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78" r:id="rId2"/>
    <p:sldId id="380" r:id="rId3"/>
    <p:sldId id="381" r:id="rId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4" autoAdjust="0"/>
    <p:restoredTop sz="94660"/>
  </p:normalViewPr>
  <p:slideViewPr>
    <p:cSldViewPr snapToGrid="0">
      <p:cViewPr varScale="1">
        <p:scale>
          <a:sx n="109" d="100"/>
          <a:sy n="109" d="100"/>
        </p:scale>
        <p:origin x="63" y="1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09BA0F-8C9B-FEE6-3F11-1071426F3A1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1898687-8606-7AD5-2CE1-AF71E5DE21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165BB5-5F66-4B94-3A63-2A96D66685C8}"/>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5" name="Footer Placeholder 4">
            <a:extLst>
              <a:ext uri="{FF2B5EF4-FFF2-40B4-BE49-F238E27FC236}">
                <a16:creationId xmlns:a16="http://schemas.microsoft.com/office/drawing/2014/main" id="{249B6CEA-00DC-CEC1-F4BB-33E4A32780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ED57977-981C-AD86-E3E6-E0F0360AEF56}"/>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513515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7E4518-0864-4EC7-4B36-43AD59372B0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53D414B-957B-4A24-6781-E7D860D3A7F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61D219-07F1-C60A-BF52-3917A3C84E5B}"/>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5" name="Footer Placeholder 4">
            <a:extLst>
              <a:ext uri="{FF2B5EF4-FFF2-40B4-BE49-F238E27FC236}">
                <a16:creationId xmlns:a16="http://schemas.microsoft.com/office/drawing/2014/main" id="{B6B6E5AA-4754-B7FD-3CB7-33B7CF1C98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A346A6-743C-5409-363A-27E8BE649286}"/>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1696952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37246A1-8FE1-1BB5-87CC-5FB721B7F72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7C66D39-A76D-22DE-7B86-2D66D364FC2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14A6BC-A94C-2D0D-C026-C1DFD425D51A}"/>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5" name="Footer Placeholder 4">
            <a:extLst>
              <a:ext uri="{FF2B5EF4-FFF2-40B4-BE49-F238E27FC236}">
                <a16:creationId xmlns:a16="http://schemas.microsoft.com/office/drawing/2014/main" id="{D4A2B9A6-1C8E-A42E-BF39-C5084B5ED24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25BC17-B4A8-29B1-692B-990FDAAA9287}"/>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879293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1E6BD-FD55-EE48-6C60-51D44F12176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9AAB3E9-1D06-F220-6AEB-9D7618E658D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B7AB5AD-68C9-5BE4-8B09-A726B36926A0}"/>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5" name="Footer Placeholder 4">
            <a:extLst>
              <a:ext uri="{FF2B5EF4-FFF2-40B4-BE49-F238E27FC236}">
                <a16:creationId xmlns:a16="http://schemas.microsoft.com/office/drawing/2014/main" id="{9A696ABF-7837-5B50-F238-2B761B39873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18D1AC-C202-9EAB-D906-2C5AD43ADB65}"/>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11696211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3F773D-89F4-47C5-1E80-8A61BDE72BF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25F0215-2AC0-BC69-3384-4B1AAB11E13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3CD13F-DB6D-07F2-F209-47B9B3AFA290}"/>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5" name="Footer Placeholder 4">
            <a:extLst>
              <a:ext uri="{FF2B5EF4-FFF2-40B4-BE49-F238E27FC236}">
                <a16:creationId xmlns:a16="http://schemas.microsoft.com/office/drawing/2014/main" id="{9BF97BC6-A81A-868D-B2FE-4E9FD25496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A46FE1-8520-23DD-7A64-CFC05B17E696}"/>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2175121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CD88F-1D0C-4E8D-CC9C-B91B601724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489EA99-804F-1DDB-0C54-AD4BB2B714C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F67206A-5ECE-9E6A-EA20-703CAE1A464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39E7A2-B111-8BBF-0B20-32D068FCBF7B}"/>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6" name="Footer Placeholder 5">
            <a:extLst>
              <a:ext uri="{FF2B5EF4-FFF2-40B4-BE49-F238E27FC236}">
                <a16:creationId xmlns:a16="http://schemas.microsoft.com/office/drawing/2014/main" id="{E050E69F-A375-DD8A-C55F-AF7EEC1FF5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D71CADB-2CBB-0348-ABA9-8882BC35718C}"/>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22823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6A1109-9A20-88DC-4EAE-1ACF12DE73D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58621F7-3ED5-00D4-880E-F8DE240D02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6E698F1-CE62-D35C-574B-93B4DEFFDC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51671CE-32BC-8746-A0AD-68DB49A4719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4C257B-AE34-06D5-1CE8-4BE9B9479FE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2FB8C0-FA9B-10F2-090E-6E1E2F0C9E3F}"/>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8" name="Footer Placeholder 7">
            <a:extLst>
              <a:ext uri="{FF2B5EF4-FFF2-40B4-BE49-F238E27FC236}">
                <a16:creationId xmlns:a16="http://schemas.microsoft.com/office/drawing/2014/main" id="{BC6A7223-168A-63B6-1533-8B09ACC4E0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1ED38B5-26FC-DB12-E95F-FBE09D62BC67}"/>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27331716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D88C8-7957-6A3F-F8F2-5C84210BD8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7915ED5-2FE8-A1FE-2148-55A4989C5DCB}"/>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4" name="Footer Placeholder 3">
            <a:extLst>
              <a:ext uri="{FF2B5EF4-FFF2-40B4-BE49-F238E27FC236}">
                <a16:creationId xmlns:a16="http://schemas.microsoft.com/office/drawing/2014/main" id="{3E0DBDB1-1876-5906-574C-02A16B36AFF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D3F22C3-314D-6E41-29C7-1DCC055336D4}"/>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2614878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58CF87-4CBD-266E-194C-2D8E7612D88A}"/>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3" name="Footer Placeholder 2">
            <a:extLst>
              <a:ext uri="{FF2B5EF4-FFF2-40B4-BE49-F238E27FC236}">
                <a16:creationId xmlns:a16="http://schemas.microsoft.com/office/drawing/2014/main" id="{23FEEC2E-E960-9737-B14F-82B42F9E66C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F2A10E1-AF7E-CC21-EBF7-C0F093E10530}"/>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453008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6A470-6E34-E330-38F6-03E3D9019C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11CC33-AF2B-8023-E563-E3532883BB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200C724-6975-8A8E-B2A5-F350F0D761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183D00F-562E-135C-50C6-0B86551369FF}"/>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6" name="Footer Placeholder 5">
            <a:extLst>
              <a:ext uri="{FF2B5EF4-FFF2-40B4-BE49-F238E27FC236}">
                <a16:creationId xmlns:a16="http://schemas.microsoft.com/office/drawing/2014/main" id="{96ABB328-983D-EDB1-2512-DCE6C60654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4C0377D-C673-6468-EE6C-B306A50175DF}"/>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2069555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10F2F4-1F4B-E720-4B24-D7256DFCC3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2DE05C5-E2FC-93D1-F333-994CB14B1A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9A8B73-18F6-F215-9BE6-FBBDB782A2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40B4C19-C426-B93E-9F49-00D0AAEDDB38}"/>
              </a:ext>
            </a:extLst>
          </p:cNvPr>
          <p:cNvSpPr>
            <a:spLocks noGrp="1"/>
          </p:cNvSpPr>
          <p:nvPr>
            <p:ph type="dt" sz="half" idx="10"/>
          </p:nvPr>
        </p:nvSpPr>
        <p:spPr/>
        <p:txBody>
          <a:bodyPr/>
          <a:lstStyle/>
          <a:p>
            <a:fld id="{E7FF58CB-940E-4092-A80C-03326A817057}" type="datetimeFigureOut">
              <a:rPr lang="en-US" smtClean="0"/>
              <a:t>1/13/2024</a:t>
            </a:fld>
            <a:endParaRPr lang="en-US"/>
          </a:p>
        </p:txBody>
      </p:sp>
      <p:sp>
        <p:nvSpPr>
          <p:cNvPr id="6" name="Footer Placeholder 5">
            <a:extLst>
              <a:ext uri="{FF2B5EF4-FFF2-40B4-BE49-F238E27FC236}">
                <a16:creationId xmlns:a16="http://schemas.microsoft.com/office/drawing/2014/main" id="{65A76E27-CA88-2EB6-FA64-4E0E381E92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AF7C34-CECD-FFA4-C662-8FAFE26889EA}"/>
              </a:ext>
            </a:extLst>
          </p:cNvPr>
          <p:cNvSpPr>
            <a:spLocks noGrp="1"/>
          </p:cNvSpPr>
          <p:nvPr>
            <p:ph type="sldNum" sz="quarter" idx="12"/>
          </p:nvPr>
        </p:nvSpPr>
        <p:spPr/>
        <p:txBody>
          <a:bodyPr/>
          <a:lstStyle/>
          <a:p>
            <a:fld id="{6AB234DC-7327-4071-9819-55A785CB0A11}" type="slidenum">
              <a:rPr lang="en-US" smtClean="0"/>
              <a:t>‹#›</a:t>
            </a:fld>
            <a:endParaRPr lang="en-US"/>
          </a:p>
        </p:txBody>
      </p:sp>
    </p:spTree>
    <p:extLst>
      <p:ext uri="{BB962C8B-B14F-4D97-AF65-F5344CB8AC3E}">
        <p14:creationId xmlns:p14="http://schemas.microsoft.com/office/powerpoint/2010/main" val="18178060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9DC2E3-B213-D6D5-D385-77525C9933B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1F9F5BC-B995-4514-D4EA-624293CE4ED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F76E405-5ADB-B204-5F47-E22643FED5D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FF58CB-940E-4092-A80C-03326A817057}" type="datetimeFigureOut">
              <a:rPr lang="en-US" smtClean="0"/>
              <a:t>1/13/2024</a:t>
            </a:fld>
            <a:endParaRPr lang="en-US"/>
          </a:p>
        </p:txBody>
      </p:sp>
      <p:sp>
        <p:nvSpPr>
          <p:cNvPr id="5" name="Footer Placeholder 4">
            <a:extLst>
              <a:ext uri="{FF2B5EF4-FFF2-40B4-BE49-F238E27FC236}">
                <a16:creationId xmlns:a16="http://schemas.microsoft.com/office/drawing/2014/main" id="{527691D3-F50E-07DC-2996-EBA93DC4158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416737D0-8625-39E0-2D4D-3F43EBBE573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B234DC-7327-4071-9819-55A785CB0A11}" type="slidenum">
              <a:rPr lang="en-US" smtClean="0"/>
              <a:t>‹#›</a:t>
            </a:fld>
            <a:endParaRPr lang="en-US"/>
          </a:p>
        </p:txBody>
      </p:sp>
    </p:spTree>
    <p:extLst>
      <p:ext uri="{BB962C8B-B14F-4D97-AF65-F5344CB8AC3E}">
        <p14:creationId xmlns:p14="http://schemas.microsoft.com/office/powerpoint/2010/main" val="3258876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8961" name="Picture 3"/>
          <p:cNvPicPr>
            <a:picLocks noChangeAspect="1"/>
          </p:cNvPicPr>
          <p:nvPr/>
        </p:nvPicPr>
        <p:blipFill>
          <a:blip r:embed="rId2"/>
          <a:srcRect/>
          <a:stretch>
            <a:fillRect/>
          </a:stretch>
        </p:blipFill>
        <p:spPr bwMode="auto">
          <a:xfrm>
            <a:off x="0" y="0"/>
            <a:ext cx="12192000" cy="6796088"/>
          </a:xfrm>
          <a:prstGeom prst="rect">
            <a:avLst/>
          </a:prstGeom>
          <a:noFill/>
          <a:ln w="9525">
            <a:noFill/>
            <a:miter lim="800000"/>
            <a:headEnd/>
            <a:tailEnd/>
          </a:ln>
        </p:spPr>
      </p:pic>
      <p:sp>
        <p:nvSpPr>
          <p:cNvPr id="6" name="Rectangle 5"/>
          <p:cNvSpPr/>
          <p:nvPr/>
        </p:nvSpPr>
        <p:spPr>
          <a:xfrm>
            <a:off x="4006825" y="625403"/>
            <a:ext cx="3970832" cy="523220"/>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tab pos="1386840" algn="l"/>
              </a:tabLst>
              <a:defRPr/>
            </a:pPr>
            <a:r>
              <a:rPr kumimoji="0" lang="en-US" sz="2800" b="1" i="0" u="none" strike="noStrike" kern="1200" cap="none" spc="0" normalizeH="0" baseline="0" noProof="0" dirty="0" err="1">
                <a:ln>
                  <a:noFill/>
                </a:ln>
                <a:solidFill>
                  <a:srgbClr val="FF0000"/>
                </a:solidFill>
                <a:effectLst/>
                <a:uLnTx/>
                <a:uFillTx/>
                <a:latin typeface="Times New Roman" panose="02020603050405020304" pitchFamily="18" charset="0"/>
                <a:ea typeface="MS Mincho"/>
                <a:cs typeface="Arial" charset="0"/>
              </a:rPr>
              <a:t>Tiết</a:t>
            </a: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MS Mincho"/>
                <a:cs typeface="Arial" charset="0"/>
              </a:rPr>
              <a:t> 67: NÓI VÀ NGHE </a:t>
            </a:r>
            <a:endPar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Arial" charset="0"/>
            </a:endParaRPr>
          </a:p>
        </p:txBody>
      </p:sp>
      <p:sp>
        <p:nvSpPr>
          <p:cNvPr id="7" name="Rectangle 6"/>
          <p:cNvSpPr/>
          <p:nvPr/>
        </p:nvSpPr>
        <p:spPr>
          <a:xfrm>
            <a:off x="1851025" y="1273030"/>
            <a:ext cx="8489950" cy="523875"/>
          </a:xfrm>
          <a:prstGeom prst="rect">
            <a:avLst/>
          </a:prstGeom>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tab pos="1385888" algn="l"/>
              </a:tabLst>
              <a:defRPr/>
            </a:pP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Chia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sẻ</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về</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một</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trải</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nghiệm</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nơi</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em</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sống</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hoặc</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từng</a:t>
            </a:r>
            <a:r>
              <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n-ea"/>
                <a:cs typeface="Times New Roman" pitchFamily="18" charset="0"/>
              </a:rPr>
              <a:t>đến</a:t>
            </a:r>
            <a:endParaRPr kumimoji="0" lang="en-US" sz="28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9" name="Cloud Callout 8"/>
          <p:cNvSpPr/>
          <p:nvPr/>
        </p:nvSpPr>
        <p:spPr>
          <a:xfrm>
            <a:off x="2271408" y="2133601"/>
            <a:ext cx="7203542" cy="2840181"/>
          </a:xfrm>
          <a:prstGeom prst="cloudCallout">
            <a:avLst/>
          </a:prstGeom>
          <a:solidFill>
            <a:schemeClr val="accent2">
              <a:lumMod val="20000"/>
              <a:lumOff val="80000"/>
            </a:schemeClr>
          </a:solidFill>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accent6"/>
          </a:lnRef>
          <a:fillRef idx="1">
            <a:schemeClr val="lt1"/>
          </a:fillRef>
          <a:effectRef idx="0">
            <a:schemeClr val="accent6"/>
          </a:effectRef>
          <a:fontRef idx="minor">
            <a:schemeClr val="dk1"/>
          </a:fontRef>
        </p:style>
        <p:txBody>
          <a:bodyPr anchor="ctr"/>
          <a:lstStyle/>
          <a:p>
            <a:pPr marL="0" marR="0" lvl="0" indent="0" algn="just" defTabSz="914400" rtl="0" eaLnBrk="1" fontAlgn="base" latinLnBrk="0" hangingPunct="1">
              <a:lnSpc>
                <a:spcPct val="100000"/>
              </a:lnSpc>
              <a:spcBef>
                <a:spcPct val="0"/>
              </a:spcBef>
              <a:spcAft>
                <a:spcPct val="0"/>
              </a:spcAft>
              <a:buClrTx/>
              <a:buSzTx/>
              <a:buFontTx/>
              <a:buNone/>
              <a:tabLst>
                <a:tab pos="88900" algn="l"/>
                <a:tab pos="179388" algn="l"/>
                <a:tab pos="269875" algn="l"/>
              </a:tabLst>
              <a:defRPr/>
            </a:pPr>
            <a:r>
              <a:rPr kumimoji="0" lang="de-DE" sz="2800" b="0" i="1" u="none" strike="noStrike" kern="1200" cap="none" spc="0" normalizeH="0" baseline="0" noProof="0">
                <a:ln>
                  <a:noFill/>
                </a:ln>
                <a:solidFill>
                  <a:srgbClr val="000000"/>
                </a:solidFill>
                <a:effectLst/>
                <a:uLnTx/>
                <a:uFillTx/>
                <a:latin typeface="Times New Roman" pitchFamily="18" charset="0"/>
                <a:ea typeface="+mn-ea"/>
                <a:cs typeface="Times New Roman" pitchFamily="18" charset="0"/>
              </a:rPr>
              <a:t>Em đã có những trải nghiệm thú vị nào về nơi em sống hoặc em từng đến thăm không? Hãy chia sẻ với mọi người?</a:t>
            </a:r>
            <a:endParaRPr kumimoji="0" lang="en-US" sz="2800" b="0" i="0" u="none" strike="noStrike" kern="1200" cap="none" spc="0" normalizeH="0" baseline="0" noProof="0">
              <a:ln>
                <a:noFill/>
              </a:ln>
              <a:solidFill>
                <a:srgbClr val="000000"/>
              </a:solidFill>
              <a:effectLst/>
              <a:uLnTx/>
              <a:uFillTx/>
              <a:latin typeface="Times New Roman" pitchFamily="18" charset="0"/>
              <a:ea typeface="+mn-ea"/>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9985" name="Picture 3"/>
          <p:cNvPicPr>
            <a:picLocks noChangeAspect="1"/>
          </p:cNvPicPr>
          <p:nvPr/>
        </p:nvPicPr>
        <p:blipFill>
          <a:blip r:embed="rId2"/>
          <a:srcRect/>
          <a:stretch>
            <a:fillRect/>
          </a:stretch>
        </p:blipFill>
        <p:spPr bwMode="auto">
          <a:xfrm>
            <a:off x="0" y="61913"/>
            <a:ext cx="12192000" cy="6796087"/>
          </a:xfrm>
          <a:prstGeom prst="rect">
            <a:avLst/>
          </a:prstGeom>
          <a:noFill/>
          <a:ln w="9525">
            <a:noFill/>
            <a:miter lim="800000"/>
            <a:headEnd/>
            <a:tailEnd/>
          </a:ln>
        </p:spPr>
      </p:pic>
      <p:sp>
        <p:nvSpPr>
          <p:cNvPr id="169987" name="Rectangle 4"/>
          <p:cNvSpPr>
            <a:spLocks noChangeArrowheads="1"/>
          </p:cNvSpPr>
          <p:nvPr/>
        </p:nvSpPr>
        <p:spPr bwMode="auto">
          <a:xfrm>
            <a:off x="1294982" y="909721"/>
            <a:ext cx="3983037" cy="523875"/>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pitchFamily="18" charset="0"/>
                <a:ea typeface="MS Mincho" pitchFamily="49" charset="-128"/>
                <a:cs typeface="Arial" charset="0"/>
              </a:rPr>
              <a:t>1.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S Mincho" pitchFamily="49" charset="-128"/>
                <a:cs typeface="Arial" charset="0"/>
              </a:rPr>
              <a:t>Chuẩn</a:t>
            </a:r>
            <a:r>
              <a:rPr kumimoji="0" lang="en-US" sz="2800" b="1" i="0" u="none" strike="noStrike" kern="1200" cap="none" spc="0" normalizeH="0" baseline="0" noProof="0" dirty="0">
                <a:ln>
                  <a:noFill/>
                </a:ln>
                <a:solidFill>
                  <a:srgbClr val="FF0000"/>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S Mincho" pitchFamily="49" charset="-128"/>
                <a:cs typeface="Arial" charset="0"/>
              </a:rPr>
              <a:t>bị</a:t>
            </a:r>
            <a:r>
              <a:rPr kumimoji="0" lang="en-US" sz="2800" b="1" i="0" u="none" strike="noStrike" kern="1200" cap="none" spc="0" normalizeH="0" baseline="0" noProof="0" dirty="0">
                <a:ln>
                  <a:noFill/>
                </a:ln>
                <a:solidFill>
                  <a:srgbClr val="FF0000"/>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S Mincho" pitchFamily="49" charset="-128"/>
                <a:cs typeface="Arial" charset="0"/>
              </a:rPr>
              <a:t>nội</a:t>
            </a:r>
            <a:r>
              <a:rPr kumimoji="0" lang="en-US" sz="2800" b="1" i="0" u="none" strike="noStrike" kern="1200" cap="none" spc="0" normalizeH="0" baseline="0" noProof="0" dirty="0">
                <a:ln>
                  <a:noFill/>
                </a:ln>
                <a:solidFill>
                  <a:srgbClr val="FF0000"/>
                </a:solidFill>
                <a:effectLst/>
                <a:uLnTx/>
                <a:uFillTx/>
                <a:latin typeface="Times New Roman" pitchFamily="18" charset="0"/>
                <a:ea typeface="MS Mincho" pitchFamily="49" charset="-128"/>
                <a:cs typeface="Arial" charset="0"/>
              </a:rPr>
              <a:t> dung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S Mincho" pitchFamily="49" charset="-128"/>
                <a:cs typeface="Arial" charset="0"/>
              </a:rPr>
              <a:t>nói</a:t>
            </a:r>
            <a:endParaRPr kumimoji="0" lang="en-US" sz="2800" b="0"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10" name="Line Callout 2 (Border and Accent Bar) 9"/>
          <p:cNvSpPr/>
          <p:nvPr/>
        </p:nvSpPr>
        <p:spPr>
          <a:xfrm>
            <a:off x="7429500" y="1677988"/>
            <a:ext cx="3765550" cy="1257300"/>
          </a:xfrm>
          <a:prstGeom prst="accentBorderCallout2">
            <a:avLst>
              <a:gd name="adj1" fmla="val 24260"/>
              <a:gd name="adj2" fmla="val -5021"/>
              <a:gd name="adj3" fmla="val 24260"/>
              <a:gd name="adj4" fmla="val -16667"/>
              <a:gd name="adj5" fmla="val 61812"/>
              <a:gd name="adj6" fmla="val -31213"/>
            </a:avLst>
          </a:prstGeom>
          <a:ln w="28575"/>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Người</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nghe</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là</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ai</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a:t>
            </a:r>
            <a:endPar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p:txBody>
      </p:sp>
      <p:sp>
        <p:nvSpPr>
          <p:cNvPr id="11" name="Line Callout 2 (Border and Accent Bar) 10"/>
          <p:cNvSpPr/>
          <p:nvPr/>
        </p:nvSpPr>
        <p:spPr>
          <a:xfrm>
            <a:off x="573088" y="1820863"/>
            <a:ext cx="3508375" cy="1200150"/>
          </a:xfrm>
          <a:prstGeom prst="accentBorderCallout2">
            <a:avLst>
              <a:gd name="adj1" fmla="val 19856"/>
              <a:gd name="adj2" fmla="val 107926"/>
              <a:gd name="adj3" fmla="val 21012"/>
              <a:gd name="adj4" fmla="val 125739"/>
              <a:gd name="adj5" fmla="val 52321"/>
              <a:gd name="adj6" fmla="val 134188"/>
            </a:avLst>
          </a:prstGeom>
          <a:ln w="28575"/>
        </p:spPr>
        <p:style>
          <a:lnRef idx="1">
            <a:schemeClr val="accent6"/>
          </a:lnRef>
          <a:fillRef idx="3">
            <a:schemeClr val="accent6"/>
          </a:fillRef>
          <a:effectRef idx="2">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Bài</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nói</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nhằm</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mục</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đích</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gì</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a:t>
            </a:r>
            <a:endPar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p:txBody>
      </p:sp>
      <p:sp>
        <p:nvSpPr>
          <p:cNvPr id="12" name="Line Callout 2 (Border and Accent Bar) 11"/>
          <p:cNvSpPr/>
          <p:nvPr/>
        </p:nvSpPr>
        <p:spPr>
          <a:xfrm>
            <a:off x="7513638" y="4019550"/>
            <a:ext cx="3765550" cy="1257300"/>
          </a:xfrm>
          <a:prstGeom prst="accentBorderCallout2">
            <a:avLst>
              <a:gd name="adj1" fmla="val 71643"/>
              <a:gd name="adj2" fmla="val -6493"/>
              <a:gd name="adj3" fmla="val 72745"/>
              <a:gd name="adj4" fmla="val -28810"/>
              <a:gd name="adj5" fmla="val 32060"/>
              <a:gd name="adj6" fmla="val -35996"/>
            </a:avLst>
          </a:prstGeom>
          <a:ln w="28575"/>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Em</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dự</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định</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trình</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bày</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trong</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bao</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nhiêu</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32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phút</a:t>
            </a:r>
            <a:r>
              <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a:t>
            </a:r>
            <a:endParaRPr kumimoji="0" lang="en-US" sz="32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p:txBody>
      </p:sp>
      <p:sp>
        <p:nvSpPr>
          <p:cNvPr id="13" name="Line Callout 2 (Border and Accent Bar) 12"/>
          <p:cNvSpPr/>
          <p:nvPr/>
        </p:nvSpPr>
        <p:spPr>
          <a:xfrm>
            <a:off x="465138" y="4186238"/>
            <a:ext cx="3508375" cy="1200150"/>
          </a:xfrm>
          <a:prstGeom prst="accentBorderCallout2">
            <a:avLst>
              <a:gd name="adj1" fmla="val 62575"/>
              <a:gd name="adj2" fmla="val 107926"/>
              <a:gd name="adj3" fmla="val 62576"/>
              <a:gd name="adj4" fmla="val 134032"/>
              <a:gd name="adj5" fmla="val 23457"/>
              <a:gd name="adj6" fmla="val 142087"/>
            </a:avLst>
          </a:prstGeom>
          <a:ln w="28575"/>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Em</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chọn</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không</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gian</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nào</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để</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thực</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hiện</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bài</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nói</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trình</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 </a:t>
            </a:r>
            <a:r>
              <a:rPr kumimoji="0" lang="en-US" sz="2800" b="0" i="0" u="none" strike="noStrike" kern="1200" cap="none" spc="0" normalizeH="0" baseline="0" noProof="0" dirty="0" err="1">
                <a:ln>
                  <a:noFill/>
                </a:ln>
                <a:solidFill>
                  <a:prstClr val="white"/>
                </a:solidFill>
                <a:effectLst/>
                <a:uLnTx/>
                <a:uFillTx/>
                <a:latin typeface="Times New Roman" panose="02020603050405020304" pitchFamily="18" charset="0"/>
                <a:ea typeface="MS Mincho"/>
                <a:cs typeface="+mn-cs"/>
              </a:rPr>
              <a:t>bày</a:t>
            </a:r>
            <a:r>
              <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MS Mincho"/>
                <a:cs typeface="+mn-cs"/>
              </a:rPr>
              <a:t>)?</a:t>
            </a:r>
            <a:endParaRPr kumimoji="0" lang="en-US" sz="2800" b="0" i="0" u="none" strike="noStrike" kern="1200" cap="none" spc="0" normalizeH="0" baseline="0" noProof="0" dirty="0">
              <a:ln>
                <a:noFill/>
              </a:ln>
              <a:solidFill>
                <a:prstClr val="white"/>
              </a:solidFill>
              <a:effectLst/>
              <a:uLnTx/>
              <a:uFillTx/>
              <a:latin typeface="Times New Roman" panose="02020603050405020304" pitchFamily="18" charset="0"/>
              <a:ea typeface="Times New Roman" panose="02020603050405020304" pitchFamily="18" charset="0"/>
              <a:cs typeface="+mn-cs"/>
            </a:endParaRPr>
          </a:p>
        </p:txBody>
      </p:sp>
      <p:pic>
        <p:nvPicPr>
          <p:cNvPr id="14" name="Picture 13"/>
          <p:cNvPicPr>
            <a:picLocks noChangeAspect="1"/>
          </p:cNvPicPr>
          <p:nvPr/>
        </p:nvPicPr>
        <p:blipFill>
          <a:blip r:embed="rId3"/>
          <a:stretch>
            <a:fillRect/>
          </a:stretch>
        </p:blipFill>
        <p:spPr>
          <a:xfrm>
            <a:off x="4505033" y="2524990"/>
            <a:ext cx="2602347" cy="1870364"/>
          </a:xfrm>
          <a:prstGeom prst="rect">
            <a:avLst/>
          </a:prstGeom>
          <a:solidFill>
            <a:schemeClr val="accent2">
              <a:lumMod val="60000"/>
              <a:lumOff val="40000"/>
            </a:schemeClr>
          </a:solidFill>
          <a:ln w="88900" cap="sq" cmpd="thickThin">
            <a:solidFill>
              <a:srgbClr val="000000"/>
            </a:solidFill>
            <a:prstDash val="solid"/>
            <a:miter lim="800000"/>
          </a:ln>
          <a:effectLst>
            <a:innerShdw blurRad="76200">
              <a:srgbClr val="000000"/>
            </a:innerShdw>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1009" name="Picture 3"/>
          <p:cNvPicPr>
            <a:picLocks noChangeAspect="1"/>
          </p:cNvPicPr>
          <p:nvPr/>
        </p:nvPicPr>
        <p:blipFill>
          <a:blip r:embed="rId2"/>
          <a:srcRect/>
          <a:stretch>
            <a:fillRect/>
          </a:stretch>
        </p:blipFill>
        <p:spPr bwMode="auto">
          <a:xfrm>
            <a:off x="0" y="61913"/>
            <a:ext cx="12192000" cy="6796087"/>
          </a:xfrm>
          <a:prstGeom prst="rect">
            <a:avLst/>
          </a:prstGeom>
          <a:noFill/>
          <a:ln w="9525">
            <a:noFill/>
            <a:miter lim="800000"/>
            <a:headEnd/>
            <a:tailEnd/>
          </a:ln>
        </p:spPr>
      </p:pic>
      <p:sp>
        <p:nvSpPr>
          <p:cNvPr id="171011" name="Rectangle 4"/>
          <p:cNvSpPr>
            <a:spLocks noChangeArrowheads="1"/>
          </p:cNvSpPr>
          <p:nvPr/>
        </p:nvSpPr>
        <p:spPr bwMode="auto">
          <a:xfrm>
            <a:off x="1246857" y="787400"/>
            <a:ext cx="3983037" cy="523875"/>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pitchFamily="18" charset="0"/>
                <a:ea typeface="MS Mincho" pitchFamily="49" charset="-128"/>
                <a:cs typeface="Arial" charset="0"/>
              </a:rPr>
              <a:t>1.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S Mincho" pitchFamily="49" charset="-128"/>
                <a:cs typeface="Arial" charset="0"/>
              </a:rPr>
              <a:t>Chuẩn</a:t>
            </a:r>
            <a:r>
              <a:rPr kumimoji="0" lang="en-US" sz="2800" b="1" i="0" u="none" strike="noStrike" kern="1200" cap="none" spc="0" normalizeH="0" baseline="0" noProof="0" dirty="0">
                <a:ln>
                  <a:noFill/>
                </a:ln>
                <a:solidFill>
                  <a:srgbClr val="FF0000"/>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S Mincho" pitchFamily="49" charset="-128"/>
                <a:cs typeface="Arial" charset="0"/>
              </a:rPr>
              <a:t>bị</a:t>
            </a:r>
            <a:r>
              <a:rPr kumimoji="0" lang="en-US" sz="2800" b="1" i="0" u="none" strike="noStrike" kern="1200" cap="none" spc="0" normalizeH="0" baseline="0" noProof="0" dirty="0">
                <a:ln>
                  <a:noFill/>
                </a:ln>
                <a:solidFill>
                  <a:srgbClr val="FF0000"/>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S Mincho" pitchFamily="49" charset="-128"/>
                <a:cs typeface="Arial" charset="0"/>
              </a:rPr>
              <a:t>nội</a:t>
            </a:r>
            <a:r>
              <a:rPr kumimoji="0" lang="en-US" sz="2800" b="1" i="0" u="none" strike="noStrike" kern="1200" cap="none" spc="0" normalizeH="0" baseline="0" noProof="0" dirty="0">
                <a:ln>
                  <a:noFill/>
                </a:ln>
                <a:solidFill>
                  <a:srgbClr val="FF0000"/>
                </a:solidFill>
                <a:effectLst/>
                <a:uLnTx/>
                <a:uFillTx/>
                <a:latin typeface="Times New Roman" pitchFamily="18" charset="0"/>
                <a:ea typeface="MS Mincho" pitchFamily="49" charset="-128"/>
                <a:cs typeface="Arial" charset="0"/>
              </a:rPr>
              <a:t> dung </a:t>
            </a:r>
            <a:r>
              <a:rPr kumimoji="0" lang="en-US" sz="2800" b="1" i="0" u="none" strike="noStrike" kern="1200" cap="none" spc="0" normalizeH="0" baseline="0" noProof="0" dirty="0" err="1">
                <a:ln>
                  <a:noFill/>
                </a:ln>
                <a:solidFill>
                  <a:srgbClr val="FF0000"/>
                </a:solidFill>
                <a:effectLst/>
                <a:uLnTx/>
                <a:uFillTx/>
                <a:latin typeface="Times New Roman" pitchFamily="18" charset="0"/>
                <a:ea typeface="MS Mincho" pitchFamily="49" charset="-128"/>
                <a:cs typeface="Arial" charset="0"/>
              </a:rPr>
              <a:t>nói</a:t>
            </a:r>
            <a:endParaRPr kumimoji="0" lang="en-US" sz="2800" b="0"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sp>
        <p:nvSpPr>
          <p:cNvPr id="3" name="Rectangle 2"/>
          <p:cNvSpPr>
            <a:spLocks noChangeArrowheads="1"/>
          </p:cNvSpPr>
          <p:nvPr/>
        </p:nvSpPr>
        <p:spPr bwMode="auto">
          <a:xfrm>
            <a:off x="573088" y="1577975"/>
            <a:ext cx="9385903" cy="523220"/>
          </a:xfrm>
          <a:prstGeom prst="rect">
            <a:avLst/>
          </a:prstGeom>
          <a:noFill/>
          <a:ln w="9525">
            <a:noFill/>
            <a:miter lim="800000"/>
            <a:headEnd/>
            <a:tailEnd/>
          </a:ln>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Bước</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1: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Người</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nghe</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mục</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đích</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không</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gian</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và</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thời</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gian</a:t>
            </a:r>
            <a:r>
              <a:rPr kumimoji="0" lang="en-US" sz="2800" b="1"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r>
              <a:rPr kumimoji="0" lang="en-US" sz="2800" b="1" i="0" u="none" strike="noStrike" kern="1200" cap="none" spc="0" normalizeH="0" baseline="0" noProof="0" dirty="0" err="1">
                <a:ln>
                  <a:noFill/>
                </a:ln>
                <a:solidFill>
                  <a:prstClr val="black"/>
                </a:solidFill>
                <a:effectLst/>
                <a:uLnTx/>
                <a:uFillTx/>
                <a:latin typeface="Times New Roman" pitchFamily="18" charset="0"/>
                <a:ea typeface="MS Mincho" pitchFamily="49" charset="-128"/>
                <a:cs typeface="Arial" charset="0"/>
              </a:rPr>
              <a:t>nói</a:t>
            </a:r>
            <a:r>
              <a:rPr kumimoji="0" lang="en-US" sz="2800" b="0" i="0" u="none" strike="noStrike" kern="1200" cap="none" spc="0" normalizeH="0" baseline="0" noProof="0" dirty="0">
                <a:ln>
                  <a:noFill/>
                </a:ln>
                <a:solidFill>
                  <a:prstClr val="black"/>
                </a:solidFill>
                <a:effectLst/>
                <a:uLnTx/>
                <a:uFillTx/>
                <a:latin typeface="Times New Roman" pitchFamily="18" charset="0"/>
                <a:ea typeface="MS Mincho" pitchFamily="49" charset="-128"/>
                <a:cs typeface="Arial" charset="0"/>
              </a:rPr>
              <a:t> .</a:t>
            </a:r>
            <a:endParaRPr kumimoji="0" lang="en-US" sz="2800" b="0" i="0" u="none" strike="noStrike" kern="1200" cap="none" spc="0" normalizeH="0" baseline="0" noProof="0" dirty="0">
              <a:ln>
                <a:noFill/>
              </a:ln>
              <a:solidFill>
                <a:prstClr val="black"/>
              </a:solidFill>
              <a:effectLst/>
              <a:uLnTx/>
              <a:uFillTx/>
              <a:latin typeface="Times New Roman" pitchFamily="18" charset="0"/>
              <a:ea typeface="+mn-ea"/>
              <a:cs typeface="Times New Roman" pitchFamily="18" charset="0"/>
            </a:endParaRPr>
          </a:p>
        </p:txBody>
      </p:sp>
      <p:sp>
        <p:nvSpPr>
          <p:cNvPr id="6" name="Rectangle 5"/>
          <p:cNvSpPr>
            <a:spLocks noChangeArrowheads="1"/>
          </p:cNvSpPr>
          <p:nvPr/>
        </p:nvSpPr>
        <p:spPr bwMode="auto">
          <a:xfrm>
            <a:off x="573088" y="2100263"/>
            <a:ext cx="10525125" cy="3970337"/>
          </a:xfrm>
          <a:prstGeom prst="rect">
            <a:avLst/>
          </a:prstGeom>
          <a:noFill/>
          <a:ln w="9525">
            <a:noFill/>
            <a:miter lim="800000"/>
            <a:headEnd/>
            <a:tailEnd/>
          </a:ln>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Times New Roman" pitchFamily="18" charset="0"/>
                <a:ea typeface="MS Mincho" pitchFamily="49" charset="-128"/>
                <a:cs typeface="Arial" charset="0"/>
              </a:rPr>
              <a:t>Bước 2: Chuẩn bị nội dung nói </a:t>
            </a:r>
            <a:endParaRPr kumimoji="0" lang="en-US" sz="2800" b="0"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Times New Roman" pitchFamily="18" charset="0"/>
                <a:ea typeface="MS Mincho" pitchFamily="49" charset="-128"/>
                <a:cs typeface="Arial" charset="0"/>
              </a:rPr>
              <a:t>- Xác định đề tài: </a:t>
            </a:r>
            <a:endParaRPr kumimoji="0" lang="en-US" sz="2800" b="0"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itchFamily="18" charset="0"/>
                <a:ea typeface="MS Mincho" pitchFamily="49" charset="-128"/>
                <a:cs typeface="Arial" charset="0"/>
              </a:rPr>
              <a:t>+ về khung cảnh thiên nhiên</a:t>
            </a:r>
            <a:endParaRPr kumimoji="0" lang="en-US" sz="2800" b="0"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itchFamily="18" charset="0"/>
                <a:ea typeface="MS Mincho" pitchFamily="49" charset="-128"/>
                <a:cs typeface="Arial" charset="0"/>
              </a:rPr>
              <a:t>+ một cảnh sinh hoạt</a:t>
            </a:r>
            <a:endParaRPr kumimoji="0" lang="en-US" sz="2800" b="0"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1" i="0" u="none" strike="noStrike" kern="1200" cap="none" spc="0" normalizeH="0" baseline="0" noProof="0">
                <a:ln>
                  <a:noFill/>
                </a:ln>
                <a:solidFill>
                  <a:prstClr val="black"/>
                </a:solidFill>
                <a:effectLst/>
                <a:uLnTx/>
                <a:uFillTx/>
                <a:latin typeface="Times New Roman" pitchFamily="18" charset="0"/>
                <a:ea typeface="MS Mincho" pitchFamily="49" charset="-128"/>
                <a:cs typeface="Arial" charset="0"/>
              </a:rPr>
              <a:t>- Các ý cần phải nói và sắp xếp theo trình tự phù hợp:</a:t>
            </a:r>
            <a:endParaRPr kumimoji="0" lang="en-US" sz="2800" b="0"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itchFamily="18" charset="0"/>
                <a:ea typeface="MS Mincho" pitchFamily="49" charset="-128"/>
                <a:cs typeface="Arial" charset="0"/>
              </a:rPr>
              <a:t>+ Giới thiệu được trải nghiệm thú vị của bản thân.</a:t>
            </a:r>
            <a:endParaRPr kumimoji="0" lang="en-US" sz="2800" b="0"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1200" cap="none" spc="0" normalizeH="0" baseline="0" noProof="0">
                <a:ln>
                  <a:noFill/>
                </a:ln>
                <a:solidFill>
                  <a:prstClr val="black"/>
                </a:solidFill>
                <a:effectLst/>
                <a:uLnTx/>
                <a:uFillTx/>
                <a:latin typeface="Times New Roman" pitchFamily="18" charset="0"/>
                <a:ea typeface="MS Mincho" pitchFamily="49" charset="-128"/>
                <a:cs typeface="Arial" charset="0"/>
              </a:rPr>
              <a:t>+ Hoàn cảnh dẫn đến trải nghiệm em muốn chia sẻ (đi đến trường, dạo phố, hoặc cùng người thân tham gia nhân một lần về quê, hay một chuyến du lịch...).</a:t>
            </a:r>
            <a:endParaRPr kumimoji="0" lang="en-US" sz="2800" b="0" i="0" u="none" strike="noStrike" kern="1200" cap="none" spc="0" normalizeH="0" baseline="0" noProof="0">
              <a:ln>
                <a:noFill/>
              </a:ln>
              <a:solidFill>
                <a:prstClr val="black"/>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fade">
                                      <p:cBhvr>
                                        <p:cTn id="21" dur="1000"/>
                                        <p:tgtEl>
                                          <p:spTgt spid="6">
                                            <p:txEl>
                                              <p:pRg st="1" end="1"/>
                                            </p:txEl>
                                          </p:spTgt>
                                        </p:tgtEl>
                                      </p:cBhvr>
                                    </p:animEffect>
                                    <p:anim calcmode="lin" valueType="num">
                                      <p:cBhvr>
                                        <p:cTn id="22"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Effect transition="in" filter="fade">
                                      <p:cBhvr>
                                        <p:cTn id="28" dur="1000"/>
                                        <p:tgtEl>
                                          <p:spTgt spid="6">
                                            <p:txEl>
                                              <p:pRg st="2" end="2"/>
                                            </p:txEl>
                                          </p:spTgt>
                                        </p:tgtEl>
                                      </p:cBhvr>
                                    </p:animEffect>
                                    <p:anim calcmode="lin" valueType="num">
                                      <p:cBhvr>
                                        <p:cTn id="29"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animEffect transition="in" filter="fade">
                                      <p:cBhvr>
                                        <p:cTn id="35" dur="1000"/>
                                        <p:tgtEl>
                                          <p:spTgt spid="6">
                                            <p:txEl>
                                              <p:pRg st="3" end="3"/>
                                            </p:txEl>
                                          </p:spTgt>
                                        </p:tgtEl>
                                      </p:cBhvr>
                                    </p:animEffect>
                                    <p:anim calcmode="lin" valueType="num">
                                      <p:cBhvr>
                                        <p:cTn id="36"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6">
                                            <p:txEl>
                                              <p:pRg st="4" end="4"/>
                                            </p:txEl>
                                          </p:spTgt>
                                        </p:tgtEl>
                                        <p:attrNameLst>
                                          <p:attrName>style.visibility</p:attrName>
                                        </p:attrNameLst>
                                      </p:cBhvr>
                                      <p:to>
                                        <p:strVal val="visible"/>
                                      </p:to>
                                    </p:set>
                                    <p:animEffect transition="in" filter="fade">
                                      <p:cBhvr>
                                        <p:cTn id="42" dur="1000"/>
                                        <p:tgtEl>
                                          <p:spTgt spid="6">
                                            <p:txEl>
                                              <p:pRg st="4" end="4"/>
                                            </p:txEl>
                                          </p:spTgt>
                                        </p:tgtEl>
                                      </p:cBhvr>
                                    </p:animEffect>
                                    <p:anim calcmode="lin" valueType="num">
                                      <p:cBhvr>
                                        <p:cTn id="43" dur="1000" fill="hold"/>
                                        <p:tgtEl>
                                          <p:spTgt spid="6">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6">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6">
                                            <p:txEl>
                                              <p:pRg st="5" end="5"/>
                                            </p:txEl>
                                          </p:spTgt>
                                        </p:tgtEl>
                                        <p:attrNameLst>
                                          <p:attrName>style.visibility</p:attrName>
                                        </p:attrNameLst>
                                      </p:cBhvr>
                                      <p:to>
                                        <p:strVal val="visible"/>
                                      </p:to>
                                    </p:set>
                                    <p:animEffect transition="in" filter="fade">
                                      <p:cBhvr>
                                        <p:cTn id="49" dur="1000"/>
                                        <p:tgtEl>
                                          <p:spTgt spid="6">
                                            <p:txEl>
                                              <p:pRg st="5" end="5"/>
                                            </p:txEl>
                                          </p:spTgt>
                                        </p:tgtEl>
                                      </p:cBhvr>
                                    </p:animEffect>
                                    <p:anim calcmode="lin" valueType="num">
                                      <p:cBhvr>
                                        <p:cTn id="50" dur="1000" fill="hold"/>
                                        <p:tgtEl>
                                          <p:spTgt spid="6">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6">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6">
                                            <p:txEl>
                                              <p:pRg st="6" end="6"/>
                                            </p:txEl>
                                          </p:spTgt>
                                        </p:tgtEl>
                                        <p:attrNameLst>
                                          <p:attrName>style.visibility</p:attrName>
                                        </p:attrNameLst>
                                      </p:cBhvr>
                                      <p:to>
                                        <p:strVal val="visible"/>
                                      </p:to>
                                    </p:set>
                                    <p:animEffect transition="in" filter="fade">
                                      <p:cBhvr>
                                        <p:cTn id="56" dur="1000"/>
                                        <p:tgtEl>
                                          <p:spTgt spid="6">
                                            <p:txEl>
                                              <p:pRg st="6" end="6"/>
                                            </p:txEl>
                                          </p:spTgt>
                                        </p:tgtEl>
                                      </p:cBhvr>
                                    </p:animEffect>
                                    <p:anim calcmode="lin" valueType="num">
                                      <p:cBhvr>
                                        <p:cTn id="57" dur="1000" fill="hold"/>
                                        <p:tgtEl>
                                          <p:spTgt spid="6">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6">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TotalTime>
  <Words>200</Words>
  <Application>Microsoft Office PowerPoint</Application>
  <PresentationFormat>Widescreen</PresentationFormat>
  <Paragraphs>17</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cp:lastModifiedBy>
  <cp:revision>3</cp:revision>
  <dcterms:created xsi:type="dcterms:W3CDTF">2023-12-29T16:25:13Z</dcterms:created>
  <dcterms:modified xsi:type="dcterms:W3CDTF">2024-01-13T07:41:52Z</dcterms:modified>
</cp:coreProperties>
</file>