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2" r:id="rId3"/>
    <p:sldId id="27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9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83E57-2590-DFA8-11A5-4484781C6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E76E62-30D6-267D-3DC4-EE58640456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DACC3-FAEE-8FDB-ECF6-5C4DCC15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49E2-E6B4-4C7E-85D6-CDBE463103C1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72A0D4-499F-989F-32B2-7E0A81CEE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A7174-A815-D8C6-1A81-C68852F9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B62D-0191-4138-99EA-8A627E27B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240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0E955-153E-039F-B75A-9C3FF8C9D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DBDCEA-3074-3C52-5C05-4C5975C12D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B0C20-31D7-198C-80E0-32F6886B7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49E2-E6B4-4C7E-85D6-CDBE463103C1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F6157-862E-F10F-B1AC-DB012077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EDCA0-725A-C662-6D90-8044B5522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B62D-0191-4138-99EA-8A627E27B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36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EA0090-E4F0-A48E-CD49-F6C949A549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03E28-2A49-9095-87D6-AC370442B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D568B-D771-3A45-5F62-BB2023014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49E2-E6B4-4C7E-85D6-CDBE463103C1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EB8BA-4D80-4EA4-5429-A2C76E931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5BC2D-9565-D430-3818-61B020A72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B62D-0191-4138-99EA-8A627E27B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8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059F-DC89-7809-8C03-AB09B35D5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51A19-96B3-E951-2F93-5BCFC77A1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0E2F2-E07B-7C3D-9B72-555DBC25D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49E2-E6B4-4C7E-85D6-CDBE463103C1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BDC43-3D11-C4C0-2D6B-07735D737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94AF9-C953-F8EE-F06C-45D0199B7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B62D-0191-4138-99EA-8A627E27B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73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9316E-8160-8330-1309-1A370D45E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DEC44-8054-6EE3-CEF2-A82693550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73583-8A9B-844E-7A63-8052E0DE6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49E2-E6B4-4C7E-85D6-CDBE463103C1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E777D-C379-EACF-FC7A-4C6BABD38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47D5B-CB66-0BAF-6E9C-1AF392BDF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B62D-0191-4138-99EA-8A627E27B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57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9CCCD-7406-6E18-9A2F-0348D0A9B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CF8DE-2E60-8345-9508-9D26823E69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4029FA-259E-920C-9EC0-49F7ECC3F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42409C-5CFB-2A1D-E904-E41A0CB3F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49E2-E6B4-4C7E-85D6-CDBE463103C1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804C9-F72D-D6F9-5B9D-0099DFD0B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DD6C69-D7B4-BD43-A543-C32895C65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B62D-0191-4138-99EA-8A627E27B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8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142C7-AB74-9CF1-3076-32A29B4D7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91444-2B31-E689-5EB8-EF9A979E7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941DFB-B850-359E-72C6-6D2F5F78F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E0AEF3-4973-DA74-97CC-39A0A5AD94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25A8F2-4148-EADA-A573-4819010909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418A6D-4813-8622-672D-7A472C33E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49E2-E6B4-4C7E-85D6-CDBE463103C1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3CF395-CB77-7F50-F25B-1BD415860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E59AD9-1C7B-7965-D08C-2CFD46F00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B62D-0191-4138-99EA-8A627E27B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45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22E6E-2221-A0CC-58E6-0CC34ADC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7F1829-90E0-DC72-0355-FF46781FE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49E2-E6B4-4C7E-85D6-CDBE463103C1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AF8D81-302A-9A58-CF28-508C1EF88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D34635-E6DD-D192-E28E-B30C95B19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B62D-0191-4138-99EA-8A627E27B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5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DA7C4A-09F2-90B7-2FFF-4A76D5BAC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49E2-E6B4-4C7E-85D6-CDBE463103C1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9226D3-4305-153B-CCF3-2B663D959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550913-C0B8-C55E-F2E1-CD3530ACE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B62D-0191-4138-99EA-8A627E27B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7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9EFE8-BDFA-7E32-5E89-100C7C8F7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F086A-0585-A187-3AA6-02052743B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67A52B-5B8D-AFE0-61B9-84D933D45F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A7CCC0-01DD-7EA5-3404-CB44187DB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49E2-E6B4-4C7E-85D6-CDBE463103C1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85BE26-C82C-B3D8-BA9B-58866BB74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2122E6-DE54-6F4A-238A-88563878A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B62D-0191-4138-99EA-8A627E27B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34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344E7-05B1-67C9-2646-3627D0F6C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5948B0-CBFF-9BD1-6AF5-6855327478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63A5B-5FBC-C1BC-D12C-1D460EE3A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95D0C8-7657-73DD-14B4-E6C204AC0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49E2-E6B4-4C7E-85D6-CDBE463103C1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2468B-3191-0EE9-3CDD-524B02969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7B1E93-3E73-657B-2C11-2390A8F0C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B62D-0191-4138-99EA-8A627E27B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4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092491-522E-3C0A-3850-B38DE7D2A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FD82B-5649-AFE3-2AE0-388B01738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55AF2-9991-A0B1-280C-BDF07E81A7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E49E2-E6B4-4C7E-85D6-CDBE463103C1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23FD6-275B-BB66-1C7C-CA0695DAB9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89ECF-FC5B-C5E0-CCA8-1BA5AC503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7B62D-0191-4138-99EA-8A627E27B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2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svg"/><Relationship Id="rId7" Type="http://schemas.openxmlformats.org/officeDocument/2006/relationships/image" Target="../media/image19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Relationship Id="rId9" Type="http://schemas.openxmlformats.org/officeDocument/2006/relationships/image" Target="../media/image21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5288330">
            <a:off x="-524918" y="3672278"/>
            <a:ext cx="13315437" cy="13487091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0430">
            <a:off x="3904432" y="1264629"/>
            <a:ext cx="7148521" cy="3743225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2704826" y="3263278"/>
            <a:ext cx="2092737" cy="1655165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3216200" y="441560"/>
            <a:ext cx="1300570" cy="1502759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6058969">
            <a:off x="9707307" y="-3425915"/>
            <a:ext cx="5474204" cy="5534581"/>
          </a:xfrm>
          <a:prstGeom prst="rect">
            <a:avLst/>
          </a:prstGeom>
        </p:spPr>
      </p:pic>
      <p:sp>
        <p:nvSpPr>
          <p:cNvPr id="12" name="TextBox 20">
            <a:extLst>
              <a:ext uri="{FF2B5EF4-FFF2-40B4-BE49-F238E27FC236}">
                <a16:creationId xmlns:a16="http://schemas.microsoft.com/office/drawing/2014/main" id="{4E306B00-F4C8-AF37-6DD0-FFA392CA5C4C}"/>
              </a:ext>
            </a:extLst>
          </p:cNvPr>
          <p:cNvSpPr txBox="1"/>
          <p:nvPr/>
        </p:nvSpPr>
        <p:spPr>
          <a:xfrm>
            <a:off x="5770738" y="2006601"/>
            <a:ext cx="4150864" cy="3569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986"/>
              </a:lnSpc>
              <a:spcBef>
                <a:spcPct val="0"/>
              </a:spcBef>
            </a:pPr>
            <a:r>
              <a:rPr lang="en-US" sz="2133" spc="106" dirty="0">
                <a:solidFill>
                  <a:schemeClr val="accent1">
                    <a:lumMod val="50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BÀI 8: KHÁC BIỆT VÀ GẦN GŨI</a:t>
            </a:r>
          </a:p>
        </p:txBody>
      </p:sp>
      <p:sp>
        <p:nvSpPr>
          <p:cNvPr id="13" name="TextBox 22">
            <a:extLst>
              <a:ext uri="{FF2B5EF4-FFF2-40B4-BE49-F238E27FC236}">
                <a16:creationId xmlns:a16="http://schemas.microsoft.com/office/drawing/2014/main" id="{25A9D770-2AE3-D739-8548-ED567F47E1F9}"/>
              </a:ext>
            </a:extLst>
          </p:cNvPr>
          <p:cNvSpPr txBox="1"/>
          <p:nvPr/>
        </p:nvSpPr>
        <p:spPr>
          <a:xfrm>
            <a:off x="2728459" y="2550475"/>
            <a:ext cx="10340237" cy="22248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</a:pPr>
            <a:r>
              <a:rPr lang="en-US" sz="6734" b="1" i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Roboto Condensed" panose="02000000000000000000" pitchFamily="2" charset="0"/>
              </a:rPr>
              <a:t>THỰC HÀNH</a:t>
            </a:r>
          </a:p>
          <a:p>
            <a:pPr algn="ctr">
              <a:lnSpc>
                <a:spcPct val="110000"/>
              </a:lnSpc>
              <a:spcBef>
                <a:spcPct val="0"/>
              </a:spcBef>
            </a:pPr>
            <a:r>
              <a:rPr lang="en-US" sz="6734" b="1" i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Roboto Condensed" panose="02000000000000000000" pitchFamily="2" charset="0"/>
              </a:rPr>
              <a:t>TIẾNG VIỆT</a:t>
            </a:r>
          </a:p>
        </p:txBody>
      </p:sp>
      <p:pic>
        <p:nvPicPr>
          <p:cNvPr id="14" name="Picture 19">
            <a:extLst>
              <a:ext uri="{FF2B5EF4-FFF2-40B4-BE49-F238E27FC236}">
                <a16:creationId xmlns:a16="http://schemas.microsoft.com/office/drawing/2014/main" id="{BC395A1A-6D58-ECBD-23C4-E3A2D4C4411D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r="4517"/>
          <a:stretch>
            <a:fillRect/>
          </a:stretch>
        </p:blipFill>
        <p:spPr>
          <a:xfrm>
            <a:off x="1003877" y="775806"/>
            <a:ext cx="1509099" cy="1410201"/>
          </a:xfrm>
          <a:prstGeom prst="rect">
            <a:avLst/>
          </a:prstGeom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59C20076-E7B0-5C9C-D2BB-C52A80C1E09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p:blipFill>
        <p:spPr>
          <a:xfrm>
            <a:off x="-1013357" y="4444578"/>
            <a:ext cx="4535845" cy="41038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-6273648">
            <a:off x="6567955" y="-2314297"/>
            <a:ext cx="6937043" cy="6760464"/>
          </a:xfrm>
          <a:prstGeom prst="rect">
            <a:avLst/>
          </a:prstGeom>
        </p:spPr>
      </p:pic>
      <p:sp>
        <p:nvSpPr>
          <p:cNvPr id="9" name="Freeform 8">
            <a:extLst>
              <a:ext uri="{FF2B5EF4-FFF2-40B4-BE49-F238E27FC236}">
                <a16:creationId xmlns:a16="http://schemas.microsoft.com/office/drawing/2014/main" id="{9CCF98B3-633F-00FF-05E8-73F5BB33D3C4}"/>
              </a:ext>
            </a:extLst>
          </p:cNvPr>
          <p:cNvSpPr/>
          <p:nvPr/>
        </p:nvSpPr>
        <p:spPr>
          <a:xfrm>
            <a:off x="355600" y="2311400"/>
            <a:ext cx="5537201" cy="3657600"/>
          </a:xfrm>
          <a:custGeom>
            <a:avLst/>
            <a:gdLst>
              <a:gd name="connsiteX0" fmla="*/ 0 w 6762749"/>
              <a:gd name="connsiteY0" fmla="*/ 3381375 h 6762749"/>
              <a:gd name="connsiteX1" fmla="*/ 3381375 w 6762749"/>
              <a:gd name="connsiteY1" fmla="*/ 0 h 6762749"/>
              <a:gd name="connsiteX2" fmla="*/ 6762750 w 6762749"/>
              <a:gd name="connsiteY2" fmla="*/ 3381375 h 6762749"/>
              <a:gd name="connsiteX3" fmla="*/ 3381375 w 6762749"/>
              <a:gd name="connsiteY3" fmla="*/ 6762750 h 6762749"/>
              <a:gd name="connsiteX4" fmla="*/ 0 w 6762749"/>
              <a:gd name="connsiteY4" fmla="*/ 3381375 h 6762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62749" h="6762749">
                <a:moveTo>
                  <a:pt x="0" y="3381375"/>
                </a:moveTo>
                <a:cubicBezTo>
                  <a:pt x="0" y="1513893"/>
                  <a:pt x="1513893" y="0"/>
                  <a:pt x="3381375" y="0"/>
                </a:cubicBezTo>
                <a:cubicBezTo>
                  <a:pt x="5248857" y="0"/>
                  <a:pt x="6762750" y="1513893"/>
                  <a:pt x="6762750" y="3381375"/>
                </a:cubicBezTo>
                <a:cubicBezTo>
                  <a:pt x="6762750" y="5248857"/>
                  <a:pt x="5248857" y="6762750"/>
                  <a:pt x="3381375" y="6762750"/>
                </a:cubicBezTo>
                <a:cubicBezTo>
                  <a:pt x="1513893" y="6762750"/>
                  <a:pt x="0" y="5248857"/>
                  <a:pt x="0" y="3381375"/>
                </a:cubicBezTo>
                <a:close/>
              </a:path>
            </a:pathLst>
          </a:custGeom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908373" tIns="693275" rIns="908373" bIns="693275" numCol="1" spcCol="1270" anchor="ctr" anchorCtr="0">
            <a:noAutofit/>
          </a:bodyPr>
          <a:lstStyle/>
          <a:p>
            <a:pPr algn="ctr" defTabSz="1155758">
              <a:lnSpc>
                <a:spcPct val="110000"/>
              </a:lnSpc>
              <a:spcBef>
                <a:spcPct val="0"/>
              </a:spcBef>
            </a:pPr>
            <a:r>
              <a:rPr lang="en-US" sz="2400" b="1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Nhiệm</a:t>
            </a:r>
            <a:r>
              <a:rPr lang="en-US" sz="2400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b="1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vụ</a:t>
            </a:r>
            <a:r>
              <a:rPr lang="en-US" sz="2400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 1</a:t>
            </a:r>
          </a:p>
          <a:p>
            <a:pPr algn="ctr" defTabSz="1155758">
              <a:lnSpc>
                <a:spcPct val="110000"/>
              </a:lnSpc>
              <a:spcBef>
                <a:spcPct val="0"/>
              </a:spcBef>
            </a:pP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Hoàn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thành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bài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tập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bài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tập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1 SGK tr.56;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bài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tập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2 SGK tr.57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trong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PHT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số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1. 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69CD28E-09AB-A6D9-D8EB-3A50D4E71B8C}"/>
              </a:ext>
            </a:extLst>
          </p:cNvPr>
          <p:cNvSpPr/>
          <p:nvPr/>
        </p:nvSpPr>
        <p:spPr>
          <a:xfrm>
            <a:off x="6178069" y="2311400"/>
            <a:ext cx="5658332" cy="3810000"/>
          </a:xfrm>
          <a:custGeom>
            <a:avLst/>
            <a:gdLst>
              <a:gd name="connsiteX0" fmla="*/ 0 w 6762749"/>
              <a:gd name="connsiteY0" fmla="*/ 3381375 h 6762749"/>
              <a:gd name="connsiteX1" fmla="*/ 3381375 w 6762749"/>
              <a:gd name="connsiteY1" fmla="*/ 0 h 6762749"/>
              <a:gd name="connsiteX2" fmla="*/ 6762750 w 6762749"/>
              <a:gd name="connsiteY2" fmla="*/ 3381375 h 6762749"/>
              <a:gd name="connsiteX3" fmla="*/ 3381375 w 6762749"/>
              <a:gd name="connsiteY3" fmla="*/ 6762750 h 6762749"/>
              <a:gd name="connsiteX4" fmla="*/ 0 w 6762749"/>
              <a:gd name="connsiteY4" fmla="*/ 3381375 h 6762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62749" h="6762749">
                <a:moveTo>
                  <a:pt x="0" y="3381375"/>
                </a:moveTo>
                <a:cubicBezTo>
                  <a:pt x="0" y="1513893"/>
                  <a:pt x="1513893" y="0"/>
                  <a:pt x="3381375" y="0"/>
                </a:cubicBezTo>
                <a:cubicBezTo>
                  <a:pt x="5248857" y="0"/>
                  <a:pt x="6762750" y="1513893"/>
                  <a:pt x="6762750" y="3381375"/>
                </a:cubicBezTo>
                <a:cubicBezTo>
                  <a:pt x="6762750" y="5248857"/>
                  <a:pt x="5248857" y="6762750"/>
                  <a:pt x="3381375" y="6762750"/>
                </a:cubicBezTo>
                <a:cubicBezTo>
                  <a:pt x="1513893" y="6762750"/>
                  <a:pt x="0" y="5248857"/>
                  <a:pt x="0" y="3381375"/>
                </a:cubicBezTo>
                <a:close/>
              </a:path>
            </a:pathLst>
          </a:custGeom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908373" tIns="693275" rIns="908373" bIns="693275" numCol="1" spcCol="1270" anchor="ctr" anchorCtr="0">
            <a:noAutofit/>
          </a:bodyPr>
          <a:lstStyle/>
          <a:p>
            <a:pPr algn="ctr" defTabSz="1155758">
              <a:lnSpc>
                <a:spcPct val="110000"/>
              </a:lnSpc>
              <a:spcBef>
                <a:spcPct val="0"/>
              </a:spcBef>
            </a:pPr>
            <a:r>
              <a:rPr lang="en-US" sz="2400" b="1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Nhiệm</a:t>
            </a:r>
            <a:r>
              <a:rPr lang="en-US" sz="2400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b="1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vụ</a:t>
            </a:r>
            <a:r>
              <a:rPr lang="en-US" sz="2400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 2</a:t>
            </a:r>
          </a:p>
          <a:p>
            <a:pPr algn="ctr" defTabSz="1155758">
              <a:lnSpc>
                <a:spcPct val="110000"/>
              </a:lnSpc>
              <a:spcBef>
                <a:spcPct val="0"/>
              </a:spcBef>
            </a:pP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Qua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các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bài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tập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đã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làm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em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hãy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định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nghĩa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trạng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ngữ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là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gì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?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Có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những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loại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trạng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ngữ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nào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?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Nêu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chức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năng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của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trạng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ngữ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</a:p>
        </p:txBody>
      </p:sp>
      <p:pic>
        <p:nvPicPr>
          <p:cNvPr id="11" name="Picture 7">
            <a:extLst>
              <a:ext uri="{FF2B5EF4-FFF2-40B4-BE49-F238E27FC236}">
                <a16:creationId xmlns:a16="http://schemas.microsoft.com/office/drawing/2014/main" id="{DDFC89A9-8C99-5CE1-C758-72CAAF24DD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16534298">
            <a:off x="9033365" y="545557"/>
            <a:ext cx="1111486" cy="1040755"/>
          </a:xfrm>
          <a:prstGeom prst="rect">
            <a:avLst/>
          </a:prstGeom>
        </p:spPr>
      </p:pic>
      <p:pic>
        <p:nvPicPr>
          <p:cNvPr id="12" name="Picture 8">
            <a:extLst>
              <a:ext uri="{FF2B5EF4-FFF2-40B4-BE49-F238E27FC236}">
                <a16:creationId xmlns:a16="http://schemas.microsoft.com/office/drawing/2014/main" id="{707471C3-EC47-4DA0-9881-D095CB13FB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6838673" flipH="1">
            <a:off x="9121044" y="537269"/>
            <a:ext cx="486053" cy="696897"/>
          </a:xfrm>
          <a:prstGeom prst="rect">
            <a:avLst/>
          </a:prstGeom>
        </p:spPr>
      </p:pic>
      <p:sp>
        <p:nvSpPr>
          <p:cNvPr id="14" name="TextBox 14">
            <a:extLst>
              <a:ext uri="{FF2B5EF4-FFF2-40B4-BE49-F238E27FC236}">
                <a16:creationId xmlns:a16="http://schemas.microsoft.com/office/drawing/2014/main" id="{70C9C3A6-0641-4E9B-D19A-F5EB2F0243EC}"/>
              </a:ext>
            </a:extLst>
          </p:cNvPr>
          <p:cNvSpPr txBox="1"/>
          <p:nvPr/>
        </p:nvSpPr>
        <p:spPr>
          <a:xfrm>
            <a:off x="1016000" y="403337"/>
            <a:ext cx="5892800" cy="7460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091"/>
              </a:lnSpc>
              <a:spcBef>
                <a:spcPct val="0"/>
              </a:spcBef>
            </a:pPr>
            <a:r>
              <a:rPr lang="en-US" sz="4667" b="1" i="1" spc="217" dirty="0">
                <a:solidFill>
                  <a:srgbClr val="73C4D5"/>
                </a:solidFill>
                <a:latin typeface="Palatino Linotype" panose="02040502050505030304" pitchFamily="18" charset="0"/>
                <a:ea typeface="Roboto Condensed" panose="02000000000000000000" pitchFamily="2" charset="0"/>
              </a:rPr>
              <a:t>I. TRẠNG NGỮ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2B21357-4B68-49C7-9245-8C20EA937378}"/>
              </a:ext>
            </a:extLst>
          </p:cNvPr>
          <p:cNvSpPr txBox="1"/>
          <p:nvPr/>
        </p:nvSpPr>
        <p:spPr>
          <a:xfrm>
            <a:off x="959382" y="1235994"/>
            <a:ext cx="3814465" cy="661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133"/>
              </a:spcBef>
              <a:spcAft>
                <a:spcPts val="133"/>
              </a:spcAft>
            </a:pPr>
            <a:r>
              <a:rPr lang="en-US" sz="3334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1. </a:t>
            </a:r>
            <a:r>
              <a:rPr lang="en-US" sz="3334" b="1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Trạng</a:t>
            </a:r>
            <a:r>
              <a:rPr lang="en-US" sz="3334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3334" b="1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ngữ</a:t>
            </a:r>
            <a:endParaRPr lang="en-US" sz="3334" b="1" dirty="0"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996C072D-A8E9-37A4-752D-02B37474689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4661392" y="6091646"/>
            <a:ext cx="1516677" cy="87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751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9">
            <a:extLst>
              <a:ext uri="{FF2B5EF4-FFF2-40B4-BE49-F238E27FC236}">
                <a16:creationId xmlns:a16="http://schemas.microsoft.com/office/drawing/2014/main" id="{8A36CCA0-E853-CBD1-5814-59B3046E0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544" b="28221"/>
          <a:stretch>
            <a:fillRect/>
          </a:stretch>
        </p:blipFill>
        <p:spPr>
          <a:xfrm rot="-2128760">
            <a:off x="10665422" y="5294694"/>
            <a:ext cx="2158010" cy="681469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7A1CE2D8-DC6E-69E9-BF2A-FE8A8AAB19BE}"/>
              </a:ext>
            </a:extLst>
          </p:cNvPr>
          <p:cNvGrpSpPr/>
          <p:nvPr/>
        </p:nvGrpSpPr>
        <p:grpSpPr>
          <a:xfrm>
            <a:off x="367967" y="356572"/>
            <a:ext cx="3668026" cy="719850"/>
            <a:chOff x="551950" y="903466"/>
            <a:chExt cx="5502039" cy="1079775"/>
          </a:xfrm>
        </p:grpSpPr>
        <p:pic>
          <p:nvPicPr>
            <p:cNvPr id="16" name="Picture 7">
              <a:extLst>
                <a:ext uri="{FF2B5EF4-FFF2-40B4-BE49-F238E27FC236}">
                  <a16:creationId xmlns:a16="http://schemas.microsoft.com/office/drawing/2014/main" id="{77AA2F61-CBAB-FFB8-D959-FB8B44B2C12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p:blipFill>
          <p:spPr>
            <a:xfrm rot="130833">
              <a:off x="551950" y="903466"/>
              <a:ext cx="5502039" cy="1079775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86CD342-E3C1-81A2-C6B5-7B275A448A38}"/>
                </a:ext>
              </a:extLst>
            </p:cNvPr>
            <p:cNvSpPr txBox="1"/>
            <p:nvPr/>
          </p:nvSpPr>
          <p:spPr>
            <a:xfrm>
              <a:off x="1524000" y="1000734"/>
              <a:ext cx="3219473" cy="93381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1155758">
                <a:lnSpc>
                  <a:spcPct val="110000"/>
                </a:lnSpc>
                <a:spcBef>
                  <a:spcPct val="0"/>
                </a:spcBef>
              </a:pPr>
              <a:r>
                <a:rPr lang="en-US" sz="3334" b="1" dirty="0" err="1">
                  <a:solidFill>
                    <a:srgbClr val="FFFAEF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Nhiệm</a:t>
              </a:r>
              <a:r>
                <a:rPr lang="en-US" sz="3334" b="1" dirty="0">
                  <a:solidFill>
                    <a:srgbClr val="FFFAEF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 </a:t>
              </a:r>
              <a:r>
                <a:rPr lang="en-US" sz="3334" b="1" dirty="0" err="1">
                  <a:solidFill>
                    <a:srgbClr val="FFFAEF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vụ</a:t>
              </a:r>
              <a:r>
                <a:rPr lang="en-US" sz="3334" b="1" dirty="0">
                  <a:solidFill>
                    <a:srgbClr val="FFFAEF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 1</a:t>
              </a:r>
            </a:p>
          </p:txBody>
        </p:sp>
      </p:grpSp>
      <p:sp>
        <p:nvSpPr>
          <p:cNvPr id="19" name="Rectangle 1">
            <a:extLst>
              <a:ext uri="{FF2B5EF4-FFF2-40B4-BE49-F238E27FC236}">
                <a16:creationId xmlns:a16="http://schemas.microsoft.com/office/drawing/2014/main" id="{52501757-A7A1-DF95-27EB-166323B93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9187" y="482537"/>
            <a:ext cx="2755786" cy="57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0960" tIns="30480" rIns="60960" bIns="30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7334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7334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7334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7334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7334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334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334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334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334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609630">
              <a:tabLst>
                <a:tab pos="4889744" algn="l"/>
              </a:tabLst>
            </a:pPr>
            <a:r>
              <a:rPr lang="en-US" altLang="en-US" sz="3334" b="1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Bài</a:t>
            </a:r>
            <a:r>
              <a:rPr lang="en-US" altLang="en-US" sz="3334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 1 SGK tr.56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1C410C7A-C56F-1ECB-38A5-A187C04BFB14}"/>
              </a:ext>
            </a:extLst>
          </p:cNvPr>
          <p:cNvGraphicFramePr>
            <a:graphicFrameLocks noGrp="1"/>
          </p:cNvGraphicFramePr>
          <p:nvPr/>
        </p:nvGraphicFramePr>
        <p:xfrm>
          <a:off x="558800" y="1325064"/>
          <a:ext cx="11226800" cy="577443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588000">
                  <a:extLst>
                    <a:ext uri="{9D8B030D-6E8A-4147-A177-3AD203B41FA5}">
                      <a16:colId xmlns:a16="http://schemas.microsoft.com/office/drawing/2014/main" val="4130469313"/>
                    </a:ext>
                  </a:extLst>
                </a:gridCol>
                <a:gridCol w="3098800">
                  <a:extLst>
                    <a:ext uri="{9D8B030D-6E8A-4147-A177-3AD203B41FA5}">
                      <a16:colId xmlns:a16="http://schemas.microsoft.com/office/drawing/2014/main" val="3136967671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448284622"/>
                    </a:ext>
                  </a:extLst>
                </a:gridCol>
              </a:tblGrid>
              <a:tr h="866987">
                <a:tc>
                  <a:txBody>
                    <a:bodyPr/>
                    <a:lstStyle/>
                    <a:p>
                      <a:pPr marL="36576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Câu</a:t>
                      </a:r>
                      <a:endParaRPr lang="en-US" sz="2700" b="1" i="0" dirty="0"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marL="36576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Chỉ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ra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trạng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ngữ</a:t>
                      </a:r>
                      <a:endParaRPr lang="en-US" sz="2700" b="1" i="0" dirty="0"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marL="36576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Chức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năng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của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trạng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ngữ</a:t>
                      </a:r>
                      <a:endParaRPr lang="en-US" sz="2700" b="1" i="0" dirty="0"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2328915153"/>
                  </a:ext>
                </a:extLst>
              </a:tr>
              <a:tr h="1761067">
                <a:tc>
                  <a:txBody>
                    <a:bodyPr/>
                    <a:lstStyle/>
                    <a:p>
                      <a:pPr marL="365760" marR="0" algn="jus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a.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Từ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biết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nhìn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nhận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và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suy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nghĩ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tôi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dần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dần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hiểu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ra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rằng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thế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giới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này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là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muôn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màu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muôn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vẻ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vô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tận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và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hấp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dẫn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lạ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lùng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.</a:t>
                      </a: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marL="36576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0" i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Từ khi biết nhìn nhận và suy nghĩ</a:t>
                      </a:r>
                    </a:p>
                    <a:p>
                      <a:pPr marL="36576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0" i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 </a:t>
                      </a: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marL="36576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0" i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TN chỉ thời gian</a:t>
                      </a: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1799524843"/>
                  </a:ext>
                </a:extLst>
              </a:tr>
              <a:tr h="866987">
                <a:tc>
                  <a:txBody>
                    <a:bodyPr/>
                    <a:lstStyle/>
                    <a:p>
                      <a:pPr marL="365760" marR="0" algn="jus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0" i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b. Giờ đây, mẹ tôi đã khuất và tôi cũng đã lớn.</a:t>
                      </a: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marL="36576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0" i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Giờ đây</a:t>
                      </a:r>
                    </a:p>
                    <a:p>
                      <a:pPr marL="36576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0" i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 </a:t>
                      </a: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marL="36576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0" i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TN chỉ thời gian</a:t>
                      </a: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974530361"/>
                  </a:ext>
                </a:extLst>
              </a:tr>
              <a:tr h="1761067">
                <a:tc>
                  <a:txBody>
                    <a:bodyPr/>
                    <a:lstStyle/>
                    <a:p>
                      <a:pPr marL="365760" marR="0" algn="jus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c.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Dù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có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ý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định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tốt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đẹp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những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thân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yêu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của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ta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đôi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lúc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cũng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không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hẳn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đúng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ngăn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cản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không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để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ta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được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sống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với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con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thực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của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mình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.</a:t>
                      </a: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marL="36576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0" i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Dù có ý định tốt đẹp</a:t>
                      </a: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marL="36576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TN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chỉ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điều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kiện</a:t>
                      </a:r>
                      <a:endParaRPr lang="en-US" sz="2700" b="0" i="0" dirty="0"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3525316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890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Palatino Linotype</vt:lpstr>
      <vt:lpstr>Roboto Condensed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2023-10-27T09:38:36Z</dcterms:created>
  <dcterms:modified xsi:type="dcterms:W3CDTF">2023-10-27T09:39:01Z</dcterms:modified>
</cp:coreProperties>
</file>