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7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F015B-FEEE-52CF-86EC-05DDF45E8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93838-C998-0C38-4646-2382EBF0B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7EFCE-FAAF-140C-CD58-3A935452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2766-407F-4F04-8F49-786C44AA0AB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D12DB-8291-D0CC-8B6D-961211B59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33617-F77E-2A73-6D2F-137C6E544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972E-D110-432C-96B7-272CDB18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6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BE03F-B908-D446-FF06-1E546216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BFF19-1BDD-7C9E-5BD0-5EAE68519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82BC3-3941-FD48-E25F-EE9224C8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2766-407F-4F04-8F49-786C44AA0AB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28903-178E-2672-6EC9-131432737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82091-FFCE-9A3E-10E1-F296C513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972E-D110-432C-96B7-272CDB18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4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B06F80-3C98-3471-1C21-F1DA7212A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E6855-EFBB-E209-752A-FCB6868D4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FCC17-17E7-FF0B-8B68-6F4CF63BD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2766-407F-4F04-8F49-786C44AA0AB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E1F66-3DDB-8B87-8C1A-BCE7CFD3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71865-63D4-E80E-DD3D-53FABA5C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972E-D110-432C-96B7-272CDB18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3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6B245-1ECE-6E05-A831-7FE3B767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26D52-E693-18B7-5027-4D7DB530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1B6CD-2A5B-D4EC-24AD-371E2A849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2766-407F-4F04-8F49-786C44AA0AB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07466-2097-C62E-8DFF-59047865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6C83D-FF70-7D7B-3E1D-6D6473B5D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972E-D110-432C-96B7-272CDB18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2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1219-56AC-5704-A169-EF56ED62A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21F3C-D23D-C807-24E0-76ABB55AB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06FB2-5825-CDDF-8166-A9C3768FB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2766-407F-4F04-8F49-786C44AA0AB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20743-614C-9141-8FA7-7F770182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52B97-3A75-6BEB-8793-B9072AF9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972E-D110-432C-96B7-272CDB18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0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0C42D-D474-6F41-9F10-77AA03C9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80437-4863-BA75-3EED-1E1FB2D56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05C50-BFB3-5976-30BD-E5AE15ACE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26408-CB09-3A0D-E901-D68F7BA4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2766-407F-4F04-8F49-786C44AA0AB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7FEB2-9DF0-A126-3BE1-B70ED65E3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07F34-229C-2398-0A6D-1CEC8324E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972E-D110-432C-96B7-272CDB18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0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599D-223A-177D-306D-75C038B2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606A2-CA7A-CB0F-201C-6B64AC0D2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D9762-EBFE-A1AC-AF29-D320A4543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34A4EC-89EA-5089-ABC3-F20E68FEE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316DA9-C8F8-85BF-256E-0E263AC265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A6F21-5BAA-C2C8-E568-149BED810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2766-407F-4F04-8F49-786C44AA0AB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24059-C16C-E97C-B158-152B5CD10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471447-192A-BC19-600E-6B145A4C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972E-D110-432C-96B7-272CDB18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9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EBF45-F77A-F5CC-CCB3-1AC016D7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735B61-A58A-607F-E491-9AD751DE3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2766-407F-4F04-8F49-786C44AA0AB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5EF01-704B-8F38-6342-4AD6586D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81F15-B81B-B2E2-3552-9A69359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972E-D110-432C-96B7-272CDB18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3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6D847B-095E-9501-0DC1-9BC4A706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2766-407F-4F04-8F49-786C44AA0AB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ADEDCC-3903-6D61-8AA1-68069593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A8A1B-35AF-4F1B-8386-BB0D1DB3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972E-D110-432C-96B7-272CDB18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2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EA35D-952F-8EF8-3D8F-51E74CA57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7B178-16F5-189F-0B50-C14C3E68E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5E400-818D-A9FD-5A35-07EDC7538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5CC72-28BF-771E-7486-88112B387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2766-407F-4F04-8F49-786C44AA0AB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8D3D0-89CE-6218-FE1A-4D5A80E5E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5591-9C2D-E43F-DDCC-55953D3D6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972E-D110-432C-96B7-272CDB18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2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CA63-D66F-E260-A9E5-3654EDEA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DE59B-D12D-9435-51FA-B4E013947B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2C031-3BA3-BDB1-1FED-60A2AF922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B1821-4240-44CD-521B-680016F5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2766-407F-4F04-8F49-786C44AA0AB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21FE8-9AED-06DD-519B-0B8BE3E81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FB00F-7E2A-3F41-91B2-76AC7137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972E-D110-432C-96B7-272CDB18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EF59FD-CD21-FF06-BF8F-DB48AA57C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052E2-16B9-134F-C248-DAB0F395B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75B94-925F-0CDB-149E-99305F7D7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22766-407F-4F04-8F49-786C44AA0AB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E8E65-A5C3-2295-F38B-9667F77D7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E4572-3118-D2AD-76D0-1F73CE702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3972E-D110-432C-96B7-272CDB187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2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svg"/><Relationship Id="rId7" Type="http://schemas.openxmlformats.org/officeDocument/2006/relationships/image" Target="../media/image2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2776" r="23093" b="15663"/>
          <a:stretch>
            <a:fillRect/>
          </a:stretch>
        </p:blipFill>
        <p:spPr>
          <a:xfrm>
            <a:off x="1273293" y="1045278"/>
            <a:ext cx="9534995" cy="48263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96428" y="181791"/>
            <a:ext cx="1166805" cy="15330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61283" y="2573870"/>
            <a:ext cx="380333" cy="852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67464" y="4927379"/>
            <a:ext cx="1187238" cy="15138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630790" y="343250"/>
            <a:ext cx="875410" cy="9464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64763" y="326322"/>
            <a:ext cx="1016187" cy="7189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082977">
            <a:off x="9874342" y="5457174"/>
            <a:ext cx="1867893" cy="9840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270166" y="3846176"/>
            <a:ext cx="472068" cy="121503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3561832" y="5498594"/>
            <a:ext cx="1119117" cy="9011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7923581" y="-158172"/>
            <a:ext cx="1543305" cy="11919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472398" y="5871602"/>
            <a:ext cx="902366" cy="82959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089580" y="3409951"/>
            <a:ext cx="8214327" cy="926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2"/>
              </a:lnSpc>
            </a:pPr>
            <a:r>
              <a:rPr lang="en-US" sz="6066" b="1" dirty="0">
                <a:solidFill>
                  <a:srgbClr val="53569F"/>
                </a:solidFill>
                <a:latin typeface="Fraunces"/>
              </a:rPr>
              <a:t>BIỆN PHÁP TU TỪ: ẨN DỤ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12769" y="1775428"/>
            <a:ext cx="6208294" cy="507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7"/>
              </a:lnSpc>
            </a:pPr>
            <a:r>
              <a:rPr lang="en-US" sz="3334" dirty="0">
                <a:solidFill>
                  <a:srgbClr val="53569F"/>
                </a:solidFill>
                <a:latin typeface="Fraunces"/>
              </a:rPr>
              <a:t>BÀI 2: GÕ CỬA TRÁI TIM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72698" y="2581024"/>
            <a:ext cx="7248091" cy="577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8"/>
              </a:lnSpc>
              <a:spcBef>
                <a:spcPct val="0"/>
              </a:spcBef>
            </a:pPr>
            <a:r>
              <a:rPr lang="en-US" sz="3412">
                <a:solidFill>
                  <a:srgbClr val="D16A46"/>
                </a:solidFill>
                <a:latin typeface="Fraunces"/>
              </a:rPr>
              <a:t>THỰC HÀNH TIẾNG VIỆT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3549" y="2215145"/>
            <a:ext cx="10374069" cy="1650519"/>
            <a:chOff x="0" y="0"/>
            <a:chExt cx="4098398" cy="6520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8398" cy="652057"/>
            </a:xfrm>
            <a:custGeom>
              <a:avLst/>
              <a:gdLst/>
              <a:ahLst/>
              <a:cxnLst/>
              <a:rect l="l" t="t" r="r" b="b"/>
              <a:pathLst>
                <a:path w="4098398" h="652057">
                  <a:moveTo>
                    <a:pt x="25373" y="0"/>
                  </a:moveTo>
                  <a:lnTo>
                    <a:pt x="4073025" y="0"/>
                  </a:lnTo>
                  <a:cubicBezTo>
                    <a:pt x="4087038" y="0"/>
                    <a:pt x="4098398" y="11360"/>
                    <a:pt x="4098398" y="25373"/>
                  </a:cubicBezTo>
                  <a:lnTo>
                    <a:pt x="4098398" y="626683"/>
                  </a:lnTo>
                  <a:cubicBezTo>
                    <a:pt x="4098398" y="633413"/>
                    <a:pt x="4095725" y="639867"/>
                    <a:pt x="4090966" y="644625"/>
                  </a:cubicBezTo>
                  <a:cubicBezTo>
                    <a:pt x="4086208" y="649383"/>
                    <a:pt x="4079754" y="652057"/>
                    <a:pt x="4073025" y="652057"/>
                  </a:cubicBezTo>
                  <a:lnTo>
                    <a:pt x="25373" y="652057"/>
                  </a:lnTo>
                  <a:cubicBezTo>
                    <a:pt x="18644" y="652057"/>
                    <a:pt x="12190" y="649383"/>
                    <a:pt x="7432" y="644625"/>
                  </a:cubicBezTo>
                  <a:cubicBezTo>
                    <a:pt x="2673" y="639867"/>
                    <a:pt x="0" y="633413"/>
                    <a:pt x="0" y="626683"/>
                  </a:cubicBezTo>
                  <a:lnTo>
                    <a:pt x="0" y="25373"/>
                  </a:lnTo>
                  <a:cubicBezTo>
                    <a:pt x="0" y="18644"/>
                    <a:pt x="2673" y="12190"/>
                    <a:pt x="7432" y="7432"/>
                  </a:cubicBezTo>
                  <a:cubicBezTo>
                    <a:pt x="12190" y="2673"/>
                    <a:pt x="18644" y="0"/>
                    <a:pt x="2537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2912">
            <a:off x="4990645" y="756513"/>
            <a:ext cx="1130355" cy="8152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092381" y="1206812"/>
            <a:ext cx="1865280" cy="20166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3416" y="137106"/>
            <a:ext cx="380333" cy="85210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53549" y="275507"/>
            <a:ext cx="3556645" cy="1011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Fraunces"/>
              </a:rPr>
              <a:t>I. ẨN DỤ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98807" y="1429861"/>
            <a:ext cx="3510933" cy="55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  <a:spcBef>
                <a:spcPct val="0"/>
              </a:spcBef>
            </a:pPr>
            <a:r>
              <a:rPr lang="en-US" sz="3334" dirty="0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1. Tri </a:t>
            </a:r>
            <a:r>
              <a:rPr lang="en-US" sz="3334" dirty="0" err="1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thức</a:t>
            </a:r>
            <a:r>
              <a:rPr lang="en-US" sz="3334" dirty="0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3334" dirty="0" err="1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tiếng</a:t>
            </a:r>
            <a:r>
              <a:rPr lang="en-US" sz="3334" dirty="0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3334" dirty="0" err="1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Việt</a:t>
            </a:r>
            <a:endParaRPr lang="en-US" sz="3334" dirty="0">
              <a:solidFill>
                <a:schemeClr val="accent1">
                  <a:lumMod val="75000"/>
                </a:schemeClr>
              </a:solidFill>
              <a:latin typeface="Roboto Condense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92912" y="2486242"/>
            <a:ext cx="7839009" cy="1014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7"/>
              </a:lnSpc>
              <a:spcBef>
                <a:spcPct val="0"/>
              </a:spcBef>
            </a:pP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Nhiệm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vụ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 1: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Đọc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và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phân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tích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 2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ví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dụ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 SGK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trang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 47.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Rút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ra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khái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niệm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Ẩn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dụ</a:t>
            </a:r>
            <a:endParaRPr lang="en-US" sz="2933" dirty="0">
              <a:solidFill>
                <a:schemeClr val="accent1">
                  <a:lumMod val="75000"/>
                </a:schemeClr>
              </a:solidFill>
              <a:latin typeface="Roboto Condense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6897" y="4145696"/>
            <a:ext cx="9011183" cy="47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0"/>
              </a:lnSpc>
            </a:pPr>
            <a:r>
              <a:rPr lang="en-US" sz="2933" spc="59" dirty="0" err="1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Ẩn</a:t>
            </a:r>
            <a:r>
              <a:rPr lang="en-US" sz="2933" spc="59" dirty="0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2933" spc="59" dirty="0" err="1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dụ</a:t>
            </a:r>
            <a:r>
              <a:rPr lang="en-US" sz="2933" spc="59" dirty="0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2933" spc="59" dirty="0" err="1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là</a:t>
            </a:r>
            <a:r>
              <a:rPr lang="en-US" sz="2933" spc="59" dirty="0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2933" spc="59" dirty="0" err="1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biện</a:t>
            </a:r>
            <a:r>
              <a:rPr lang="en-US" sz="2933" spc="59" dirty="0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2933" spc="59" dirty="0" err="1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pháp</a:t>
            </a:r>
            <a:r>
              <a:rPr lang="en-US" sz="2933" spc="59" dirty="0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2933" spc="59" dirty="0" err="1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tu</a:t>
            </a:r>
            <a:r>
              <a:rPr lang="en-US" sz="2933" spc="59" dirty="0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2933" spc="59" dirty="0" err="1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từ</a:t>
            </a:r>
            <a:endParaRPr lang="en-US" sz="2933" spc="59" dirty="0">
              <a:solidFill>
                <a:schemeClr val="accent1">
                  <a:lumMod val="75000"/>
                </a:schemeClr>
              </a:solidFill>
              <a:latin typeface="Roboto Condensed Bold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576CEB-770F-F5E1-1EDC-71BC73EC5B1C}"/>
              </a:ext>
            </a:extLst>
          </p:cNvPr>
          <p:cNvSpPr/>
          <p:nvPr/>
        </p:nvSpPr>
        <p:spPr>
          <a:xfrm>
            <a:off x="1003634" y="4889730"/>
            <a:ext cx="4408782" cy="1692762"/>
          </a:xfrm>
          <a:custGeom>
            <a:avLst/>
            <a:gdLst>
              <a:gd name="connsiteX0" fmla="*/ 0 w 5041569"/>
              <a:gd name="connsiteY0" fmla="*/ 0 h 3024941"/>
              <a:gd name="connsiteX1" fmla="*/ 5041569 w 5041569"/>
              <a:gd name="connsiteY1" fmla="*/ 0 h 3024941"/>
              <a:gd name="connsiteX2" fmla="*/ 5041569 w 5041569"/>
              <a:gd name="connsiteY2" fmla="*/ 3024941 h 3024941"/>
              <a:gd name="connsiteX3" fmla="*/ 0 w 5041569"/>
              <a:gd name="connsiteY3" fmla="*/ 3024941 h 3024941"/>
              <a:gd name="connsiteX4" fmla="*/ 0 w 5041569"/>
              <a:gd name="connsiteY4" fmla="*/ 0 h 302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1569" h="3024941">
                <a:moveTo>
                  <a:pt x="0" y="0"/>
                </a:moveTo>
                <a:lnTo>
                  <a:pt x="5041569" y="0"/>
                </a:lnTo>
                <a:lnTo>
                  <a:pt x="5041569" y="3024941"/>
                </a:lnTo>
                <a:lnTo>
                  <a:pt x="0" y="30249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algn="ctr" defTabSz="1155758">
              <a:lnSpc>
                <a:spcPct val="110000"/>
              </a:lnSpc>
              <a:spcBef>
                <a:spcPct val="0"/>
              </a:spcBef>
            </a:pPr>
            <a:r>
              <a:rPr lang="en-US" sz="2600" dirty="0" err="1">
                <a:latin typeface="Roboto Condensed"/>
              </a:rPr>
              <a:t>gọi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tên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sự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vật</a:t>
            </a:r>
            <a:r>
              <a:rPr lang="en-US" sz="2600" dirty="0">
                <a:latin typeface="Roboto Condensed"/>
              </a:rPr>
              <a:t>, </a:t>
            </a:r>
            <a:r>
              <a:rPr lang="en-US" sz="2600" dirty="0" err="1">
                <a:latin typeface="Roboto Condensed"/>
              </a:rPr>
              <a:t>hiện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tượng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này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bằng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tên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sự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vật</a:t>
            </a:r>
            <a:r>
              <a:rPr lang="en-US" sz="2600" dirty="0">
                <a:latin typeface="Roboto Condensed"/>
              </a:rPr>
              <a:t>, </a:t>
            </a:r>
            <a:r>
              <a:rPr lang="en-US" sz="2600" dirty="0" err="1">
                <a:latin typeface="Roboto Condensed"/>
              </a:rPr>
              <a:t>hiện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tượng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khác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có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nét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tương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đồng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với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nó</a:t>
            </a:r>
            <a:endParaRPr lang="en-US" sz="26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F31BB53-1253-8331-5097-04A446D6FD52}"/>
              </a:ext>
            </a:extLst>
          </p:cNvPr>
          <p:cNvSpPr/>
          <p:nvPr/>
        </p:nvSpPr>
        <p:spPr>
          <a:xfrm>
            <a:off x="6918836" y="4889730"/>
            <a:ext cx="4408782" cy="1692762"/>
          </a:xfrm>
          <a:custGeom>
            <a:avLst/>
            <a:gdLst>
              <a:gd name="connsiteX0" fmla="*/ 0 w 5041569"/>
              <a:gd name="connsiteY0" fmla="*/ 0 h 3024941"/>
              <a:gd name="connsiteX1" fmla="*/ 5041569 w 5041569"/>
              <a:gd name="connsiteY1" fmla="*/ 0 h 3024941"/>
              <a:gd name="connsiteX2" fmla="*/ 5041569 w 5041569"/>
              <a:gd name="connsiteY2" fmla="*/ 3024941 h 3024941"/>
              <a:gd name="connsiteX3" fmla="*/ 0 w 5041569"/>
              <a:gd name="connsiteY3" fmla="*/ 3024941 h 3024941"/>
              <a:gd name="connsiteX4" fmla="*/ 0 w 5041569"/>
              <a:gd name="connsiteY4" fmla="*/ 0 h 302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1569" h="3024941">
                <a:moveTo>
                  <a:pt x="0" y="0"/>
                </a:moveTo>
                <a:lnTo>
                  <a:pt x="5041569" y="0"/>
                </a:lnTo>
                <a:lnTo>
                  <a:pt x="5041569" y="3024941"/>
                </a:lnTo>
                <a:lnTo>
                  <a:pt x="0" y="30249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algn="ctr" defTabSz="1155758">
              <a:lnSpc>
                <a:spcPct val="110000"/>
              </a:lnSpc>
              <a:spcBef>
                <a:spcPct val="0"/>
              </a:spcBef>
            </a:pPr>
            <a:r>
              <a:rPr lang="en-US" sz="2600" dirty="0" err="1">
                <a:latin typeface="Roboto Condensed"/>
              </a:rPr>
              <a:t>tăng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khả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năng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gợi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hình</a:t>
            </a:r>
            <a:r>
              <a:rPr lang="en-US" sz="2600" dirty="0">
                <a:latin typeface="Roboto Condensed"/>
              </a:rPr>
              <a:t>, </a:t>
            </a:r>
            <a:r>
              <a:rPr lang="en-US" sz="2600" dirty="0" err="1">
                <a:latin typeface="Roboto Condensed"/>
              </a:rPr>
              <a:t>gợi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cảm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cho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sự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diễn</a:t>
            </a:r>
            <a:r>
              <a:rPr lang="en-US" sz="2600" dirty="0">
                <a:latin typeface="Roboto Condensed"/>
              </a:rPr>
              <a:t> </a:t>
            </a:r>
            <a:r>
              <a:rPr lang="en-US" sz="2600" dirty="0" err="1">
                <a:latin typeface="Roboto Condensed"/>
              </a:rPr>
              <a:t>đạt</a:t>
            </a:r>
            <a:r>
              <a:rPr lang="en-US" sz="2600" dirty="0">
                <a:latin typeface="Roboto Condense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274" y="1498600"/>
            <a:ext cx="9806289" cy="4487626"/>
            <a:chOff x="0" y="0"/>
            <a:chExt cx="3874090" cy="17728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74089" cy="1772889"/>
            </a:xfrm>
            <a:custGeom>
              <a:avLst/>
              <a:gdLst/>
              <a:ahLst/>
              <a:cxnLst/>
              <a:rect l="l" t="t" r="r" b="b"/>
              <a:pathLst>
                <a:path w="3874089" h="1772889">
                  <a:moveTo>
                    <a:pt x="26842" y="0"/>
                  </a:moveTo>
                  <a:lnTo>
                    <a:pt x="3847247" y="0"/>
                  </a:lnTo>
                  <a:cubicBezTo>
                    <a:pt x="3854366" y="0"/>
                    <a:pt x="3861193" y="2828"/>
                    <a:pt x="3866228" y="7862"/>
                  </a:cubicBezTo>
                  <a:cubicBezTo>
                    <a:pt x="3871261" y="12896"/>
                    <a:pt x="3874089" y="19723"/>
                    <a:pt x="3874089" y="26842"/>
                  </a:cubicBezTo>
                  <a:lnTo>
                    <a:pt x="3874089" y="1746047"/>
                  </a:lnTo>
                  <a:cubicBezTo>
                    <a:pt x="3874089" y="1760872"/>
                    <a:pt x="3862072" y="1772889"/>
                    <a:pt x="3847247" y="1772889"/>
                  </a:cubicBezTo>
                  <a:lnTo>
                    <a:pt x="26842" y="1772889"/>
                  </a:lnTo>
                  <a:cubicBezTo>
                    <a:pt x="12018" y="1772889"/>
                    <a:pt x="0" y="1760872"/>
                    <a:pt x="0" y="1746047"/>
                  </a:cubicBezTo>
                  <a:lnTo>
                    <a:pt x="0" y="26842"/>
                  </a:lnTo>
                  <a:cubicBezTo>
                    <a:pt x="0" y="12018"/>
                    <a:pt x="12018" y="0"/>
                    <a:pt x="268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22347" y="1191683"/>
            <a:ext cx="1334375" cy="14426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5165287"/>
            <a:ext cx="1659997" cy="11744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23527" y="4546600"/>
            <a:ext cx="1577975" cy="209743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945182" y="1790448"/>
            <a:ext cx="1670844" cy="48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7"/>
              </a:lnSpc>
              <a:spcBef>
                <a:spcPct val="0"/>
              </a:spcBef>
            </a:pP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Nhiệm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vụ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 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30344" y="2450562"/>
            <a:ext cx="8192003" cy="1014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3339" lvl="1" indent="-316669">
              <a:lnSpc>
                <a:spcPts val="4107"/>
              </a:lnSpc>
              <a:buFont typeface="Arial"/>
              <a:buChar char="•"/>
            </a:pPr>
            <a:r>
              <a:rPr lang="en-US" sz="2933" dirty="0">
                <a:solidFill>
                  <a:srgbClr val="000000"/>
                </a:solidFill>
                <a:latin typeface="Roboto Condensed"/>
              </a:rPr>
              <a:t>Chia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lớp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thành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3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dãy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tương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ứng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3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nhiệm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vụ</a:t>
            </a:r>
            <a:endParaRPr lang="en-US" sz="2933" dirty="0">
              <a:solidFill>
                <a:srgbClr val="000000"/>
              </a:solidFill>
              <a:latin typeface="Roboto Condensed"/>
            </a:endParaRPr>
          </a:p>
          <a:p>
            <a:pPr marL="633339" lvl="1" indent="-316669">
              <a:lnSpc>
                <a:spcPts val="4107"/>
              </a:lnSpc>
              <a:buFont typeface="Arial"/>
              <a:buChar char="•"/>
            </a:pPr>
            <a:r>
              <a:rPr lang="en-US" sz="2933" dirty="0">
                <a:solidFill>
                  <a:srgbClr val="000000"/>
                </a:solidFill>
                <a:latin typeface="Roboto Condensed"/>
              </a:rPr>
              <a:t>HS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đọc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thực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hiện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yêu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cầu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SGK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theo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nhóm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đôi</a:t>
            </a:r>
            <a:endParaRPr lang="en-US" sz="2933" dirty="0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68273" y="615950"/>
            <a:ext cx="3958255" cy="55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  <a:spcBef>
                <a:spcPct val="0"/>
              </a:spcBef>
            </a:pPr>
            <a:r>
              <a:rPr lang="en-US" sz="3334" dirty="0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2. </a:t>
            </a:r>
            <a:r>
              <a:rPr lang="en-US" sz="3334" dirty="0" err="1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Thực</a:t>
            </a:r>
            <a:r>
              <a:rPr lang="en-US" sz="3334" dirty="0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3334" dirty="0" err="1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hành</a:t>
            </a:r>
            <a:r>
              <a:rPr lang="en-US" sz="3334" dirty="0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3334" dirty="0" err="1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tiếng</a:t>
            </a:r>
            <a:r>
              <a:rPr lang="en-US" sz="3334" dirty="0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3334" dirty="0" err="1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Việt</a:t>
            </a:r>
            <a:endParaRPr lang="en-US" sz="3334" dirty="0">
              <a:solidFill>
                <a:schemeClr val="accent1">
                  <a:lumMod val="75000"/>
                </a:schemeClr>
              </a:solidFill>
              <a:latin typeface="Roboto Condensed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270166" y="4152117"/>
            <a:ext cx="472068" cy="121503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F46D097-F80D-4090-2197-E9E6AB5A7C57}"/>
              </a:ext>
            </a:extLst>
          </p:cNvPr>
          <p:cNvSpPr/>
          <p:nvPr/>
        </p:nvSpPr>
        <p:spPr>
          <a:xfrm>
            <a:off x="2293240" y="3677496"/>
            <a:ext cx="1984325" cy="1984325"/>
          </a:xfrm>
          <a:custGeom>
            <a:avLst/>
            <a:gdLst>
              <a:gd name="connsiteX0" fmla="*/ 0 w 2976488"/>
              <a:gd name="connsiteY0" fmla="*/ 1488244 h 2976488"/>
              <a:gd name="connsiteX1" fmla="*/ 1488244 w 2976488"/>
              <a:gd name="connsiteY1" fmla="*/ 0 h 2976488"/>
              <a:gd name="connsiteX2" fmla="*/ 2976488 w 2976488"/>
              <a:gd name="connsiteY2" fmla="*/ 1488244 h 2976488"/>
              <a:gd name="connsiteX3" fmla="*/ 1488244 w 2976488"/>
              <a:gd name="connsiteY3" fmla="*/ 2976488 h 2976488"/>
              <a:gd name="connsiteX4" fmla="*/ 0 w 2976488"/>
              <a:gd name="connsiteY4" fmla="*/ 1488244 h 297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488" h="2976488">
                <a:moveTo>
                  <a:pt x="0" y="1488244"/>
                </a:moveTo>
                <a:cubicBezTo>
                  <a:pt x="0" y="666310"/>
                  <a:pt x="666310" y="0"/>
                  <a:pt x="1488244" y="0"/>
                </a:cubicBezTo>
                <a:cubicBezTo>
                  <a:pt x="2310178" y="0"/>
                  <a:pt x="2976488" y="666310"/>
                  <a:pt x="2976488" y="1488244"/>
                </a:cubicBezTo>
                <a:cubicBezTo>
                  <a:pt x="2976488" y="2310178"/>
                  <a:pt x="2310178" y="2976488"/>
                  <a:pt x="1488244" y="2976488"/>
                </a:cubicBezTo>
                <a:cubicBezTo>
                  <a:pt x="666310" y="2976488"/>
                  <a:pt x="0" y="2310178"/>
                  <a:pt x="0" y="1488244"/>
                </a:cubicBez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99802" tIns="321925" rIns="399802" bIns="321925" numCol="1" spcCol="1270" anchor="ctr" anchorCtr="0">
            <a:noAutofit/>
          </a:bodyPr>
          <a:lstStyle/>
          <a:p>
            <a:pPr algn="ctr" defTabSz="10964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67" dirty="0" err="1">
                <a:solidFill>
                  <a:schemeClr val="bg1"/>
                </a:solidFill>
                <a:latin typeface="Roboto Condensed"/>
              </a:rPr>
              <a:t>Dãy</a:t>
            </a:r>
            <a:r>
              <a:rPr lang="en-US" sz="2467" dirty="0">
                <a:solidFill>
                  <a:schemeClr val="bg1"/>
                </a:solidFill>
                <a:latin typeface="Roboto Condensed"/>
              </a:rPr>
              <a:t> 1: BT 1/ SGK </a:t>
            </a:r>
            <a:r>
              <a:rPr lang="en-US" sz="2467" dirty="0" err="1">
                <a:solidFill>
                  <a:schemeClr val="bg1"/>
                </a:solidFill>
                <a:latin typeface="Roboto Condensed"/>
              </a:rPr>
              <a:t>trang</a:t>
            </a:r>
            <a:r>
              <a:rPr lang="en-US" sz="2467" dirty="0">
                <a:solidFill>
                  <a:schemeClr val="bg1"/>
                </a:solidFill>
                <a:latin typeface="Roboto Condensed"/>
              </a:rPr>
              <a:t> 47</a:t>
            </a:r>
            <a:endParaRPr lang="en-US" sz="2467" dirty="0">
              <a:solidFill>
                <a:schemeClr val="bg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48B5156-B5C1-8069-B688-3042A16E8E7C}"/>
              </a:ext>
            </a:extLst>
          </p:cNvPr>
          <p:cNvSpPr/>
          <p:nvPr/>
        </p:nvSpPr>
        <p:spPr>
          <a:xfrm>
            <a:off x="4889571" y="3677496"/>
            <a:ext cx="1984325" cy="1984325"/>
          </a:xfrm>
          <a:custGeom>
            <a:avLst/>
            <a:gdLst>
              <a:gd name="connsiteX0" fmla="*/ 0 w 2976488"/>
              <a:gd name="connsiteY0" fmla="*/ 1488244 h 2976488"/>
              <a:gd name="connsiteX1" fmla="*/ 1488244 w 2976488"/>
              <a:gd name="connsiteY1" fmla="*/ 0 h 2976488"/>
              <a:gd name="connsiteX2" fmla="*/ 2976488 w 2976488"/>
              <a:gd name="connsiteY2" fmla="*/ 1488244 h 2976488"/>
              <a:gd name="connsiteX3" fmla="*/ 1488244 w 2976488"/>
              <a:gd name="connsiteY3" fmla="*/ 2976488 h 2976488"/>
              <a:gd name="connsiteX4" fmla="*/ 0 w 2976488"/>
              <a:gd name="connsiteY4" fmla="*/ 1488244 h 297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488" h="2976488">
                <a:moveTo>
                  <a:pt x="0" y="1488244"/>
                </a:moveTo>
                <a:cubicBezTo>
                  <a:pt x="0" y="666310"/>
                  <a:pt x="666310" y="0"/>
                  <a:pt x="1488244" y="0"/>
                </a:cubicBezTo>
                <a:cubicBezTo>
                  <a:pt x="2310178" y="0"/>
                  <a:pt x="2976488" y="666310"/>
                  <a:pt x="2976488" y="1488244"/>
                </a:cubicBezTo>
                <a:cubicBezTo>
                  <a:pt x="2976488" y="2310178"/>
                  <a:pt x="2310178" y="2976488"/>
                  <a:pt x="1488244" y="2976488"/>
                </a:cubicBezTo>
                <a:cubicBezTo>
                  <a:pt x="666310" y="2976488"/>
                  <a:pt x="0" y="2310178"/>
                  <a:pt x="0" y="1488244"/>
                </a:cubicBez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99802" tIns="321925" rIns="399802" bIns="321925" numCol="1" spcCol="1270" anchor="ctr" anchorCtr="0">
            <a:noAutofit/>
          </a:bodyPr>
          <a:lstStyle/>
          <a:p>
            <a:pPr algn="ctr" defTabSz="10964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67">
                <a:solidFill>
                  <a:schemeClr val="bg1"/>
                </a:solidFill>
                <a:latin typeface="Roboto Condensed"/>
              </a:rPr>
              <a:t>Dãy 2: BT 2/ SGK trang 47</a:t>
            </a:r>
            <a:endParaRPr lang="en-US" sz="2467" dirty="0">
              <a:solidFill>
                <a:schemeClr val="bg1"/>
              </a:solidFill>
              <a:latin typeface="Roboto Condensed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3C1E014-11A8-C5CD-16BE-100B009CDE79}"/>
              </a:ext>
            </a:extLst>
          </p:cNvPr>
          <p:cNvSpPr/>
          <p:nvPr/>
        </p:nvSpPr>
        <p:spPr>
          <a:xfrm>
            <a:off x="7500166" y="3677496"/>
            <a:ext cx="1984325" cy="1984325"/>
          </a:xfrm>
          <a:custGeom>
            <a:avLst/>
            <a:gdLst>
              <a:gd name="connsiteX0" fmla="*/ 0 w 2976488"/>
              <a:gd name="connsiteY0" fmla="*/ 1488244 h 2976488"/>
              <a:gd name="connsiteX1" fmla="*/ 1488244 w 2976488"/>
              <a:gd name="connsiteY1" fmla="*/ 0 h 2976488"/>
              <a:gd name="connsiteX2" fmla="*/ 2976488 w 2976488"/>
              <a:gd name="connsiteY2" fmla="*/ 1488244 h 2976488"/>
              <a:gd name="connsiteX3" fmla="*/ 1488244 w 2976488"/>
              <a:gd name="connsiteY3" fmla="*/ 2976488 h 2976488"/>
              <a:gd name="connsiteX4" fmla="*/ 0 w 2976488"/>
              <a:gd name="connsiteY4" fmla="*/ 1488244 h 297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488" h="2976488">
                <a:moveTo>
                  <a:pt x="0" y="1488244"/>
                </a:moveTo>
                <a:cubicBezTo>
                  <a:pt x="0" y="666310"/>
                  <a:pt x="666310" y="0"/>
                  <a:pt x="1488244" y="0"/>
                </a:cubicBezTo>
                <a:cubicBezTo>
                  <a:pt x="2310178" y="0"/>
                  <a:pt x="2976488" y="666310"/>
                  <a:pt x="2976488" y="1488244"/>
                </a:cubicBezTo>
                <a:cubicBezTo>
                  <a:pt x="2976488" y="2310178"/>
                  <a:pt x="2310178" y="2976488"/>
                  <a:pt x="1488244" y="2976488"/>
                </a:cubicBezTo>
                <a:cubicBezTo>
                  <a:pt x="666310" y="2976488"/>
                  <a:pt x="0" y="2310178"/>
                  <a:pt x="0" y="1488244"/>
                </a:cubicBez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99802" tIns="321925" rIns="399802" bIns="321925" numCol="1" spcCol="1270" anchor="ctr" anchorCtr="0">
            <a:noAutofit/>
          </a:bodyPr>
          <a:lstStyle/>
          <a:p>
            <a:pPr algn="ctr" defTabSz="10964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67" dirty="0" err="1">
                <a:solidFill>
                  <a:schemeClr val="bg1"/>
                </a:solidFill>
                <a:latin typeface="Roboto Condensed"/>
              </a:rPr>
              <a:t>Dãy</a:t>
            </a:r>
            <a:r>
              <a:rPr lang="en-US" sz="2467" dirty="0">
                <a:solidFill>
                  <a:schemeClr val="bg1"/>
                </a:solidFill>
                <a:latin typeface="Roboto Condensed"/>
              </a:rPr>
              <a:t> 3: BT 3/ SGK </a:t>
            </a:r>
            <a:r>
              <a:rPr lang="en-US" sz="2467" dirty="0" err="1">
                <a:solidFill>
                  <a:schemeClr val="bg1"/>
                </a:solidFill>
                <a:latin typeface="Roboto Condensed"/>
              </a:rPr>
              <a:t>trang</a:t>
            </a:r>
            <a:r>
              <a:rPr lang="en-US" sz="2467" dirty="0">
                <a:solidFill>
                  <a:schemeClr val="bg1"/>
                </a:solidFill>
                <a:latin typeface="Roboto Condensed"/>
              </a:rPr>
              <a:t> 47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9088" y="1924800"/>
            <a:ext cx="9806289" cy="4487626"/>
            <a:chOff x="0" y="0"/>
            <a:chExt cx="3874090" cy="17728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74089" cy="1772889"/>
            </a:xfrm>
            <a:custGeom>
              <a:avLst/>
              <a:gdLst/>
              <a:ahLst/>
              <a:cxnLst/>
              <a:rect l="l" t="t" r="r" b="b"/>
              <a:pathLst>
                <a:path w="3874089" h="1772889">
                  <a:moveTo>
                    <a:pt x="26842" y="0"/>
                  </a:moveTo>
                  <a:lnTo>
                    <a:pt x="3847247" y="0"/>
                  </a:lnTo>
                  <a:cubicBezTo>
                    <a:pt x="3854366" y="0"/>
                    <a:pt x="3861193" y="2828"/>
                    <a:pt x="3866228" y="7862"/>
                  </a:cubicBezTo>
                  <a:cubicBezTo>
                    <a:pt x="3871261" y="12896"/>
                    <a:pt x="3874089" y="19723"/>
                    <a:pt x="3874089" y="26842"/>
                  </a:cubicBezTo>
                  <a:lnTo>
                    <a:pt x="3874089" y="1746047"/>
                  </a:lnTo>
                  <a:cubicBezTo>
                    <a:pt x="3874089" y="1760872"/>
                    <a:pt x="3862072" y="1772889"/>
                    <a:pt x="3847247" y="1772889"/>
                  </a:cubicBezTo>
                  <a:lnTo>
                    <a:pt x="26842" y="1772889"/>
                  </a:lnTo>
                  <a:cubicBezTo>
                    <a:pt x="12018" y="1772889"/>
                    <a:pt x="0" y="1760872"/>
                    <a:pt x="0" y="1746047"/>
                  </a:cubicBezTo>
                  <a:lnTo>
                    <a:pt x="0" y="26842"/>
                  </a:lnTo>
                  <a:cubicBezTo>
                    <a:pt x="0" y="12018"/>
                    <a:pt x="12018" y="0"/>
                    <a:pt x="2684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9376" y="2981930"/>
            <a:ext cx="875410" cy="9464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46204" y="4997746"/>
            <a:ext cx="1659997" cy="11744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212005" y="1051693"/>
            <a:ext cx="3268398" cy="126576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59997" y="2734612"/>
            <a:ext cx="9008003" cy="1014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107"/>
              </a:lnSpc>
            </a:pPr>
            <a:r>
              <a:rPr lang="en-US" sz="2933" dirty="0">
                <a:solidFill>
                  <a:srgbClr val="000000"/>
                </a:solidFill>
                <a:latin typeface="Roboto Condensed"/>
              </a:rPr>
              <a:t>- “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Mây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”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“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sóng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”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ẩn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dụ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cho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thiên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nhiên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tươi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đẹp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thơ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mộng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đầy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hấp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dẫn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36795" y="6014616"/>
            <a:ext cx="4876800" cy="86009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124305" y="1976422"/>
            <a:ext cx="1312598" cy="48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7"/>
              </a:lnSpc>
              <a:spcBef>
                <a:spcPct val="0"/>
              </a:spcBef>
            </a:pP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Bài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tập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 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59997" y="4043879"/>
            <a:ext cx="9114563" cy="488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107"/>
              </a:lnSpc>
              <a:spcBef>
                <a:spcPct val="0"/>
              </a:spcBef>
            </a:pPr>
            <a:r>
              <a:rPr lang="en-US" sz="2933" dirty="0">
                <a:solidFill>
                  <a:srgbClr val="000000"/>
                </a:solidFill>
                <a:latin typeface="Roboto Condensed"/>
              </a:rPr>
              <a:t>- “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Mây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”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“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sóng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”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mở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ra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những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thế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giới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xa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xôi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hư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ảo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huyền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bí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9997" y="5051591"/>
            <a:ext cx="7984613" cy="488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7"/>
              </a:lnSpc>
              <a:spcBef>
                <a:spcPct val="0"/>
              </a:spcBef>
            </a:pPr>
            <a:r>
              <a:rPr lang="en-US" sz="2933" dirty="0">
                <a:solidFill>
                  <a:srgbClr val="000000"/>
                </a:solidFill>
                <a:latin typeface="Roboto Condensed"/>
              </a:rPr>
              <a:t>- “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Mây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”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“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sóng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”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ẩn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dụ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cho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những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cám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dỗ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 ở </a:t>
            </a:r>
            <a:r>
              <a:rPr lang="en-US" sz="2933" dirty="0" err="1">
                <a:solidFill>
                  <a:srgbClr val="000000"/>
                </a:solidFill>
                <a:latin typeface="Roboto Condensed"/>
              </a:rPr>
              <a:t>đời</a:t>
            </a:r>
            <a:r>
              <a:rPr lang="en-US" sz="2933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68273" y="615950"/>
            <a:ext cx="3958255" cy="55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  <a:spcBef>
                <a:spcPct val="0"/>
              </a:spcBef>
            </a:pPr>
            <a:r>
              <a:rPr lang="en-US" sz="3334" dirty="0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2. </a:t>
            </a:r>
            <a:r>
              <a:rPr lang="en-US" sz="3334" dirty="0" err="1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Thực</a:t>
            </a:r>
            <a:r>
              <a:rPr lang="en-US" sz="3334" dirty="0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3334" dirty="0" err="1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hành</a:t>
            </a:r>
            <a:r>
              <a:rPr lang="en-US" sz="3334" dirty="0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3334" dirty="0" err="1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tiếng</a:t>
            </a:r>
            <a:r>
              <a:rPr lang="en-US" sz="3334" dirty="0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 </a:t>
            </a:r>
            <a:r>
              <a:rPr lang="en-US" sz="3334" dirty="0" err="1">
                <a:solidFill>
                  <a:schemeClr val="accent1">
                    <a:lumMod val="75000"/>
                  </a:schemeClr>
                </a:solidFill>
                <a:latin typeface="Roboto Condensed Bold"/>
              </a:rPr>
              <a:t>Việt</a:t>
            </a:r>
            <a:endParaRPr lang="en-US" sz="3334" dirty="0">
              <a:solidFill>
                <a:schemeClr val="accent1">
                  <a:lumMod val="75000"/>
                </a:schemeClr>
              </a:solidFill>
              <a:latin typeface="Roboto Condensed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Fraunces</vt:lpstr>
      <vt:lpstr>Roboto Condensed</vt:lpstr>
      <vt:lpstr>Roboto Condensed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2023-10-17T05:38:31Z</dcterms:created>
  <dcterms:modified xsi:type="dcterms:W3CDTF">2023-10-17T05:39:04Z</dcterms:modified>
</cp:coreProperties>
</file>