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3" y="1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F040C-4218-455C-372F-C054FEB2C9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C75FEB-5E4F-2FB8-EEAE-BAA68BAD05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A0BF7-FD65-7B47-E2A4-01FEB30F7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E9AE-2E6D-4543-9EAA-E4B4F5B8AB16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996DC-AC15-A936-EFD7-E20387349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40BAA-7320-04D1-2CAB-9A907707E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0EC-D19F-4EAD-B6C4-0819BFFC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878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63718-F237-09E1-B0CA-A9918D126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C70AD4-E6AC-0A70-7553-C7E83BF94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D0D1A-08B8-EE45-6391-D62533589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E9AE-2E6D-4543-9EAA-E4B4F5B8AB16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E3124-F6B5-D546-3920-7FA0702CC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1E004-FF0D-720E-05CE-027F16C3A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0EC-D19F-4EAD-B6C4-0819BFFC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17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3C6B29-A720-9FF0-E222-086E05622E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327E8B-3B6E-E02B-58AD-3D01E49586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7FCFC-1B68-96C1-289F-C22CFD8F6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E9AE-2E6D-4543-9EAA-E4B4F5B8AB16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97D2D-ED3C-4F5E-7D0F-9CE2FF6D9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A7199-DA48-F4D0-85BC-F3E8E9A84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0EC-D19F-4EAD-B6C4-0819BFFC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48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0BE51-03AA-6010-9045-1F8BA0C10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500F5-F38C-2038-549F-C2224C92D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9CAAD-5858-B9CC-F96E-3D247D911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E9AE-2E6D-4543-9EAA-E4B4F5B8AB16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5F1F7-8ED9-B8BC-6852-F24087883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48895-2187-AB0E-C196-A04C31C7B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0EC-D19F-4EAD-B6C4-0819BFFC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59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AE91E-F28C-D9C4-70F0-539082CBC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BBF295-9D61-4F4A-F56B-51B6505230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D4B49-FBEE-EC5C-1541-6CCBB06EA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E9AE-2E6D-4543-9EAA-E4B4F5B8AB16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EAD4B-0075-3A1F-E6E4-2C7D23DB4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A02-11DC-AC77-BD54-02E096C87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0EC-D19F-4EAD-B6C4-0819BFFC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29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4C58C-A283-91ED-F8C4-43F819B26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08106-C8C4-513F-0367-D5681C06EA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F484B8-F2FE-A8EC-FD42-8CAE2EF3E6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7ECE71-D870-2B95-D076-8551C1665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E9AE-2E6D-4543-9EAA-E4B4F5B8AB16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913D82-7CBE-762B-65EF-FFBBD780B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6490A4-9E42-8043-E234-3A5570A9E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0EC-D19F-4EAD-B6C4-0819BFFC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06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D9A89-3115-3F7D-371C-2B3DFBE85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0E594-FACD-679C-2590-C93F3ED33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481DAF-C0E5-0957-6DF1-967D71A962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4FF637-3CC1-F903-424A-697AFEDB4F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1DCB88-AF04-6AB6-199A-ED3262633C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C7391B-B632-E621-C602-4184198F2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E9AE-2E6D-4543-9EAA-E4B4F5B8AB16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47D9B3-050B-1CA4-A02B-51996D29E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EB9691-C7FA-2234-A3D4-ED1536BFA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0EC-D19F-4EAD-B6C4-0819BFFC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9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0BEE8-E574-8C47-6579-C27315174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2D234-45EE-335A-5E18-7FCF87EA9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E9AE-2E6D-4543-9EAA-E4B4F5B8AB16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347CD0-3657-7BD4-3568-EF4CAC8D7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DBE15B-ABE4-242C-43B5-FE218A779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0EC-D19F-4EAD-B6C4-0819BFFC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92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E7C554-2A02-E344-BA12-ED6F52B59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E9AE-2E6D-4543-9EAA-E4B4F5B8AB16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5F108B-2EE6-0A89-7E57-4EAD36F14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983035-FB30-B3E9-C53A-3DBC9950D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0EC-D19F-4EAD-B6C4-0819BFFC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62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D0B22-C51B-AE2E-F6FD-1BA7AEA4F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ED8F0-CD83-C973-99B2-2B9BA9531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762DD0-7CCA-E51D-05A1-2A2DF6B46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44BC58-71D8-5319-4D3D-DD94FB6D7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E9AE-2E6D-4543-9EAA-E4B4F5B8AB16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383B6-5211-AA97-8F2F-A3E93A38D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403A2-780C-C832-779C-DF5691CC4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0EC-D19F-4EAD-B6C4-0819BFFC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77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53F81-F384-49D7-F5D2-73099DFB1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56D035-EB27-28EC-AB9B-A6F5534332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39A95-74FE-4FAF-05FD-C065FF605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D848F-D82F-5A61-D2F9-5BE39EC33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E9AE-2E6D-4543-9EAA-E4B4F5B8AB16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3D46EB-D38B-C7B7-A59F-104DB2018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183F26-DD26-ADB0-D229-4AD9B81ED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50EC-D19F-4EAD-B6C4-0819BFFC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634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0A5F74-5E6C-3736-BB93-ED9FB2939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21409D-BA0F-34E0-B1A9-8F722A455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EEB92-830D-2B8B-CBC9-58A093F5DD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FE9AE-2E6D-4543-9EAA-E4B4F5B8AB16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C95C9-D211-3D9B-7E96-70B3EE43A4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99C14-3E46-B26F-6287-DEE33F8068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250EC-D19F-4EAD-B6C4-0819BFFCD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52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11" Type="http://schemas.openxmlformats.org/officeDocument/2006/relationships/image" Target="../media/image12.png"/><Relationship Id="rId5" Type="http://schemas.openxmlformats.org/officeDocument/2006/relationships/image" Target="../media/image8.png"/><Relationship Id="rId10" Type="http://schemas.openxmlformats.org/officeDocument/2006/relationships/image" Target="../media/image11.svg"/><Relationship Id="rId4" Type="http://schemas.openxmlformats.org/officeDocument/2006/relationships/image" Target="../media/image3.sv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3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t="13500" r="1446" b="3106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603664" y="453872"/>
            <a:ext cx="10959583" cy="2335881"/>
            <a:chOff x="0" y="0"/>
            <a:chExt cx="5997128" cy="127820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997129" cy="1278204"/>
            </a:xfrm>
            <a:custGeom>
              <a:avLst/>
              <a:gdLst/>
              <a:ahLst/>
              <a:cxnLst/>
              <a:rect l="l" t="t" r="r" b="b"/>
              <a:pathLst>
                <a:path w="5997129" h="1278204">
                  <a:moveTo>
                    <a:pt x="0" y="0"/>
                  </a:moveTo>
                  <a:lnTo>
                    <a:pt x="5997129" y="0"/>
                  </a:lnTo>
                  <a:lnTo>
                    <a:pt x="5997129" y="1278204"/>
                  </a:lnTo>
                  <a:lnTo>
                    <a:pt x="0" y="127820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9341129" y="5933760"/>
            <a:ext cx="4765192" cy="115231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>
          <a:xfrm>
            <a:off x="2212588" y="-274216"/>
            <a:ext cx="382532" cy="548433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p:blipFill>
        <p:spPr>
          <a:xfrm>
            <a:off x="-405531" y="105923"/>
            <a:ext cx="2618119" cy="928243"/>
          </a:xfrm>
          <a:prstGeom prst="rect">
            <a:avLst/>
          </a:prstGeom>
        </p:spPr>
      </p:pic>
      <p:sp>
        <p:nvSpPr>
          <p:cNvPr id="8" name="TextBox 8"/>
          <p:cNvSpPr txBox="1"/>
          <p:nvPr/>
        </p:nvSpPr>
        <p:spPr>
          <a:xfrm>
            <a:off x="3444240" y="478462"/>
            <a:ext cx="5549091" cy="11795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9800"/>
              </a:lnSpc>
              <a:spcBef>
                <a:spcPct val="0"/>
              </a:spcBef>
            </a:pPr>
            <a:r>
              <a:rPr lang="en-US" sz="7000" spc="63" dirty="0">
                <a:solidFill>
                  <a:srgbClr val="393F85"/>
                </a:solidFill>
                <a:latin typeface="Fraunces"/>
              </a:rPr>
              <a:t>KHỞI ĐỘNG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2212588" y="3050103"/>
            <a:ext cx="8527285" cy="11257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640"/>
              </a:lnSpc>
            </a:pPr>
            <a:r>
              <a:rPr lang="en-US" sz="3200" dirty="0" err="1">
                <a:solidFill>
                  <a:srgbClr val="393F85"/>
                </a:solidFill>
                <a:latin typeface="Roboto Condensed Bold"/>
              </a:rPr>
              <a:t>Câu</a:t>
            </a:r>
            <a:r>
              <a:rPr lang="en-US" sz="3200" dirty="0">
                <a:solidFill>
                  <a:srgbClr val="393F85"/>
                </a:solidFill>
                <a:latin typeface="Roboto Condensed Bold"/>
              </a:rPr>
              <a:t> 1.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Bài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thơ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b="1" dirty="0" err="1">
                <a:solidFill>
                  <a:srgbClr val="393F85"/>
                </a:solidFill>
                <a:latin typeface="Roboto Condensed Italics"/>
              </a:rPr>
              <a:t>Mây</a:t>
            </a:r>
            <a:r>
              <a:rPr lang="en-US" sz="3200" b="1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b="1" dirty="0" err="1">
                <a:solidFill>
                  <a:srgbClr val="393F85"/>
                </a:solidFill>
                <a:latin typeface="Roboto Condensed Italics"/>
              </a:rPr>
              <a:t>và</a:t>
            </a:r>
            <a:r>
              <a:rPr lang="en-US" sz="3200" b="1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b="1" dirty="0" err="1">
                <a:solidFill>
                  <a:srgbClr val="393F85"/>
                </a:solidFill>
                <a:latin typeface="Roboto Condensed Italics"/>
              </a:rPr>
              <a:t>sóng</a:t>
            </a:r>
            <a:r>
              <a:rPr lang="en-US" sz="3200" b="1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là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lời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của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ai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nói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với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ai?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340537" y="1724582"/>
            <a:ext cx="6293103" cy="881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7395"/>
              </a:lnSpc>
              <a:spcBef>
                <a:spcPct val="0"/>
              </a:spcBef>
            </a:pPr>
            <a:r>
              <a:rPr lang="en-US" sz="5282" spc="47" dirty="0">
                <a:solidFill>
                  <a:srgbClr val="003EA8"/>
                </a:solidFill>
                <a:latin typeface="Roboto Condensed"/>
              </a:rPr>
              <a:t>NGÔI SAO MAY MẮN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223446" y="3607966"/>
            <a:ext cx="8527285" cy="29046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640"/>
              </a:lnSpc>
            </a:pPr>
            <a:r>
              <a:rPr lang="en-US" sz="3200" dirty="0">
                <a:solidFill>
                  <a:srgbClr val="393F85"/>
                </a:solidFill>
                <a:latin typeface="Roboto Condensed"/>
              </a:rPr>
              <a:t>A.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Bố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nói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với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con  </a:t>
            </a:r>
          </a:p>
          <a:p>
            <a:pPr algn="just">
              <a:lnSpc>
                <a:spcPts val="4640"/>
              </a:lnSpc>
            </a:pPr>
            <a:r>
              <a:rPr lang="en-US" sz="3200" dirty="0">
                <a:solidFill>
                  <a:srgbClr val="393F85"/>
                </a:solidFill>
                <a:latin typeface="Roboto Condensed"/>
              </a:rPr>
              <a:t>B.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Mây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nói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với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sóng</a:t>
            </a:r>
            <a:endParaRPr lang="en-US" sz="3200" dirty="0">
              <a:solidFill>
                <a:srgbClr val="393F85"/>
              </a:solidFill>
              <a:latin typeface="Roboto Condensed"/>
            </a:endParaRPr>
          </a:p>
          <a:p>
            <a:pPr algn="just">
              <a:lnSpc>
                <a:spcPts val="4640"/>
              </a:lnSpc>
            </a:pPr>
            <a:r>
              <a:rPr lang="en-US" sz="3200" dirty="0">
                <a:solidFill>
                  <a:srgbClr val="393F85"/>
                </a:solidFill>
                <a:latin typeface="Roboto Condensed"/>
              </a:rPr>
              <a:t>C.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Lời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của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em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bé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nói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với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mẹ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về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những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người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sống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trong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sóng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và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trên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mây</a:t>
            </a:r>
            <a:endParaRPr lang="en-US" sz="3200" dirty="0">
              <a:solidFill>
                <a:srgbClr val="393F85"/>
              </a:solidFill>
              <a:latin typeface="Roboto Condensed"/>
            </a:endParaRPr>
          </a:p>
          <a:p>
            <a:pPr algn="just">
              <a:lnSpc>
                <a:spcPts val="4640"/>
              </a:lnSpc>
            </a:pPr>
            <a:r>
              <a:rPr lang="en-US" sz="3200" dirty="0">
                <a:solidFill>
                  <a:srgbClr val="393F85"/>
                </a:solidFill>
                <a:latin typeface="Roboto Condensed"/>
              </a:rPr>
              <a:t>D.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Mây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và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sóng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nói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với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em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bé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về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tình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"/>
              </a:rPr>
              <a:t>mẹ</a:t>
            </a:r>
            <a:r>
              <a:rPr lang="en-US" sz="3200" dirty="0">
                <a:solidFill>
                  <a:srgbClr val="393F85"/>
                </a:solidFill>
                <a:latin typeface="Roboto Condensed"/>
              </a:rPr>
              <a:t> con</a:t>
            </a:r>
          </a:p>
        </p:txBody>
      </p:sp>
      <p:grpSp>
        <p:nvGrpSpPr>
          <p:cNvPr id="12" name="Group 12"/>
          <p:cNvGrpSpPr/>
          <p:nvPr/>
        </p:nvGrpSpPr>
        <p:grpSpPr>
          <a:xfrm>
            <a:off x="1866696" y="4799560"/>
            <a:ext cx="9219071" cy="1134200"/>
            <a:chOff x="0" y="0"/>
            <a:chExt cx="5997128" cy="737812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997129" cy="737812"/>
            </a:xfrm>
            <a:custGeom>
              <a:avLst/>
              <a:gdLst/>
              <a:ahLst/>
              <a:cxnLst/>
              <a:rect l="l" t="t" r="r" b="b"/>
              <a:pathLst>
                <a:path w="5997129" h="737812">
                  <a:moveTo>
                    <a:pt x="0" y="0"/>
                  </a:moveTo>
                  <a:lnTo>
                    <a:pt x="5997129" y="0"/>
                  </a:lnTo>
                  <a:lnTo>
                    <a:pt x="5997129" y="737812"/>
                  </a:lnTo>
                  <a:lnTo>
                    <a:pt x="0" y="737812"/>
                  </a:lnTo>
                  <a:close/>
                </a:path>
              </a:pathLst>
            </a:custGeom>
            <a:solidFill>
              <a:srgbClr val="FFBD59">
                <a:alpha val="11765"/>
              </a:srgbClr>
            </a:solidFill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t="13500" r="1446" b="3106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603664" y="453872"/>
            <a:ext cx="10959583" cy="2335881"/>
            <a:chOff x="0" y="0"/>
            <a:chExt cx="5997128" cy="127820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997129" cy="1278204"/>
            </a:xfrm>
            <a:custGeom>
              <a:avLst/>
              <a:gdLst/>
              <a:ahLst/>
              <a:cxnLst/>
              <a:rect l="l" t="t" r="r" b="b"/>
              <a:pathLst>
                <a:path w="5997129" h="1278204">
                  <a:moveTo>
                    <a:pt x="0" y="0"/>
                  </a:moveTo>
                  <a:lnTo>
                    <a:pt x="5997129" y="0"/>
                  </a:lnTo>
                  <a:lnTo>
                    <a:pt x="5997129" y="1278204"/>
                  </a:lnTo>
                  <a:lnTo>
                    <a:pt x="0" y="127820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9341129" y="5933760"/>
            <a:ext cx="4765192" cy="115231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>
          <a:xfrm>
            <a:off x="2212588" y="-274216"/>
            <a:ext cx="382532" cy="548433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p:blipFill>
        <p:spPr>
          <a:xfrm>
            <a:off x="-405531" y="105923"/>
            <a:ext cx="2618119" cy="928243"/>
          </a:xfrm>
          <a:prstGeom prst="rect">
            <a:avLst/>
          </a:prstGeom>
        </p:spPr>
      </p:pic>
      <p:sp>
        <p:nvSpPr>
          <p:cNvPr id="8" name="TextBox 8"/>
          <p:cNvSpPr txBox="1"/>
          <p:nvPr/>
        </p:nvSpPr>
        <p:spPr>
          <a:xfrm>
            <a:off x="3444240" y="478462"/>
            <a:ext cx="5549091" cy="11795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800"/>
              </a:lnSpc>
              <a:spcBef>
                <a:spcPct val="0"/>
              </a:spcBef>
            </a:pPr>
            <a:r>
              <a:rPr lang="en-US" sz="7000" spc="63" dirty="0">
                <a:solidFill>
                  <a:srgbClr val="393F85"/>
                </a:solidFill>
                <a:latin typeface="Fraunces"/>
              </a:rPr>
              <a:t>KHỞI ĐỘNG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2212588" y="3050103"/>
            <a:ext cx="8527285" cy="11257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640"/>
              </a:lnSpc>
            </a:pPr>
            <a:r>
              <a:rPr lang="en-US" sz="3200" dirty="0" err="1">
                <a:solidFill>
                  <a:srgbClr val="393F85"/>
                </a:solidFill>
                <a:latin typeface="Roboto Condensed Bold"/>
              </a:rPr>
              <a:t>Câu</a:t>
            </a:r>
            <a:r>
              <a:rPr lang="en-US" sz="3200" dirty="0">
                <a:solidFill>
                  <a:srgbClr val="393F85"/>
                </a:solidFill>
                <a:latin typeface="Roboto Condensed Bold"/>
              </a:rPr>
              <a:t> 2.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Hình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ảnh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Mây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và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Sóng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trong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bài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thơ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tượng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trưng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cho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điều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 </a:t>
            </a:r>
            <a:r>
              <a:rPr lang="en-US" sz="3200" dirty="0" err="1">
                <a:solidFill>
                  <a:srgbClr val="393F85"/>
                </a:solidFill>
                <a:latin typeface="Roboto Condensed Italics"/>
              </a:rPr>
              <a:t>gì</a:t>
            </a:r>
            <a:r>
              <a:rPr lang="en-US" sz="3200" dirty="0">
                <a:solidFill>
                  <a:srgbClr val="393F85"/>
                </a:solidFill>
                <a:latin typeface="Roboto Condensed Italics"/>
              </a:rPr>
              <a:t>?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340537" y="1724582"/>
            <a:ext cx="6293103" cy="881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7395"/>
              </a:lnSpc>
              <a:spcBef>
                <a:spcPct val="0"/>
              </a:spcBef>
            </a:pPr>
            <a:r>
              <a:rPr lang="en-US" sz="5282" spc="47">
                <a:solidFill>
                  <a:srgbClr val="003EA8"/>
                </a:solidFill>
                <a:latin typeface="Roboto Condensed"/>
              </a:rPr>
              <a:t>NGÔI SAO MAY MẮN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223446" y="4256604"/>
            <a:ext cx="8527285" cy="23147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640"/>
              </a:lnSpc>
            </a:pPr>
            <a:r>
              <a:rPr lang="en-US" sz="3200">
                <a:solidFill>
                  <a:srgbClr val="393F85"/>
                </a:solidFill>
                <a:latin typeface="Roboto Condensed"/>
              </a:rPr>
              <a:t>A. Sự thân thiện của con người với thiên nhiên</a:t>
            </a:r>
          </a:p>
          <a:p>
            <a:pPr>
              <a:lnSpc>
                <a:spcPts val="4640"/>
              </a:lnSpc>
            </a:pPr>
            <a:r>
              <a:rPr lang="en-US" sz="3200">
                <a:solidFill>
                  <a:srgbClr val="393F85"/>
                </a:solidFill>
                <a:latin typeface="Roboto Condensed"/>
              </a:rPr>
              <a:t>B. Những thú vui lôi cuốn, hấp dẫn của cuộc sống</a:t>
            </a:r>
          </a:p>
          <a:p>
            <a:pPr>
              <a:lnSpc>
                <a:spcPts val="4640"/>
              </a:lnSpc>
            </a:pPr>
            <a:r>
              <a:rPr lang="en-US" sz="3200">
                <a:solidFill>
                  <a:srgbClr val="393F85"/>
                </a:solidFill>
                <a:latin typeface="Roboto Condensed"/>
              </a:rPr>
              <a:t>C. Những vẻ đẹp kì vĩ của thiên nhiên</a:t>
            </a:r>
          </a:p>
          <a:p>
            <a:pPr>
              <a:lnSpc>
                <a:spcPts val="4640"/>
              </a:lnSpc>
            </a:pPr>
            <a:r>
              <a:rPr lang="en-US" sz="3200">
                <a:solidFill>
                  <a:srgbClr val="393F85"/>
                </a:solidFill>
                <a:latin typeface="Roboto Condensed"/>
              </a:rPr>
              <a:t>D. Những sóng gió trong cuộc đời.</a:t>
            </a:r>
          </a:p>
        </p:txBody>
      </p:sp>
      <p:grpSp>
        <p:nvGrpSpPr>
          <p:cNvPr id="12" name="Group 12"/>
          <p:cNvGrpSpPr/>
          <p:nvPr/>
        </p:nvGrpSpPr>
        <p:grpSpPr>
          <a:xfrm>
            <a:off x="1866696" y="4827283"/>
            <a:ext cx="9219071" cy="629471"/>
            <a:chOff x="0" y="0"/>
            <a:chExt cx="5997128" cy="409479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997129" cy="409479"/>
            </a:xfrm>
            <a:custGeom>
              <a:avLst/>
              <a:gdLst/>
              <a:ahLst/>
              <a:cxnLst/>
              <a:rect l="l" t="t" r="r" b="b"/>
              <a:pathLst>
                <a:path w="5997129" h="409479">
                  <a:moveTo>
                    <a:pt x="0" y="0"/>
                  </a:moveTo>
                  <a:lnTo>
                    <a:pt x="5997129" y="0"/>
                  </a:lnTo>
                  <a:lnTo>
                    <a:pt x="5997129" y="409479"/>
                  </a:lnTo>
                  <a:lnTo>
                    <a:pt x="0" y="409479"/>
                  </a:lnTo>
                  <a:close/>
                </a:path>
              </a:pathLst>
            </a:custGeom>
            <a:solidFill>
              <a:srgbClr val="FFBD59">
                <a:alpha val="11765"/>
              </a:srgbClr>
            </a:solidFill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t="13500" r="1446" b="3106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603664" y="745989"/>
            <a:ext cx="6006273" cy="5426211"/>
            <a:chOff x="0" y="0"/>
            <a:chExt cx="3286657" cy="2969244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286657" cy="2969244"/>
            </a:xfrm>
            <a:custGeom>
              <a:avLst/>
              <a:gdLst/>
              <a:ahLst/>
              <a:cxnLst/>
              <a:rect l="l" t="t" r="r" b="b"/>
              <a:pathLst>
                <a:path w="3286657" h="2969244">
                  <a:moveTo>
                    <a:pt x="0" y="0"/>
                  </a:moveTo>
                  <a:lnTo>
                    <a:pt x="3286657" y="0"/>
                  </a:lnTo>
                  <a:lnTo>
                    <a:pt x="3286657" y="2969244"/>
                  </a:lnTo>
                  <a:lnTo>
                    <a:pt x="0" y="296924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 flipH="1">
            <a:off x="-1437420" y="5783929"/>
            <a:ext cx="4441647" cy="1074071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 flipH="1">
            <a:off x="9860957" y="-261942"/>
            <a:ext cx="3768463" cy="911283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6840767" y="745989"/>
            <a:ext cx="4724681" cy="5426211"/>
            <a:chOff x="0" y="0"/>
            <a:chExt cx="2585364" cy="2969244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585364" cy="2969244"/>
            </a:xfrm>
            <a:custGeom>
              <a:avLst/>
              <a:gdLst/>
              <a:ahLst/>
              <a:cxnLst/>
              <a:rect l="l" t="t" r="r" b="b"/>
              <a:pathLst>
                <a:path w="2585364" h="2969244">
                  <a:moveTo>
                    <a:pt x="0" y="0"/>
                  </a:moveTo>
                  <a:lnTo>
                    <a:pt x="2585364" y="0"/>
                  </a:lnTo>
                  <a:lnTo>
                    <a:pt x="2585364" y="2969244"/>
                  </a:lnTo>
                  <a:lnTo>
                    <a:pt x="0" y="296924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9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>
          <a:xfrm>
            <a:off x="7128011" y="2909535"/>
            <a:ext cx="4150192" cy="2595756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p:blipFill>
        <p:spPr>
          <a:xfrm>
            <a:off x="10733497" y="1870178"/>
            <a:ext cx="294411" cy="422094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p:blipFill>
        <p:spPr>
          <a:xfrm rot="-203414">
            <a:off x="7449287" y="2202041"/>
            <a:ext cx="214632" cy="307716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p:blipFill>
        <p:spPr>
          <a:xfrm>
            <a:off x="8460229" y="1196797"/>
            <a:ext cx="1485755" cy="1210215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11"/>
          <a:srcRect r="1695"/>
          <a:stretch>
            <a:fillRect/>
          </a:stretch>
        </p:blipFill>
        <p:spPr>
          <a:xfrm>
            <a:off x="10330095" y="802403"/>
            <a:ext cx="1101215" cy="999501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1605716" y="1075458"/>
            <a:ext cx="3967956" cy="4082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60"/>
              </a:lnSpc>
              <a:spcBef>
                <a:spcPct val="0"/>
              </a:spcBef>
            </a:pPr>
            <a:r>
              <a:rPr lang="en-US" sz="2399" spc="119" dirty="0">
                <a:solidFill>
                  <a:srgbClr val="003EA8"/>
                </a:solidFill>
                <a:latin typeface="Fraunces"/>
              </a:rPr>
              <a:t>BÀI 2: GÕ CỬA TRÁI TIM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2598989" y="1644702"/>
            <a:ext cx="2176211" cy="4284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590"/>
              </a:lnSpc>
              <a:spcBef>
                <a:spcPct val="0"/>
              </a:spcBef>
            </a:pPr>
            <a:r>
              <a:rPr lang="en-US" sz="2564" b="1" spc="128" dirty="0">
                <a:solidFill>
                  <a:srgbClr val="000000"/>
                </a:solidFill>
                <a:latin typeface="Roboto Condensed"/>
              </a:rPr>
              <a:t>KĨ NĂNG VIẾT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783404" y="2155115"/>
            <a:ext cx="5612581" cy="29291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86"/>
              </a:lnSpc>
              <a:spcBef>
                <a:spcPct val="0"/>
              </a:spcBef>
            </a:pPr>
            <a:r>
              <a:rPr lang="en-US" sz="4133" spc="206" dirty="0">
                <a:solidFill>
                  <a:srgbClr val="003EA8"/>
                </a:solidFill>
                <a:latin typeface="Fraunces"/>
              </a:rPr>
              <a:t>VIẾT ĐOẠN VĂN GHI LẠI CẢM XÚC VỀ BÀI THƠ CÓ YẾU TỐ TỰ SỰ VÀ MIÊU TẢ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t="13500" r="1446" b="3106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812863" y="2046408"/>
            <a:ext cx="10530013" cy="4125792"/>
            <a:chOff x="0" y="0"/>
            <a:chExt cx="5762066" cy="225765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762066" cy="2257650"/>
            </a:xfrm>
            <a:custGeom>
              <a:avLst/>
              <a:gdLst/>
              <a:ahLst/>
              <a:cxnLst/>
              <a:rect l="l" t="t" r="r" b="b"/>
              <a:pathLst>
                <a:path w="5762066" h="2257650">
                  <a:moveTo>
                    <a:pt x="0" y="0"/>
                  </a:moveTo>
                  <a:lnTo>
                    <a:pt x="5762066" y="0"/>
                  </a:lnTo>
                  <a:lnTo>
                    <a:pt x="5762066" y="2257650"/>
                  </a:lnTo>
                  <a:lnTo>
                    <a:pt x="0" y="22576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812863" y="438136"/>
            <a:ext cx="10530013" cy="1271359"/>
            <a:chOff x="0" y="0"/>
            <a:chExt cx="5762066" cy="69569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762066" cy="695693"/>
            </a:xfrm>
            <a:custGeom>
              <a:avLst/>
              <a:gdLst/>
              <a:ahLst/>
              <a:cxnLst/>
              <a:rect l="l" t="t" r="r" b="b"/>
              <a:pathLst>
                <a:path w="5762066" h="695693">
                  <a:moveTo>
                    <a:pt x="0" y="0"/>
                  </a:moveTo>
                  <a:lnTo>
                    <a:pt x="5762066" y="0"/>
                  </a:lnTo>
                  <a:lnTo>
                    <a:pt x="5762066" y="695693"/>
                  </a:lnTo>
                  <a:lnTo>
                    <a:pt x="0" y="69569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7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 rot="-278358">
            <a:off x="-955293" y="-503894"/>
            <a:ext cx="3536309" cy="1112330"/>
          </a:xfrm>
          <a:prstGeom prst="rect">
            <a:avLst/>
          </a:prstGeom>
        </p:spPr>
      </p:pic>
      <p:grpSp>
        <p:nvGrpSpPr>
          <p:cNvPr id="8" name="Group 8"/>
          <p:cNvGrpSpPr/>
          <p:nvPr/>
        </p:nvGrpSpPr>
        <p:grpSpPr>
          <a:xfrm>
            <a:off x="7596405" y="2853823"/>
            <a:ext cx="4382010" cy="4367124"/>
            <a:chOff x="0" y="0"/>
            <a:chExt cx="8764021" cy="8734249"/>
          </a:xfrm>
        </p:grpSpPr>
        <p:pic>
          <p:nvPicPr>
            <p:cNvPr id="9" name="Picture 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>
              <a:fillRect/>
            </a:stretch>
          </p:blipFill>
          <p:spPr>
            <a:xfrm>
              <a:off x="0" y="464200"/>
              <a:ext cx="8764021" cy="8270049"/>
            </a:xfrm>
            <a:prstGeom prst="rect">
              <a:avLst/>
            </a:prstGeom>
          </p:spPr>
        </p:pic>
        <p:pic>
          <p:nvPicPr>
            <p:cNvPr id="10" name="Picture 1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/>
            <a:stretch>
              <a:fillRect/>
            </a:stretch>
          </p:blipFill>
          <p:spPr>
            <a:xfrm rot="-203414">
              <a:off x="1685622" y="33726"/>
              <a:ext cx="1191156" cy="1707750"/>
            </a:xfrm>
            <a:prstGeom prst="rect">
              <a:avLst/>
            </a:prstGeom>
          </p:spPr>
        </p:pic>
      </p:grpSp>
      <p:sp>
        <p:nvSpPr>
          <p:cNvPr id="11" name="TextBox 11"/>
          <p:cNvSpPr txBox="1"/>
          <p:nvPr/>
        </p:nvSpPr>
        <p:spPr>
          <a:xfrm>
            <a:off x="1374821" y="2531031"/>
            <a:ext cx="4703048" cy="5589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67"/>
              </a:lnSpc>
              <a:spcBef>
                <a:spcPct val="0"/>
              </a:spcBef>
            </a:pPr>
            <a:r>
              <a:rPr lang="en-US" sz="3334">
                <a:solidFill>
                  <a:srgbClr val="393F85"/>
                </a:solidFill>
                <a:latin typeface="Roboto Condensed Bold"/>
              </a:rPr>
              <a:t>1. Yêu cầu của kiểu văn bản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908185" y="641677"/>
            <a:ext cx="10768049" cy="71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018"/>
              </a:lnSpc>
            </a:pPr>
            <a:r>
              <a:rPr lang="en-US" sz="4066" dirty="0">
                <a:solidFill>
                  <a:srgbClr val="393F85"/>
                </a:solidFill>
                <a:latin typeface="Fraunces"/>
              </a:rPr>
              <a:t>I. TÌM HIỂU YÊU CẦU CỦA KIỂU VĂN BẢN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428598" y="3365500"/>
            <a:ext cx="5244713" cy="20657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107"/>
              </a:lnSpc>
            </a:pPr>
            <a:r>
              <a:rPr lang="en-US" sz="2933" dirty="0">
                <a:solidFill>
                  <a:srgbClr val="000000"/>
                </a:solidFill>
                <a:latin typeface="Roboto Condensed"/>
              </a:rPr>
              <a:t>Nghe 1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bài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bình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thơ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, </a:t>
            </a:r>
            <a:r>
              <a:rPr lang="en-US" sz="2933" dirty="0" err="1">
                <a:solidFill>
                  <a:srgbClr val="000000"/>
                </a:solidFill>
                <a:latin typeface="Roboto Condensed Bold"/>
              </a:rPr>
              <a:t>dự</a:t>
            </a:r>
            <a:r>
              <a:rPr lang="en-US" sz="2933" dirty="0">
                <a:solidFill>
                  <a:srgbClr val="000000"/>
                </a:solidFill>
                <a:latin typeface="Roboto Condensed Bol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 Bold"/>
              </a:rPr>
              <a:t>đoán</a:t>
            </a:r>
            <a:r>
              <a:rPr lang="en-US" sz="2933" dirty="0">
                <a:solidFill>
                  <a:srgbClr val="000000"/>
                </a:solidFill>
                <a:latin typeface="Roboto Condensed Bol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một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bài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văn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ghi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lại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cảm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xúc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của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em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về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bài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thơ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cần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có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những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yêu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cầu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gì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về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nội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dung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và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hình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thức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trình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 </a:t>
            </a:r>
            <a:r>
              <a:rPr lang="en-US" sz="2933" dirty="0" err="1">
                <a:solidFill>
                  <a:srgbClr val="000000"/>
                </a:solidFill>
                <a:latin typeface="Roboto Condensed"/>
              </a:rPr>
              <a:t>bày</a:t>
            </a:r>
            <a:r>
              <a:rPr lang="en-US" sz="2933" dirty="0">
                <a:solidFill>
                  <a:srgbClr val="000000"/>
                </a:solidFill>
                <a:latin typeface="Roboto Condensed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212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Fraunces</vt:lpstr>
      <vt:lpstr>Roboto Condensed</vt:lpstr>
      <vt:lpstr>Roboto Condensed Bold</vt:lpstr>
      <vt:lpstr>Roboto Condensed Italics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2023-10-17T05:39:48Z</dcterms:created>
  <dcterms:modified xsi:type="dcterms:W3CDTF">2023-10-17T05:40:15Z</dcterms:modified>
</cp:coreProperties>
</file>