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59" r:id="rId5"/>
    <p:sldId id="260" r:id="rId6"/>
    <p:sldId id="261" r:id="rId7"/>
    <p:sldId id="263" r:id="rId8"/>
    <p:sldId id="264" r:id="rId9"/>
    <p:sldId id="262"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108"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14455B-D45E-4EE1-B882-F9EBDA4697F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82EBF-3788-4CC7-B79A-DCBFEF72258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414455B-D45E-4EE1-B882-F9EBDA4697F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82EBF-3788-4CC7-B79A-DCBFEF72258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414455B-D45E-4EE1-B882-F9EBDA4697F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82EBF-3788-4CC7-B79A-DCBFEF72258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414455B-D45E-4EE1-B882-F9EBDA4697F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82EBF-3788-4CC7-B79A-DCBFEF72258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8414455B-D45E-4EE1-B882-F9EBDA4697F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82EBF-3788-4CC7-B79A-DCBFEF72258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8414455B-D45E-4EE1-B882-F9EBDA4697F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82EBF-3788-4CC7-B79A-DCBFEF72258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8414455B-D45E-4EE1-B882-F9EBDA4697F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C82EBF-3788-4CC7-B79A-DCBFEF72258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14455B-D45E-4EE1-B882-F9EBDA4697F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C82EBF-3788-4CC7-B79A-DCBFEF72258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14455B-D45E-4EE1-B882-F9EBDA4697F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C82EBF-3788-4CC7-B79A-DCBFEF72258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8414455B-D45E-4EE1-B882-F9EBDA4697F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82EBF-3788-4CC7-B79A-DCBFEF72258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8414455B-D45E-4EE1-B882-F9EBDA4697F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82EBF-3788-4CC7-B79A-DCBFEF72258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4455B-D45E-4EE1-B882-F9EBDA4697FA}"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82EBF-3788-4CC7-B79A-DCBFEF72258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9039" y="638612"/>
            <a:ext cx="6096000" cy="646331"/>
          </a:xfrm>
          <a:prstGeom prst="rect">
            <a:avLst/>
          </a:prstGeom>
          <a:solidFill>
            <a:srgbClr val="FFFF00"/>
          </a:solidFill>
        </p:spPr>
        <p:txBody>
          <a:bodyPr>
            <a:spAutoFit/>
          </a:bodyPr>
          <a:lstStyle/>
          <a:p>
            <a:pPr algn="ctr">
              <a:spcAft>
                <a:spcPts val="0"/>
              </a:spcAft>
            </a:pPr>
            <a:r>
              <a:rPr lang="vi-VN" sz="3600" b="1" dirty="0" smtClean="0">
                <a:solidFill>
                  <a:srgbClr val="FF0000"/>
                </a:solidFill>
                <a:effectLst/>
                <a:latin typeface="Times New Roman" panose="02020603050405020304" pitchFamily="18" charset="0"/>
                <a:ea typeface="Times New Roman" panose="02020603050405020304" pitchFamily="18" charset="0"/>
              </a:rPr>
              <a:t>ÔN TẬP CHƯƠNG 1 </a:t>
            </a:r>
            <a:endParaRPr lang="en-US" sz="3600" dirty="0" smtClean="0">
              <a:solidFill>
                <a:srgbClr val="FF0000"/>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rotWithShape="1">
          <a:blip r:embed="rId1"/>
          <a:srcRect t="38704"/>
          <a:stretch>
            <a:fillRect/>
          </a:stretch>
        </p:blipFill>
        <p:spPr>
          <a:xfrm>
            <a:off x="754003" y="1540042"/>
            <a:ext cx="10801304" cy="419661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491" y="658336"/>
            <a:ext cx="10799448" cy="646331"/>
          </a:xfrm>
          <a:prstGeom prst="rect">
            <a:avLst/>
          </a:prstGeom>
        </p:spPr>
        <p:txBody>
          <a:bodyPr wrap="square">
            <a:spAutoFit/>
          </a:bodyPr>
          <a:lstStyle/>
          <a:p>
            <a:pPr algn="just"/>
            <a:r>
              <a:rPr lang="vi-VN" b="1" dirty="0">
                <a:solidFill>
                  <a:srgbClr val="008000"/>
                </a:solidFill>
                <a:latin typeface="Roboto" panose="020B0604020202020204"/>
              </a:rPr>
              <a:t>Câu hỏi 7 </a:t>
            </a:r>
            <a:r>
              <a:rPr lang="vi-VN" b="1" dirty="0" smtClean="0">
                <a:solidFill>
                  <a:srgbClr val="008000"/>
                </a:solidFill>
                <a:latin typeface="Roboto" panose="020B0604020202020204"/>
              </a:rPr>
              <a:t>:</a:t>
            </a:r>
            <a:r>
              <a:rPr lang="vi-VN" dirty="0">
                <a:solidFill>
                  <a:srgbClr val="333333"/>
                </a:solidFill>
                <a:latin typeface="Roboto" panose="020B0604020202020204"/>
              </a:rPr>
              <a:t> Kể tên một số hình thức nhân giống vô tính cây trồng. Cây con được tạo ra bằng hình thức này có đặc điểm gì</a:t>
            </a:r>
            <a:r>
              <a:rPr lang="vi-VN" dirty="0" smtClean="0">
                <a:solidFill>
                  <a:srgbClr val="333333"/>
                </a:solidFill>
                <a:latin typeface="Roboto" panose="020B0604020202020204"/>
              </a:rPr>
              <a:t>?</a:t>
            </a:r>
            <a:endParaRPr lang="vi-VN" dirty="0">
              <a:solidFill>
                <a:srgbClr val="333333"/>
              </a:solidFill>
              <a:latin typeface="Roboto" panose="020B0604020202020204"/>
            </a:endParaRPr>
          </a:p>
        </p:txBody>
      </p:sp>
      <p:sp>
        <p:nvSpPr>
          <p:cNvPr id="5" name="Rectangle 4"/>
          <p:cNvSpPr/>
          <p:nvPr/>
        </p:nvSpPr>
        <p:spPr>
          <a:xfrm>
            <a:off x="683491" y="1950998"/>
            <a:ext cx="6096000" cy="1754326"/>
          </a:xfrm>
          <a:prstGeom prst="rect">
            <a:avLst/>
          </a:prstGeom>
        </p:spPr>
        <p:txBody>
          <a:bodyPr>
            <a:spAutoFit/>
          </a:bodyPr>
          <a:lstStyle/>
          <a:p>
            <a:pPr algn="just"/>
            <a:r>
              <a:rPr lang="en-US" dirty="0">
                <a:solidFill>
                  <a:srgbClr val="333333"/>
                </a:solidFill>
                <a:latin typeface="Roboto" panose="020B0604020202020204"/>
              </a:rPr>
              <a:t>* </a:t>
            </a:r>
            <a:r>
              <a:rPr lang="en-US" dirty="0" err="1">
                <a:solidFill>
                  <a:srgbClr val="333333"/>
                </a:solidFill>
                <a:latin typeface="Roboto" panose="020B0604020202020204"/>
              </a:rPr>
              <a:t>Một</a:t>
            </a:r>
            <a:r>
              <a:rPr lang="en-US" dirty="0">
                <a:solidFill>
                  <a:srgbClr val="333333"/>
                </a:solidFill>
                <a:latin typeface="Roboto" panose="020B0604020202020204"/>
              </a:rPr>
              <a:t> </a:t>
            </a:r>
            <a:r>
              <a:rPr lang="en-US" dirty="0" err="1">
                <a:solidFill>
                  <a:srgbClr val="333333"/>
                </a:solidFill>
                <a:latin typeface="Roboto" panose="020B0604020202020204"/>
              </a:rPr>
              <a:t>số</a:t>
            </a:r>
            <a:r>
              <a:rPr lang="en-US" dirty="0">
                <a:solidFill>
                  <a:srgbClr val="333333"/>
                </a:solidFill>
                <a:latin typeface="Roboto" panose="020B0604020202020204"/>
              </a:rPr>
              <a:t> </a:t>
            </a:r>
            <a:r>
              <a:rPr lang="en-US" dirty="0" err="1">
                <a:solidFill>
                  <a:srgbClr val="333333"/>
                </a:solidFill>
                <a:latin typeface="Roboto" panose="020B0604020202020204"/>
              </a:rPr>
              <a:t>hình</a:t>
            </a:r>
            <a:r>
              <a:rPr lang="en-US" dirty="0">
                <a:solidFill>
                  <a:srgbClr val="333333"/>
                </a:solidFill>
                <a:latin typeface="Roboto" panose="020B0604020202020204"/>
              </a:rPr>
              <a:t> </a:t>
            </a:r>
            <a:r>
              <a:rPr lang="en-US" dirty="0" err="1">
                <a:solidFill>
                  <a:srgbClr val="333333"/>
                </a:solidFill>
                <a:latin typeface="Roboto" panose="020B0604020202020204"/>
              </a:rPr>
              <a:t>thức</a:t>
            </a:r>
            <a:r>
              <a:rPr lang="en-US" dirty="0">
                <a:solidFill>
                  <a:srgbClr val="333333"/>
                </a:solidFill>
                <a:latin typeface="Roboto" panose="020B0604020202020204"/>
              </a:rPr>
              <a:t> </a:t>
            </a:r>
            <a:r>
              <a:rPr lang="en-US" dirty="0" err="1">
                <a:solidFill>
                  <a:srgbClr val="333333"/>
                </a:solidFill>
                <a:latin typeface="Roboto" panose="020B0604020202020204"/>
              </a:rPr>
              <a:t>nhân</a:t>
            </a:r>
            <a:r>
              <a:rPr lang="en-US" dirty="0">
                <a:solidFill>
                  <a:srgbClr val="333333"/>
                </a:solidFill>
                <a:latin typeface="Roboto" panose="020B0604020202020204"/>
              </a:rPr>
              <a:t> </a:t>
            </a:r>
            <a:r>
              <a:rPr lang="en-US" dirty="0" err="1">
                <a:solidFill>
                  <a:srgbClr val="333333"/>
                </a:solidFill>
                <a:latin typeface="Roboto" panose="020B0604020202020204"/>
              </a:rPr>
              <a:t>giống</a:t>
            </a:r>
            <a:r>
              <a:rPr lang="en-US" dirty="0">
                <a:solidFill>
                  <a:srgbClr val="333333"/>
                </a:solidFill>
                <a:latin typeface="Roboto" panose="020B0604020202020204"/>
              </a:rPr>
              <a:t> </a:t>
            </a:r>
            <a:r>
              <a:rPr lang="en-US" dirty="0" err="1">
                <a:solidFill>
                  <a:srgbClr val="333333"/>
                </a:solidFill>
                <a:latin typeface="Roboto" panose="020B0604020202020204"/>
              </a:rPr>
              <a:t>vô</a:t>
            </a:r>
            <a:r>
              <a:rPr lang="en-US" dirty="0">
                <a:solidFill>
                  <a:srgbClr val="333333"/>
                </a:solidFill>
                <a:latin typeface="Roboto" panose="020B0604020202020204"/>
              </a:rPr>
              <a:t> </a:t>
            </a:r>
            <a:r>
              <a:rPr lang="en-US" dirty="0" err="1">
                <a:solidFill>
                  <a:srgbClr val="333333"/>
                </a:solidFill>
                <a:latin typeface="Roboto" panose="020B0604020202020204"/>
              </a:rPr>
              <a:t>tính</a:t>
            </a:r>
            <a:r>
              <a:rPr lang="en-US" dirty="0">
                <a:solidFill>
                  <a:srgbClr val="333333"/>
                </a:solidFill>
                <a:latin typeface="Roboto" panose="020B0604020202020204"/>
              </a:rPr>
              <a:t> </a:t>
            </a:r>
            <a:r>
              <a:rPr lang="en-US" dirty="0" err="1">
                <a:solidFill>
                  <a:srgbClr val="333333"/>
                </a:solidFill>
                <a:latin typeface="Roboto" panose="020B0604020202020204"/>
              </a:rPr>
              <a:t>cây</a:t>
            </a:r>
            <a:r>
              <a:rPr lang="en-US" dirty="0">
                <a:solidFill>
                  <a:srgbClr val="333333"/>
                </a:solidFill>
                <a:latin typeface="Roboto" panose="020B0604020202020204"/>
              </a:rPr>
              <a:t> </a:t>
            </a:r>
            <a:r>
              <a:rPr lang="en-US" dirty="0" err="1">
                <a:solidFill>
                  <a:srgbClr val="333333"/>
                </a:solidFill>
                <a:latin typeface="Roboto" panose="020B0604020202020204"/>
              </a:rPr>
              <a:t>trồng</a:t>
            </a:r>
            <a:r>
              <a:rPr lang="en-US" dirty="0">
                <a:solidFill>
                  <a:srgbClr val="333333"/>
                </a:solidFill>
                <a:latin typeface="Roboto" panose="020B0604020202020204"/>
              </a:rPr>
              <a:t>:</a:t>
            </a:r>
            <a:endParaRPr lang="en-US" dirty="0">
              <a:solidFill>
                <a:srgbClr val="333333"/>
              </a:solidFill>
              <a:latin typeface="Roboto" panose="020B0604020202020204"/>
            </a:endParaRPr>
          </a:p>
          <a:p>
            <a:pPr algn="just"/>
            <a:r>
              <a:rPr lang="en-US" dirty="0">
                <a:solidFill>
                  <a:srgbClr val="333333"/>
                </a:solidFill>
                <a:latin typeface="Roboto" panose="020B0604020202020204"/>
              </a:rPr>
              <a:t>- </a:t>
            </a:r>
            <a:r>
              <a:rPr lang="en-US" dirty="0" err="1">
                <a:solidFill>
                  <a:srgbClr val="333333"/>
                </a:solidFill>
                <a:latin typeface="Roboto" panose="020B0604020202020204"/>
              </a:rPr>
              <a:t>Giâm</a:t>
            </a:r>
            <a:r>
              <a:rPr lang="en-US" dirty="0">
                <a:solidFill>
                  <a:srgbClr val="333333"/>
                </a:solidFill>
                <a:latin typeface="Roboto" panose="020B0604020202020204"/>
              </a:rPr>
              <a:t> </a:t>
            </a:r>
            <a:r>
              <a:rPr lang="en-US" dirty="0" err="1">
                <a:solidFill>
                  <a:srgbClr val="333333"/>
                </a:solidFill>
                <a:latin typeface="Roboto" panose="020B0604020202020204"/>
              </a:rPr>
              <a:t>cành</a:t>
            </a:r>
            <a:endParaRPr lang="en-US" dirty="0">
              <a:solidFill>
                <a:srgbClr val="333333"/>
              </a:solidFill>
              <a:latin typeface="Roboto" panose="020B0604020202020204"/>
            </a:endParaRPr>
          </a:p>
          <a:p>
            <a:pPr algn="just"/>
            <a:r>
              <a:rPr lang="en-US" dirty="0">
                <a:solidFill>
                  <a:srgbClr val="333333"/>
                </a:solidFill>
                <a:latin typeface="Roboto" panose="020B0604020202020204"/>
              </a:rPr>
              <a:t>- </a:t>
            </a:r>
            <a:r>
              <a:rPr lang="en-US" dirty="0" err="1">
                <a:solidFill>
                  <a:srgbClr val="333333"/>
                </a:solidFill>
                <a:latin typeface="Roboto" panose="020B0604020202020204"/>
              </a:rPr>
              <a:t>Ghép</a:t>
            </a:r>
            <a:endParaRPr lang="en-US" dirty="0">
              <a:solidFill>
                <a:srgbClr val="333333"/>
              </a:solidFill>
              <a:latin typeface="Roboto" panose="020B0604020202020204"/>
            </a:endParaRPr>
          </a:p>
          <a:p>
            <a:pPr algn="just"/>
            <a:r>
              <a:rPr lang="en-US" dirty="0">
                <a:solidFill>
                  <a:srgbClr val="333333"/>
                </a:solidFill>
                <a:latin typeface="Roboto" panose="020B0604020202020204"/>
              </a:rPr>
              <a:t>- </a:t>
            </a:r>
            <a:r>
              <a:rPr lang="en-US" dirty="0" err="1">
                <a:solidFill>
                  <a:srgbClr val="333333"/>
                </a:solidFill>
                <a:latin typeface="Roboto" panose="020B0604020202020204"/>
              </a:rPr>
              <a:t>Chiết</a:t>
            </a:r>
            <a:r>
              <a:rPr lang="en-US" dirty="0">
                <a:solidFill>
                  <a:srgbClr val="333333"/>
                </a:solidFill>
                <a:latin typeface="Roboto" panose="020B0604020202020204"/>
              </a:rPr>
              <a:t> </a:t>
            </a:r>
            <a:r>
              <a:rPr lang="en-US" dirty="0" err="1">
                <a:solidFill>
                  <a:srgbClr val="333333"/>
                </a:solidFill>
                <a:latin typeface="Roboto" panose="020B0604020202020204"/>
              </a:rPr>
              <a:t>cành</a:t>
            </a:r>
            <a:endParaRPr lang="en-US" dirty="0">
              <a:solidFill>
                <a:srgbClr val="333333"/>
              </a:solidFill>
              <a:latin typeface="Roboto" panose="020B0604020202020204"/>
            </a:endParaRPr>
          </a:p>
          <a:p>
            <a:pPr algn="just"/>
            <a:r>
              <a:rPr lang="en-US" dirty="0">
                <a:solidFill>
                  <a:srgbClr val="333333"/>
                </a:solidFill>
                <a:latin typeface="Roboto" panose="020B0604020202020204"/>
              </a:rPr>
              <a:t>* </a:t>
            </a:r>
            <a:r>
              <a:rPr lang="en-US" dirty="0" err="1">
                <a:solidFill>
                  <a:srgbClr val="333333"/>
                </a:solidFill>
                <a:latin typeface="Roboto" panose="020B0604020202020204"/>
              </a:rPr>
              <a:t>Cây</a:t>
            </a:r>
            <a:r>
              <a:rPr lang="en-US" dirty="0">
                <a:solidFill>
                  <a:srgbClr val="333333"/>
                </a:solidFill>
                <a:latin typeface="Roboto" panose="020B0604020202020204"/>
              </a:rPr>
              <a:t> con </a:t>
            </a:r>
            <a:r>
              <a:rPr lang="en-US" dirty="0" err="1" smtClean="0">
                <a:solidFill>
                  <a:srgbClr val="333333"/>
                </a:solidFill>
                <a:latin typeface="Roboto" panose="020B0604020202020204"/>
              </a:rPr>
              <a:t>được</a:t>
            </a:r>
            <a:r>
              <a:rPr lang="en-US" dirty="0" smtClean="0">
                <a:solidFill>
                  <a:srgbClr val="333333"/>
                </a:solidFill>
                <a:latin typeface="Roboto" panose="020B0604020202020204"/>
              </a:rPr>
              <a:t> </a:t>
            </a:r>
            <a:r>
              <a:rPr lang="en-US" dirty="0" err="1">
                <a:solidFill>
                  <a:srgbClr val="333333"/>
                </a:solidFill>
                <a:latin typeface="Roboto" panose="020B0604020202020204"/>
              </a:rPr>
              <a:t>tạo</a:t>
            </a:r>
            <a:r>
              <a:rPr lang="en-US" dirty="0">
                <a:solidFill>
                  <a:srgbClr val="333333"/>
                </a:solidFill>
                <a:latin typeface="Roboto" panose="020B0604020202020204"/>
              </a:rPr>
              <a:t> </a:t>
            </a:r>
            <a:r>
              <a:rPr lang="en-US" dirty="0" err="1">
                <a:solidFill>
                  <a:srgbClr val="333333"/>
                </a:solidFill>
                <a:latin typeface="Roboto" panose="020B0604020202020204"/>
              </a:rPr>
              <a:t>ra</a:t>
            </a:r>
            <a:r>
              <a:rPr lang="en-US" dirty="0">
                <a:solidFill>
                  <a:srgbClr val="333333"/>
                </a:solidFill>
                <a:latin typeface="Roboto" panose="020B0604020202020204"/>
              </a:rPr>
              <a:t> </a:t>
            </a:r>
            <a:r>
              <a:rPr lang="en-US" dirty="0" err="1">
                <a:solidFill>
                  <a:srgbClr val="333333"/>
                </a:solidFill>
                <a:latin typeface="Roboto" panose="020B0604020202020204"/>
              </a:rPr>
              <a:t>bằng</a:t>
            </a:r>
            <a:r>
              <a:rPr lang="en-US" dirty="0">
                <a:solidFill>
                  <a:srgbClr val="333333"/>
                </a:solidFill>
                <a:latin typeface="Roboto" panose="020B0604020202020204"/>
              </a:rPr>
              <a:t> </a:t>
            </a:r>
            <a:r>
              <a:rPr lang="en-US" dirty="0" err="1">
                <a:solidFill>
                  <a:srgbClr val="333333"/>
                </a:solidFill>
                <a:latin typeface="Roboto" panose="020B0604020202020204"/>
              </a:rPr>
              <a:t>hình</a:t>
            </a:r>
            <a:r>
              <a:rPr lang="en-US" dirty="0">
                <a:solidFill>
                  <a:srgbClr val="333333"/>
                </a:solidFill>
                <a:latin typeface="Roboto" panose="020B0604020202020204"/>
              </a:rPr>
              <a:t> </a:t>
            </a:r>
            <a:r>
              <a:rPr lang="en-US" dirty="0" err="1">
                <a:solidFill>
                  <a:srgbClr val="333333"/>
                </a:solidFill>
                <a:latin typeface="Roboto" panose="020B0604020202020204"/>
              </a:rPr>
              <a:t>thức</a:t>
            </a:r>
            <a:r>
              <a:rPr lang="en-US" dirty="0">
                <a:solidFill>
                  <a:srgbClr val="333333"/>
                </a:solidFill>
                <a:latin typeface="Roboto" panose="020B0604020202020204"/>
              </a:rPr>
              <a:t> </a:t>
            </a:r>
            <a:r>
              <a:rPr lang="en-US" dirty="0" err="1">
                <a:solidFill>
                  <a:srgbClr val="333333"/>
                </a:solidFill>
                <a:latin typeface="Roboto" panose="020B0604020202020204"/>
              </a:rPr>
              <a:t>nhân</a:t>
            </a:r>
            <a:r>
              <a:rPr lang="en-US" dirty="0">
                <a:solidFill>
                  <a:srgbClr val="333333"/>
                </a:solidFill>
                <a:latin typeface="Roboto" panose="020B0604020202020204"/>
              </a:rPr>
              <a:t> </a:t>
            </a:r>
            <a:r>
              <a:rPr lang="en-US" dirty="0" err="1">
                <a:solidFill>
                  <a:srgbClr val="333333"/>
                </a:solidFill>
                <a:latin typeface="Roboto" panose="020B0604020202020204"/>
              </a:rPr>
              <a:t>giống</a:t>
            </a:r>
            <a:r>
              <a:rPr lang="en-US" dirty="0">
                <a:solidFill>
                  <a:srgbClr val="333333"/>
                </a:solidFill>
                <a:latin typeface="Roboto" panose="020B0604020202020204"/>
              </a:rPr>
              <a:t> </a:t>
            </a:r>
            <a:r>
              <a:rPr lang="en-US" dirty="0" err="1">
                <a:solidFill>
                  <a:srgbClr val="333333"/>
                </a:solidFill>
                <a:latin typeface="Roboto" panose="020B0604020202020204"/>
              </a:rPr>
              <a:t>vô</a:t>
            </a:r>
            <a:r>
              <a:rPr lang="en-US" dirty="0">
                <a:solidFill>
                  <a:srgbClr val="333333"/>
                </a:solidFill>
                <a:latin typeface="Roboto" panose="020B0604020202020204"/>
              </a:rPr>
              <a:t> </a:t>
            </a:r>
            <a:r>
              <a:rPr lang="en-US" dirty="0" err="1">
                <a:solidFill>
                  <a:srgbClr val="333333"/>
                </a:solidFill>
                <a:latin typeface="Roboto" panose="020B0604020202020204"/>
              </a:rPr>
              <a:t>tính</a:t>
            </a:r>
            <a:r>
              <a:rPr lang="en-US" dirty="0">
                <a:solidFill>
                  <a:srgbClr val="333333"/>
                </a:solidFill>
                <a:latin typeface="Roboto" panose="020B0604020202020204"/>
              </a:rPr>
              <a:t> </a:t>
            </a:r>
            <a:r>
              <a:rPr lang="en-US" dirty="0" err="1">
                <a:solidFill>
                  <a:srgbClr val="333333"/>
                </a:solidFill>
                <a:latin typeface="Roboto" panose="020B0604020202020204"/>
              </a:rPr>
              <a:t>có</a:t>
            </a:r>
            <a:r>
              <a:rPr lang="en-US" dirty="0">
                <a:solidFill>
                  <a:srgbClr val="333333"/>
                </a:solidFill>
                <a:latin typeface="Roboto" panose="020B0604020202020204"/>
              </a:rPr>
              <a:t> </a:t>
            </a:r>
            <a:r>
              <a:rPr lang="en-US" dirty="0" err="1">
                <a:solidFill>
                  <a:srgbClr val="333333"/>
                </a:solidFill>
                <a:latin typeface="Roboto" panose="020B0604020202020204"/>
              </a:rPr>
              <a:t>đặc</a:t>
            </a:r>
            <a:r>
              <a:rPr lang="en-US" dirty="0">
                <a:solidFill>
                  <a:srgbClr val="333333"/>
                </a:solidFill>
                <a:latin typeface="Roboto" panose="020B0604020202020204"/>
              </a:rPr>
              <a:t> </a:t>
            </a:r>
            <a:r>
              <a:rPr lang="en-US" dirty="0" err="1">
                <a:solidFill>
                  <a:srgbClr val="333333"/>
                </a:solidFill>
                <a:latin typeface="Roboto" panose="020B0604020202020204"/>
              </a:rPr>
              <a:t>điểm</a:t>
            </a:r>
            <a:r>
              <a:rPr lang="en-US" dirty="0">
                <a:solidFill>
                  <a:srgbClr val="333333"/>
                </a:solidFill>
                <a:latin typeface="Roboto" panose="020B0604020202020204"/>
              </a:rPr>
              <a:t>: </a:t>
            </a:r>
            <a:r>
              <a:rPr lang="en-US" dirty="0" err="1">
                <a:solidFill>
                  <a:srgbClr val="333333"/>
                </a:solidFill>
                <a:latin typeface="Roboto" panose="020B0604020202020204"/>
              </a:rPr>
              <a:t>giống</a:t>
            </a:r>
            <a:r>
              <a:rPr lang="en-US" dirty="0">
                <a:solidFill>
                  <a:srgbClr val="333333"/>
                </a:solidFill>
                <a:latin typeface="Roboto" panose="020B0604020202020204"/>
              </a:rPr>
              <a:t> </a:t>
            </a:r>
            <a:r>
              <a:rPr lang="en-US" dirty="0" err="1">
                <a:solidFill>
                  <a:srgbClr val="333333"/>
                </a:solidFill>
                <a:latin typeface="Roboto" panose="020B0604020202020204"/>
              </a:rPr>
              <a:t>với</a:t>
            </a:r>
            <a:r>
              <a:rPr lang="en-US" dirty="0">
                <a:solidFill>
                  <a:srgbClr val="333333"/>
                </a:solidFill>
                <a:latin typeface="Roboto" panose="020B0604020202020204"/>
              </a:rPr>
              <a:t> </a:t>
            </a:r>
            <a:r>
              <a:rPr lang="en-US" dirty="0" err="1">
                <a:solidFill>
                  <a:srgbClr val="333333"/>
                </a:solidFill>
                <a:latin typeface="Roboto" panose="020B0604020202020204"/>
              </a:rPr>
              <a:t>cây</a:t>
            </a:r>
            <a:r>
              <a:rPr lang="en-US" dirty="0">
                <a:solidFill>
                  <a:srgbClr val="333333"/>
                </a:solidFill>
                <a:latin typeface="Roboto" panose="020B0604020202020204"/>
              </a:rPr>
              <a:t> </a:t>
            </a:r>
            <a:r>
              <a:rPr lang="en-US" dirty="0" err="1">
                <a:solidFill>
                  <a:srgbClr val="333333"/>
                </a:solidFill>
                <a:latin typeface="Roboto" panose="020B0604020202020204"/>
              </a:rPr>
              <a:t>mẹ</a:t>
            </a:r>
            <a:r>
              <a:rPr lang="en-US" dirty="0">
                <a:solidFill>
                  <a:srgbClr val="333333"/>
                </a:solidFill>
                <a:latin typeface="Roboto" panose="020B0604020202020204"/>
              </a:rPr>
              <a:t>.</a:t>
            </a:r>
            <a:endParaRPr lang="en-US" b="0" i="0" dirty="0">
              <a:solidFill>
                <a:srgbClr val="333333"/>
              </a:solidFill>
              <a:effectLst/>
              <a:latin typeface="Roboto" panose="020B0604020202020204"/>
            </a:endParaRPr>
          </a:p>
        </p:txBody>
      </p:sp>
      <p:sp>
        <p:nvSpPr>
          <p:cNvPr id="2" name="Rectangle 1"/>
          <p:cNvSpPr/>
          <p:nvPr/>
        </p:nvSpPr>
        <p:spPr>
          <a:xfrm>
            <a:off x="6083215" y="1304667"/>
            <a:ext cx="963790" cy="369332"/>
          </a:xfrm>
          <a:prstGeom prst="rect">
            <a:avLst/>
          </a:prstGeom>
        </p:spPr>
        <p:txBody>
          <a:bodyPr wrap="none">
            <a:spAutoFit/>
          </a:bodyPr>
          <a:lstStyle/>
          <a:p>
            <a:pPr lvl="0" algn="just"/>
            <a:r>
              <a:rPr lang="vi-VN" b="1" dirty="0">
                <a:solidFill>
                  <a:srgbClr val="008000"/>
                </a:solidFill>
                <a:latin typeface="Roboto" panose="020B0604020202020204"/>
              </a:rPr>
              <a:t>Trả lời:</a:t>
            </a:r>
            <a:endParaRPr lang="vi-VN" dirty="0">
              <a:solidFill>
                <a:srgbClr val="333333"/>
              </a:solidFill>
              <a:latin typeface="Roboto" panose="020B0604020202020204"/>
            </a:endParaRPr>
          </a:p>
        </p:txBody>
      </p:sp>
      <p:pic>
        <p:nvPicPr>
          <p:cNvPr id="3" name="Picture 2"/>
          <p:cNvPicPr>
            <a:picLocks noChangeAspect="1"/>
          </p:cNvPicPr>
          <p:nvPr/>
        </p:nvPicPr>
        <p:blipFill>
          <a:blip r:embed="rId1"/>
          <a:stretch>
            <a:fillRect/>
          </a:stretch>
        </p:blipFill>
        <p:spPr>
          <a:xfrm>
            <a:off x="6565110" y="3809068"/>
            <a:ext cx="4318385" cy="2567287"/>
          </a:xfrm>
          <a:prstGeom prst="rect">
            <a:avLst/>
          </a:prstGeom>
        </p:spPr>
      </p:pic>
      <p:pic>
        <p:nvPicPr>
          <p:cNvPr id="6" name="Picture 5"/>
          <p:cNvPicPr>
            <a:picLocks noChangeAspect="1"/>
          </p:cNvPicPr>
          <p:nvPr/>
        </p:nvPicPr>
        <p:blipFill>
          <a:blip r:embed="rId2"/>
          <a:stretch>
            <a:fillRect/>
          </a:stretch>
        </p:blipFill>
        <p:spPr>
          <a:xfrm>
            <a:off x="1125654" y="3956964"/>
            <a:ext cx="4318283" cy="24193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8836" y="335018"/>
            <a:ext cx="11573164" cy="369332"/>
          </a:xfrm>
          <a:prstGeom prst="rect">
            <a:avLst/>
          </a:prstGeom>
        </p:spPr>
        <p:txBody>
          <a:bodyPr wrap="square">
            <a:spAutoFit/>
          </a:bodyPr>
          <a:lstStyle/>
          <a:p>
            <a:pPr algn="just"/>
            <a:r>
              <a:rPr lang="vi-VN" b="1" dirty="0">
                <a:solidFill>
                  <a:srgbClr val="008000"/>
                </a:solidFill>
                <a:latin typeface="Roboto" panose="020B0604020202020204"/>
              </a:rPr>
              <a:t>Câu hỏi </a:t>
            </a:r>
            <a:r>
              <a:rPr lang="vi-VN" b="1" dirty="0" smtClean="0">
                <a:solidFill>
                  <a:srgbClr val="008000"/>
                </a:solidFill>
                <a:latin typeface="Roboto" panose="020B0604020202020204"/>
              </a:rPr>
              <a:t>8</a:t>
            </a:r>
            <a:r>
              <a:rPr lang="en-US" b="1" dirty="0" smtClean="0">
                <a:solidFill>
                  <a:srgbClr val="008000"/>
                </a:solidFill>
                <a:latin typeface="Roboto" panose="020B0604020202020204"/>
              </a:rPr>
              <a:t>:</a:t>
            </a:r>
            <a:r>
              <a:rPr lang="vi-VN" dirty="0">
                <a:solidFill>
                  <a:srgbClr val="333333"/>
                </a:solidFill>
                <a:latin typeface="Roboto" panose="020B0604020202020204"/>
              </a:rPr>
              <a:t> Lập kế hoạch và tính toán chi phí trồng một loại cây em ưa thích</a:t>
            </a:r>
            <a:r>
              <a:rPr lang="vi-VN" dirty="0" smtClean="0">
                <a:solidFill>
                  <a:srgbClr val="333333"/>
                </a:solidFill>
                <a:latin typeface="Roboto" panose="020B0604020202020204"/>
              </a:rPr>
              <a:t>?</a:t>
            </a:r>
            <a:endParaRPr lang="vi-VN" dirty="0">
              <a:solidFill>
                <a:srgbClr val="333333"/>
              </a:solidFill>
              <a:latin typeface="Roboto" panose="020B0604020202020204"/>
            </a:endParaRPr>
          </a:p>
        </p:txBody>
      </p:sp>
      <p:sp>
        <p:nvSpPr>
          <p:cNvPr id="7" name="Rectangle 6"/>
          <p:cNvSpPr/>
          <p:nvPr/>
        </p:nvSpPr>
        <p:spPr>
          <a:xfrm>
            <a:off x="618836" y="813452"/>
            <a:ext cx="11212946" cy="3970318"/>
          </a:xfrm>
          <a:prstGeom prst="rect">
            <a:avLst/>
          </a:prstGeom>
        </p:spPr>
        <p:txBody>
          <a:bodyPr wrap="square">
            <a:spAutoFit/>
          </a:bodyPr>
          <a:lstStyle/>
          <a:p>
            <a:pPr lvl="0" algn="just"/>
            <a:r>
              <a:rPr lang="vi-VN" b="1" dirty="0">
                <a:solidFill>
                  <a:srgbClr val="008000"/>
                </a:solidFill>
                <a:latin typeface="Roboto" panose="020B0604020202020204"/>
              </a:rPr>
              <a:t>Trả lời:</a:t>
            </a:r>
            <a:endParaRPr lang="vi-VN" dirty="0">
              <a:solidFill>
                <a:srgbClr val="333333"/>
              </a:solidFill>
              <a:latin typeface="Roboto" panose="020B0604020202020204"/>
            </a:endParaRPr>
          </a:p>
          <a:p>
            <a:pPr lvl="0" algn="just"/>
            <a:r>
              <a:rPr lang="vi-VN" dirty="0">
                <a:solidFill>
                  <a:srgbClr val="333333"/>
                </a:solidFill>
                <a:latin typeface="Roboto" panose="020B0604020202020204"/>
              </a:rPr>
              <a:t>* Lập kế hoạch trồng một loại cây em ưa thích:</a:t>
            </a:r>
            <a:endParaRPr lang="vi-VN" dirty="0">
              <a:solidFill>
                <a:srgbClr val="333333"/>
              </a:solidFill>
              <a:latin typeface="Roboto" panose="020B0604020202020204"/>
            </a:endParaRPr>
          </a:p>
          <a:p>
            <a:pPr algn="just"/>
            <a:r>
              <a:rPr lang="en-US" dirty="0">
                <a:solidFill>
                  <a:srgbClr val="333333"/>
                </a:solidFill>
                <a:latin typeface="Roboto" panose="020B0604020202020204"/>
              </a:rPr>
              <a:t>  </a:t>
            </a:r>
            <a:r>
              <a:rPr lang="en-US" dirty="0" smtClean="0">
                <a:solidFill>
                  <a:srgbClr val="333333"/>
                </a:solidFill>
                <a:latin typeface="Roboto" panose="020B0604020202020204"/>
              </a:rPr>
              <a:t>  </a:t>
            </a:r>
            <a:r>
              <a:rPr lang="vi-VN" dirty="0" smtClean="0">
                <a:solidFill>
                  <a:srgbClr val="333333"/>
                </a:solidFill>
                <a:latin typeface="Roboto" panose="020B0604020202020204"/>
              </a:rPr>
              <a:t>Thu </a:t>
            </a:r>
            <a:r>
              <a:rPr lang="vi-VN" dirty="0">
                <a:solidFill>
                  <a:srgbClr val="333333"/>
                </a:solidFill>
                <a:latin typeface="Roboto" panose="020B0604020202020204"/>
              </a:rPr>
              <a:t>thập thông tin</a:t>
            </a:r>
            <a:endParaRPr lang="vi-VN" dirty="0">
              <a:solidFill>
                <a:srgbClr val="333333"/>
              </a:solidFill>
              <a:latin typeface="Roboto" panose="020B0604020202020204"/>
            </a:endParaRPr>
          </a:p>
          <a:p>
            <a:pPr algn="just"/>
            <a:r>
              <a:rPr lang="vi-VN" dirty="0">
                <a:solidFill>
                  <a:srgbClr val="333333"/>
                </a:solidFill>
                <a:latin typeface="Roboto" panose="020B0604020202020204"/>
              </a:rPr>
              <a:t>- Cây giống: cây cà chua khỏe mạnh, không có mầm bệnh.</a:t>
            </a:r>
            <a:endParaRPr lang="vi-VN" dirty="0">
              <a:solidFill>
                <a:srgbClr val="333333"/>
              </a:solidFill>
              <a:latin typeface="Roboto" panose="020B0604020202020204"/>
            </a:endParaRPr>
          </a:p>
          <a:p>
            <a:pPr algn="just"/>
            <a:r>
              <a:rPr lang="vi-VN" dirty="0">
                <a:solidFill>
                  <a:srgbClr val="333333"/>
                </a:solidFill>
                <a:latin typeface="Roboto" panose="020B0604020202020204"/>
              </a:rPr>
              <a:t>- Thùng xốp: sạch sẽ, không có mầm bệnh, đục lỗ bên thành để thoát nước.</a:t>
            </a:r>
            <a:endParaRPr lang="vi-VN" dirty="0">
              <a:solidFill>
                <a:srgbClr val="333333"/>
              </a:solidFill>
              <a:latin typeface="Roboto" panose="020B0604020202020204"/>
            </a:endParaRPr>
          </a:p>
          <a:p>
            <a:pPr algn="just"/>
            <a:r>
              <a:rPr lang="vi-VN" dirty="0">
                <a:solidFill>
                  <a:srgbClr val="333333"/>
                </a:solidFill>
                <a:latin typeface="Roboto" panose="020B0604020202020204"/>
              </a:rPr>
              <a:t>- Dụng cụ trồng và chăm sóc: bộ dụng cụ trồng rau, bình tưới nước.</a:t>
            </a:r>
            <a:endParaRPr lang="vi-VN" dirty="0">
              <a:solidFill>
                <a:srgbClr val="333333"/>
              </a:solidFill>
              <a:latin typeface="Roboto" panose="020B0604020202020204"/>
            </a:endParaRPr>
          </a:p>
          <a:p>
            <a:pPr algn="just"/>
            <a:r>
              <a:rPr lang="vi-VN" dirty="0">
                <a:solidFill>
                  <a:srgbClr val="333333"/>
                </a:solidFill>
                <a:latin typeface="Roboto" panose="020B0604020202020204"/>
              </a:rPr>
              <a:t>- Đất: đất sạch trồng rau có nguồn gốc tự nhiên</a:t>
            </a:r>
            <a:endParaRPr lang="vi-VN" dirty="0">
              <a:solidFill>
                <a:srgbClr val="333333"/>
              </a:solidFill>
              <a:latin typeface="Roboto" panose="020B0604020202020204"/>
            </a:endParaRPr>
          </a:p>
          <a:p>
            <a:pPr algn="just"/>
            <a:r>
              <a:rPr lang="vi-VN" dirty="0">
                <a:solidFill>
                  <a:srgbClr val="333333"/>
                </a:solidFill>
                <a:latin typeface="Roboto" panose="020B0604020202020204"/>
              </a:rPr>
              <a:t>- Phân bón: phân vi sinh</a:t>
            </a:r>
            <a:endParaRPr lang="vi-VN" dirty="0">
              <a:solidFill>
                <a:srgbClr val="333333"/>
              </a:solidFill>
              <a:latin typeface="Roboto" panose="020B0604020202020204"/>
            </a:endParaRPr>
          </a:p>
          <a:p>
            <a:pPr algn="just"/>
            <a:r>
              <a:rPr lang="vi-VN" dirty="0">
                <a:solidFill>
                  <a:srgbClr val="333333"/>
                </a:solidFill>
                <a:latin typeface="Roboto" panose="020B0604020202020204"/>
              </a:rPr>
              <a:t>- Kĩ thuật trồng và chăm sóc:</a:t>
            </a:r>
            <a:endParaRPr lang="vi-VN" dirty="0">
              <a:solidFill>
                <a:srgbClr val="333333"/>
              </a:solidFill>
              <a:latin typeface="Roboto" panose="020B0604020202020204"/>
            </a:endParaRPr>
          </a:p>
          <a:p>
            <a:pPr algn="just"/>
            <a:r>
              <a:rPr lang="vi-VN" dirty="0">
                <a:solidFill>
                  <a:srgbClr val="333333"/>
                </a:solidFill>
                <a:latin typeface="Roboto" panose="020B0604020202020204"/>
              </a:rPr>
              <a:t>+ Bước 1: Chuẩn bị đất trồng rau</a:t>
            </a:r>
            <a:endParaRPr lang="vi-VN" dirty="0">
              <a:solidFill>
                <a:srgbClr val="333333"/>
              </a:solidFill>
              <a:latin typeface="Roboto" panose="020B0604020202020204"/>
            </a:endParaRPr>
          </a:p>
          <a:p>
            <a:pPr algn="just"/>
            <a:r>
              <a:rPr lang="vi-VN" dirty="0">
                <a:solidFill>
                  <a:srgbClr val="333333"/>
                </a:solidFill>
                <a:latin typeface="Roboto" panose="020B0604020202020204"/>
              </a:rPr>
              <a:t>+ Bước 2: Trồng cây con</a:t>
            </a:r>
            <a:endParaRPr lang="vi-VN" dirty="0">
              <a:solidFill>
                <a:srgbClr val="333333"/>
              </a:solidFill>
              <a:latin typeface="Roboto" panose="020B0604020202020204"/>
            </a:endParaRPr>
          </a:p>
          <a:p>
            <a:pPr algn="just"/>
            <a:r>
              <a:rPr lang="vi-VN" dirty="0">
                <a:solidFill>
                  <a:srgbClr val="333333"/>
                </a:solidFill>
                <a:latin typeface="Roboto" panose="020B0604020202020204"/>
              </a:rPr>
              <a:t>+ Bước 3: Chăm sóc</a:t>
            </a:r>
            <a:endParaRPr lang="vi-VN" dirty="0">
              <a:solidFill>
                <a:srgbClr val="333333"/>
              </a:solidFill>
              <a:latin typeface="Roboto" panose="020B0604020202020204"/>
            </a:endParaRPr>
          </a:p>
          <a:p>
            <a:pPr algn="just"/>
            <a:r>
              <a:rPr lang="vi-VN" dirty="0">
                <a:solidFill>
                  <a:srgbClr val="333333"/>
                </a:solidFill>
                <a:latin typeface="Roboto" panose="020B0604020202020204"/>
              </a:rPr>
              <a:t>+ Bước 4: thu hoạch</a:t>
            </a:r>
            <a:endParaRPr lang="vi-VN" dirty="0">
              <a:solidFill>
                <a:srgbClr val="333333"/>
              </a:solidFill>
              <a:latin typeface="Roboto" panose="020B0604020202020204"/>
            </a:endParaRPr>
          </a:p>
          <a:p>
            <a:pPr algn="just"/>
            <a:r>
              <a:rPr lang="vi-VN" dirty="0">
                <a:solidFill>
                  <a:srgbClr val="333333"/>
                </a:solidFill>
                <a:latin typeface="Roboto" panose="020B0604020202020204"/>
              </a:rPr>
              <a:t>* Tính toán chi phí trồng một loại cây em ưa thích: cây cà chua</a:t>
            </a:r>
            <a:endParaRPr lang="vi-VN" b="0" i="0" dirty="0">
              <a:solidFill>
                <a:srgbClr val="333333"/>
              </a:solidFill>
              <a:effectLst/>
              <a:latin typeface="Roboto" panose="020B0604020202020204"/>
            </a:endParaRPr>
          </a:p>
        </p:txBody>
      </p:sp>
      <p:graphicFrame>
        <p:nvGraphicFramePr>
          <p:cNvPr id="8" name="Table 7"/>
          <p:cNvGraphicFramePr>
            <a:graphicFrameLocks noGrp="1"/>
          </p:cNvGraphicFramePr>
          <p:nvPr/>
        </p:nvGraphicFramePr>
        <p:xfrm>
          <a:off x="1361919" y="5127450"/>
          <a:ext cx="7010116" cy="1371600"/>
        </p:xfrm>
        <a:graphic>
          <a:graphicData uri="http://schemas.openxmlformats.org/drawingml/2006/table">
            <a:tbl>
              <a:tblPr/>
              <a:tblGrid>
                <a:gridCol w="836732"/>
                <a:gridCol w="1144060"/>
                <a:gridCol w="1223012"/>
                <a:gridCol w="976989"/>
                <a:gridCol w="1221936"/>
                <a:gridCol w="1607387"/>
              </a:tblGrid>
              <a:tr h="0">
                <a:tc>
                  <a:txBody>
                    <a:bodyPr/>
                    <a:lstStyle/>
                    <a:p>
                      <a:pPr algn="ctr" fontAlgn="t"/>
                      <a:r>
                        <a:rPr lang="en-US" b="1">
                          <a:effectLst/>
                        </a:rPr>
                        <a:t>STT</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b="1" dirty="0" err="1">
                          <a:effectLst/>
                        </a:rPr>
                        <a:t>Nội</a:t>
                      </a:r>
                      <a:r>
                        <a:rPr lang="en-US" b="1" dirty="0">
                          <a:effectLst/>
                        </a:rPr>
                        <a:t> dung</a:t>
                      </a:r>
                      <a:endParaRPr lang="en-US" dirty="0">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vi-VN" b="1">
                          <a:effectLst/>
                        </a:rPr>
                        <a:t>Đơn vị tính</a:t>
                      </a:r>
                      <a:endParaRPr lang="vi-VN">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vi-VN" b="1" dirty="0">
                          <a:effectLst/>
                        </a:rPr>
                        <a:t>Số lượng</a:t>
                      </a:r>
                      <a:endParaRPr lang="vi-VN" dirty="0">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vi-VN" b="1">
                          <a:effectLst/>
                        </a:rPr>
                        <a:t>Đơn giá</a:t>
                      </a:r>
                      <a:endParaRPr lang="vi-VN">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b="1">
                          <a:effectLst/>
                        </a:rPr>
                        <a:t>Thành tiền</a:t>
                      </a:r>
                      <a:endParaRPr lang="en-US">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fontAlgn="t"/>
                      <a:r>
                        <a:rPr lang="en-US">
                          <a:effectLst/>
                        </a:rPr>
                        <a:t>1</a:t>
                      </a:r>
                      <a:endParaRPr lang="en-US">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Cây giống</a:t>
                      </a:r>
                      <a:endParaRPr lang="en-US">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Cây </a:t>
                      </a:r>
                      <a:endParaRPr lang="en-US">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4</a:t>
                      </a:r>
                      <a:endParaRPr lang="en-US">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a:effectLst/>
                        </a:rPr>
                        <a:t>1 000 đồng</a:t>
                      </a:r>
                      <a:endParaRPr lang="en-US">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4 000 đồng</a:t>
                      </a:r>
                      <a:endParaRPr lang="en-US">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ctr" fontAlgn="t"/>
                      <a:r>
                        <a:rPr lang="en-US">
                          <a:effectLst/>
                        </a:rPr>
                        <a:t>2</a:t>
                      </a:r>
                      <a:endParaRPr lang="en-US">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Thùng xốp</a:t>
                      </a:r>
                      <a:endParaRPr lang="en-US">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Chiếc</a:t>
                      </a:r>
                      <a:endParaRPr lang="en-US">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1</a:t>
                      </a:r>
                      <a:endParaRPr lang="en-US">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a:effectLst/>
                        </a:rPr>
                        <a:t>5 000 đồng</a:t>
                      </a:r>
                      <a:endParaRPr lang="en-US">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dirty="0">
                          <a:effectLst/>
                        </a:rPr>
                        <a:t>5 000 </a:t>
                      </a:r>
                      <a:r>
                        <a:rPr lang="en-US" dirty="0" err="1">
                          <a:effectLst/>
                        </a:rPr>
                        <a:t>đồng</a:t>
                      </a:r>
                      <a:endParaRPr lang="en-US" dirty="0">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2" name="Picture 1"/>
          <p:cNvPicPr>
            <a:picLocks noChangeAspect="1"/>
          </p:cNvPicPr>
          <p:nvPr/>
        </p:nvPicPr>
        <p:blipFill>
          <a:blip r:embed="rId1"/>
          <a:stretch>
            <a:fillRect/>
          </a:stretch>
        </p:blipFill>
        <p:spPr>
          <a:xfrm>
            <a:off x="8548988" y="2466573"/>
            <a:ext cx="3282794" cy="24589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 Mãn nhãn trước 30+ hình ảnh cánh đồng lúa thơ mộng nhất ™ WikiLaptop.com"/>
          <p:cNvPicPr>
            <a:picLocks noChangeAspect="1" noChangeArrowheads="1"/>
          </p:cNvPicPr>
          <p:nvPr/>
        </p:nvPicPr>
        <p:blipFill rotWithShape="1">
          <a:blip r:embed="rId1">
            <a:extLst>
              <a:ext uri="{28A0092B-C50C-407E-A947-70E740481C1C}">
                <a14:useLocalDpi xmlns:a14="http://schemas.microsoft.com/office/drawing/2010/main" val="0"/>
              </a:ext>
            </a:extLst>
          </a:blip>
          <a:srcRect t="1" b="7088"/>
          <a:stretch>
            <a:fillRect/>
          </a:stretch>
        </p:blipFill>
        <p:spPr bwMode="auto">
          <a:xfrm>
            <a:off x="915185" y="468226"/>
            <a:ext cx="10884602" cy="6596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91326" y="2974205"/>
            <a:ext cx="8210350" cy="1446550"/>
          </a:xfrm>
          <a:prstGeom prst="rect">
            <a:avLst/>
          </a:prstGeom>
          <a:noFill/>
        </p:spPr>
        <p:txBody>
          <a:bodyPr wrap="square" rtlCol="0">
            <a:spAutoFit/>
          </a:bodyPr>
          <a:lstStyle/>
          <a:p>
            <a:pPr algn="ctr"/>
            <a:r>
              <a:rPr lang="en-US" sz="4400" b="1" dirty="0" smtClean="0">
                <a:solidFill>
                  <a:schemeClr val="bg1"/>
                </a:solidFill>
              </a:rPr>
              <a:t>XIN CHÂN THÀNH CẢM ƠN CÁC THẦY CÔ GIÁO VÀ CÁC EM !</a:t>
            </a:r>
            <a:endParaRPr lang="en-US" sz="44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5291" y="1279624"/>
            <a:ext cx="1726171" cy="861774"/>
          </a:xfrm>
          <a:prstGeom prst="rect">
            <a:avLst/>
          </a:prstGeom>
          <a:solidFill>
            <a:srgbClr val="92D050"/>
          </a:solidFill>
          <a:ln w="19050">
            <a:solidFill>
              <a:schemeClr val="tx1"/>
            </a:solidFill>
          </a:ln>
        </p:spPr>
        <p:txBody>
          <a:bodyPr wrap="square">
            <a:spAutoFit/>
          </a:bodyPr>
          <a:lstStyle/>
          <a:p>
            <a:pPr indent="254000" algn="ctr">
              <a:lnSpc>
                <a:spcPct val="150000"/>
              </a:lnSpc>
              <a:spcAft>
                <a:spcPts val="0"/>
              </a:spcAft>
              <a:tabLst>
                <a:tab pos="396240" algn="l"/>
              </a:tabLst>
            </a:pPr>
            <a:r>
              <a:rPr lang="vi-VN" sz="2000" b="1" dirty="0" smtClean="0">
                <a:effectLst/>
                <a:latin typeface="+mj-lt"/>
                <a:ea typeface="Times New Roman" panose="02020603050405020304" pitchFamily="18" charset="0"/>
                <a:cs typeface="Times New Roman" panose="02020603050405020304" pitchFamily="18" charset="0"/>
              </a:rPr>
              <a:t>Mở</a:t>
            </a:r>
            <a:r>
              <a:rPr lang="en-US" sz="2000" b="1" dirty="0">
                <a:latin typeface="+mj-lt"/>
                <a:ea typeface="Times New Roman" panose="02020603050405020304" pitchFamily="18" charset="0"/>
                <a:cs typeface="Times New Roman" panose="02020603050405020304" pitchFamily="18" charset="0"/>
              </a:rPr>
              <a:t> </a:t>
            </a:r>
            <a:r>
              <a:rPr lang="vi-VN" sz="2000" b="1" dirty="0" smtClean="0">
                <a:effectLst/>
                <a:latin typeface="+mj-lt"/>
                <a:ea typeface="Times New Roman" panose="02020603050405020304" pitchFamily="18" charset="0"/>
                <a:cs typeface="Times New Roman" panose="02020603050405020304" pitchFamily="18" charset="0"/>
              </a:rPr>
              <a:t>đầu</a:t>
            </a:r>
            <a:r>
              <a:rPr lang="en-US" sz="2000" b="1" dirty="0">
                <a:latin typeface="+mj-lt"/>
                <a:ea typeface="Times New Roman" panose="02020603050405020304" pitchFamily="18" charset="0"/>
                <a:cs typeface="Times New Roman" panose="02020603050405020304" pitchFamily="18" charset="0"/>
              </a:rPr>
              <a:t> </a:t>
            </a:r>
            <a:r>
              <a:rPr lang="vi-VN" sz="2000" b="1" dirty="0" smtClean="0">
                <a:effectLst/>
                <a:latin typeface="+mj-lt"/>
                <a:ea typeface="Times New Roman" panose="02020603050405020304" pitchFamily="18" charset="0"/>
                <a:cs typeface="Times New Roman" panose="02020603050405020304" pitchFamily="18" charset="0"/>
              </a:rPr>
              <a:t>về</a:t>
            </a:r>
            <a:endParaRPr lang="en-US" sz="2000" b="1" dirty="0" smtClean="0">
              <a:effectLst/>
              <a:latin typeface="+mj-lt"/>
              <a:ea typeface="Times New Roman" panose="02020603050405020304" pitchFamily="18" charset="0"/>
              <a:cs typeface="Times New Roman" panose="02020603050405020304" pitchFamily="18" charset="0"/>
            </a:endParaRPr>
          </a:p>
          <a:p>
            <a:pPr algn="ctr"/>
            <a:r>
              <a:rPr lang="vi-VN" sz="2000" b="1" dirty="0">
                <a:solidFill>
                  <a:srgbClr val="000000"/>
                </a:solidFill>
                <a:latin typeface="+mj-lt"/>
                <a:ea typeface="Tahoma" panose="020B0604030504040204" pitchFamily="34" charset="0"/>
                <a:cs typeface="Times New Roman" panose="02020603050405020304" pitchFamily="18" charset="0"/>
              </a:rPr>
              <a:t>trồng trọt.</a:t>
            </a:r>
            <a:endParaRPr lang="en-US" sz="2000" b="1" dirty="0">
              <a:latin typeface="+mj-lt"/>
              <a:cs typeface="Times New Roman" panose="02020603050405020304" pitchFamily="18" charset="0"/>
            </a:endParaRPr>
          </a:p>
        </p:txBody>
      </p:sp>
      <p:sp>
        <p:nvSpPr>
          <p:cNvPr id="8" name="Rectangle 7"/>
          <p:cNvSpPr/>
          <p:nvPr/>
        </p:nvSpPr>
        <p:spPr>
          <a:xfrm>
            <a:off x="3803892" y="4306767"/>
            <a:ext cx="1268971" cy="1769715"/>
          </a:xfrm>
          <a:prstGeom prst="rect">
            <a:avLst/>
          </a:prstGeom>
          <a:solidFill>
            <a:srgbClr val="92D050"/>
          </a:solidFill>
          <a:ln w="19050">
            <a:solidFill>
              <a:schemeClr val="tx1"/>
            </a:solidFill>
          </a:ln>
        </p:spPr>
        <p:txBody>
          <a:bodyPr wrap="square">
            <a:spAutoFit/>
          </a:bodyPr>
          <a:lstStyle/>
          <a:p>
            <a:pPr indent="254000" algn="ctr">
              <a:lnSpc>
                <a:spcPct val="130000"/>
              </a:lnSpc>
              <a:spcAft>
                <a:spcPts val="600"/>
              </a:spcAft>
              <a:tabLst>
                <a:tab pos="372110" algn="l"/>
              </a:tabLst>
            </a:pPr>
            <a:r>
              <a:rPr lang="vi-VN" sz="2000" b="1" dirty="0" smtClean="0">
                <a:latin typeface="+mj-lt"/>
                <a:ea typeface="Times New Roman" panose="02020603050405020304" pitchFamily="18" charset="0"/>
                <a:cs typeface="Times New Roman" panose="02020603050405020304" pitchFamily="18" charset="0"/>
              </a:rPr>
              <a:t>Quy</a:t>
            </a:r>
            <a:r>
              <a:rPr lang="en-US" sz="2000" b="1" dirty="0" smtClean="0">
                <a:latin typeface="+mj-lt"/>
                <a:ea typeface="Times New Roman" panose="02020603050405020304" pitchFamily="18" charset="0"/>
                <a:cs typeface="Times New Roman" panose="02020603050405020304" pitchFamily="18" charset="0"/>
              </a:rPr>
              <a:t> </a:t>
            </a:r>
            <a:r>
              <a:rPr lang="vi-VN" sz="2000" b="1" dirty="0" smtClean="0">
                <a:latin typeface="+mj-lt"/>
                <a:ea typeface="Times New Roman" panose="02020603050405020304" pitchFamily="18" charset="0"/>
                <a:cs typeface="Times New Roman" panose="02020603050405020304" pitchFamily="18" charset="0"/>
              </a:rPr>
              <a:t>trình</a:t>
            </a:r>
            <a:endParaRPr lang="en-US" sz="2000" b="1" dirty="0">
              <a:latin typeface="+mj-lt"/>
              <a:ea typeface="Times New Roman" panose="02020603050405020304" pitchFamily="18" charset="0"/>
              <a:cs typeface="Times New Roman" panose="02020603050405020304" pitchFamily="18" charset="0"/>
            </a:endParaRPr>
          </a:p>
          <a:p>
            <a:pPr indent="254000" algn="ctr">
              <a:lnSpc>
                <a:spcPct val="130000"/>
              </a:lnSpc>
              <a:spcAft>
                <a:spcPts val="600"/>
              </a:spcAft>
            </a:pPr>
            <a:r>
              <a:rPr lang="en-US" sz="2000" b="1" dirty="0" smtClean="0">
                <a:latin typeface="+mj-lt"/>
                <a:ea typeface="Times New Roman" panose="02020603050405020304" pitchFamily="18" charset="0"/>
                <a:cs typeface="Times New Roman" panose="02020603050405020304" pitchFamily="18" charset="0"/>
              </a:rPr>
              <a:t>t</a:t>
            </a:r>
            <a:r>
              <a:rPr lang="vi-VN" sz="2000" b="1" dirty="0" smtClean="0">
                <a:latin typeface="+mj-lt"/>
                <a:ea typeface="Times New Roman" panose="02020603050405020304" pitchFamily="18" charset="0"/>
                <a:cs typeface="Times New Roman" panose="02020603050405020304" pitchFamily="18" charset="0"/>
              </a:rPr>
              <a:t>rồng</a:t>
            </a:r>
            <a:r>
              <a:rPr lang="en-US" sz="2000" b="1" dirty="0" smtClean="0">
                <a:latin typeface="+mj-lt"/>
                <a:ea typeface="Times New Roman" panose="02020603050405020304" pitchFamily="18" charset="0"/>
                <a:cs typeface="Times New Roman" panose="02020603050405020304" pitchFamily="18" charset="0"/>
              </a:rPr>
              <a:t> </a:t>
            </a:r>
            <a:r>
              <a:rPr lang="vi-VN" sz="2000" b="1" dirty="0" smtClean="0">
                <a:solidFill>
                  <a:srgbClr val="000000"/>
                </a:solidFill>
                <a:effectLst/>
                <a:latin typeface="+mj-lt"/>
                <a:ea typeface="Tahoma" panose="020B0604030504040204" pitchFamily="34" charset="0"/>
                <a:cs typeface="Times New Roman" panose="02020603050405020304" pitchFamily="18" charset="0"/>
              </a:rPr>
              <a:t>trọt</a:t>
            </a:r>
            <a:endParaRPr lang="en-US" sz="2000" b="1" dirty="0">
              <a:latin typeface="+mj-lt"/>
              <a:cs typeface="Times New Roman" panose="02020603050405020304" pitchFamily="18" charset="0"/>
            </a:endParaRPr>
          </a:p>
        </p:txBody>
      </p:sp>
      <p:sp>
        <p:nvSpPr>
          <p:cNvPr id="12" name="Rectangle 11"/>
          <p:cNvSpPr/>
          <p:nvPr/>
        </p:nvSpPr>
        <p:spPr>
          <a:xfrm>
            <a:off x="5889181" y="675082"/>
            <a:ext cx="2585323"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Vai trò, </a:t>
            </a:r>
            <a:r>
              <a:rPr lang="vi-VN" sz="1400" b="1" i="1" dirty="0" smtClean="0">
                <a:solidFill>
                  <a:srgbClr val="000000"/>
                </a:solidFill>
                <a:latin typeface="+mj-lt"/>
                <a:ea typeface="Tahoma" panose="020B0604030504040204" pitchFamily="34" charset="0"/>
              </a:rPr>
              <a:t>triển vọng </a:t>
            </a:r>
            <a:r>
              <a:rPr lang="vi-VN" sz="1400" b="1" i="1" dirty="0">
                <a:solidFill>
                  <a:srgbClr val="000000"/>
                </a:solidFill>
                <a:latin typeface="+mj-lt"/>
                <a:ea typeface="Tahoma" panose="020B0604030504040204" pitchFamily="34" charset="0"/>
              </a:rPr>
              <a:t>của trồng trọt</a:t>
            </a:r>
            <a:endParaRPr lang="en-US" sz="1400" dirty="0">
              <a:latin typeface="+mj-lt"/>
            </a:endParaRPr>
          </a:p>
        </p:txBody>
      </p:sp>
      <p:sp>
        <p:nvSpPr>
          <p:cNvPr id="15" name="Rectangle 14"/>
          <p:cNvSpPr/>
          <p:nvPr/>
        </p:nvSpPr>
        <p:spPr>
          <a:xfrm>
            <a:off x="5889181" y="1108798"/>
            <a:ext cx="1686680"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Các nhóm cây trồng</a:t>
            </a:r>
            <a:endParaRPr lang="en-US" sz="1400" dirty="0">
              <a:latin typeface="+mj-lt"/>
            </a:endParaRPr>
          </a:p>
        </p:txBody>
      </p:sp>
      <p:sp>
        <p:nvSpPr>
          <p:cNvPr id="17" name="Rectangle 16"/>
          <p:cNvSpPr/>
          <p:nvPr/>
        </p:nvSpPr>
        <p:spPr>
          <a:xfrm>
            <a:off x="5918917" y="1556623"/>
            <a:ext cx="1915909"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Phương thức trồng trọt</a:t>
            </a:r>
            <a:endParaRPr lang="en-US" sz="1400" dirty="0">
              <a:latin typeface="+mj-lt"/>
            </a:endParaRPr>
          </a:p>
        </p:txBody>
      </p:sp>
      <p:sp>
        <p:nvSpPr>
          <p:cNvPr id="19" name="Rectangle 18"/>
          <p:cNvSpPr/>
          <p:nvPr/>
        </p:nvSpPr>
        <p:spPr>
          <a:xfrm>
            <a:off x="5918917" y="2014644"/>
            <a:ext cx="2308398" cy="348622"/>
          </a:xfrm>
          <a:prstGeom prst="rect">
            <a:avLst/>
          </a:prstGeom>
          <a:solidFill>
            <a:srgbClr val="FF99FF"/>
          </a:solidFill>
          <a:ln w="19050">
            <a:solidFill>
              <a:schemeClr val="tx1"/>
            </a:solidFill>
          </a:ln>
        </p:spPr>
        <p:txBody>
          <a:bodyPr wrap="square">
            <a:spAutoFit/>
          </a:bodyPr>
          <a:lstStyle/>
          <a:p>
            <a:pPr indent="254000" algn="ctr">
              <a:lnSpc>
                <a:spcPct val="130000"/>
              </a:lnSpc>
              <a:spcAft>
                <a:spcPts val="700"/>
              </a:spcAft>
              <a:tabLst>
                <a:tab pos="417830" algn="l"/>
                <a:tab pos="963295" algn="l"/>
              </a:tabLst>
            </a:pPr>
            <a:r>
              <a:rPr lang="vi-VN" sz="1400" b="1" i="1" dirty="0" smtClean="0">
                <a:effectLst/>
                <a:latin typeface="+mj-lt"/>
                <a:ea typeface="Times New Roman" panose="02020603050405020304" pitchFamily="18" charset="0"/>
              </a:rPr>
              <a:t>Trồng</a:t>
            </a:r>
            <a:r>
              <a:rPr lang="en-US" sz="1400" b="1" i="1" dirty="0" smtClean="0">
                <a:effectLst/>
                <a:latin typeface="+mj-lt"/>
                <a:ea typeface="Times New Roman" panose="02020603050405020304" pitchFamily="18" charset="0"/>
              </a:rPr>
              <a:t> </a:t>
            </a:r>
            <a:r>
              <a:rPr lang="vi-VN" sz="1400" b="1" i="1" dirty="0" smtClean="0">
                <a:effectLst/>
                <a:latin typeface="+mj-lt"/>
                <a:ea typeface="Times New Roman" panose="02020603050405020304" pitchFamily="18" charset="0"/>
              </a:rPr>
              <a:t>trọ</a:t>
            </a:r>
            <a:r>
              <a:rPr lang="en-US" sz="1400" b="1" i="1" dirty="0" smtClean="0">
                <a:effectLst/>
                <a:latin typeface="+mj-lt"/>
                <a:ea typeface="Times New Roman" panose="02020603050405020304" pitchFamily="18" charset="0"/>
              </a:rPr>
              <a:t>t </a:t>
            </a:r>
            <a:r>
              <a:rPr lang="vi-VN" sz="1400" b="1" i="1" dirty="0" smtClean="0">
                <a:solidFill>
                  <a:srgbClr val="000000"/>
                </a:solidFill>
                <a:latin typeface="+mj-lt"/>
                <a:ea typeface="Tahoma" panose="020B0604030504040204" pitchFamily="34" charset="0"/>
              </a:rPr>
              <a:t>công </a:t>
            </a:r>
            <a:r>
              <a:rPr lang="vi-VN" sz="1400" b="1" i="1" dirty="0">
                <a:solidFill>
                  <a:srgbClr val="000000"/>
                </a:solidFill>
                <a:latin typeface="+mj-lt"/>
                <a:ea typeface="Tahoma" panose="020B0604030504040204" pitchFamily="34" charset="0"/>
              </a:rPr>
              <a:t>nghệ cao</a:t>
            </a:r>
            <a:endParaRPr lang="en-US" sz="1400" dirty="0">
              <a:latin typeface="+mj-lt"/>
            </a:endParaRPr>
          </a:p>
        </p:txBody>
      </p:sp>
      <p:sp>
        <p:nvSpPr>
          <p:cNvPr id="21" name="Rectangle 20"/>
          <p:cNvSpPr/>
          <p:nvPr/>
        </p:nvSpPr>
        <p:spPr>
          <a:xfrm>
            <a:off x="5918917" y="2499238"/>
            <a:ext cx="2299027"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Ngành nghề trong trồng trọt</a:t>
            </a:r>
            <a:endParaRPr lang="en-US" sz="1400" dirty="0">
              <a:latin typeface="+mj-lt"/>
            </a:endParaRPr>
          </a:p>
        </p:txBody>
      </p:sp>
      <p:sp>
        <p:nvSpPr>
          <p:cNvPr id="23" name="Rectangle 22"/>
          <p:cNvSpPr/>
          <p:nvPr/>
        </p:nvSpPr>
        <p:spPr>
          <a:xfrm>
            <a:off x="5959505" y="3342520"/>
            <a:ext cx="1822935"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Làm đất, bón phân lót</a:t>
            </a:r>
            <a:endParaRPr lang="en-US" sz="1400" dirty="0">
              <a:latin typeface="+mj-lt"/>
            </a:endParaRPr>
          </a:p>
        </p:txBody>
      </p:sp>
      <p:sp>
        <p:nvSpPr>
          <p:cNvPr id="25" name="Rectangle 24"/>
          <p:cNvSpPr/>
          <p:nvPr/>
        </p:nvSpPr>
        <p:spPr>
          <a:xfrm>
            <a:off x="5976977" y="3821104"/>
            <a:ext cx="978153"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Gieo trồng</a:t>
            </a:r>
            <a:endParaRPr lang="en-US" sz="1400" dirty="0">
              <a:latin typeface="+mj-lt"/>
            </a:endParaRPr>
          </a:p>
        </p:txBody>
      </p:sp>
      <p:sp>
        <p:nvSpPr>
          <p:cNvPr id="27" name="Rectangle 26"/>
          <p:cNvSpPr/>
          <p:nvPr/>
        </p:nvSpPr>
        <p:spPr>
          <a:xfrm>
            <a:off x="5959505" y="4301352"/>
            <a:ext cx="918841"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Chăm sóc</a:t>
            </a:r>
            <a:endParaRPr lang="en-US" sz="1400" dirty="0">
              <a:latin typeface="+mj-lt"/>
            </a:endParaRPr>
          </a:p>
        </p:txBody>
      </p:sp>
      <p:sp>
        <p:nvSpPr>
          <p:cNvPr id="29" name="Rectangle 28"/>
          <p:cNvSpPr/>
          <p:nvPr/>
        </p:nvSpPr>
        <p:spPr>
          <a:xfrm>
            <a:off x="5959505" y="4778272"/>
            <a:ext cx="1991251"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Phòng trừ sâu, bệnh hại</a:t>
            </a:r>
            <a:endParaRPr lang="en-US" sz="1400" dirty="0">
              <a:latin typeface="+mj-lt"/>
            </a:endParaRPr>
          </a:p>
        </p:txBody>
      </p:sp>
      <p:sp>
        <p:nvSpPr>
          <p:cNvPr id="31" name="Rectangle 30"/>
          <p:cNvSpPr/>
          <p:nvPr/>
        </p:nvSpPr>
        <p:spPr>
          <a:xfrm>
            <a:off x="5959505" y="5234451"/>
            <a:ext cx="4154816" cy="307777"/>
          </a:xfrm>
          <a:prstGeom prst="rect">
            <a:avLst/>
          </a:prstGeom>
          <a:solidFill>
            <a:srgbClr val="FF99FF"/>
          </a:solidFill>
          <a:ln w="19050">
            <a:solidFill>
              <a:schemeClr val="tx1"/>
            </a:solidFill>
          </a:ln>
        </p:spPr>
        <p:txBody>
          <a:bodyPr wrap="square">
            <a:spAutoFit/>
          </a:bodyPr>
          <a:lstStyle/>
          <a:p>
            <a:pPr algn="ctr"/>
            <a:r>
              <a:rPr lang="vi-VN" sz="1400" b="1" i="1" dirty="0" smtClean="0">
                <a:solidFill>
                  <a:srgbClr val="000000"/>
                </a:solidFill>
                <a:latin typeface="+mj-lt"/>
                <a:ea typeface="Tahoma" panose="020B0604030504040204" pitchFamily="34" charset="0"/>
              </a:rPr>
              <a:t>Thu </a:t>
            </a:r>
            <a:r>
              <a:rPr lang="vi-VN" sz="1400" b="1" i="1" dirty="0">
                <a:solidFill>
                  <a:srgbClr val="000000"/>
                </a:solidFill>
                <a:latin typeface="+mj-lt"/>
                <a:ea typeface="Tahoma" panose="020B0604030504040204" pitchFamily="34" charset="0"/>
              </a:rPr>
              <a:t>hoạch, bảo quản, chế biến sản phẩm trồng trọt</a:t>
            </a:r>
            <a:endParaRPr lang="en-US" sz="1400" dirty="0">
              <a:latin typeface="+mj-lt"/>
            </a:endParaRPr>
          </a:p>
        </p:txBody>
      </p:sp>
      <p:sp>
        <p:nvSpPr>
          <p:cNvPr id="33" name="Rectangle 32"/>
          <p:cNvSpPr/>
          <p:nvPr/>
        </p:nvSpPr>
        <p:spPr>
          <a:xfrm>
            <a:off x="5959505" y="5690630"/>
            <a:ext cx="3046027"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Nhân giống cây trồng bằng giâm cành</a:t>
            </a:r>
            <a:endParaRPr lang="en-US" sz="1400" dirty="0">
              <a:latin typeface="+mj-lt"/>
            </a:endParaRPr>
          </a:p>
        </p:txBody>
      </p:sp>
      <p:sp>
        <p:nvSpPr>
          <p:cNvPr id="35" name="Rectangle 34"/>
          <p:cNvSpPr/>
          <p:nvPr/>
        </p:nvSpPr>
        <p:spPr>
          <a:xfrm>
            <a:off x="5959505" y="6146809"/>
            <a:ext cx="5407742" cy="372410"/>
          </a:xfrm>
          <a:prstGeom prst="rect">
            <a:avLst/>
          </a:prstGeom>
          <a:solidFill>
            <a:srgbClr val="FF99FF"/>
          </a:solidFill>
          <a:ln w="19050">
            <a:solidFill>
              <a:schemeClr val="tx1"/>
            </a:solidFill>
          </a:ln>
        </p:spPr>
        <p:txBody>
          <a:bodyPr wrap="square">
            <a:spAutoFit/>
          </a:bodyPr>
          <a:lstStyle/>
          <a:p>
            <a:pPr indent="254000" algn="ctr">
              <a:lnSpc>
                <a:spcPct val="130000"/>
              </a:lnSpc>
              <a:spcAft>
                <a:spcPts val="700"/>
              </a:spcAft>
              <a:tabLst>
                <a:tab pos="511810" algn="l"/>
                <a:tab pos="1051560" algn="l"/>
              </a:tabLst>
            </a:pPr>
            <a:r>
              <a:rPr lang="vi-VN" sz="1400" b="1" i="1" dirty="0" smtClean="0">
                <a:effectLst/>
                <a:latin typeface="+mj-lt"/>
                <a:ea typeface="Times New Roman" panose="02020603050405020304" pitchFamily="18" charset="0"/>
              </a:rPr>
              <a:t>Lập</a:t>
            </a:r>
            <a:r>
              <a:rPr lang="en-US" sz="1400" b="1" i="1" dirty="0" smtClean="0">
                <a:effectLst/>
                <a:latin typeface="+mj-lt"/>
                <a:ea typeface="Times New Roman" panose="02020603050405020304" pitchFamily="18" charset="0"/>
              </a:rPr>
              <a:t> </a:t>
            </a:r>
            <a:r>
              <a:rPr lang="vi-VN" sz="1400" b="1" i="1" dirty="0" smtClean="0">
                <a:effectLst/>
                <a:latin typeface="+mj-lt"/>
                <a:ea typeface="Times New Roman" panose="02020603050405020304" pitchFamily="18" charset="0"/>
              </a:rPr>
              <a:t>kế</a:t>
            </a:r>
            <a:r>
              <a:rPr lang="en-US" sz="1400" dirty="0">
                <a:latin typeface="+mj-lt"/>
                <a:ea typeface="Times New Roman" panose="02020603050405020304" pitchFamily="18" charset="0"/>
              </a:rPr>
              <a:t> </a:t>
            </a:r>
            <a:r>
              <a:rPr lang="vi-VN" sz="1400" b="1" i="1" dirty="0" smtClean="0">
                <a:solidFill>
                  <a:srgbClr val="000000"/>
                </a:solidFill>
                <a:latin typeface="+mj-lt"/>
                <a:ea typeface="Tahoma" panose="020B0604030504040204" pitchFamily="34" charset="0"/>
              </a:rPr>
              <a:t>hoạch</a:t>
            </a:r>
            <a:r>
              <a:rPr lang="vi-VN" sz="1400" b="1" i="1" dirty="0">
                <a:solidFill>
                  <a:srgbClr val="000000"/>
                </a:solidFill>
                <a:latin typeface="+mj-lt"/>
                <a:ea typeface="Tahoma" panose="020B0604030504040204" pitchFamily="34" charset="0"/>
              </a:rPr>
              <a:t>, tính </a:t>
            </a:r>
            <a:r>
              <a:rPr lang="vi-VN" sz="1400" b="1" i="1" dirty="0" smtClean="0">
                <a:solidFill>
                  <a:srgbClr val="000000"/>
                </a:solidFill>
                <a:latin typeface="+mj-lt"/>
                <a:ea typeface="Tahoma" panose="020B0604030504040204" pitchFamily="34" charset="0"/>
              </a:rPr>
              <a:t>toán</a:t>
            </a:r>
            <a:r>
              <a:rPr lang="en-US" sz="1400" b="1" i="1" dirty="0" smtClean="0">
                <a:solidFill>
                  <a:srgbClr val="000000"/>
                </a:solidFill>
                <a:latin typeface="+mj-lt"/>
                <a:ea typeface="Tahoma" panose="020B0604030504040204" pitchFamily="34" charset="0"/>
              </a:rPr>
              <a:t> </a:t>
            </a:r>
            <a:r>
              <a:rPr lang="vi-VN" sz="1400" b="1" i="1" dirty="0">
                <a:solidFill>
                  <a:srgbClr val="000000"/>
                </a:solidFill>
                <a:latin typeface="+mj-lt"/>
                <a:ea typeface="Tahoma" panose="020B0604030504040204" pitchFamily="34" charset="0"/>
              </a:rPr>
              <a:t>chi phí trồng, chăm sóc một loại cây </a:t>
            </a:r>
            <a:r>
              <a:rPr lang="vi-VN" sz="1400" b="1" i="1" dirty="0" smtClean="0">
                <a:solidFill>
                  <a:srgbClr val="000000"/>
                </a:solidFill>
                <a:latin typeface="+mj-lt"/>
                <a:ea typeface="Tahoma" panose="020B0604030504040204" pitchFamily="34" charset="0"/>
              </a:rPr>
              <a:t>trồng</a:t>
            </a:r>
            <a:endParaRPr lang="en-US" sz="1400" dirty="0">
              <a:latin typeface="+mj-lt"/>
            </a:endParaRPr>
          </a:p>
        </p:txBody>
      </p:sp>
      <p:sp>
        <p:nvSpPr>
          <p:cNvPr id="2" name="TextBox 1"/>
          <p:cNvSpPr txBox="1"/>
          <p:nvPr/>
        </p:nvSpPr>
        <p:spPr>
          <a:xfrm>
            <a:off x="682947" y="3056035"/>
            <a:ext cx="2547203" cy="461665"/>
          </a:xfrm>
          <a:prstGeom prst="rect">
            <a:avLst/>
          </a:prstGeom>
          <a:solidFill>
            <a:srgbClr val="FFFF00"/>
          </a:solidFill>
          <a:ln w="19050">
            <a:solidFill>
              <a:schemeClr val="tx1"/>
            </a:solidFill>
          </a:ln>
        </p:spPr>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TRỒNG TRỌT</a:t>
            </a:r>
            <a:endParaRPr 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9" name="Straight Arrow Connector 8"/>
          <p:cNvCxnSpPr>
            <a:stCxn id="2" idx="3"/>
            <a:endCxn id="6" idx="1"/>
          </p:cNvCxnSpPr>
          <p:nvPr/>
        </p:nvCxnSpPr>
        <p:spPr>
          <a:xfrm flipV="1">
            <a:off x="3230150" y="1710511"/>
            <a:ext cx="345141" cy="15763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2" idx="3"/>
            <a:endCxn id="8" idx="1"/>
          </p:cNvCxnSpPr>
          <p:nvPr/>
        </p:nvCxnSpPr>
        <p:spPr>
          <a:xfrm>
            <a:off x="3230150" y="3286868"/>
            <a:ext cx="573742" cy="19047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6" idx="3"/>
            <a:endCxn id="12" idx="1"/>
          </p:cNvCxnSpPr>
          <p:nvPr/>
        </p:nvCxnSpPr>
        <p:spPr>
          <a:xfrm flipV="1">
            <a:off x="5301462" y="828971"/>
            <a:ext cx="587719" cy="881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a:endCxn id="15" idx="1"/>
          </p:cNvCxnSpPr>
          <p:nvPr/>
        </p:nvCxnSpPr>
        <p:spPr>
          <a:xfrm flipV="1">
            <a:off x="5301462" y="1262687"/>
            <a:ext cx="587719" cy="447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3"/>
            <a:endCxn id="17" idx="1"/>
          </p:cNvCxnSpPr>
          <p:nvPr/>
        </p:nvCxnSpPr>
        <p:spPr>
          <a:xfrm>
            <a:off x="5301462" y="1710511"/>
            <a:ext cx="61745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 idx="3"/>
            <a:endCxn id="19" idx="1"/>
          </p:cNvCxnSpPr>
          <p:nvPr/>
        </p:nvCxnSpPr>
        <p:spPr>
          <a:xfrm>
            <a:off x="5301462" y="1710511"/>
            <a:ext cx="617455" cy="478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6" idx="3"/>
            <a:endCxn id="21" idx="1"/>
          </p:cNvCxnSpPr>
          <p:nvPr/>
        </p:nvCxnSpPr>
        <p:spPr>
          <a:xfrm>
            <a:off x="5301462" y="1710511"/>
            <a:ext cx="617455" cy="9426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8" idx="3"/>
            <a:endCxn id="23" idx="1"/>
          </p:cNvCxnSpPr>
          <p:nvPr/>
        </p:nvCxnSpPr>
        <p:spPr>
          <a:xfrm flipV="1">
            <a:off x="5072863" y="3496409"/>
            <a:ext cx="886642" cy="1695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3"/>
            <a:endCxn id="25" idx="1"/>
          </p:cNvCxnSpPr>
          <p:nvPr/>
        </p:nvCxnSpPr>
        <p:spPr>
          <a:xfrm flipV="1">
            <a:off x="5072863" y="3974993"/>
            <a:ext cx="904114" cy="1216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8" idx="3"/>
            <a:endCxn id="27" idx="1"/>
          </p:cNvCxnSpPr>
          <p:nvPr/>
        </p:nvCxnSpPr>
        <p:spPr>
          <a:xfrm flipV="1">
            <a:off x="5072863" y="4455241"/>
            <a:ext cx="886642" cy="736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8" idx="3"/>
            <a:endCxn id="29" idx="1"/>
          </p:cNvCxnSpPr>
          <p:nvPr/>
        </p:nvCxnSpPr>
        <p:spPr>
          <a:xfrm flipV="1">
            <a:off x="5072863" y="4932161"/>
            <a:ext cx="886642" cy="259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8" idx="3"/>
            <a:endCxn id="31" idx="1"/>
          </p:cNvCxnSpPr>
          <p:nvPr/>
        </p:nvCxnSpPr>
        <p:spPr>
          <a:xfrm>
            <a:off x="5072863" y="5191625"/>
            <a:ext cx="886642" cy="196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8" idx="3"/>
            <a:endCxn id="33" idx="1"/>
          </p:cNvCxnSpPr>
          <p:nvPr/>
        </p:nvCxnSpPr>
        <p:spPr>
          <a:xfrm>
            <a:off x="5072863" y="5191625"/>
            <a:ext cx="886642" cy="652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8" idx="3"/>
            <a:endCxn id="35" idx="1"/>
          </p:cNvCxnSpPr>
          <p:nvPr/>
        </p:nvCxnSpPr>
        <p:spPr>
          <a:xfrm>
            <a:off x="5072863" y="5191625"/>
            <a:ext cx="886642" cy="1141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08458" y="56216"/>
            <a:ext cx="6973384" cy="523220"/>
          </a:xfrm>
          <a:prstGeom prst="rect">
            <a:avLst/>
          </a:prstGeom>
        </p:spPr>
        <p:txBody>
          <a:bodyPr wrap="none">
            <a:spAutoFit/>
          </a:bodyPr>
          <a:lstStyle/>
          <a:p>
            <a:r>
              <a:rPr lang="vi-VN" sz="2800" b="1" u="sng" dirty="0" smtClean="0">
                <a:solidFill>
                  <a:srgbClr val="0070C0"/>
                </a:solidFill>
                <a:effectLst/>
                <a:latin typeface="+mj-lt"/>
                <a:ea typeface="Calibri" panose="020F0502020204030204" pitchFamily="34" charset="0"/>
                <a:cs typeface="Times New Roman" panose="02020603050405020304" pitchFamily="18" charset="0"/>
              </a:rPr>
              <a:t>1.</a:t>
            </a:r>
            <a:r>
              <a:rPr lang="vi-VN" sz="2800" u="sng" dirty="0" smtClean="0">
                <a:solidFill>
                  <a:srgbClr val="0070C0"/>
                </a:solidFill>
                <a:effectLst/>
                <a:latin typeface="+mj-lt"/>
                <a:ea typeface="Calibri" panose="020F0502020204030204" pitchFamily="34" charset="0"/>
                <a:cs typeface="Times New Roman" panose="02020603050405020304" pitchFamily="18" charset="0"/>
              </a:rPr>
              <a:t> </a:t>
            </a:r>
            <a:r>
              <a:rPr lang="vi-VN" sz="2800" b="1" u="sng" dirty="0" smtClean="0">
                <a:solidFill>
                  <a:srgbClr val="0070C0"/>
                </a:solidFill>
                <a:effectLst/>
                <a:latin typeface="+mj-lt"/>
                <a:ea typeface="Calibri" panose="020F0502020204030204" pitchFamily="34" charset="0"/>
                <a:cs typeface="Times New Roman" panose="02020603050405020304" pitchFamily="18" charset="0"/>
              </a:rPr>
              <a:t>Hệ thống hoá kiến thức, kĩ năng chương </a:t>
            </a:r>
            <a:r>
              <a:rPr lang="en-US" sz="2800" b="1" u="sng" dirty="0" smtClean="0">
                <a:solidFill>
                  <a:srgbClr val="0070C0"/>
                </a:solidFill>
                <a:effectLst/>
                <a:latin typeface="+mj-lt"/>
                <a:ea typeface="Calibri" panose="020F0502020204030204" pitchFamily="34" charset="0"/>
                <a:cs typeface="Times New Roman" panose="02020603050405020304" pitchFamily="18" charset="0"/>
              </a:rPr>
              <a:t>I</a:t>
            </a:r>
            <a:endParaRPr lang="en-US" sz="2800" u="sng" dirty="0">
              <a:solidFill>
                <a:srgbClr val="0070C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arn(inVertical)">
                                      <p:cBhvr>
                                        <p:cTn id="51" dur="500"/>
                                        <p:tgtEl>
                                          <p:spTgt spid="28"/>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arn(inVertical)">
                                      <p:cBhvr>
                                        <p:cTn id="59" dur="500"/>
                                        <p:tgtEl>
                                          <p:spTgt spid="32"/>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arn(inVertic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arn(inVertical)">
                                      <p:cBhvr>
                                        <p:cTn id="67" dur="500"/>
                                        <p:tgtEl>
                                          <p:spTgt spid="36"/>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barn(inVertical)">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barn(inVertical)">
                                      <p:cBhvr>
                                        <p:cTn id="75" dur="500"/>
                                        <p:tgtEl>
                                          <p:spTgt spid="42"/>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barn(inVertical)">
                                      <p:cBhvr>
                                        <p:cTn id="78" dur="5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barn(inVertical)">
                                      <p:cBhvr>
                                        <p:cTn id="83" dur="500"/>
                                        <p:tgtEl>
                                          <p:spTgt spid="44"/>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barn(inVertical)">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barn(inVertical)">
                                      <p:cBhvr>
                                        <p:cTn id="91" dur="500"/>
                                        <p:tgtEl>
                                          <p:spTgt spid="46"/>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barn(inVertical)">
                                      <p:cBhvr>
                                        <p:cTn id="94" dur="500"/>
                                        <p:tgtEl>
                                          <p:spTgt spid="29"/>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nodeType="click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barn(inVertical)">
                                      <p:cBhvr>
                                        <p:cTn id="99" dur="500"/>
                                        <p:tgtEl>
                                          <p:spTgt spid="48"/>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barn(inVertical)">
                                      <p:cBhvr>
                                        <p:cTn id="102" dur="500"/>
                                        <p:tgtEl>
                                          <p:spTgt spid="3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barn(inVertical)">
                                      <p:cBhvr>
                                        <p:cTn id="107" dur="500"/>
                                        <p:tgtEl>
                                          <p:spTgt spid="50"/>
                                        </p:tgtEl>
                                      </p:cBhvr>
                                    </p:animEffect>
                                  </p:childTnLst>
                                </p:cTn>
                              </p:par>
                              <p:par>
                                <p:cTn id="108" presetID="16" presetClass="entr" presetSubtype="21" fill="hold" grpId="0" nodeType="with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barn(inVertical)">
                                      <p:cBhvr>
                                        <p:cTn id="110" dur="500"/>
                                        <p:tgtEl>
                                          <p:spTgt spid="33"/>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nodeType="click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barn(inVertical)">
                                      <p:cBhvr>
                                        <p:cTn id="115" dur="500"/>
                                        <p:tgtEl>
                                          <p:spTgt spid="52"/>
                                        </p:tgtEl>
                                      </p:cBhvr>
                                    </p:animEffect>
                                  </p:childTnLst>
                                </p:cTn>
                              </p:par>
                              <p:par>
                                <p:cTn id="116" presetID="16" presetClass="entr" presetSubtype="21"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barn(inVertical)">
                                      <p:cBhvr>
                                        <p:cTn id="1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5" grpId="0" animBg="1"/>
      <p:bldP spid="17" grpId="0" animBg="1"/>
      <p:bldP spid="19" grpId="0" animBg="1"/>
      <p:bldP spid="21" grpId="0" animBg="1"/>
      <p:bldP spid="23" grpId="0" animBg="1"/>
      <p:bldP spid="25" grpId="0" animBg="1"/>
      <p:bldP spid="27" grpId="0" animBg="1"/>
      <p:bldP spid="29" grpId="0" animBg="1"/>
      <p:bldP spid="31" grpId="0" animBg="1"/>
      <p:bldP spid="33"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647" y="208639"/>
            <a:ext cx="2901756" cy="523220"/>
          </a:xfrm>
          <a:prstGeom prst="rect">
            <a:avLst/>
          </a:prstGeom>
        </p:spPr>
        <p:txBody>
          <a:bodyPr wrap="none">
            <a:spAutoFit/>
          </a:bodyPr>
          <a:lstStyle/>
          <a:p>
            <a:r>
              <a:rPr lang="vi-VN" sz="2800" b="1" u="sng" dirty="0">
                <a:solidFill>
                  <a:srgbClr val="0070C0"/>
                </a:solidFill>
                <a:latin typeface="+mj-lt"/>
                <a:ea typeface="Calibri" panose="020F0502020204030204" pitchFamily="34" charset="0"/>
                <a:cs typeface="Times New Roman" panose="02020603050405020304" pitchFamily="18" charset="0"/>
              </a:rPr>
              <a:t>2. Câu hỏi ôn tập </a:t>
            </a:r>
            <a:endParaRPr lang="en-US" sz="2800" u="sng" dirty="0">
              <a:solidFill>
                <a:srgbClr val="0070C0"/>
              </a:solidFill>
              <a:latin typeface="+mj-lt"/>
            </a:endParaRPr>
          </a:p>
        </p:txBody>
      </p:sp>
      <p:sp>
        <p:nvSpPr>
          <p:cNvPr id="3" name="Rectangle 2"/>
          <p:cNvSpPr/>
          <p:nvPr/>
        </p:nvSpPr>
        <p:spPr>
          <a:xfrm>
            <a:off x="461647" y="856357"/>
            <a:ext cx="11379371" cy="4893647"/>
          </a:xfrm>
          <a:prstGeom prst="rect">
            <a:avLst/>
          </a:prstGeom>
        </p:spPr>
        <p:txBody>
          <a:bodyPr wrap="square">
            <a:spAutoFit/>
          </a:bodyPr>
          <a:lstStyle/>
          <a:p>
            <a:pPr marL="342900" lvl="0" indent="-342900" algn="just">
              <a:spcAft>
                <a:spcPts val="0"/>
              </a:spcAft>
              <a:buFont typeface="+mj-lt"/>
              <a:buAutoNum type="arabicPeriod"/>
            </a:pPr>
            <a:r>
              <a:rPr lang="vi-VN" sz="2400" dirty="0">
                <a:solidFill>
                  <a:srgbClr val="000000"/>
                </a:solidFill>
                <a:latin typeface="Times New Roman" panose="02020603050405020304" pitchFamily="18" charset="0"/>
                <a:ea typeface="Times New Roman" panose="02020603050405020304" pitchFamily="18" charset="0"/>
              </a:rPr>
              <a:t>Trình bày vai trò, triển vọng của trồng trọt. Kể tên một số nhóm cây trồng phổ biến ở Việt Nam</a:t>
            </a:r>
            <a:endParaRPr lang="en-US"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vi-VN" sz="2400" dirty="0">
                <a:solidFill>
                  <a:srgbClr val="000000"/>
                </a:solidFill>
                <a:latin typeface="Times New Roman" panose="02020603050405020304" pitchFamily="18" charset="0"/>
                <a:ea typeface="Times New Roman" panose="02020603050405020304" pitchFamily="18" charset="0"/>
              </a:rPr>
              <a:t>Nêu một số phương thức trồng trọt phổ biến ở Việt Nam. Trồng trọt công nghệ cao có những đặc điểm cơ bản gì? Liên hệ với thực tiễn ở gia đình và địa phương.</a:t>
            </a:r>
            <a:endParaRPr lang="en-US"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vi-VN" sz="2400" dirty="0">
                <a:solidFill>
                  <a:srgbClr val="000000"/>
                </a:solidFill>
                <a:latin typeface="Times New Roman" panose="02020603050405020304" pitchFamily="18" charset="0"/>
                <a:ea typeface="Times New Roman" panose="02020603050405020304" pitchFamily="18" charset="0"/>
              </a:rPr>
              <a:t>Có những ngành nghề nào trong trồng trọt? Em thấy mình phù hợp ngành nghề nào? Vì sao?</a:t>
            </a:r>
            <a:endParaRPr lang="en-US"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vi-VN" sz="2400" dirty="0">
                <a:solidFill>
                  <a:srgbClr val="000000"/>
                </a:solidFill>
                <a:latin typeface="Times New Roman" panose="02020603050405020304" pitchFamily="18" charset="0"/>
                <a:ea typeface="Times New Roman" panose="02020603050405020304" pitchFamily="18" charset="0"/>
              </a:rPr>
              <a:t>Hãy trình bày mục đích, yêu cầu kĩ thuật của các công việc làm đất, bón phân lót.</a:t>
            </a:r>
            <a:endParaRPr lang="en-US"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vi-VN" sz="2400" dirty="0">
                <a:solidFill>
                  <a:srgbClr val="000000"/>
                </a:solidFill>
                <a:latin typeface="Times New Roman" panose="02020603050405020304" pitchFamily="18" charset="0"/>
                <a:ea typeface="Times New Roman" panose="02020603050405020304" pitchFamily="18" charset="0"/>
              </a:rPr>
              <a:t>Trình bày quy trình kỹ thuật gieo trồng chăm sóc và phòng trừ sâum bệnh cho cây trồng.</a:t>
            </a:r>
            <a:endParaRPr lang="en-US"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vi-VN" sz="2400" dirty="0">
                <a:solidFill>
                  <a:srgbClr val="000000"/>
                </a:solidFill>
                <a:latin typeface="Times New Roman" panose="02020603050405020304" pitchFamily="18" charset="0"/>
                <a:ea typeface="Times New Roman" panose="02020603050405020304" pitchFamily="18" charset="0"/>
              </a:rPr>
              <a:t>Nêu một số phương phá thu hoạch sản phẩm trồng trọt đang được áp dụng ở gia đình/địa phương em. Cho ví dụ minh hoạ.</a:t>
            </a:r>
            <a:endParaRPr lang="en-US"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vi-VN" sz="2400" dirty="0">
                <a:solidFill>
                  <a:srgbClr val="000000"/>
                </a:solidFill>
                <a:latin typeface="Times New Roman" panose="02020603050405020304" pitchFamily="18" charset="0"/>
                <a:ea typeface="Times New Roman" panose="02020603050405020304" pitchFamily="18" charset="0"/>
              </a:rPr>
              <a:t>Kể tên một số hình thức nhân giống vô tính cây trồng. Cây con được tạo ra bằng hình thức này có đặc điểm gì?</a:t>
            </a:r>
            <a:endParaRPr lang="en-US"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vi-VN" sz="2400" dirty="0">
                <a:solidFill>
                  <a:srgbClr val="000000"/>
                </a:solidFill>
                <a:latin typeface="Times New Roman" panose="02020603050405020304" pitchFamily="18" charset="0"/>
                <a:ea typeface="Times New Roman" panose="02020603050405020304" pitchFamily="18" charset="0"/>
              </a:rPr>
              <a:t>Lập kế hoạch, tính toán chi phí trồng một loại cây mà em yêu thích.</a:t>
            </a:r>
            <a:endParaRPr lang="en-US" sz="24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4" y="122933"/>
            <a:ext cx="11961091" cy="739343"/>
          </a:xfrm>
        </p:spPr>
        <p:txBody>
          <a:bodyPr>
            <a:normAutofit fontScale="90000"/>
          </a:bodyPr>
          <a:lstStyle/>
          <a:p>
            <a:pPr marL="342900" lvl="0" indent="-342900">
              <a:lnSpc>
                <a:spcPct val="100000"/>
              </a:lnSpc>
              <a:spcBef>
                <a:spcPts val="0"/>
              </a:spcBef>
            </a:pPr>
            <a:r>
              <a:rPr lang="vi-VN" sz="2400" b="1" dirty="0">
                <a:solidFill>
                  <a:srgbClr val="008000"/>
                </a:solidFill>
                <a:latin typeface="Roboto" panose="020B0604020202020204"/>
              </a:rPr>
              <a:t>Câu hỏi </a:t>
            </a:r>
            <a:r>
              <a:rPr lang="en-US" sz="2400" b="1" dirty="0" smtClean="0">
                <a:solidFill>
                  <a:srgbClr val="008000"/>
                </a:solidFill>
                <a:latin typeface="Roboto" panose="020B0604020202020204"/>
              </a:rPr>
              <a:t>1</a:t>
            </a:r>
            <a:r>
              <a:rPr lang="vi-VN" sz="2400" b="1" dirty="0" smtClean="0">
                <a:solidFill>
                  <a:srgbClr val="008000"/>
                </a:solidFill>
                <a:latin typeface="Roboto" panose="020B0604020202020204"/>
              </a:rPr>
              <a:t>:</a:t>
            </a:r>
            <a:r>
              <a:rPr lang="en-US" sz="2400" b="1" dirty="0" smtClean="0">
                <a:solidFill>
                  <a:srgbClr val="000000"/>
                </a:solidFill>
                <a:ea typeface="Times New Roman" panose="02020603050405020304" pitchFamily="18" charset="0"/>
                <a:cs typeface="+mn-cs"/>
              </a:rPr>
              <a:t> </a:t>
            </a:r>
            <a:r>
              <a:rPr lang="vi-VN" sz="2400" dirty="0" smtClean="0">
                <a:solidFill>
                  <a:srgbClr val="000000"/>
                </a:solidFill>
                <a:ea typeface="Times New Roman" panose="02020603050405020304" pitchFamily="18" charset="0"/>
                <a:cs typeface="+mn-cs"/>
              </a:rPr>
              <a:t>Trình </a:t>
            </a:r>
            <a:r>
              <a:rPr lang="vi-VN" sz="2400" dirty="0">
                <a:solidFill>
                  <a:srgbClr val="000000"/>
                </a:solidFill>
                <a:ea typeface="Times New Roman" panose="02020603050405020304" pitchFamily="18" charset="0"/>
                <a:cs typeface="+mn-cs"/>
              </a:rPr>
              <a:t>bày vai trò, triển vọng của trồng trọt. Kể tên một số nhóm cây trồng phổ biến ở Việt </a:t>
            </a:r>
            <a:r>
              <a:rPr lang="vi-VN" sz="2400" dirty="0" smtClean="0">
                <a:solidFill>
                  <a:srgbClr val="000000"/>
                </a:solidFill>
                <a:ea typeface="Times New Roman" panose="02020603050405020304" pitchFamily="18" charset="0"/>
                <a:cs typeface="+mn-cs"/>
              </a:rPr>
              <a:t>Nam</a:t>
            </a:r>
            <a:r>
              <a:rPr lang="en-US" sz="2400" dirty="0" smtClean="0">
                <a:solidFill>
                  <a:prstClr val="black"/>
                </a:solidFill>
                <a:latin typeface="Times New Roman" panose="02020603050405020304" pitchFamily="18" charset="0"/>
                <a:ea typeface="Times New Roman" panose="02020603050405020304" pitchFamily="18" charset="0"/>
                <a:cs typeface="+mn-cs"/>
              </a:rPr>
              <a:t> ?</a:t>
            </a:r>
            <a:endParaRPr lang="en-US" dirty="0"/>
          </a:p>
        </p:txBody>
      </p:sp>
      <p:sp>
        <p:nvSpPr>
          <p:cNvPr id="4" name="Rectangle 3"/>
          <p:cNvSpPr/>
          <p:nvPr/>
        </p:nvSpPr>
        <p:spPr>
          <a:xfrm>
            <a:off x="421664" y="787461"/>
            <a:ext cx="963790" cy="369332"/>
          </a:xfrm>
          <a:prstGeom prst="rect">
            <a:avLst/>
          </a:prstGeom>
        </p:spPr>
        <p:txBody>
          <a:bodyPr wrap="none">
            <a:spAutoFit/>
          </a:bodyPr>
          <a:lstStyle/>
          <a:p>
            <a:r>
              <a:rPr lang="en-US" b="1" dirty="0" err="1">
                <a:solidFill>
                  <a:srgbClr val="008000"/>
                </a:solidFill>
                <a:latin typeface="Roboto" panose="020B0604020202020204"/>
              </a:rPr>
              <a:t>Trả</a:t>
            </a:r>
            <a:r>
              <a:rPr lang="en-US" b="1" dirty="0">
                <a:solidFill>
                  <a:srgbClr val="008000"/>
                </a:solidFill>
                <a:latin typeface="Roboto" panose="020B0604020202020204"/>
              </a:rPr>
              <a:t> </a:t>
            </a:r>
            <a:r>
              <a:rPr lang="en-US" b="1" dirty="0" err="1">
                <a:solidFill>
                  <a:srgbClr val="008000"/>
                </a:solidFill>
                <a:latin typeface="Roboto" panose="020B0604020202020204"/>
              </a:rPr>
              <a:t>lời</a:t>
            </a:r>
            <a:r>
              <a:rPr lang="en-US" b="1" dirty="0">
                <a:solidFill>
                  <a:srgbClr val="008000"/>
                </a:solidFill>
                <a:latin typeface="Roboto" panose="020B0604020202020204"/>
              </a:rPr>
              <a:t>:</a:t>
            </a:r>
            <a:endParaRPr lang="en-US" dirty="0"/>
          </a:p>
        </p:txBody>
      </p:sp>
      <p:sp>
        <p:nvSpPr>
          <p:cNvPr id="5" name="Rectangle 4"/>
          <p:cNvSpPr/>
          <p:nvPr/>
        </p:nvSpPr>
        <p:spPr>
          <a:xfrm>
            <a:off x="403191" y="1157472"/>
            <a:ext cx="2475871" cy="369332"/>
          </a:xfrm>
          <a:prstGeom prst="rect">
            <a:avLst/>
          </a:prstGeom>
        </p:spPr>
        <p:txBody>
          <a:bodyPr wrap="none">
            <a:spAutoFit/>
          </a:bodyPr>
          <a:lstStyle/>
          <a:p>
            <a:r>
              <a:rPr lang="pt-BR" u="sng" dirty="0">
                <a:solidFill>
                  <a:srgbClr val="333333"/>
                </a:solidFill>
                <a:latin typeface="Roboto" panose="020B0604020202020204"/>
              </a:rPr>
              <a:t>* Vai trò của trồng trọt:</a:t>
            </a:r>
            <a:endParaRPr lang="en-US" u="sng" dirty="0"/>
          </a:p>
        </p:txBody>
      </p:sp>
      <p:sp>
        <p:nvSpPr>
          <p:cNvPr id="7" name="Rectangle 6"/>
          <p:cNvSpPr/>
          <p:nvPr/>
        </p:nvSpPr>
        <p:spPr>
          <a:xfrm>
            <a:off x="337832" y="1526804"/>
            <a:ext cx="6096000" cy="1477328"/>
          </a:xfrm>
          <a:prstGeom prst="rect">
            <a:avLst/>
          </a:prstGeom>
        </p:spPr>
        <p:txBody>
          <a:bodyPr>
            <a:spAutoFit/>
          </a:bodyPr>
          <a:lstStyle/>
          <a:p>
            <a:pPr algn="just"/>
            <a:r>
              <a:rPr lang="vi-VN" dirty="0">
                <a:solidFill>
                  <a:srgbClr val="333333"/>
                </a:solidFill>
                <a:latin typeface="Roboto" panose="020B0604020202020204"/>
              </a:rPr>
              <a:t>Trồng trọt có vai trò rất quan trọng đới với kinh tế và đời sống con người:</a:t>
            </a:r>
            <a:endParaRPr lang="vi-VN" dirty="0">
              <a:solidFill>
                <a:srgbClr val="333333"/>
              </a:solidFill>
              <a:latin typeface="Roboto" panose="020B0604020202020204"/>
            </a:endParaRPr>
          </a:p>
          <a:p>
            <a:pPr algn="just"/>
            <a:r>
              <a:rPr lang="vi-VN" dirty="0">
                <a:solidFill>
                  <a:srgbClr val="333333"/>
                </a:solidFill>
                <a:latin typeface="Roboto" panose="020B0604020202020204"/>
              </a:rPr>
              <a:t>- Cung cấp sản phẩm thiết yếu: gạo, ngô, rau củ, quả…</a:t>
            </a:r>
            <a:endParaRPr lang="vi-VN" dirty="0">
              <a:solidFill>
                <a:srgbClr val="333333"/>
              </a:solidFill>
              <a:latin typeface="Roboto" panose="020B0604020202020204"/>
            </a:endParaRPr>
          </a:p>
          <a:p>
            <a:pPr algn="just"/>
            <a:r>
              <a:rPr lang="vi-VN" dirty="0">
                <a:solidFill>
                  <a:srgbClr val="333333"/>
                </a:solidFill>
                <a:latin typeface="Roboto" panose="020B0604020202020204"/>
              </a:rPr>
              <a:t>- Hỗ trợ sự  phát triển của một số ngành nghề: chăn nuôi, chế biến, xuất khẩu</a:t>
            </a:r>
            <a:endParaRPr lang="vi-VN" b="0" i="0" dirty="0">
              <a:solidFill>
                <a:srgbClr val="333333"/>
              </a:solidFill>
              <a:effectLst/>
              <a:latin typeface="Roboto" panose="020B0604020202020204"/>
            </a:endParaRPr>
          </a:p>
        </p:txBody>
      </p:sp>
      <p:sp>
        <p:nvSpPr>
          <p:cNvPr id="8" name="Rectangle 7"/>
          <p:cNvSpPr/>
          <p:nvPr/>
        </p:nvSpPr>
        <p:spPr>
          <a:xfrm>
            <a:off x="337832" y="3004132"/>
            <a:ext cx="6096000" cy="2862322"/>
          </a:xfrm>
          <a:prstGeom prst="rect">
            <a:avLst/>
          </a:prstGeom>
        </p:spPr>
        <p:txBody>
          <a:bodyPr>
            <a:spAutoFit/>
          </a:bodyPr>
          <a:lstStyle/>
          <a:p>
            <a:pPr algn="just"/>
            <a:r>
              <a:rPr lang="vi-VN" u="sng" dirty="0">
                <a:solidFill>
                  <a:srgbClr val="333333"/>
                </a:solidFill>
                <a:latin typeface="Roboto" panose="020B0604020202020204"/>
              </a:rPr>
              <a:t>* Triển vọng của trồng trọt:</a:t>
            </a:r>
            <a:endParaRPr lang="vi-VN" u="sng" dirty="0">
              <a:solidFill>
                <a:srgbClr val="333333"/>
              </a:solidFill>
              <a:latin typeface="Roboto" panose="020B0604020202020204"/>
            </a:endParaRPr>
          </a:p>
          <a:p>
            <a:pPr algn="just"/>
            <a:r>
              <a:rPr lang="vi-VN" dirty="0">
                <a:solidFill>
                  <a:srgbClr val="333333"/>
                </a:solidFill>
                <a:latin typeface="Roboto" panose="020B0604020202020204"/>
              </a:rPr>
              <a:t>- Lợi thế về điều kiện tự nhiên:</a:t>
            </a:r>
            <a:endParaRPr lang="vi-VN" dirty="0">
              <a:solidFill>
                <a:srgbClr val="333333"/>
              </a:solidFill>
              <a:latin typeface="Roboto" panose="020B0604020202020204"/>
            </a:endParaRPr>
          </a:p>
          <a:p>
            <a:pPr algn="just"/>
            <a:r>
              <a:rPr lang="vi-VN" dirty="0">
                <a:solidFill>
                  <a:srgbClr val="333333"/>
                </a:solidFill>
                <a:latin typeface="Roboto" panose="020B0604020202020204"/>
              </a:rPr>
              <a:t>+ Thuộc vùng khí hậu nhiệt đới, có các mùa rõ rệt.</a:t>
            </a:r>
            <a:endParaRPr lang="vi-VN" dirty="0">
              <a:solidFill>
                <a:srgbClr val="333333"/>
              </a:solidFill>
              <a:latin typeface="Roboto" panose="020B0604020202020204"/>
            </a:endParaRPr>
          </a:p>
          <a:p>
            <a:pPr algn="just"/>
            <a:r>
              <a:rPr lang="vi-VN" dirty="0">
                <a:solidFill>
                  <a:srgbClr val="333333"/>
                </a:solidFill>
                <a:latin typeface="Roboto" panose="020B0604020202020204"/>
              </a:rPr>
              <a:t>+ Phần lớn diện tích là đất trồng với địa hình đa dạng.</a:t>
            </a:r>
            <a:endParaRPr lang="vi-VN" dirty="0">
              <a:solidFill>
                <a:srgbClr val="333333"/>
              </a:solidFill>
              <a:latin typeface="Roboto" panose="020B0604020202020204"/>
            </a:endParaRPr>
          </a:p>
          <a:p>
            <a:pPr algn="just"/>
            <a:r>
              <a:rPr lang="vi-VN" dirty="0">
                <a:solidFill>
                  <a:srgbClr val="333333"/>
                </a:solidFill>
                <a:latin typeface="Roboto" panose="020B0604020202020204"/>
              </a:rPr>
              <a:t>- Lợi thế khác:</a:t>
            </a:r>
            <a:endParaRPr lang="vi-VN" dirty="0">
              <a:solidFill>
                <a:srgbClr val="333333"/>
              </a:solidFill>
              <a:latin typeface="Roboto" panose="020B0604020202020204"/>
            </a:endParaRPr>
          </a:p>
          <a:p>
            <a:pPr algn="just"/>
            <a:r>
              <a:rPr lang="vi-VN" dirty="0">
                <a:solidFill>
                  <a:srgbClr val="333333"/>
                </a:solidFill>
                <a:latin typeface="Roboto" panose="020B0604020202020204"/>
              </a:rPr>
              <a:t>+ Có truyền thống nông nghiệp, nhân dân cần cù, thông minh, có kinh nghiệm trong trồng trọt.</a:t>
            </a:r>
            <a:endParaRPr lang="vi-VN" dirty="0">
              <a:solidFill>
                <a:srgbClr val="333333"/>
              </a:solidFill>
              <a:latin typeface="Roboto" panose="020B0604020202020204"/>
            </a:endParaRPr>
          </a:p>
          <a:p>
            <a:pPr algn="just"/>
            <a:r>
              <a:rPr lang="vi-VN" dirty="0">
                <a:solidFill>
                  <a:srgbClr val="333333"/>
                </a:solidFill>
                <a:latin typeface="Roboto" panose="020B0604020202020204"/>
              </a:rPr>
              <a:t>+ Nhà nước có chính sách hỗ trợ người lao động</a:t>
            </a:r>
            <a:r>
              <a:rPr lang="vi-VN" dirty="0" smtClean="0">
                <a:solidFill>
                  <a:srgbClr val="333333"/>
                </a:solidFill>
                <a:latin typeface="Roboto" panose="020B0604020202020204"/>
              </a:rPr>
              <a:t>.</a:t>
            </a:r>
            <a:endParaRPr lang="en-US" dirty="0" smtClean="0">
              <a:solidFill>
                <a:srgbClr val="333333"/>
              </a:solidFill>
              <a:latin typeface="Roboto" panose="020B0604020202020204"/>
            </a:endParaRPr>
          </a:p>
          <a:p>
            <a:pPr algn="just"/>
            <a:r>
              <a:rPr lang="vi-VN" dirty="0">
                <a:solidFill>
                  <a:srgbClr val="333333"/>
                </a:solidFill>
                <a:latin typeface="Roboto" panose="020B0604020202020204"/>
              </a:rPr>
              <a:t>+ Ứng dụng khoa học công nghệ vào trồng trọt.</a:t>
            </a:r>
            <a:endParaRPr lang="vi-VN" dirty="0">
              <a:solidFill>
                <a:srgbClr val="333333"/>
              </a:solidFill>
              <a:latin typeface="Roboto" panose="020B0604020202020204"/>
            </a:endParaRPr>
          </a:p>
          <a:p>
            <a:pPr algn="just"/>
            <a:r>
              <a:rPr lang="vi-VN" dirty="0">
                <a:solidFill>
                  <a:srgbClr val="333333"/>
                </a:solidFill>
                <a:latin typeface="Roboto" panose="020B0604020202020204"/>
              </a:rPr>
              <a:t>- Tương lai, vị thế của ngành trồng trọt nâng cao.</a:t>
            </a:r>
            <a:endParaRPr lang="vi-VN" b="0" i="0" dirty="0">
              <a:solidFill>
                <a:srgbClr val="333333"/>
              </a:solidFill>
              <a:effectLst/>
              <a:latin typeface="Roboto" panose="020B0604020202020204"/>
            </a:endParaRPr>
          </a:p>
        </p:txBody>
      </p:sp>
      <p:sp>
        <p:nvSpPr>
          <p:cNvPr id="9" name="Rectangle 8"/>
          <p:cNvSpPr/>
          <p:nvPr/>
        </p:nvSpPr>
        <p:spPr>
          <a:xfrm>
            <a:off x="263940" y="5866454"/>
            <a:ext cx="7614677" cy="646331"/>
          </a:xfrm>
          <a:prstGeom prst="rect">
            <a:avLst/>
          </a:prstGeom>
        </p:spPr>
        <p:txBody>
          <a:bodyPr wrap="square">
            <a:spAutoFit/>
          </a:bodyPr>
          <a:lstStyle/>
          <a:p>
            <a:pPr algn="just"/>
            <a:r>
              <a:rPr lang="vi-VN" u="sng" dirty="0" smtClean="0">
                <a:solidFill>
                  <a:srgbClr val="333333"/>
                </a:solidFill>
                <a:latin typeface="Roboto" panose="020B0604020202020204"/>
              </a:rPr>
              <a:t>* </a:t>
            </a:r>
            <a:r>
              <a:rPr lang="vi-VN" u="sng" dirty="0">
                <a:solidFill>
                  <a:srgbClr val="333333"/>
                </a:solidFill>
                <a:latin typeface="Roboto" panose="020B0604020202020204"/>
              </a:rPr>
              <a:t>Một số nhóm cây trồng phổ biến ở Việt Nam:</a:t>
            </a:r>
            <a:endParaRPr lang="vi-VN" u="sng" dirty="0">
              <a:solidFill>
                <a:srgbClr val="333333"/>
              </a:solidFill>
              <a:latin typeface="Roboto" panose="020B0604020202020204"/>
            </a:endParaRPr>
          </a:p>
          <a:p>
            <a:pPr algn="just"/>
            <a:r>
              <a:rPr lang="vi-VN" dirty="0" smtClean="0">
                <a:solidFill>
                  <a:srgbClr val="333333"/>
                </a:solidFill>
                <a:latin typeface="Roboto" panose="020B0604020202020204"/>
              </a:rPr>
              <a:t>Cây </a:t>
            </a:r>
            <a:r>
              <a:rPr lang="vi-VN" dirty="0">
                <a:solidFill>
                  <a:srgbClr val="333333"/>
                </a:solidFill>
                <a:latin typeface="Roboto" panose="020B0604020202020204"/>
              </a:rPr>
              <a:t>lương </a:t>
            </a:r>
            <a:r>
              <a:rPr lang="vi-VN" dirty="0" smtClean="0">
                <a:solidFill>
                  <a:srgbClr val="333333"/>
                </a:solidFill>
                <a:latin typeface="Roboto" panose="020B0604020202020204"/>
              </a:rPr>
              <a:t>thực</a:t>
            </a:r>
            <a:r>
              <a:rPr lang="en-US" dirty="0" smtClean="0">
                <a:solidFill>
                  <a:srgbClr val="333333"/>
                </a:solidFill>
                <a:latin typeface="Roboto" panose="020B0604020202020204"/>
              </a:rPr>
              <a:t>; </a:t>
            </a:r>
            <a:r>
              <a:rPr lang="vi-VN" dirty="0" smtClean="0">
                <a:solidFill>
                  <a:srgbClr val="333333"/>
                </a:solidFill>
                <a:latin typeface="Roboto" panose="020B0604020202020204"/>
              </a:rPr>
              <a:t>Cây </a:t>
            </a:r>
            <a:r>
              <a:rPr lang="vi-VN" dirty="0">
                <a:solidFill>
                  <a:srgbClr val="333333"/>
                </a:solidFill>
                <a:latin typeface="Roboto" panose="020B0604020202020204"/>
              </a:rPr>
              <a:t>công </a:t>
            </a:r>
            <a:r>
              <a:rPr lang="vi-VN" dirty="0" smtClean="0">
                <a:solidFill>
                  <a:srgbClr val="333333"/>
                </a:solidFill>
                <a:latin typeface="Roboto" panose="020B0604020202020204"/>
              </a:rPr>
              <a:t>nghiệp</a:t>
            </a:r>
            <a:r>
              <a:rPr lang="en-US" dirty="0" smtClean="0">
                <a:solidFill>
                  <a:srgbClr val="333333"/>
                </a:solidFill>
                <a:latin typeface="Roboto" panose="020B0604020202020204"/>
              </a:rPr>
              <a:t>; </a:t>
            </a:r>
            <a:r>
              <a:rPr lang="vi-VN" dirty="0" smtClean="0">
                <a:solidFill>
                  <a:srgbClr val="333333"/>
                </a:solidFill>
                <a:latin typeface="Roboto" panose="020B0604020202020204"/>
              </a:rPr>
              <a:t>Cây </a:t>
            </a:r>
            <a:r>
              <a:rPr lang="vi-VN" dirty="0">
                <a:solidFill>
                  <a:srgbClr val="333333"/>
                </a:solidFill>
                <a:latin typeface="Roboto" panose="020B0604020202020204"/>
              </a:rPr>
              <a:t>ăn </a:t>
            </a:r>
            <a:r>
              <a:rPr lang="vi-VN" dirty="0" smtClean="0">
                <a:solidFill>
                  <a:srgbClr val="333333"/>
                </a:solidFill>
                <a:latin typeface="Roboto" panose="020B0604020202020204"/>
              </a:rPr>
              <a:t>quả</a:t>
            </a:r>
            <a:r>
              <a:rPr lang="en-US" dirty="0" smtClean="0">
                <a:solidFill>
                  <a:srgbClr val="333333"/>
                </a:solidFill>
                <a:latin typeface="Roboto" panose="020B0604020202020204"/>
              </a:rPr>
              <a:t>; </a:t>
            </a:r>
            <a:r>
              <a:rPr lang="vi-VN" dirty="0" smtClean="0">
                <a:solidFill>
                  <a:srgbClr val="333333"/>
                </a:solidFill>
                <a:latin typeface="Roboto" panose="020B0604020202020204"/>
              </a:rPr>
              <a:t>Cây rau</a:t>
            </a:r>
            <a:r>
              <a:rPr lang="en-US" dirty="0" smtClean="0">
                <a:solidFill>
                  <a:srgbClr val="333333"/>
                </a:solidFill>
                <a:latin typeface="Roboto" panose="020B0604020202020204"/>
              </a:rPr>
              <a:t>; </a:t>
            </a:r>
            <a:r>
              <a:rPr lang="vi-VN" dirty="0" smtClean="0">
                <a:solidFill>
                  <a:srgbClr val="333333"/>
                </a:solidFill>
                <a:latin typeface="Roboto" panose="020B0604020202020204"/>
              </a:rPr>
              <a:t>Cây </a:t>
            </a:r>
            <a:r>
              <a:rPr lang="vi-VN" dirty="0">
                <a:solidFill>
                  <a:srgbClr val="333333"/>
                </a:solidFill>
                <a:latin typeface="Roboto" panose="020B0604020202020204"/>
              </a:rPr>
              <a:t>thuốc</a:t>
            </a:r>
            <a:endParaRPr lang="vi-VN" b="0" i="0" dirty="0">
              <a:solidFill>
                <a:srgbClr val="333333"/>
              </a:solidFill>
              <a:effectLst/>
              <a:latin typeface="Roboto" panose="020B0604020202020204"/>
            </a:endParaRPr>
          </a:p>
        </p:txBody>
      </p:sp>
      <p:pic>
        <p:nvPicPr>
          <p:cNvPr id="10" name="Picture 9"/>
          <p:cNvPicPr>
            <a:picLocks noChangeAspect="1"/>
          </p:cNvPicPr>
          <p:nvPr/>
        </p:nvPicPr>
        <p:blipFill>
          <a:blip r:embed="rId1"/>
          <a:stretch>
            <a:fillRect/>
          </a:stretch>
        </p:blipFill>
        <p:spPr>
          <a:xfrm>
            <a:off x="6786130" y="1321672"/>
            <a:ext cx="5267325"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326" y="242746"/>
            <a:ext cx="11711709" cy="646331"/>
          </a:xfrm>
          <a:prstGeom prst="rect">
            <a:avLst/>
          </a:prstGeom>
        </p:spPr>
        <p:txBody>
          <a:bodyPr wrap="square">
            <a:spAutoFit/>
          </a:bodyPr>
          <a:lstStyle/>
          <a:p>
            <a:pPr algn="just"/>
            <a:r>
              <a:rPr lang="vi-VN" b="1" dirty="0">
                <a:solidFill>
                  <a:srgbClr val="008000"/>
                </a:solidFill>
                <a:latin typeface="Roboto" panose="020B0604020202020204"/>
              </a:rPr>
              <a:t>Câu hỏi </a:t>
            </a:r>
            <a:r>
              <a:rPr lang="vi-VN" b="1" dirty="0" smtClean="0">
                <a:solidFill>
                  <a:srgbClr val="008000"/>
                </a:solidFill>
                <a:latin typeface="Roboto" panose="020B0604020202020204"/>
              </a:rPr>
              <a:t>2:</a:t>
            </a:r>
            <a:r>
              <a:rPr lang="vi-VN" dirty="0">
                <a:solidFill>
                  <a:srgbClr val="333333"/>
                </a:solidFill>
                <a:latin typeface="Roboto" panose="020B0604020202020204"/>
              </a:rPr>
              <a:t> Nêu một số phương thức trồng trọt phổ biến ở Việt Nam. Trồng trọt công nghệ cao có những đặc điểm cơ bản gì? Liên hệ với thực tiễn ở gia đình và địa phương em</a:t>
            </a:r>
            <a:r>
              <a:rPr lang="vi-VN" dirty="0" smtClean="0">
                <a:solidFill>
                  <a:srgbClr val="333333"/>
                </a:solidFill>
                <a:latin typeface="Roboto" panose="020B0604020202020204"/>
              </a:rPr>
              <a:t>.</a:t>
            </a:r>
            <a:endParaRPr lang="vi-VN" dirty="0">
              <a:solidFill>
                <a:srgbClr val="333333"/>
              </a:solidFill>
              <a:latin typeface="Roboto" panose="020B0604020202020204"/>
            </a:endParaRPr>
          </a:p>
        </p:txBody>
      </p:sp>
      <p:sp>
        <p:nvSpPr>
          <p:cNvPr id="5" name="Rectangle 4"/>
          <p:cNvSpPr/>
          <p:nvPr/>
        </p:nvSpPr>
        <p:spPr>
          <a:xfrm>
            <a:off x="170006" y="948690"/>
            <a:ext cx="7943273" cy="3970318"/>
          </a:xfrm>
          <a:prstGeom prst="rect">
            <a:avLst/>
          </a:prstGeom>
        </p:spPr>
        <p:txBody>
          <a:bodyPr wrap="square">
            <a:spAutoFit/>
          </a:bodyPr>
          <a:lstStyle/>
          <a:p>
            <a:pPr algn="just"/>
            <a:r>
              <a:rPr lang="vi-VN" b="1" dirty="0">
                <a:solidFill>
                  <a:srgbClr val="008000"/>
                </a:solidFill>
                <a:latin typeface="Roboto" panose="020B0604020202020204"/>
              </a:rPr>
              <a:t>Trả lời:</a:t>
            </a:r>
            <a:endParaRPr lang="vi-VN" dirty="0">
              <a:solidFill>
                <a:srgbClr val="333333"/>
              </a:solidFill>
              <a:latin typeface="Roboto" panose="020B0604020202020204"/>
            </a:endParaRPr>
          </a:p>
          <a:p>
            <a:pPr algn="just"/>
            <a:r>
              <a:rPr lang="vi-VN" u="sng" dirty="0">
                <a:solidFill>
                  <a:srgbClr val="333333"/>
                </a:solidFill>
                <a:latin typeface="Roboto" panose="020B0604020202020204"/>
              </a:rPr>
              <a:t>* Nêu một số phương thức trồng trọt phổ biến ở Việt Nam:</a:t>
            </a:r>
            <a:endParaRPr lang="vi-VN" u="sng" dirty="0">
              <a:solidFill>
                <a:srgbClr val="333333"/>
              </a:solidFill>
              <a:latin typeface="Roboto" panose="020B0604020202020204"/>
            </a:endParaRPr>
          </a:p>
          <a:p>
            <a:pPr algn="just"/>
            <a:r>
              <a:rPr lang="vi-VN" dirty="0" smtClean="0">
                <a:solidFill>
                  <a:srgbClr val="333333"/>
                </a:solidFill>
                <a:latin typeface="Roboto" panose="020B0604020202020204"/>
              </a:rPr>
              <a:t>Có </a:t>
            </a:r>
            <a:r>
              <a:rPr lang="vi-VN" dirty="0">
                <a:solidFill>
                  <a:srgbClr val="333333"/>
                </a:solidFill>
                <a:latin typeface="Roboto" panose="020B0604020202020204"/>
              </a:rPr>
              <a:t>3 phương thức trồng trọt chính</a:t>
            </a:r>
            <a:endParaRPr lang="vi-VN" dirty="0">
              <a:solidFill>
                <a:srgbClr val="333333"/>
              </a:solidFill>
              <a:latin typeface="Roboto" panose="020B0604020202020204"/>
            </a:endParaRPr>
          </a:p>
          <a:p>
            <a:pPr algn="just"/>
            <a:r>
              <a:rPr lang="vi-VN" dirty="0">
                <a:solidFill>
                  <a:srgbClr val="333333"/>
                </a:solidFill>
                <a:latin typeface="Roboto" panose="020B0604020202020204"/>
              </a:rPr>
              <a:t>- Trồng trọt ngoài tự nhiên</a:t>
            </a:r>
            <a:endParaRPr lang="vi-VN" dirty="0">
              <a:solidFill>
                <a:srgbClr val="333333"/>
              </a:solidFill>
              <a:latin typeface="Roboto" panose="020B0604020202020204"/>
            </a:endParaRPr>
          </a:p>
          <a:p>
            <a:pPr algn="just"/>
            <a:r>
              <a:rPr lang="vi-VN" dirty="0">
                <a:solidFill>
                  <a:srgbClr val="333333"/>
                </a:solidFill>
                <a:latin typeface="Roboto" panose="020B0604020202020204"/>
              </a:rPr>
              <a:t>- Trồng trọt trong nhà có mái che</a:t>
            </a:r>
            <a:endParaRPr lang="vi-VN" dirty="0">
              <a:solidFill>
                <a:srgbClr val="333333"/>
              </a:solidFill>
              <a:latin typeface="Roboto" panose="020B0604020202020204"/>
            </a:endParaRPr>
          </a:p>
          <a:p>
            <a:pPr algn="just"/>
            <a:r>
              <a:rPr lang="vi-VN" dirty="0">
                <a:solidFill>
                  <a:srgbClr val="333333"/>
                </a:solidFill>
                <a:latin typeface="Roboto" panose="020B0604020202020204"/>
              </a:rPr>
              <a:t>- Trồng trọt kết hợp</a:t>
            </a:r>
            <a:endParaRPr lang="vi-VN" dirty="0">
              <a:solidFill>
                <a:srgbClr val="333333"/>
              </a:solidFill>
              <a:latin typeface="Roboto" panose="020B0604020202020204"/>
            </a:endParaRPr>
          </a:p>
          <a:p>
            <a:pPr algn="just"/>
            <a:r>
              <a:rPr lang="vi-VN" dirty="0">
                <a:solidFill>
                  <a:srgbClr val="333333"/>
                </a:solidFill>
                <a:latin typeface="Roboto" panose="020B0604020202020204"/>
              </a:rPr>
              <a:t>* Trồng trọt công nghệ cao có những đặc điểm cơ bản là:</a:t>
            </a:r>
            <a:endParaRPr lang="vi-VN" dirty="0">
              <a:solidFill>
                <a:srgbClr val="333333"/>
              </a:solidFill>
              <a:latin typeface="Roboto" panose="020B0604020202020204"/>
            </a:endParaRPr>
          </a:p>
          <a:p>
            <a:pPr algn="just"/>
            <a:r>
              <a:rPr lang="vi-VN" dirty="0">
                <a:solidFill>
                  <a:srgbClr val="333333"/>
                </a:solidFill>
                <a:latin typeface="Roboto" panose="020B0604020202020204"/>
              </a:rPr>
              <a:t>- Năng suất cao, chất lượng tốt và thời gian sinh trưởng ngắn do sử dụng giống mới.</a:t>
            </a:r>
            <a:endParaRPr lang="vi-VN" dirty="0">
              <a:solidFill>
                <a:srgbClr val="333333"/>
              </a:solidFill>
              <a:latin typeface="Roboto" panose="020B0604020202020204"/>
            </a:endParaRPr>
          </a:p>
          <a:p>
            <a:pPr algn="just"/>
            <a:r>
              <a:rPr lang="vi-VN" dirty="0">
                <a:solidFill>
                  <a:srgbClr val="333333"/>
                </a:solidFill>
                <a:latin typeface="Roboto" panose="020B0604020202020204"/>
              </a:rPr>
              <a:t>- Sinh trưởng và phát triển tốt do thay thế đất trồng bằng giá thể hoặc dung dịch dinh dưỡng.</a:t>
            </a:r>
            <a:endParaRPr lang="vi-VN" dirty="0">
              <a:solidFill>
                <a:srgbClr val="333333"/>
              </a:solidFill>
              <a:latin typeface="Roboto" panose="020B0604020202020204"/>
            </a:endParaRPr>
          </a:p>
          <a:p>
            <a:pPr algn="just"/>
            <a:r>
              <a:rPr lang="vi-VN" dirty="0">
                <a:solidFill>
                  <a:srgbClr val="333333"/>
                </a:solidFill>
                <a:latin typeface="Roboto" panose="020B0604020202020204"/>
              </a:rPr>
              <a:t>- Nâng cao hiệu quả sản xuất, giải phóng sức lao động do ứng dụng công nghệ cao.</a:t>
            </a:r>
            <a:endParaRPr lang="vi-VN" dirty="0">
              <a:solidFill>
                <a:srgbClr val="333333"/>
              </a:solidFill>
              <a:latin typeface="Roboto" panose="020B0604020202020204"/>
            </a:endParaRPr>
          </a:p>
          <a:p>
            <a:pPr algn="just"/>
            <a:r>
              <a:rPr lang="vi-VN" dirty="0">
                <a:solidFill>
                  <a:srgbClr val="333333"/>
                </a:solidFill>
                <a:latin typeface="Roboto" panose="020B0604020202020204"/>
              </a:rPr>
              <a:t>- Lao động có trình độ, quy trình sản xuất khép kín</a:t>
            </a:r>
            <a:r>
              <a:rPr lang="vi-VN" dirty="0" smtClean="0">
                <a:solidFill>
                  <a:srgbClr val="333333"/>
                </a:solidFill>
                <a:latin typeface="Roboto" panose="020B0604020202020204"/>
              </a:rPr>
              <a:t>.</a:t>
            </a:r>
            <a:endParaRPr lang="vi-VN" dirty="0">
              <a:solidFill>
                <a:srgbClr val="333333"/>
              </a:solidFill>
              <a:latin typeface="Roboto" panose="020B0604020202020204"/>
            </a:endParaRPr>
          </a:p>
        </p:txBody>
      </p:sp>
      <p:pic>
        <p:nvPicPr>
          <p:cNvPr id="6" name="Picture 5"/>
          <p:cNvPicPr>
            <a:picLocks noChangeAspect="1"/>
          </p:cNvPicPr>
          <p:nvPr/>
        </p:nvPicPr>
        <p:blipFill>
          <a:blip r:embed="rId1"/>
          <a:stretch>
            <a:fillRect/>
          </a:stretch>
        </p:blipFill>
        <p:spPr>
          <a:xfrm>
            <a:off x="8831694" y="842910"/>
            <a:ext cx="2750706" cy="1823838"/>
          </a:xfrm>
          <a:prstGeom prst="rect">
            <a:avLst/>
          </a:prstGeom>
        </p:spPr>
      </p:pic>
      <p:pic>
        <p:nvPicPr>
          <p:cNvPr id="7" name="Picture 6"/>
          <p:cNvPicPr>
            <a:picLocks noChangeAspect="1"/>
          </p:cNvPicPr>
          <p:nvPr/>
        </p:nvPicPr>
        <p:blipFill>
          <a:blip r:embed="rId2"/>
          <a:stretch>
            <a:fillRect/>
          </a:stretch>
        </p:blipFill>
        <p:spPr>
          <a:xfrm>
            <a:off x="8831694" y="2829245"/>
            <a:ext cx="2750706" cy="1830470"/>
          </a:xfrm>
          <a:prstGeom prst="rect">
            <a:avLst/>
          </a:prstGeom>
        </p:spPr>
      </p:pic>
      <p:pic>
        <p:nvPicPr>
          <p:cNvPr id="8" name="Picture 7"/>
          <p:cNvPicPr>
            <a:picLocks noChangeAspect="1"/>
          </p:cNvPicPr>
          <p:nvPr/>
        </p:nvPicPr>
        <p:blipFill>
          <a:blip r:embed="rId3"/>
          <a:stretch>
            <a:fillRect/>
          </a:stretch>
        </p:blipFill>
        <p:spPr>
          <a:xfrm>
            <a:off x="8831694" y="4822212"/>
            <a:ext cx="2750706" cy="1830470"/>
          </a:xfrm>
          <a:prstGeom prst="rect">
            <a:avLst/>
          </a:prstGeom>
        </p:spPr>
      </p:pic>
      <p:sp>
        <p:nvSpPr>
          <p:cNvPr id="2" name="Rectangle 1"/>
          <p:cNvSpPr/>
          <p:nvPr/>
        </p:nvSpPr>
        <p:spPr>
          <a:xfrm>
            <a:off x="170005" y="4822212"/>
            <a:ext cx="8354869" cy="2031325"/>
          </a:xfrm>
          <a:prstGeom prst="rect">
            <a:avLst/>
          </a:prstGeom>
        </p:spPr>
        <p:txBody>
          <a:bodyPr wrap="square">
            <a:spAutoFit/>
          </a:bodyPr>
          <a:lstStyle/>
          <a:p>
            <a:pPr lvl="0" algn="just"/>
            <a:r>
              <a:rPr lang="vi-VN" u="sng" dirty="0">
                <a:solidFill>
                  <a:srgbClr val="333333"/>
                </a:solidFill>
                <a:latin typeface="Roboto" panose="020B0604020202020204"/>
              </a:rPr>
              <a:t>* Liên hệ thực tiễn ở gia đình và địa phương em</a:t>
            </a:r>
            <a:endParaRPr lang="vi-VN" u="sng" dirty="0">
              <a:solidFill>
                <a:srgbClr val="333333"/>
              </a:solidFill>
              <a:latin typeface="Roboto" panose="020B0604020202020204"/>
            </a:endParaRPr>
          </a:p>
          <a:p>
            <a:pPr lvl="0" algn="just"/>
            <a:r>
              <a:rPr lang="vi-VN" dirty="0">
                <a:solidFill>
                  <a:srgbClr val="333333"/>
                </a:solidFill>
                <a:latin typeface="Roboto" panose="020B0604020202020204"/>
              </a:rPr>
              <a:t>- Ở gia đình em: Sử dụng phương thức trồng trọt ngoài tự nhiên, chưa áp dụng trồng trọt công nghệ cao.</a:t>
            </a:r>
            <a:endParaRPr lang="vi-VN" dirty="0">
              <a:solidFill>
                <a:srgbClr val="333333"/>
              </a:solidFill>
              <a:latin typeface="Roboto" panose="020B0604020202020204"/>
            </a:endParaRPr>
          </a:p>
          <a:p>
            <a:pPr lvl="0" algn="just"/>
            <a:r>
              <a:rPr lang="vi-VN" dirty="0">
                <a:solidFill>
                  <a:srgbClr val="333333"/>
                </a:solidFill>
                <a:latin typeface="Roboto" panose="020B0604020202020204"/>
              </a:rPr>
              <a:t>- Ở địa phương em: Đa số sử dụng phương thức trồng trọt ngoài tự nhiên, chưa áp dụng trồng trọt công nghệ cao. Rải rác một vài doanh nghiệp áp dụng trồng trọt trong nhà có mái che, áp dụng trồng trọt công nghệ cao trong trồng rau hữu cơ.</a:t>
            </a:r>
            <a:endParaRPr lang="vi-VN" dirty="0">
              <a:solidFill>
                <a:srgbClr val="333333"/>
              </a:solidFill>
              <a:latin typeface="Roboto"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091" y="150244"/>
            <a:ext cx="11185236" cy="369332"/>
          </a:xfrm>
          <a:prstGeom prst="rect">
            <a:avLst/>
          </a:prstGeom>
        </p:spPr>
        <p:txBody>
          <a:bodyPr wrap="square">
            <a:spAutoFit/>
          </a:bodyPr>
          <a:lstStyle/>
          <a:p>
            <a:r>
              <a:rPr lang="en-US" b="1" dirty="0" err="1">
                <a:solidFill>
                  <a:srgbClr val="008000"/>
                </a:solidFill>
                <a:latin typeface="Roboto" panose="020B0604020202020204"/>
              </a:rPr>
              <a:t>Câu</a:t>
            </a:r>
            <a:r>
              <a:rPr lang="en-US" b="1" dirty="0">
                <a:solidFill>
                  <a:srgbClr val="008000"/>
                </a:solidFill>
                <a:latin typeface="Roboto" panose="020B0604020202020204"/>
              </a:rPr>
              <a:t> </a:t>
            </a:r>
            <a:r>
              <a:rPr lang="en-US" b="1" dirty="0" err="1">
                <a:solidFill>
                  <a:srgbClr val="008000"/>
                </a:solidFill>
                <a:latin typeface="Roboto" panose="020B0604020202020204"/>
              </a:rPr>
              <a:t>hỏi</a:t>
            </a:r>
            <a:r>
              <a:rPr lang="en-US" b="1" dirty="0">
                <a:solidFill>
                  <a:srgbClr val="008000"/>
                </a:solidFill>
                <a:latin typeface="Roboto" panose="020B0604020202020204"/>
              </a:rPr>
              <a:t> 3 </a:t>
            </a:r>
            <a:r>
              <a:rPr lang="en-US" b="1" dirty="0" smtClean="0">
                <a:solidFill>
                  <a:srgbClr val="008000"/>
                </a:solidFill>
                <a:latin typeface="Roboto" panose="020B0604020202020204"/>
              </a:rPr>
              <a:t>:</a:t>
            </a:r>
            <a:r>
              <a:rPr lang="en-US" dirty="0">
                <a:solidFill>
                  <a:srgbClr val="333333"/>
                </a:solidFill>
                <a:latin typeface="Roboto" panose="020B0604020202020204"/>
              </a:rPr>
              <a:t> </a:t>
            </a:r>
            <a:r>
              <a:rPr lang="en-US" dirty="0" err="1">
                <a:solidFill>
                  <a:srgbClr val="333333"/>
                </a:solidFill>
                <a:latin typeface="Roboto" panose="020B0604020202020204"/>
              </a:rPr>
              <a:t>Có</a:t>
            </a:r>
            <a:r>
              <a:rPr lang="en-US" dirty="0">
                <a:solidFill>
                  <a:srgbClr val="333333"/>
                </a:solidFill>
                <a:latin typeface="Roboto" panose="020B0604020202020204"/>
              </a:rPr>
              <a:t> </a:t>
            </a:r>
            <a:r>
              <a:rPr lang="en-US" dirty="0" err="1">
                <a:solidFill>
                  <a:srgbClr val="333333"/>
                </a:solidFill>
                <a:latin typeface="Roboto" panose="020B0604020202020204"/>
              </a:rPr>
              <a:t>những</a:t>
            </a:r>
            <a:r>
              <a:rPr lang="en-US" dirty="0">
                <a:solidFill>
                  <a:srgbClr val="333333"/>
                </a:solidFill>
                <a:latin typeface="Roboto" panose="020B0604020202020204"/>
              </a:rPr>
              <a:t> </a:t>
            </a:r>
            <a:r>
              <a:rPr lang="en-US" dirty="0" err="1">
                <a:solidFill>
                  <a:srgbClr val="333333"/>
                </a:solidFill>
                <a:latin typeface="Roboto" panose="020B0604020202020204"/>
              </a:rPr>
              <a:t>ngành</a:t>
            </a:r>
            <a:r>
              <a:rPr lang="en-US" dirty="0">
                <a:solidFill>
                  <a:srgbClr val="333333"/>
                </a:solidFill>
                <a:latin typeface="Roboto" panose="020B0604020202020204"/>
              </a:rPr>
              <a:t> </a:t>
            </a:r>
            <a:r>
              <a:rPr lang="en-US" dirty="0" err="1">
                <a:solidFill>
                  <a:srgbClr val="333333"/>
                </a:solidFill>
                <a:latin typeface="Roboto" panose="020B0604020202020204"/>
              </a:rPr>
              <a:t>nghề</a:t>
            </a:r>
            <a:r>
              <a:rPr lang="en-US" dirty="0">
                <a:solidFill>
                  <a:srgbClr val="333333"/>
                </a:solidFill>
                <a:latin typeface="Roboto" panose="020B0604020202020204"/>
              </a:rPr>
              <a:t> </a:t>
            </a:r>
            <a:r>
              <a:rPr lang="en-US" dirty="0" err="1">
                <a:solidFill>
                  <a:srgbClr val="333333"/>
                </a:solidFill>
                <a:latin typeface="Roboto" panose="020B0604020202020204"/>
              </a:rPr>
              <a:t>nào</a:t>
            </a:r>
            <a:r>
              <a:rPr lang="en-US" dirty="0">
                <a:solidFill>
                  <a:srgbClr val="333333"/>
                </a:solidFill>
                <a:latin typeface="Roboto" panose="020B0604020202020204"/>
              </a:rPr>
              <a:t> </a:t>
            </a:r>
            <a:r>
              <a:rPr lang="en-US" dirty="0" err="1">
                <a:solidFill>
                  <a:srgbClr val="333333"/>
                </a:solidFill>
                <a:latin typeface="Roboto" panose="020B0604020202020204"/>
              </a:rPr>
              <a:t>trong</a:t>
            </a:r>
            <a:r>
              <a:rPr lang="en-US" dirty="0">
                <a:solidFill>
                  <a:srgbClr val="333333"/>
                </a:solidFill>
                <a:latin typeface="Roboto" panose="020B0604020202020204"/>
              </a:rPr>
              <a:t> </a:t>
            </a:r>
            <a:r>
              <a:rPr lang="en-US" dirty="0" err="1">
                <a:solidFill>
                  <a:srgbClr val="333333"/>
                </a:solidFill>
                <a:latin typeface="Roboto" panose="020B0604020202020204"/>
              </a:rPr>
              <a:t>trồng</a:t>
            </a:r>
            <a:r>
              <a:rPr lang="en-US" dirty="0">
                <a:solidFill>
                  <a:srgbClr val="333333"/>
                </a:solidFill>
                <a:latin typeface="Roboto" panose="020B0604020202020204"/>
              </a:rPr>
              <a:t> </a:t>
            </a:r>
            <a:r>
              <a:rPr lang="en-US" dirty="0" err="1">
                <a:solidFill>
                  <a:srgbClr val="333333"/>
                </a:solidFill>
                <a:latin typeface="Roboto" panose="020B0604020202020204"/>
              </a:rPr>
              <a:t>trọt</a:t>
            </a:r>
            <a:r>
              <a:rPr lang="en-US" dirty="0">
                <a:solidFill>
                  <a:srgbClr val="333333"/>
                </a:solidFill>
                <a:latin typeface="Roboto" panose="020B0604020202020204"/>
              </a:rPr>
              <a:t>? </a:t>
            </a:r>
            <a:r>
              <a:rPr lang="en-US" dirty="0" err="1">
                <a:solidFill>
                  <a:srgbClr val="333333"/>
                </a:solidFill>
                <a:latin typeface="Roboto" panose="020B0604020202020204"/>
              </a:rPr>
              <a:t>Em</a:t>
            </a:r>
            <a:r>
              <a:rPr lang="en-US" dirty="0">
                <a:solidFill>
                  <a:srgbClr val="333333"/>
                </a:solidFill>
                <a:latin typeface="Roboto" panose="020B0604020202020204"/>
              </a:rPr>
              <a:t> </a:t>
            </a:r>
            <a:r>
              <a:rPr lang="en-US" dirty="0" err="1">
                <a:solidFill>
                  <a:srgbClr val="333333"/>
                </a:solidFill>
                <a:latin typeface="Roboto" panose="020B0604020202020204"/>
              </a:rPr>
              <a:t>thấy</a:t>
            </a:r>
            <a:r>
              <a:rPr lang="en-US" dirty="0">
                <a:solidFill>
                  <a:srgbClr val="333333"/>
                </a:solidFill>
                <a:latin typeface="Roboto" panose="020B0604020202020204"/>
              </a:rPr>
              <a:t> </a:t>
            </a:r>
            <a:r>
              <a:rPr lang="en-US" dirty="0" err="1">
                <a:solidFill>
                  <a:srgbClr val="333333"/>
                </a:solidFill>
                <a:latin typeface="Roboto" panose="020B0604020202020204"/>
              </a:rPr>
              <a:t>mình</a:t>
            </a:r>
            <a:r>
              <a:rPr lang="en-US" dirty="0">
                <a:solidFill>
                  <a:srgbClr val="333333"/>
                </a:solidFill>
                <a:latin typeface="Roboto" panose="020B0604020202020204"/>
              </a:rPr>
              <a:t> </a:t>
            </a:r>
            <a:r>
              <a:rPr lang="en-US" dirty="0" err="1">
                <a:solidFill>
                  <a:srgbClr val="333333"/>
                </a:solidFill>
                <a:latin typeface="Roboto" panose="020B0604020202020204"/>
              </a:rPr>
              <a:t>phù</a:t>
            </a:r>
            <a:r>
              <a:rPr lang="en-US" dirty="0">
                <a:solidFill>
                  <a:srgbClr val="333333"/>
                </a:solidFill>
                <a:latin typeface="Roboto" panose="020B0604020202020204"/>
              </a:rPr>
              <a:t> </a:t>
            </a:r>
            <a:r>
              <a:rPr lang="en-US" dirty="0" err="1">
                <a:solidFill>
                  <a:srgbClr val="333333"/>
                </a:solidFill>
                <a:latin typeface="Roboto" panose="020B0604020202020204"/>
              </a:rPr>
              <a:t>hợp</a:t>
            </a:r>
            <a:r>
              <a:rPr lang="en-US" dirty="0">
                <a:solidFill>
                  <a:srgbClr val="333333"/>
                </a:solidFill>
                <a:latin typeface="Roboto" panose="020B0604020202020204"/>
              </a:rPr>
              <a:t> </a:t>
            </a:r>
            <a:r>
              <a:rPr lang="en-US" dirty="0" err="1">
                <a:solidFill>
                  <a:srgbClr val="333333"/>
                </a:solidFill>
                <a:latin typeface="Roboto" panose="020B0604020202020204"/>
              </a:rPr>
              <a:t>ngành</a:t>
            </a:r>
            <a:r>
              <a:rPr lang="en-US" dirty="0">
                <a:solidFill>
                  <a:srgbClr val="333333"/>
                </a:solidFill>
                <a:latin typeface="Roboto" panose="020B0604020202020204"/>
              </a:rPr>
              <a:t> </a:t>
            </a:r>
            <a:r>
              <a:rPr lang="en-US" dirty="0" err="1">
                <a:solidFill>
                  <a:srgbClr val="333333"/>
                </a:solidFill>
                <a:latin typeface="Roboto" panose="020B0604020202020204"/>
              </a:rPr>
              <a:t>nghề</a:t>
            </a:r>
            <a:r>
              <a:rPr lang="en-US" dirty="0">
                <a:solidFill>
                  <a:srgbClr val="333333"/>
                </a:solidFill>
                <a:latin typeface="Roboto" panose="020B0604020202020204"/>
              </a:rPr>
              <a:t> </a:t>
            </a:r>
            <a:r>
              <a:rPr lang="en-US" dirty="0" err="1">
                <a:solidFill>
                  <a:srgbClr val="333333"/>
                </a:solidFill>
                <a:latin typeface="Roboto" panose="020B0604020202020204"/>
              </a:rPr>
              <a:t>nào</a:t>
            </a:r>
            <a:r>
              <a:rPr lang="en-US" dirty="0">
                <a:solidFill>
                  <a:srgbClr val="333333"/>
                </a:solidFill>
                <a:latin typeface="Roboto" panose="020B0604020202020204"/>
              </a:rPr>
              <a:t>? </a:t>
            </a:r>
            <a:r>
              <a:rPr lang="en-US" dirty="0" err="1">
                <a:solidFill>
                  <a:srgbClr val="333333"/>
                </a:solidFill>
                <a:latin typeface="Roboto" panose="020B0604020202020204"/>
              </a:rPr>
              <a:t>Vì</a:t>
            </a:r>
            <a:r>
              <a:rPr lang="en-US" dirty="0">
                <a:solidFill>
                  <a:srgbClr val="333333"/>
                </a:solidFill>
                <a:latin typeface="Roboto" panose="020B0604020202020204"/>
              </a:rPr>
              <a:t> </a:t>
            </a:r>
            <a:r>
              <a:rPr lang="en-US" dirty="0" err="1">
                <a:solidFill>
                  <a:srgbClr val="333333"/>
                </a:solidFill>
                <a:latin typeface="Roboto" panose="020B0604020202020204"/>
              </a:rPr>
              <a:t>sao</a:t>
            </a:r>
            <a:r>
              <a:rPr lang="en-US" dirty="0">
                <a:solidFill>
                  <a:srgbClr val="333333"/>
                </a:solidFill>
                <a:latin typeface="Roboto" panose="020B0604020202020204"/>
              </a:rPr>
              <a:t>?</a:t>
            </a:r>
            <a:endParaRPr lang="en-US" dirty="0"/>
          </a:p>
        </p:txBody>
      </p:sp>
      <p:sp>
        <p:nvSpPr>
          <p:cNvPr id="7" name="Rectangle 6"/>
          <p:cNvSpPr/>
          <p:nvPr/>
        </p:nvSpPr>
        <p:spPr>
          <a:xfrm>
            <a:off x="277090" y="1111056"/>
            <a:ext cx="10028959" cy="1754326"/>
          </a:xfrm>
          <a:prstGeom prst="rect">
            <a:avLst/>
          </a:prstGeom>
        </p:spPr>
        <p:txBody>
          <a:bodyPr wrap="square">
            <a:spAutoFit/>
          </a:bodyPr>
          <a:lstStyle/>
          <a:p>
            <a:pPr algn="just"/>
            <a:r>
              <a:rPr lang="vi-VN" dirty="0">
                <a:solidFill>
                  <a:srgbClr val="333333"/>
                </a:solidFill>
                <a:latin typeface="Roboto" panose="020B0604020202020204"/>
              </a:rPr>
              <a:t>- Kĩ sư trồng trọt</a:t>
            </a:r>
            <a:endParaRPr lang="vi-VN" dirty="0">
              <a:solidFill>
                <a:srgbClr val="333333"/>
              </a:solidFill>
              <a:latin typeface="Roboto" panose="020B0604020202020204"/>
            </a:endParaRPr>
          </a:p>
          <a:p>
            <a:pPr algn="just"/>
            <a:r>
              <a:rPr lang="vi-VN" dirty="0">
                <a:solidFill>
                  <a:srgbClr val="333333"/>
                </a:solidFill>
                <a:latin typeface="Roboto" panose="020B0604020202020204"/>
              </a:rPr>
              <a:t>- Kĩ sư bảo vệ thực vật</a:t>
            </a:r>
            <a:endParaRPr lang="vi-VN" dirty="0">
              <a:solidFill>
                <a:srgbClr val="333333"/>
              </a:solidFill>
              <a:latin typeface="Roboto" panose="020B0604020202020204"/>
            </a:endParaRPr>
          </a:p>
          <a:p>
            <a:pPr algn="just"/>
            <a:r>
              <a:rPr lang="vi-VN" dirty="0">
                <a:solidFill>
                  <a:srgbClr val="333333"/>
                </a:solidFill>
                <a:latin typeface="Roboto" panose="020B0604020202020204"/>
              </a:rPr>
              <a:t>- Kĩ sư chọn giống cây trồng</a:t>
            </a:r>
            <a:endParaRPr lang="vi-VN" dirty="0">
              <a:solidFill>
                <a:srgbClr val="333333"/>
              </a:solidFill>
              <a:latin typeface="Roboto" panose="020B0604020202020204"/>
            </a:endParaRPr>
          </a:p>
          <a:p>
            <a:pPr algn="just"/>
            <a:r>
              <a:rPr lang="vi-VN" u="sng" dirty="0">
                <a:solidFill>
                  <a:srgbClr val="333333"/>
                </a:solidFill>
                <a:latin typeface="Roboto" panose="020B0604020202020204"/>
              </a:rPr>
              <a:t>* Bản thân em phù hợp với ngành nghề</a:t>
            </a:r>
            <a:r>
              <a:rPr lang="vi-VN" dirty="0">
                <a:solidFill>
                  <a:srgbClr val="333333"/>
                </a:solidFill>
                <a:latin typeface="Roboto" panose="020B0604020202020204"/>
              </a:rPr>
              <a:t>: kĩ sư chọn giống cây trồng</a:t>
            </a:r>
            <a:endParaRPr lang="vi-VN" dirty="0">
              <a:solidFill>
                <a:srgbClr val="333333"/>
              </a:solidFill>
              <a:latin typeface="Roboto" panose="020B0604020202020204"/>
            </a:endParaRPr>
          </a:p>
          <a:p>
            <a:pPr algn="just"/>
            <a:r>
              <a:rPr lang="vi-VN" u="sng" dirty="0">
                <a:solidFill>
                  <a:srgbClr val="333333"/>
                </a:solidFill>
                <a:latin typeface="Roboto" panose="020B0604020202020204"/>
              </a:rPr>
              <a:t>* Giải thích: </a:t>
            </a:r>
            <a:r>
              <a:rPr lang="vi-VN" dirty="0">
                <a:solidFill>
                  <a:srgbClr val="333333"/>
                </a:solidFill>
                <a:latin typeface="Roboto" panose="020B0604020202020204"/>
              </a:rPr>
              <a:t>Em yêu thích công việc bảo tồn và phát triển các giống cây trồng hiện có, nghiên cứu tạo giống cây trồng mới.</a:t>
            </a:r>
            <a:endParaRPr lang="vi-VN" b="0" i="0" dirty="0">
              <a:solidFill>
                <a:srgbClr val="333333"/>
              </a:solidFill>
              <a:effectLst/>
              <a:latin typeface="Roboto" panose="020B0604020202020204"/>
            </a:endParaRPr>
          </a:p>
        </p:txBody>
      </p:sp>
      <p:sp>
        <p:nvSpPr>
          <p:cNvPr id="8" name="Rectangle 7"/>
          <p:cNvSpPr/>
          <p:nvPr/>
        </p:nvSpPr>
        <p:spPr>
          <a:xfrm>
            <a:off x="193964" y="741724"/>
            <a:ext cx="3916457" cy="369332"/>
          </a:xfrm>
          <a:prstGeom prst="rect">
            <a:avLst/>
          </a:prstGeom>
        </p:spPr>
        <p:txBody>
          <a:bodyPr wrap="none">
            <a:spAutoFit/>
          </a:bodyPr>
          <a:lstStyle/>
          <a:p>
            <a:r>
              <a:rPr lang="en-US" u="sng" dirty="0">
                <a:solidFill>
                  <a:srgbClr val="333333"/>
                </a:solidFill>
                <a:latin typeface="Roboto" panose="020B0604020202020204"/>
              </a:rPr>
              <a:t>* </a:t>
            </a:r>
            <a:r>
              <a:rPr lang="en-US" u="sng" dirty="0" err="1">
                <a:solidFill>
                  <a:srgbClr val="333333"/>
                </a:solidFill>
                <a:latin typeface="Roboto" panose="020B0604020202020204"/>
              </a:rPr>
              <a:t>Các</a:t>
            </a:r>
            <a:r>
              <a:rPr lang="en-US" u="sng" dirty="0">
                <a:solidFill>
                  <a:srgbClr val="333333"/>
                </a:solidFill>
                <a:latin typeface="Roboto" panose="020B0604020202020204"/>
              </a:rPr>
              <a:t> </a:t>
            </a:r>
            <a:r>
              <a:rPr lang="en-US" u="sng" dirty="0" err="1">
                <a:solidFill>
                  <a:srgbClr val="333333"/>
                </a:solidFill>
                <a:latin typeface="Roboto" panose="020B0604020202020204"/>
              </a:rPr>
              <a:t>ngành</a:t>
            </a:r>
            <a:r>
              <a:rPr lang="en-US" u="sng" dirty="0">
                <a:solidFill>
                  <a:srgbClr val="333333"/>
                </a:solidFill>
                <a:latin typeface="Roboto" panose="020B0604020202020204"/>
              </a:rPr>
              <a:t> </a:t>
            </a:r>
            <a:r>
              <a:rPr lang="en-US" u="sng" dirty="0" err="1">
                <a:solidFill>
                  <a:srgbClr val="333333"/>
                </a:solidFill>
                <a:latin typeface="Roboto" panose="020B0604020202020204"/>
              </a:rPr>
              <a:t>nghề</a:t>
            </a:r>
            <a:r>
              <a:rPr lang="en-US" u="sng" dirty="0">
                <a:solidFill>
                  <a:srgbClr val="333333"/>
                </a:solidFill>
                <a:latin typeface="Roboto" panose="020B0604020202020204"/>
              </a:rPr>
              <a:t> </a:t>
            </a:r>
            <a:r>
              <a:rPr lang="en-US" u="sng" dirty="0" err="1">
                <a:solidFill>
                  <a:srgbClr val="333333"/>
                </a:solidFill>
                <a:latin typeface="Roboto" panose="020B0604020202020204"/>
              </a:rPr>
              <a:t>trong</a:t>
            </a:r>
            <a:r>
              <a:rPr lang="en-US" u="sng" dirty="0">
                <a:solidFill>
                  <a:srgbClr val="333333"/>
                </a:solidFill>
                <a:latin typeface="Roboto" panose="020B0604020202020204"/>
              </a:rPr>
              <a:t> </a:t>
            </a:r>
            <a:r>
              <a:rPr lang="en-US" u="sng" dirty="0" err="1">
                <a:solidFill>
                  <a:srgbClr val="333333"/>
                </a:solidFill>
                <a:latin typeface="Roboto" panose="020B0604020202020204"/>
              </a:rPr>
              <a:t>trồng</a:t>
            </a:r>
            <a:r>
              <a:rPr lang="en-US" u="sng" dirty="0">
                <a:solidFill>
                  <a:srgbClr val="333333"/>
                </a:solidFill>
                <a:latin typeface="Roboto" panose="020B0604020202020204"/>
              </a:rPr>
              <a:t> </a:t>
            </a:r>
            <a:r>
              <a:rPr lang="en-US" u="sng" dirty="0" err="1">
                <a:solidFill>
                  <a:srgbClr val="333333"/>
                </a:solidFill>
                <a:latin typeface="Roboto" panose="020B0604020202020204"/>
              </a:rPr>
              <a:t>trọt</a:t>
            </a:r>
            <a:r>
              <a:rPr lang="en-US" u="sng" dirty="0">
                <a:solidFill>
                  <a:srgbClr val="333333"/>
                </a:solidFill>
                <a:latin typeface="Roboto" panose="020B0604020202020204"/>
              </a:rPr>
              <a:t> </a:t>
            </a:r>
            <a:r>
              <a:rPr lang="en-US" u="sng" dirty="0" err="1">
                <a:solidFill>
                  <a:srgbClr val="333333"/>
                </a:solidFill>
                <a:latin typeface="Roboto" panose="020B0604020202020204"/>
              </a:rPr>
              <a:t>là</a:t>
            </a:r>
            <a:r>
              <a:rPr lang="en-US" u="sng" dirty="0">
                <a:solidFill>
                  <a:srgbClr val="333333"/>
                </a:solidFill>
                <a:latin typeface="Roboto" panose="020B0604020202020204"/>
              </a:rPr>
              <a:t>:</a:t>
            </a:r>
            <a:endParaRPr lang="en-US" u="sng" dirty="0"/>
          </a:p>
        </p:txBody>
      </p:sp>
      <p:pic>
        <p:nvPicPr>
          <p:cNvPr id="10" name="Picture 9"/>
          <p:cNvPicPr>
            <a:picLocks noChangeAspect="1"/>
          </p:cNvPicPr>
          <p:nvPr/>
        </p:nvPicPr>
        <p:blipFill>
          <a:blip r:embed="rId1"/>
          <a:stretch>
            <a:fillRect/>
          </a:stretch>
        </p:blipFill>
        <p:spPr>
          <a:xfrm>
            <a:off x="4440959" y="3622675"/>
            <a:ext cx="3834823" cy="2784962"/>
          </a:xfrm>
          <a:prstGeom prst="rect">
            <a:avLst/>
          </a:prstGeom>
        </p:spPr>
      </p:pic>
      <p:sp>
        <p:nvSpPr>
          <p:cNvPr id="11" name="Rectangle 10"/>
          <p:cNvSpPr/>
          <p:nvPr/>
        </p:nvSpPr>
        <p:spPr>
          <a:xfrm>
            <a:off x="2889250" y="6488668"/>
            <a:ext cx="3668633" cy="369332"/>
          </a:xfrm>
          <a:prstGeom prst="rect">
            <a:avLst/>
          </a:prstGeom>
        </p:spPr>
        <p:txBody>
          <a:bodyPr wrap="none">
            <a:spAutoFit/>
          </a:bodyPr>
          <a:lstStyle/>
          <a:p>
            <a:pPr algn="ctr"/>
            <a:r>
              <a:rPr lang="en-US" b="1" dirty="0" err="1">
                <a:solidFill>
                  <a:srgbClr val="339966"/>
                </a:solidFill>
                <a:latin typeface="Roboto" panose="020B0604020202020204"/>
              </a:rPr>
              <a:t>Học</a:t>
            </a:r>
            <a:r>
              <a:rPr lang="en-US" b="1" dirty="0">
                <a:solidFill>
                  <a:srgbClr val="339966"/>
                </a:solidFill>
                <a:latin typeface="Roboto" panose="020B0604020202020204"/>
              </a:rPr>
              <a:t> </a:t>
            </a:r>
            <a:r>
              <a:rPr lang="en-US" b="1" dirty="0" err="1">
                <a:solidFill>
                  <a:srgbClr val="339966"/>
                </a:solidFill>
                <a:latin typeface="Roboto" panose="020B0604020202020204"/>
              </a:rPr>
              <a:t>viện</a:t>
            </a:r>
            <a:r>
              <a:rPr lang="en-US" b="1" dirty="0">
                <a:solidFill>
                  <a:srgbClr val="339966"/>
                </a:solidFill>
                <a:latin typeface="Roboto" panose="020B0604020202020204"/>
              </a:rPr>
              <a:t> </a:t>
            </a:r>
            <a:r>
              <a:rPr lang="en-US" b="1" dirty="0" err="1">
                <a:solidFill>
                  <a:srgbClr val="339966"/>
                </a:solidFill>
                <a:latin typeface="Roboto" panose="020B0604020202020204"/>
              </a:rPr>
              <a:t>Nông</a:t>
            </a:r>
            <a:r>
              <a:rPr lang="en-US" b="1" dirty="0">
                <a:solidFill>
                  <a:srgbClr val="339966"/>
                </a:solidFill>
                <a:latin typeface="Roboto" panose="020B0604020202020204"/>
              </a:rPr>
              <a:t> </a:t>
            </a:r>
            <a:r>
              <a:rPr lang="en-US" b="1" dirty="0" err="1">
                <a:solidFill>
                  <a:srgbClr val="339966"/>
                </a:solidFill>
                <a:latin typeface="Roboto" panose="020B0604020202020204"/>
              </a:rPr>
              <a:t>nghiệp</a:t>
            </a:r>
            <a:r>
              <a:rPr lang="en-US" b="1" dirty="0">
                <a:solidFill>
                  <a:srgbClr val="339966"/>
                </a:solidFill>
                <a:latin typeface="Roboto" panose="020B0604020202020204"/>
              </a:rPr>
              <a:t> </a:t>
            </a:r>
            <a:r>
              <a:rPr lang="en-US" b="1" dirty="0" err="1">
                <a:solidFill>
                  <a:srgbClr val="339966"/>
                </a:solidFill>
                <a:latin typeface="Roboto" panose="020B0604020202020204"/>
              </a:rPr>
              <a:t>Việt</a:t>
            </a:r>
            <a:r>
              <a:rPr lang="en-US" b="1" dirty="0">
                <a:solidFill>
                  <a:srgbClr val="339966"/>
                </a:solidFill>
                <a:latin typeface="Roboto" panose="020B0604020202020204"/>
              </a:rPr>
              <a:t> Nam</a:t>
            </a:r>
            <a:endParaRPr lang="en-US" b="1" i="0" dirty="0">
              <a:solidFill>
                <a:srgbClr val="333333"/>
              </a:solidFill>
              <a:effectLst/>
              <a:latin typeface="Roboto" panose="020B0604020202020204"/>
            </a:endParaRPr>
          </a:p>
        </p:txBody>
      </p:sp>
      <p:pic>
        <p:nvPicPr>
          <p:cNvPr id="12" name="Picture 11"/>
          <p:cNvPicPr>
            <a:picLocks noChangeAspect="1"/>
          </p:cNvPicPr>
          <p:nvPr/>
        </p:nvPicPr>
        <p:blipFill>
          <a:blip r:embed="rId2"/>
          <a:stretch>
            <a:fillRect/>
          </a:stretch>
        </p:blipFill>
        <p:spPr>
          <a:xfrm>
            <a:off x="454458" y="3643323"/>
            <a:ext cx="3768994" cy="2764313"/>
          </a:xfrm>
          <a:prstGeom prst="rect">
            <a:avLst/>
          </a:prstGeom>
        </p:spPr>
      </p:pic>
      <p:pic>
        <p:nvPicPr>
          <p:cNvPr id="13" name="Picture 12"/>
          <p:cNvPicPr>
            <a:picLocks noChangeAspect="1"/>
          </p:cNvPicPr>
          <p:nvPr/>
        </p:nvPicPr>
        <p:blipFill>
          <a:blip r:embed="rId3"/>
          <a:stretch>
            <a:fillRect/>
          </a:stretch>
        </p:blipFill>
        <p:spPr>
          <a:xfrm>
            <a:off x="8493289" y="3622674"/>
            <a:ext cx="3467802" cy="2784961"/>
          </a:xfrm>
          <a:prstGeom prst="rect">
            <a:avLst/>
          </a:prstGeom>
        </p:spPr>
      </p:pic>
      <p:sp>
        <p:nvSpPr>
          <p:cNvPr id="2" name="Rectangle 1"/>
          <p:cNvSpPr/>
          <p:nvPr/>
        </p:nvSpPr>
        <p:spPr>
          <a:xfrm>
            <a:off x="4575880" y="519576"/>
            <a:ext cx="963790" cy="369332"/>
          </a:xfrm>
          <a:prstGeom prst="rect">
            <a:avLst/>
          </a:prstGeom>
        </p:spPr>
        <p:txBody>
          <a:bodyPr wrap="none">
            <a:spAutoFit/>
          </a:bodyPr>
          <a:lstStyle/>
          <a:p>
            <a:pPr lvl="0" algn="just"/>
            <a:r>
              <a:rPr lang="vi-VN" b="1" dirty="0">
                <a:solidFill>
                  <a:srgbClr val="008000"/>
                </a:solidFill>
                <a:latin typeface="Roboto" panose="020B0604020202020204"/>
              </a:rPr>
              <a:t>Trả lời:</a:t>
            </a:r>
            <a:endParaRPr lang="vi-VN" dirty="0">
              <a:solidFill>
                <a:srgbClr val="333333"/>
              </a:solidFill>
              <a:latin typeface="Roboto"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7235" y="224227"/>
            <a:ext cx="10871201" cy="369332"/>
          </a:xfrm>
          <a:prstGeom prst="rect">
            <a:avLst/>
          </a:prstGeom>
        </p:spPr>
        <p:txBody>
          <a:bodyPr wrap="square">
            <a:spAutoFit/>
          </a:bodyPr>
          <a:lstStyle/>
          <a:p>
            <a:pPr algn="just"/>
            <a:r>
              <a:rPr lang="en-US" b="1" dirty="0" err="1">
                <a:solidFill>
                  <a:srgbClr val="008000"/>
                </a:solidFill>
                <a:latin typeface="Roboto" panose="020B0604020202020204"/>
              </a:rPr>
              <a:t>Câu</a:t>
            </a:r>
            <a:r>
              <a:rPr lang="en-US" b="1" dirty="0">
                <a:solidFill>
                  <a:srgbClr val="008000"/>
                </a:solidFill>
                <a:latin typeface="Roboto" panose="020B0604020202020204"/>
              </a:rPr>
              <a:t> </a:t>
            </a:r>
            <a:r>
              <a:rPr lang="en-US" b="1" dirty="0" err="1">
                <a:solidFill>
                  <a:srgbClr val="008000"/>
                </a:solidFill>
                <a:latin typeface="Roboto" panose="020B0604020202020204"/>
              </a:rPr>
              <a:t>hỏi</a:t>
            </a:r>
            <a:r>
              <a:rPr lang="en-US" b="1" dirty="0">
                <a:solidFill>
                  <a:srgbClr val="008000"/>
                </a:solidFill>
                <a:latin typeface="Roboto" panose="020B0604020202020204"/>
              </a:rPr>
              <a:t> 4 </a:t>
            </a:r>
            <a:r>
              <a:rPr lang="en-US" b="1" dirty="0" smtClean="0">
                <a:solidFill>
                  <a:srgbClr val="008000"/>
                </a:solidFill>
                <a:latin typeface="Roboto" panose="020B0604020202020204"/>
              </a:rPr>
              <a:t>:</a:t>
            </a:r>
            <a:r>
              <a:rPr lang="en-US" dirty="0">
                <a:solidFill>
                  <a:srgbClr val="333333"/>
                </a:solidFill>
                <a:latin typeface="Roboto" panose="020B0604020202020204"/>
              </a:rPr>
              <a:t> </a:t>
            </a:r>
            <a:r>
              <a:rPr lang="en-US" dirty="0" err="1">
                <a:solidFill>
                  <a:srgbClr val="333333"/>
                </a:solidFill>
                <a:latin typeface="Roboto" panose="020B0604020202020204"/>
              </a:rPr>
              <a:t>Hãy</a:t>
            </a:r>
            <a:r>
              <a:rPr lang="en-US" dirty="0">
                <a:solidFill>
                  <a:srgbClr val="333333"/>
                </a:solidFill>
                <a:latin typeface="Roboto" panose="020B0604020202020204"/>
              </a:rPr>
              <a:t> </a:t>
            </a:r>
            <a:r>
              <a:rPr lang="en-US" dirty="0" err="1">
                <a:solidFill>
                  <a:srgbClr val="333333"/>
                </a:solidFill>
                <a:latin typeface="Roboto" panose="020B0604020202020204"/>
              </a:rPr>
              <a:t>trình</a:t>
            </a:r>
            <a:r>
              <a:rPr lang="en-US" dirty="0">
                <a:solidFill>
                  <a:srgbClr val="333333"/>
                </a:solidFill>
                <a:latin typeface="Roboto" panose="020B0604020202020204"/>
              </a:rPr>
              <a:t> </a:t>
            </a:r>
            <a:r>
              <a:rPr lang="en-US" dirty="0" err="1">
                <a:solidFill>
                  <a:srgbClr val="333333"/>
                </a:solidFill>
                <a:latin typeface="Roboto" panose="020B0604020202020204"/>
              </a:rPr>
              <a:t>bày</a:t>
            </a:r>
            <a:r>
              <a:rPr lang="en-US" dirty="0">
                <a:solidFill>
                  <a:srgbClr val="333333"/>
                </a:solidFill>
                <a:latin typeface="Roboto" panose="020B0604020202020204"/>
              </a:rPr>
              <a:t> </a:t>
            </a:r>
            <a:r>
              <a:rPr lang="en-US" dirty="0" err="1">
                <a:solidFill>
                  <a:srgbClr val="333333"/>
                </a:solidFill>
                <a:latin typeface="Roboto" panose="020B0604020202020204"/>
              </a:rPr>
              <a:t>mục</a:t>
            </a:r>
            <a:r>
              <a:rPr lang="en-US" dirty="0">
                <a:solidFill>
                  <a:srgbClr val="333333"/>
                </a:solidFill>
                <a:latin typeface="Roboto" panose="020B0604020202020204"/>
              </a:rPr>
              <a:t> </a:t>
            </a:r>
            <a:r>
              <a:rPr lang="en-US" dirty="0" err="1">
                <a:solidFill>
                  <a:srgbClr val="333333"/>
                </a:solidFill>
                <a:latin typeface="Roboto" panose="020B0604020202020204"/>
              </a:rPr>
              <a:t>đích</a:t>
            </a:r>
            <a:r>
              <a:rPr lang="en-US" dirty="0">
                <a:solidFill>
                  <a:srgbClr val="333333"/>
                </a:solidFill>
                <a:latin typeface="Roboto" panose="020B0604020202020204"/>
              </a:rPr>
              <a:t>, </a:t>
            </a:r>
            <a:r>
              <a:rPr lang="en-US" dirty="0" err="1">
                <a:solidFill>
                  <a:srgbClr val="333333"/>
                </a:solidFill>
                <a:latin typeface="Roboto" panose="020B0604020202020204"/>
              </a:rPr>
              <a:t>yêu</a:t>
            </a:r>
            <a:r>
              <a:rPr lang="en-US" dirty="0">
                <a:solidFill>
                  <a:srgbClr val="333333"/>
                </a:solidFill>
                <a:latin typeface="Roboto" panose="020B0604020202020204"/>
              </a:rPr>
              <a:t> </a:t>
            </a:r>
            <a:r>
              <a:rPr lang="en-US" dirty="0" err="1">
                <a:solidFill>
                  <a:srgbClr val="333333"/>
                </a:solidFill>
                <a:latin typeface="Roboto" panose="020B0604020202020204"/>
              </a:rPr>
              <a:t>cầu</a:t>
            </a:r>
            <a:r>
              <a:rPr lang="en-US" dirty="0">
                <a:solidFill>
                  <a:srgbClr val="333333"/>
                </a:solidFill>
                <a:latin typeface="Roboto" panose="020B0604020202020204"/>
              </a:rPr>
              <a:t> </a:t>
            </a:r>
            <a:r>
              <a:rPr lang="en-US" dirty="0" err="1">
                <a:solidFill>
                  <a:srgbClr val="333333"/>
                </a:solidFill>
                <a:latin typeface="Roboto" panose="020B0604020202020204"/>
              </a:rPr>
              <a:t>kĩ</a:t>
            </a:r>
            <a:r>
              <a:rPr lang="en-US" dirty="0">
                <a:solidFill>
                  <a:srgbClr val="333333"/>
                </a:solidFill>
                <a:latin typeface="Roboto" panose="020B0604020202020204"/>
              </a:rPr>
              <a:t> </a:t>
            </a:r>
            <a:r>
              <a:rPr lang="en-US" dirty="0" err="1">
                <a:solidFill>
                  <a:srgbClr val="333333"/>
                </a:solidFill>
                <a:latin typeface="Roboto" panose="020B0604020202020204"/>
              </a:rPr>
              <a:t>thuật</a:t>
            </a:r>
            <a:r>
              <a:rPr lang="en-US" dirty="0">
                <a:solidFill>
                  <a:srgbClr val="333333"/>
                </a:solidFill>
                <a:latin typeface="Roboto" panose="020B0604020202020204"/>
              </a:rPr>
              <a:t> </a:t>
            </a:r>
            <a:r>
              <a:rPr lang="en-US" dirty="0" err="1">
                <a:solidFill>
                  <a:srgbClr val="333333"/>
                </a:solidFill>
                <a:latin typeface="Roboto" panose="020B0604020202020204"/>
              </a:rPr>
              <a:t>của</a:t>
            </a:r>
            <a:r>
              <a:rPr lang="en-US" dirty="0">
                <a:solidFill>
                  <a:srgbClr val="333333"/>
                </a:solidFill>
                <a:latin typeface="Roboto" panose="020B0604020202020204"/>
              </a:rPr>
              <a:t> </a:t>
            </a:r>
            <a:r>
              <a:rPr lang="en-US" dirty="0" err="1">
                <a:solidFill>
                  <a:srgbClr val="333333"/>
                </a:solidFill>
                <a:latin typeface="Roboto" panose="020B0604020202020204"/>
              </a:rPr>
              <a:t>các</a:t>
            </a:r>
            <a:r>
              <a:rPr lang="en-US" dirty="0">
                <a:solidFill>
                  <a:srgbClr val="333333"/>
                </a:solidFill>
                <a:latin typeface="Roboto" panose="020B0604020202020204"/>
              </a:rPr>
              <a:t> </a:t>
            </a:r>
            <a:r>
              <a:rPr lang="en-US" dirty="0" err="1">
                <a:solidFill>
                  <a:srgbClr val="333333"/>
                </a:solidFill>
                <a:latin typeface="Roboto" panose="020B0604020202020204"/>
              </a:rPr>
              <a:t>công</a:t>
            </a:r>
            <a:r>
              <a:rPr lang="en-US" dirty="0">
                <a:solidFill>
                  <a:srgbClr val="333333"/>
                </a:solidFill>
                <a:latin typeface="Roboto" panose="020B0604020202020204"/>
              </a:rPr>
              <a:t> </a:t>
            </a:r>
            <a:r>
              <a:rPr lang="en-US" dirty="0" err="1">
                <a:solidFill>
                  <a:srgbClr val="333333"/>
                </a:solidFill>
                <a:latin typeface="Roboto" panose="020B0604020202020204"/>
              </a:rPr>
              <a:t>việc</a:t>
            </a:r>
            <a:r>
              <a:rPr lang="en-US" dirty="0">
                <a:solidFill>
                  <a:srgbClr val="333333"/>
                </a:solidFill>
                <a:latin typeface="Roboto" panose="020B0604020202020204"/>
              </a:rPr>
              <a:t> </a:t>
            </a:r>
            <a:r>
              <a:rPr lang="en-US" dirty="0" err="1">
                <a:solidFill>
                  <a:srgbClr val="333333"/>
                </a:solidFill>
                <a:latin typeface="Roboto" panose="020B0604020202020204"/>
              </a:rPr>
              <a:t>làm</a:t>
            </a:r>
            <a:r>
              <a:rPr lang="en-US" dirty="0">
                <a:solidFill>
                  <a:srgbClr val="333333"/>
                </a:solidFill>
                <a:latin typeface="Roboto" panose="020B0604020202020204"/>
              </a:rPr>
              <a:t> </a:t>
            </a:r>
            <a:r>
              <a:rPr lang="en-US" dirty="0" err="1">
                <a:solidFill>
                  <a:srgbClr val="333333"/>
                </a:solidFill>
                <a:latin typeface="Roboto" panose="020B0604020202020204"/>
              </a:rPr>
              <a:t>đất</a:t>
            </a:r>
            <a:r>
              <a:rPr lang="en-US" dirty="0">
                <a:solidFill>
                  <a:srgbClr val="333333"/>
                </a:solidFill>
                <a:latin typeface="Roboto" panose="020B0604020202020204"/>
              </a:rPr>
              <a:t>, </a:t>
            </a:r>
            <a:r>
              <a:rPr lang="en-US" dirty="0" err="1">
                <a:solidFill>
                  <a:srgbClr val="333333"/>
                </a:solidFill>
                <a:latin typeface="Roboto" panose="020B0604020202020204"/>
              </a:rPr>
              <a:t>bón</a:t>
            </a:r>
            <a:r>
              <a:rPr lang="en-US" dirty="0">
                <a:solidFill>
                  <a:srgbClr val="333333"/>
                </a:solidFill>
                <a:latin typeface="Roboto" panose="020B0604020202020204"/>
              </a:rPr>
              <a:t> </a:t>
            </a:r>
            <a:r>
              <a:rPr lang="en-US" dirty="0" err="1">
                <a:solidFill>
                  <a:srgbClr val="333333"/>
                </a:solidFill>
                <a:latin typeface="Roboto" panose="020B0604020202020204"/>
              </a:rPr>
              <a:t>phân</a:t>
            </a:r>
            <a:r>
              <a:rPr lang="en-US" dirty="0">
                <a:solidFill>
                  <a:srgbClr val="333333"/>
                </a:solidFill>
                <a:latin typeface="Roboto" panose="020B0604020202020204"/>
              </a:rPr>
              <a:t> </a:t>
            </a:r>
            <a:r>
              <a:rPr lang="en-US" dirty="0" err="1">
                <a:solidFill>
                  <a:srgbClr val="333333"/>
                </a:solidFill>
                <a:latin typeface="Roboto" panose="020B0604020202020204"/>
              </a:rPr>
              <a:t>lót</a:t>
            </a:r>
            <a:r>
              <a:rPr lang="en-US" dirty="0" smtClean="0">
                <a:solidFill>
                  <a:srgbClr val="333333"/>
                </a:solidFill>
                <a:latin typeface="Roboto" panose="020B0604020202020204"/>
              </a:rPr>
              <a:t>.</a:t>
            </a:r>
            <a:endParaRPr lang="en-US" dirty="0">
              <a:solidFill>
                <a:srgbClr val="333333"/>
              </a:solidFill>
              <a:latin typeface="Roboto" panose="020B0604020202020204"/>
            </a:endParaRPr>
          </a:p>
        </p:txBody>
      </p:sp>
      <p:sp>
        <p:nvSpPr>
          <p:cNvPr id="5" name="Rectangle 4"/>
          <p:cNvSpPr/>
          <p:nvPr/>
        </p:nvSpPr>
        <p:spPr>
          <a:xfrm>
            <a:off x="420982" y="875916"/>
            <a:ext cx="10871201" cy="369332"/>
          </a:xfrm>
          <a:prstGeom prst="rect">
            <a:avLst/>
          </a:prstGeom>
        </p:spPr>
        <p:txBody>
          <a:bodyPr wrap="square">
            <a:spAutoFit/>
          </a:bodyPr>
          <a:lstStyle/>
          <a:p>
            <a:pPr algn="just"/>
            <a:r>
              <a:rPr lang="en-US" b="1" dirty="0" err="1">
                <a:solidFill>
                  <a:srgbClr val="008000"/>
                </a:solidFill>
                <a:latin typeface="Roboto" panose="020B0604020202020204"/>
              </a:rPr>
              <a:t>Trả</a:t>
            </a:r>
            <a:r>
              <a:rPr lang="en-US" b="1" dirty="0">
                <a:solidFill>
                  <a:srgbClr val="008000"/>
                </a:solidFill>
                <a:latin typeface="Roboto" panose="020B0604020202020204"/>
              </a:rPr>
              <a:t> </a:t>
            </a:r>
            <a:r>
              <a:rPr lang="en-US" b="1" dirty="0" err="1">
                <a:solidFill>
                  <a:srgbClr val="008000"/>
                </a:solidFill>
                <a:latin typeface="Roboto" panose="020B0604020202020204"/>
              </a:rPr>
              <a:t>lời</a:t>
            </a:r>
            <a:r>
              <a:rPr lang="en-US" b="1" dirty="0" smtClean="0">
                <a:solidFill>
                  <a:srgbClr val="008000"/>
                </a:solidFill>
                <a:latin typeface="Roboto" panose="020B0604020202020204"/>
              </a:rPr>
              <a:t>:</a:t>
            </a:r>
            <a:endParaRPr lang="en-US" dirty="0">
              <a:solidFill>
                <a:srgbClr val="333333"/>
              </a:solidFill>
              <a:latin typeface="Roboto" panose="020B0604020202020204"/>
            </a:endParaRPr>
          </a:p>
        </p:txBody>
      </p:sp>
      <p:sp>
        <p:nvSpPr>
          <p:cNvPr id="2" name="Rectangle 1"/>
          <p:cNvSpPr/>
          <p:nvPr/>
        </p:nvSpPr>
        <p:spPr>
          <a:xfrm>
            <a:off x="709061" y="1245248"/>
            <a:ext cx="10773878" cy="4247317"/>
          </a:xfrm>
          <a:prstGeom prst="rect">
            <a:avLst/>
          </a:prstGeom>
        </p:spPr>
        <p:txBody>
          <a:bodyPr wrap="square">
            <a:spAutoFit/>
          </a:bodyPr>
          <a:lstStyle/>
          <a:p>
            <a:r>
              <a:rPr lang="vi-VN" dirty="0">
                <a:solidFill>
                  <a:srgbClr val="333333"/>
                </a:solidFill>
                <a:latin typeface="Roboto" panose="020B0604020202020204"/>
              </a:rPr>
              <a:t>- Mục đích, yêu cầu kĩ thuật của các công việc làm đất:</a:t>
            </a:r>
            <a:endParaRPr lang="vi-VN" dirty="0">
              <a:solidFill>
                <a:srgbClr val="333333"/>
              </a:solidFill>
              <a:latin typeface="Roboto" panose="020B0604020202020204"/>
            </a:endParaRPr>
          </a:p>
          <a:p>
            <a:r>
              <a:rPr lang="vi-VN" dirty="0">
                <a:solidFill>
                  <a:srgbClr val="333333"/>
                </a:solidFill>
                <a:latin typeface="Roboto" panose="020B0604020202020204"/>
              </a:rPr>
              <a:t>+ Cày đất:</a:t>
            </a:r>
            <a:endParaRPr lang="vi-VN" dirty="0">
              <a:solidFill>
                <a:srgbClr val="333333"/>
              </a:solidFill>
              <a:latin typeface="Roboto" panose="020B0604020202020204"/>
            </a:endParaRPr>
          </a:p>
          <a:p>
            <a:pPr>
              <a:buFont typeface="Arial" panose="020B0604020202020204" pitchFamily="34" charset="0"/>
              <a:buChar char="•"/>
            </a:pPr>
            <a:r>
              <a:rPr lang="en-US" dirty="0" smtClean="0">
                <a:solidFill>
                  <a:srgbClr val="333333"/>
                </a:solidFill>
                <a:latin typeface="Roboto" panose="020B0604020202020204"/>
              </a:rPr>
              <a:t> </a:t>
            </a:r>
            <a:r>
              <a:rPr lang="vi-VN" dirty="0" smtClean="0">
                <a:solidFill>
                  <a:srgbClr val="333333"/>
                </a:solidFill>
                <a:latin typeface="Roboto" panose="020B0604020202020204"/>
              </a:rPr>
              <a:t>Làm </a:t>
            </a:r>
            <a:r>
              <a:rPr lang="vi-VN" dirty="0">
                <a:solidFill>
                  <a:srgbClr val="333333"/>
                </a:solidFill>
                <a:latin typeface="Roboto" panose="020B0604020202020204"/>
              </a:rPr>
              <a:t>xáo trộn lớp đất mặt ở độ sâu hoảng 20-30cm</a:t>
            </a:r>
            <a:endParaRPr lang="vi-VN" dirty="0">
              <a:solidFill>
                <a:srgbClr val="333333"/>
              </a:solidFill>
              <a:latin typeface="Roboto" panose="020B0604020202020204"/>
            </a:endParaRPr>
          </a:p>
          <a:p>
            <a:pPr>
              <a:buFont typeface="Arial" panose="020B0604020202020204" pitchFamily="34" charset="0"/>
              <a:buChar char="•"/>
            </a:pPr>
            <a:r>
              <a:rPr lang="vi-VN" dirty="0">
                <a:solidFill>
                  <a:srgbClr val="333333"/>
                </a:solidFill>
                <a:latin typeface="Roboto" panose="020B0604020202020204"/>
              </a:rPr>
              <a:t>Cày đất có tác dụng làm tăng bề dày lớp đất trồng.</a:t>
            </a:r>
            <a:endParaRPr lang="vi-VN" dirty="0">
              <a:solidFill>
                <a:srgbClr val="333333"/>
              </a:solidFill>
              <a:latin typeface="Roboto" panose="020B0604020202020204"/>
            </a:endParaRPr>
          </a:p>
          <a:p>
            <a:r>
              <a:rPr lang="vi-VN" dirty="0">
                <a:solidFill>
                  <a:srgbClr val="333333"/>
                </a:solidFill>
                <a:latin typeface="Roboto" panose="020B0604020202020204"/>
              </a:rPr>
              <a:t>+ Bừa/đập đất:</a:t>
            </a:r>
            <a:endParaRPr lang="vi-VN" dirty="0">
              <a:solidFill>
                <a:srgbClr val="333333"/>
              </a:solidFill>
              <a:latin typeface="Roboto" panose="020B0604020202020204"/>
            </a:endParaRPr>
          </a:p>
          <a:p>
            <a:pPr>
              <a:buFont typeface="Arial" panose="020B0604020202020204" pitchFamily="34" charset="0"/>
              <a:buChar char="•"/>
            </a:pPr>
            <a:r>
              <a:rPr lang="vi-VN" dirty="0">
                <a:solidFill>
                  <a:srgbClr val="333333"/>
                </a:solidFill>
                <a:latin typeface="Roboto" panose="020B0604020202020204"/>
              </a:rPr>
              <a:t>Có tác dụng làm nhỏ đất</a:t>
            </a:r>
            <a:endParaRPr lang="vi-VN" dirty="0">
              <a:solidFill>
                <a:srgbClr val="333333"/>
              </a:solidFill>
              <a:latin typeface="Roboto" panose="020B0604020202020204"/>
            </a:endParaRPr>
          </a:p>
          <a:p>
            <a:pPr>
              <a:buFont typeface="Arial" panose="020B0604020202020204" pitchFamily="34" charset="0"/>
              <a:buChar char="•"/>
            </a:pPr>
            <a:r>
              <a:rPr lang="vi-VN" dirty="0">
                <a:solidFill>
                  <a:srgbClr val="333333"/>
                </a:solidFill>
                <a:latin typeface="Roboto" panose="020B0604020202020204"/>
              </a:rPr>
              <a:t>Thu gom cỏ dại trong ruộng, trộn đều phân bón và san phẳng mặt ruộng</a:t>
            </a:r>
            <a:endParaRPr lang="vi-VN" dirty="0">
              <a:solidFill>
                <a:srgbClr val="333333"/>
              </a:solidFill>
              <a:latin typeface="Roboto" panose="020B0604020202020204"/>
            </a:endParaRPr>
          </a:p>
          <a:p>
            <a:r>
              <a:rPr lang="vi-VN" dirty="0">
                <a:solidFill>
                  <a:srgbClr val="333333"/>
                </a:solidFill>
                <a:latin typeface="Roboto" panose="020B0604020202020204"/>
              </a:rPr>
              <a:t>+ Lên luống: Một số loại cây trồng cần phải làm luống để dễ chăm sóc, chống ngập úng và tạo tầng đất dày cho cây sinh trưởng, phát triển.</a:t>
            </a:r>
            <a:endParaRPr lang="vi-VN" dirty="0">
              <a:solidFill>
                <a:srgbClr val="333333"/>
              </a:solidFill>
              <a:latin typeface="Roboto" panose="020B0604020202020204"/>
            </a:endParaRPr>
          </a:p>
          <a:p>
            <a:endParaRPr lang="en-US" dirty="0" smtClean="0">
              <a:solidFill>
                <a:srgbClr val="333333"/>
              </a:solidFill>
              <a:latin typeface="Roboto" panose="020B0604020202020204"/>
            </a:endParaRPr>
          </a:p>
          <a:p>
            <a:r>
              <a:rPr lang="vi-VN" dirty="0" smtClean="0">
                <a:solidFill>
                  <a:srgbClr val="333333"/>
                </a:solidFill>
                <a:latin typeface="Roboto" panose="020B0604020202020204"/>
              </a:rPr>
              <a:t>- </a:t>
            </a:r>
            <a:r>
              <a:rPr lang="vi-VN" dirty="0">
                <a:solidFill>
                  <a:srgbClr val="333333"/>
                </a:solidFill>
                <a:latin typeface="Roboto" panose="020B0604020202020204"/>
              </a:rPr>
              <a:t>Mục đích, yêu cầu kĩ thuật của bón phân lót:</a:t>
            </a:r>
            <a:endParaRPr lang="vi-VN" dirty="0">
              <a:solidFill>
                <a:srgbClr val="333333"/>
              </a:solidFill>
              <a:latin typeface="Roboto" panose="020B0604020202020204"/>
            </a:endParaRPr>
          </a:p>
          <a:p>
            <a:pPr>
              <a:buFont typeface="Arial" panose="020B0604020202020204" pitchFamily="34" charset="0"/>
              <a:buChar char="•"/>
            </a:pPr>
            <a:r>
              <a:rPr lang="vi-VN" dirty="0">
                <a:solidFill>
                  <a:srgbClr val="333333"/>
                </a:solidFill>
                <a:latin typeface="Roboto" panose="020B0604020202020204"/>
              </a:rPr>
              <a:t>Chuẩn bị sẵn "thức ăn" cho cây trồng hấp thụ ngay khi rễ vừa phát triển, tạo điều kiện để cây phát triển khỏe mạnh ngay từ ban đầu.</a:t>
            </a:r>
            <a:endParaRPr lang="vi-VN" dirty="0">
              <a:solidFill>
                <a:srgbClr val="333333"/>
              </a:solidFill>
              <a:latin typeface="Roboto" panose="020B0604020202020204"/>
            </a:endParaRPr>
          </a:p>
          <a:p>
            <a:pPr>
              <a:buFont typeface="Arial" panose="020B0604020202020204" pitchFamily="34" charset="0"/>
              <a:buChar char="•"/>
            </a:pPr>
            <a:r>
              <a:rPr lang="vi-VN" dirty="0">
                <a:solidFill>
                  <a:srgbClr val="333333"/>
                </a:solidFill>
                <a:latin typeface="Roboto" panose="020B0604020202020204"/>
              </a:rPr>
              <a:t>Loại phân thường dùng để bón lót là phân cơ hoặc phân lân. Phân bón được rắc đều lên mặt ruộng hay theo hàng, theo hốc trồng cây.</a:t>
            </a:r>
            <a:endParaRPr lang="vi-VN" b="0" i="0" dirty="0">
              <a:solidFill>
                <a:srgbClr val="333333"/>
              </a:solidFill>
              <a:effectLst/>
              <a:latin typeface="Roboto" panose="020B0604020202020204"/>
            </a:endParaRPr>
          </a:p>
        </p:txBody>
      </p:sp>
      <p:pic>
        <p:nvPicPr>
          <p:cNvPr id="3" name="Picture 2"/>
          <p:cNvPicPr>
            <a:picLocks noChangeAspect="1"/>
          </p:cNvPicPr>
          <p:nvPr/>
        </p:nvPicPr>
        <p:blipFill>
          <a:blip r:embed="rId1"/>
          <a:stretch>
            <a:fillRect/>
          </a:stretch>
        </p:blipFill>
        <p:spPr>
          <a:xfrm>
            <a:off x="8332921" y="742948"/>
            <a:ext cx="3055515" cy="22960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055" y="251936"/>
            <a:ext cx="11406520" cy="369332"/>
          </a:xfrm>
          <a:prstGeom prst="rect">
            <a:avLst/>
          </a:prstGeom>
        </p:spPr>
        <p:txBody>
          <a:bodyPr wrap="square">
            <a:spAutoFit/>
          </a:bodyPr>
          <a:lstStyle/>
          <a:p>
            <a:pPr algn="just"/>
            <a:r>
              <a:rPr lang="en-US" b="1" dirty="0" err="1">
                <a:solidFill>
                  <a:srgbClr val="008000"/>
                </a:solidFill>
                <a:latin typeface="Roboto" panose="020B0604020202020204"/>
              </a:rPr>
              <a:t>Câu</a:t>
            </a:r>
            <a:r>
              <a:rPr lang="en-US" b="1" dirty="0">
                <a:solidFill>
                  <a:srgbClr val="008000"/>
                </a:solidFill>
                <a:latin typeface="Roboto" panose="020B0604020202020204"/>
              </a:rPr>
              <a:t> </a:t>
            </a:r>
            <a:r>
              <a:rPr lang="en-US" b="1" dirty="0" err="1">
                <a:solidFill>
                  <a:srgbClr val="008000"/>
                </a:solidFill>
                <a:latin typeface="Roboto" panose="020B0604020202020204"/>
              </a:rPr>
              <a:t>hỏi</a:t>
            </a:r>
            <a:r>
              <a:rPr lang="en-US" b="1" dirty="0">
                <a:solidFill>
                  <a:srgbClr val="008000"/>
                </a:solidFill>
                <a:latin typeface="Roboto" panose="020B0604020202020204"/>
              </a:rPr>
              <a:t> </a:t>
            </a:r>
            <a:r>
              <a:rPr lang="en-US" b="1" dirty="0" smtClean="0">
                <a:solidFill>
                  <a:srgbClr val="008000"/>
                </a:solidFill>
                <a:latin typeface="Roboto" panose="020B0604020202020204"/>
              </a:rPr>
              <a:t>5:</a:t>
            </a:r>
            <a:r>
              <a:rPr lang="en-US" dirty="0">
                <a:solidFill>
                  <a:srgbClr val="333333"/>
                </a:solidFill>
                <a:latin typeface="Roboto" panose="020B0604020202020204"/>
              </a:rPr>
              <a:t> </a:t>
            </a:r>
            <a:r>
              <a:rPr lang="en-US" dirty="0" err="1">
                <a:solidFill>
                  <a:srgbClr val="333333"/>
                </a:solidFill>
                <a:latin typeface="Roboto" panose="020B0604020202020204"/>
              </a:rPr>
              <a:t>Trình</a:t>
            </a:r>
            <a:r>
              <a:rPr lang="en-US" dirty="0">
                <a:solidFill>
                  <a:srgbClr val="333333"/>
                </a:solidFill>
                <a:latin typeface="Roboto" panose="020B0604020202020204"/>
              </a:rPr>
              <a:t> </a:t>
            </a:r>
            <a:r>
              <a:rPr lang="en-US" dirty="0" err="1">
                <a:solidFill>
                  <a:srgbClr val="333333"/>
                </a:solidFill>
                <a:latin typeface="Roboto" panose="020B0604020202020204"/>
              </a:rPr>
              <a:t>bày</a:t>
            </a:r>
            <a:r>
              <a:rPr lang="en-US" dirty="0">
                <a:solidFill>
                  <a:srgbClr val="333333"/>
                </a:solidFill>
                <a:latin typeface="Roboto" panose="020B0604020202020204"/>
              </a:rPr>
              <a:t> </a:t>
            </a:r>
            <a:r>
              <a:rPr lang="en-US" dirty="0" err="1">
                <a:solidFill>
                  <a:srgbClr val="333333"/>
                </a:solidFill>
                <a:latin typeface="Roboto" panose="020B0604020202020204"/>
              </a:rPr>
              <a:t>quy</a:t>
            </a:r>
            <a:r>
              <a:rPr lang="en-US" dirty="0">
                <a:solidFill>
                  <a:srgbClr val="333333"/>
                </a:solidFill>
                <a:latin typeface="Roboto" panose="020B0604020202020204"/>
              </a:rPr>
              <a:t> </a:t>
            </a:r>
            <a:r>
              <a:rPr lang="en-US" dirty="0" err="1">
                <a:solidFill>
                  <a:srgbClr val="333333"/>
                </a:solidFill>
                <a:latin typeface="Roboto" panose="020B0604020202020204"/>
              </a:rPr>
              <a:t>trình</a:t>
            </a:r>
            <a:r>
              <a:rPr lang="en-US" dirty="0">
                <a:solidFill>
                  <a:srgbClr val="333333"/>
                </a:solidFill>
                <a:latin typeface="Roboto" panose="020B0604020202020204"/>
              </a:rPr>
              <a:t> </a:t>
            </a:r>
            <a:r>
              <a:rPr lang="en-US" dirty="0" err="1">
                <a:solidFill>
                  <a:srgbClr val="333333"/>
                </a:solidFill>
                <a:latin typeface="Roboto" panose="020B0604020202020204"/>
              </a:rPr>
              <a:t>kĩ</a:t>
            </a:r>
            <a:r>
              <a:rPr lang="en-US" dirty="0">
                <a:solidFill>
                  <a:srgbClr val="333333"/>
                </a:solidFill>
                <a:latin typeface="Roboto" panose="020B0604020202020204"/>
              </a:rPr>
              <a:t> </a:t>
            </a:r>
            <a:r>
              <a:rPr lang="en-US" dirty="0" err="1">
                <a:solidFill>
                  <a:srgbClr val="333333"/>
                </a:solidFill>
                <a:latin typeface="Roboto" panose="020B0604020202020204"/>
              </a:rPr>
              <a:t>thuật</a:t>
            </a:r>
            <a:r>
              <a:rPr lang="en-US" dirty="0">
                <a:solidFill>
                  <a:srgbClr val="333333"/>
                </a:solidFill>
                <a:latin typeface="Roboto" panose="020B0604020202020204"/>
              </a:rPr>
              <a:t> </a:t>
            </a:r>
            <a:r>
              <a:rPr lang="en-US" dirty="0" err="1">
                <a:solidFill>
                  <a:srgbClr val="333333"/>
                </a:solidFill>
                <a:latin typeface="Roboto" panose="020B0604020202020204"/>
              </a:rPr>
              <a:t>gieo</a:t>
            </a:r>
            <a:r>
              <a:rPr lang="en-US" dirty="0">
                <a:solidFill>
                  <a:srgbClr val="333333"/>
                </a:solidFill>
                <a:latin typeface="Roboto" panose="020B0604020202020204"/>
              </a:rPr>
              <a:t> </a:t>
            </a:r>
            <a:r>
              <a:rPr lang="en-US" dirty="0" err="1">
                <a:solidFill>
                  <a:srgbClr val="333333"/>
                </a:solidFill>
                <a:latin typeface="Roboto" panose="020B0604020202020204"/>
              </a:rPr>
              <a:t>trồng</a:t>
            </a:r>
            <a:r>
              <a:rPr lang="en-US" dirty="0">
                <a:solidFill>
                  <a:srgbClr val="333333"/>
                </a:solidFill>
                <a:latin typeface="Roboto" panose="020B0604020202020204"/>
              </a:rPr>
              <a:t>, </a:t>
            </a:r>
            <a:r>
              <a:rPr lang="en-US" dirty="0" err="1">
                <a:solidFill>
                  <a:srgbClr val="333333"/>
                </a:solidFill>
                <a:latin typeface="Roboto" panose="020B0604020202020204"/>
              </a:rPr>
              <a:t>chăm</a:t>
            </a:r>
            <a:r>
              <a:rPr lang="en-US" dirty="0">
                <a:solidFill>
                  <a:srgbClr val="333333"/>
                </a:solidFill>
                <a:latin typeface="Roboto" panose="020B0604020202020204"/>
              </a:rPr>
              <a:t> </a:t>
            </a:r>
            <a:r>
              <a:rPr lang="en-US" dirty="0" err="1">
                <a:solidFill>
                  <a:srgbClr val="333333"/>
                </a:solidFill>
                <a:latin typeface="Roboto" panose="020B0604020202020204"/>
              </a:rPr>
              <a:t>sóc</a:t>
            </a:r>
            <a:r>
              <a:rPr lang="en-US" dirty="0">
                <a:solidFill>
                  <a:srgbClr val="333333"/>
                </a:solidFill>
                <a:latin typeface="Roboto" panose="020B0604020202020204"/>
              </a:rPr>
              <a:t> </a:t>
            </a:r>
            <a:r>
              <a:rPr lang="en-US" dirty="0" err="1">
                <a:solidFill>
                  <a:srgbClr val="333333"/>
                </a:solidFill>
                <a:latin typeface="Roboto" panose="020B0604020202020204"/>
              </a:rPr>
              <a:t>và</a:t>
            </a:r>
            <a:r>
              <a:rPr lang="en-US" dirty="0">
                <a:solidFill>
                  <a:srgbClr val="333333"/>
                </a:solidFill>
                <a:latin typeface="Roboto" panose="020B0604020202020204"/>
              </a:rPr>
              <a:t> </a:t>
            </a:r>
            <a:r>
              <a:rPr lang="en-US" dirty="0" err="1">
                <a:solidFill>
                  <a:srgbClr val="333333"/>
                </a:solidFill>
                <a:latin typeface="Roboto" panose="020B0604020202020204"/>
              </a:rPr>
              <a:t>phòng</a:t>
            </a:r>
            <a:r>
              <a:rPr lang="en-US" dirty="0">
                <a:solidFill>
                  <a:srgbClr val="333333"/>
                </a:solidFill>
                <a:latin typeface="Roboto" panose="020B0604020202020204"/>
              </a:rPr>
              <a:t> </a:t>
            </a:r>
            <a:r>
              <a:rPr lang="en-US" dirty="0" err="1">
                <a:solidFill>
                  <a:srgbClr val="333333"/>
                </a:solidFill>
                <a:latin typeface="Roboto" panose="020B0604020202020204"/>
              </a:rPr>
              <a:t>trừ</a:t>
            </a:r>
            <a:r>
              <a:rPr lang="en-US" dirty="0">
                <a:solidFill>
                  <a:srgbClr val="333333"/>
                </a:solidFill>
                <a:latin typeface="Roboto" panose="020B0604020202020204"/>
              </a:rPr>
              <a:t> </a:t>
            </a:r>
            <a:r>
              <a:rPr lang="en-US" dirty="0" err="1">
                <a:solidFill>
                  <a:srgbClr val="333333"/>
                </a:solidFill>
                <a:latin typeface="Roboto" panose="020B0604020202020204"/>
              </a:rPr>
              <a:t>sâu</a:t>
            </a:r>
            <a:r>
              <a:rPr lang="en-US" dirty="0">
                <a:solidFill>
                  <a:srgbClr val="333333"/>
                </a:solidFill>
                <a:latin typeface="Roboto" panose="020B0604020202020204"/>
              </a:rPr>
              <a:t>, </a:t>
            </a:r>
            <a:r>
              <a:rPr lang="en-US" dirty="0" err="1">
                <a:solidFill>
                  <a:srgbClr val="333333"/>
                </a:solidFill>
                <a:latin typeface="Roboto" panose="020B0604020202020204"/>
              </a:rPr>
              <a:t>bệnh</a:t>
            </a:r>
            <a:r>
              <a:rPr lang="en-US" dirty="0">
                <a:solidFill>
                  <a:srgbClr val="333333"/>
                </a:solidFill>
                <a:latin typeface="Roboto" panose="020B0604020202020204"/>
              </a:rPr>
              <a:t> </a:t>
            </a:r>
            <a:r>
              <a:rPr lang="en-US" dirty="0" err="1">
                <a:solidFill>
                  <a:srgbClr val="333333"/>
                </a:solidFill>
                <a:latin typeface="Roboto" panose="020B0604020202020204"/>
              </a:rPr>
              <a:t>cho</a:t>
            </a:r>
            <a:r>
              <a:rPr lang="en-US" dirty="0">
                <a:solidFill>
                  <a:srgbClr val="333333"/>
                </a:solidFill>
                <a:latin typeface="Roboto" panose="020B0604020202020204"/>
              </a:rPr>
              <a:t> </a:t>
            </a:r>
            <a:r>
              <a:rPr lang="en-US" dirty="0" err="1">
                <a:solidFill>
                  <a:srgbClr val="333333"/>
                </a:solidFill>
                <a:latin typeface="Roboto" panose="020B0604020202020204"/>
              </a:rPr>
              <a:t>cây</a:t>
            </a:r>
            <a:r>
              <a:rPr lang="en-US" dirty="0">
                <a:solidFill>
                  <a:srgbClr val="333333"/>
                </a:solidFill>
                <a:latin typeface="Roboto" panose="020B0604020202020204"/>
              </a:rPr>
              <a:t> </a:t>
            </a:r>
            <a:r>
              <a:rPr lang="en-US" dirty="0" err="1" smtClean="0">
                <a:solidFill>
                  <a:srgbClr val="333333"/>
                </a:solidFill>
                <a:latin typeface="Roboto" panose="020B0604020202020204"/>
              </a:rPr>
              <a:t>trồng</a:t>
            </a:r>
            <a:endParaRPr lang="en-US" dirty="0">
              <a:solidFill>
                <a:srgbClr val="333333"/>
              </a:solidFill>
              <a:latin typeface="Roboto" panose="020B0604020202020204"/>
            </a:endParaRPr>
          </a:p>
        </p:txBody>
      </p:sp>
      <p:sp>
        <p:nvSpPr>
          <p:cNvPr id="5" name="Rectangle 4"/>
          <p:cNvSpPr/>
          <p:nvPr/>
        </p:nvSpPr>
        <p:spPr>
          <a:xfrm>
            <a:off x="471054" y="812657"/>
            <a:ext cx="7970301" cy="4247317"/>
          </a:xfrm>
          <a:prstGeom prst="rect">
            <a:avLst/>
          </a:prstGeom>
        </p:spPr>
        <p:txBody>
          <a:bodyPr wrap="square">
            <a:spAutoFit/>
          </a:bodyPr>
          <a:lstStyle/>
          <a:p>
            <a:pPr algn="just"/>
            <a:r>
              <a:rPr lang="en-US" b="1" dirty="0" err="1">
                <a:solidFill>
                  <a:srgbClr val="008000"/>
                </a:solidFill>
                <a:latin typeface="Roboto" panose="020B0604020202020204"/>
              </a:rPr>
              <a:t>Trả</a:t>
            </a:r>
            <a:r>
              <a:rPr lang="en-US" b="1" dirty="0">
                <a:solidFill>
                  <a:srgbClr val="008000"/>
                </a:solidFill>
                <a:latin typeface="Roboto" panose="020B0604020202020204"/>
              </a:rPr>
              <a:t> </a:t>
            </a:r>
            <a:r>
              <a:rPr lang="en-US" b="1" dirty="0" err="1">
                <a:solidFill>
                  <a:srgbClr val="008000"/>
                </a:solidFill>
                <a:latin typeface="Roboto" panose="020B0604020202020204"/>
              </a:rPr>
              <a:t>lời</a:t>
            </a:r>
            <a:r>
              <a:rPr lang="en-US" b="1" dirty="0">
                <a:solidFill>
                  <a:srgbClr val="008000"/>
                </a:solidFill>
                <a:latin typeface="Roboto" panose="020B0604020202020204"/>
              </a:rPr>
              <a:t>:</a:t>
            </a:r>
            <a:endParaRPr lang="en-US" dirty="0">
              <a:solidFill>
                <a:srgbClr val="333333"/>
              </a:solidFill>
              <a:latin typeface="Roboto" panose="020B0604020202020204"/>
            </a:endParaRPr>
          </a:p>
          <a:p>
            <a:pPr algn="just"/>
            <a:r>
              <a:rPr lang="en-US" u="sng" dirty="0">
                <a:solidFill>
                  <a:srgbClr val="333333"/>
                </a:solidFill>
                <a:latin typeface="Roboto" panose="020B0604020202020204"/>
              </a:rPr>
              <a:t>* </a:t>
            </a:r>
            <a:r>
              <a:rPr lang="en-US" u="sng" dirty="0" err="1">
                <a:solidFill>
                  <a:srgbClr val="333333"/>
                </a:solidFill>
                <a:latin typeface="Roboto" panose="020B0604020202020204"/>
              </a:rPr>
              <a:t>Quy</a:t>
            </a:r>
            <a:r>
              <a:rPr lang="en-US" u="sng" dirty="0">
                <a:solidFill>
                  <a:srgbClr val="333333"/>
                </a:solidFill>
                <a:latin typeface="Roboto" panose="020B0604020202020204"/>
              </a:rPr>
              <a:t> </a:t>
            </a:r>
            <a:r>
              <a:rPr lang="en-US" u="sng" dirty="0" err="1">
                <a:solidFill>
                  <a:srgbClr val="333333"/>
                </a:solidFill>
                <a:latin typeface="Roboto" panose="020B0604020202020204"/>
              </a:rPr>
              <a:t>trình</a:t>
            </a:r>
            <a:r>
              <a:rPr lang="en-US" u="sng" dirty="0">
                <a:solidFill>
                  <a:srgbClr val="333333"/>
                </a:solidFill>
                <a:latin typeface="Roboto" panose="020B0604020202020204"/>
              </a:rPr>
              <a:t> </a:t>
            </a:r>
            <a:r>
              <a:rPr lang="en-US" u="sng" dirty="0" err="1">
                <a:solidFill>
                  <a:srgbClr val="333333"/>
                </a:solidFill>
                <a:latin typeface="Roboto" panose="020B0604020202020204"/>
              </a:rPr>
              <a:t>kĩ</a:t>
            </a:r>
            <a:r>
              <a:rPr lang="en-US" u="sng" dirty="0">
                <a:solidFill>
                  <a:srgbClr val="333333"/>
                </a:solidFill>
                <a:latin typeface="Roboto" panose="020B0604020202020204"/>
              </a:rPr>
              <a:t> </a:t>
            </a:r>
            <a:r>
              <a:rPr lang="en-US" u="sng" dirty="0" err="1">
                <a:solidFill>
                  <a:srgbClr val="333333"/>
                </a:solidFill>
                <a:latin typeface="Roboto" panose="020B0604020202020204"/>
              </a:rPr>
              <a:t>thuật</a:t>
            </a:r>
            <a:r>
              <a:rPr lang="en-US" u="sng" dirty="0">
                <a:solidFill>
                  <a:srgbClr val="333333"/>
                </a:solidFill>
                <a:latin typeface="Roboto" panose="020B0604020202020204"/>
              </a:rPr>
              <a:t> </a:t>
            </a:r>
            <a:r>
              <a:rPr lang="en-US" u="sng" dirty="0" err="1">
                <a:solidFill>
                  <a:srgbClr val="333333"/>
                </a:solidFill>
                <a:latin typeface="Roboto" panose="020B0604020202020204"/>
              </a:rPr>
              <a:t>gieo</a:t>
            </a:r>
            <a:r>
              <a:rPr lang="en-US" u="sng" dirty="0">
                <a:solidFill>
                  <a:srgbClr val="333333"/>
                </a:solidFill>
                <a:latin typeface="Roboto" panose="020B0604020202020204"/>
              </a:rPr>
              <a:t> </a:t>
            </a:r>
            <a:r>
              <a:rPr lang="en-US" u="sng" dirty="0" err="1">
                <a:solidFill>
                  <a:srgbClr val="333333"/>
                </a:solidFill>
                <a:latin typeface="Roboto" panose="020B0604020202020204"/>
              </a:rPr>
              <a:t>trồng</a:t>
            </a:r>
            <a:r>
              <a:rPr lang="en-US" u="sng" dirty="0">
                <a:solidFill>
                  <a:srgbClr val="333333"/>
                </a:solidFill>
                <a:latin typeface="Roboto" panose="020B0604020202020204"/>
              </a:rPr>
              <a:t>:</a:t>
            </a:r>
            <a:endParaRPr lang="en-US" u="sng" dirty="0">
              <a:solidFill>
                <a:srgbClr val="333333"/>
              </a:solidFill>
              <a:latin typeface="Roboto" panose="020B0604020202020204"/>
            </a:endParaRPr>
          </a:p>
          <a:p>
            <a:pPr algn="just"/>
            <a:r>
              <a:rPr lang="vi-VN" dirty="0" smtClean="0">
                <a:solidFill>
                  <a:srgbClr val="333333"/>
                </a:solidFill>
                <a:latin typeface="Roboto" panose="020B0604020202020204"/>
              </a:rPr>
              <a:t>- </a:t>
            </a:r>
            <a:r>
              <a:rPr lang="vi-VN" dirty="0">
                <a:solidFill>
                  <a:srgbClr val="333333"/>
                </a:solidFill>
                <a:latin typeface="Roboto" panose="020B0604020202020204"/>
              </a:rPr>
              <a:t>Gieo hạt</a:t>
            </a:r>
            <a:endParaRPr lang="vi-VN" dirty="0">
              <a:solidFill>
                <a:srgbClr val="333333"/>
              </a:solidFill>
              <a:latin typeface="Roboto" panose="020B0604020202020204"/>
            </a:endParaRPr>
          </a:p>
          <a:p>
            <a:pPr algn="just"/>
            <a:r>
              <a:rPr lang="vi-VN" dirty="0">
                <a:solidFill>
                  <a:srgbClr val="333333"/>
                </a:solidFill>
                <a:latin typeface="Roboto" panose="020B0604020202020204"/>
              </a:rPr>
              <a:t>- Trồng cây con</a:t>
            </a:r>
            <a:endParaRPr lang="vi-VN" dirty="0">
              <a:solidFill>
                <a:srgbClr val="333333"/>
              </a:solidFill>
              <a:latin typeface="Roboto" panose="020B0604020202020204"/>
            </a:endParaRPr>
          </a:p>
          <a:p>
            <a:pPr algn="just"/>
            <a:r>
              <a:rPr lang="vi-VN" dirty="0">
                <a:solidFill>
                  <a:srgbClr val="333333"/>
                </a:solidFill>
                <a:latin typeface="Roboto" panose="020B0604020202020204"/>
              </a:rPr>
              <a:t>* Quy trình kĩ thuật chăm sóc cây trồng:</a:t>
            </a:r>
            <a:endParaRPr lang="vi-VN" dirty="0">
              <a:solidFill>
                <a:srgbClr val="333333"/>
              </a:solidFill>
              <a:latin typeface="Roboto" panose="020B0604020202020204"/>
            </a:endParaRPr>
          </a:p>
          <a:p>
            <a:pPr algn="just"/>
            <a:r>
              <a:rPr lang="vi-VN" dirty="0">
                <a:solidFill>
                  <a:srgbClr val="333333"/>
                </a:solidFill>
                <a:latin typeface="Roboto" panose="020B0604020202020204"/>
              </a:rPr>
              <a:t>+ Tỉa, dặm cây</a:t>
            </a:r>
            <a:endParaRPr lang="vi-VN" dirty="0">
              <a:solidFill>
                <a:srgbClr val="333333"/>
              </a:solidFill>
              <a:latin typeface="Roboto" panose="020B0604020202020204"/>
            </a:endParaRPr>
          </a:p>
          <a:p>
            <a:pPr algn="just"/>
            <a:r>
              <a:rPr lang="vi-VN" dirty="0">
                <a:solidFill>
                  <a:srgbClr val="333333"/>
                </a:solidFill>
                <a:latin typeface="Roboto" panose="020B0604020202020204"/>
              </a:rPr>
              <a:t>+ Làm cỏ, vun xới</a:t>
            </a:r>
            <a:endParaRPr lang="vi-VN" dirty="0">
              <a:solidFill>
                <a:srgbClr val="333333"/>
              </a:solidFill>
              <a:latin typeface="Roboto" panose="020B0604020202020204"/>
            </a:endParaRPr>
          </a:p>
          <a:p>
            <a:pPr algn="just"/>
            <a:r>
              <a:rPr lang="vi-VN" dirty="0">
                <a:solidFill>
                  <a:srgbClr val="333333"/>
                </a:solidFill>
                <a:latin typeface="Roboto" panose="020B0604020202020204"/>
              </a:rPr>
              <a:t>+ Tưới nước</a:t>
            </a:r>
            <a:endParaRPr lang="vi-VN" dirty="0">
              <a:solidFill>
                <a:srgbClr val="333333"/>
              </a:solidFill>
              <a:latin typeface="Roboto" panose="020B0604020202020204"/>
            </a:endParaRPr>
          </a:p>
          <a:p>
            <a:pPr algn="just"/>
            <a:r>
              <a:rPr lang="vi-VN" dirty="0">
                <a:solidFill>
                  <a:srgbClr val="333333"/>
                </a:solidFill>
                <a:latin typeface="Roboto" panose="020B0604020202020204"/>
              </a:rPr>
              <a:t>+ Tiêu nước</a:t>
            </a:r>
            <a:endParaRPr lang="vi-VN" dirty="0">
              <a:solidFill>
                <a:srgbClr val="333333"/>
              </a:solidFill>
              <a:latin typeface="Roboto" panose="020B0604020202020204"/>
            </a:endParaRPr>
          </a:p>
          <a:p>
            <a:pPr algn="just"/>
            <a:r>
              <a:rPr lang="vi-VN" dirty="0">
                <a:solidFill>
                  <a:srgbClr val="333333"/>
                </a:solidFill>
                <a:latin typeface="Roboto" panose="020B0604020202020204"/>
              </a:rPr>
              <a:t>+ Bón phân thúc</a:t>
            </a:r>
            <a:endParaRPr lang="vi-VN" dirty="0">
              <a:solidFill>
                <a:srgbClr val="333333"/>
              </a:solidFill>
              <a:latin typeface="Roboto" panose="020B0604020202020204"/>
            </a:endParaRPr>
          </a:p>
          <a:p>
            <a:pPr algn="just"/>
            <a:r>
              <a:rPr lang="vi-VN" u="sng" dirty="0">
                <a:solidFill>
                  <a:srgbClr val="333333"/>
                </a:solidFill>
                <a:latin typeface="Roboto" panose="020B0604020202020204"/>
              </a:rPr>
              <a:t>* Quy trình kĩ thuật phòng trừ sâu, bệnh cho cây trồng:</a:t>
            </a:r>
            <a:endParaRPr lang="vi-VN" u="sng" dirty="0">
              <a:solidFill>
                <a:srgbClr val="333333"/>
              </a:solidFill>
              <a:latin typeface="Roboto" panose="020B0604020202020204"/>
            </a:endParaRPr>
          </a:p>
          <a:p>
            <a:pPr algn="just"/>
            <a:r>
              <a:rPr lang="vi-VN" dirty="0">
                <a:solidFill>
                  <a:srgbClr val="333333"/>
                </a:solidFill>
                <a:latin typeface="Roboto" panose="020B0604020202020204"/>
              </a:rPr>
              <a:t>+ Biện pháp canh tác và </a:t>
            </a:r>
            <a:r>
              <a:rPr lang="vi-VN" dirty="0" smtClean="0">
                <a:solidFill>
                  <a:srgbClr val="333333"/>
                </a:solidFill>
                <a:latin typeface="Roboto" panose="020B0604020202020204"/>
              </a:rPr>
              <a:t>s</a:t>
            </a:r>
            <a:r>
              <a:rPr lang="en-US" dirty="0" smtClean="0">
                <a:solidFill>
                  <a:srgbClr val="333333"/>
                </a:solidFill>
                <a:latin typeface="Roboto" panose="020B0604020202020204"/>
              </a:rPr>
              <a:t>ử </a:t>
            </a:r>
            <a:r>
              <a:rPr lang="en-US" dirty="0" err="1" smtClean="0">
                <a:solidFill>
                  <a:srgbClr val="333333"/>
                </a:solidFill>
                <a:latin typeface="Roboto" panose="020B0604020202020204"/>
              </a:rPr>
              <a:t>dụng</a:t>
            </a:r>
            <a:r>
              <a:rPr lang="en-US" dirty="0" smtClean="0">
                <a:solidFill>
                  <a:srgbClr val="333333"/>
                </a:solidFill>
                <a:latin typeface="Roboto" panose="020B0604020202020204"/>
              </a:rPr>
              <a:t> </a:t>
            </a:r>
            <a:r>
              <a:rPr lang="vi-VN" dirty="0" smtClean="0">
                <a:solidFill>
                  <a:srgbClr val="333333"/>
                </a:solidFill>
                <a:latin typeface="Roboto" panose="020B0604020202020204"/>
              </a:rPr>
              <a:t>giống </a:t>
            </a:r>
            <a:r>
              <a:rPr lang="vi-VN" dirty="0">
                <a:solidFill>
                  <a:srgbClr val="333333"/>
                </a:solidFill>
                <a:latin typeface="Roboto" panose="020B0604020202020204"/>
              </a:rPr>
              <a:t>chống sâu, bệnh.</a:t>
            </a:r>
            <a:endParaRPr lang="vi-VN" dirty="0">
              <a:solidFill>
                <a:srgbClr val="333333"/>
              </a:solidFill>
              <a:latin typeface="Roboto" panose="020B0604020202020204"/>
            </a:endParaRPr>
          </a:p>
          <a:p>
            <a:pPr algn="just"/>
            <a:r>
              <a:rPr lang="vi-VN" dirty="0">
                <a:solidFill>
                  <a:srgbClr val="333333"/>
                </a:solidFill>
                <a:latin typeface="Roboto" panose="020B0604020202020204"/>
              </a:rPr>
              <a:t>+ Biện pháp thủ công</a:t>
            </a:r>
            <a:endParaRPr lang="vi-VN" dirty="0">
              <a:solidFill>
                <a:srgbClr val="333333"/>
              </a:solidFill>
              <a:latin typeface="Roboto" panose="020B0604020202020204"/>
            </a:endParaRPr>
          </a:p>
          <a:p>
            <a:pPr algn="just"/>
            <a:r>
              <a:rPr lang="vi-VN" dirty="0">
                <a:solidFill>
                  <a:srgbClr val="333333"/>
                </a:solidFill>
                <a:latin typeface="Roboto" panose="020B0604020202020204"/>
              </a:rPr>
              <a:t>+ Biện pháp hóa học</a:t>
            </a:r>
            <a:endParaRPr lang="vi-VN" dirty="0">
              <a:solidFill>
                <a:srgbClr val="333333"/>
              </a:solidFill>
              <a:latin typeface="Roboto" panose="020B0604020202020204"/>
            </a:endParaRPr>
          </a:p>
          <a:p>
            <a:pPr algn="just"/>
            <a:r>
              <a:rPr lang="vi-VN" dirty="0">
                <a:solidFill>
                  <a:srgbClr val="333333"/>
                </a:solidFill>
                <a:latin typeface="Roboto" panose="020B0604020202020204"/>
              </a:rPr>
              <a:t>+ Biện pháp sinh học và kiểm dịch thực vật.</a:t>
            </a:r>
            <a:endParaRPr lang="vi-VN" b="0" i="0" dirty="0">
              <a:solidFill>
                <a:srgbClr val="333333"/>
              </a:solidFill>
              <a:effectLst/>
              <a:latin typeface="Roboto" panose="020B0604020202020204"/>
            </a:endParaRPr>
          </a:p>
        </p:txBody>
      </p:sp>
      <p:pic>
        <p:nvPicPr>
          <p:cNvPr id="2" name="Picture 1"/>
          <p:cNvPicPr>
            <a:picLocks noChangeAspect="1"/>
          </p:cNvPicPr>
          <p:nvPr/>
        </p:nvPicPr>
        <p:blipFill>
          <a:blip r:embed="rId1"/>
          <a:stretch>
            <a:fillRect/>
          </a:stretch>
        </p:blipFill>
        <p:spPr>
          <a:xfrm>
            <a:off x="6587391" y="1182103"/>
            <a:ext cx="5604609" cy="37364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5636" y="242746"/>
            <a:ext cx="9200002" cy="646331"/>
          </a:xfrm>
          <a:prstGeom prst="rect">
            <a:avLst/>
          </a:prstGeom>
        </p:spPr>
        <p:txBody>
          <a:bodyPr wrap="square">
            <a:spAutoFit/>
          </a:bodyPr>
          <a:lstStyle/>
          <a:p>
            <a:pPr algn="just"/>
            <a:r>
              <a:rPr lang="vi-VN" b="1" dirty="0">
                <a:solidFill>
                  <a:srgbClr val="008000"/>
                </a:solidFill>
                <a:latin typeface="Roboto" panose="020B0604020202020204"/>
              </a:rPr>
              <a:t>Câu hỏi </a:t>
            </a:r>
            <a:r>
              <a:rPr lang="vi-VN" b="1" dirty="0" smtClean="0">
                <a:solidFill>
                  <a:srgbClr val="008000"/>
                </a:solidFill>
                <a:latin typeface="Roboto" panose="020B0604020202020204"/>
              </a:rPr>
              <a:t>6:</a:t>
            </a:r>
            <a:r>
              <a:rPr lang="vi-VN" dirty="0">
                <a:solidFill>
                  <a:srgbClr val="333333"/>
                </a:solidFill>
                <a:latin typeface="Roboto" panose="020B0604020202020204"/>
              </a:rPr>
              <a:t> Nêu một số phương pháp thu hoạch sản phẩm trồng trọt đang được áp dụng ở gia đình/ địa phương em. Cho ví dụ minh họa</a:t>
            </a:r>
            <a:r>
              <a:rPr lang="vi-VN" dirty="0" smtClean="0">
                <a:solidFill>
                  <a:srgbClr val="333333"/>
                </a:solidFill>
                <a:latin typeface="Roboto" panose="020B0604020202020204"/>
              </a:rPr>
              <a:t>.</a:t>
            </a:r>
            <a:endParaRPr lang="vi-VN" dirty="0">
              <a:solidFill>
                <a:srgbClr val="333333"/>
              </a:solidFill>
              <a:latin typeface="Roboto" panose="020B0604020202020204"/>
            </a:endParaRPr>
          </a:p>
        </p:txBody>
      </p:sp>
      <p:sp>
        <p:nvSpPr>
          <p:cNvPr id="5" name="Rectangle 4"/>
          <p:cNvSpPr/>
          <p:nvPr/>
        </p:nvSpPr>
        <p:spPr>
          <a:xfrm>
            <a:off x="415636" y="1121173"/>
            <a:ext cx="7958342" cy="2308324"/>
          </a:xfrm>
          <a:prstGeom prst="rect">
            <a:avLst/>
          </a:prstGeom>
        </p:spPr>
        <p:txBody>
          <a:bodyPr wrap="square">
            <a:spAutoFit/>
          </a:bodyPr>
          <a:lstStyle/>
          <a:p>
            <a:pPr lvl="0" algn="just"/>
            <a:r>
              <a:rPr lang="vi-VN" b="1" dirty="0">
                <a:solidFill>
                  <a:srgbClr val="008000"/>
                </a:solidFill>
                <a:latin typeface="Roboto" panose="020B0604020202020204"/>
              </a:rPr>
              <a:t>Trả lời:</a:t>
            </a:r>
            <a:endParaRPr lang="vi-VN" dirty="0">
              <a:solidFill>
                <a:srgbClr val="333333"/>
              </a:solidFill>
              <a:latin typeface="Roboto" panose="020B0604020202020204"/>
            </a:endParaRPr>
          </a:p>
          <a:p>
            <a:pPr lvl="0" algn="just"/>
            <a:r>
              <a:rPr lang="vi-VN" dirty="0">
                <a:solidFill>
                  <a:srgbClr val="333333"/>
                </a:solidFill>
                <a:latin typeface="Roboto" panose="020B0604020202020204"/>
              </a:rPr>
              <a:t>* Một số phương pháp thu hoạch sản phẩm trồng trọt ở gia đình em:</a:t>
            </a:r>
            <a:endParaRPr lang="vi-VN" dirty="0">
              <a:solidFill>
                <a:srgbClr val="333333"/>
              </a:solidFill>
              <a:latin typeface="Roboto" panose="020B0604020202020204"/>
            </a:endParaRPr>
          </a:p>
          <a:p>
            <a:pPr algn="just"/>
            <a:r>
              <a:rPr lang="vi-VN" dirty="0" smtClean="0">
                <a:solidFill>
                  <a:srgbClr val="333333"/>
                </a:solidFill>
                <a:latin typeface="Roboto" panose="020B0604020202020204"/>
              </a:rPr>
              <a:t>- </a:t>
            </a:r>
            <a:r>
              <a:rPr lang="vi-VN" dirty="0">
                <a:solidFill>
                  <a:srgbClr val="333333"/>
                </a:solidFill>
                <a:latin typeface="Roboto" panose="020B0604020202020204"/>
              </a:rPr>
              <a:t>Phương pháp hái: nhãn, rau</a:t>
            </a:r>
            <a:endParaRPr lang="vi-VN" dirty="0">
              <a:solidFill>
                <a:srgbClr val="333333"/>
              </a:solidFill>
              <a:latin typeface="Roboto" panose="020B0604020202020204"/>
            </a:endParaRPr>
          </a:p>
          <a:p>
            <a:pPr algn="just"/>
            <a:r>
              <a:rPr lang="vi-VN" dirty="0">
                <a:solidFill>
                  <a:srgbClr val="333333"/>
                </a:solidFill>
                <a:latin typeface="Roboto" panose="020B0604020202020204"/>
              </a:rPr>
              <a:t>- Phương pháp nhổ: lạc</a:t>
            </a:r>
            <a:endParaRPr lang="vi-VN" dirty="0">
              <a:solidFill>
                <a:srgbClr val="333333"/>
              </a:solidFill>
              <a:latin typeface="Roboto" panose="020B0604020202020204"/>
            </a:endParaRPr>
          </a:p>
          <a:p>
            <a:pPr algn="just"/>
            <a:r>
              <a:rPr lang="vi-VN" dirty="0">
                <a:solidFill>
                  <a:srgbClr val="333333"/>
                </a:solidFill>
                <a:latin typeface="Roboto" panose="020B0604020202020204"/>
              </a:rPr>
              <a:t>* Một số phương pháp thu hoạch sản phẩm trồng trọt ở địa phương em:</a:t>
            </a:r>
            <a:endParaRPr lang="vi-VN" dirty="0">
              <a:solidFill>
                <a:srgbClr val="333333"/>
              </a:solidFill>
              <a:latin typeface="Roboto" panose="020B0604020202020204"/>
            </a:endParaRPr>
          </a:p>
          <a:p>
            <a:pPr algn="just"/>
            <a:r>
              <a:rPr lang="vi-VN" dirty="0">
                <a:solidFill>
                  <a:srgbClr val="333333"/>
                </a:solidFill>
                <a:latin typeface="Roboto" panose="020B0604020202020204"/>
              </a:rPr>
              <a:t>- Phương pháp cắt: lúa bằng tay, bằng máy</a:t>
            </a:r>
            <a:endParaRPr lang="vi-VN" dirty="0">
              <a:solidFill>
                <a:srgbClr val="333333"/>
              </a:solidFill>
              <a:latin typeface="Roboto" panose="020B0604020202020204"/>
            </a:endParaRPr>
          </a:p>
          <a:p>
            <a:pPr algn="just"/>
            <a:r>
              <a:rPr lang="vi-VN" dirty="0">
                <a:solidFill>
                  <a:srgbClr val="333333"/>
                </a:solidFill>
                <a:latin typeface="Roboto" panose="020B0604020202020204"/>
              </a:rPr>
              <a:t>- Phương pháp nhổ: su hào, cà rốt</a:t>
            </a:r>
            <a:endParaRPr lang="vi-VN" dirty="0">
              <a:solidFill>
                <a:srgbClr val="333333"/>
              </a:solidFill>
              <a:latin typeface="Roboto" panose="020B0604020202020204"/>
            </a:endParaRPr>
          </a:p>
          <a:p>
            <a:pPr algn="just"/>
            <a:r>
              <a:rPr lang="vi-VN" dirty="0">
                <a:solidFill>
                  <a:srgbClr val="333333"/>
                </a:solidFill>
                <a:latin typeface="Roboto" panose="020B0604020202020204"/>
              </a:rPr>
              <a:t>- Phương pháp đào: khoai lang, khoai tây,…</a:t>
            </a:r>
            <a:endParaRPr lang="vi-VN" b="0" i="0" dirty="0">
              <a:solidFill>
                <a:srgbClr val="333333"/>
              </a:solidFill>
              <a:effectLst/>
              <a:latin typeface="Roboto" panose="020B0604020202020204"/>
            </a:endParaRPr>
          </a:p>
        </p:txBody>
      </p:sp>
      <p:pic>
        <p:nvPicPr>
          <p:cNvPr id="2" name="Picture 1"/>
          <p:cNvPicPr>
            <a:picLocks noChangeAspect="1"/>
          </p:cNvPicPr>
          <p:nvPr/>
        </p:nvPicPr>
        <p:blipFill>
          <a:blip r:embed="rId1"/>
          <a:stretch>
            <a:fillRect/>
          </a:stretch>
        </p:blipFill>
        <p:spPr>
          <a:xfrm>
            <a:off x="4676874" y="3545545"/>
            <a:ext cx="4014739" cy="2637208"/>
          </a:xfrm>
          <a:prstGeom prst="rect">
            <a:avLst/>
          </a:prstGeom>
        </p:spPr>
      </p:pic>
      <p:pic>
        <p:nvPicPr>
          <p:cNvPr id="3" name="Picture 2"/>
          <p:cNvPicPr>
            <a:picLocks noChangeAspect="1"/>
          </p:cNvPicPr>
          <p:nvPr/>
        </p:nvPicPr>
        <p:blipFill>
          <a:blip r:embed="rId2"/>
          <a:stretch>
            <a:fillRect/>
          </a:stretch>
        </p:blipFill>
        <p:spPr>
          <a:xfrm>
            <a:off x="415636" y="3545545"/>
            <a:ext cx="4028263" cy="2637208"/>
          </a:xfrm>
          <a:prstGeom prst="rect">
            <a:avLst/>
          </a:prstGeom>
        </p:spPr>
      </p:pic>
      <p:pic>
        <p:nvPicPr>
          <p:cNvPr id="6" name="Picture 5"/>
          <p:cNvPicPr>
            <a:picLocks noChangeAspect="1"/>
          </p:cNvPicPr>
          <p:nvPr/>
        </p:nvPicPr>
        <p:blipFill>
          <a:blip r:embed="rId3"/>
          <a:stretch>
            <a:fillRect/>
          </a:stretch>
        </p:blipFill>
        <p:spPr>
          <a:xfrm>
            <a:off x="8799246" y="3545545"/>
            <a:ext cx="3280460" cy="2637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6411</Words>
  <Application>WPS Presentation</Application>
  <PresentationFormat>Widescreen</PresentationFormat>
  <Paragraphs>213</Paragraphs>
  <Slides>12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vt:i4>
      </vt:variant>
    </vt:vector>
  </HeadingPairs>
  <TitlesOfParts>
    <vt:vector size="23" baseType="lpstr">
      <vt:lpstr>Arial</vt:lpstr>
      <vt:lpstr>SimSun</vt:lpstr>
      <vt:lpstr>Wingdings</vt:lpstr>
      <vt:lpstr>Times New Roman</vt:lpstr>
      <vt:lpstr>Tahoma</vt:lpstr>
      <vt:lpstr>Calibri</vt:lpstr>
      <vt:lpstr>Roboto</vt:lpstr>
      <vt:lpstr>Microsoft YaHei</vt:lpstr>
      <vt:lpstr>Arial Unicode MS</vt:lpstr>
      <vt:lpstr>Calibri Light</vt:lpstr>
      <vt:lpstr>Office Theme</vt:lpstr>
      <vt:lpstr>PowerPoint 演示文稿</vt:lpstr>
      <vt:lpstr>PowerPoint 演示文稿</vt:lpstr>
      <vt:lpstr>PowerPoint 演示文稿</vt:lpstr>
      <vt:lpstr>Câu hỏi 1: Trình bày vai trò, triển vọng của trồng trọt. Kể tên một số nhóm cây trồng phổ biến ở Việt Nam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cp:revision>
  <dcterms:created xsi:type="dcterms:W3CDTF">2022-07-11T08:51:00Z</dcterms:created>
  <dcterms:modified xsi:type="dcterms:W3CDTF">2022-07-29T07:46:46Z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55AAC6D62F4A41A8AC576227F7C12C0E</vt:lpwstr>
  </property>
  <property fmtid="{D5CDD505-2E9C-101B-9397-08002B2CF9AE}" pid="3" name="KSOProductBuildVer">
    <vt:lpwstr>1033-11.2.0.11191</vt:lpwstr>
  </property>
</Properties>
</file>