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5" r:id="rId4"/>
    <p:sldId id="258" r:id="rId5"/>
    <p:sldId id="270" r:id="rId6"/>
    <p:sldId id="260" r:id="rId7"/>
    <p:sldId id="276" r:id="rId8"/>
    <p:sldId id="277" r:id="rId9"/>
    <p:sldId id="278" r:id="rId10"/>
    <p:sldId id="259" r:id="rId11"/>
    <p:sldId id="279" r:id="rId12"/>
    <p:sldId id="280" r:id="rId13"/>
    <p:sldId id="262" r:id="rId14"/>
    <p:sldId id="281" r:id="rId15"/>
    <p:sldId id="282" r:id="rId16"/>
    <p:sldId id="261" r:id="rId17"/>
    <p:sldId id="283" r:id="rId18"/>
    <p:sldId id="264" r:id="rId19"/>
    <p:sldId id="284" r:id="rId20"/>
    <p:sldId id="285" r:id="rId21"/>
    <p:sldId id="269" r:id="rId22"/>
    <p:sldId id="265" r:id="rId23"/>
    <p:sldId id="286" r:id="rId24"/>
    <p:sldId id="271" r:id="rId25"/>
    <p:sldId id="287" r:id="rId26"/>
    <p:sldId id="272" r:id="rId27"/>
    <p:sldId id="288" r:id="rId28"/>
    <p:sldId id="266" r:id="rId29"/>
    <p:sldId id="289" r:id="rId30"/>
    <p:sldId id="290" r:id="rId31"/>
    <p:sldId id="291" r:id="rId32"/>
    <p:sldId id="267" r:id="rId33"/>
    <p:sldId id="292" r:id="rId34"/>
    <p:sldId id="293" r:id="rId35"/>
    <p:sldId id="294" r:id="rId36"/>
    <p:sldId id="295" r:id="rId37"/>
    <p:sldId id="296" r:id="rId38"/>
    <p:sldId id="297" r:id="rId39"/>
    <p:sldId id="300" r:id="rId40"/>
    <p:sldId id="299" r:id="rId41"/>
    <p:sldId id="268" r:id="rId42"/>
    <p:sldId id="302" r:id="rId43"/>
    <p:sldId id="303" r:id="rId44"/>
    <p:sldId id="304" r:id="rId45"/>
    <p:sldId id="305" r:id="rId46"/>
    <p:sldId id="306" r:id="rId47"/>
    <p:sldId id="308" r:id="rId48"/>
    <p:sldId id="307" r:id="rId49"/>
    <p:sldId id="309" r:id="rId50"/>
    <p:sldId id="310" r:id="rId51"/>
  </p:sldIdLst>
  <p:sldSz cx="18288000" cy="10287000"/>
  <p:notesSz cx="6858000" cy="9144000"/>
  <p:embeddedFontLst>
    <p:embeddedFont>
      <p:font typeface="Calibri" panose="020F0502020204030204" pitchFamily="34" charset="0"/>
      <p:regular r:id="rId52"/>
      <p:bold r:id="rId53"/>
      <p:italic r:id="rId54"/>
      <p:boldItalic r:id="rId55"/>
    </p:embeddedFont>
    <p:embeddedFont>
      <p:font typeface="One Little Font"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8CB"/>
    <a:srgbClr val="F8F0EB"/>
    <a:srgbClr val="6B6328"/>
    <a:srgbClr val="7A9D35"/>
    <a:srgbClr val="6F465C"/>
    <a:srgbClr val="78D6CF"/>
    <a:srgbClr val="EE4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22" autoAdjust="0"/>
  </p:normalViewPr>
  <p:slideViewPr>
    <p:cSldViewPr>
      <p:cViewPr varScale="1">
        <p:scale>
          <a:sx n="44" d="100"/>
          <a:sy n="44" d="100"/>
        </p:scale>
        <p:origin x="2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9.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7.png"/><Relationship Id="rId5" Type="http://schemas.openxmlformats.org/officeDocument/2006/relationships/image" Target="../media/image2.svg"/><Relationship Id="rId10" Type="http://schemas.openxmlformats.org/officeDocument/2006/relationships/image" Target="../media/image46.png"/><Relationship Id="rId4" Type="http://schemas.openxmlformats.org/officeDocument/2006/relationships/image" Target="../media/image1.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9.svg"/><Relationship Id="rId5" Type="http://schemas.openxmlformats.org/officeDocument/2006/relationships/image" Target="../media/image2.svg"/><Relationship Id="rId15" Type="http://schemas.openxmlformats.org/officeDocument/2006/relationships/image" Target="../media/image39.sv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18.sv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8.svg"/><Relationship Id="rId18"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17.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svg"/><Relationship Id="rId5" Type="http://schemas.openxmlformats.org/officeDocument/2006/relationships/image" Target="../media/image51.svg"/><Relationship Id="rId15" Type="http://schemas.openxmlformats.org/officeDocument/2006/relationships/image" Target="../media/image49.svg"/><Relationship Id="rId10" Type="http://schemas.openxmlformats.org/officeDocument/2006/relationships/image" Target="../media/image36.png"/><Relationship Id="rId4" Type="http://schemas.openxmlformats.org/officeDocument/2006/relationships/image" Target="../media/image50.png"/><Relationship Id="rId9" Type="http://schemas.openxmlformats.org/officeDocument/2006/relationships/image" Target="../media/image53.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4.sv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1.jpeg"/><Relationship Id="rId5" Type="http://schemas.openxmlformats.org/officeDocument/2006/relationships/image" Target="../media/image4.svg"/><Relationship Id="rId10" Type="http://schemas.openxmlformats.org/officeDocument/2006/relationships/image" Target="../media/image60.jpeg"/><Relationship Id="rId4" Type="http://schemas.openxmlformats.org/officeDocument/2006/relationships/image" Target="../media/image3.png"/><Relationship Id="rId9" Type="http://schemas.openxmlformats.org/officeDocument/2006/relationships/image" Target="../media/image37.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2.jpeg"/><Relationship Id="rId5" Type="http://schemas.openxmlformats.org/officeDocument/2006/relationships/image" Target="../media/image4.sv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37.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1.svg"/><Relationship Id="rId5" Type="http://schemas.openxmlformats.org/officeDocument/2006/relationships/image" Target="../media/image49.svg"/><Relationship Id="rId10" Type="http://schemas.openxmlformats.org/officeDocument/2006/relationships/image" Target="../media/image30.png"/><Relationship Id="rId4" Type="http://schemas.openxmlformats.org/officeDocument/2006/relationships/image" Target="../media/image48.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9.svg"/><Relationship Id="rId5" Type="http://schemas.openxmlformats.org/officeDocument/2006/relationships/image" Target="../media/image37.svg"/><Relationship Id="rId15" Type="http://schemas.openxmlformats.org/officeDocument/2006/relationships/image" Target="../media/image18.sv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svg"/><Relationship Id="rId3" Type="http://schemas.openxmlformats.org/officeDocument/2006/relationships/image" Target="../media/image8.svg"/><Relationship Id="rId7" Type="http://schemas.openxmlformats.org/officeDocument/2006/relationships/image" Target="../media/image18.sv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5.png"/><Relationship Id="rId5" Type="http://schemas.openxmlformats.org/officeDocument/2006/relationships/image" Target="../media/image2.svg"/><Relationship Id="rId15" Type="http://schemas.openxmlformats.org/officeDocument/2006/relationships/image" Target="../media/image14.svg"/><Relationship Id="rId10" Type="http://schemas.openxmlformats.org/officeDocument/2006/relationships/image" Target="../media/image64.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9.svg"/><Relationship Id="rId3" Type="http://schemas.openxmlformats.org/officeDocument/2006/relationships/image" Target="../media/image8.svg"/><Relationship Id="rId7" Type="http://schemas.openxmlformats.org/officeDocument/2006/relationships/image" Target="../media/image18.svg"/><Relationship Id="rId12"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7.svg"/><Relationship Id="rId5" Type="http://schemas.openxmlformats.org/officeDocument/2006/relationships/image" Target="../media/image2.svg"/><Relationship Id="rId10" Type="http://schemas.openxmlformats.org/officeDocument/2006/relationships/image" Target="../media/image66.png"/><Relationship Id="rId4" Type="http://schemas.openxmlformats.org/officeDocument/2006/relationships/image" Target="../media/image1.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4.svg"/><Relationship Id="rId10" Type="http://schemas.openxmlformats.org/officeDocument/2006/relationships/image" Target="../media/image19.jpeg"/><Relationship Id="rId4" Type="http://schemas.openxmlformats.org/officeDocument/2006/relationships/image" Target="../media/image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1.jpeg"/><Relationship Id="rId5" Type="http://schemas.openxmlformats.org/officeDocument/2006/relationships/image" Target="../media/image2.svg"/><Relationship Id="rId10" Type="http://schemas.openxmlformats.org/officeDocument/2006/relationships/image" Target="../media/image70.jpeg"/><Relationship Id="rId4" Type="http://schemas.openxmlformats.org/officeDocument/2006/relationships/image" Target="../media/image1.png"/><Relationship Id="rId9"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10" Type="http://schemas.openxmlformats.org/officeDocument/2006/relationships/image" Target="../media/image72.png"/><Relationship Id="rId4" Type="http://schemas.openxmlformats.org/officeDocument/2006/relationships/image" Target="../media/image3.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svg"/><Relationship Id="rId7" Type="http://schemas.openxmlformats.org/officeDocument/2006/relationships/image" Target="../media/image22.svg"/><Relationship Id="rId12"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8.sv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5.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8.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36.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8.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36.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78.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36.png"/><Relationship Id="rId5" Type="http://schemas.openxmlformats.org/officeDocument/2006/relationships/image" Target="../media/image4.svg"/><Relationship Id="rId10" Type="http://schemas.openxmlformats.org/officeDocument/2006/relationships/image" Target="../media/image53.svg"/><Relationship Id="rId4" Type="http://schemas.openxmlformats.org/officeDocument/2006/relationships/image" Target="../media/image3.png"/><Relationship Id="rId9" Type="http://schemas.openxmlformats.org/officeDocument/2006/relationships/image" Target="../media/image52.png"/><Relationship Id="rId14"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3.svg"/><Relationship Id="rId5" Type="http://schemas.openxmlformats.org/officeDocument/2006/relationships/image" Target="../media/image2.svg"/><Relationship Id="rId10"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37.sv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svg"/><Relationship Id="rId7" Type="http://schemas.openxmlformats.org/officeDocument/2006/relationships/image" Target="../media/image8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svg"/><Relationship Id="rId7" Type="http://schemas.openxmlformats.org/officeDocument/2006/relationships/image" Target="../media/image8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8.svg"/><Relationship Id="rId1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7.png"/><Relationship Id="rId17" Type="http://schemas.openxmlformats.org/officeDocument/2006/relationships/image" Target="../media/image26.png"/><Relationship Id="rId2" Type="http://schemas.openxmlformats.org/officeDocument/2006/relationships/image" Target="../media/image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24.sv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sv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9.svg"/><Relationship Id="rId5" Type="http://schemas.openxmlformats.org/officeDocument/2006/relationships/image" Target="../media/image37.svg"/><Relationship Id="rId15" Type="http://schemas.openxmlformats.org/officeDocument/2006/relationships/image" Target="../media/image18.sv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0.sv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4.svg"/><Relationship Id="rId7" Type="http://schemas.openxmlformats.org/officeDocument/2006/relationships/image" Target="../media/image8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10.sv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4.svg"/><Relationship Id="rId7" Type="http://schemas.openxmlformats.org/officeDocument/2006/relationships/image" Target="../media/image8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9.svg"/><Relationship Id="rId5" Type="http://schemas.openxmlformats.org/officeDocument/2006/relationships/image" Target="../media/image37.svg"/><Relationship Id="rId15" Type="http://schemas.openxmlformats.org/officeDocument/2006/relationships/image" Target="../media/image18.sv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svg"/><Relationship Id="rId7" Type="http://schemas.openxmlformats.org/officeDocument/2006/relationships/image" Target="../media/image3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svg"/><Relationship Id="rId7" Type="http://schemas.openxmlformats.org/officeDocument/2006/relationships/image" Target="../media/image3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svg"/><Relationship Id="rId7" Type="http://schemas.openxmlformats.org/officeDocument/2006/relationships/image" Target="../media/image3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9.svg"/><Relationship Id="rId5" Type="http://schemas.openxmlformats.org/officeDocument/2006/relationships/image" Target="../media/image37.svg"/><Relationship Id="rId15" Type="http://schemas.openxmlformats.org/officeDocument/2006/relationships/image" Target="../media/image18.sv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3.svg"/><Relationship Id="rId5" Type="http://schemas.openxmlformats.org/officeDocument/2006/relationships/image" Target="../media/image29.sv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sv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3" Type="http://schemas.openxmlformats.org/officeDocument/2006/relationships/image" Target="../media/image94.sv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5.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slide" Target="slide41.xml"/></Relationships>
</file>

<file path=ppt/slides/_rels/slide41.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7.png"/><Relationship Id="rId18" Type="http://schemas.openxmlformats.org/officeDocument/2006/relationships/image" Target="../media/image110.png"/><Relationship Id="rId3" Type="http://schemas.openxmlformats.org/officeDocument/2006/relationships/image" Target="../media/image95.png"/><Relationship Id="rId21" Type="http://schemas.openxmlformats.org/officeDocument/2006/relationships/slide" Target="slide42.xml"/><Relationship Id="rId7" Type="http://schemas.openxmlformats.org/officeDocument/2006/relationships/image" Target="../media/image99.png"/><Relationship Id="rId12" Type="http://schemas.openxmlformats.org/officeDocument/2006/relationships/image" Target="../media/image106.png"/><Relationship Id="rId17" Type="http://schemas.openxmlformats.org/officeDocument/2006/relationships/image" Target="../media/image109.png"/><Relationship Id="rId25" Type="http://schemas.openxmlformats.org/officeDocument/2006/relationships/slide" Target="slide46.xml"/><Relationship Id="rId2" Type="http://schemas.openxmlformats.org/officeDocument/2006/relationships/audio" Target="../media/audio1.wav"/><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slide" Target="slide47.xml"/><Relationship Id="rId24" Type="http://schemas.openxmlformats.org/officeDocument/2006/relationships/slide" Target="slide45.xml"/><Relationship Id="rId5" Type="http://schemas.openxmlformats.org/officeDocument/2006/relationships/image" Target="../media/image97.png"/><Relationship Id="rId15" Type="http://schemas.openxmlformats.org/officeDocument/2006/relationships/image" Target="../media/image94.svg"/><Relationship Id="rId23" Type="http://schemas.openxmlformats.org/officeDocument/2006/relationships/slide" Target="slide44.xml"/><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93.png"/><Relationship Id="rId22" Type="http://schemas.openxmlformats.org/officeDocument/2006/relationships/slide" Target="slide43.xml"/></Relationships>
</file>

<file path=ppt/slides/_rels/slide42.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slide" Target="slide41.xml"/><Relationship Id="rId3" Type="http://schemas.microsoft.com/office/2007/relationships/media" Target="../media/media2.mp3"/><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Layout" Target="../slideLayouts/slideLayout1.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116.png"/><Relationship Id="rId14" Type="http://schemas.openxmlformats.org/officeDocument/2006/relationships/image" Target="../media/image120.pn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slide" Target="slide41.xml"/><Relationship Id="rId3" Type="http://schemas.microsoft.com/office/2007/relationships/media" Target="../media/media2.mp3"/><Relationship Id="rId7" Type="http://schemas.openxmlformats.org/officeDocument/2006/relationships/image" Target="../media/image115.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slideLayout" Target="../slideLayouts/slideLayout1.xml"/><Relationship Id="rId10" Type="http://schemas.openxmlformats.org/officeDocument/2006/relationships/image" Target="../media/image113.png"/><Relationship Id="rId4" Type="http://schemas.openxmlformats.org/officeDocument/2006/relationships/audio" Target="../media/media2.mp3"/><Relationship Id="rId9" Type="http://schemas.openxmlformats.org/officeDocument/2006/relationships/image" Target="../media/image117.svg"/><Relationship Id="rId14" Type="http://schemas.openxmlformats.org/officeDocument/2006/relationships/image" Target="../media/image120.png"/></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slide" Target="slide41.xml"/><Relationship Id="rId3" Type="http://schemas.microsoft.com/office/2007/relationships/media" Target="../media/media2.mp3"/><Relationship Id="rId7" Type="http://schemas.openxmlformats.org/officeDocument/2006/relationships/image" Target="../media/image115.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slideLayout" Target="../slideLayouts/slideLayout1.xml"/><Relationship Id="rId10" Type="http://schemas.openxmlformats.org/officeDocument/2006/relationships/image" Target="../media/image113.png"/><Relationship Id="rId4" Type="http://schemas.openxmlformats.org/officeDocument/2006/relationships/audio" Target="../media/media2.mp3"/><Relationship Id="rId9" Type="http://schemas.openxmlformats.org/officeDocument/2006/relationships/image" Target="../media/image117.svg"/><Relationship Id="rId1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slide" Target="slide41.xml"/><Relationship Id="rId3" Type="http://schemas.microsoft.com/office/2007/relationships/media" Target="../media/media2.mp3"/><Relationship Id="rId7" Type="http://schemas.openxmlformats.org/officeDocument/2006/relationships/image" Target="../media/image115.sv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slideLayout" Target="../slideLayouts/slideLayout1.xml"/><Relationship Id="rId10" Type="http://schemas.openxmlformats.org/officeDocument/2006/relationships/image" Target="../media/image113.png"/><Relationship Id="rId4" Type="http://schemas.openxmlformats.org/officeDocument/2006/relationships/audio" Target="../media/media2.mp3"/><Relationship Id="rId9" Type="http://schemas.openxmlformats.org/officeDocument/2006/relationships/image" Target="../media/image117.svg"/><Relationship Id="rId14" Type="http://schemas.openxmlformats.org/officeDocument/2006/relationships/image" Target="../media/image120.png"/></Relationships>
</file>

<file path=ppt/slides/_rels/slide46.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slide" Target="slide41.xml"/><Relationship Id="rId3" Type="http://schemas.microsoft.com/office/2007/relationships/media" Target="../media/media2.mp3"/><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slideLayout" Target="../slideLayouts/slideLayout1.xml"/><Relationship Id="rId10" Type="http://schemas.openxmlformats.org/officeDocument/2006/relationships/image" Target="../media/image117.svg"/><Relationship Id="rId4" Type="http://schemas.openxmlformats.org/officeDocument/2006/relationships/audio" Target="../media/media2.mp3"/><Relationship Id="rId9" Type="http://schemas.openxmlformats.org/officeDocument/2006/relationships/image" Target="../media/image116.png"/><Relationship Id="rId14" Type="http://schemas.openxmlformats.org/officeDocument/2006/relationships/image" Target="../media/image120.png"/></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9.svg"/><Relationship Id="rId5" Type="http://schemas.openxmlformats.org/officeDocument/2006/relationships/image" Target="../media/image37.svg"/><Relationship Id="rId15" Type="http://schemas.openxmlformats.org/officeDocument/2006/relationships/image" Target="../media/image18.sv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2.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41.svg"/><Relationship Id="rId10" Type="http://schemas.openxmlformats.org/officeDocument/2006/relationships/image" Target="../media/image5.png"/><Relationship Id="rId4" Type="http://schemas.openxmlformats.org/officeDocument/2006/relationships/image" Target="../media/image40.png"/><Relationship Id="rId9" Type="http://schemas.openxmlformats.org/officeDocument/2006/relationships/image" Target="../media/image18.svg"/><Relationship Id="rId14" Type="http://schemas.openxmlformats.org/officeDocument/2006/relationships/image" Target="../media/image123.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9.svg"/><Relationship Id="rId5" Type="http://schemas.openxmlformats.org/officeDocument/2006/relationships/image" Target="../media/image37.svg"/><Relationship Id="rId15" Type="http://schemas.openxmlformats.org/officeDocument/2006/relationships/image" Target="../media/image18.sv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1.svg"/><Relationship Id="rId5" Type="http://schemas.openxmlformats.org/officeDocument/2006/relationships/image" Target="../media/image41.svg"/><Relationship Id="rId10"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18.sv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1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4.jpeg"/><Relationship Id="rId5" Type="http://schemas.openxmlformats.org/officeDocument/2006/relationships/image" Target="../media/image10.svg"/><Relationship Id="rId10" Type="http://schemas.openxmlformats.org/officeDocument/2006/relationships/image" Target="../media/image43.jpeg"/><Relationship Id="rId4" Type="http://schemas.openxmlformats.org/officeDocument/2006/relationships/image" Target="../media/image9.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41.sv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18.svg"/><Relationship Id="rId1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41.svg"/><Relationship Id="rId10" Type="http://schemas.openxmlformats.org/officeDocument/2006/relationships/image" Target="../media/image5.png"/><Relationship Id="rId4" Type="http://schemas.openxmlformats.org/officeDocument/2006/relationships/image" Target="../media/image40.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3015" y="6664171"/>
            <a:ext cx="21429837" cy="36228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0067" y="7403527"/>
            <a:ext cx="18288000" cy="414619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60485">
            <a:off x="8056162" y="12980926"/>
            <a:ext cx="1611707" cy="267133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7236" flipH="1">
            <a:off x="488879" y="13846"/>
            <a:ext cx="3000943" cy="352361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30305" y="2987286"/>
            <a:ext cx="689882" cy="11528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94680">
            <a:off x="4046618" y="915886"/>
            <a:ext cx="689882" cy="1152889"/>
          </a:xfrm>
          <a:prstGeom prst="rect">
            <a:avLst/>
          </a:prstGeom>
        </p:spPr>
      </p:pic>
      <p:pic>
        <p:nvPicPr>
          <p:cNvPr id="11" name="Picture 11"/>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060027" y="-1509982"/>
            <a:ext cx="21429837" cy="362282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94680">
            <a:off x="8430980" y="14685225"/>
            <a:ext cx="689882" cy="1152889"/>
          </a:xfrm>
          <a:prstGeom prst="rect">
            <a:avLst/>
          </a:prstGeom>
        </p:spPr>
      </p:pic>
      <p:sp>
        <p:nvSpPr>
          <p:cNvPr id="17" name="TextBox 15">
            <a:extLst>
              <a:ext uri="{FF2B5EF4-FFF2-40B4-BE49-F238E27FC236}">
                <a16:creationId xmlns:a16="http://schemas.microsoft.com/office/drawing/2014/main" id="{6C16FAE5-D11D-C7F8-8082-7884E14B6179}"/>
              </a:ext>
            </a:extLst>
          </p:cNvPr>
          <p:cNvSpPr txBox="1"/>
          <p:nvPr/>
        </p:nvSpPr>
        <p:spPr>
          <a:xfrm>
            <a:off x="348982" y="3629878"/>
            <a:ext cx="17590036" cy="3034292"/>
          </a:xfrm>
          <a:prstGeom prst="rect">
            <a:avLst/>
          </a:prstGeom>
        </p:spPr>
        <p:txBody>
          <a:bodyPr wrap="square" lIns="0" tIns="0" rIns="0" bIns="0" rtlCol="0" anchor="t">
            <a:spAutoFit/>
          </a:bodyPr>
          <a:lstStyle/>
          <a:p>
            <a:pPr algn="ctr">
              <a:lnSpc>
                <a:spcPct val="130000"/>
              </a:lnSpc>
            </a:pPr>
            <a:r>
              <a:rPr lang="en-US" sz="8000" b="1" dirty="0">
                <a:solidFill>
                  <a:srgbClr val="2E4559"/>
                </a:solidFill>
                <a:latin typeface="Arial" panose="020B0604020202020204" pitchFamily="34" charset="0"/>
                <a:cs typeface="Arial" panose="020B0604020202020204" pitchFamily="34" charset="0"/>
              </a:rPr>
              <a:t>CHÀO MỪNG CÁC EM ĐẾN VỚI BUỔI HỌC NGÀY HÔM NAY</a:t>
            </a:r>
          </a:p>
        </p:txBody>
      </p:sp>
      <p:pic>
        <p:nvPicPr>
          <p:cNvPr id="18" name="Picture 5">
            <a:extLst>
              <a:ext uri="{FF2B5EF4-FFF2-40B4-BE49-F238E27FC236}">
                <a16:creationId xmlns:a16="http://schemas.microsoft.com/office/drawing/2014/main" id="{6705FDDF-EC1A-942E-D505-BC7D75F1DE3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3982">
            <a:off x="9144000" y="7530369"/>
            <a:ext cx="1542179" cy="1727931"/>
          </a:xfrm>
          <a:prstGeom prst="rect">
            <a:avLst/>
          </a:prstGeom>
        </p:spPr>
      </p:pic>
      <p:pic>
        <p:nvPicPr>
          <p:cNvPr id="19" name="Picture 12">
            <a:extLst>
              <a:ext uri="{FF2B5EF4-FFF2-40B4-BE49-F238E27FC236}">
                <a16:creationId xmlns:a16="http://schemas.microsoft.com/office/drawing/2014/main" id="{A10DBB17-57AD-799A-B4AF-4AF860722C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09685" y="5396041"/>
            <a:ext cx="4652593" cy="5169548"/>
          </a:xfrm>
          <a:prstGeom prst="rect">
            <a:avLst/>
          </a:prstGeom>
        </p:spPr>
      </p:pic>
      <p:pic>
        <p:nvPicPr>
          <p:cNvPr id="20" name="Picture 13">
            <a:extLst>
              <a:ext uri="{FF2B5EF4-FFF2-40B4-BE49-F238E27FC236}">
                <a16:creationId xmlns:a16="http://schemas.microsoft.com/office/drawing/2014/main" id="{ED2E20D4-D0CB-24C7-5971-B2D3CF1374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9122" y="6482066"/>
            <a:ext cx="3280456" cy="3000126"/>
          </a:xfrm>
          <a:prstGeom prst="rect">
            <a:avLst/>
          </a:prstGeom>
        </p:spPr>
      </p:pic>
      <p:pic>
        <p:nvPicPr>
          <p:cNvPr id="21" name="Picture 14">
            <a:extLst>
              <a:ext uri="{FF2B5EF4-FFF2-40B4-BE49-F238E27FC236}">
                <a16:creationId xmlns:a16="http://schemas.microsoft.com/office/drawing/2014/main" id="{9D4A748B-21B9-6E95-053C-D4DD5D436BF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954871">
            <a:off x="4292141" y="7301171"/>
            <a:ext cx="466402" cy="7794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492" y="7030495"/>
            <a:ext cx="18288000" cy="4146192"/>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73081" y="7030495"/>
            <a:ext cx="21429837" cy="36228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8661" flipV="1">
            <a:off x="-7665077" y="-1462411"/>
            <a:ext cx="21429837" cy="36228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14615399" y="445389"/>
            <a:ext cx="513052" cy="85738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742718">
            <a:off x="17256140" y="9388259"/>
            <a:ext cx="513052" cy="85738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8534125" y="14595913"/>
            <a:ext cx="513052" cy="857383"/>
          </a:xfrm>
          <a:prstGeom prst="rect">
            <a:avLst/>
          </a:prstGeom>
        </p:spPr>
      </p:pic>
      <p:sp>
        <p:nvSpPr>
          <p:cNvPr id="15" name="TextBox 15"/>
          <p:cNvSpPr txBox="1"/>
          <p:nvPr/>
        </p:nvSpPr>
        <p:spPr>
          <a:xfrm>
            <a:off x="5171520" y="4794580"/>
            <a:ext cx="8061778" cy="679450"/>
          </a:xfrm>
          <a:prstGeom prst="rect">
            <a:avLst/>
          </a:prstGeom>
        </p:spPr>
        <p:txBody>
          <a:bodyPr lIns="0" tIns="0" rIns="0" bIns="0" rtlCol="0" anchor="t">
            <a:spAutoFit/>
          </a:bodyPr>
          <a:lstStyle/>
          <a:p>
            <a:pPr algn="ctr">
              <a:lnSpc>
                <a:spcPts val="5599"/>
              </a:lnSpc>
            </a:pPr>
            <a:r>
              <a:rPr lang="en-US" sz="3999">
                <a:solidFill>
                  <a:srgbClr val="FCF5F2"/>
                </a:solidFill>
                <a:latin typeface="One Little Font"/>
              </a:rPr>
              <a:t>Just like a piece of cake</a:t>
            </a:r>
          </a:p>
        </p:txBody>
      </p:sp>
      <p:sp>
        <p:nvSpPr>
          <p:cNvPr id="17" name="TextBox 18">
            <a:extLst>
              <a:ext uri="{FF2B5EF4-FFF2-40B4-BE49-F238E27FC236}">
                <a16:creationId xmlns:a16="http://schemas.microsoft.com/office/drawing/2014/main" id="{E5E3F244-5CA1-FA71-DDA4-805B72FD415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Chuẩn bị cá giống</a:t>
            </a:r>
            <a:endParaRPr lang="en-US" sz="6500" b="1" dirty="0">
              <a:solidFill>
                <a:srgbClr val="2E4559"/>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697781A-6DF3-02B2-F56F-2A6EB1B7B281}"/>
              </a:ext>
            </a:extLst>
          </p:cNvPr>
          <p:cNvPicPr>
            <a:picLocks noChangeAspect="1"/>
          </p:cNvPicPr>
          <p:nvPr/>
        </p:nvPicPr>
        <p:blipFill>
          <a:blip r:embed="rId10"/>
          <a:stretch>
            <a:fillRect/>
          </a:stretch>
        </p:blipFill>
        <p:spPr>
          <a:xfrm>
            <a:off x="240496" y="2358493"/>
            <a:ext cx="8810523" cy="4672002"/>
          </a:xfrm>
          <a:prstGeom prst="rect">
            <a:avLst/>
          </a:prstGeom>
        </p:spPr>
      </p:pic>
      <p:pic>
        <p:nvPicPr>
          <p:cNvPr id="21" name="Picture 20">
            <a:extLst>
              <a:ext uri="{FF2B5EF4-FFF2-40B4-BE49-F238E27FC236}">
                <a16:creationId xmlns:a16="http://schemas.microsoft.com/office/drawing/2014/main" id="{5C6D2362-8A4B-A1F5-014E-0C291705C91E}"/>
              </a:ext>
            </a:extLst>
          </p:cNvPr>
          <p:cNvPicPr>
            <a:picLocks noChangeAspect="1"/>
          </p:cNvPicPr>
          <p:nvPr/>
        </p:nvPicPr>
        <p:blipFill>
          <a:blip r:embed="rId11"/>
          <a:stretch>
            <a:fillRect/>
          </a:stretch>
        </p:blipFill>
        <p:spPr>
          <a:xfrm>
            <a:off x="9143998" y="2820737"/>
            <a:ext cx="8810523" cy="3952829"/>
          </a:xfrm>
          <a:prstGeom prst="rect">
            <a:avLst/>
          </a:prstGeom>
        </p:spPr>
      </p:pic>
      <p:sp>
        <p:nvSpPr>
          <p:cNvPr id="23" name="TextBox 22">
            <a:extLst>
              <a:ext uri="{FF2B5EF4-FFF2-40B4-BE49-F238E27FC236}">
                <a16:creationId xmlns:a16="http://schemas.microsoft.com/office/drawing/2014/main" id="{EE8FC6B8-A41F-E18E-FD08-F0EDFAFCAAD4}"/>
              </a:ext>
            </a:extLst>
          </p:cNvPr>
          <p:cNvSpPr txBox="1"/>
          <p:nvPr/>
        </p:nvSpPr>
        <p:spPr>
          <a:xfrm>
            <a:off x="2416593" y="7838877"/>
            <a:ext cx="13454810" cy="1685333"/>
          </a:xfrm>
          <a:prstGeom prst="rect">
            <a:avLst/>
          </a:prstGeom>
          <a:noFill/>
        </p:spPr>
        <p:txBody>
          <a:bodyPr wrap="square">
            <a:spAutoFit/>
          </a:bodyPr>
          <a:lstStyle/>
          <a:p>
            <a:pPr marL="571500" indent="-571500" algn="ctr">
              <a:lnSpc>
                <a:spcPct val="130000"/>
              </a:lnSpc>
              <a:buFont typeface="Wingdings" panose="05000000000000000000" pitchFamily="2" charset="2"/>
              <a:buChar char="Ø"/>
            </a:pPr>
            <a:r>
              <a:rPr lang="en-US" sz="4200">
                <a:effectLst/>
                <a:latin typeface="Arial" panose="020B0604020202020204" pitchFamily="34" charset="0"/>
                <a:ea typeface="Calibri" panose="020F0502020204030204" pitchFamily="34" charset="0"/>
                <a:cs typeface="Arial" panose="020B0604020202020204" pitchFamily="34" charset="0"/>
              </a:rPr>
              <a:t>Đọc thông tin mục I.2, quan sát Bảng 15.1, Hình 15.2  và nêu tóm tắt kĩ thuật chuẩn bị cá giống</a:t>
            </a:r>
            <a:endParaRPr lang="en-US" sz="4200">
              <a:latin typeface="Arial" panose="020B0604020202020204" pitchFamily="34" charset="0"/>
              <a:cs typeface="Arial" panose="020B0604020202020204" pitchFamily="34" charset="0"/>
            </a:endParaRPr>
          </a:p>
        </p:txBody>
      </p:sp>
      <p:pic>
        <p:nvPicPr>
          <p:cNvPr id="26" name="Picture 4">
            <a:extLst>
              <a:ext uri="{FF2B5EF4-FFF2-40B4-BE49-F238E27FC236}">
                <a16:creationId xmlns:a16="http://schemas.microsoft.com/office/drawing/2014/main" id="{EB884E21-237E-06BB-FAD6-1F38B1551B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1201">
            <a:off x="16194132" y="419680"/>
            <a:ext cx="1016327" cy="198307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492" y="7030495"/>
            <a:ext cx="18288000" cy="4146192"/>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73081" y="7030495"/>
            <a:ext cx="21429837" cy="36228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8661" flipV="1">
            <a:off x="-7665077" y="-1462411"/>
            <a:ext cx="21429837" cy="36228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14869593" y="729883"/>
            <a:ext cx="513052" cy="85738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25836">
            <a:off x="302780" y="2215628"/>
            <a:ext cx="513052" cy="85738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8534125" y="14595913"/>
            <a:ext cx="513052" cy="857383"/>
          </a:xfrm>
          <a:prstGeom prst="rect">
            <a:avLst/>
          </a:prstGeom>
        </p:spPr>
      </p:pic>
      <p:sp>
        <p:nvSpPr>
          <p:cNvPr id="15" name="TextBox 15"/>
          <p:cNvSpPr txBox="1"/>
          <p:nvPr/>
        </p:nvSpPr>
        <p:spPr>
          <a:xfrm>
            <a:off x="5096233" y="4981651"/>
            <a:ext cx="8061778" cy="738536"/>
          </a:xfrm>
          <a:prstGeom prst="rect">
            <a:avLst/>
          </a:prstGeom>
        </p:spPr>
        <p:txBody>
          <a:bodyPr lIns="0" tIns="0" rIns="0" bIns="0" rtlCol="0" anchor="t">
            <a:spAutoFit/>
          </a:bodyPr>
          <a:lstStyle/>
          <a:p>
            <a:pPr algn="ctr">
              <a:lnSpc>
                <a:spcPct val="120000"/>
              </a:lnSpc>
            </a:pPr>
            <a:r>
              <a:rPr lang="en-US" sz="3999">
                <a:solidFill>
                  <a:srgbClr val="FCF5F2"/>
                </a:solidFill>
                <a:latin typeface="One Little Font"/>
              </a:rPr>
              <a:t>Just like a piece of cake</a:t>
            </a:r>
          </a:p>
        </p:txBody>
      </p:sp>
      <p:sp>
        <p:nvSpPr>
          <p:cNvPr id="17" name="TextBox 18">
            <a:extLst>
              <a:ext uri="{FF2B5EF4-FFF2-40B4-BE49-F238E27FC236}">
                <a16:creationId xmlns:a16="http://schemas.microsoft.com/office/drawing/2014/main" id="{E5E3F244-5CA1-FA71-DDA4-805B72FD4153}"/>
              </a:ext>
            </a:extLst>
          </p:cNvPr>
          <p:cNvSpPr txBox="1"/>
          <p:nvPr/>
        </p:nvSpPr>
        <p:spPr>
          <a:xfrm>
            <a:off x="3528748" y="336559"/>
            <a:ext cx="11219929" cy="959173"/>
          </a:xfrm>
          <a:prstGeom prst="rect">
            <a:avLst/>
          </a:prstGeom>
        </p:spPr>
        <p:txBody>
          <a:bodyPr lIns="0" tIns="0" rIns="0" bIns="0" rtlCol="0" anchor="t">
            <a:spAutoFit/>
          </a:bodyPr>
          <a:lstStyle/>
          <a:p>
            <a:pPr marL="0" lvl="0" indent="0" algn="ctr">
              <a:lnSpc>
                <a:spcPts val="8000"/>
              </a:lnSpc>
              <a:spcBef>
                <a:spcPct val="0"/>
              </a:spcBef>
            </a:pPr>
            <a:r>
              <a:rPr lang="en-US" sz="5500" b="1" u="sng">
                <a:solidFill>
                  <a:schemeClr val="accent2"/>
                </a:solidFill>
                <a:latin typeface="Arial" panose="020B0604020202020204" pitchFamily="34" charset="0"/>
                <a:cs typeface="Arial" panose="020B0604020202020204" pitchFamily="34" charset="0"/>
              </a:rPr>
              <a:t>Kĩ thuật chuẩn bị cá giống</a:t>
            </a:r>
            <a:endParaRPr lang="en-US" sz="5500" b="1" u="sng" dirty="0">
              <a:solidFill>
                <a:schemeClr val="accent2"/>
              </a:solidFill>
              <a:latin typeface="Arial" panose="020B0604020202020204" pitchFamily="34" charset="0"/>
              <a:cs typeface="Arial" panose="020B0604020202020204" pitchFamily="34" charset="0"/>
            </a:endParaRPr>
          </a:p>
        </p:txBody>
      </p:sp>
      <p:graphicFrame>
        <p:nvGraphicFramePr>
          <p:cNvPr id="2" name="Table 6">
            <a:extLst>
              <a:ext uri="{FF2B5EF4-FFF2-40B4-BE49-F238E27FC236}">
                <a16:creationId xmlns:a16="http://schemas.microsoft.com/office/drawing/2014/main" id="{475DC168-8554-E3D6-ACA3-B6F291BCE5F4}"/>
              </a:ext>
            </a:extLst>
          </p:cNvPr>
          <p:cNvGraphicFramePr>
            <a:graphicFrameLocks noGrp="1"/>
          </p:cNvGraphicFramePr>
          <p:nvPr>
            <p:extLst>
              <p:ext uri="{D42A27DB-BD31-4B8C-83A1-F6EECF244321}">
                <p14:modId xmlns:p14="http://schemas.microsoft.com/office/powerpoint/2010/main" val="4248092043"/>
              </p:ext>
            </p:extLst>
          </p:nvPr>
        </p:nvGraphicFramePr>
        <p:xfrm>
          <a:off x="1192069" y="1939172"/>
          <a:ext cx="16107211" cy="7700128"/>
        </p:xfrm>
        <a:graphic>
          <a:graphicData uri="http://schemas.openxmlformats.org/drawingml/2006/table">
            <a:tbl>
              <a:tblPr firstRow="1" bandRow="1">
                <a:tableStyleId>{5940675A-B579-460E-94D1-54222C63F5DA}</a:tableStyleId>
              </a:tblPr>
              <a:tblGrid>
                <a:gridCol w="3722178">
                  <a:extLst>
                    <a:ext uri="{9D8B030D-6E8A-4147-A177-3AD203B41FA5}">
                      <a16:colId xmlns:a16="http://schemas.microsoft.com/office/drawing/2014/main" val="1088450783"/>
                    </a:ext>
                  </a:extLst>
                </a:gridCol>
                <a:gridCol w="12385033">
                  <a:extLst>
                    <a:ext uri="{9D8B030D-6E8A-4147-A177-3AD203B41FA5}">
                      <a16:colId xmlns:a16="http://schemas.microsoft.com/office/drawing/2014/main" val="3400225547"/>
                    </a:ext>
                  </a:extLst>
                </a:gridCol>
              </a:tblGrid>
              <a:tr h="2442328">
                <a:tc>
                  <a:txBody>
                    <a:bodyPr/>
                    <a:lstStyle/>
                    <a:p>
                      <a:endParaRPr lang="en-US"/>
                    </a:p>
                  </a:txBody>
                  <a:tcPr/>
                </a:tc>
                <a:tc>
                  <a:txBody>
                    <a:bodyPr/>
                    <a:lstStyle/>
                    <a:p>
                      <a:endParaRPr lang="en-US"/>
                    </a:p>
                  </a:txBody>
                  <a:tcPr/>
                </a:tc>
                <a:extLst>
                  <a:ext uri="{0D108BD9-81ED-4DB2-BD59-A6C34878D82A}">
                    <a16:rowId xmlns:a16="http://schemas.microsoft.com/office/drawing/2014/main" val="2297299852"/>
                  </a:ext>
                </a:extLst>
              </a:tr>
              <a:tr h="3138468">
                <a:tc>
                  <a:txBody>
                    <a:bodyPr/>
                    <a:lstStyle/>
                    <a:p>
                      <a:endParaRPr lang="en-US"/>
                    </a:p>
                  </a:txBody>
                  <a:tcPr/>
                </a:tc>
                <a:tc>
                  <a:txBody>
                    <a:bodyPr/>
                    <a:lstStyle/>
                    <a:p>
                      <a:endParaRPr lang="en-US"/>
                    </a:p>
                  </a:txBody>
                  <a:tcPr/>
                </a:tc>
                <a:extLst>
                  <a:ext uri="{0D108BD9-81ED-4DB2-BD59-A6C34878D82A}">
                    <a16:rowId xmlns:a16="http://schemas.microsoft.com/office/drawing/2014/main" val="425269979"/>
                  </a:ext>
                </a:extLst>
              </a:tr>
              <a:tr h="2119332">
                <a:tc>
                  <a:txBody>
                    <a:bodyPr/>
                    <a:lstStyle/>
                    <a:p>
                      <a:endParaRPr lang="en-US"/>
                    </a:p>
                  </a:txBody>
                  <a:tcPr/>
                </a:tc>
                <a:tc>
                  <a:txBody>
                    <a:bodyPr/>
                    <a:lstStyle/>
                    <a:p>
                      <a:endParaRPr lang="en-US"/>
                    </a:p>
                  </a:txBody>
                  <a:tcPr/>
                </a:tc>
                <a:extLst>
                  <a:ext uri="{0D108BD9-81ED-4DB2-BD59-A6C34878D82A}">
                    <a16:rowId xmlns:a16="http://schemas.microsoft.com/office/drawing/2014/main" val="708323483"/>
                  </a:ext>
                </a:extLst>
              </a:tr>
            </a:tbl>
          </a:graphicData>
        </a:graphic>
      </p:graphicFrame>
      <p:sp>
        <p:nvSpPr>
          <p:cNvPr id="18" name="TextBox 17">
            <a:extLst>
              <a:ext uri="{FF2B5EF4-FFF2-40B4-BE49-F238E27FC236}">
                <a16:creationId xmlns:a16="http://schemas.microsoft.com/office/drawing/2014/main" id="{2C6F84E7-1B9B-A4F5-1231-B5EC0558FA93}"/>
              </a:ext>
            </a:extLst>
          </p:cNvPr>
          <p:cNvSpPr txBox="1"/>
          <p:nvPr/>
        </p:nvSpPr>
        <p:spPr>
          <a:xfrm>
            <a:off x="4961232" y="1963325"/>
            <a:ext cx="12292435" cy="2240422"/>
          </a:xfrm>
          <a:prstGeom prst="rect">
            <a:avLst/>
          </a:prstGeom>
          <a:noFill/>
        </p:spPr>
        <p:txBody>
          <a:bodyPr wrap="square">
            <a:spAutoFit/>
          </a:bodyPr>
          <a:lstStyle/>
          <a:p>
            <a:pPr marL="571500" indent="-571500" algn="just">
              <a:lnSpc>
                <a:spcPct val="120000"/>
              </a:lnSpc>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Đồng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đều, khoẻ mạnh, không mang mầm bệnh</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2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Màu sắc tươi sáng, phản ứng nhanh nhẹn, kích cỡ phù hợp.</a:t>
            </a:r>
            <a:endParaRPr lang="en-US" sz="4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BB5270D-5ED9-3441-75FD-4FA7FB0881D7}"/>
              </a:ext>
            </a:extLst>
          </p:cNvPr>
          <p:cNvSpPr txBox="1"/>
          <p:nvPr/>
        </p:nvSpPr>
        <p:spPr>
          <a:xfrm>
            <a:off x="4953724" y="4353006"/>
            <a:ext cx="12108451" cy="3056029"/>
          </a:xfrm>
          <a:prstGeom prst="rect">
            <a:avLst/>
          </a:prstGeom>
          <a:noFill/>
        </p:spPr>
        <p:txBody>
          <a:bodyPr wrap="square">
            <a:spAutoFit/>
          </a:bodyPr>
          <a:lstStyle/>
          <a:p>
            <a:pPr marL="571500" indent="-571500" algn="just">
              <a:lnSpc>
                <a:spcPct val="12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Chứa trong túi nylon/ dụng cụ chuyên dùng chứa nước sạch có cung cấp khi oxygen</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2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V</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ận chuyển đến ao nuôi vào lúc thời tiết mát như buổi sáng, chiều mát hoặc ban đêm.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49E852A-55A9-494F-40E9-60AE66F1A631}"/>
              </a:ext>
            </a:extLst>
          </p:cNvPr>
          <p:cNvSpPr txBox="1"/>
          <p:nvPr/>
        </p:nvSpPr>
        <p:spPr>
          <a:xfrm>
            <a:off x="5053225" y="7771903"/>
            <a:ext cx="12108450" cy="1501758"/>
          </a:xfrm>
          <a:prstGeom prst="rect">
            <a:avLst/>
          </a:prstGeom>
          <a:noFill/>
        </p:spPr>
        <p:txBody>
          <a:bodyPr wrap="square">
            <a:spAutoFit/>
          </a:bodyPr>
          <a:lstStyle/>
          <a:p>
            <a:pPr algn="just">
              <a:lnSpc>
                <a:spcPct val="12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Cá giống được thả từ từ cho quen với môi trường nước mới, thao tác nhanh, nhẹ nhàng, tránh sây sát.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742718">
            <a:off x="17366564" y="5598722"/>
            <a:ext cx="513052" cy="857383"/>
          </a:xfrm>
          <a:prstGeom prst="rect">
            <a:avLst/>
          </a:prstGeom>
        </p:spPr>
      </p:pic>
      <p:sp>
        <p:nvSpPr>
          <p:cNvPr id="24" name="TextBox 23">
            <a:extLst>
              <a:ext uri="{FF2B5EF4-FFF2-40B4-BE49-F238E27FC236}">
                <a16:creationId xmlns:a16="http://schemas.microsoft.com/office/drawing/2014/main" id="{70C8B3B1-824D-CD30-278F-45F8BF0FB91B}"/>
              </a:ext>
            </a:extLst>
          </p:cNvPr>
          <p:cNvSpPr txBox="1"/>
          <p:nvPr/>
        </p:nvSpPr>
        <p:spPr>
          <a:xfrm>
            <a:off x="1648036" y="2424093"/>
            <a:ext cx="2842427" cy="1501758"/>
          </a:xfrm>
          <a:prstGeom prst="rect">
            <a:avLst/>
          </a:prstGeom>
          <a:noFill/>
        </p:spPr>
        <p:txBody>
          <a:bodyPr wrap="square" rtlCol="0">
            <a:spAutoFit/>
          </a:bodyPr>
          <a:lstStyle/>
          <a:p>
            <a:pPr algn="ctr">
              <a:lnSpc>
                <a:spcPct val="120000"/>
              </a:lnSpc>
            </a:pPr>
            <a:r>
              <a:rPr lang="en-US" sz="4000">
                <a:latin typeface="Arial" panose="020B0604020202020204" pitchFamily="34" charset="0"/>
                <a:cs typeface="Arial" panose="020B0604020202020204" pitchFamily="34" charset="0"/>
              </a:rPr>
              <a:t>Yêu cầu về cá giống</a:t>
            </a:r>
          </a:p>
        </p:txBody>
      </p:sp>
      <p:sp>
        <p:nvSpPr>
          <p:cNvPr id="26" name="TextBox 25">
            <a:extLst>
              <a:ext uri="{FF2B5EF4-FFF2-40B4-BE49-F238E27FC236}">
                <a16:creationId xmlns:a16="http://schemas.microsoft.com/office/drawing/2014/main" id="{E1E78D67-AEA1-5BF2-C785-8F74C17014AD}"/>
              </a:ext>
            </a:extLst>
          </p:cNvPr>
          <p:cNvSpPr txBox="1"/>
          <p:nvPr/>
        </p:nvSpPr>
        <p:spPr>
          <a:xfrm>
            <a:off x="1416716" y="5005035"/>
            <a:ext cx="3312361" cy="1501758"/>
          </a:xfrm>
          <a:prstGeom prst="rect">
            <a:avLst/>
          </a:prstGeom>
          <a:noFill/>
        </p:spPr>
        <p:txBody>
          <a:bodyPr wrap="square">
            <a:spAutoFit/>
          </a:bodyPr>
          <a:lstStyle/>
          <a:p>
            <a:pPr algn="ctr">
              <a:lnSpc>
                <a:spcPct val="12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Vận chuyển cá giống</a:t>
            </a:r>
            <a:endParaRPr lang="en-US" sz="40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8A67233-6A38-2304-3876-5A66381AEB92}"/>
              </a:ext>
            </a:extLst>
          </p:cNvPr>
          <p:cNvSpPr txBox="1"/>
          <p:nvPr/>
        </p:nvSpPr>
        <p:spPr>
          <a:xfrm>
            <a:off x="1439800" y="8078815"/>
            <a:ext cx="3312361" cy="763094"/>
          </a:xfrm>
          <a:prstGeom prst="rect">
            <a:avLst/>
          </a:prstGeom>
          <a:noFill/>
        </p:spPr>
        <p:txBody>
          <a:bodyPr wrap="square">
            <a:spAutoFit/>
          </a:bodyPr>
          <a:lstStyle/>
          <a:p>
            <a:pPr algn="ctr">
              <a:lnSpc>
                <a:spcPct val="12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Thả cá giống</a:t>
            </a:r>
            <a:endParaRPr lang="en-US" sz="4000">
              <a:latin typeface="Arial" panose="020B0604020202020204" pitchFamily="34" charset="0"/>
              <a:cs typeface="Arial" panose="020B0604020202020204" pitchFamily="34" charset="0"/>
            </a:endParaRPr>
          </a:p>
        </p:txBody>
      </p:sp>
      <p:pic>
        <p:nvPicPr>
          <p:cNvPr id="16" name="Picture 8">
            <a:extLst>
              <a:ext uri="{FF2B5EF4-FFF2-40B4-BE49-F238E27FC236}">
                <a16:creationId xmlns:a16="http://schemas.microsoft.com/office/drawing/2014/main" id="{EDA540CF-8136-401A-FF0F-369C05A7FF5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5492" y="8187851"/>
            <a:ext cx="2507577" cy="257848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02296" y="8194334"/>
            <a:ext cx="2141326" cy="2423311"/>
          </a:xfrm>
          <a:prstGeom prst="rect">
            <a:avLst/>
          </a:prstGeom>
        </p:spPr>
      </p:pic>
      <p:pic>
        <p:nvPicPr>
          <p:cNvPr id="28" name="Picture 4">
            <a:extLst>
              <a:ext uri="{FF2B5EF4-FFF2-40B4-BE49-F238E27FC236}">
                <a16:creationId xmlns:a16="http://schemas.microsoft.com/office/drawing/2014/main" id="{B79003E0-CED6-07EB-B871-224DE01B195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31201">
            <a:off x="16194132" y="419680"/>
            <a:ext cx="1016327" cy="1983076"/>
          </a:xfrm>
          <a:prstGeom prst="rect">
            <a:avLst/>
          </a:prstGeom>
        </p:spPr>
      </p:pic>
    </p:spTree>
    <p:extLst>
      <p:ext uri="{BB962C8B-B14F-4D97-AF65-F5344CB8AC3E}">
        <p14:creationId xmlns:p14="http://schemas.microsoft.com/office/powerpoint/2010/main" val="268429676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42" dur="500"/>
                                        <p:tgtEl>
                                          <p:spTgt spid="2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4"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0714919" y="-1448451"/>
            <a:ext cx="21429837" cy="36228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81153" y="7478877"/>
            <a:ext cx="1267839" cy="1779423"/>
          </a:xfrm>
          <a:prstGeom prst="rect">
            <a:avLst/>
          </a:prstGeom>
        </p:spPr>
      </p:pic>
      <p:pic>
        <p:nvPicPr>
          <p:cNvPr id="7" name="Picture 7"/>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639006"/>
            <a:ext cx="18288000" cy="414619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6681" y="8162369"/>
            <a:ext cx="21429837" cy="362282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318897" y="7130117"/>
            <a:ext cx="2940403" cy="334136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22325" y="8981200"/>
            <a:ext cx="948349" cy="116899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02003">
            <a:off x="1902065" y="2035617"/>
            <a:ext cx="513052" cy="85738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8060" y="7130117"/>
            <a:ext cx="1250740" cy="1286108"/>
          </a:xfrm>
          <a:prstGeom prst="rect">
            <a:avLst/>
          </a:prstGeom>
        </p:spPr>
      </p:pic>
      <p:pic>
        <p:nvPicPr>
          <p:cNvPr id="19" name="Picture 11">
            <a:extLst>
              <a:ext uri="{FF2B5EF4-FFF2-40B4-BE49-F238E27FC236}">
                <a16:creationId xmlns:a16="http://schemas.microsoft.com/office/drawing/2014/main" id="{02D1A03C-302E-BF61-F074-5394D1DD4C9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76967">
            <a:off x="14484553" y="797769"/>
            <a:ext cx="2886730" cy="2753218"/>
          </a:xfrm>
          <a:prstGeom prst="rect">
            <a:avLst/>
          </a:prstGeom>
        </p:spPr>
      </p:pic>
      <p:sp>
        <p:nvSpPr>
          <p:cNvPr id="20" name="TextBox 18">
            <a:extLst>
              <a:ext uri="{FF2B5EF4-FFF2-40B4-BE49-F238E27FC236}">
                <a16:creationId xmlns:a16="http://schemas.microsoft.com/office/drawing/2014/main" id="{091B8784-1374-A58D-1E74-37D8F00AB397}"/>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Chuẩn bị cá giống</a:t>
            </a:r>
            <a:endParaRPr lang="en-US" sz="6500" b="1" dirty="0">
              <a:solidFill>
                <a:srgbClr val="2E4559"/>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9864E813-CD66-368F-92B0-8073819BE3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672594" y="3615174"/>
            <a:ext cx="6533369" cy="653336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Oval 20">
            <a:extLst>
              <a:ext uri="{FF2B5EF4-FFF2-40B4-BE49-F238E27FC236}">
                <a16:creationId xmlns:a16="http://schemas.microsoft.com/office/drawing/2014/main" id="{3EB744C5-EBE0-67E6-0450-0F20059CEF39}"/>
              </a:ext>
            </a:extLst>
          </p:cNvPr>
          <p:cNvSpPr/>
          <p:nvPr/>
        </p:nvSpPr>
        <p:spPr>
          <a:xfrm>
            <a:off x="6923838" y="2617676"/>
            <a:ext cx="8890609" cy="4941265"/>
          </a:xfrm>
          <a:prstGeom prst="wedgeEllipseCallout">
            <a:avLst>
              <a:gd name="adj1" fmla="val -58151"/>
              <a:gd name="adj2" fmla="val 12271"/>
            </a:avLst>
          </a:prstGeom>
          <a:solidFill>
            <a:srgbClr val="92D050"/>
          </a:solidFill>
          <a:ln w="38100">
            <a:solidFill>
              <a:srgbClr val="6B6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iên hệ thực tế: </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Kể tên các loài thủy sản hiện đang nuôi ở địa phương</a:t>
            </a:r>
            <a:endParaRPr lang="en-US" sz="4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21076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0714919" y="-1448451"/>
            <a:ext cx="21429837" cy="3622829"/>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639006"/>
            <a:ext cx="18288000" cy="414619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6681" y="8162369"/>
            <a:ext cx="21429837" cy="362282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2423" y="7072843"/>
            <a:ext cx="2940403" cy="334136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0179" y="8743527"/>
            <a:ext cx="948349" cy="1168997"/>
          </a:xfrm>
          <a:prstGeom prst="rect">
            <a:avLst/>
          </a:prstGeom>
        </p:spPr>
      </p:pic>
      <p:sp>
        <p:nvSpPr>
          <p:cNvPr id="20" name="TextBox 18">
            <a:extLst>
              <a:ext uri="{FF2B5EF4-FFF2-40B4-BE49-F238E27FC236}">
                <a16:creationId xmlns:a16="http://schemas.microsoft.com/office/drawing/2014/main" id="{091B8784-1374-A58D-1E74-37D8F00AB397}"/>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Chuẩn bị cá giống</a:t>
            </a:r>
            <a:endParaRPr lang="en-US" sz="6500" b="1" dirty="0">
              <a:solidFill>
                <a:srgbClr val="2E4559"/>
              </a:solidFill>
              <a:latin typeface="Arial" panose="020B0604020202020204" pitchFamily="34" charset="0"/>
              <a:cs typeface="Arial" panose="020B0604020202020204" pitchFamily="34" charset="0"/>
            </a:endParaRPr>
          </a:p>
        </p:txBody>
      </p:sp>
      <p:sp>
        <p:nvSpPr>
          <p:cNvPr id="23" name="Callout: Line with Border and Accent Bar 22">
            <a:extLst>
              <a:ext uri="{FF2B5EF4-FFF2-40B4-BE49-F238E27FC236}">
                <a16:creationId xmlns:a16="http://schemas.microsoft.com/office/drawing/2014/main" id="{B6B3C340-D4B8-592A-6338-8DCE253F8157}"/>
              </a:ext>
            </a:extLst>
          </p:cNvPr>
          <p:cNvSpPr/>
          <p:nvPr/>
        </p:nvSpPr>
        <p:spPr>
          <a:xfrm>
            <a:off x="1994712" y="2133268"/>
            <a:ext cx="6234888" cy="1430535"/>
          </a:xfrm>
          <a:prstGeom prst="accentBorderCallout1">
            <a:avLst>
              <a:gd name="adj1" fmla="val 47666"/>
              <a:gd name="adj2" fmla="val -3567"/>
              <a:gd name="adj3" fmla="val 48580"/>
              <a:gd name="adj4" fmla="val -32538"/>
            </a:avLst>
          </a:prstGeom>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HOẠT ĐỘNG CẶP ĐÔI</a:t>
            </a:r>
          </a:p>
        </p:txBody>
      </p:sp>
      <p:pic>
        <p:nvPicPr>
          <p:cNvPr id="25" name="Picture 24">
            <a:extLst>
              <a:ext uri="{FF2B5EF4-FFF2-40B4-BE49-F238E27FC236}">
                <a16:creationId xmlns:a16="http://schemas.microsoft.com/office/drawing/2014/main" id="{5CDBC461-52E6-311F-FC13-8059055941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5698" y="3616185"/>
            <a:ext cx="6674788" cy="6674788"/>
          </a:xfrm>
          <a:prstGeom prst="rect">
            <a:avLst/>
          </a:prstGeom>
        </p:spPr>
      </p:pic>
      <p:pic>
        <p:nvPicPr>
          <p:cNvPr id="27" name="Picture 26">
            <a:extLst>
              <a:ext uri="{FF2B5EF4-FFF2-40B4-BE49-F238E27FC236}">
                <a16:creationId xmlns:a16="http://schemas.microsoft.com/office/drawing/2014/main" id="{51F7E13C-AD7B-AB69-6DEE-5ABBCA0A15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8400" y="4132108"/>
            <a:ext cx="1596775" cy="1596775"/>
          </a:xfrm>
          <a:prstGeom prst="rect">
            <a:avLst/>
          </a:prstGeom>
        </p:spPr>
      </p:pic>
      <p:sp>
        <p:nvSpPr>
          <p:cNvPr id="28" name="Oval 27">
            <a:extLst>
              <a:ext uri="{FF2B5EF4-FFF2-40B4-BE49-F238E27FC236}">
                <a16:creationId xmlns:a16="http://schemas.microsoft.com/office/drawing/2014/main" id="{996D0E45-0E4E-8CF9-FF27-0D6B8A7C87C8}"/>
              </a:ext>
            </a:extLst>
          </p:cNvPr>
          <p:cNvSpPr/>
          <p:nvPr/>
        </p:nvSpPr>
        <p:spPr>
          <a:xfrm>
            <a:off x="6054469" y="5116232"/>
            <a:ext cx="152085" cy="1797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C7F9447-39BD-BC8B-8C40-07D4BF5031B9}"/>
              </a:ext>
            </a:extLst>
          </p:cNvPr>
          <p:cNvSpPr/>
          <p:nvPr/>
        </p:nvSpPr>
        <p:spPr>
          <a:xfrm>
            <a:off x="6329829" y="5116232"/>
            <a:ext cx="152085" cy="1797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767F669-1F7B-32C5-385D-86F34FB4E836}"/>
              </a:ext>
            </a:extLst>
          </p:cNvPr>
          <p:cNvSpPr/>
          <p:nvPr/>
        </p:nvSpPr>
        <p:spPr>
          <a:xfrm>
            <a:off x="6605189" y="5116232"/>
            <a:ext cx="152085" cy="1797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Arrow: Pentagon 28">
            <a:extLst>
              <a:ext uri="{FF2B5EF4-FFF2-40B4-BE49-F238E27FC236}">
                <a16:creationId xmlns:a16="http://schemas.microsoft.com/office/drawing/2014/main" id="{A7C3EF48-2B55-3466-9B37-483DC82E12C0}"/>
              </a:ext>
            </a:extLst>
          </p:cNvPr>
          <p:cNvSpPr/>
          <p:nvPr/>
        </p:nvSpPr>
        <p:spPr>
          <a:xfrm>
            <a:off x="9414452" y="3510181"/>
            <a:ext cx="7696200" cy="1423746"/>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pPr algn="ctr">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Loài cá nào ăn nổi?</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4" name="Arrow: Pentagon 33">
            <a:extLst>
              <a:ext uri="{FF2B5EF4-FFF2-40B4-BE49-F238E27FC236}">
                <a16:creationId xmlns:a16="http://schemas.microsoft.com/office/drawing/2014/main" id="{A858B43B-38F8-48BB-DB33-8CE586360FB9}"/>
              </a:ext>
            </a:extLst>
          </p:cNvPr>
          <p:cNvSpPr/>
          <p:nvPr/>
        </p:nvSpPr>
        <p:spPr>
          <a:xfrm>
            <a:off x="9414452" y="5143500"/>
            <a:ext cx="7696200" cy="1423746"/>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pPr algn="ctr">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Loài cá nào ăn chìm?</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Arrow: Pentagon 34">
            <a:extLst>
              <a:ext uri="{FF2B5EF4-FFF2-40B4-BE49-F238E27FC236}">
                <a16:creationId xmlns:a16="http://schemas.microsoft.com/office/drawing/2014/main" id="{0A7E23E1-8DBA-4328-9C0B-9E8BE6B2A15F}"/>
              </a:ext>
            </a:extLst>
          </p:cNvPr>
          <p:cNvSpPr/>
          <p:nvPr/>
        </p:nvSpPr>
        <p:spPr>
          <a:xfrm>
            <a:off x="9414452" y="6776819"/>
            <a:ext cx="7696200" cy="1423746"/>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pPr algn="ctr">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Loài nào là cá dữ?</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6" name="Arrow: Pentagon 35">
            <a:extLst>
              <a:ext uri="{FF2B5EF4-FFF2-40B4-BE49-F238E27FC236}">
                <a16:creationId xmlns:a16="http://schemas.microsoft.com/office/drawing/2014/main" id="{7806E785-ACEC-7BA5-848E-3A0267712E27}"/>
              </a:ext>
            </a:extLst>
          </p:cNvPr>
          <p:cNvSpPr/>
          <p:nvPr/>
        </p:nvSpPr>
        <p:spPr>
          <a:xfrm>
            <a:off x="9414452" y="8410138"/>
            <a:ext cx="7696200" cy="1423746"/>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pPr algn="ctr">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Loài nào là cá hiền?</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81CD6174-B955-D643-CC23-08283CC6926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5849600" y="413350"/>
            <a:ext cx="2318392" cy="1774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30" grpId="0" animBg="1"/>
      <p:bldP spid="31" grpId="0" animBg="1"/>
      <p:bldP spid="29" grpId="0" animBg="1"/>
      <p:bldP spid="34"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0714919" y="-1448451"/>
            <a:ext cx="21429837" cy="3622829"/>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639006"/>
            <a:ext cx="18288000" cy="414619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6681" y="8162369"/>
            <a:ext cx="21429837" cy="362282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2423" y="7072843"/>
            <a:ext cx="2940403" cy="334136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0179" y="8743527"/>
            <a:ext cx="948349" cy="1168997"/>
          </a:xfrm>
          <a:prstGeom prst="rect">
            <a:avLst/>
          </a:prstGeom>
        </p:spPr>
      </p:pic>
      <p:sp>
        <p:nvSpPr>
          <p:cNvPr id="20" name="TextBox 18">
            <a:extLst>
              <a:ext uri="{FF2B5EF4-FFF2-40B4-BE49-F238E27FC236}">
                <a16:creationId xmlns:a16="http://schemas.microsoft.com/office/drawing/2014/main" id="{091B8784-1374-A58D-1E74-37D8F00AB397}"/>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Chuẩn bị cá giống</a:t>
            </a:r>
            <a:endParaRPr lang="en-US" sz="6500" b="1" dirty="0">
              <a:solidFill>
                <a:srgbClr val="2E4559"/>
              </a:solidFill>
              <a:latin typeface="Arial" panose="020B0604020202020204" pitchFamily="34" charset="0"/>
              <a:cs typeface="Arial" panose="020B0604020202020204" pitchFamily="34" charset="0"/>
            </a:endParaRPr>
          </a:p>
        </p:txBody>
      </p:sp>
      <p:pic>
        <p:nvPicPr>
          <p:cNvPr id="6146" name="Picture 2" descr="Cá chép - Đặc điểm, tác dụng và những lưu ý khi sử dụng">
            <a:extLst>
              <a:ext uri="{FF2B5EF4-FFF2-40B4-BE49-F238E27FC236}">
                <a16:creationId xmlns:a16="http://schemas.microsoft.com/office/drawing/2014/main" id="{DE3C1184-1388-6675-7BBB-CD33069209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410" y="2534814"/>
            <a:ext cx="7410013" cy="51464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ách nuôi cá mè Vinh và các món cực hao cơm với chúng">
            <a:extLst>
              <a:ext uri="{FF2B5EF4-FFF2-40B4-BE49-F238E27FC236}">
                <a16:creationId xmlns:a16="http://schemas.microsoft.com/office/drawing/2014/main" id="{F81B9A31-70E4-E531-CAAF-ABA0D71334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155577" y="2534813"/>
            <a:ext cx="7761461" cy="514646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821413B1-A6BA-E13F-6FA5-C1C3CDBB6CD5}"/>
              </a:ext>
            </a:extLst>
          </p:cNvPr>
          <p:cNvSpPr/>
          <p:nvPr/>
        </p:nvSpPr>
        <p:spPr>
          <a:xfrm>
            <a:off x="1767264" y="8060036"/>
            <a:ext cx="6470072" cy="173737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en-US" sz="4200">
                <a:latin typeface="Arial" panose="020B0604020202020204" pitchFamily="34" charset="0"/>
                <a:cs typeface="Arial" panose="020B0604020202020204" pitchFamily="34" charset="0"/>
              </a:rPr>
              <a:t>Cá ăn nổi: cá mè, cá tra, cá lóc, cá basa,…</a:t>
            </a:r>
          </a:p>
        </p:txBody>
      </p:sp>
      <p:sp>
        <p:nvSpPr>
          <p:cNvPr id="26" name="TextBox 25">
            <a:extLst>
              <a:ext uri="{FF2B5EF4-FFF2-40B4-BE49-F238E27FC236}">
                <a16:creationId xmlns:a16="http://schemas.microsoft.com/office/drawing/2014/main" id="{B087C89C-AEB0-F3AA-C61E-F2B7A1C66B15}"/>
              </a:ext>
            </a:extLst>
          </p:cNvPr>
          <p:cNvSpPr txBox="1"/>
          <p:nvPr/>
        </p:nvSpPr>
        <p:spPr>
          <a:xfrm>
            <a:off x="1378528" y="2686624"/>
            <a:ext cx="2485319"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Cá mè</a:t>
            </a:r>
          </a:p>
        </p:txBody>
      </p:sp>
      <p:sp>
        <p:nvSpPr>
          <p:cNvPr id="32" name="TextBox 31">
            <a:extLst>
              <a:ext uri="{FF2B5EF4-FFF2-40B4-BE49-F238E27FC236}">
                <a16:creationId xmlns:a16="http://schemas.microsoft.com/office/drawing/2014/main" id="{0C2D6470-B0A7-59EF-450C-1FCCD9D26600}"/>
              </a:ext>
            </a:extLst>
          </p:cNvPr>
          <p:cNvSpPr txBox="1"/>
          <p:nvPr/>
        </p:nvSpPr>
        <p:spPr>
          <a:xfrm>
            <a:off x="10072615" y="2686624"/>
            <a:ext cx="2299049"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Cá chép</a:t>
            </a:r>
          </a:p>
        </p:txBody>
      </p:sp>
      <p:sp>
        <p:nvSpPr>
          <p:cNvPr id="33" name="Rectangle: Rounded Corners 32">
            <a:extLst>
              <a:ext uri="{FF2B5EF4-FFF2-40B4-BE49-F238E27FC236}">
                <a16:creationId xmlns:a16="http://schemas.microsoft.com/office/drawing/2014/main" id="{3FFDA949-33D4-35BE-2AA0-9FB3FEF1619C}"/>
              </a:ext>
            </a:extLst>
          </p:cNvPr>
          <p:cNvSpPr/>
          <p:nvPr/>
        </p:nvSpPr>
        <p:spPr>
          <a:xfrm>
            <a:off x="10295334" y="8060036"/>
            <a:ext cx="6470072" cy="173737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en-US" sz="4200">
                <a:latin typeface="Arial" panose="020B0604020202020204" pitchFamily="34" charset="0"/>
                <a:cs typeface="Arial" panose="020B0604020202020204" pitchFamily="34" charset="0"/>
              </a:rPr>
              <a:t>Cá ăn chìm: cá chép, cá trê, cá trắm đen,…</a:t>
            </a:r>
          </a:p>
        </p:txBody>
      </p:sp>
      <p:pic>
        <p:nvPicPr>
          <p:cNvPr id="37" name="Picture 4">
            <a:extLst>
              <a:ext uri="{FF2B5EF4-FFF2-40B4-BE49-F238E27FC236}">
                <a16:creationId xmlns:a16="http://schemas.microsoft.com/office/drawing/2014/main" id="{F309FD0B-AEDC-7129-A44B-0DD6C89BB7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5849600" y="413350"/>
            <a:ext cx="2318392" cy="17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73530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500"/>
                                        <p:tgtEl>
                                          <p:spTgt spid="61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fade">
                                      <p:cBhvr>
                                        <p:cTn id="20" dur="500"/>
                                        <p:tgtEl>
                                          <p:spTgt spid="6146"/>
                                        </p:tgtEl>
                                      </p:cBhvr>
                                    </p:animEffect>
                                    <p:anim calcmode="lin" valueType="num">
                                      <p:cBhvr>
                                        <p:cTn id="21" dur="500" fill="hold"/>
                                        <p:tgtEl>
                                          <p:spTgt spid="6146"/>
                                        </p:tgtEl>
                                        <p:attrNameLst>
                                          <p:attrName>ppt_x</p:attrName>
                                        </p:attrNameLst>
                                      </p:cBhvr>
                                      <p:tavLst>
                                        <p:tav tm="0">
                                          <p:val>
                                            <p:strVal val="#ppt_x"/>
                                          </p:val>
                                        </p:tav>
                                        <p:tav tm="100000">
                                          <p:val>
                                            <p:strVal val="#ppt_x"/>
                                          </p:val>
                                        </p:tav>
                                      </p:tavLst>
                                    </p:anim>
                                    <p:anim calcmode="lin" valueType="num">
                                      <p:cBhvr>
                                        <p:cTn id="22" dur="500" fill="hold"/>
                                        <p:tgtEl>
                                          <p:spTgt spid="61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strVal val="#ppt_x"/>
                                          </p:val>
                                        </p:tav>
                                        <p:tav tm="100000">
                                          <p:val>
                                            <p:strVal val="#ppt_x"/>
                                          </p:val>
                                        </p:tav>
                                      </p:tavLst>
                                    </p:anim>
                                    <p:anim calcmode="lin" valueType="num">
                                      <p:cBhvr>
                                        <p:cTn id="2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0714919" y="-1448451"/>
            <a:ext cx="21429837" cy="3622829"/>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639006"/>
            <a:ext cx="18288000" cy="414619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6681" y="8162369"/>
            <a:ext cx="21429837" cy="362282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2423" y="7072843"/>
            <a:ext cx="2940403" cy="334136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0179" y="8743527"/>
            <a:ext cx="948349" cy="1168997"/>
          </a:xfrm>
          <a:prstGeom prst="rect">
            <a:avLst/>
          </a:prstGeom>
        </p:spPr>
      </p:pic>
      <p:sp>
        <p:nvSpPr>
          <p:cNvPr id="20" name="TextBox 18">
            <a:extLst>
              <a:ext uri="{FF2B5EF4-FFF2-40B4-BE49-F238E27FC236}">
                <a16:creationId xmlns:a16="http://schemas.microsoft.com/office/drawing/2014/main" id="{091B8784-1374-A58D-1E74-37D8F00AB397}"/>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Chuẩn bị cá giống</a:t>
            </a:r>
            <a:endParaRPr lang="en-US" sz="6500" b="1" dirty="0">
              <a:solidFill>
                <a:srgbClr val="2E4559"/>
              </a:solidFill>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B0CE3395-4D34-7DC6-5D70-CAEB0A0CC3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5849600" y="413350"/>
            <a:ext cx="2318392" cy="1774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2BB6F05-C445-E6C0-38A9-66B8B4F1BE17}"/>
              </a:ext>
            </a:extLst>
          </p:cNvPr>
          <p:cNvSpPr/>
          <p:nvPr/>
        </p:nvSpPr>
        <p:spPr>
          <a:xfrm>
            <a:off x="1767264" y="8060036"/>
            <a:ext cx="6470072" cy="173737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en-US" sz="4200">
                <a:latin typeface="Arial" panose="020B0604020202020204" pitchFamily="34" charset="0"/>
                <a:cs typeface="Arial" panose="020B0604020202020204" pitchFamily="34" charset="0"/>
              </a:rPr>
              <a:t>Cá dữ: cá Rồng, cá La Hán, cá thần tiên,…</a:t>
            </a:r>
          </a:p>
        </p:txBody>
      </p:sp>
      <p:pic>
        <p:nvPicPr>
          <p:cNvPr id="7170" name="Picture 2" descr="Các loại cá cảnh hung dữ">
            <a:extLst>
              <a:ext uri="{FF2B5EF4-FFF2-40B4-BE49-F238E27FC236}">
                <a16:creationId xmlns:a16="http://schemas.microsoft.com/office/drawing/2014/main" id="{E8EB8BF9-4A9F-9793-688F-1CD4993F48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371" y="2436059"/>
            <a:ext cx="8239858" cy="52029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D44BB1-6502-8CD6-4A0E-CB7FC5A3D049}"/>
              </a:ext>
            </a:extLst>
          </p:cNvPr>
          <p:cNvSpPr txBox="1"/>
          <p:nvPr/>
        </p:nvSpPr>
        <p:spPr>
          <a:xfrm>
            <a:off x="1070487" y="2659956"/>
            <a:ext cx="2485319"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Cá Rồng</a:t>
            </a:r>
          </a:p>
        </p:txBody>
      </p:sp>
      <p:pic>
        <p:nvPicPr>
          <p:cNvPr id="7172" name="Picture 4" descr="Kinh nghiệm săn trắm cỏ cho anh em (Sưu tầm) - Nghiền Câu Cá">
            <a:extLst>
              <a:ext uri="{FF2B5EF4-FFF2-40B4-BE49-F238E27FC236}">
                <a16:creationId xmlns:a16="http://schemas.microsoft.com/office/drawing/2014/main" id="{543814DC-4B1D-B09D-C387-B496A9C175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55112" y="2436059"/>
            <a:ext cx="7750517" cy="520294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E46CE295-BBD5-939B-F5EB-50057005CA7A}"/>
              </a:ext>
            </a:extLst>
          </p:cNvPr>
          <p:cNvSpPr/>
          <p:nvPr/>
        </p:nvSpPr>
        <p:spPr>
          <a:xfrm>
            <a:off x="10295334" y="8060036"/>
            <a:ext cx="6470072" cy="173737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en-US" sz="4200">
                <a:latin typeface="Arial" panose="020B0604020202020204" pitchFamily="34" charset="0"/>
                <a:cs typeface="Arial" panose="020B0604020202020204" pitchFamily="34" charset="0"/>
              </a:rPr>
              <a:t>Cá hiền: cá trắm cỏ, cá mè, cá chép, cá rô phi,…</a:t>
            </a:r>
          </a:p>
        </p:txBody>
      </p:sp>
      <p:sp>
        <p:nvSpPr>
          <p:cNvPr id="17" name="TextBox 16">
            <a:extLst>
              <a:ext uri="{FF2B5EF4-FFF2-40B4-BE49-F238E27FC236}">
                <a16:creationId xmlns:a16="http://schemas.microsoft.com/office/drawing/2014/main" id="{99B4F574-BA43-F4F0-B9C1-DA7DA65DAA4A}"/>
              </a:ext>
            </a:extLst>
          </p:cNvPr>
          <p:cNvSpPr txBox="1"/>
          <p:nvPr/>
        </p:nvSpPr>
        <p:spPr>
          <a:xfrm>
            <a:off x="9982200" y="2654513"/>
            <a:ext cx="30480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Cá trắm cỏ</a:t>
            </a:r>
          </a:p>
        </p:txBody>
      </p:sp>
    </p:spTree>
    <p:extLst>
      <p:ext uri="{BB962C8B-B14F-4D97-AF65-F5344CB8AC3E}">
        <p14:creationId xmlns:p14="http://schemas.microsoft.com/office/powerpoint/2010/main" val="24205625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 calcmode="lin" valueType="num">
                                      <p:cBhvr>
                                        <p:cTn id="20" dur="500" fill="hold"/>
                                        <p:tgtEl>
                                          <p:spTgt spid="7172"/>
                                        </p:tgtEl>
                                        <p:attrNameLst>
                                          <p:attrName>ppt_w</p:attrName>
                                        </p:attrNameLst>
                                      </p:cBhvr>
                                      <p:tavLst>
                                        <p:tav tm="0">
                                          <p:val>
                                            <p:fltVal val="0"/>
                                          </p:val>
                                        </p:tav>
                                        <p:tav tm="100000">
                                          <p:val>
                                            <p:strVal val="#ppt_w"/>
                                          </p:val>
                                        </p:tav>
                                      </p:tavLst>
                                    </p:anim>
                                    <p:anim calcmode="lin" valueType="num">
                                      <p:cBhvr>
                                        <p:cTn id="21" dur="500" fill="hold"/>
                                        <p:tgtEl>
                                          <p:spTgt spid="7172"/>
                                        </p:tgtEl>
                                        <p:attrNameLst>
                                          <p:attrName>ppt_h</p:attrName>
                                        </p:attrNameLst>
                                      </p:cBhvr>
                                      <p:tavLst>
                                        <p:tav tm="0">
                                          <p:val>
                                            <p:fltVal val="0"/>
                                          </p:val>
                                        </p:tav>
                                        <p:tav tm="100000">
                                          <p:val>
                                            <p:strVal val="#ppt_h"/>
                                          </p:val>
                                        </p:tav>
                                      </p:tavLst>
                                    </p:anim>
                                    <p:animEffect transition="in" filter="fade">
                                      <p:cBhvr>
                                        <p:cTn id="22" dur="500"/>
                                        <p:tgtEl>
                                          <p:spTgt spid="717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6961693"/>
            <a:ext cx="18288000" cy="4146192"/>
          </a:xfrm>
          <a:prstGeom prst="rect">
            <a:avLst/>
          </a:prstGeom>
        </p:spPr>
      </p:pic>
      <p:grpSp>
        <p:nvGrpSpPr>
          <p:cNvPr id="19" name="Group 2">
            <a:extLst>
              <a:ext uri="{FF2B5EF4-FFF2-40B4-BE49-F238E27FC236}">
                <a16:creationId xmlns:a16="http://schemas.microsoft.com/office/drawing/2014/main" id="{54CD751A-D8A2-CDC4-057B-2C42A4E6A464}"/>
              </a:ext>
            </a:extLst>
          </p:cNvPr>
          <p:cNvGrpSpPr/>
          <p:nvPr/>
        </p:nvGrpSpPr>
        <p:grpSpPr>
          <a:xfrm>
            <a:off x="1548512" y="2001466"/>
            <a:ext cx="15190973" cy="7385680"/>
            <a:chOff x="0" y="0"/>
            <a:chExt cx="16362911" cy="6065520"/>
          </a:xfrm>
          <a:solidFill>
            <a:schemeClr val="accent6">
              <a:lumMod val="40000"/>
              <a:lumOff val="60000"/>
            </a:schemeClr>
          </a:solidFill>
        </p:grpSpPr>
        <p:sp>
          <p:nvSpPr>
            <p:cNvPr id="20" name="Freeform 3">
              <a:extLst>
                <a:ext uri="{FF2B5EF4-FFF2-40B4-BE49-F238E27FC236}">
                  <a16:creationId xmlns:a16="http://schemas.microsoft.com/office/drawing/2014/main" id="{D6384758-18C2-881A-8997-CE7830D94F1B}"/>
                </a:ext>
              </a:extLst>
            </p:cNvPr>
            <p:cNvSpPr/>
            <p:nvPr/>
          </p:nvSpPr>
          <p:spPr>
            <a:xfrm>
              <a:off x="-50800" y="0"/>
              <a:ext cx="16464511" cy="6066790"/>
            </a:xfrm>
            <a:custGeom>
              <a:avLst/>
              <a:gdLst/>
              <a:ahLst/>
              <a:cxnLst/>
              <a:rect l="l" t="t" r="r" b="b"/>
              <a:pathLst>
                <a:path w="16464511" h="6066790">
                  <a:moveTo>
                    <a:pt x="1692910" y="0"/>
                  </a:moveTo>
                  <a:lnTo>
                    <a:pt x="1692910" y="6065520"/>
                  </a:lnTo>
                  <a:cubicBezTo>
                    <a:pt x="1710690" y="6066790"/>
                    <a:pt x="1728470" y="6066790"/>
                    <a:pt x="1746250" y="6066790"/>
                  </a:cubicBezTo>
                  <a:lnTo>
                    <a:pt x="14708101" y="6066790"/>
                  </a:lnTo>
                  <a:lnTo>
                    <a:pt x="14708101" y="0"/>
                  </a:lnTo>
                  <a:lnTo>
                    <a:pt x="1692910" y="0"/>
                  </a:lnTo>
                  <a:close/>
                  <a:moveTo>
                    <a:pt x="15165301" y="0"/>
                  </a:moveTo>
                  <a:lnTo>
                    <a:pt x="14708101" y="0"/>
                  </a:lnTo>
                  <a:lnTo>
                    <a:pt x="14708101" y="6065520"/>
                  </a:lnTo>
                  <a:lnTo>
                    <a:pt x="14718261" y="6065520"/>
                  </a:lnTo>
                  <a:cubicBezTo>
                    <a:pt x="15457401" y="6065520"/>
                    <a:pt x="16106370" y="5462270"/>
                    <a:pt x="16159711" y="4725670"/>
                  </a:cubicBezTo>
                  <a:lnTo>
                    <a:pt x="16409901" y="1338580"/>
                  </a:lnTo>
                  <a:cubicBezTo>
                    <a:pt x="16464511" y="603250"/>
                    <a:pt x="15904440" y="0"/>
                    <a:pt x="15165301"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2122" y="6961693"/>
            <a:ext cx="3373511" cy="3468906"/>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1228391" y="1578255"/>
            <a:ext cx="515938" cy="8622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74084" y="6058267"/>
            <a:ext cx="2004346" cy="222705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33771">
            <a:off x="16698054" y="734024"/>
            <a:ext cx="1122495" cy="1151277"/>
          </a:xfrm>
          <a:prstGeom prst="rect">
            <a:avLst/>
          </a:prstGeom>
        </p:spPr>
      </p:pic>
      <p:sp>
        <p:nvSpPr>
          <p:cNvPr id="18" name="TextBox 18">
            <a:extLst>
              <a:ext uri="{FF2B5EF4-FFF2-40B4-BE49-F238E27FC236}">
                <a16:creationId xmlns:a16="http://schemas.microsoft.com/office/drawing/2014/main" id="{14284D16-E134-56EC-3A49-679305DC0FE9}"/>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Chuẩn bị cá giống</a:t>
            </a:r>
            <a:endParaRPr lang="en-US" sz="6500" b="1" dirty="0">
              <a:solidFill>
                <a:srgbClr val="2E4559"/>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C6EBFC1-702C-DA68-7500-DC5E840A8CD4}"/>
              </a:ext>
            </a:extLst>
          </p:cNvPr>
          <p:cNvSpPr txBox="1"/>
          <p:nvPr/>
        </p:nvSpPr>
        <p:spPr>
          <a:xfrm>
            <a:off x="2184525" y="2258157"/>
            <a:ext cx="13918945" cy="688060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Đối với việc nuôi cá, yêu cầu cá giống phải đồng đều để tránh cá lớn nuốt cá bé, cá phải khỏe, không dị hình, dị tật, màu sắc đặc trưng cho loài nuôi cá. </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Tùy theo diện tích ao lớn hay nhỏ mà chuẩn bị cá giống ít hay nhiều. </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Chú ý các loài cá nuôi ghép được với nhau, tránh sự cạnh tranh giữa các loài về thức ăn, môi trường sống, ăn thịt lẫn nhau.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anim calcmode="lin" valueType="num">
                                      <p:cBhvr>
                                        <p:cTn id="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anim calcmode="lin" valueType="num">
                                      <p:cBhvr>
                                        <p:cTn id="15"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500"/>
                                        <p:tgtEl>
                                          <p:spTgt spid="22">
                                            <p:txEl>
                                              <p:pRg st="2" end="2"/>
                                            </p:txEl>
                                          </p:spTgt>
                                        </p:tgtEl>
                                      </p:cBhvr>
                                    </p:animEffect>
                                    <p:anim calcmode="lin" valueType="num">
                                      <p:cBhvr>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grpSp>
        <p:nvGrpSpPr>
          <p:cNvPr id="16" name="Group 3">
            <a:extLst>
              <a:ext uri="{FF2B5EF4-FFF2-40B4-BE49-F238E27FC236}">
                <a16:creationId xmlns:a16="http://schemas.microsoft.com/office/drawing/2014/main" id="{6C29B39B-01DD-78DF-75D2-1B1D74E94E1E}"/>
              </a:ext>
            </a:extLst>
          </p:cNvPr>
          <p:cNvGrpSpPr/>
          <p:nvPr/>
        </p:nvGrpSpPr>
        <p:grpSpPr>
          <a:xfrm>
            <a:off x="2579338" y="2226738"/>
            <a:ext cx="12960098" cy="5833524"/>
            <a:chOff x="0" y="0"/>
            <a:chExt cx="16362911" cy="6065520"/>
          </a:xfrm>
          <a:solidFill>
            <a:schemeClr val="accent1">
              <a:lumMod val="40000"/>
              <a:lumOff val="60000"/>
            </a:schemeClr>
          </a:solidFill>
        </p:grpSpPr>
        <p:sp>
          <p:nvSpPr>
            <p:cNvPr id="18" name="Freeform 4">
              <a:extLst>
                <a:ext uri="{FF2B5EF4-FFF2-40B4-BE49-F238E27FC236}">
                  <a16:creationId xmlns:a16="http://schemas.microsoft.com/office/drawing/2014/main" id="{BF25918B-5359-0069-D1A2-0864945DA068}"/>
                </a:ext>
              </a:extLst>
            </p:cNvPr>
            <p:cNvSpPr/>
            <p:nvPr/>
          </p:nvSpPr>
          <p:spPr>
            <a:xfrm>
              <a:off x="-50800" y="0"/>
              <a:ext cx="16464511" cy="6066790"/>
            </a:xfrm>
            <a:custGeom>
              <a:avLst/>
              <a:gdLst/>
              <a:ahLst/>
              <a:cxnLst/>
              <a:rect l="l" t="t" r="r" b="b"/>
              <a:pathLst>
                <a:path w="16464511" h="6066790">
                  <a:moveTo>
                    <a:pt x="1692910" y="0"/>
                  </a:moveTo>
                  <a:lnTo>
                    <a:pt x="1692910" y="6065520"/>
                  </a:lnTo>
                  <a:cubicBezTo>
                    <a:pt x="1710690" y="6066790"/>
                    <a:pt x="1728470" y="6066790"/>
                    <a:pt x="1746250" y="6066790"/>
                  </a:cubicBezTo>
                  <a:lnTo>
                    <a:pt x="14708101" y="6066790"/>
                  </a:lnTo>
                  <a:lnTo>
                    <a:pt x="14708101" y="0"/>
                  </a:lnTo>
                  <a:lnTo>
                    <a:pt x="1692910" y="0"/>
                  </a:lnTo>
                  <a:close/>
                  <a:moveTo>
                    <a:pt x="15165301" y="0"/>
                  </a:moveTo>
                  <a:lnTo>
                    <a:pt x="14708101" y="0"/>
                  </a:lnTo>
                  <a:lnTo>
                    <a:pt x="14708101" y="6065520"/>
                  </a:lnTo>
                  <a:lnTo>
                    <a:pt x="14718261" y="6065520"/>
                  </a:lnTo>
                  <a:cubicBezTo>
                    <a:pt x="15457401" y="6065520"/>
                    <a:pt x="16106370" y="5462270"/>
                    <a:pt x="16159711" y="4725670"/>
                  </a:cubicBezTo>
                  <a:lnTo>
                    <a:pt x="16409901" y="1338580"/>
                  </a:lnTo>
                  <a:cubicBezTo>
                    <a:pt x="16464511" y="603250"/>
                    <a:pt x="15904440" y="0"/>
                    <a:pt x="15165301"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5423" y="8262501"/>
            <a:ext cx="1102488" cy="1358999"/>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5636" flipH="1">
            <a:off x="1259219" y="983415"/>
            <a:ext cx="1329713" cy="259456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477847" y="5278871"/>
            <a:ext cx="3652540" cy="33404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15794469" y="1299354"/>
            <a:ext cx="651070" cy="108803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4503095" y="871868"/>
            <a:ext cx="436195" cy="7289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954871">
            <a:off x="926579" y="5417191"/>
            <a:ext cx="466402" cy="779424"/>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395" y="6822442"/>
            <a:ext cx="3118102" cy="3464558"/>
          </a:xfrm>
          <a:prstGeom prst="rect">
            <a:avLst/>
          </a:prstGeom>
        </p:spPr>
      </p:pic>
      <p:sp>
        <p:nvSpPr>
          <p:cNvPr id="17" name="TextBox 16">
            <a:extLst>
              <a:ext uri="{FF2B5EF4-FFF2-40B4-BE49-F238E27FC236}">
                <a16:creationId xmlns:a16="http://schemas.microsoft.com/office/drawing/2014/main" id="{F6906538-0A67-A2C4-F32B-0B18EF9D69B1}"/>
              </a:ext>
            </a:extLst>
          </p:cNvPr>
          <p:cNvSpPr txBox="1"/>
          <p:nvPr/>
        </p:nvSpPr>
        <p:spPr>
          <a:xfrm>
            <a:off x="3768556" y="3775978"/>
            <a:ext cx="10581660" cy="2735044"/>
          </a:xfrm>
          <a:prstGeom prst="rect">
            <a:avLst/>
          </a:prstGeom>
          <a:noFill/>
        </p:spPr>
        <p:txBody>
          <a:bodyPr wrap="square">
            <a:spAutoFit/>
          </a:bodyPr>
          <a:lstStyle/>
          <a:p>
            <a:pPr algn="ctr">
              <a:lnSpc>
                <a:spcPct val="120000"/>
              </a:lnSpc>
              <a:spcBef>
                <a:spcPts val="200"/>
              </a:spcBef>
            </a:pPr>
            <a:r>
              <a:rPr lang="en-US" sz="7500" b="1">
                <a:solidFill>
                  <a:schemeClr val="accent5">
                    <a:lumMod val="50000"/>
                  </a:schemeClr>
                </a:solidFill>
                <a:latin typeface="Arial" panose="020B0604020202020204" pitchFamily="34" charset="0"/>
                <a:ea typeface="DengXian Light" panose="02010600030101010101" pitchFamily="2" charset="-122"/>
                <a:cs typeface="Arial" panose="020B0604020202020204" pitchFamily="34" charset="0"/>
              </a:rPr>
              <a:t>II. Chăm sóc, phòng và trị bệnh cho cá</a:t>
            </a:r>
            <a:endParaRPr lang="en-US" sz="7500" b="1">
              <a:solidFill>
                <a:schemeClr val="accent5">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spTree>
    <p:extLst>
      <p:ext uri="{BB962C8B-B14F-4D97-AF65-F5344CB8AC3E}">
        <p14:creationId xmlns:p14="http://schemas.microsoft.com/office/powerpoint/2010/main" val="60353460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23841">
            <a:off x="15905599" y="55863"/>
            <a:ext cx="1849306" cy="2172459"/>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39094" y="6643169"/>
            <a:ext cx="21429837" cy="36228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02003">
            <a:off x="848416" y="1180617"/>
            <a:ext cx="513052" cy="85738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8661" flipV="1">
            <a:off x="-5604872" y="-2566329"/>
            <a:ext cx="21429837" cy="36228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98462" y="6835288"/>
            <a:ext cx="20472615" cy="4641480"/>
          </a:xfrm>
          <a:prstGeom prst="rect">
            <a:avLst/>
          </a:prstGeom>
        </p:spPr>
      </p:pic>
      <p:sp>
        <p:nvSpPr>
          <p:cNvPr id="14" name="TextBox 18">
            <a:extLst>
              <a:ext uri="{FF2B5EF4-FFF2-40B4-BE49-F238E27FC236}">
                <a16:creationId xmlns:a16="http://schemas.microsoft.com/office/drawing/2014/main" id="{0F064D20-4D3A-A4A8-7091-37FF6279151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Thức ăn và cho cá ăn</a:t>
            </a:r>
            <a:endParaRPr lang="en-US" sz="6500" b="1" dirty="0">
              <a:solidFill>
                <a:srgbClr val="2E4559"/>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BBD5E36-D3DD-5F9A-47B0-A0A559957565}"/>
              </a:ext>
            </a:extLst>
          </p:cNvPr>
          <p:cNvPicPr>
            <a:picLocks noChangeAspect="1"/>
          </p:cNvPicPr>
          <p:nvPr/>
        </p:nvPicPr>
        <p:blipFill>
          <a:blip r:embed="rId10"/>
          <a:stretch>
            <a:fillRect/>
          </a:stretch>
        </p:blipFill>
        <p:spPr>
          <a:xfrm>
            <a:off x="1243001" y="3525833"/>
            <a:ext cx="4889868" cy="4311975"/>
          </a:xfrm>
          <a:prstGeom prst="rect">
            <a:avLst/>
          </a:prstGeom>
        </p:spPr>
      </p:pic>
      <p:pic>
        <p:nvPicPr>
          <p:cNvPr id="17" name="Picture 16">
            <a:extLst>
              <a:ext uri="{FF2B5EF4-FFF2-40B4-BE49-F238E27FC236}">
                <a16:creationId xmlns:a16="http://schemas.microsoft.com/office/drawing/2014/main" id="{329F26C7-40E7-EF3D-3B15-D53DCF0282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410496" flipH="1">
            <a:off x="6612015" y="2263173"/>
            <a:ext cx="10936928" cy="6537927"/>
          </a:xfrm>
          <a:prstGeom prst="rect">
            <a:avLst/>
          </a:prstGeom>
          <a:ln>
            <a:noFill/>
          </a:ln>
          <a:effectLst>
            <a:outerShdw blurRad="190500" algn="tl" rotWithShape="0">
              <a:srgbClr val="000000">
                <a:alpha val="70000"/>
              </a:srgbClr>
            </a:outerShdw>
          </a:effectLst>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82879">
            <a:off x="17081233" y="5952991"/>
            <a:ext cx="533181" cy="891021"/>
          </a:xfrm>
          <a:prstGeom prst="rect">
            <a:avLst/>
          </a:prstGeom>
        </p:spPr>
      </p:pic>
      <p:sp>
        <p:nvSpPr>
          <p:cNvPr id="19" name="TextBox 18">
            <a:extLst>
              <a:ext uri="{FF2B5EF4-FFF2-40B4-BE49-F238E27FC236}">
                <a16:creationId xmlns:a16="http://schemas.microsoft.com/office/drawing/2014/main" id="{7300C00C-22E1-1F03-6910-F944D47E9ADC}"/>
              </a:ext>
            </a:extLst>
          </p:cNvPr>
          <p:cNvSpPr txBox="1"/>
          <p:nvPr/>
        </p:nvSpPr>
        <p:spPr>
          <a:xfrm>
            <a:off x="7184116" y="3371416"/>
            <a:ext cx="9792726" cy="4321439"/>
          </a:xfrm>
          <a:prstGeom prst="rect">
            <a:avLst/>
          </a:prstGeom>
          <a:noFill/>
        </p:spPr>
        <p:txBody>
          <a:bodyPr wrap="square">
            <a:spAutoFit/>
          </a:bodyPr>
          <a:lstStyle/>
          <a:p>
            <a:pPr algn="just">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Đọc thông tin mục II.1, quan sát Hình 15.3 SGK tr.75 trả lời câu hỏi:</a:t>
            </a:r>
          </a:p>
          <a:p>
            <a:pPr marL="571500" indent="-571500" algn="just">
              <a:lnSpc>
                <a:spcPct val="130000"/>
              </a:lnSpc>
              <a:spcBef>
                <a:spcPts val="300"/>
              </a:spcBef>
              <a:spcAft>
                <a:spcPts val="300"/>
              </a:spcAft>
              <a:buFont typeface="Arial" panose="020B0604020202020204" pitchFamily="34" charset="0"/>
              <a:buChar char="•"/>
            </a:pPr>
            <a:r>
              <a:rPr lang="en-US" sz="4200" i="1">
                <a:effectLst/>
                <a:latin typeface="Arial" panose="020B0604020202020204" pitchFamily="34" charset="0"/>
                <a:ea typeface="Calibri" panose="020F0502020204030204" pitchFamily="34" charset="0"/>
                <a:cs typeface="Arial" panose="020B0604020202020204" pitchFamily="34" charset="0"/>
              </a:rPr>
              <a:t>Hãy cho biết các loại thức ăn được sử dụng trong nuôi cá như thế nào?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4200" i="1">
                <a:effectLst/>
                <a:latin typeface="Arial" panose="020B0604020202020204" pitchFamily="34" charset="0"/>
                <a:ea typeface="Calibri" panose="020F0502020204030204" pitchFamily="34" charset="0"/>
                <a:cs typeface="Arial" panose="020B0604020202020204" pitchFamily="34" charset="0"/>
              </a:rPr>
              <a:t>Nêu cách cho cá ăn.</a:t>
            </a:r>
            <a:endParaRPr lang="en-US" sz="4200">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13149" y="7092402"/>
            <a:ext cx="3137654" cy="286952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729001" y="7019819"/>
            <a:ext cx="3145152" cy="3494614"/>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3" dur="500"/>
                                        <p:tgtEl>
                                          <p:spTgt spid="1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fade">
                                      <p:cBhvr>
                                        <p:cTn id="28" dur="500"/>
                                        <p:tgtEl>
                                          <p:spTgt spid="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23841">
            <a:off x="15905599" y="55863"/>
            <a:ext cx="1849306" cy="2172459"/>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39094" y="6643169"/>
            <a:ext cx="21429837" cy="36228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02003">
            <a:off x="848416" y="1180617"/>
            <a:ext cx="513052" cy="85738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8661" flipV="1">
            <a:off x="-5604872" y="-2566329"/>
            <a:ext cx="21429837" cy="36228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98462" y="6835288"/>
            <a:ext cx="20472615" cy="4641480"/>
          </a:xfrm>
          <a:prstGeom prst="rect">
            <a:avLst/>
          </a:prstGeom>
        </p:spPr>
      </p:pic>
      <p:sp>
        <p:nvSpPr>
          <p:cNvPr id="14" name="TextBox 18">
            <a:extLst>
              <a:ext uri="{FF2B5EF4-FFF2-40B4-BE49-F238E27FC236}">
                <a16:creationId xmlns:a16="http://schemas.microsoft.com/office/drawing/2014/main" id="{0F064D20-4D3A-A4A8-7091-37FF6279151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Thức ăn và cho cá ăn</a:t>
            </a:r>
            <a:endParaRPr lang="en-US" sz="6500" b="1" dirty="0">
              <a:solidFill>
                <a:srgbClr val="2E4559"/>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0619168-EC42-5FAA-C6CA-2EE769D8659C}"/>
              </a:ext>
            </a:extLst>
          </p:cNvPr>
          <p:cNvSpPr txBox="1"/>
          <p:nvPr/>
        </p:nvSpPr>
        <p:spPr>
          <a:xfrm>
            <a:off x="1066798" y="2335269"/>
            <a:ext cx="16154402" cy="6309676"/>
          </a:xfrm>
          <a:prstGeom prst="rect">
            <a:avLst/>
          </a:prstGeom>
          <a:noFill/>
        </p:spPr>
        <p:txBody>
          <a:bodyPr wrap="square">
            <a:spAutoFit/>
          </a:bodyPr>
          <a:lstStyle/>
          <a:p>
            <a:pPr algn="just">
              <a:lnSpc>
                <a:spcPct val="130000"/>
              </a:lnSpc>
              <a:spcBef>
                <a:spcPts val="1200"/>
              </a:spcBef>
              <a:spcAft>
                <a:spcPts val="1200"/>
              </a:spcAft>
            </a:pPr>
            <a:r>
              <a:rPr lang="en-US" sz="4200" b="1" u="sng">
                <a:solidFill>
                  <a:schemeClr val="accent2"/>
                </a:solidFill>
                <a:effectLst/>
                <a:latin typeface="Arial" panose="020B0604020202020204" pitchFamily="34" charset="0"/>
                <a:ea typeface="Calibri" panose="020F0502020204030204" pitchFamily="34" charset="0"/>
                <a:cs typeface="Arial" panose="020B0604020202020204" pitchFamily="34" charset="0"/>
              </a:rPr>
              <a:t>Các loại thức ăn được sử dụng trong nuôi cá:</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Khi mới thả cá, dùng thức ăn viên nổi có hàm lượng protein 30-35%, cỡ khoảng 1-2mm.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Khi cá lớn, dùng thức ăn viên nổi có hàm lượng protein 28-30%, cỡ 3-4mm.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Hằng ngày, cho cá ăn 2 lần.</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Lượng thức ăn giảm vào những ngày thời tiết xấu, nước ao bẩn.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30EB22AD-2203-9EAC-C768-666715EDE8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51086" y="8031415"/>
            <a:ext cx="2035374" cy="2092930"/>
          </a:xfrm>
          <a:prstGeom prst="rect">
            <a:avLst/>
          </a:prstGeom>
        </p:spPr>
      </p:pic>
      <p:pic>
        <p:nvPicPr>
          <p:cNvPr id="20" name="Picture 22">
            <a:extLst>
              <a:ext uri="{FF2B5EF4-FFF2-40B4-BE49-F238E27FC236}">
                <a16:creationId xmlns:a16="http://schemas.microsoft.com/office/drawing/2014/main" id="{3DB5C0BA-3F89-3106-105C-8F7E66ED9EF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2899">
            <a:off x="1207562" y="8910413"/>
            <a:ext cx="1282325" cy="1436779"/>
          </a:xfrm>
          <a:prstGeom prst="rect">
            <a:avLst/>
          </a:prstGeom>
        </p:spPr>
      </p:pic>
    </p:spTree>
    <p:extLst>
      <p:ext uri="{BB962C8B-B14F-4D97-AF65-F5344CB8AC3E}">
        <p14:creationId xmlns:p14="http://schemas.microsoft.com/office/powerpoint/2010/main" val="191378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anim calcmode="lin" valueType="num">
                                      <p:cBhvr>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anim calcmode="lin" valueType="num">
                                      <p:cBhvr>
                                        <p:cTn id="20"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fade">
                                      <p:cBhvr>
                                        <p:cTn id="26" dur="500"/>
                                        <p:tgtEl>
                                          <p:spTgt spid="15">
                                            <p:txEl>
                                              <p:pRg st="3" end="3"/>
                                            </p:txEl>
                                          </p:spTgt>
                                        </p:tgtEl>
                                      </p:cBhvr>
                                    </p:animEffect>
                                    <p:anim calcmode="lin" valueType="num">
                                      <p:cBhvr>
                                        <p:cTn id="2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4" end="4"/>
                                            </p:txEl>
                                          </p:spTgt>
                                        </p:tgtEl>
                                        <p:attrNameLst>
                                          <p:attrName>style.visibility</p:attrName>
                                        </p:attrNameLst>
                                      </p:cBhvr>
                                      <p:to>
                                        <p:strVal val="visible"/>
                                      </p:to>
                                    </p:set>
                                    <p:animEffect transition="in" filter="fade">
                                      <p:cBhvr>
                                        <p:cTn id="33" dur="500"/>
                                        <p:tgtEl>
                                          <p:spTgt spid="15">
                                            <p:txEl>
                                              <p:pRg st="4" end="4"/>
                                            </p:txEl>
                                          </p:spTgt>
                                        </p:tgtEl>
                                      </p:cBhvr>
                                    </p:animEffect>
                                    <p:anim calcmode="lin" valueType="num">
                                      <p:cBhvr>
                                        <p:cTn id="34"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39094" y="6593957"/>
            <a:ext cx="21429837" cy="36228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6401241"/>
            <a:ext cx="18288000" cy="414619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1117624" y="442079"/>
            <a:ext cx="654245" cy="109333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27196">
            <a:off x="17160501" y="5107937"/>
            <a:ext cx="624173" cy="104308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982879">
            <a:off x="17157009" y="179347"/>
            <a:ext cx="533181" cy="891021"/>
          </a:xfrm>
          <a:prstGeom prst="rect">
            <a:avLst/>
          </a:prstGeom>
        </p:spPr>
      </p:pic>
      <p:sp>
        <p:nvSpPr>
          <p:cNvPr id="17" name="TextBox 18">
            <a:extLst>
              <a:ext uri="{FF2B5EF4-FFF2-40B4-BE49-F238E27FC236}">
                <a16:creationId xmlns:a16="http://schemas.microsoft.com/office/drawing/2014/main" id="{48E6E766-1E07-5A5A-DCEE-39CB508CD1A8}"/>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solidFill>
                <a:latin typeface="Arial" panose="020B0604020202020204" pitchFamily="34" charset="0"/>
                <a:cs typeface="Arial" panose="020B0604020202020204" pitchFamily="34" charset="0"/>
              </a:rPr>
              <a:t>KHỞI ĐỘNG</a:t>
            </a:r>
          </a:p>
        </p:txBody>
      </p:sp>
      <p:sp>
        <p:nvSpPr>
          <p:cNvPr id="19" name="TextBox 18">
            <a:extLst>
              <a:ext uri="{FF2B5EF4-FFF2-40B4-BE49-F238E27FC236}">
                <a16:creationId xmlns:a16="http://schemas.microsoft.com/office/drawing/2014/main" id="{318897EE-2DE1-1D0D-F2DA-215965EEF5D2}"/>
              </a:ext>
            </a:extLst>
          </p:cNvPr>
          <p:cNvSpPr txBox="1"/>
          <p:nvPr/>
        </p:nvSpPr>
        <p:spPr>
          <a:xfrm>
            <a:off x="1392008" y="1852102"/>
            <a:ext cx="15492249" cy="2525563"/>
          </a:xfrm>
          <a:prstGeom prst="rect">
            <a:avLst/>
          </a:prstGeom>
          <a:noFill/>
        </p:spPr>
        <p:txBody>
          <a:bodyPr wrap="square">
            <a:spAutoFit/>
          </a:bodyPr>
          <a:lstStyle/>
          <a:p>
            <a:pPr algn="just">
              <a:lnSpc>
                <a:spcPct val="130000"/>
              </a:lnSpc>
            </a:pPr>
            <a:r>
              <a:rPr lang="fr-FR" sz="4200">
                <a:effectLst/>
                <a:latin typeface="Arial" panose="020B0604020202020204" pitchFamily="34" charset="0"/>
                <a:ea typeface="Calibri" panose="020F0502020204030204" pitchFamily="34" charset="0"/>
                <a:cs typeface="Arial" panose="020B0604020202020204" pitchFamily="34" charset="0"/>
              </a:rPr>
              <a:t>Truyền thuyết kể rằng dấu vết chân ngựa của Thánh Gióng chạy đến đâu sau này ở đó hình thành hồ ao nuôi cá. Theo các em, có đúng không?</a:t>
            </a:r>
            <a:endParaRPr lang="en-US" sz="4200">
              <a:latin typeface="Arial" panose="020B0604020202020204" pitchFamily="34" charset="0"/>
              <a:cs typeface="Arial" panose="020B0604020202020204" pitchFamily="34" charset="0"/>
            </a:endParaRPr>
          </a:p>
        </p:txBody>
      </p:sp>
      <p:pic>
        <p:nvPicPr>
          <p:cNvPr id="20" name="Picture 19" descr="A person riding a horse&#10;&#10;Description automatically generated with low confidence">
            <a:extLst>
              <a:ext uri="{FF2B5EF4-FFF2-40B4-BE49-F238E27FC236}">
                <a16:creationId xmlns:a16="http://schemas.microsoft.com/office/drawing/2014/main" id="{45F89D7D-6516-8412-4909-32450D4C51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2509" y="4857714"/>
            <a:ext cx="5891798" cy="4785028"/>
          </a:xfrm>
          <a:prstGeom prst="rect">
            <a:avLst/>
          </a:prstGeom>
        </p:spPr>
      </p:pic>
      <p:pic>
        <p:nvPicPr>
          <p:cNvPr id="21" name="Picture 20" descr="A statue of a person riding a horse&#10;&#10;Description automatically generated with medium confidence">
            <a:extLst>
              <a:ext uri="{FF2B5EF4-FFF2-40B4-BE49-F238E27FC236}">
                <a16:creationId xmlns:a16="http://schemas.microsoft.com/office/drawing/2014/main" id="{523348B2-3251-EC34-CCBB-33971843F3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2177" y="4857714"/>
            <a:ext cx="7443154" cy="4785028"/>
          </a:xfrm>
          <a:prstGeom prst="rect">
            <a:avLst/>
          </a:prstGeom>
        </p:spPr>
      </p:pic>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88613" y="7090118"/>
            <a:ext cx="3055009" cy="3457314"/>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23841">
            <a:off x="15905599" y="55863"/>
            <a:ext cx="1849306" cy="2172459"/>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39094" y="6643169"/>
            <a:ext cx="21429837" cy="36228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02003">
            <a:off x="848416" y="1180617"/>
            <a:ext cx="513052" cy="85738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8661" flipV="1">
            <a:off x="-5604872" y="-2566329"/>
            <a:ext cx="21429837" cy="36228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98462" y="6835288"/>
            <a:ext cx="20472615" cy="4641480"/>
          </a:xfrm>
          <a:prstGeom prst="rect">
            <a:avLst/>
          </a:prstGeom>
        </p:spPr>
      </p:pic>
      <p:sp>
        <p:nvSpPr>
          <p:cNvPr id="14" name="TextBox 18">
            <a:extLst>
              <a:ext uri="{FF2B5EF4-FFF2-40B4-BE49-F238E27FC236}">
                <a16:creationId xmlns:a16="http://schemas.microsoft.com/office/drawing/2014/main" id="{0F064D20-4D3A-A4A8-7091-37FF6279151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Thức ăn và cho cá ăn</a:t>
            </a:r>
            <a:endParaRPr lang="en-US" sz="6500" b="1" dirty="0">
              <a:solidFill>
                <a:srgbClr val="2E4559"/>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0619168-EC42-5FAA-C6CA-2EE769D8659C}"/>
              </a:ext>
            </a:extLst>
          </p:cNvPr>
          <p:cNvSpPr txBox="1"/>
          <p:nvPr/>
        </p:nvSpPr>
        <p:spPr>
          <a:xfrm>
            <a:off x="1095434" y="1811055"/>
            <a:ext cx="16154402" cy="845103"/>
          </a:xfrm>
          <a:prstGeom prst="rect">
            <a:avLst/>
          </a:prstGeom>
          <a:noFill/>
        </p:spPr>
        <p:txBody>
          <a:bodyPr wrap="square">
            <a:spAutoFit/>
          </a:bodyPr>
          <a:lstStyle/>
          <a:p>
            <a:pPr algn="just">
              <a:lnSpc>
                <a:spcPct val="130000"/>
              </a:lnSpc>
              <a:spcBef>
                <a:spcPts val="300"/>
              </a:spcBef>
              <a:spcAft>
                <a:spcPts val="300"/>
              </a:spcAft>
            </a:pPr>
            <a:r>
              <a:rPr lang="en-US" sz="4200" b="1" u="sng">
                <a:solidFill>
                  <a:schemeClr val="accent2"/>
                </a:solidFill>
                <a:latin typeface="Arial" panose="020B0604020202020204" pitchFamily="34" charset="0"/>
                <a:ea typeface="Calibri" panose="020F0502020204030204" pitchFamily="34" charset="0"/>
                <a:cs typeface="Arial" panose="020B0604020202020204" pitchFamily="34" charset="0"/>
              </a:rPr>
              <a:t>Cách cho cá ăn: </a:t>
            </a:r>
            <a:endParaRPr lang="en-US" sz="4200" b="1" u="sng">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194" name="Picture 2" descr="Giá cá tra thương phẩm chạm đáy, nông dân lỗ 5.000 đồng mỗi kg">
            <a:extLst>
              <a:ext uri="{FF2B5EF4-FFF2-40B4-BE49-F238E27FC236}">
                <a16:creationId xmlns:a16="http://schemas.microsoft.com/office/drawing/2014/main" id="{4AA56A0A-5FE7-F2B0-9F0F-00813AD984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4169" y="3244246"/>
            <a:ext cx="6626686" cy="48302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ắt giảm, đơn giản hóa nhiều thủ tục hành chính lĩnh vực nông nghiệp">
            <a:extLst>
              <a:ext uri="{FF2B5EF4-FFF2-40B4-BE49-F238E27FC236}">
                <a16:creationId xmlns:a16="http://schemas.microsoft.com/office/drawing/2014/main" id="{C7D783A5-863B-F08E-673D-1A8E28DFD3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1026" y="3244246"/>
            <a:ext cx="7728450" cy="48302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65CD801-9FBC-37EC-3B04-FB0FB3C18D29}"/>
              </a:ext>
            </a:extLst>
          </p:cNvPr>
          <p:cNvSpPr txBox="1"/>
          <p:nvPr/>
        </p:nvSpPr>
        <p:spPr>
          <a:xfrm>
            <a:off x="8398105" y="8235523"/>
            <a:ext cx="9334292" cy="1609480"/>
          </a:xfrm>
          <a:prstGeom prst="rect">
            <a:avLst/>
          </a:prstGeom>
          <a:noFill/>
        </p:spPr>
        <p:txBody>
          <a:bodyPr wrap="square">
            <a:spAutoFit/>
          </a:bodyPr>
          <a:lstStyle/>
          <a:p>
            <a:pPr marL="571500" indent="-571500" algn="ctr">
              <a:lnSpc>
                <a:spcPct val="13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máy cho ăn tự động được lập trình sẵn chế độ và giờ cho cá ăn </a:t>
            </a:r>
            <a:endParaRPr lang="en-US" sz="4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BF1107E-75DD-BE07-52E0-0E8EBAD6422D}"/>
              </a:ext>
            </a:extLst>
          </p:cNvPr>
          <p:cNvSpPr txBox="1"/>
          <p:nvPr/>
        </p:nvSpPr>
        <p:spPr>
          <a:xfrm>
            <a:off x="1757973" y="8635632"/>
            <a:ext cx="6199077" cy="809261"/>
          </a:xfrm>
          <a:prstGeom prst="rect">
            <a:avLst/>
          </a:prstGeom>
          <a:noFill/>
        </p:spPr>
        <p:txBody>
          <a:bodyPr wrap="square">
            <a:spAutoFit/>
          </a:bodyPr>
          <a:lstStyle/>
          <a:p>
            <a:pPr marL="571500" indent="-571500" algn="ctr">
              <a:lnSpc>
                <a:spcPct val="13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Cho cá ăn bằng tay</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96416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heel(1)">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 calcmode="lin" valueType="num">
                                      <p:cBhvr>
                                        <p:cTn id="22" dur="500" fill="hold"/>
                                        <p:tgtEl>
                                          <p:spTgt spid="8196"/>
                                        </p:tgtEl>
                                        <p:attrNameLst>
                                          <p:attrName>ppt_w</p:attrName>
                                        </p:attrNameLst>
                                      </p:cBhvr>
                                      <p:tavLst>
                                        <p:tav tm="0">
                                          <p:val>
                                            <p:fltVal val="0"/>
                                          </p:val>
                                        </p:tav>
                                        <p:tav tm="100000">
                                          <p:val>
                                            <p:strVal val="#ppt_w"/>
                                          </p:val>
                                        </p:tav>
                                      </p:tavLst>
                                    </p:anim>
                                    <p:anim calcmode="lin" valueType="num">
                                      <p:cBhvr>
                                        <p:cTn id="23" dur="500" fill="hold"/>
                                        <p:tgtEl>
                                          <p:spTgt spid="8196"/>
                                        </p:tgtEl>
                                        <p:attrNameLst>
                                          <p:attrName>ppt_h</p:attrName>
                                        </p:attrNameLst>
                                      </p:cBhvr>
                                      <p:tavLst>
                                        <p:tav tm="0">
                                          <p:val>
                                            <p:fltVal val="0"/>
                                          </p:val>
                                        </p:tav>
                                        <p:tav tm="100000">
                                          <p:val>
                                            <p:strVal val="#ppt_h"/>
                                          </p:val>
                                        </p:tav>
                                      </p:tavLst>
                                    </p:anim>
                                    <p:anim calcmode="lin" valueType="num">
                                      <p:cBhvr>
                                        <p:cTn id="24" dur="500" fill="hold"/>
                                        <p:tgtEl>
                                          <p:spTgt spid="8196"/>
                                        </p:tgtEl>
                                        <p:attrNameLst>
                                          <p:attrName>style.rotation</p:attrName>
                                        </p:attrNameLst>
                                      </p:cBhvr>
                                      <p:tavLst>
                                        <p:tav tm="0">
                                          <p:val>
                                            <p:fltVal val="90"/>
                                          </p:val>
                                        </p:tav>
                                        <p:tav tm="100000">
                                          <p:val>
                                            <p:fltVal val="0"/>
                                          </p:val>
                                        </p:tav>
                                      </p:tavLst>
                                    </p:anim>
                                    <p:animEffect transition="in" filter="fade">
                                      <p:cBhvr>
                                        <p:cTn id="25" dur="500"/>
                                        <p:tgtEl>
                                          <p:spTgt spid="819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3015" y="7295500"/>
            <a:ext cx="21429837" cy="3622829"/>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593022"/>
            <a:ext cx="18288000" cy="414619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92830">
            <a:off x="1165392" y="779682"/>
            <a:ext cx="689882" cy="1152889"/>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89632">
            <a:off x="15947189" y="480185"/>
            <a:ext cx="1057700" cy="1751884"/>
          </a:xfrm>
          <a:prstGeom prst="rect">
            <a:avLst/>
          </a:prstGeom>
        </p:spPr>
      </p:pic>
      <p:sp>
        <p:nvSpPr>
          <p:cNvPr id="17" name="TextBox 18">
            <a:extLst>
              <a:ext uri="{FF2B5EF4-FFF2-40B4-BE49-F238E27FC236}">
                <a16:creationId xmlns:a16="http://schemas.microsoft.com/office/drawing/2014/main" id="{291D8AD8-0494-EBD8-1178-7EB1DF454EA5}"/>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Thức ăn và cho cá ăn</a:t>
            </a:r>
            <a:endParaRPr lang="en-US" sz="6500" b="1" dirty="0">
              <a:solidFill>
                <a:srgbClr val="2E4559"/>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7DA15FBA-C4B6-AFCD-C4BC-000C35945B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376" y="1843563"/>
            <a:ext cx="3002593" cy="3002593"/>
          </a:xfrm>
          <a:prstGeom prst="rect">
            <a:avLst/>
          </a:prstGeom>
        </p:spPr>
      </p:pic>
      <p:sp>
        <p:nvSpPr>
          <p:cNvPr id="21" name="TextBox 20">
            <a:extLst>
              <a:ext uri="{FF2B5EF4-FFF2-40B4-BE49-F238E27FC236}">
                <a16:creationId xmlns:a16="http://schemas.microsoft.com/office/drawing/2014/main" id="{7A30DD62-699C-93CB-CE62-E59C770EE3B5}"/>
              </a:ext>
            </a:extLst>
          </p:cNvPr>
          <p:cNvSpPr txBox="1"/>
          <p:nvPr/>
        </p:nvSpPr>
        <p:spPr>
          <a:xfrm>
            <a:off x="3810000" y="2148833"/>
            <a:ext cx="12771430" cy="1685333"/>
          </a:xfrm>
          <a:prstGeom prst="rect">
            <a:avLst/>
          </a:prstGeom>
          <a:noFill/>
        </p:spPr>
        <p:txBody>
          <a:bodyPr wrap="square">
            <a:spAutoFit/>
          </a:bodyPr>
          <a:lstStyle/>
          <a:p>
            <a:pPr algn="just">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Em hãy cho biết tại sao phải giảm lượng thức ăn vào những ngày thời tiết xấu hoặc khi nước ao bị bẩn </a:t>
            </a:r>
          </a:p>
        </p:txBody>
      </p:sp>
      <p:sp>
        <p:nvSpPr>
          <p:cNvPr id="23" name="TextBox 22">
            <a:extLst>
              <a:ext uri="{FF2B5EF4-FFF2-40B4-BE49-F238E27FC236}">
                <a16:creationId xmlns:a16="http://schemas.microsoft.com/office/drawing/2014/main" id="{110F59C9-A252-C4A6-0F7A-E6E3B8180A66}"/>
              </a:ext>
            </a:extLst>
          </p:cNvPr>
          <p:cNvSpPr txBox="1"/>
          <p:nvPr/>
        </p:nvSpPr>
        <p:spPr>
          <a:xfrm>
            <a:off x="1077167" y="4619865"/>
            <a:ext cx="16133664" cy="5046253"/>
          </a:xfrm>
          <a:prstGeom prst="rect">
            <a:avLst/>
          </a:prstGeom>
          <a:noFill/>
        </p:spPr>
        <p:txBody>
          <a:bodyPr wrap="square">
            <a:spAutoFit/>
          </a:bodyPr>
          <a:lstStyle/>
          <a:p>
            <a:pPr algn="just">
              <a:lnSpc>
                <a:spcPct val="130000"/>
              </a:lnSpc>
            </a:pPr>
            <a:r>
              <a:rPr lang="vi-VN" sz="4200" b="0" i="0">
                <a:solidFill>
                  <a:srgbClr val="000000"/>
                </a:solidFill>
                <a:effectLst/>
              </a:rPr>
              <a:t>Phải giảm lượng thức ăn vào ngày thời tiết xấu hoặc khi nước ao bị bẩn vì:</a:t>
            </a:r>
          </a:p>
          <a:p>
            <a:pPr marL="571500" indent="-571500" algn="just">
              <a:lnSpc>
                <a:spcPct val="130000"/>
              </a:lnSpc>
              <a:buFont typeface="Arial" panose="020B0604020202020204" pitchFamily="34" charset="0"/>
              <a:buChar char="•"/>
            </a:pPr>
            <a:r>
              <a:rPr lang="vi-VN" sz="4200" b="0" i="0">
                <a:solidFill>
                  <a:srgbClr val="000000"/>
                </a:solidFill>
                <a:effectLst/>
              </a:rPr>
              <a:t>Thời tiết xấu, cá tập trung ngoi lên ăn, gây thiếu ô xi, nguy hiểm cho sự sống của cá.</a:t>
            </a:r>
          </a:p>
          <a:p>
            <a:pPr marL="571500" indent="-571500" algn="just">
              <a:lnSpc>
                <a:spcPct val="130000"/>
              </a:lnSpc>
              <a:buFont typeface="Arial" panose="020B0604020202020204" pitchFamily="34" charset="0"/>
              <a:buChar char="•"/>
            </a:pPr>
            <a:r>
              <a:rPr lang="vi-VN" sz="4200" b="0" i="0">
                <a:solidFill>
                  <a:srgbClr val="000000"/>
                </a:solidFill>
                <a:effectLst/>
              </a:rPr>
              <a:t>Nước ao bẩn sẽ ảnh hưởng đến việc bắt mồi, khả năng tiêu hóa và sức khỏe của cá.</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fade">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fade">
                                      <p:cBhvr>
                                        <p:cTn id="2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10880" y="7185204"/>
            <a:ext cx="18288000" cy="41461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40152" y="7446885"/>
            <a:ext cx="21429837" cy="3622829"/>
          </a:xfrm>
          <a:prstGeom prst="rect">
            <a:avLst/>
          </a:prstGeom>
        </p:spPr>
      </p:pic>
      <p:pic>
        <p:nvPicPr>
          <p:cNvPr id="20" name="Picture 20"/>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083272" y="-1981133"/>
            <a:ext cx="21429837" cy="3622829"/>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78806" y="7179863"/>
            <a:ext cx="3055009" cy="3457314"/>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982879">
            <a:off x="16820583" y="4043294"/>
            <a:ext cx="533181" cy="891021"/>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2003">
            <a:off x="1409080" y="1293368"/>
            <a:ext cx="513052" cy="857383"/>
          </a:xfrm>
          <a:prstGeom prst="rect">
            <a:avLst/>
          </a:prstGeom>
        </p:spPr>
      </p:pic>
      <p:sp>
        <p:nvSpPr>
          <p:cNvPr id="25" name="TextBox 18">
            <a:extLst>
              <a:ext uri="{FF2B5EF4-FFF2-40B4-BE49-F238E27FC236}">
                <a16:creationId xmlns:a16="http://schemas.microsoft.com/office/drawing/2014/main" id="{95554B4A-CDCF-4042-1AF3-5F830DBC349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Thức ăn và cho cá ăn</a:t>
            </a:r>
            <a:endParaRPr lang="en-US" sz="6500" b="1" dirty="0">
              <a:solidFill>
                <a:srgbClr val="2E4559"/>
              </a:solidFill>
              <a:latin typeface="Arial" panose="020B0604020202020204" pitchFamily="34" charset="0"/>
              <a:cs typeface="Arial" panose="020B0604020202020204" pitchFamily="34" charset="0"/>
            </a:endParaRPr>
          </a:p>
        </p:txBody>
      </p:sp>
      <p:sp>
        <p:nvSpPr>
          <p:cNvPr id="26" name="Thought Bubble: Cloud 25">
            <a:extLst>
              <a:ext uri="{FF2B5EF4-FFF2-40B4-BE49-F238E27FC236}">
                <a16:creationId xmlns:a16="http://schemas.microsoft.com/office/drawing/2014/main" id="{7B4BA58D-4146-D904-18E4-764990D32EB4}"/>
              </a:ext>
            </a:extLst>
          </p:cNvPr>
          <p:cNvSpPr/>
          <p:nvPr/>
        </p:nvSpPr>
        <p:spPr>
          <a:xfrm>
            <a:off x="1240002" y="2319884"/>
            <a:ext cx="10818753" cy="5866410"/>
          </a:xfrm>
          <a:prstGeom prst="cloudCallout">
            <a:avLst>
              <a:gd name="adj1" fmla="val 59399"/>
              <a:gd name="adj2" fmla="val 20662"/>
            </a:avLst>
          </a:prstGeom>
          <a:ln w="38100">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4000">
                <a:effectLst/>
                <a:latin typeface="Arial" panose="020B0604020202020204" pitchFamily="34" charset="0"/>
                <a:ea typeface="Calibri" panose="020F0502020204030204" pitchFamily="34" charset="0"/>
                <a:cs typeface="Arial" panose="020B0604020202020204" pitchFamily="34" charset="0"/>
              </a:rPr>
              <a:t>Sử dụng internet, sách, báo,... để tìm hiểu về các loại thức ăn cho cá hiện đang được sử dụng nhiều ở nước ta</a:t>
            </a:r>
            <a:endParaRPr lang="en-US" sz="4000">
              <a:latin typeface="Arial" panose="020B0604020202020204" pitchFamily="34" charset="0"/>
              <a:cs typeface="Arial" panose="020B0604020202020204" pitchFamily="34" charset="0"/>
            </a:endParaRPr>
          </a:p>
        </p:txBody>
      </p:sp>
      <p:pic>
        <p:nvPicPr>
          <p:cNvPr id="29" name="Picture 15">
            <a:extLst>
              <a:ext uri="{FF2B5EF4-FFF2-40B4-BE49-F238E27FC236}">
                <a16:creationId xmlns:a16="http://schemas.microsoft.com/office/drawing/2014/main" id="{718E59DB-30E1-1289-7F22-B6EA5FE7DE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89632">
            <a:off x="15947189" y="480185"/>
            <a:ext cx="1057700" cy="1751884"/>
          </a:xfrm>
          <a:prstGeom prst="rect">
            <a:avLst/>
          </a:prstGeom>
        </p:spPr>
      </p:pic>
      <p:pic>
        <p:nvPicPr>
          <p:cNvPr id="11268" name="Picture 4">
            <a:extLst>
              <a:ext uri="{FF2B5EF4-FFF2-40B4-BE49-F238E27FC236}">
                <a16:creationId xmlns:a16="http://schemas.microsoft.com/office/drawing/2014/main" id="{09D232FD-106B-DF4B-3CE9-3C12C32DAA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2552" y="4015201"/>
            <a:ext cx="6457085" cy="6457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10880" y="7185204"/>
            <a:ext cx="18288000" cy="41461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40152" y="7446885"/>
            <a:ext cx="21429837" cy="3622829"/>
          </a:xfrm>
          <a:prstGeom prst="rect">
            <a:avLst/>
          </a:prstGeom>
        </p:spPr>
      </p:pic>
      <p:pic>
        <p:nvPicPr>
          <p:cNvPr id="20" name="Picture 20"/>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083272" y="-1981133"/>
            <a:ext cx="21429837" cy="3622829"/>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78806" y="7179863"/>
            <a:ext cx="3055009" cy="3457314"/>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2003">
            <a:off x="1357988" y="927436"/>
            <a:ext cx="513052" cy="857383"/>
          </a:xfrm>
          <a:prstGeom prst="rect">
            <a:avLst/>
          </a:prstGeom>
        </p:spPr>
      </p:pic>
      <p:sp>
        <p:nvSpPr>
          <p:cNvPr id="25" name="TextBox 18">
            <a:extLst>
              <a:ext uri="{FF2B5EF4-FFF2-40B4-BE49-F238E27FC236}">
                <a16:creationId xmlns:a16="http://schemas.microsoft.com/office/drawing/2014/main" id="{95554B4A-CDCF-4042-1AF3-5F830DBC349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Thức ăn và cho cá ăn</a:t>
            </a:r>
            <a:endParaRPr lang="en-US" sz="6500" b="1" dirty="0">
              <a:solidFill>
                <a:srgbClr val="2E4559"/>
              </a:solidFill>
              <a:latin typeface="Arial" panose="020B0604020202020204" pitchFamily="34" charset="0"/>
              <a:cs typeface="Arial" panose="020B0604020202020204" pitchFamily="34" charset="0"/>
            </a:endParaRPr>
          </a:p>
        </p:txBody>
      </p:sp>
      <p:pic>
        <p:nvPicPr>
          <p:cNvPr id="29" name="Picture 15">
            <a:extLst>
              <a:ext uri="{FF2B5EF4-FFF2-40B4-BE49-F238E27FC236}">
                <a16:creationId xmlns:a16="http://schemas.microsoft.com/office/drawing/2014/main" id="{718E59DB-30E1-1289-7F22-B6EA5FE7DE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89632">
            <a:off x="15947189" y="480185"/>
            <a:ext cx="1057700" cy="1751884"/>
          </a:xfrm>
          <a:prstGeom prst="rect">
            <a:avLst/>
          </a:prstGeom>
        </p:spPr>
      </p:pic>
      <p:sp>
        <p:nvSpPr>
          <p:cNvPr id="13" name="TextBox 12">
            <a:extLst>
              <a:ext uri="{FF2B5EF4-FFF2-40B4-BE49-F238E27FC236}">
                <a16:creationId xmlns:a16="http://schemas.microsoft.com/office/drawing/2014/main" id="{BA11785C-C7E4-8A9A-D061-9267006A1FAA}"/>
              </a:ext>
            </a:extLst>
          </p:cNvPr>
          <p:cNvSpPr txBox="1"/>
          <p:nvPr/>
        </p:nvSpPr>
        <p:spPr>
          <a:xfrm>
            <a:off x="699496" y="2319884"/>
            <a:ext cx="16889005" cy="6996018"/>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Các loại thức ăn cho cá hiện đang được sử dụng nhiều ở nước ta:</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Thức ăn tự nhiên</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động vật lẫn thực vật, có sẵn trong tự nhiên, thực vật phù du, động vật phù du, các vi khuẩn, mùn đáy, chất vẩn…</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Thức ăn tươi sống</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các loại cá trê, trắm cỏ, rô phi..., rau xanh, cá tạp, giun, ốc... </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Thức ăn tự chế</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rau cỏ, cá tạp, ốc , thóc ngâm… phối trộn với các loại bột.</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Thức ăn công nghiệp</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lúa mì, cám gạo; bột ngô; sắn.</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54581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anim calcmode="lin" valueType="num">
                                      <p:cBhvr>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anim calcmode="lin" valueType="num">
                                      <p:cBhvr>
                                        <p:cTn id="20"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fade">
                                      <p:cBhvr>
                                        <p:cTn id="26" dur="500"/>
                                        <p:tgtEl>
                                          <p:spTgt spid="13">
                                            <p:txEl>
                                              <p:pRg st="3" end="3"/>
                                            </p:txEl>
                                          </p:spTgt>
                                        </p:tgtEl>
                                      </p:cBhvr>
                                    </p:animEffect>
                                    <p:anim calcmode="lin" valueType="num">
                                      <p:cBhvr>
                                        <p:cTn id="2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500"/>
                                        <p:tgtEl>
                                          <p:spTgt spid="13">
                                            <p:txEl>
                                              <p:pRg st="4" end="4"/>
                                            </p:txEl>
                                          </p:spTgt>
                                        </p:tgtEl>
                                      </p:cBhvr>
                                    </p:animEffect>
                                    <p:anim calcmode="lin" valueType="num">
                                      <p:cBhvr>
                                        <p:cTn id="34"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540" y="7168906"/>
            <a:ext cx="2133600" cy="2630015"/>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94680">
            <a:off x="16419862" y="1365857"/>
            <a:ext cx="651070" cy="108803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954871">
            <a:off x="746008" y="3866874"/>
            <a:ext cx="466402" cy="779424"/>
          </a:xfrm>
          <a:prstGeom prst="rect">
            <a:avLst/>
          </a:prstGeom>
        </p:spPr>
      </p:pic>
      <p:sp>
        <p:nvSpPr>
          <p:cNvPr id="17" name="TextBox 18">
            <a:extLst>
              <a:ext uri="{FF2B5EF4-FFF2-40B4-BE49-F238E27FC236}">
                <a16:creationId xmlns:a16="http://schemas.microsoft.com/office/drawing/2014/main" id="{4E8146E7-9840-7BBD-CAD3-F6E802A96249}"/>
              </a:ext>
            </a:extLst>
          </p:cNvPr>
          <p:cNvSpPr txBox="1"/>
          <p:nvPr/>
        </p:nvSpPr>
        <p:spPr>
          <a:xfrm>
            <a:off x="0" y="665206"/>
            <a:ext cx="18287999"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Quản lí chất lượng ao nuôi cá</a:t>
            </a:r>
            <a:endParaRPr lang="en-US" sz="6500" b="1" dirty="0">
              <a:solidFill>
                <a:srgbClr val="2E4559"/>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42E58F5-2AB1-7944-DB8D-712035AFC276}"/>
              </a:ext>
            </a:extLst>
          </p:cNvPr>
          <p:cNvPicPr>
            <a:picLocks noChangeAspect="1"/>
          </p:cNvPicPr>
          <p:nvPr/>
        </p:nvPicPr>
        <p:blipFill>
          <a:blip r:embed="rId12"/>
          <a:stretch>
            <a:fillRect/>
          </a:stretch>
        </p:blipFill>
        <p:spPr>
          <a:xfrm>
            <a:off x="2481118" y="2576129"/>
            <a:ext cx="13325757" cy="4592777"/>
          </a:xfrm>
          <a:prstGeom prst="rect">
            <a:avLst/>
          </a:prstGeom>
        </p:spPr>
      </p:pic>
      <p:sp>
        <p:nvSpPr>
          <p:cNvPr id="21" name="TextBox 20">
            <a:extLst>
              <a:ext uri="{FF2B5EF4-FFF2-40B4-BE49-F238E27FC236}">
                <a16:creationId xmlns:a16="http://schemas.microsoft.com/office/drawing/2014/main" id="{F1A44FD8-0359-02A2-B7FD-454C8FE774A3}"/>
              </a:ext>
            </a:extLst>
          </p:cNvPr>
          <p:cNvSpPr txBox="1"/>
          <p:nvPr/>
        </p:nvSpPr>
        <p:spPr>
          <a:xfrm>
            <a:off x="2400297" y="8261073"/>
            <a:ext cx="13487400" cy="738664"/>
          </a:xfrm>
          <a:prstGeom prst="rect">
            <a:avLst/>
          </a:prstGeom>
          <a:noFill/>
        </p:spPr>
        <p:txBody>
          <a:bodyPr wrap="square">
            <a:spAutoFit/>
          </a:bodyPr>
          <a:lstStyle/>
          <a:p>
            <a:pPr marL="571500" indent="-571500" algn="ctr">
              <a:buFont typeface="Wingdings" panose="05000000000000000000" pitchFamily="2" charset="2"/>
              <a:buChar char="Ø"/>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cách quản lí chất lượng ao nuôi cá</a:t>
            </a:r>
            <a:endParaRPr lang="en-US" sz="420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32D804BE-CAA7-38F3-6039-79D5B49980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5294" r="22353"/>
          <a:stretch/>
        </p:blipFill>
        <p:spPr>
          <a:xfrm>
            <a:off x="14683009" y="5143500"/>
            <a:ext cx="3501491" cy="5459962"/>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28922" y="7686664"/>
            <a:ext cx="2109523" cy="2600336"/>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94680">
            <a:off x="16419862" y="1365857"/>
            <a:ext cx="651070" cy="108803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954871">
            <a:off x="746008" y="934552"/>
            <a:ext cx="466402" cy="779424"/>
          </a:xfrm>
          <a:prstGeom prst="rect">
            <a:avLst/>
          </a:prstGeom>
        </p:spPr>
      </p:pic>
      <p:sp>
        <p:nvSpPr>
          <p:cNvPr id="17" name="TextBox 18">
            <a:extLst>
              <a:ext uri="{FF2B5EF4-FFF2-40B4-BE49-F238E27FC236}">
                <a16:creationId xmlns:a16="http://schemas.microsoft.com/office/drawing/2014/main" id="{4E8146E7-9840-7BBD-CAD3-F6E802A96249}"/>
              </a:ext>
            </a:extLst>
          </p:cNvPr>
          <p:cNvSpPr txBox="1"/>
          <p:nvPr/>
        </p:nvSpPr>
        <p:spPr>
          <a:xfrm>
            <a:off x="0" y="665206"/>
            <a:ext cx="18287999"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Quản lí chất lượng ao nuôi cá</a:t>
            </a:r>
            <a:endParaRPr lang="en-US" sz="6500" b="1" dirty="0">
              <a:solidFill>
                <a:srgbClr val="2E4559"/>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2A25284-C05C-ED36-42FB-43BDDA5F08F4}"/>
              </a:ext>
            </a:extLst>
          </p:cNvPr>
          <p:cNvSpPr txBox="1"/>
          <p:nvPr/>
        </p:nvSpPr>
        <p:spPr>
          <a:xfrm>
            <a:off x="1066799" y="2072928"/>
            <a:ext cx="16154402" cy="845103"/>
          </a:xfrm>
          <a:prstGeom prst="rect">
            <a:avLst/>
          </a:prstGeom>
          <a:noFill/>
        </p:spPr>
        <p:txBody>
          <a:bodyPr wrap="square">
            <a:spAutoFit/>
          </a:bodyPr>
          <a:lstStyle/>
          <a:p>
            <a:pPr algn="just">
              <a:lnSpc>
                <a:spcPct val="130000"/>
              </a:lnSpc>
              <a:spcBef>
                <a:spcPts val="300"/>
              </a:spcBef>
              <a:spcAft>
                <a:spcPts val="300"/>
              </a:spcAft>
            </a:pPr>
            <a:r>
              <a:rPr lang="en-US" sz="4200" b="1" u="sng">
                <a:solidFill>
                  <a:schemeClr val="accent2"/>
                </a:solidFill>
                <a:latin typeface="Arial" panose="020B0604020202020204" pitchFamily="34" charset="0"/>
                <a:ea typeface="Calibri" panose="020F0502020204030204" pitchFamily="34" charset="0"/>
                <a:cs typeface="Arial" panose="020B0604020202020204" pitchFamily="34" charset="0"/>
              </a:rPr>
              <a:t>Cách quản lí chất lượng ao nuôi cá:</a:t>
            </a:r>
            <a:endParaRPr lang="en-US" sz="4200" b="1" u="sng">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71D187A-1EFA-646A-3C70-5320E26839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7975" y="3749451"/>
            <a:ext cx="1163853" cy="11638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C0FA2E-BD5B-0E02-C51A-4E197C7241BE}"/>
              </a:ext>
            </a:extLst>
          </p:cNvPr>
          <p:cNvSpPr txBox="1"/>
          <p:nvPr/>
        </p:nvSpPr>
        <p:spPr>
          <a:xfrm>
            <a:off x="2279143" y="3467025"/>
            <a:ext cx="14224896" cy="1685333"/>
          </a:xfrm>
          <a:prstGeom prst="rect">
            <a:avLst/>
          </a:prstGeom>
          <a:noFill/>
        </p:spPr>
        <p:txBody>
          <a:bodyPr wrap="square">
            <a:spAutoFit/>
          </a:bodyPr>
          <a:lstStyle/>
          <a:p>
            <a:pPr algn="just">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Hàng tuần, bổ sung nước sạch bù đắp phần nước bay hơi, thay nước sạch nếu có thể.</a:t>
            </a:r>
            <a:endParaRPr lang="en-US" sz="420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A8917D09-31B3-361D-CAD5-F6D7896DF9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7975" y="5292802"/>
            <a:ext cx="1163853" cy="116385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2C617B2-DE2C-362D-CB77-E4DDA6DDB88C}"/>
              </a:ext>
            </a:extLst>
          </p:cNvPr>
          <p:cNvSpPr txBox="1"/>
          <p:nvPr/>
        </p:nvSpPr>
        <p:spPr>
          <a:xfrm>
            <a:off x="2279143" y="5502639"/>
            <a:ext cx="11523518" cy="738664"/>
          </a:xfrm>
          <a:prstGeom prst="rect">
            <a:avLst/>
          </a:prstGeom>
          <a:noFill/>
        </p:spPr>
        <p:txBody>
          <a:bodyPr wrap="square">
            <a:spAutoFit/>
          </a:bodyPr>
          <a:lstStyle/>
          <a:p>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chế phảm sinh làm sạch nước ao.</a:t>
            </a:r>
            <a:endParaRPr lang="en-US" sz="420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19A89AD7-7005-635A-A4FD-D4B72558EE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290" y="6836153"/>
            <a:ext cx="1163853" cy="116385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25BF1C7-7D83-A621-8D94-FD65594D88C1}"/>
              </a:ext>
            </a:extLst>
          </p:cNvPr>
          <p:cNvSpPr txBox="1"/>
          <p:nvPr/>
        </p:nvSpPr>
        <p:spPr>
          <a:xfrm>
            <a:off x="2251433" y="6591584"/>
            <a:ext cx="14197582" cy="1685333"/>
          </a:xfrm>
          <a:prstGeom prst="rect">
            <a:avLst/>
          </a:prstGeom>
          <a:noFill/>
        </p:spPr>
        <p:txBody>
          <a:bodyPr wrap="square">
            <a:spAutoFit/>
          </a:bodyPr>
          <a:lstStyle/>
          <a:p>
            <a:pPr algn="just">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Định kì cắt cỏ, vệ sinh quanh ao, hạn chế sự che phủ vào ao nuôi, giữ cho nước ao có màu xanh nõn chuối.</a:t>
            </a:r>
            <a:endParaRPr lang="en-US" sz="420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0FDF2FAD-06CB-DD3B-45AF-26C4F75A99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7580" y="8380810"/>
            <a:ext cx="1163853" cy="11638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3873FBC-3CDD-995C-1421-A1CB2E5F5F93}"/>
              </a:ext>
            </a:extLst>
          </p:cNvPr>
          <p:cNvSpPr txBox="1"/>
          <p:nvPr/>
        </p:nvSpPr>
        <p:spPr>
          <a:xfrm>
            <a:off x="2251433" y="8593404"/>
            <a:ext cx="14320405" cy="738664"/>
          </a:xfrm>
          <a:prstGeom prst="rect">
            <a:avLst/>
          </a:prstGeom>
          <a:noFill/>
        </p:spPr>
        <p:txBody>
          <a:bodyPr wrap="square">
            <a:spAutoFit/>
          </a:bodyPr>
          <a:lstStyle/>
          <a:p>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các thiết bị hỗ trợ nhằm cung cấp oxygen cho cá. </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643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anim calcmode="lin" valueType="num">
                                      <p:cBhvr>
                                        <p:cTn id="42" dur="500" fill="hold"/>
                                        <p:tgtEl>
                                          <p:spTgt spid="23"/>
                                        </p:tgtEl>
                                        <p:attrNameLst>
                                          <p:attrName>ppt_x</p:attrName>
                                        </p:attrNameLst>
                                      </p:cBhvr>
                                      <p:tavLst>
                                        <p:tav tm="0">
                                          <p:val>
                                            <p:strVal val="#ppt_x"/>
                                          </p:val>
                                        </p:tav>
                                        <p:tav tm="100000">
                                          <p:val>
                                            <p:strVal val="#ppt_x"/>
                                          </p:val>
                                        </p:tav>
                                      </p:tavLst>
                                    </p:anim>
                                    <p:anim calcmode="lin" valueType="num">
                                      <p:cBhvr>
                                        <p:cTn id="4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ppt_x</p:attrName>
                                        </p:attrNameLst>
                                      </p:cBhvr>
                                      <p:tavLst>
                                        <p:tav tm="0">
                                          <p:val>
                                            <p:strVal val="#ppt_x"/>
                                          </p:val>
                                        </p:tav>
                                        <p:tav tm="100000">
                                          <p:val>
                                            <p:strVal val="#ppt_x"/>
                                          </p:val>
                                        </p:tav>
                                      </p:tavLst>
                                    </p:anim>
                                    <p:anim calcmode="lin" valueType="num">
                                      <p:cBhvr>
                                        <p:cTn id="50" dur="5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anim calcmode="lin" valueType="num">
                                      <p:cBhvr>
                                        <p:cTn id="54" dur="500" fill="hold"/>
                                        <p:tgtEl>
                                          <p:spTgt spid="25"/>
                                        </p:tgtEl>
                                        <p:attrNameLst>
                                          <p:attrName>ppt_x</p:attrName>
                                        </p:attrNameLst>
                                      </p:cBhvr>
                                      <p:tavLst>
                                        <p:tav tm="0">
                                          <p:val>
                                            <p:strVal val="#ppt_x"/>
                                          </p:val>
                                        </p:tav>
                                        <p:tav tm="100000">
                                          <p:val>
                                            <p:strVal val="#ppt_x"/>
                                          </p:val>
                                        </p:tav>
                                      </p:tavLst>
                                    </p:anim>
                                    <p:anim calcmode="lin" valueType="num">
                                      <p:cBhvr>
                                        <p:cTn id="5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6681" y="8137495"/>
            <a:ext cx="21429837" cy="3622829"/>
          </a:xfrm>
          <a:prstGeom prst="rect">
            <a:avLst/>
          </a:prstGeom>
        </p:spPr>
      </p:pic>
      <p:pic>
        <p:nvPicPr>
          <p:cNvPr id="2" name="Picture 2"/>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193725"/>
            <a:ext cx="18288000" cy="3566600"/>
          </a:xfrm>
          <a:prstGeom prst="rect">
            <a:avLst/>
          </a:prstGeom>
        </p:spPr>
      </p:pic>
      <p:pic>
        <p:nvPicPr>
          <p:cNvPr id="13314" name="Picture 2">
            <a:extLst>
              <a:ext uri="{FF2B5EF4-FFF2-40B4-BE49-F238E27FC236}">
                <a16:creationId xmlns:a16="http://schemas.microsoft.com/office/drawing/2014/main" id="{7EBE795A-4991-6A1D-77B3-CCD66918F0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1315" y="2507834"/>
            <a:ext cx="7029450" cy="70294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BB1CFFA1-4848-61F6-C9C5-E5BFED6BE4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 y="4269268"/>
            <a:ext cx="9638078" cy="494567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99699" y="8137495"/>
            <a:ext cx="2054558" cy="2334725"/>
          </a:xfrm>
          <a:prstGeom prst="rect">
            <a:avLst/>
          </a:prstGeom>
        </p:spPr>
      </p:pic>
      <p:pic>
        <p:nvPicPr>
          <p:cNvPr id="5"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06" y="8128903"/>
            <a:ext cx="1496360" cy="184451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594680">
            <a:off x="713140" y="585601"/>
            <a:ext cx="631120" cy="1054690"/>
          </a:xfrm>
          <a:prstGeom prst="rect">
            <a:avLst/>
          </a:prstGeom>
        </p:spPr>
      </p:pic>
      <p:sp>
        <p:nvSpPr>
          <p:cNvPr id="13" name="TextBox 18">
            <a:extLst>
              <a:ext uri="{FF2B5EF4-FFF2-40B4-BE49-F238E27FC236}">
                <a16:creationId xmlns:a16="http://schemas.microsoft.com/office/drawing/2014/main" id="{EA05760A-5CE0-76E3-A3C1-35C0A0886811}"/>
              </a:ext>
            </a:extLst>
          </p:cNvPr>
          <p:cNvSpPr txBox="1"/>
          <p:nvPr/>
        </p:nvSpPr>
        <p:spPr>
          <a:xfrm>
            <a:off x="0" y="665206"/>
            <a:ext cx="18287999"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Quản lí chất lượng ao nuôi cá</a:t>
            </a:r>
            <a:endParaRPr lang="en-US" sz="6500" b="1" dirty="0">
              <a:solidFill>
                <a:srgbClr val="2E4559"/>
              </a:solidFill>
              <a:latin typeface="Arial" panose="020B0604020202020204" pitchFamily="34" charset="0"/>
              <a:cs typeface="Arial" panose="020B0604020202020204" pitchFamily="34" charset="0"/>
            </a:endParaRPr>
          </a:p>
        </p:txBody>
      </p:sp>
      <p:sp>
        <p:nvSpPr>
          <p:cNvPr id="14" name="Callout: Line with Border and Accent Bar 13">
            <a:extLst>
              <a:ext uri="{FF2B5EF4-FFF2-40B4-BE49-F238E27FC236}">
                <a16:creationId xmlns:a16="http://schemas.microsoft.com/office/drawing/2014/main" id="{61E66152-365F-7C61-F81F-E96DAE197AF0}"/>
              </a:ext>
            </a:extLst>
          </p:cNvPr>
          <p:cNvSpPr/>
          <p:nvPr/>
        </p:nvSpPr>
        <p:spPr>
          <a:xfrm>
            <a:off x="1028700" y="2114358"/>
            <a:ext cx="6234888" cy="1430535"/>
          </a:xfrm>
          <a:prstGeom prst="accentBorderCallout1">
            <a:avLst>
              <a:gd name="adj1" fmla="val 47666"/>
              <a:gd name="adj2" fmla="val -3567"/>
              <a:gd name="adj3" fmla="val 48580"/>
              <a:gd name="adj4" fmla="val -16475"/>
            </a:avLst>
          </a:prstGeom>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HOẠT ĐỘNG CẶP ĐÔI</a:t>
            </a:r>
          </a:p>
        </p:txBody>
      </p:sp>
      <p:sp>
        <p:nvSpPr>
          <p:cNvPr id="16" name="TextBox 15">
            <a:extLst>
              <a:ext uri="{FF2B5EF4-FFF2-40B4-BE49-F238E27FC236}">
                <a16:creationId xmlns:a16="http://schemas.microsoft.com/office/drawing/2014/main" id="{BEB3FC2A-C0FC-7B1F-D5C8-419881609BD2}"/>
              </a:ext>
            </a:extLst>
          </p:cNvPr>
          <p:cNvSpPr txBox="1"/>
          <p:nvPr/>
        </p:nvSpPr>
        <p:spPr>
          <a:xfrm>
            <a:off x="1286301" y="5204870"/>
            <a:ext cx="9122875" cy="3365793"/>
          </a:xfrm>
          <a:prstGeom prst="rect">
            <a:avLst/>
          </a:prstGeom>
          <a:noFill/>
        </p:spPr>
        <p:txBody>
          <a:bodyPr wrap="square">
            <a:spAutoFit/>
          </a:bodyPr>
          <a:lstStyle/>
          <a:p>
            <a:pPr algn="just">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Theo em, việc bổ sung nước sạch, hoặc sử dụng thiết bị hỗ trợ như máy bơm, máy quạt nước,.. có tác dụng gì với cá nuôi?</a:t>
            </a:r>
            <a:endParaRPr lang="en-US" sz="4200">
              <a:latin typeface="Arial" panose="020B0604020202020204" pitchFamily="34" charset="0"/>
              <a:cs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314"/>
                                        </p:tgtEl>
                                        <p:attrNameLst>
                                          <p:attrName>style.visibility</p:attrName>
                                        </p:attrNameLst>
                                      </p:cBhvr>
                                      <p:to>
                                        <p:strVal val="visible"/>
                                      </p:to>
                                    </p:set>
                                    <p:animEffect transition="in" filter="fade">
                                      <p:cBhvr>
                                        <p:cTn id="21" dur="500"/>
                                        <p:tgtEl>
                                          <p:spTgt spid="13314"/>
                                        </p:tgtEl>
                                      </p:cBhvr>
                                    </p:animEffect>
                                    <p:anim calcmode="lin" valueType="num">
                                      <p:cBhvr>
                                        <p:cTn id="22" dur="500" fill="hold"/>
                                        <p:tgtEl>
                                          <p:spTgt spid="13314"/>
                                        </p:tgtEl>
                                        <p:attrNameLst>
                                          <p:attrName>ppt_x</p:attrName>
                                        </p:attrNameLst>
                                      </p:cBhvr>
                                      <p:tavLst>
                                        <p:tav tm="0">
                                          <p:val>
                                            <p:strVal val="#ppt_x"/>
                                          </p:val>
                                        </p:tav>
                                        <p:tav tm="100000">
                                          <p:val>
                                            <p:strVal val="#ppt_x"/>
                                          </p:val>
                                        </p:tav>
                                      </p:tavLst>
                                    </p:anim>
                                    <p:anim calcmode="lin" valueType="num">
                                      <p:cBhvr>
                                        <p:cTn id="23" dur="5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93725"/>
            <a:ext cx="18288000" cy="35666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86681" y="8137495"/>
            <a:ext cx="21429837" cy="36228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94680">
            <a:off x="713140" y="585601"/>
            <a:ext cx="631120" cy="1054690"/>
          </a:xfrm>
          <a:prstGeom prst="rect">
            <a:avLst/>
          </a:prstGeom>
        </p:spPr>
      </p:pic>
      <p:sp>
        <p:nvSpPr>
          <p:cNvPr id="13" name="TextBox 18">
            <a:extLst>
              <a:ext uri="{FF2B5EF4-FFF2-40B4-BE49-F238E27FC236}">
                <a16:creationId xmlns:a16="http://schemas.microsoft.com/office/drawing/2014/main" id="{EA05760A-5CE0-76E3-A3C1-35C0A0886811}"/>
              </a:ext>
            </a:extLst>
          </p:cNvPr>
          <p:cNvSpPr txBox="1"/>
          <p:nvPr/>
        </p:nvSpPr>
        <p:spPr>
          <a:xfrm>
            <a:off x="0" y="665206"/>
            <a:ext cx="18287999"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Quản lí chất lượng ao nuôi cá</a:t>
            </a:r>
            <a:endParaRPr lang="en-US" sz="6500" b="1" dirty="0">
              <a:solidFill>
                <a:srgbClr val="2E4559"/>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297" y="8337134"/>
            <a:ext cx="1088605" cy="1341886"/>
          </a:xfrm>
          <a:prstGeom prst="rect">
            <a:avLst/>
          </a:prstGeom>
        </p:spPr>
      </p:pic>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16721" y="8137494"/>
            <a:ext cx="2054558" cy="2334725"/>
          </a:xfrm>
          <a:prstGeom prst="rect">
            <a:avLst/>
          </a:prstGeom>
        </p:spPr>
      </p:pic>
      <p:sp>
        <p:nvSpPr>
          <p:cNvPr id="18" name="TextBox 17">
            <a:extLst>
              <a:ext uri="{FF2B5EF4-FFF2-40B4-BE49-F238E27FC236}">
                <a16:creationId xmlns:a16="http://schemas.microsoft.com/office/drawing/2014/main" id="{E151ED21-B5C0-1E76-B5D3-DD622B0A9D40}"/>
              </a:ext>
            </a:extLst>
          </p:cNvPr>
          <p:cNvSpPr txBox="1"/>
          <p:nvPr/>
        </p:nvSpPr>
        <p:spPr>
          <a:xfrm>
            <a:off x="1085169" y="2218421"/>
            <a:ext cx="16117660" cy="7403373"/>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Việc bổ sung nước sạch, hoặc sử dụng thiết bị hỗ trợ như máy bơm, máy quạt nước,.. có tác dụng: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Giúp môi trường nước ao sạch, trong lành hơn, có nhiều oxy cho cá hô hấp, phát triển khỏe mạnh nhất có thể.</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Giúp cho ao nuôi trở nên sạch sẽ hơn, có thể thổi được thức ăn thừa khi cho thủy sản ăn nổi lên mặt nước giúp hỗ trợ cho việc dọn vệ sinh ao nuôi.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Giúp giảm được nhiều chi phí vận hành, cải thiện hiệu quả sản xuất và tăng năng suất trong quá trình sử dụng trong việc nuôi cá.</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8523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500"/>
                                        <p:tgtEl>
                                          <p:spTgt spid="1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3" end="3"/>
                                            </p:txEl>
                                          </p:spTgt>
                                        </p:tgtEl>
                                        <p:attrNameLst>
                                          <p:attrName>style.visibility</p:attrName>
                                        </p:attrNameLst>
                                      </p:cBhvr>
                                      <p:to>
                                        <p:strVal val="visible"/>
                                      </p:to>
                                    </p:set>
                                    <p:animEffect transition="in" filter="fade">
                                      <p:cBhvr>
                                        <p:cTn id="2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10880" y="7185204"/>
            <a:ext cx="18288000" cy="41461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40152" y="7446885"/>
            <a:ext cx="21429837" cy="36228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74" y="8125369"/>
            <a:ext cx="1455273" cy="1496425"/>
          </a:xfrm>
          <a:prstGeom prst="rect">
            <a:avLst/>
          </a:prstGeom>
        </p:spPr>
      </p:pic>
      <p:pic>
        <p:nvPicPr>
          <p:cNvPr id="20" name="Picture 20"/>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083272" y="-1981133"/>
            <a:ext cx="21429837" cy="3622829"/>
          </a:xfrm>
          <a:prstGeom prst="rect">
            <a:avLst/>
          </a:prstGeom>
        </p:spPr>
      </p:pic>
      <p:sp>
        <p:nvSpPr>
          <p:cNvPr id="25" name="TextBox 18">
            <a:extLst>
              <a:ext uri="{FF2B5EF4-FFF2-40B4-BE49-F238E27FC236}">
                <a16:creationId xmlns:a16="http://schemas.microsoft.com/office/drawing/2014/main" id="{42A10FF6-A8E2-EF9F-683A-09AD4B7459FB}"/>
              </a:ext>
            </a:extLst>
          </p:cNvPr>
          <p:cNvSpPr txBox="1"/>
          <p:nvPr/>
        </p:nvSpPr>
        <p:spPr>
          <a:xfrm>
            <a:off x="0" y="665206"/>
            <a:ext cx="18287999"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3. Phòng, trị bệnh cho cá</a:t>
            </a:r>
            <a:endParaRPr lang="en-US" sz="6500" b="1" dirty="0">
              <a:solidFill>
                <a:srgbClr val="2E4559"/>
              </a:solidFill>
              <a:latin typeface="Arial" panose="020B0604020202020204" pitchFamily="34" charset="0"/>
              <a:cs typeface="Arial" panose="020B0604020202020204" pitchFamily="34" charset="0"/>
            </a:endParaRPr>
          </a:p>
        </p:txBody>
      </p:sp>
      <p:sp>
        <p:nvSpPr>
          <p:cNvPr id="26" name="Scroll: Horizontal 25">
            <a:extLst>
              <a:ext uri="{FF2B5EF4-FFF2-40B4-BE49-F238E27FC236}">
                <a16:creationId xmlns:a16="http://schemas.microsoft.com/office/drawing/2014/main" id="{E297B7EB-0D5A-5235-3AA7-898218608614}"/>
              </a:ext>
            </a:extLst>
          </p:cNvPr>
          <p:cNvSpPr/>
          <p:nvPr/>
        </p:nvSpPr>
        <p:spPr>
          <a:xfrm>
            <a:off x="3419473" y="1739776"/>
            <a:ext cx="11449051" cy="2530943"/>
          </a:xfrm>
          <a:prstGeom prst="horizontalScroll">
            <a:avLst/>
          </a:prstGeom>
        </p:spPr>
        <p:style>
          <a:lnRef idx="3">
            <a:schemeClr val="lt1"/>
          </a:lnRef>
          <a:fillRef idx="1">
            <a:schemeClr val="accent5"/>
          </a:fillRef>
          <a:effectRef idx="1">
            <a:schemeClr val="accent5"/>
          </a:effectRef>
          <a:fontRef idx="minor">
            <a:schemeClr val="lt1"/>
          </a:fontRef>
        </p:style>
        <p:txBody>
          <a:bodyPr rtlCol="0" anchor="ctr"/>
          <a:lstStyle/>
          <a:p>
            <a:pPr algn="ctr">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Hãy nêu cách phòng và trị bệnh cho cá?</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386" name="Picture 2">
            <a:extLst>
              <a:ext uri="{FF2B5EF4-FFF2-40B4-BE49-F238E27FC236}">
                <a16:creationId xmlns:a16="http://schemas.microsoft.com/office/drawing/2014/main" id="{76EB5B2D-367E-1515-ACAB-3195713A8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665" y="4366019"/>
            <a:ext cx="5614090" cy="56140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2F0A990-190F-E51D-F3C5-DB233C7C49CF}"/>
              </a:ext>
            </a:extLst>
          </p:cNvPr>
          <p:cNvSpPr txBox="1"/>
          <p:nvPr/>
        </p:nvSpPr>
        <p:spPr>
          <a:xfrm>
            <a:off x="5321438" y="4361988"/>
            <a:ext cx="12380617" cy="5565498"/>
          </a:xfrm>
          <a:prstGeom prst="rect">
            <a:avLst/>
          </a:prstGeom>
          <a:noFill/>
        </p:spPr>
        <p:txBody>
          <a:bodyPr wrap="square">
            <a:spAutoFit/>
          </a:bodyPr>
          <a:lstStyle/>
          <a:p>
            <a:pPr algn="just">
              <a:lnSpc>
                <a:spcPct val="130000"/>
              </a:lnSpc>
              <a:spcBef>
                <a:spcPts val="300"/>
              </a:spcBef>
              <a:spcAft>
                <a:spcPts val="300"/>
              </a:spcAft>
            </a:pPr>
            <a:r>
              <a:rPr lang="fr-FR" sz="3800" b="1" u="sng">
                <a:solidFill>
                  <a:srgbClr val="000000"/>
                </a:solidFill>
                <a:effectLst/>
                <a:latin typeface="Arial" panose="020B0604020202020204" pitchFamily="34" charset="0"/>
                <a:ea typeface="Calibri" panose="020F0502020204030204" pitchFamily="34" charset="0"/>
                <a:cs typeface="Arial" panose="020B0604020202020204" pitchFamily="34" charset="0"/>
              </a:rPr>
              <a:t>Cách phòng bệnh cho cá:</a:t>
            </a:r>
            <a:endParaRPr lang="en-US" sz="3800" b="1" u="sng">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Thăm ao hằng ngày.</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hoạt động bơi, bắt mồi, tình trạng thức ăn của cá để kịp thời điều chỉnh thức ăn. </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Có hiện tượng bất thường, cần quan sát và đưa ra phương án xử lí, liên hệ với kĩ sư thủy sản để được tư vấn kịp thời. </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386"/>
                                        </p:tgtEl>
                                        <p:attrNameLst>
                                          <p:attrName>style.visibility</p:attrName>
                                        </p:attrNameLst>
                                      </p:cBhvr>
                                      <p:to>
                                        <p:strVal val="visible"/>
                                      </p:to>
                                    </p:set>
                                    <p:animEffect transition="in" filter="fade">
                                      <p:cBhvr>
                                        <p:cTn id="16" dur="500"/>
                                        <p:tgtEl>
                                          <p:spTgt spid="1638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wipe(down)">
                                      <p:cBhvr>
                                        <p:cTn id="21" dur="500"/>
                                        <p:tgtEl>
                                          <p:spTgt spid="2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xEl>
                                              <p:pRg st="1" end="1"/>
                                            </p:txEl>
                                          </p:spTgt>
                                        </p:tgtEl>
                                        <p:attrNameLst>
                                          <p:attrName>style.visibility</p:attrName>
                                        </p:attrNameLst>
                                      </p:cBhvr>
                                      <p:to>
                                        <p:strVal val="visible"/>
                                      </p:to>
                                    </p:set>
                                    <p:animEffect transition="in" filter="fade">
                                      <p:cBhvr>
                                        <p:cTn id="26" dur="500"/>
                                        <p:tgtEl>
                                          <p:spTgt spid="29">
                                            <p:txEl>
                                              <p:pRg st="1" end="1"/>
                                            </p:txEl>
                                          </p:spTgt>
                                        </p:tgtEl>
                                      </p:cBhvr>
                                    </p:animEffect>
                                    <p:anim calcmode="lin" valueType="num">
                                      <p:cBhvr>
                                        <p:cTn id="2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xEl>
                                              <p:pRg st="2" end="2"/>
                                            </p:txEl>
                                          </p:spTgt>
                                        </p:tgtEl>
                                        <p:attrNameLst>
                                          <p:attrName>style.visibility</p:attrName>
                                        </p:attrNameLst>
                                      </p:cBhvr>
                                      <p:to>
                                        <p:strVal val="visible"/>
                                      </p:to>
                                    </p:set>
                                    <p:animEffect transition="in" filter="fade">
                                      <p:cBhvr>
                                        <p:cTn id="33" dur="500"/>
                                        <p:tgtEl>
                                          <p:spTgt spid="29">
                                            <p:txEl>
                                              <p:pRg st="2" end="2"/>
                                            </p:txEl>
                                          </p:spTgt>
                                        </p:tgtEl>
                                      </p:cBhvr>
                                    </p:animEffect>
                                    <p:anim calcmode="lin" valueType="num">
                                      <p:cBhvr>
                                        <p:cTn id="34"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fade">
                                      <p:cBhvr>
                                        <p:cTn id="40" dur="500"/>
                                        <p:tgtEl>
                                          <p:spTgt spid="29">
                                            <p:txEl>
                                              <p:pRg st="3" end="3"/>
                                            </p:txEl>
                                          </p:spTgt>
                                        </p:tgtEl>
                                      </p:cBhvr>
                                    </p:animEffect>
                                    <p:anim calcmode="lin" valueType="num">
                                      <p:cBhvr>
                                        <p:cTn id="4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2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10880" y="7185204"/>
            <a:ext cx="18288000" cy="41461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40152" y="7446885"/>
            <a:ext cx="21429837" cy="36228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74" y="8125369"/>
            <a:ext cx="1455273" cy="1496425"/>
          </a:xfrm>
          <a:prstGeom prst="rect">
            <a:avLst/>
          </a:prstGeom>
        </p:spPr>
      </p:pic>
      <p:pic>
        <p:nvPicPr>
          <p:cNvPr id="20" name="Picture 20"/>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083272" y="-1981133"/>
            <a:ext cx="21429837" cy="3622829"/>
          </a:xfrm>
          <a:prstGeom prst="rect">
            <a:avLst/>
          </a:prstGeom>
        </p:spPr>
      </p:pic>
      <p:sp>
        <p:nvSpPr>
          <p:cNvPr id="25" name="TextBox 18">
            <a:extLst>
              <a:ext uri="{FF2B5EF4-FFF2-40B4-BE49-F238E27FC236}">
                <a16:creationId xmlns:a16="http://schemas.microsoft.com/office/drawing/2014/main" id="{42A10FF6-A8E2-EF9F-683A-09AD4B7459FB}"/>
              </a:ext>
            </a:extLst>
          </p:cNvPr>
          <p:cNvSpPr txBox="1"/>
          <p:nvPr/>
        </p:nvSpPr>
        <p:spPr>
          <a:xfrm>
            <a:off x="0" y="665206"/>
            <a:ext cx="18287999"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3. Phòng, trị bệnh cho cá</a:t>
            </a:r>
            <a:endParaRPr lang="en-US" sz="6500" b="1" dirty="0">
              <a:solidFill>
                <a:srgbClr val="2E4559"/>
              </a:solidFill>
              <a:latin typeface="Arial" panose="020B0604020202020204" pitchFamily="34" charset="0"/>
              <a:cs typeface="Arial" panose="020B0604020202020204" pitchFamily="34" charset="0"/>
            </a:endParaRPr>
          </a:p>
        </p:txBody>
      </p:sp>
      <p:sp>
        <p:nvSpPr>
          <p:cNvPr id="26" name="Scroll: Horizontal 25">
            <a:extLst>
              <a:ext uri="{FF2B5EF4-FFF2-40B4-BE49-F238E27FC236}">
                <a16:creationId xmlns:a16="http://schemas.microsoft.com/office/drawing/2014/main" id="{E297B7EB-0D5A-5235-3AA7-898218608614}"/>
              </a:ext>
            </a:extLst>
          </p:cNvPr>
          <p:cNvSpPr/>
          <p:nvPr/>
        </p:nvSpPr>
        <p:spPr>
          <a:xfrm>
            <a:off x="3419473" y="1739776"/>
            <a:ext cx="11449051" cy="2530943"/>
          </a:xfrm>
          <a:prstGeom prst="horizontalScroll">
            <a:avLst/>
          </a:prstGeom>
        </p:spPr>
        <p:style>
          <a:lnRef idx="3">
            <a:schemeClr val="lt1"/>
          </a:lnRef>
          <a:fillRef idx="1">
            <a:schemeClr val="accent5"/>
          </a:fillRef>
          <a:effectRef idx="1">
            <a:schemeClr val="accent5"/>
          </a:effectRef>
          <a:fontRef idx="minor">
            <a:schemeClr val="lt1"/>
          </a:fontRef>
        </p:style>
        <p:txBody>
          <a:bodyPr rtlCol="0" anchor="ctr"/>
          <a:lstStyle/>
          <a:p>
            <a:pPr algn="ctr">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Hãy nêu cách phòng và trị bệnh cho cá?</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386" name="Picture 2">
            <a:extLst>
              <a:ext uri="{FF2B5EF4-FFF2-40B4-BE49-F238E27FC236}">
                <a16:creationId xmlns:a16="http://schemas.microsoft.com/office/drawing/2014/main" id="{76EB5B2D-367E-1515-ACAB-3195713A8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665" y="4366019"/>
            <a:ext cx="5614090" cy="56140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2F0A990-190F-E51D-F3C5-DB233C7C49CF}"/>
              </a:ext>
            </a:extLst>
          </p:cNvPr>
          <p:cNvSpPr txBox="1"/>
          <p:nvPr/>
        </p:nvSpPr>
        <p:spPr>
          <a:xfrm>
            <a:off x="5321438" y="4361988"/>
            <a:ext cx="12380617" cy="4164025"/>
          </a:xfrm>
          <a:prstGeom prst="rect">
            <a:avLst/>
          </a:prstGeom>
          <a:noFill/>
        </p:spPr>
        <p:txBody>
          <a:bodyPr wrap="square">
            <a:spAutoFit/>
          </a:bodyPr>
          <a:lstStyle/>
          <a:p>
            <a:pPr algn="just">
              <a:lnSpc>
                <a:spcPct val="130000"/>
              </a:lnSpc>
              <a:spcBef>
                <a:spcPts val="300"/>
              </a:spcBef>
              <a:spcAft>
                <a:spcPts val="300"/>
              </a:spcAft>
            </a:pPr>
            <a:r>
              <a:rPr lang="fr-FR" sz="4000" b="1" u="sng">
                <a:solidFill>
                  <a:srgbClr val="000000"/>
                </a:solidFill>
                <a:effectLst/>
                <a:latin typeface="Arial" panose="020B0604020202020204" pitchFamily="34" charset="0"/>
                <a:ea typeface="Calibri" panose="020F0502020204030204" pitchFamily="34" charset="0"/>
                <a:cs typeface="Arial" panose="020B0604020202020204" pitchFamily="34" charset="0"/>
              </a:rPr>
              <a:t>Cách trị bệnh cho cá:</a:t>
            </a:r>
            <a:endParaRPr lang="en-US" sz="4000" b="1" u="sng">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Tùy theo từng bệnh để có cách dùng thuốc và liều lượng phù hợp.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Thuốc trộn hòa vào thức ăn, hòa vào nước ao để làm sạch môi trường </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nước. </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24628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down)">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anim calcmode="lin" valueType="num">
                                      <p:cBhvr>
                                        <p:cTn id="13"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fade">
                                      <p:cBhvr>
                                        <p:cTn id="19" dur="500"/>
                                        <p:tgtEl>
                                          <p:spTgt spid="29">
                                            <p:txEl>
                                              <p:pRg st="2" end="2"/>
                                            </p:txEl>
                                          </p:spTgt>
                                        </p:tgtEl>
                                      </p:cBhvr>
                                    </p:animEffect>
                                    <p:anim calcmode="lin" valueType="num">
                                      <p:cBhvr>
                                        <p:cTn id="20"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39094" y="6593957"/>
            <a:ext cx="21429837" cy="36228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6401241"/>
            <a:ext cx="18288000" cy="414619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1117624" y="442079"/>
            <a:ext cx="654245" cy="109333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27196">
            <a:off x="16939224" y="5155022"/>
            <a:ext cx="624173" cy="104308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1923">
            <a:off x="1260989" y="970986"/>
            <a:ext cx="15766020" cy="937361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657" y="6819900"/>
            <a:ext cx="3589766" cy="328300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982879">
            <a:off x="17157009" y="179347"/>
            <a:ext cx="533181" cy="891021"/>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88613" y="7090118"/>
            <a:ext cx="3055009" cy="3457314"/>
          </a:xfrm>
          <a:prstGeom prst="rect">
            <a:avLst/>
          </a:prstGeom>
        </p:spPr>
      </p:pic>
      <p:sp>
        <p:nvSpPr>
          <p:cNvPr id="13" name="TextBox 12">
            <a:extLst>
              <a:ext uri="{FF2B5EF4-FFF2-40B4-BE49-F238E27FC236}">
                <a16:creationId xmlns:a16="http://schemas.microsoft.com/office/drawing/2014/main" id="{61976569-F7AF-3EDE-5BFE-837F5D6877A4}"/>
              </a:ext>
            </a:extLst>
          </p:cNvPr>
          <p:cNvSpPr txBox="1"/>
          <p:nvPr/>
        </p:nvSpPr>
        <p:spPr>
          <a:xfrm>
            <a:off x="2879270" y="4552011"/>
            <a:ext cx="12529457" cy="1436612"/>
          </a:xfrm>
          <a:prstGeom prst="rect">
            <a:avLst/>
          </a:prstGeom>
          <a:noFill/>
        </p:spPr>
        <p:txBody>
          <a:bodyPr wrap="square">
            <a:spAutoFit/>
          </a:bodyPr>
          <a:lstStyle/>
          <a:p>
            <a:pPr algn="ctr">
              <a:lnSpc>
                <a:spcPct val="130000"/>
              </a:lnSpc>
              <a:spcBef>
                <a:spcPts val="200"/>
              </a:spcBef>
            </a:pPr>
            <a:r>
              <a:rPr lang="en-US" sz="7500" b="1">
                <a:solidFill>
                  <a:schemeClr val="bg1"/>
                </a:solidFill>
                <a:effectLst/>
                <a:latin typeface="Arial" panose="020B0604020202020204" pitchFamily="34" charset="0"/>
                <a:ea typeface="DengXian Light" panose="02010600030101010101" pitchFamily="2" charset="-122"/>
                <a:cs typeface="Arial" panose="020B0604020202020204" pitchFamily="34" charset="0"/>
              </a:rPr>
              <a:t>BÀI 15: NUÔI AO CÁ</a:t>
            </a:r>
          </a:p>
        </p:txBody>
      </p:sp>
      <p:pic>
        <p:nvPicPr>
          <p:cNvPr id="1026" name="Picture 2">
            <a:extLst>
              <a:ext uri="{FF2B5EF4-FFF2-40B4-BE49-F238E27FC236}">
                <a16:creationId xmlns:a16="http://schemas.microsoft.com/office/drawing/2014/main" id="{C308B577-05E2-29BF-A305-795E8E9731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23538"/>
          <a:stretch/>
        </p:blipFill>
        <p:spPr bwMode="auto">
          <a:xfrm>
            <a:off x="12344400" y="6940663"/>
            <a:ext cx="3831197" cy="2929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2D10A1-10DF-E3E9-139D-BFBA38220B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349987" y="1433135"/>
            <a:ext cx="3350210" cy="3350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314F08F-F277-40A6-22F4-203EBEA16F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4790743" y="1386218"/>
            <a:ext cx="3147268" cy="314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16501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10880" y="7185204"/>
            <a:ext cx="18288000" cy="41461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40152" y="7446885"/>
            <a:ext cx="21429837" cy="3622829"/>
          </a:xfrm>
          <a:prstGeom prst="rect">
            <a:avLst/>
          </a:prstGeom>
        </p:spPr>
      </p:pic>
      <p:pic>
        <p:nvPicPr>
          <p:cNvPr id="20" name="Picture 20"/>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083272" y="-1981133"/>
            <a:ext cx="21429837" cy="3622829"/>
          </a:xfrm>
          <a:prstGeom prst="rect">
            <a:avLst/>
          </a:prstGeom>
        </p:spPr>
      </p:pic>
      <p:sp>
        <p:nvSpPr>
          <p:cNvPr id="25" name="TextBox 18">
            <a:extLst>
              <a:ext uri="{FF2B5EF4-FFF2-40B4-BE49-F238E27FC236}">
                <a16:creationId xmlns:a16="http://schemas.microsoft.com/office/drawing/2014/main" id="{42A10FF6-A8E2-EF9F-683A-09AD4B7459FB}"/>
              </a:ext>
            </a:extLst>
          </p:cNvPr>
          <p:cNvSpPr txBox="1"/>
          <p:nvPr/>
        </p:nvSpPr>
        <p:spPr>
          <a:xfrm>
            <a:off x="0" y="665206"/>
            <a:ext cx="18287999"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3. Phòng, trị bệnh cho cá</a:t>
            </a:r>
            <a:endParaRPr lang="en-US" sz="6500" b="1" dirty="0">
              <a:solidFill>
                <a:srgbClr val="2E4559"/>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792CD58-9ED2-4AD1-498F-D382FBB1D8EE}"/>
              </a:ext>
            </a:extLst>
          </p:cNvPr>
          <p:cNvPicPr>
            <a:picLocks noChangeAspect="1"/>
          </p:cNvPicPr>
          <p:nvPr/>
        </p:nvPicPr>
        <p:blipFill>
          <a:blip r:embed="rId6"/>
          <a:stretch>
            <a:fillRect/>
          </a:stretch>
        </p:blipFill>
        <p:spPr>
          <a:xfrm>
            <a:off x="485369" y="3856887"/>
            <a:ext cx="7620000" cy="5937481"/>
          </a:xfrm>
          <a:prstGeom prst="rect">
            <a:avLst/>
          </a:prstGeom>
        </p:spPr>
      </p:pic>
      <p:sp>
        <p:nvSpPr>
          <p:cNvPr id="12" name="Callout: Line with Border and Accent Bar 11">
            <a:extLst>
              <a:ext uri="{FF2B5EF4-FFF2-40B4-BE49-F238E27FC236}">
                <a16:creationId xmlns:a16="http://schemas.microsoft.com/office/drawing/2014/main" id="{B21619F2-26A2-C3AF-61C4-08B9BEFC2677}"/>
              </a:ext>
            </a:extLst>
          </p:cNvPr>
          <p:cNvSpPr/>
          <p:nvPr/>
        </p:nvSpPr>
        <p:spPr>
          <a:xfrm>
            <a:off x="1066800" y="2133268"/>
            <a:ext cx="6234888" cy="1430535"/>
          </a:xfrm>
          <a:prstGeom prst="accentBorderCallout1">
            <a:avLst>
              <a:gd name="adj1" fmla="val 47666"/>
              <a:gd name="adj2" fmla="val -3567"/>
              <a:gd name="adj3" fmla="val 48580"/>
              <a:gd name="adj4" fmla="val -16825"/>
            </a:avLst>
          </a:prstGeom>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HOẠT ĐỘNG CẶP ĐÔI</a:t>
            </a:r>
          </a:p>
        </p:txBody>
      </p:sp>
      <p:sp>
        <p:nvSpPr>
          <p:cNvPr id="14" name="TextBox 13">
            <a:extLst>
              <a:ext uri="{FF2B5EF4-FFF2-40B4-BE49-F238E27FC236}">
                <a16:creationId xmlns:a16="http://schemas.microsoft.com/office/drawing/2014/main" id="{9A568AE3-CE09-2809-407C-A89ACCD7C702}"/>
              </a:ext>
            </a:extLst>
          </p:cNvPr>
          <p:cNvSpPr txBox="1"/>
          <p:nvPr/>
        </p:nvSpPr>
        <p:spPr>
          <a:xfrm>
            <a:off x="7301688" y="2479203"/>
            <a:ext cx="10744200" cy="738664"/>
          </a:xfrm>
          <a:prstGeom prst="rect">
            <a:avLst/>
          </a:prstGeom>
          <a:noFill/>
        </p:spPr>
        <p:txBody>
          <a:bodyPr wrap="square">
            <a:spAutoFit/>
          </a:bodyPr>
          <a:lstStyle/>
          <a:p>
            <a:pPr algn="ctr">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Hãy chỉ ra những điểm bất thường của cá.</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23E875-052E-9C5F-E607-7C023F31A2E9}"/>
              </a:ext>
            </a:extLst>
          </p:cNvPr>
          <p:cNvSpPr txBox="1"/>
          <p:nvPr/>
        </p:nvSpPr>
        <p:spPr>
          <a:xfrm>
            <a:off x="8309607" y="3563802"/>
            <a:ext cx="9514795" cy="6325706"/>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Hình 15.6a: Vảy cá chép bị tuột, chảy máu, xuất huyết do virus.</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Hình 15.6b: Cá mè bị bệnh đốm đỏ do trùng mỏ neo.</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Hình 15.6c: Cá rô phi bị chướng do thức ăn chất lượng kém</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Hình 15.6d: Cá trắm cỏ bị bệnh loét đỏ mắt do nhiễm khuẩn.</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9">
            <a:extLst>
              <a:ext uri="{FF2B5EF4-FFF2-40B4-BE49-F238E27FC236}">
                <a16:creationId xmlns:a16="http://schemas.microsoft.com/office/drawing/2014/main" id="{04B6BB42-89C4-539E-D1BD-DB2C8450FD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82879">
            <a:off x="16633981" y="987151"/>
            <a:ext cx="533181" cy="891021"/>
          </a:xfrm>
          <a:prstGeom prst="rect">
            <a:avLst/>
          </a:prstGeom>
        </p:spPr>
      </p:pic>
      <p:pic>
        <p:nvPicPr>
          <p:cNvPr id="18" name="Picture 9">
            <a:extLst>
              <a:ext uri="{FF2B5EF4-FFF2-40B4-BE49-F238E27FC236}">
                <a16:creationId xmlns:a16="http://schemas.microsoft.com/office/drawing/2014/main" id="{D39334A5-9654-2BCE-2C70-F587B9F41A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35751">
            <a:off x="800209" y="736117"/>
            <a:ext cx="533181" cy="891021"/>
          </a:xfrm>
          <a:prstGeom prst="rect">
            <a:avLst/>
          </a:prstGeom>
        </p:spPr>
      </p:pic>
    </p:spTree>
    <p:extLst>
      <p:ext uri="{BB962C8B-B14F-4D97-AF65-F5344CB8AC3E}">
        <p14:creationId xmlns:p14="http://schemas.microsoft.com/office/powerpoint/2010/main" val="305403001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anim calcmode="lin" valueType="num">
                                      <p:cBhvr>
                                        <p:cTn id="2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fade">
                                      <p:cBhvr>
                                        <p:cTn id="33" dur="500"/>
                                        <p:tgtEl>
                                          <p:spTgt spid="16">
                                            <p:txEl>
                                              <p:pRg st="1" end="1"/>
                                            </p:txEl>
                                          </p:spTgt>
                                        </p:tgtEl>
                                      </p:cBhvr>
                                    </p:animEffect>
                                    <p:anim calcmode="lin" valueType="num">
                                      <p:cBhvr>
                                        <p:cTn id="34"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fade">
                                      <p:cBhvr>
                                        <p:cTn id="40" dur="500"/>
                                        <p:tgtEl>
                                          <p:spTgt spid="16">
                                            <p:txEl>
                                              <p:pRg st="2" end="2"/>
                                            </p:txEl>
                                          </p:spTgt>
                                        </p:tgtEl>
                                      </p:cBhvr>
                                    </p:animEffect>
                                    <p:anim calcmode="lin" valueType="num">
                                      <p:cBhvr>
                                        <p:cTn id="41"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animEffect transition="in" filter="fade">
                                      <p:cBhvr>
                                        <p:cTn id="47" dur="500"/>
                                        <p:tgtEl>
                                          <p:spTgt spid="16">
                                            <p:txEl>
                                              <p:pRg st="3" end="3"/>
                                            </p:txEl>
                                          </p:spTgt>
                                        </p:tgtEl>
                                      </p:cBhvr>
                                    </p:animEffect>
                                    <p:anim calcmode="lin" valueType="num">
                                      <p:cBhvr>
                                        <p:cTn id="48"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9"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grpSp>
        <p:nvGrpSpPr>
          <p:cNvPr id="16" name="Group 3">
            <a:extLst>
              <a:ext uri="{FF2B5EF4-FFF2-40B4-BE49-F238E27FC236}">
                <a16:creationId xmlns:a16="http://schemas.microsoft.com/office/drawing/2014/main" id="{63F79A8F-B4AD-71A6-9874-02707F76AD9F}"/>
              </a:ext>
            </a:extLst>
          </p:cNvPr>
          <p:cNvGrpSpPr/>
          <p:nvPr/>
        </p:nvGrpSpPr>
        <p:grpSpPr>
          <a:xfrm>
            <a:off x="2579338" y="2226738"/>
            <a:ext cx="12960098" cy="5833524"/>
            <a:chOff x="0" y="0"/>
            <a:chExt cx="16362911" cy="6065520"/>
          </a:xfrm>
          <a:solidFill>
            <a:schemeClr val="accent1">
              <a:lumMod val="40000"/>
              <a:lumOff val="60000"/>
            </a:schemeClr>
          </a:solidFill>
        </p:grpSpPr>
        <p:sp>
          <p:nvSpPr>
            <p:cNvPr id="18" name="Freeform 4">
              <a:extLst>
                <a:ext uri="{FF2B5EF4-FFF2-40B4-BE49-F238E27FC236}">
                  <a16:creationId xmlns:a16="http://schemas.microsoft.com/office/drawing/2014/main" id="{AFE30B3E-4B05-2A6B-D36A-AF309B11EA58}"/>
                </a:ext>
              </a:extLst>
            </p:cNvPr>
            <p:cNvSpPr/>
            <p:nvPr/>
          </p:nvSpPr>
          <p:spPr>
            <a:xfrm>
              <a:off x="-50800" y="0"/>
              <a:ext cx="16464511" cy="6066790"/>
            </a:xfrm>
            <a:custGeom>
              <a:avLst/>
              <a:gdLst/>
              <a:ahLst/>
              <a:cxnLst/>
              <a:rect l="l" t="t" r="r" b="b"/>
              <a:pathLst>
                <a:path w="16464511" h="6066790">
                  <a:moveTo>
                    <a:pt x="1692910" y="0"/>
                  </a:moveTo>
                  <a:lnTo>
                    <a:pt x="1692910" y="6065520"/>
                  </a:lnTo>
                  <a:cubicBezTo>
                    <a:pt x="1710690" y="6066790"/>
                    <a:pt x="1728470" y="6066790"/>
                    <a:pt x="1746250" y="6066790"/>
                  </a:cubicBezTo>
                  <a:lnTo>
                    <a:pt x="14708101" y="6066790"/>
                  </a:lnTo>
                  <a:lnTo>
                    <a:pt x="14708101" y="0"/>
                  </a:lnTo>
                  <a:lnTo>
                    <a:pt x="1692910" y="0"/>
                  </a:lnTo>
                  <a:close/>
                  <a:moveTo>
                    <a:pt x="15165301" y="0"/>
                  </a:moveTo>
                  <a:lnTo>
                    <a:pt x="14708101" y="0"/>
                  </a:lnTo>
                  <a:lnTo>
                    <a:pt x="14708101" y="6065520"/>
                  </a:lnTo>
                  <a:lnTo>
                    <a:pt x="14718261" y="6065520"/>
                  </a:lnTo>
                  <a:cubicBezTo>
                    <a:pt x="15457401" y="6065520"/>
                    <a:pt x="16106370" y="5462270"/>
                    <a:pt x="16159711" y="4725670"/>
                  </a:cubicBezTo>
                  <a:lnTo>
                    <a:pt x="16409901" y="1338580"/>
                  </a:lnTo>
                  <a:cubicBezTo>
                    <a:pt x="16464511" y="603250"/>
                    <a:pt x="15904440" y="0"/>
                    <a:pt x="15165301"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5423" y="8262501"/>
            <a:ext cx="1102488" cy="1358999"/>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5636" flipH="1">
            <a:off x="1259219" y="983415"/>
            <a:ext cx="1329713" cy="259456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477847" y="5278871"/>
            <a:ext cx="3652540" cy="33404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15794469" y="1299354"/>
            <a:ext cx="651070" cy="108803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4503095" y="871868"/>
            <a:ext cx="436195" cy="7289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954871">
            <a:off x="926579" y="5417191"/>
            <a:ext cx="466402" cy="779424"/>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395" y="6822442"/>
            <a:ext cx="3118102" cy="3464558"/>
          </a:xfrm>
          <a:prstGeom prst="rect">
            <a:avLst/>
          </a:prstGeom>
        </p:spPr>
      </p:pic>
      <p:sp>
        <p:nvSpPr>
          <p:cNvPr id="17" name="TextBox 16">
            <a:extLst>
              <a:ext uri="{FF2B5EF4-FFF2-40B4-BE49-F238E27FC236}">
                <a16:creationId xmlns:a16="http://schemas.microsoft.com/office/drawing/2014/main" id="{F6906538-0A67-A2C4-F32B-0B18EF9D69B1}"/>
              </a:ext>
            </a:extLst>
          </p:cNvPr>
          <p:cNvSpPr txBox="1"/>
          <p:nvPr/>
        </p:nvSpPr>
        <p:spPr>
          <a:xfrm>
            <a:off x="3768556" y="3775978"/>
            <a:ext cx="10581660" cy="2735044"/>
          </a:xfrm>
          <a:prstGeom prst="rect">
            <a:avLst/>
          </a:prstGeom>
          <a:noFill/>
        </p:spPr>
        <p:txBody>
          <a:bodyPr wrap="square">
            <a:spAutoFit/>
          </a:bodyPr>
          <a:lstStyle/>
          <a:p>
            <a:pPr algn="ctr">
              <a:lnSpc>
                <a:spcPct val="120000"/>
              </a:lnSpc>
              <a:spcBef>
                <a:spcPts val="200"/>
              </a:spcBef>
            </a:pPr>
            <a:r>
              <a:rPr lang="en-US" sz="7500" b="1">
                <a:solidFill>
                  <a:schemeClr val="accent5">
                    <a:lumMod val="50000"/>
                  </a:schemeClr>
                </a:solidFill>
                <a:latin typeface="Arial" panose="020B0604020202020204" pitchFamily="34" charset="0"/>
                <a:ea typeface="DengXian Light" panose="02010600030101010101" pitchFamily="2" charset="-122"/>
                <a:cs typeface="Arial" panose="020B0604020202020204" pitchFamily="34" charset="0"/>
              </a:rPr>
              <a:t>III. Thu hoạch cá nuôi trong ao</a:t>
            </a:r>
            <a:endParaRPr lang="en-US" sz="7500" b="1">
              <a:solidFill>
                <a:schemeClr val="accent5">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spTree>
    <p:extLst>
      <p:ext uri="{BB962C8B-B14F-4D97-AF65-F5344CB8AC3E}">
        <p14:creationId xmlns:p14="http://schemas.microsoft.com/office/powerpoint/2010/main" val="130309112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sp>
        <p:nvSpPr>
          <p:cNvPr id="8" name="TextBox 8"/>
          <p:cNvSpPr txBox="1"/>
          <p:nvPr/>
        </p:nvSpPr>
        <p:spPr>
          <a:xfrm>
            <a:off x="2518043" y="1320303"/>
            <a:ext cx="13251913" cy="854075"/>
          </a:xfrm>
          <a:prstGeom prst="rect">
            <a:avLst/>
          </a:prstGeom>
        </p:spPr>
        <p:txBody>
          <a:bodyPr lIns="0" tIns="0" rIns="0" bIns="0" rtlCol="0" anchor="t">
            <a:spAutoFit/>
          </a:bodyPr>
          <a:lstStyle/>
          <a:p>
            <a:pPr algn="ctr">
              <a:lnSpc>
                <a:spcPts val="7000"/>
              </a:lnSpc>
            </a:pPr>
            <a:r>
              <a:rPr lang="en-US" sz="5000">
                <a:solidFill>
                  <a:srgbClr val="FCF5F2"/>
                </a:solidFill>
                <a:latin typeface="One Little Font"/>
              </a:rPr>
              <a:t>Fill in the Blank</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94680">
            <a:off x="688923" y="383670"/>
            <a:ext cx="689882" cy="1152889"/>
          </a:xfrm>
          <a:prstGeom prst="rect">
            <a:avLst/>
          </a:prstGeom>
        </p:spPr>
      </p:pic>
      <p:sp>
        <p:nvSpPr>
          <p:cNvPr id="16" name="TextBox 18">
            <a:extLst>
              <a:ext uri="{FF2B5EF4-FFF2-40B4-BE49-F238E27FC236}">
                <a16:creationId xmlns:a16="http://schemas.microsoft.com/office/drawing/2014/main" id="{37B99B66-5209-3647-540D-EDD7231E135E}"/>
              </a:ext>
            </a:extLst>
          </p:cNvPr>
          <p:cNvSpPr txBox="1"/>
          <p:nvPr/>
        </p:nvSpPr>
        <p:spPr>
          <a:xfrm>
            <a:off x="0" y="443099"/>
            <a:ext cx="18288000" cy="929998"/>
          </a:xfrm>
          <a:prstGeom prst="rect">
            <a:avLst/>
          </a:prstGeom>
        </p:spPr>
        <p:txBody>
          <a:bodyPr wrap="square" lIns="0" tIns="0" rIns="0" bIns="0" rtlCol="0" anchor="t">
            <a:spAutoFit/>
          </a:bodyPr>
          <a:lstStyle/>
          <a:p>
            <a:pPr marL="0" lvl="0" indent="0" algn="ctr">
              <a:lnSpc>
                <a:spcPts val="8000"/>
              </a:lnSpc>
              <a:spcBef>
                <a:spcPct val="0"/>
              </a:spcBef>
            </a:pPr>
            <a:r>
              <a:rPr lang="en-US" sz="5500" b="1" u="sng">
                <a:solidFill>
                  <a:schemeClr val="accent2"/>
                </a:solidFill>
                <a:latin typeface="Arial" panose="020B0604020202020204" pitchFamily="34" charset="0"/>
                <a:cs typeface="Arial" panose="020B0604020202020204" pitchFamily="34" charset="0"/>
              </a:rPr>
              <a:t>Các hình thức thu hoạch cá nuôi trong ao</a:t>
            </a:r>
            <a:endParaRPr lang="en-US" sz="5500" b="1" u="sng" dirty="0">
              <a:solidFill>
                <a:schemeClr val="accent2"/>
              </a:solidFill>
              <a:latin typeface="Arial" panose="020B0604020202020204" pitchFamily="34" charset="0"/>
              <a:cs typeface="Arial" panose="020B0604020202020204" pitchFamily="34" charset="0"/>
            </a:endParaRPr>
          </a:p>
        </p:txBody>
      </p:sp>
      <p:sp>
        <p:nvSpPr>
          <p:cNvPr id="17" name="Callout: Right Arrow 16">
            <a:extLst>
              <a:ext uri="{FF2B5EF4-FFF2-40B4-BE49-F238E27FC236}">
                <a16:creationId xmlns:a16="http://schemas.microsoft.com/office/drawing/2014/main" id="{A8EEB138-A105-9B68-87FC-A6E4213F1CDE}"/>
              </a:ext>
            </a:extLst>
          </p:cNvPr>
          <p:cNvSpPr/>
          <p:nvPr/>
        </p:nvSpPr>
        <p:spPr>
          <a:xfrm>
            <a:off x="708421" y="2170914"/>
            <a:ext cx="3810000" cy="2667000"/>
          </a:xfrm>
          <a:prstGeom prst="rightArrowCallout">
            <a:avLst>
              <a:gd name="adj1" fmla="val 21313"/>
              <a:gd name="adj2" fmla="val 25000"/>
              <a:gd name="adj3" fmla="val 25000"/>
              <a:gd name="adj4" fmla="val 74319"/>
            </a:avLst>
          </a:prstGeom>
          <a:solidFill>
            <a:srgbClr val="92D050"/>
          </a:solidFill>
          <a:ln w="38100"/>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Thu tỉa</a:t>
            </a:r>
          </a:p>
        </p:txBody>
      </p:sp>
      <p:sp>
        <p:nvSpPr>
          <p:cNvPr id="20" name="Rectangle 19">
            <a:extLst>
              <a:ext uri="{FF2B5EF4-FFF2-40B4-BE49-F238E27FC236}">
                <a16:creationId xmlns:a16="http://schemas.microsoft.com/office/drawing/2014/main" id="{970152A9-1212-2C50-C262-D3D779FAB9C6}"/>
              </a:ext>
            </a:extLst>
          </p:cNvPr>
          <p:cNvSpPr/>
          <p:nvPr/>
        </p:nvSpPr>
        <p:spPr>
          <a:xfrm>
            <a:off x="4777979" y="2228124"/>
            <a:ext cx="12801600" cy="2614040"/>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lnSpc>
                <a:spcPct val="12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Đánh bớt những con đạt kích cơ thương phẩm bằng hình thức kéo lưới, lọc con to đem bán trước, con nhỏ để nuôi thêm. </a:t>
            </a:r>
            <a:endParaRPr lang="en-US" sz="4200">
              <a:latin typeface="Arial" panose="020B0604020202020204" pitchFamily="34" charset="0"/>
              <a:cs typeface="Arial" panose="020B0604020202020204" pitchFamily="34" charset="0"/>
            </a:endParaRPr>
          </a:p>
        </p:txBody>
      </p:sp>
      <p:sp>
        <p:nvSpPr>
          <p:cNvPr id="21" name="Callout: Right Arrow 20">
            <a:extLst>
              <a:ext uri="{FF2B5EF4-FFF2-40B4-BE49-F238E27FC236}">
                <a16:creationId xmlns:a16="http://schemas.microsoft.com/office/drawing/2014/main" id="{B6600C2B-2D45-2C82-F634-3D37CE1B2541}"/>
              </a:ext>
            </a:extLst>
          </p:cNvPr>
          <p:cNvSpPr/>
          <p:nvPr/>
        </p:nvSpPr>
        <p:spPr>
          <a:xfrm>
            <a:off x="708421" y="5317034"/>
            <a:ext cx="3810000" cy="2667000"/>
          </a:xfrm>
          <a:prstGeom prst="rightArrowCallout">
            <a:avLst>
              <a:gd name="adj1" fmla="val 21313"/>
              <a:gd name="adj2" fmla="val 25000"/>
              <a:gd name="adj3" fmla="val 25000"/>
              <a:gd name="adj4" fmla="val 77748"/>
            </a:avLst>
          </a:prstGeom>
          <a:solidFill>
            <a:srgbClr val="92D050"/>
          </a:solidFill>
          <a:ln w="38100"/>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Thu toàn bộ</a:t>
            </a:r>
          </a:p>
        </p:txBody>
      </p:sp>
      <p:sp>
        <p:nvSpPr>
          <p:cNvPr id="22" name="Rectangle 21">
            <a:extLst>
              <a:ext uri="{FF2B5EF4-FFF2-40B4-BE49-F238E27FC236}">
                <a16:creationId xmlns:a16="http://schemas.microsoft.com/office/drawing/2014/main" id="{2A799E1F-A6CE-98BA-EDD9-6DDDE3D6CBE0}"/>
              </a:ext>
            </a:extLst>
          </p:cNvPr>
          <p:cNvSpPr/>
          <p:nvPr/>
        </p:nvSpPr>
        <p:spPr>
          <a:xfrm>
            <a:off x="4777979" y="5317034"/>
            <a:ext cx="12801600" cy="2667000"/>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lnSpc>
                <a:spcPct val="12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Cá nuôi trong ao đạt kích cỡ thương phẩm thì tiến hành bơm, tháo cạn bớt 1/3 lượng nước, dùng lưới kéo, tát cạn, bắt sạch cá.</a:t>
            </a:r>
            <a:endParaRPr lang="en-US" sz="4200">
              <a:latin typeface="Arial" panose="020B0604020202020204" pitchFamily="34" charset="0"/>
              <a:cs typeface="Arial" panose="020B0604020202020204" pitchFamily="34" charset="0"/>
            </a:endParaRPr>
          </a:p>
        </p:txBody>
      </p:sp>
      <p:pic>
        <p:nvPicPr>
          <p:cNvPr id="17410" name="Picture 2">
            <a:extLst>
              <a:ext uri="{FF2B5EF4-FFF2-40B4-BE49-F238E27FC236}">
                <a16:creationId xmlns:a16="http://schemas.microsoft.com/office/drawing/2014/main" id="{13A1AB91-2D24-2287-E379-D24740284C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3110"/>
          <a:stretch/>
        </p:blipFill>
        <p:spPr bwMode="auto">
          <a:xfrm flipH="1">
            <a:off x="13716000" y="8939968"/>
            <a:ext cx="4724400" cy="180316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A4DC8DFC-5D56-D198-896E-AC86419088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985" r="66187" b="6790"/>
          <a:stretch/>
        </p:blipFill>
        <p:spPr bwMode="auto">
          <a:xfrm>
            <a:off x="38061" y="1266557"/>
            <a:ext cx="1336936" cy="1113727"/>
          </a:xfrm>
          <a:prstGeom prst="rect">
            <a:avLst/>
          </a:prstGeom>
          <a:noFill/>
          <a:extLst>
            <a:ext uri="{909E8E84-426E-40DD-AFC4-6F175D3DCCD1}">
              <a14:hiddenFill xmlns:a14="http://schemas.microsoft.com/office/drawing/2010/main">
                <a:solidFill>
                  <a:srgbClr val="FFFFFF"/>
                </a:solidFill>
              </a14:hiddenFill>
            </a:ext>
          </a:extLst>
        </p:spPr>
      </p:pic>
      <p:sp>
        <p:nvSpPr>
          <p:cNvPr id="23" name="Arrow: Right 22">
            <a:extLst>
              <a:ext uri="{FF2B5EF4-FFF2-40B4-BE49-F238E27FC236}">
                <a16:creationId xmlns:a16="http://schemas.microsoft.com/office/drawing/2014/main" id="{A29294A6-CFD6-31CE-FC8C-6B3DD64E7C41}"/>
              </a:ext>
            </a:extLst>
          </p:cNvPr>
          <p:cNvSpPr/>
          <p:nvPr/>
        </p:nvSpPr>
        <p:spPr>
          <a:xfrm>
            <a:off x="1870343" y="8671495"/>
            <a:ext cx="1295400" cy="98374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3C8FA04-A760-2B21-E0DE-3C9D9A67F574}"/>
              </a:ext>
            </a:extLst>
          </p:cNvPr>
          <p:cNvSpPr txBox="1"/>
          <p:nvPr/>
        </p:nvSpPr>
        <p:spPr>
          <a:xfrm>
            <a:off x="3581400" y="8320701"/>
            <a:ext cx="13563601" cy="1685333"/>
          </a:xfrm>
          <a:prstGeom prst="rect">
            <a:avLst/>
          </a:prstGeom>
          <a:noFill/>
        </p:spPr>
        <p:txBody>
          <a:bodyPr wrap="square">
            <a:spAutoFit/>
          </a:bodyPr>
          <a:lstStyle/>
          <a:p>
            <a:pPr algn="just">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Theo em, hình thức "thu tỉa" được áp dụng trong trường hợp nào và có ý nghĩa như thế nào?</a:t>
            </a:r>
            <a:endParaRPr lang="en-US" sz="4200">
              <a:latin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animBg="1"/>
      <p:bldP spid="21" grpId="0" animBg="1"/>
      <p:bldP spid="22" grpId="0" animBg="1"/>
      <p:bldP spid="23"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94680">
            <a:off x="688923" y="383670"/>
            <a:ext cx="689882" cy="1152889"/>
          </a:xfrm>
          <a:prstGeom prst="rect">
            <a:avLst/>
          </a:prstGeom>
        </p:spPr>
      </p:pic>
      <p:sp>
        <p:nvSpPr>
          <p:cNvPr id="18" name="TextBox 17">
            <a:extLst>
              <a:ext uri="{FF2B5EF4-FFF2-40B4-BE49-F238E27FC236}">
                <a16:creationId xmlns:a16="http://schemas.microsoft.com/office/drawing/2014/main" id="{63747D4E-5DA7-4C91-C921-87D390F0B71B}"/>
              </a:ext>
            </a:extLst>
          </p:cNvPr>
          <p:cNvSpPr txBox="1"/>
          <p:nvPr/>
        </p:nvSpPr>
        <p:spPr>
          <a:xfrm>
            <a:off x="1447800" y="1986789"/>
            <a:ext cx="15392400" cy="2602507"/>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Hình thức "thu tỉa" được áp dụng trong trường hợp: khi cá lớn, mật độ cá nuôi dày.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Một số dụng cụ thường được sử dụng để thu hoạch cá:</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descr="hướng dẫn chọn mua lưới đánh cá thái lan chất lượng cao">
            <a:extLst>
              <a:ext uri="{FF2B5EF4-FFF2-40B4-BE49-F238E27FC236}">
                <a16:creationId xmlns:a16="http://schemas.microsoft.com/office/drawing/2014/main" id="{8E699E7F-3EE7-D4DA-C414-D0FE0F22C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609" y="5143500"/>
            <a:ext cx="5486400" cy="36550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855D8F-79C3-4138-6C85-FB5E668B8AEF}"/>
              </a:ext>
            </a:extLst>
          </p:cNvPr>
          <p:cNvSpPr txBox="1"/>
          <p:nvPr/>
        </p:nvSpPr>
        <p:spPr>
          <a:xfrm>
            <a:off x="1007908" y="9206356"/>
            <a:ext cx="4495801" cy="738664"/>
          </a:xfrm>
          <a:prstGeom prst="rect">
            <a:avLst/>
          </a:prstGeom>
          <a:noFill/>
        </p:spPr>
        <p:txBody>
          <a:bodyPr wrap="square" rtlCol="0">
            <a:spAutoFit/>
          </a:bodyPr>
          <a:lstStyle/>
          <a:p>
            <a:pPr marL="571500" indent="-571500" algn="ctr">
              <a:buFont typeface="Wingdings" panose="05000000000000000000" pitchFamily="2" charset="2"/>
              <a:buChar char="Ø"/>
            </a:pPr>
            <a:r>
              <a:rPr lang="en-US" sz="4200">
                <a:latin typeface="Arial" panose="020B0604020202020204" pitchFamily="34" charset="0"/>
                <a:cs typeface="Arial" panose="020B0604020202020204" pitchFamily="34" charset="0"/>
              </a:rPr>
              <a:t>Lưới đánh cá</a:t>
            </a:r>
          </a:p>
        </p:txBody>
      </p:sp>
      <p:sp>
        <p:nvSpPr>
          <p:cNvPr id="19" name="TextBox 18">
            <a:extLst>
              <a:ext uri="{FF2B5EF4-FFF2-40B4-BE49-F238E27FC236}">
                <a16:creationId xmlns:a16="http://schemas.microsoft.com/office/drawing/2014/main" id="{CAB22DFB-39E3-BD0B-3C78-02FA1C9082D5}"/>
              </a:ext>
            </a:extLst>
          </p:cNvPr>
          <p:cNvSpPr txBox="1"/>
          <p:nvPr/>
        </p:nvSpPr>
        <p:spPr>
          <a:xfrm>
            <a:off x="0" y="443099"/>
            <a:ext cx="18288000" cy="929998"/>
          </a:xfrm>
          <a:prstGeom prst="rect">
            <a:avLst/>
          </a:prstGeom>
        </p:spPr>
        <p:txBody>
          <a:bodyPr wrap="square" lIns="0" tIns="0" rIns="0" bIns="0" rtlCol="0" anchor="t">
            <a:spAutoFit/>
          </a:bodyPr>
          <a:lstStyle/>
          <a:p>
            <a:pPr marL="0" lvl="0" indent="0" algn="ctr">
              <a:lnSpc>
                <a:spcPts val="8000"/>
              </a:lnSpc>
              <a:spcBef>
                <a:spcPct val="0"/>
              </a:spcBef>
            </a:pPr>
            <a:r>
              <a:rPr lang="en-US" sz="5500" b="1" u="sng">
                <a:solidFill>
                  <a:schemeClr val="accent2"/>
                </a:solidFill>
                <a:latin typeface="Arial" panose="020B0604020202020204" pitchFamily="34" charset="0"/>
                <a:cs typeface="Arial" panose="020B0604020202020204" pitchFamily="34" charset="0"/>
              </a:rPr>
              <a:t>Các hình thức thu hoạch cá nuôi trong ao</a:t>
            </a:r>
            <a:endParaRPr lang="en-US" sz="5500" b="1" u="sng" dirty="0">
              <a:solidFill>
                <a:schemeClr val="accent2"/>
              </a:solidFill>
              <a:latin typeface="Arial" panose="020B0604020202020204" pitchFamily="34" charset="0"/>
              <a:cs typeface="Arial" panose="020B0604020202020204" pitchFamily="34" charset="0"/>
            </a:endParaRPr>
          </a:p>
        </p:txBody>
      </p:sp>
      <p:pic>
        <p:nvPicPr>
          <p:cNvPr id="19460" name="Picture 4" descr="Nghề đẩy côn bắt cá lóc ở miền Tây">
            <a:extLst>
              <a:ext uri="{FF2B5EF4-FFF2-40B4-BE49-F238E27FC236}">
                <a16:creationId xmlns:a16="http://schemas.microsoft.com/office/drawing/2014/main" id="{133F75AC-153C-D15D-0182-AF3B2FC0F3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251" y="5143501"/>
            <a:ext cx="5489884" cy="36567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5C1118-5B95-5746-1E33-03EAB2FBD772}"/>
              </a:ext>
            </a:extLst>
          </p:cNvPr>
          <p:cNvSpPr txBox="1"/>
          <p:nvPr/>
        </p:nvSpPr>
        <p:spPr>
          <a:xfrm>
            <a:off x="6688292" y="9206367"/>
            <a:ext cx="4495801" cy="738664"/>
          </a:xfrm>
          <a:prstGeom prst="rect">
            <a:avLst/>
          </a:prstGeom>
          <a:noFill/>
        </p:spPr>
        <p:txBody>
          <a:bodyPr wrap="square" rtlCol="0">
            <a:spAutoFit/>
          </a:bodyPr>
          <a:lstStyle/>
          <a:p>
            <a:pPr marL="571500" indent="-571500" algn="ctr">
              <a:buFont typeface="Wingdings" panose="05000000000000000000" pitchFamily="2" charset="2"/>
              <a:buChar char="Ø"/>
            </a:pPr>
            <a:r>
              <a:rPr lang="en-US" sz="4200">
                <a:latin typeface="Arial" panose="020B0604020202020204" pitchFamily="34" charset="0"/>
                <a:cs typeface="Arial" panose="020B0604020202020204" pitchFamily="34" charset="0"/>
              </a:rPr>
              <a:t>Nơm</a:t>
            </a:r>
          </a:p>
        </p:txBody>
      </p:sp>
      <p:pic>
        <p:nvPicPr>
          <p:cNvPr id="19462" name="Picture 6" descr="Top 6 bài cảm nhận Đoàn thuyền đánh cá hay chọn lọc - HoaTieu.vn">
            <a:extLst>
              <a:ext uri="{FF2B5EF4-FFF2-40B4-BE49-F238E27FC236}">
                <a16:creationId xmlns:a16="http://schemas.microsoft.com/office/drawing/2014/main" id="{54E926EB-AFA2-7226-51C4-44658CDBD8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3377" y="5141828"/>
            <a:ext cx="5902014" cy="36567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799E1E8-CE90-4B93-B948-13AFA8A38C48}"/>
              </a:ext>
            </a:extLst>
          </p:cNvPr>
          <p:cNvSpPr txBox="1"/>
          <p:nvPr/>
        </p:nvSpPr>
        <p:spPr>
          <a:xfrm>
            <a:off x="12576483" y="9206356"/>
            <a:ext cx="4495801" cy="738664"/>
          </a:xfrm>
          <a:prstGeom prst="rect">
            <a:avLst/>
          </a:prstGeom>
          <a:noFill/>
        </p:spPr>
        <p:txBody>
          <a:bodyPr wrap="square" rtlCol="0">
            <a:spAutoFit/>
          </a:bodyPr>
          <a:lstStyle/>
          <a:p>
            <a:pPr marL="571500" indent="-571500" algn="ctr">
              <a:buFont typeface="Wingdings" panose="05000000000000000000" pitchFamily="2" charset="2"/>
              <a:buChar char="Ø"/>
            </a:pPr>
            <a:r>
              <a:rPr lang="en-US" sz="4200">
                <a:latin typeface="Arial" panose="020B0604020202020204" pitchFamily="34" charset="0"/>
                <a:cs typeface="Arial" panose="020B0604020202020204" pitchFamily="34" charset="0"/>
              </a:rPr>
              <a:t>Thuyền</a:t>
            </a:r>
          </a:p>
        </p:txBody>
      </p:sp>
    </p:spTree>
    <p:extLst>
      <p:ext uri="{BB962C8B-B14F-4D97-AF65-F5344CB8AC3E}">
        <p14:creationId xmlns:p14="http://schemas.microsoft.com/office/powerpoint/2010/main" val="96718490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fade">
                                      <p:cBhvr>
                                        <p:cTn id="21" dur="500"/>
                                        <p:tgtEl>
                                          <p:spTgt spid="19458"/>
                                        </p:tgtEl>
                                      </p:cBhvr>
                                    </p:animEffect>
                                    <p:anim calcmode="lin" valueType="num">
                                      <p:cBhvr>
                                        <p:cTn id="22" dur="500" fill="hold"/>
                                        <p:tgtEl>
                                          <p:spTgt spid="19458"/>
                                        </p:tgtEl>
                                        <p:attrNameLst>
                                          <p:attrName>ppt_x</p:attrName>
                                        </p:attrNameLst>
                                      </p:cBhvr>
                                      <p:tavLst>
                                        <p:tav tm="0">
                                          <p:val>
                                            <p:strVal val="#ppt_x"/>
                                          </p:val>
                                        </p:tav>
                                        <p:tav tm="100000">
                                          <p:val>
                                            <p:strVal val="#ppt_x"/>
                                          </p:val>
                                        </p:tav>
                                      </p:tavLst>
                                    </p:anim>
                                    <p:anim calcmode="lin" valueType="num">
                                      <p:cBhvr>
                                        <p:cTn id="23" dur="500" fill="hold"/>
                                        <p:tgtEl>
                                          <p:spTgt spid="194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9460"/>
                                        </p:tgtEl>
                                        <p:attrNameLst>
                                          <p:attrName>style.visibility</p:attrName>
                                        </p:attrNameLst>
                                      </p:cBhvr>
                                      <p:to>
                                        <p:strVal val="visible"/>
                                      </p:to>
                                    </p:set>
                                    <p:animEffect transition="in" filter="circle(in)">
                                      <p:cBhvr>
                                        <p:cTn id="33" dur="500"/>
                                        <p:tgtEl>
                                          <p:spTgt spid="1946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9462"/>
                                        </p:tgtEl>
                                        <p:attrNameLst>
                                          <p:attrName>style.visibility</p:attrName>
                                        </p:attrNameLst>
                                      </p:cBhvr>
                                      <p:to>
                                        <p:strVal val="visible"/>
                                      </p:to>
                                    </p:set>
                                    <p:animEffect transition="in" filter="randombar(horizontal)">
                                      <p:cBhvr>
                                        <p:cTn id="43" dur="500"/>
                                        <p:tgtEl>
                                          <p:spTgt spid="1946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pic>
        <p:nvPicPr>
          <p:cNvPr id="20484" name="Picture 4" descr="Rổ lọc cá giống bền, rẻ dễ sử dụng Dụng cụ chăn nuôi Kinh Bắc">
            <a:extLst>
              <a:ext uri="{FF2B5EF4-FFF2-40B4-BE49-F238E27FC236}">
                <a16:creationId xmlns:a16="http://schemas.microsoft.com/office/drawing/2014/main" id="{E62F6123-51D1-E9C0-FA44-48D18F652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873" y="5134007"/>
            <a:ext cx="5682126" cy="3656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94680">
            <a:off x="688923" y="383670"/>
            <a:ext cx="689882" cy="1152889"/>
          </a:xfrm>
          <a:prstGeom prst="rect">
            <a:avLst/>
          </a:prstGeom>
        </p:spPr>
      </p:pic>
      <p:sp>
        <p:nvSpPr>
          <p:cNvPr id="18" name="TextBox 17">
            <a:extLst>
              <a:ext uri="{FF2B5EF4-FFF2-40B4-BE49-F238E27FC236}">
                <a16:creationId xmlns:a16="http://schemas.microsoft.com/office/drawing/2014/main" id="{63747D4E-5DA7-4C91-C921-87D390F0B71B}"/>
              </a:ext>
            </a:extLst>
          </p:cNvPr>
          <p:cNvSpPr txBox="1"/>
          <p:nvPr/>
        </p:nvSpPr>
        <p:spPr>
          <a:xfrm>
            <a:off x="1447800" y="1986789"/>
            <a:ext cx="15392400" cy="2602507"/>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Hình thức "thu tỉa" được áp dụng trong trường hợp: khi cá lớn, mật độ cá nuôi dày.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Một số dụng cụ thường được sử dụng để thu hoạch cá:</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F6855D8F-79C3-4138-6C85-FB5E668B8AEF}"/>
              </a:ext>
            </a:extLst>
          </p:cNvPr>
          <p:cNvSpPr txBox="1"/>
          <p:nvPr/>
        </p:nvSpPr>
        <p:spPr>
          <a:xfrm>
            <a:off x="867201" y="9206356"/>
            <a:ext cx="4495801" cy="738664"/>
          </a:xfrm>
          <a:prstGeom prst="rect">
            <a:avLst/>
          </a:prstGeom>
          <a:noFill/>
        </p:spPr>
        <p:txBody>
          <a:bodyPr wrap="square" rtlCol="0">
            <a:spAutoFit/>
          </a:bodyPr>
          <a:lstStyle/>
          <a:p>
            <a:pPr marL="571500" indent="-571500" algn="ctr">
              <a:buFont typeface="Wingdings" panose="05000000000000000000" pitchFamily="2" charset="2"/>
              <a:buChar char="Ø"/>
            </a:pPr>
            <a:r>
              <a:rPr lang="en-US" sz="4200">
                <a:latin typeface="Arial" panose="020B0604020202020204" pitchFamily="34" charset="0"/>
                <a:cs typeface="Arial" panose="020B0604020202020204" pitchFamily="34" charset="0"/>
              </a:rPr>
              <a:t>Lồng bát quái</a:t>
            </a:r>
          </a:p>
        </p:txBody>
      </p:sp>
      <p:sp>
        <p:nvSpPr>
          <p:cNvPr id="19" name="TextBox 18">
            <a:extLst>
              <a:ext uri="{FF2B5EF4-FFF2-40B4-BE49-F238E27FC236}">
                <a16:creationId xmlns:a16="http://schemas.microsoft.com/office/drawing/2014/main" id="{CAB22DFB-39E3-BD0B-3C78-02FA1C9082D5}"/>
              </a:ext>
            </a:extLst>
          </p:cNvPr>
          <p:cNvSpPr txBox="1"/>
          <p:nvPr/>
        </p:nvSpPr>
        <p:spPr>
          <a:xfrm>
            <a:off x="0" y="443099"/>
            <a:ext cx="18288000" cy="929998"/>
          </a:xfrm>
          <a:prstGeom prst="rect">
            <a:avLst/>
          </a:prstGeom>
        </p:spPr>
        <p:txBody>
          <a:bodyPr wrap="square" lIns="0" tIns="0" rIns="0" bIns="0" rtlCol="0" anchor="t">
            <a:spAutoFit/>
          </a:bodyPr>
          <a:lstStyle/>
          <a:p>
            <a:pPr marL="0" lvl="0" indent="0" algn="ctr">
              <a:lnSpc>
                <a:spcPts val="8000"/>
              </a:lnSpc>
              <a:spcBef>
                <a:spcPct val="0"/>
              </a:spcBef>
            </a:pPr>
            <a:r>
              <a:rPr lang="en-US" sz="5500" b="1" u="sng">
                <a:solidFill>
                  <a:schemeClr val="accent2"/>
                </a:solidFill>
                <a:latin typeface="Arial" panose="020B0604020202020204" pitchFamily="34" charset="0"/>
                <a:cs typeface="Arial" panose="020B0604020202020204" pitchFamily="34" charset="0"/>
              </a:rPr>
              <a:t>Các hình thức thu hoạch cá nuôi trong ao</a:t>
            </a:r>
            <a:endParaRPr lang="en-US" sz="5500" b="1" u="sng" dirty="0">
              <a:solidFill>
                <a:schemeClr val="accent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85C1118-5B95-5746-1E33-03EAB2FBD772}"/>
              </a:ext>
            </a:extLst>
          </p:cNvPr>
          <p:cNvSpPr txBox="1"/>
          <p:nvPr/>
        </p:nvSpPr>
        <p:spPr>
          <a:xfrm>
            <a:off x="6409035" y="9206356"/>
            <a:ext cx="4495801" cy="738664"/>
          </a:xfrm>
          <a:prstGeom prst="rect">
            <a:avLst/>
          </a:prstGeom>
          <a:noFill/>
        </p:spPr>
        <p:txBody>
          <a:bodyPr wrap="square" rtlCol="0">
            <a:spAutoFit/>
          </a:bodyPr>
          <a:lstStyle/>
          <a:p>
            <a:pPr marL="571500" indent="-571500" algn="ctr">
              <a:buFont typeface="Wingdings" panose="05000000000000000000" pitchFamily="2" charset="2"/>
              <a:buChar char="Ø"/>
            </a:pPr>
            <a:r>
              <a:rPr lang="en-US" sz="4200">
                <a:latin typeface="Arial" panose="020B0604020202020204" pitchFamily="34" charset="0"/>
                <a:cs typeface="Arial" panose="020B0604020202020204" pitchFamily="34" charset="0"/>
              </a:rPr>
              <a:t>Rổ lọc cá giống</a:t>
            </a:r>
          </a:p>
        </p:txBody>
      </p:sp>
      <p:sp>
        <p:nvSpPr>
          <p:cNvPr id="25" name="TextBox 24">
            <a:extLst>
              <a:ext uri="{FF2B5EF4-FFF2-40B4-BE49-F238E27FC236}">
                <a16:creationId xmlns:a16="http://schemas.microsoft.com/office/drawing/2014/main" id="{F799E1E8-CE90-4B93-B948-13AFA8A38C48}"/>
              </a:ext>
            </a:extLst>
          </p:cNvPr>
          <p:cNvSpPr txBox="1"/>
          <p:nvPr/>
        </p:nvSpPr>
        <p:spPr>
          <a:xfrm>
            <a:off x="12576483" y="9206356"/>
            <a:ext cx="4495801" cy="738664"/>
          </a:xfrm>
          <a:prstGeom prst="rect">
            <a:avLst/>
          </a:prstGeom>
          <a:noFill/>
        </p:spPr>
        <p:txBody>
          <a:bodyPr wrap="square" rtlCol="0">
            <a:spAutoFit/>
          </a:bodyPr>
          <a:lstStyle/>
          <a:p>
            <a:pPr marL="571500" indent="-571500" algn="ctr">
              <a:buFont typeface="Wingdings" panose="05000000000000000000" pitchFamily="2" charset="2"/>
              <a:buChar char="Ø"/>
            </a:pPr>
            <a:r>
              <a:rPr lang="en-US" sz="4200">
                <a:latin typeface="Arial" panose="020B0604020202020204" pitchFamily="34" charset="0"/>
                <a:cs typeface="Arial" panose="020B0604020202020204" pitchFamily="34" charset="0"/>
              </a:rPr>
              <a:t>Cái dớn</a:t>
            </a:r>
          </a:p>
        </p:txBody>
      </p:sp>
      <p:pic>
        <p:nvPicPr>
          <p:cNvPr id="20482" name="Picture 2" descr="Lưới bát quái chuyên đánh bắt cá (8 lỗ) | Shopee Việt Nam">
            <a:extLst>
              <a:ext uri="{FF2B5EF4-FFF2-40B4-BE49-F238E27FC236}">
                <a16:creationId xmlns:a16="http://schemas.microsoft.com/office/drawing/2014/main" id="{9509FC0F-E287-2D27-0755-556A13F78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1" y="5140935"/>
            <a:ext cx="485860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ái dớn | Cuong Do | Flickr">
            <a:extLst>
              <a:ext uri="{FF2B5EF4-FFF2-40B4-BE49-F238E27FC236}">
                <a16:creationId xmlns:a16="http://schemas.microsoft.com/office/drawing/2014/main" id="{EF0B0489-DD95-CD56-417C-3B13E316C4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9471" y="5134007"/>
            <a:ext cx="6109823" cy="365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607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wheel(1)">
                                      <p:cBhvr>
                                        <p:cTn id="17" dur="500"/>
                                        <p:tgtEl>
                                          <p:spTgt spid="204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p:cTn id="27" dur="500" fill="hold"/>
                                        <p:tgtEl>
                                          <p:spTgt spid="20486"/>
                                        </p:tgtEl>
                                        <p:attrNameLst>
                                          <p:attrName>ppt_w</p:attrName>
                                        </p:attrNameLst>
                                      </p:cBhvr>
                                      <p:tavLst>
                                        <p:tav tm="0">
                                          <p:val>
                                            <p:fltVal val="0"/>
                                          </p:val>
                                        </p:tav>
                                        <p:tav tm="100000">
                                          <p:val>
                                            <p:strVal val="#ppt_w"/>
                                          </p:val>
                                        </p:tav>
                                      </p:tavLst>
                                    </p:anim>
                                    <p:anim calcmode="lin" valueType="num">
                                      <p:cBhvr>
                                        <p:cTn id="28" dur="500" fill="hold"/>
                                        <p:tgtEl>
                                          <p:spTgt spid="20486"/>
                                        </p:tgtEl>
                                        <p:attrNameLst>
                                          <p:attrName>ppt_h</p:attrName>
                                        </p:attrNameLst>
                                      </p:cBhvr>
                                      <p:tavLst>
                                        <p:tav tm="0">
                                          <p:val>
                                            <p:fltVal val="0"/>
                                          </p:val>
                                        </p:tav>
                                        <p:tav tm="100000">
                                          <p:val>
                                            <p:strVal val="#ppt_h"/>
                                          </p:val>
                                        </p:tav>
                                      </p:tavLst>
                                    </p:anim>
                                    <p:animEffect transition="in" filter="fade">
                                      <p:cBhvr>
                                        <p:cTn id="29" dur="500"/>
                                        <p:tgtEl>
                                          <p:spTgt spid="2048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grpSp>
        <p:nvGrpSpPr>
          <p:cNvPr id="19" name="Group 3">
            <a:extLst>
              <a:ext uri="{FF2B5EF4-FFF2-40B4-BE49-F238E27FC236}">
                <a16:creationId xmlns:a16="http://schemas.microsoft.com/office/drawing/2014/main" id="{E91507D5-310E-0EDD-AC3F-701B7075DF35}"/>
              </a:ext>
            </a:extLst>
          </p:cNvPr>
          <p:cNvGrpSpPr/>
          <p:nvPr/>
        </p:nvGrpSpPr>
        <p:grpSpPr>
          <a:xfrm>
            <a:off x="2579338" y="2226738"/>
            <a:ext cx="12960098" cy="5833524"/>
            <a:chOff x="0" y="0"/>
            <a:chExt cx="16362911" cy="6065520"/>
          </a:xfrm>
          <a:solidFill>
            <a:schemeClr val="accent1">
              <a:lumMod val="40000"/>
              <a:lumOff val="60000"/>
            </a:schemeClr>
          </a:solidFill>
        </p:grpSpPr>
        <p:sp>
          <p:nvSpPr>
            <p:cNvPr id="20" name="Freeform 4">
              <a:extLst>
                <a:ext uri="{FF2B5EF4-FFF2-40B4-BE49-F238E27FC236}">
                  <a16:creationId xmlns:a16="http://schemas.microsoft.com/office/drawing/2014/main" id="{1E3AE9AD-8EB9-0338-A2CD-DF078AA0D486}"/>
                </a:ext>
              </a:extLst>
            </p:cNvPr>
            <p:cNvSpPr/>
            <p:nvPr/>
          </p:nvSpPr>
          <p:spPr>
            <a:xfrm>
              <a:off x="-50800" y="0"/>
              <a:ext cx="16464511" cy="6066790"/>
            </a:xfrm>
            <a:custGeom>
              <a:avLst/>
              <a:gdLst/>
              <a:ahLst/>
              <a:cxnLst/>
              <a:rect l="l" t="t" r="r" b="b"/>
              <a:pathLst>
                <a:path w="16464511" h="6066790">
                  <a:moveTo>
                    <a:pt x="1692910" y="0"/>
                  </a:moveTo>
                  <a:lnTo>
                    <a:pt x="1692910" y="6065520"/>
                  </a:lnTo>
                  <a:cubicBezTo>
                    <a:pt x="1710690" y="6066790"/>
                    <a:pt x="1728470" y="6066790"/>
                    <a:pt x="1746250" y="6066790"/>
                  </a:cubicBezTo>
                  <a:lnTo>
                    <a:pt x="14708101" y="6066790"/>
                  </a:lnTo>
                  <a:lnTo>
                    <a:pt x="14708101" y="0"/>
                  </a:lnTo>
                  <a:lnTo>
                    <a:pt x="1692910" y="0"/>
                  </a:lnTo>
                  <a:close/>
                  <a:moveTo>
                    <a:pt x="15165301" y="0"/>
                  </a:moveTo>
                  <a:lnTo>
                    <a:pt x="14708101" y="0"/>
                  </a:lnTo>
                  <a:lnTo>
                    <a:pt x="14708101" y="6065520"/>
                  </a:lnTo>
                  <a:lnTo>
                    <a:pt x="14718261" y="6065520"/>
                  </a:lnTo>
                  <a:cubicBezTo>
                    <a:pt x="15457401" y="6065520"/>
                    <a:pt x="16106370" y="5462270"/>
                    <a:pt x="16159711" y="4725670"/>
                  </a:cubicBezTo>
                  <a:lnTo>
                    <a:pt x="16409901" y="1338580"/>
                  </a:lnTo>
                  <a:cubicBezTo>
                    <a:pt x="16464511" y="603250"/>
                    <a:pt x="15904440" y="0"/>
                    <a:pt x="15165301"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5423" y="8262501"/>
            <a:ext cx="1102488" cy="1358999"/>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5636" flipH="1">
            <a:off x="1259219" y="983415"/>
            <a:ext cx="1329713" cy="259456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477847" y="5278871"/>
            <a:ext cx="3652540" cy="33404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15794469" y="1299354"/>
            <a:ext cx="651070" cy="108803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4503095" y="871868"/>
            <a:ext cx="436195" cy="7289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954871">
            <a:off x="926579" y="5417191"/>
            <a:ext cx="466402" cy="779424"/>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395" y="6822442"/>
            <a:ext cx="3118102" cy="3464558"/>
          </a:xfrm>
          <a:prstGeom prst="rect">
            <a:avLst/>
          </a:prstGeom>
        </p:spPr>
      </p:pic>
      <p:sp>
        <p:nvSpPr>
          <p:cNvPr id="17" name="TextBox 16">
            <a:extLst>
              <a:ext uri="{FF2B5EF4-FFF2-40B4-BE49-F238E27FC236}">
                <a16:creationId xmlns:a16="http://schemas.microsoft.com/office/drawing/2014/main" id="{F6906538-0A67-A2C4-F32B-0B18EF9D69B1}"/>
              </a:ext>
            </a:extLst>
          </p:cNvPr>
          <p:cNvSpPr txBox="1"/>
          <p:nvPr/>
        </p:nvSpPr>
        <p:spPr>
          <a:xfrm>
            <a:off x="3768556" y="3775978"/>
            <a:ext cx="10581660" cy="2735044"/>
          </a:xfrm>
          <a:prstGeom prst="rect">
            <a:avLst/>
          </a:prstGeom>
          <a:noFill/>
        </p:spPr>
        <p:txBody>
          <a:bodyPr wrap="square">
            <a:spAutoFit/>
          </a:bodyPr>
          <a:lstStyle/>
          <a:p>
            <a:pPr algn="ctr">
              <a:lnSpc>
                <a:spcPct val="120000"/>
              </a:lnSpc>
              <a:spcBef>
                <a:spcPts val="200"/>
              </a:spcBef>
            </a:pPr>
            <a:r>
              <a:rPr lang="en-US" sz="7500" b="1">
                <a:solidFill>
                  <a:schemeClr val="accent5">
                    <a:lumMod val="50000"/>
                  </a:schemeClr>
                </a:solidFill>
                <a:latin typeface="Arial" panose="020B0604020202020204" pitchFamily="34" charset="0"/>
                <a:ea typeface="DengXian Light" panose="02010600030101010101" pitchFamily="2" charset="-122"/>
                <a:cs typeface="Arial" panose="020B0604020202020204" pitchFamily="34" charset="0"/>
              </a:rPr>
              <a:t>IV. Đo nhiệt độ và độ trong của nước ao</a:t>
            </a:r>
            <a:endParaRPr lang="en-US" sz="7500" b="1">
              <a:solidFill>
                <a:schemeClr val="accent5">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spTree>
    <p:extLst>
      <p:ext uri="{BB962C8B-B14F-4D97-AF65-F5344CB8AC3E}">
        <p14:creationId xmlns:p14="http://schemas.microsoft.com/office/powerpoint/2010/main" val="234099376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6507">
            <a:off x="17155000" y="1209470"/>
            <a:ext cx="513052" cy="85738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4417">
            <a:off x="415051" y="246918"/>
            <a:ext cx="1227295" cy="1258764"/>
          </a:xfrm>
          <a:prstGeom prst="rect">
            <a:avLst/>
          </a:prstGeom>
        </p:spPr>
      </p:pic>
      <p:sp>
        <p:nvSpPr>
          <p:cNvPr id="18" name="TextBox 18">
            <a:extLst>
              <a:ext uri="{FF2B5EF4-FFF2-40B4-BE49-F238E27FC236}">
                <a16:creationId xmlns:a16="http://schemas.microsoft.com/office/drawing/2014/main" id="{C021CE4D-2D6F-B692-0D44-16084623013E}"/>
              </a:ext>
            </a:extLst>
          </p:cNvPr>
          <p:cNvSpPr txBox="1"/>
          <p:nvPr/>
        </p:nvSpPr>
        <p:spPr>
          <a:xfrm>
            <a:off x="-1" y="665206"/>
            <a:ext cx="18288001"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Thực hành đo nhiệt độ của nước</a:t>
            </a:r>
            <a:endParaRPr lang="en-US" sz="6500" b="1" dirty="0">
              <a:solidFill>
                <a:srgbClr val="2E4559"/>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7CA0DDC-E28D-B4F9-9342-1E244C8DAC8E}"/>
              </a:ext>
            </a:extLst>
          </p:cNvPr>
          <p:cNvSpPr txBox="1"/>
          <p:nvPr/>
        </p:nvSpPr>
        <p:spPr>
          <a:xfrm>
            <a:off x="1028698" y="1971339"/>
            <a:ext cx="15910926" cy="3440750"/>
          </a:xfrm>
          <a:prstGeom prst="rect">
            <a:avLst/>
          </a:prstGeom>
          <a:noFill/>
        </p:spPr>
        <p:txBody>
          <a:bodyPr wrap="square">
            <a:spAutoFit/>
          </a:bodyPr>
          <a:lstStyle/>
          <a:p>
            <a:pPr algn="just">
              <a:lnSpc>
                <a:spcPct val="130000"/>
              </a:lnSpc>
              <a:spcBef>
                <a:spcPts val="300"/>
              </a:spcBef>
              <a:spcAft>
                <a:spcPts val="300"/>
              </a:spcAft>
            </a:pPr>
            <a:r>
              <a:rPr lang="fr-FR" sz="4000" b="1"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a. Vật liệu và dụng cụ</a:t>
            </a:r>
            <a:endParaRPr lang="en-US" sz="400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Nhiệt kế, dụng cụ đựng nước.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Nước để đo nhiệt độ.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b="1"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b. Các bước tiến hành</a:t>
            </a:r>
            <a:endParaRPr lang="en-US" sz="4000"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F668735-A009-049B-6958-14EF1FA88E53}"/>
              </a:ext>
            </a:extLst>
          </p:cNvPr>
          <p:cNvPicPr>
            <a:picLocks noChangeAspect="1"/>
          </p:cNvPicPr>
          <p:nvPr/>
        </p:nvPicPr>
        <p:blipFill>
          <a:blip r:embed="rId8"/>
          <a:stretch>
            <a:fillRect/>
          </a:stretch>
        </p:blipFill>
        <p:spPr>
          <a:xfrm>
            <a:off x="838200" y="5674457"/>
            <a:ext cx="5675165" cy="4102529"/>
          </a:xfrm>
          <a:prstGeom prst="rect">
            <a:avLst/>
          </a:prstGeom>
        </p:spPr>
      </p:pic>
      <p:sp>
        <p:nvSpPr>
          <p:cNvPr id="19" name="TextBox 18">
            <a:extLst>
              <a:ext uri="{FF2B5EF4-FFF2-40B4-BE49-F238E27FC236}">
                <a16:creationId xmlns:a16="http://schemas.microsoft.com/office/drawing/2014/main" id="{6601D2A2-5DFE-DB98-0F92-741D2ECF3B5C}"/>
              </a:ext>
            </a:extLst>
          </p:cNvPr>
          <p:cNvSpPr txBox="1"/>
          <p:nvPr/>
        </p:nvSpPr>
        <p:spPr>
          <a:xfrm>
            <a:off x="6705600" y="5643708"/>
            <a:ext cx="11349131" cy="4164025"/>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B1: Nhúng ngập đầu nhiệt kế vào nước, giữ cố định nhiệt kế từ 5-10 phút.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B2: Quan sát và đọc kết quả tương ứng vạch màu đỏ trên nhiệt kế. Ghi kết quả vào vở.</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B3: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Vệ sinh, 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hu dọn dụng cụ thực hành.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552405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down)">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
                                        <p:tgtEl>
                                          <p:spTgt spid="15">
                                            <p:txEl>
                                              <p:pRg st="1" end="1"/>
                                            </p:txEl>
                                          </p:spTgt>
                                        </p:tgtEl>
                                      </p:cBhvr>
                                    </p:animEffect>
                                    <p:anim calcmode="lin" valueType="num">
                                      <p:cBhvr>
                                        <p:cTn id="1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anim calcmode="lin" valueType="num">
                                      <p:cBhvr>
                                        <p:cTn id="24"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animEffect transition="in" filter="wipe(down)">
                                      <p:cBhvr>
                                        <p:cTn id="30" dur="500"/>
                                        <p:tgtEl>
                                          <p:spTgt spid="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500"/>
                                        <p:tgtEl>
                                          <p:spTgt spid="19">
                                            <p:txEl>
                                              <p:pRg st="0" end="0"/>
                                            </p:txEl>
                                          </p:spTgt>
                                        </p:tgtEl>
                                      </p:cBhvr>
                                    </p:animEffect>
                                    <p:anim calcmode="lin" valueType="num">
                                      <p:cBhvr>
                                        <p:cTn id="4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9">
                                            <p:txEl>
                                              <p:pRg st="1" end="1"/>
                                            </p:txEl>
                                          </p:spTgt>
                                        </p:tgtEl>
                                        <p:attrNameLst>
                                          <p:attrName>style.visibility</p:attrName>
                                        </p:attrNameLst>
                                      </p:cBhvr>
                                      <p:to>
                                        <p:strVal val="visible"/>
                                      </p:to>
                                    </p:set>
                                    <p:animEffect transition="in" filter="fade">
                                      <p:cBhvr>
                                        <p:cTn id="47" dur="500"/>
                                        <p:tgtEl>
                                          <p:spTgt spid="19">
                                            <p:txEl>
                                              <p:pRg st="1" end="1"/>
                                            </p:txEl>
                                          </p:spTgt>
                                        </p:tgtEl>
                                      </p:cBhvr>
                                    </p:animEffect>
                                    <p:anim calcmode="lin" valueType="num">
                                      <p:cBhvr>
                                        <p:cTn id="4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49"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9">
                                            <p:txEl>
                                              <p:pRg st="2" end="2"/>
                                            </p:txEl>
                                          </p:spTgt>
                                        </p:tgtEl>
                                        <p:attrNameLst>
                                          <p:attrName>style.visibility</p:attrName>
                                        </p:attrNameLst>
                                      </p:cBhvr>
                                      <p:to>
                                        <p:strVal val="visible"/>
                                      </p:to>
                                    </p:set>
                                    <p:animEffect transition="in" filter="fade">
                                      <p:cBhvr>
                                        <p:cTn id="54" dur="500"/>
                                        <p:tgtEl>
                                          <p:spTgt spid="19">
                                            <p:txEl>
                                              <p:pRg st="2" end="2"/>
                                            </p:txEl>
                                          </p:spTgt>
                                        </p:tgtEl>
                                      </p:cBhvr>
                                    </p:animEffect>
                                    <p:anim calcmode="lin" valueType="num">
                                      <p:cBhvr>
                                        <p:cTn id="55"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56"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6507">
            <a:off x="17155000" y="1209470"/>
            <a:ext cx="513052" cy="85738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4417">
            <a:off x="415051" y="246918"/>
            <a:ext cx="1227295" cy="1258764"/>
          </a:xfrm>
          <a:prstGeom prst="rect">
            <a:avLst/>
          </a:prstGeom>
        </p:spPr>
      </p:pic>
      <p:sp>
        <p:nvSpPr>
          <p:cNvPr id="18" name="TextBox 18">
            <a:extLst>
              <a:ext uri="{FF2B5EF4-FFF2-40B4-BE49-F238E27FC236}">
                <a16:creationId xmlns:a16="http://schemas.microsoft.com/office/drawing/2014/main" id="{C021CE4D-2D6F-B692-0D44-16084623013E}"/>
              </a:ext>
            </a:extLst>
          </p:cNvPr>
          <p:cNvSpPr txBox="1"/>
          <p:nvPr/>
        </p:nvSpPr>
        <p:spPr>
          <a:xfrm>
            <a:off x="-1" y="665206"/>
            <a:ext cx="18288001"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Thực hành đo độ trong của nước</a:t>
            </a:r>
            <a:endParaRPr lang="en-US" sz="6500" b="1" dirty="0">
              <a:solidFill>
                <a:srgbClr val="2E4559"/>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7CA0DDC-E28D-B4F9-9342-1E244C8DAC8E}"/>
              </a:ext>
            </a:extLst>
          </p:cNvPr>
          <p:cNvSpPr txBox="1"/>
          <p:nvPr/>
        </p:nvSpPr>
        <p:spPr>
          <a:xfrm>
            <a:off x="1028698" y="1971339"/>
            <a:ext cx="15910926" cy="3440750"/>
          </a:xfrm>
          <a:prstGeom prst="rect">
            <a:avLst/>
          </a:prstGeom>
          <a:noFill/>
        </p:spPr>
        <p:txBody>
          <a:bodyPr wrap="square">
            <a:spAutoFit/>
          </a:bodyPr>
          <a:lstStyle/>
          <a:p>
            <a:pPr algn="just">
              <a:lnSpc>
                <a:spcPct val="130000"/>
              </a:lnSpc>
              <a:spcBef>
                <a:spcPts val="300"/>
              </a:spcBef>
              <a:spcAft>
                <a:spcPts val="300"/>
              </a:spcAft>
            </a:pPr>
            <a:r>
              <a:rPr lang="fr-FR" sz="4000" b="1"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a. Vật liệu và dụng cụ</a:t>
            </a:r>
            <a:endParaRPr lang="en-US" sz="400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Đĩa Secchi, dụng cụ đựng nước.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Nước.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b="1"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b. Các bước tiến hành</a:t>
            </a:r>
            <a:endParaRPr lang="en-US" sz="4000"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601D2A2-5DFE-DB98-0F92-741D2ECF3B5C}"/>
              </a:ext>
            </a:extLst>
          </p:cNvPr>
          <p:cNvSpPr txBox="1"/>
          <p:nvPr/>
        </p:nvSpPr>
        <p:spPr>
          <a:xfrm>
            <a:off x="6705600" y="5643708"/>
            <a:ext cx="11353800" cy="4087081"/>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B1: Cầm vào sợi dây và từ từ thả đĩa Secchi xuống nước cho đến khi không nhìn thấy vạch đen, trắng, xanh. Ghi lại độ sâu của đĩa.</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Bước 2: Thả đĩa Secchi xuống sâu hơn và ghi lại độ sâu của đĩa.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4C8E80-3734-CE73-D0D0-9D6EC41B8D69}"/>
              </a:ext>
            </a:extLst>
          </p:cNvPr>
          <p:cNvPicPr>
            <a:picLocks noChangeAspect="1"/>
          </p:cNvPicPr>
          <p:nvPr/>
        </p:nvPicPr>
        <p:blipFill>
          <a:blip r:embed="rId8"/>
          <a:stretch>
            <a:fillRect/>
          </a:stretch>
        </p:blipFill>
        <p:spPr>
          <a:xfrm>
            <a:off x="797166" y="5643708"/>
            <a:ext cx="5716199" cy="4303570"/>
          </a:xfrm>
          <a:prstGeom prst="rect">
            <a:avLst/>
          </a:prstGeom>
        </p:spPr>
      </p:pic>
    </p:spTree>
    <p:extLst>
      <p:ext uri="{BB962C8B-B14F-4D97-AF65-F5344CB8AC3E}">
        <p14:creationId xmlns:p14="http://schemas.microsoft.com/office/powerpoint/2010/main" val="322204859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down)">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
                                        <p:tgtEl>
                                          <p:spTgt spid="15">
                                            <p:txEl>
                                              <p:pRg st="1" end="1"/>
                                            </p:txEl>
                                          </p:spTgt>
                                        </p:tgtEl>
                                      </p:cBhvr>
                                    </p:animEffect>
                                    <p:anim calcmode="lin" valueType="num">
                                      <p:cBhvr>
                                        <p:cTn id="1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anim calcmode="lin" valueType="num">
                                      <p:cBhvr>
                                        <p:cTn id="24"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animEffect transition="in" filter="wipe(down)">
                                      <p:cBhvr>
                                        <p:cTn id="30" dur="500"/>
                                        <p:tgtEl>
                                          <p:spTgt spid="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500"/>
                                        <p:tgtEl>
                                          <p:spTgt spid="19">
                                            <p:txEl>
                                              <p:pRg st="0" end="0"/>
                                            </p:txEl>
                                          </p:spTgt>
                                        </p:tgtEl>
                                      </p:cBhvr>
                                    </p:animEffect>
                                    <p:anim calcmode="lin" valueType="num">
                                      <p:cBhvr>
                                        <p:cTn id="4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9">
                                            <p:txEl>
                                              <p:pRg st="1" end="1"/>
                                            </p:txEl>
                                          </p:spTgt>
                                        </p:tgtEl>
                                        <p:attrNameLst>
                                          <p:attrName>style.visibility</p:attrName>
                                        </p:attrNameLst>
                                      </p:cBhvr>
                                      <p:to>
                                        <p:strVal val="visible"/>
                                      </p:to>
                                    </p:set>
                                    <p:animEffect transition="in" filter="fade">
                                      <p:cBhvr>
                                        <p:cTn id="47" dur="500"/>
                                        <p:tgtEl>
                                          <p:spTgt spid="19">
                                            <p:txEl>
                                              <p:pRg st="1" end="1"/>
                                            </p:txEl>
                                          </p:spTgt>
                                        </p:tgtEl>
                                      </p:cBhvr>
                                    </p:animEffect>
                                    <p:anim calcmode="lin" valueType="num">
                                      <p:cBhvr>
                                        <p:cTn id="4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49"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6507">
            <a:off x="17155000" y="1209470"/>
            <a:ext cx="513052" cy="85738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4417">
            <a:off x="415051" y="246918"/>
            <a:ext cx="1227295" cy="1258764"/>
          </a:xfrm>
          <a:prstGeom prst="rect">
            <a:avLst/>
          </a:prstGeom>
        </p:spPr>
      </p:pic>
      <p:sp>
        <p:nvSpPr>
          <p:cNvPr id="18" name="TextBox 18">
            <a:extLst>
              <a:ext uri="{FF2B5EF4-FFF2-40B4-BE49-F238E27FC236}">
                <a16:creationId xmlns:a16="http://schemas.microsoft.com/office/drawing/2014/main" id="{C021CE4D-2D6F-B692-0D44-16084623013E}"/>
              </a:ext>
            </a:extLst>
          </p:cNvPr>
          <p:cNvSpPr txBox="1"/>
          <p:nvPr/>
        </p:nvSpPr>
        <p:spPr>
          <a:xfrm>
            <a:off x="-1" y="665206"/>
            <a:ext cx="18288001"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2. Thực hành đo độ trong của nước</a:t>
            </a:r>
            <a:endParaRPr lang="en-US" sz="6500" b="1" dirty="0">
              <a:solidFill>
                <a:srgbClr val="2E4559"/>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7CA0DDC-E28D-B4F9-9342-1E244C8DAC8E}"/>
              </a:ext>
            </a:extLst>
          </p:cNvPr>
          <p:cNvSpPr txBox="1"/>
          <p:nvPr/>
        </p:nvSpPr>
        <p:spPr>
          <a:xfrm>
            <a:off x="1028698" y="1971339"/>
            <a:ext cx="15910926" cy="3440750"/>
          </a:xfrm>
          <a:prstGeom prst="rect">
            <a:avLst/>
          </a:prstGeom>
          <a:noFill/>
        </p:spPr>
        <p:txBody>
          <a:bodyPr wrap="square">
            <a:spAutoFit/>
          </a:bodyPr>
          <a:lstStyle/>
          <a:p>
            <a:pPr algn="just">
              <a:lnSpc>
                <a:spcPct val="130000"/>
              </a:lnSpc>
              <a:spcBef>
                <a:spcPts val="300"/>
              </a:spcBef>
              <a:spcAft>
                <a:spcPts val="300"/>
              </a:spcAft>
            </a:pPr>
            <a:r>
              <a:rPr lang="fr-FR" sz="4000" b="1"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a. Vật liệu và dụng cụ</a:t>
            </a:r>
            <a:endParaRPr lang="en-US" sz="400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Đĩa Secchi, dụng cụ đựng nước.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Nước.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b="1"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b. Các bước tiến hành</a:t>
            </a:r>
            <a:endParaRPr lang="en-US" sz="4000"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601D2A2-5DFE-DB98-0F92-741D2ECF3B5C}"/>
              </a:ext>
            </a:extLst>
          </p:cNvPr>
          <p:cNvSpPr txBox="1"/>
          <p:nvPr/>
        </p:nvSpPr>
        <p:spPr>
          <a:xfrm>
            <a:off x="6794400" y="5643708"/>
            <a:ext cx="10696434" cy="328686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Ghi kết quả 2 lần đo, tính kết quả trung bình và đánh giá độ trong của nước.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B3: Thu dọn dụng cụ thực hành, vệ sinh môi trường.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8908101-A533-C1EB-BC1F-BCCF290F2697}"/>
              </a:ext>
            </a:extLst>
          </p:cNvPr>
          <p:cNvPicPr>
            <a:picLocks noChangeAspect="1"/>
          </p:cNvPicPr>
          <p:nvPr/>
        </p:nvPicPr>
        <p:blipFill>
          <a:blip r:embed="rId8"/>
          <a:stretch>
            <a:fillRect/>
          </a:stretch>
        </p:blipFill>
        <p:spPr>
          <a:xfrm>
            <a:off x="797166" y="5643708"/>
            <a:ext cx="5716199" cy="4303570"/>
          </a:xfrm>
          <a:prstGeom prst="rect">
            <a:avLst/>
          </a:prstGeom>
        </p:spPr>
      </p:pic>
    </p:spTree>
    <p:extLst>
      <p:ext uri="{BB962C8B-B14F-4D97-AF65-F5344CB8AC3E}">
        <p14:creationId xmlns:p14="http://schemas.microsoft.com/office/powerpoint/2010/main" val="4212506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anim calcmode="lin" valueType="num">
                                      <p:cBhvr>
                                        <p:cTn id="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500"/>
                                        <p:tgtEl>
                                          <p:spTgt spid="19">
                                            <p:txEl>
                                              <p:pRg st="1" end="1"/>
                                            </p:txEl>
                                          </p:spTgt>
                                        </p:tgtEl>
                                      </p:cBhvr>
                                    </p:animEffect>
                                    <p:anim calcmode="lin" valueType="num">
                                      <p:cBhvr>
                                        <p:cTn id="15"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0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grpSp>
        <p:nvGrpSpPr>
          <p:cNvPr id="16" name="Group 3">
            <a:extLst>
              <a:ext uri="{FF2B5EF4-FFF2-40B4-BE49-F238E27FC236}">
                <a16:creationId xmlns:a16="http://schemas.microsoft.com/office/drawing/2014/main" id="{33C3363C-A3CC-D381-D1B2-045571CA108E}"/>
              </a:ext>
            </a:extLst>
          </p:cNvPr>
          <p:cNvGrpSpPr/>
          <p:nvPr/>
        </p:nvGrpSpPr>
        <p:grpSpPr>
          <a:xfrm>
            <a:off x="2579338" y="2226738"/>
            <a:ext cx="12960098" cy="5833524"/>
            <a:chOff x="0" y="0"/>
            <a:chExt cx="16362911" cy="6065520"/>
          </a:xfrm>
          <a:solidFill>
            <a:schemeClr val="accent1">
              <a:lumMod val="40000"/>
              <a:lumOff val="60000"/>
            </a:schemeClr>
          </a:solidFill>
        </p:grpSpPr>
        <p:sp>
          <p:nvSpPr>
            <p:cNvPr id="18" name="Freeform 4">
              <a:extLst>
                <a:ext uri="{FF2B5EF4-FFF2-40B4-BE49-F238E27FC236}">
                  <a16:creationId xmlns:a16="http://schemas.microsoft.com/office/drawing/2014/main" id="{AA9F57EE-AEA0-8161-FEBA-B3344006A076}"/>
                </a:ext>
              </a:extLst>
            </p:cNvPr>
            <p:cNvSpPr/>
            <p:nvPr/>
          </p:nvSpPr>
          <p:spPr>
            <a:xfrm>
              <a:off x="-50800" y="0"/>
              <a:ext cx="16464511" cy="6066790"/>
            </a:xfrm>
            <a:custGeom>
              <a:avLst/>
              <a:gdLst/>
              <a:ahLst/>
              <a:cxnLst/>
              <a:rect l="l" t="t" r="r" b="b"/>
              <a:pathLst>
                <a:path w="16464511" h="6066790">
                  <a:moveTo>
                    <a:pt x="1692910" y="0"/>
                  </a:moveTo>
                  <a:lnTo>
                    <a:pt x="1692910" y="6065520"/>
                  </a:lnTo>
                  <a:cubicBezTo>
                    <a:pt x="1710690" y="6066790"/>
                    <a:pt x="1728470" y="6066790"/>
                    <a:pt x="1746250" y="6066790"/>
                  </a:cubicBezTo>
                  <a:lnTo>
                    <a:pt x="14708101" y="6066790"/>
                  </a:lnTo>
                  <a:lnTo>
                    <a:pt x="14708101" y="0"/>
                  </a:lnTo>
                  <a:lnTo>
                    <a:pt x="1692910" y="0"/>
                  </a:lnTo>
                  <a:close/>
                  <a:moveTo>
                    <a:pt x="15165301" y="0"/>
                  </a:moveTo>
                  <a:lnTo>
                    <a:pt x="14708101" y="0"/>
                  </a:lnTo>
                  <a:lnTo>
                    <a:pt x="14708101" y="6065520"/>
                  </a:lnTo>
                  <a:lnTo>
                    <a:pt x="14718261" y="6065520"/>
                  </a:lnTo>
                  <a:cubicBezTo>
                    <a:pt x="15457401" y="6065520"/>
                    <a:pt x="16106370" y="5462270"/>
                    <a:pt x="16159711" y="4725670"/>
                  </a:cubicBezTo>
                  <a:lnTo>
                    <a:pt x="16409901" y="1338580"/>
                  </a:lnTo>
                  <a:cubicBezTo>
                    <a:pt x="16464511" y="603250"/>
                    <a:pt x="15904440" y="0"/>
                    <a:pt x="15165301"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5423" y="8262501"/>
            <a:ext cx="1102488" cy="1358999"/>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5636" flipH="1">
            <a:off x="1259219" y="983415"/>
            <a:ext cx="1329713" cy="259456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477847" y="5278871"/>
            <a:ext cx="3652540" cy="33404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15794469" y="1299354"/>
            <a:ext cx="651070" cy="108803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4503095" y="871868"/>
            <a:ext cx="436195" cy="7289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954871">
            <a:off x="926579" y="5417191"/>
            <a:ext cx="466402" cy="779424"/>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395" y="6822442"/>
            <a:ext cx="3118102" cy="3464558"/>
          </a:xfrm>
          <a:prstGeom prst="rect">
            <a:avLst/>
          </a:prstGeom>
        </p:spPr>
      </p:pic>
      <p:sp>
        <p:nvSpPr>
          <p:cNvPr id="17" name="TextBox 16">
            <a:extLst>
              <a:ext uri="{FF2B5EF4-FFF2-40B4-BE49-F238E27FC236}">
                <a16:creationId xmlns:a16="http://schemas.microsoft.com/office/drawing/2014/main" id="{F6906538-0A67-A2C4-F32B-0B18EF9D69B1}"/>
              </a:ext>
            </a:extLst>
          </p:cNvPr>
          <p:cNvSpPr txBox="1"/>
          <p:nvPr/>
        </p:nvSpPr>
        <p:spPr>
          <a:xfrm>
            <a:off x="3768556" y="4468475"/>
            <a:ext cx="10581660" cy="1350050"/>
          </a:xfrm>
          <a:prstGeom prst="rect">
            <a:avLst/>
          </a:prstGeom>
          <a:noFill/>
        </p:spPr>
        <p:txBody>
          <a:bodyPr wrap="square">
            <a:spAutoFit/>
          </a:bodyPr>
          <a:lstStyle/>
          <a:p>
            <a:pPr algn="ctr">
              <a:lnSpc>
                <a:spcPct val="120000"/>
              </a:lnSpc>
              <a:spcBef>
                <a:spcPts val="200"/>
              </a:spcBef>
            </a:pPr>
            <a:r>
              <a:rPr lang="en-US" sz="7500" b="1">
                <a:solidFill>
                  <a:schemeClr val="accent5">
                    <a:lumMod val="50000"/>
                  </a:schemeClr>
                </a:solidFill>
                <a:latin typeface="Arial" panose="020B0604020202020204" pitchFamily="34" charset="0"/>
                <a:ea typeface="DengXian Light" panose="02010600030101010101" pitchFamily="2" charset="-122"/>
                <a:cs typeface="Arial" panose="020B0604020202020204" pitchFamily="34" charset="0"/>
              </a:rPr>
              <a:t>LUYỆN TẬP</a:t>
            </a:r>
            <a:endParaRPr lang="en-US" sz="7500" b="1">
              <a:solidFill>
                <a:schemeClr val="accent5">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spTree>
    <p:extLst>
      <p:ext uri="{BB962C8B-B14F-4D97-AF65-F5344CB8AC3E}">
        <p14:creationId xmlns:p14="http://schemas.microsoft.com/office/powerpoint/2010/main" val="267179363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08160" y="7171190"/>
            <a:ext cx="22062354" cy="372975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08160" y="7822824"/>
            <a:ext cx="2778202" cy="2540792"/>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1228391" y="1578255"/>
            <a:ext cx="515938" cy="862205"/>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4399">
            <a:off x="15697021" y="775691"/>
            <a:ext cx="1428194" cy="146481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90972" y="5911852"/>
            <a:ext cx="1180658" cy="3668713"/>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543328" y="8856429"/>
            <a:ext cx="18288000" cy="4146192"/>
          </a:xfrm>
          <a:prstGeom prst="rect">
            <a:avLst/>
          </a:prstGeom>
        </p:spPr>
      </p:pic>
      <p:sp>
        <p:nvSpPr>
          <p:cNvPr id="21" name="TextBox 18">
            <a:extLst>
              <a:ext uri="{FF2B5EF4-FFF2-40B4-BE49-F238E27FC236}">
                <a16:creationId xmlns:a16="http://schemas.microsoft.com/office/drawing/2014/main" id="{62510EB7-90C2-F893-F39C-E57D5976B36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solidFill>
                <a:latin typeface="Arial" panose="020B0604020202020204" pitchFamily="34" charset="0"/>
                <a:cs typeface="Arial" panose="020B0604020202020204" pitchFamily="34" charset="0"/>
              </a:rPr>
              <a:t>NỘI DUNG BÀI HỌC</a:t>
            </a:r>
            <a:endParaRPr lang="en-US" sz="6500" b="1" dirty="0">
              <a:solidFill>
                <a:schemeClr val="accent6"/>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1756A0-B734-4E73-914A-324DD1633240}"/>
              </a:ext>
            </a:extLst>
          </p:cNvPr>
          <p:cNvSpPr txBox="1"/>
          <p:nvPr/>
        </p:nvSpPr>
        <p:spPr>
          <a:xfrm>
            <a:off x="3654515" y="2786559"/>
            <a:ext cx="11738959" cy="938719"/>
          </a:xfrm>
          <a:prstGeom prst="rect">
            <a:avLst/>
          </a:prstGeom>
          <a:noFill/>
        </p:spPr>
        <p:txBody>
          <a:bodyPr wrap="square">
            <a:spAutoFit/>
          </a:bodyPr>
          <a:lstStyle/>
          <a:p>
            <a:pPr>
              <a:spcBef>
                <a:spcPts val="300"/>
              </a:spcBef>
              <a:spcAft>
                <a:spcPts val="300"/>
              </a:spcAft>
            </a:pPr>
            <a:r>
              <a:rPr lang="fr-FR" sz="5500" b="1">
                <a:solidFill>
                  <a:schemeClr val="tx2"/>
                </a:solidFill>
                <a:effectLst/>
                <a:latin typeface="Arial" panose="020B0604020202020204" pitchFamily="34" charset="0"/>
                <a:ea typeface="Calibri" panose="020F0502020204030204" pitchFamily="34" charset="0"/>
                <a:cs typeface="Arial" panose="020B0604020202020204" pitchFamily="34" charset="0"/>
              </a:rPr>
              <a:t>Chuẩn bị ao nuôi và cá giống</a:t>
            </a:r>
            <a:endParaRPr lang="en-US" sz="5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D05F375-D9B1-14F9-E337-03D1EB06618C}"/>
              </a:ext>
            </a:extLst>
          </p:cNvPr>
          <p:cNvSpPr txBox="1"/>
          <p:nvPr/>
        </p:nvSpPr>
        <p:spPr>
          <a:xfrm>
            <a:off x="3659682" y="4458753"/>
            <a:ext cx="14014790" cy="938719"/>
          </a:xfrm>
          <a:prstGeom prst="rect">
            <a:avLst/>
          </a:prstGeom>
          <a:noFill/>
        </p:spPr>
        <p:txBody>
          <a:bodyPr wrap="square">
            <a:spAutoFit/>
          </a:bodyPr>
          <a:lstStyle/>
          <a:p>
            <a:pPr>
              <a:spcBef>
                <a:spcPts val="300"/>
              </a:spcBef>
              <a:spcAft>
                <a:spcPts val="300"/>
              </a:spcAft>
            </a:pPr>
            <a:r>
              <a:rPr lang="fr-FR" sz="5500" b="1">
                <a:solidFill>
                  <a:schemeClr val="tx2"/>
                </a:solidFill>
                <a:effectLst/>
                <a:latin typeface="Arial" panose="020B0604020202020204" pitchFamily="34" charset="0"/>
                <a:ea typeface="Calibri" panose="020F0502020204030204" pitchFamily="34" charset="0"/>
                <a:cs typeface="Arial" panose="020B0604020202020204" pitchFamily="34" charset="0"/>
              </a:rPr>
              <a:t>Chăm sóc, phòng và trị bệnh cho cá</a:t>
            </a:r>
            <a:endParaRPr lang="en-US" sz="5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Oval 3">
            <a:extLst>
              <a:ext uri="{FF2B5EF4-FFF2-40B4-BE49-F238E27FC236}">
                <a16:creationId xmlns:a16="http://schemas.microsoft.com/office/drawing/2014/main" id="{8B84E45F-FBEB-EB8B-E35E-700E16E0A6CE}"/>
              </a:ext>
            </a:extLst>
          </p:cNvPr>
          <p:cNvSpPr/>
          <p:nvPr/>
        </p:nvSpPr>
        <p:spPr>
          <a:xfrm>
            <a:off x="1916196" y="2479212"/>
            <a:ext cx="1463993" cy="1410218"/>
          </a:xfrm>
          <a:prstGeom prst="ellipse">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I</a:t>
            </a:r>
          </a:p>
        </p:txBody>
      </p:sp>
      <p:sp>
        <p:nvSpPr>
          <p:cNvPr id="15" name="Oval 14">
            <a:extLst>
              <a:ext uri="{FF2B5EF4-FFF2-40B4-BE49-F238E27FC236}">
                <a16:creationId xmlns:a16="http://schemas.microsoft.com/office/drawing/2014/main" id="{B72A73B3-C0E3-0A93-8B93-CAF0231F3E5E}"/>
              </a:ext>
            </a:extLst>
          </p:cNvPr>
          <p:cNvSpPr/>
          <p:nvPr/>
        </p:nvSpPr>
        <p:spPr>
          <a:xfrm>
            <a:off x="1916195" y="4164451"/>
            <a:ext cx="1463993" cy="1410218"/>
          </a:xfrm>
          <a:prstGeom prst="ellipse">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II</a:t>
            </a:r>
          </a:p>
        </p:txBody>
      </p:sp>
      <p:sp>
        <p:nvSpPr>
          <p:cNvPr id="16" name="Oval 15">
            <a:extLst>
              <a:ext uri="{FF2B5EF4-FFF2-40B4-BE49-F238E27FC236}">
                <a16:creationId xmlns:a16="http://schemas.microsoft.com/office/drawing/2014/main" id="{6308E294-80B0-6053-2A2D-145D48BF7A55}"/>
              </a:ext>
            </a:extLst>
          </p:cNvPr>
          <p:cNvSpPr/>
          <p:nvPr/>
        </p:nvSpPr>
        <p:spPr>
          <a:xfrm>
            <a:off x="1916192" y="5849690"/>
            <a:ext cx="1463993" cy="1410218"/>
          </a:xfrm>
          <a:prstGeom prst="ellipse">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III</a:t>
            </a:r>
          </a:p>
        </p:txBody>
      </p:sp>
      <p:sp>
        <p:nvSpPr>
          <p:cNvPr id="17" name="TextBox 16">
            <a:extLst>
              <a:ext uri="{FF2B5EF4-FFF2-40B4-BE49-F238E27FC236}">
                <a16:creationId xmlns:a16="http://schemas.microsoft.com/office/drawing/2014/main" id="{184B9329-B321-BC50-39E5-DCE1DC5684BD}"/>
              </a:ext>
            </a:extLst>
          </p:cNvPr>
          <p:cNvSpPr txBox="1"/>
          <p:nvPr/>
        </p:nvSpPr>
        <p:spPr>
          <a:xfrm>
            <a:off x="3638900" y="6085439"/>
            <a:ext cx="14014790" cy="938719"/>
          </a:xfrm>
          <a:prstGeom prst="rect">
            <a:avLst/>
          </a:prstGeom>
          <a:noFill/>
        </p:spPr>
        <p:txBody>
          <a:bodyPr wrap="square">
            <a:spAutoFit/>
          </a:bodyPr>
          <a:lstStyle/>
          <a:p>
            <a:pPr>
              <a:spcBef>
                <a:spcPts val="300"/>
              </a:spcBef>
              <a:spcAft>
                <a:spcPts val="300"/>
              </a:spcAft>
            </a:pPr>
            <a:r>
              <a:rPr lang="fr-FR" sz="5500" b="1">
                <a:solidFill>
                  <a:schemeClr val="tx2"/>
                </a:solidFill>
                <a:latin typeface="Arial" panose="020B0604020202020204" pitchFamily="34" charset="0"/>
                <a:ea typeface="Calibri" panose="020F0502020204030204" pitchFamily="34" charset="0"/>
                <a:cs typeface="Arial" panose="020B0604020202020204" pitchFamily="34" charset="0"/>
              </a:rPr>
              <a:t>Thu hoạch cá nuôi trong ao</a:t>
            </a:r>
            <a:endParaRPr lang="en-US" sz="5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17">
            <a:extLst>
              <a:ext uri="{FF2B5EF4-FFF2-40B4-BE49-F238E27FC236}">
                <a16:creationId xmlns:a16="http://schemas.microsoft.com/office/drawing/2014/main" id="{697D3803-78DE-DDA0-5578-491F46785F2A}"/>
              </a:ext>
            </a:extLst>
          </p:cNvPr>
          <p:cNvSpPr/>
          <p:nvPr/>
        </p:nvSpPr>
        <p:spPr>
          <a:xfrm>
            <a:off x="1916191" y="7534929"/>
            <a:ext cx="1463993" cy="1410218"/>
          </a:xfrm>
          <a:prstGeom prst="ellipse">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IV</a:t>
            </a:r>
          </a:p>
        </p:txBody>
      </p:sp>
      <p:sp>
        <p:nvSpPr>
          <p:cNvPr id="19" name="TextBox 18">
            <a:extLst>
              <a:ext uri="{FF2B5EF4-FFF2-40B4-BE49-F238E27FC236}">
                <a16:creationId xmlns:a16="http://schemas.microsoft.com/office/drawing/2014/main" id="{3F5F16D0-AF33-CFAD-47BA-A750EC61D5FA}"/>
              </a:ext>
            </a:extLst>
          </p:cNvPr>
          <p:cNvSpPr txBox="1"/>
          <p:nvPr/>
        </p:nvSpPr>
        <p:spPr>
          <a:xfrm>
            <a:off x="3638900" y="7712125"/>
            <a:ext cx="13988928" cy="938719"/>
          </a:xfrm>
          <a:prstGeom prst="rect">
            <a:avLst/>
          </a:prstGeom>
          <a:noFill/>
        </p:spPr>
        <p:txBody>
          <a:bodyPr wrap="square">
            <a:spAutoFit/>
          </a:bodyPr>
          <a:lstStyle/>
          <a:p>
            <a:pPr>
              <a:spcBef>
                <a:spcPts val="300"/>
              </a:spcBef>
              <a:spcAft>
                <a:spcPts val="300"/>
              </a:spcAft>
            </a:pPr>
            <a:r>
              <a:rPr lang="fr-FR" sz="5500" b="1">
                <a:solidFill>
                  <a:schemeClr val="tx2"/>
                </a:solidFill>
                <a:effectLst/>
                <a:latin typeface="Arial" panose="020B0604020202020204" pitchFamily="34" charset="0"/>
                <a:ea typeface="Calibri" panose="020F0502020204030204" pitchFamily="34" charset="0"/>
                <a:cs typeface="Arial" panose="020B0604020202020204" pitchFamily="34" charset="0"/>
              </a:rPr>
              <a:t>Đo nhiệt </a:t>
            </a:r>
            <a:r>
              <a:rPr lang="fr-FR" sz="5500" b="1">
                <a:solidFill>
                  <a:schemeClr val="tx2"/>
                </a:solidFill>
                <a:latin typeface="Arial" panose="020B0604020202020204" pitchFamily="34" charset="0"/>
                <a:ea typeface="Calibri" panose="020F0502020204030204" pitchFamily="34" charset="0"/>
                <a:cs typeface="Arial" panose="020B0604020202020204" pitchFamily="34" charset="0"/>
              </a:rPr>
              <a:t>độ và độ trong của nước ao</a:t>
            </a:r>
            <a:endParaRPr lang="en-US" sz="5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anim calcmode="lin" valueType="num">
                                      <p:cBhvr>
                                        <p:cTn id="36" dur="500" fill="hold"/>
                                        <p:tgtEl>
                                          <p:spTgt spid="16"/>
                                        </p:tgtEl>
                                        <p:attrNameLst>
                                          <p:attrName>ppt_x</p:attrName>
                                        </p:attrNameLst>
                                      </p:cBhvr>
                                      <p:tavLst>
                                        <p:tav tm="0">
                                          <p:val>
                                            <p:strVal val="#ppt_x"/>
                                          </p:val>
                                        </p:tav>
                                        <p:tav tm="100000">
                                          <p:val>
                                            <p:strVal val="#ppt_x"/>
                                          </p:val>
                                        </p:tav>
                                      </p:tavLst>
                                    </p:anim>
                                    <p:anim calcmode="lin" valueType="num">
                                      <p:cBhvr>
                                        <p:cTn id="37" dur="5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anim calcmode="lin" valueType="num">
                                      <p:cBhvr>
                                        <p:cTn id="41" dur="500" fill="hold"/>
                                        <p:tgtEl>
                                          <p:spTgt spid="17"/>
                                        </p:tgtEl>
                                        <p:attrNameLst>
                                          <p:attrName>ppt_x</p:attrName>
                                        </p:attrNameLst>
                                      </p:cBhvr>
                                      <p:tavLst>
                                        <p:tav tm="0">
                                          <p:val>
                                            <p:strVal val="#ppt_x"/>
                                          </p:val>
                                        </p:tav>
                                        <p:tav tm="100000">
                                          <p:val>
                                            <p:strVal val="#ppt_x"/>
                                          </p:val>
                                        </p:tav>
                                      </p:tavLst>
                                    </p:anim>
                                    <p:anim calcmode="lin" valueType="num">
                                      <p:cBhvr>
                                        <p:cTn id="4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anim calcmode="lin" valueType="num">
                                      <p:cBhvr>
                                        <p:cTn id="53" dur="500" fill="hold"/>
                                        <p:tgtEl>
                                          <p:spTgt spid="19"/>
                                        </p:tgtEl>
                                        <p:attrNameLst>
                                          <p:attrName>ppt_x</p:attrName>
                                        </p:attrNameLst>
                                      </p:cBhvr>
                                      <p:tavLst>
                                        <p:tav tm="0">
                                          <p:val>
                                            <p:strVal val="#ppt_x"/>
                                          </p:val>
                                        </p:tav>
                                        <p:tav tm="100000">
                                          <p:val>
                                            <p:strVal val="#ppt_x"/>
                                          </p:val>
                                        </p:tav>
                                      </p:tavLst>
                                    </p:anim>
                                    <p:anim calcmode="lin" valueType="num">
                                      <p:cBhvr>
                                        <p:cTn id="5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4" grpId="0"/>
      <p:bldP spid="4" grpId="0" animBg="1"/>
      <p:bldP spid="15" grpId="0" animBg="1"/>
      <p:bldP spid="16" grpId="0" animBg="1"/>
      <p:bldP spid="17" grpId="0"/>
      <p:bldP spid="18"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0E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chemeClr val="accent2">
                      <a:lumMod val="60000"/>
                      <a:lumOff val="40000"/>
                    </a:schemeClr>
                  </a:solidFill>
                </a:ln>
                <a:solidFill>
                  <a:schemeClr val="accent2">
                    <a:lumMod val="75000"/>
                  </a:scheme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0951" y="-8907"/>
            <a:ext cx="8697198" cy="10277337"/>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35380782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0EB"/>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10074371" y="3760855"/>
            <a:ext cx="1828959" cy="2231330"/>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4704935" y="2104162"/>
            <a:ext cx="1828959" cy="2231330"/>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5907450" y="785466"/>
            <a:ext cx="1828959" cy="221304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7619432" y="1572478"/>
            <a:ext cx="1828959" cy="2231330"/>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9468971" y="1724593"/>
            <a:ext cx="1828959" cy="2231330"/>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1148935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D8C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90004"/>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30000"/>
              </a:lnSpc>
              <a:defRPr/>
            </a:pPr>
            <a:r>
              <a:rPr lang="vi-VN" sz="4200" b="1" noProof="1">
                <a:solidFill>
                  <a:schemeClr val="tx1"/>
                </a:solidFill>
                <a:cs typeface="Arial" panose="020B0604020202020204" pitchFamily="34" charset="0"/>
              </a:rPr>
              <a:t>Câu hỏi 1</a:t>
            </a:r>
            <a:r>
              <a:rPr lang="en-US" sz="4200" b="1" noProof="1">
                <a:solidFill>
                  <a:schemeClr val="tx1"/>
                </a:solidFill>
                <a:cs typeface="Arial" panose="020B0604020202020204" pitchFamily="34" charset="0"/>
              </a:rPr>
              <a:t>. </a:t>
            </a:r>
            <a:r>
              <a:rPr lang="nl-NL" sz="4200">
                <a:solidFill>
                  <a:schemeClr val="tx1"/>
                </a:solidFill>
                <a:latin typeface="Arial" panose="020B0604020202020204" pitchFamily="34" charset="0"/>
                <a:cs typeface="Arial" panose="020B0604020202020204" pitchFamily="34" charset="0"/>
              </a:rPr>
              <a:t>Khi lấy nước mới vào ao nuôi cá, cần chú ý đến vấn đề nào sau đây</a:t>
            </a:r>
            <a:endParaRPr lang="vi-VN" sz="42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A. </a:t>
            </a:r>
            <a:r>
              <a:rPr lang="nl-NL" sz="4000">
                <a:solidFill>
                  <a:schemeClr val="tx1"/>
                </a:solidFill>
                <a:latin typeface="Arial" panose="020B0604020202020204" pitchFamily="34" charset="0"/>
                <a:cs typeface="Arial" panose="020B0604020202020204" pitchFamily="34" charset="0"/>
              </a:rPr>
              <a:t>Lọc nước qua túi lưới nhằm tránh không cho cá tạp vào ao</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B. </a:t>
            </a:r>
            <a:r>
              <a:rPr lang="nl-NL" sz="4000">
                <a:solidFill>
                  <a:schemeClr val="tx1"/>
                </a:solidFill>
                <a:latin typeface="Arial" panose="020B0604020202020204" pitchFamily="34" charset="0"/>
                <a:cs typeface="Arial" panose="020B0604020202020204" pitchFamily="34" charset="0"/>
              </a:rPr>
              <a:t>Khử trùng nước trước khi lấy nước vào ao</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C. </a:t>
            </a:r>
            <a:r>
              <a:rPr lang="nl-NL" sz="4000">
                <a:solidFill>
                  <a:schemeClr val="tx1"/>
                </a:solidFill>
                <a:latin typeface="Arial" panose="020B0604020202020204" pitchFamily="34" charset="0"/>
                <a:cs typeface="Arial" panose="020B0604020202020204" pitchFamily="34" charset="0"/>
              </a:rPr>
              <a:t>Lọc nước qua túi lưới nhằm không cho các vi sinh vật gây bệnh vào ao</a:t>
            </a:r>
            <a:endParaRPr lang="vi-VN" sz="40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D. </a:t>
            </a:r>
            <a:r>
              <a:rPr lang="nl-NL" sz="4000">
                <a:solidFill>
                  <a:schemeClr val="tx1"/>
                </a:solidFill>
                <a:latin typeface="Arial" panose="020B0604020202020204" pitchFamily="34" charset="0"/>
                <a:cs typeface="Arial" panose="020B0604020202020204" pitchFamily="34" charset="0"/>
              </a:rPr>
              <a:t>Sử dụng 50% nước cũ, 50% nước mới</a:t>
            </a:r>
            <a:endParaRPr lang="vi-VN" sz="4000" noProof="1">
              <a:solidFill>
                <a:schemeClr val="tx1"/>
              </a:solidFill>
              <a:latin typeface="Arial" panose="020B0604020202020204" pitchFamily="34" charset="0"/>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83975" y="4408533"/>
            <a:ext cx="1279569" cy="111374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50271" y="4374854"/>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50271" y="6849618"/>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88361" y="6849618"/>
            <a:ext cx="1275183" cy="1136072"/>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D8C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821872" y="52821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30000"/>
              </a:lnSpc>
              <a:defRPr/>
            </a:pPr>
            <a:r>
              <a:rPr lang="vi-VN" sz="4000" b="1" noProof="1">
                <a:solidFill>
                  <a:schemeClr val="tx1"/>
                </a:solidFill>
                <a:cs typeface="Arial" panose="020B0604020202020204" pitchFamily="34" charset="0"/>
              </a:rPr>
              <a:t>Câu hỏi </a:t>
            </a:r>
            <a:r>
              <a:rPr lang="en-US" sz="4000" b="1" noProof="1">
                <a:solidFill>
                  <a:schemeClr val="tx1"/>
                </a:solidFill>
                <a:latin typeface="Arial" panose="020B0604020202020204" pitchFamily="34" charset="0"/>
                <a:cs typeface="Arial" panose="020B0604020202020204" pitchFamily="34" charset="0"/>
              </a:rPr>
              <a:t>2. </a:t>
            </a:r>
            <a:r>
              <a:rPr lang="nl-NL" sz="4000">
                <a:solidFill>
                  <a:schemeClr val="tx1"/>
                </a:solidFill>
                <a:latin typeface="Arial" panose="020B0604020202020204" pitchFamily="34" charset="0"/>
                <a:cs typeface="Arial" panose="020B0604020202020204" pitchFamily="34" charset="0"/>
              </a:rPr>
              <a:t>Tại sao trong công đoạn chuẩn bị cá giống vào ao nuôi vào thời điểm nào là thích hợp nhất?</a:t>
            </a:r>
            <a:endParaRPr lang="vi-VN" sz="40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9663544"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C. </a:t>
            </a:r>
            <a:r>
              <a:rPr lang="nl-NL" sz="4000">
                <a:solidFill>
                  <a:schemeClr val="tx1"/>
                </a:solidFill>
                <a:latin typeface="Arial" panose="020B0604020202020204" pitchFamily="34" charset="0"/>
                <a:cs typeface="Arial" panose="020B0604020202020204" pitchFamily="34" charset="0"/>
              </a:rPr>
              <a:t>Tránh được tình trạng cá lớn nuốt cá bé</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821872"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A. </a:t>
            </a:r>
            <a:r>
              <a:rPr lang="nl-NL" sz="4000">
                <a:solidFill>
                  <a:schemeClr val="tx1"/>
                </a:solidFill>
                <a:latin typeface="Arial" panose="020B0604020202020204" pitchFamily="34" charset="0"/>
                <a:cs typeface="Arial" panose="020B0604020202020204" pitchFamily="34" charset="0"/>
              </a:rPr>
              <a:t>Để cá trong đàn cạnh tranh nhau thức ăn</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821872" y="64388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B. </a:t>
            </a:r>
            <a:r>
              <a:rPr lang="nl-NL" sz="4000">
                <a:solidFill>
                  <a:schemeClr val="tx1"/>
                </a:solidFill>
                <a:latin typeface="Arial" panose="020B0604020202020204" pitchFamily="34" charset="0"/>
                <a:cs typeface="Arial" panose="020B0604020202020204" pitchFamily="34" charset="0"/>
              </a:rPr>
              <a:t>Hi vọng nhanh được thu hoạch</a:t>
            </a:r>
            <a:endParaRPr lang="vi-VN" sz="40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9663544" y="643024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D. </a:t>
            </a:r>
            <a:r>
              <a:rPr lang="nl-NL" sz="4000">
                <a:solidFill>
                  <a:schemeClr val="tx1"/>
                </a:solidFill>
                <a:latin typeface="Arial" panose="020B0604020202020204" pitchFamily="34" charset="0"/>
                <a:cs typeface="Arial" panose="020B0604020202020204" pitchFamily="34" charset="0"/>
              </a:rPr>
              <a:t>Để tiết kiệm thức ăn và công chăm sóc</a:t>
            </a:r>
            <a:endParaRPr lang="vi-VN" sz="40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2500" y="4534316"/>
            <a:ext cx="1279569" cy="111374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44893" y="6975401"/>
            <a:ext cx="1275183" cy="1136072"/>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06800" y="6975401"/>
            <a:ext cx="1275183" cy="1136072"/>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44893" y="4500637"/>
            <a:ext cx="1275183" cy="1136072"/>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D8C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85358" y="834746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62519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b="1" noProof="1">
                <a:solidFill>
                  <a:schemeClr val="tx1"/>
                </a:solidFill>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3. </a:t>
            </a:r>
            <a:r>
              <a:rPr lang="nl-NL" sz="4200">
                <a:solidFill>
                  <a:schemeClr val="tx1"/>
                </a:solidFill>
                <a:latin typeface="Arial" panose="020B0604020202020204" pitchFamily="34" charset="0"/>
                <a:cs typeface="Arial" panose="020B0604020202020204" pitchFamily="34" charset="0"/>
              </a:rPr>
              <a:t>Lượng thức ăn cho cá như thế nào là phù hợp?</a:t>
            </a:r>
            <a:endParaRPr lang="vi-VN" sz="42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B. </a:t>
            </a:r>
            <a:r>
              <a:rPr lang="nl-NL" sz="4000">
                <a:solidFill>
                  <a:schemeClr val="tx1"/>
                </a:solidFill>
                <a:latin typeface="Arial" panose="020B0604020202020204" pitchFamily="34" charset="0"/>
                <a:cs typeface="Arial" panose="020B0604020202020204" pitchFamily="34" charset="0"/>
              </a:rPr>
              <a:t>Khoảng 3-5% khối lượng cá trong ao</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A. </a:t>
            </a:r>
            <a:r>
              <a:rPr lang="nl-NL" sz="4000">
                <a:solidFill>
                  <a:schemeClr val="tx1"/>
                </a:solidFill>
                <a:latin typeface="Arial" panose="020B0604020202020204" pitchFamily="34" charset="0"/>
                <a:cs typeface="Arial" panose="020B0604020202020204" pitchFamily="34" charset="0"/>
              </a:rPr>
              <a:t>Khoảng 1-3% khối lượng cá trong ao</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C. </a:t>
            </a:r>
            <a:r>
              <a:rPr lang="nl-NL" sz="4000">
                <a:solidFill>
                  <a:schemeClr val="tx1"/>
                </a:solidFill>
                <a:latin typeface="Arial" panose="020B0604020202020204" pitchFamily="34" charset="0"/>
                <a:cs typeface="Arial" panose="020B0604020202020204" pitchFamily="34" charset="0"/>
              </a:rPr>
              <a:t>Khoảng 5-7% khối lượng cá trong ao</a:t>
            </a:r>
            <a:endParaRPr lang="vi-VN" sz="40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D. </a:t>
            </a:r>
            <a:r>
              <a:rPr lang="nl-NL" sz="4000">
                <a:solidFill>
                  <a:schemeClr val="tx1"/>
                </a:solidFill>
                <a:latin typeface="Arial" panose="020B0604020202020204" pitchFamily="34" charset="0"/>
                <a:cs typeface="Arial" panose="020B0604020202020204" pitchFamily="34" charset="0"/>
              </a:rPr>
              <a:t>Khoảng 7-9% khối lượng cá trong ao</a:t>
            </a:r>
            <a:endParaRPr lang="vi-VN" sz="40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3975" y="7107645"/>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0268" y="4621715"/>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0268" y="7096480"/>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8361" y="4621715"/>
            <a:ext cx="1275183" cy="1136072"/>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D8C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85358" y="834746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62519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30000"/>
              </a:lnSpc>
              <a:defRPr/>
            </a:pPr>
            <a:r>
              <a:rPr lang="vi-VN" sz="4200" b="1" noProof="1">
                <a:solidFill>
                  <a:schemeClr val="tx1"/>
                </a:solidFill>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4. </a:t>
            </a:r>
            <a:r>
              <a:rPr lang="nl-NL" sz="4200">
                <a:solidFill>
                  <a:schemeClr val="tx1"/>
                </a:solidFill>
                <a:latin typeface="Arial" panose="020B0604020202020204" pitchFamily="34" charset="0"/>
                <a:cs typeface="Arial" panose="020B0604020202020204" pitchFamily="34" charset="0"/>
              </a:rPr>
              <a:t>Độ trong thích hợp của ao nuôi cá ở khoảng nào sau đây?</a:t>
            </a:r>
            <a:endParaRPr lang="vi-VN" sz="42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B. </a:t>
            </a:r>
            <a:r>
              <a:rPr lang="nl-NL" sz="4000">
                <a:solidFill>
                  <a:schemeClr val="tx1"/>
                </a:solidFill>
                <a:latin typeface="Arial" panose="020B0604020202020204" pitchFamily="34" charset="0"/>
                <a:cs typeface="Arial" panose="020B0604020202020204" pitchFamily="34" charset="0"/>
              </a:rPr>
              <a:t>Khoảng 3-5% khối lượng cá trong ao</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A. </a:t>
            </a:r>
            <a:r>
              <a:rPr lang="nl-NL" sz="4000">
                <a:solidFill>
                  <a:schemeClr val="tx1"/>
                </a:solidFill>
                <a:latin typeface="Arial" panose="020B0604020202020204" pitchFamily="34" charset="0"/>
                <a:cs typeface="Arial" panose="020B0604020202020204" pitchFamily="34" charset="0"/>
              </a:rPr>
              <a:t>Khoảng 1-3% khối lượng cá trong ao</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C. </a:t>
            </a:r>
            <a:r>
              <a:rPr lang="nl-NL" sz="4000">
                <a:solidFill>
                  <a:schemeClr val="tx1"/>
                </a:solidFill>
                <a:latin typeface="Arial" panose="020B0604020202020204" pitchFamily="34" charset="0"/>
                <a:cs typeface="Arial" panose="020B0604020202020204" pitchFamily="34" charset="0"/>
              </a:rPr>
              <a:t>Khoảng 5-7% khối lượng cá trong ao</a:t>
            </a:r>
            <a:endParaRPr lang="vi-VN" sz="40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D. </a:t>
            </a:r>
            <a:r>
              <a:rPr lang="nl-NL" sz="4000">
                <a:solidFill>
                  <a:schemeClr val="tx1"/>
                </a:solidFill>
                <a:latin typeface="Arial" panose="020B0604020202020204" pitchFamily="34" charset="0"/>
                <a:cs typeface="Arial" panose="020B0604020202020204" pitchFamily="34" charset="0"/>
              </a:rPr>
              <a:t>Khoảng 7-9% khối lượng cá trong ao</a:t>
            </a:r>
            <a:endParaRPr lang="vi-VN" sz="40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3975" y="7107645"/>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0268" y="4621715"/>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0268" y="7096480"/>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8361" y="4621715"/>
            <a:ext cx="1275183" cy="1136072"/>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4517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DD8C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90004"/>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30000"/>
              </a:lnSpc>
              <a:defRPr/>
            </a:pPr>
            <a:r>
              <a:rPr lang="vi-VN" sz="4200" b="1" noProof="1">
                <a:solidFill>
                  <a:schemeClr val="tx1"/>
                </a:solidFill>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5. </a:t>
            </a:r>
            <a:r>
              <a:rPr lang="nl-NL" sz="4200">
                <a:solidFill>
                  <a:schemeClr val="tx1"/>
                </a:solidFill>
                <a:latin typeface="Arial" panose="020B0604020202020204" pitchFamily="34" charset="0"/>
                <a:cs typeface="Arial" panose="020B0604020202020204" pitchFamily="34" charset="0"/>
              </a:rPr>
              <a:t>Người ta thường phòng, trị bệnh cho cá bằng cách nào sau đây:</a:t>
            </a:r>
            <a:endParaRPr lang="vi-VN" sz="42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A. </a:t>
            </a:r>
            <a:r>
              <a:rPr lang="nl-NL" sz="4000">
                <a:solidFill>
                  <a:schemeClr val="tx1"/>
                </a:solidFill>
                <a:latin typeface="Arial" panose="020B0604020202020204" pitchFamily="34" charset="0"/>
                <a:cs typeface="Arial" panose="020B0604020202020204" pitchFamily="34" charset="0"/>
              </a:rPr>
              <a:t>Trộn thuốc vào thức ăn của cá</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B. </a:t>
            </a:r>
            <a:r>
              <a:rPr lang="nl-NL" sz="4000">
                <a:solidFill>
                  <a:schemeClr val="tx1"/>
                </a:solidFill>
                <a:latin typeface="Arial" panose="020B0604020202020204" pitchFamily="34" charset="0"/>
                <a:cs typeface="Arial" panose="020B0604020202020204" pitchFamily="34" charset="0"/>
              </a:rPr>
              <a:t>Tiêm thuốc cho cá</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C. </a:t>
            </a:r>
            <a:r>
              <a:rPr lang="nl-NL" sz="4000">
                <a:solidFill>
                  <a:schemeClr val="tx1"/>
                </a:solidFill>
                <a:latin typeface="Arial" panose="020B0604020202020204" pitchFamily="34" charset="0"/>
                <a:cs typeface="Arial" panose="020B0604020202020204" pitchFamily="34" charset="0"/>
              </a:rPr>
              <a:t>Bôi thuốc cho cá</a:t>
            </a:r>
            <a:endParaRPr lang="vi-VN" sz="40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tx1"/>
                </a:solidFill>
                <a:latin typeface="Arial" panose="020B0604020202020204" pitchFamily="34" charset="0"/>
                <a:cs typeface="Arial" panose="020B0604020202020204" pitchFamily="34" charset="0"/>
              </a:rPr>
              <a:t>D. </a:t>
            </a:r>
            <a:r>
              <a:rPr lang="nl-NL" sz="4000">
                <a:solidFill>
                  <a:schemeClr val="tx1"/>
                </a:solidFill>
                <a:latin typeface="Arial" panose="020B0604020202020204" pitchFamily="34" charset="0"/>
                <a:cs typeface="Arial" panose="020B0604020202020204" pitchFamily="34" charset="0"/>
              </a:rPr>
              <a:t>Cho cá uống thuốc</a:t>
            </a:r>
            <a:endParaRPr lang="vi-VN" sz="4000" noProof="1">
              <a:solidFill>
                <a:schemeClr val="tx1"/>
              </a:solidFill>
              <a:latin typeface="Arial" panose="020B0604020202020204" pitchFamily="34" charset="0"/>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83975" y="4408533"/>
            <a:ext cx="1279569" cy="111374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50271" y="4374854"/>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50271" y="6849618"/>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88361" y="6849618"/>
            <a:ext cx="1275183" cy="1136072"/>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42844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0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grpSp>
        <p:nvGrpSpPr>
          <p:cNvPr id="16" name="Group 3">
            <a:extLst>
              <a:ext uri="{FF2B5EF4-FFF2-40B4-BE49-F238E27FC236}">
                <a16:creationId xmlns:a16="http://schemas.microsoft.com/office/drawing/2014/main" id="{BC16D216-1D77-B3C8-0C19-09D4F96EE2BD}"/>
              </a:ext>
            </a:extLst>
          </p:cNvPr>
          <p:cNvGrpSpPr/>
          <p:nvPr/>
        </p:nvGrpSpPr>
        <p:grpSpPr>
          <a:xfrm>
            <a:off x="2579338" y="2226738"/>
            <a:ext cx="12960098" cy="5833524"/>
            <a:chOff x="0" y="0"/>
            <a:chExt cx="16362911" cy="6065520"/>
          </a:xfrm>
          <a:solidFill>
            <a:schemeClr val="accent1">
              <a:lumMod val="40000"/>
              <a:lumOff val="60000"/>
            </a:schemeClr>
          </a:solidFill>
        </p:grpSpPr>
        <p:sp>
          <p:nvSpPr>
            <p:cNvPr id="18" name="Freeform 4">
              <a:extLst>
                <a:ext uri="{FF2B5EF4-FFF2-40B4-BE49-F238E27FC236}">
                  <a16:creationId xmlns:a16="http://schemas.microsoft.com/office/drawing/2014/main" id="{3F41F26C-2189-812D-AE20-A74B47EE5B22}"/>
                </a:ext>
              </a:extLst>
            </p:cNvPr>
            <p:cNvSpPr/>
            <p:nvPr/>
          </p:nvSpPr>
          <p:spPr>
            <a:xfrm>
              <a:off x="-50800" y="0"/>
              <a:ext cx="16464511" cy="6066790"/>
            </a:xfrm>
            <a:custGeom>
              <a:avLst/>
              <a:gdLst/>
              <a:ahLst/>
              <a:cxnLst/>
              <a:rect l="l" t="t" r="r" b="b"/>
              <a:pathLst>
                <a:path w="16464511" h="6066790">
                  <a:moveTo>
                    <a:pt x="1692910" y="0"/>
                  </a:moveTo>
                  <a:lnTo>
                    <a:pt x="1692910" y="6065520"/>
                  </a:lnTo>
                  <a:cubicBezTo>
                    <a:pt x="1710690" y="6066790"/>
                    <a:pt x="1728470" y="6066790"/>
                    <a:pt x="1746250" y="6066790"/>
                  </a:cubicBezTo>
                  <a:lnTo>
                    <a:pt x="14708101" y="6066790"/>
                  </a:lnTo>
                  <a:lnTo>
                    <a:pt x="14708101" y="0"/>
                  </a:lnTo>
                  <a:lnTo>
                    <a:pt x="1692910" y="0"/>
                  </a:lnTo>
                  <a:close/>
                  <a:moveTo>
                    <a:pt x="15165301" y="0"/>
                  </a:moveTo>
                  <a:lnTo>
                    <a:pt x="14708101" y="0"/>
                  </a:lnTo>
                  <a:lnTo>
                    <a:pt x="14708101" y="6065520"/>
                  </a:lnTo>
                  <a:lnTo>
                    <a:pt x="14718261" y="6065520"/>
                  </a:lnTo>
                  <a:cubicBezTo>
                    <a:pt x="15457401" y="6065520"/>
                    <a:pt x="16106370" y="5462270"/>
                    <a:pt x="16159711" y="4725670"/>
                  </a:cubicBezTo>
                  <a:lnTo>
                    <a:pt x="16409901" y="1338580"/>
                  </a:lnTo>
                  <a:cubicBezTo>
                    <a:pt x="16464511" y="603250"/>
                    <a:pt x="15904440" y="0"/>
                    <a:pt x="15165301"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5423" y="8262501"/>
            <a:ext cx="1102488" cy="1358999"/>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5636" flipH="1">
            <a:off x="1259219" y="983415"/>
            <a:ext cx="1329713" cy="259456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477847" y="5278871"/>
            <a:ext cx="3652540" cy="33404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15794469" y="1299354"/>
            <a:ext cx="651070" cy="108803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4503095" y="871868"/>
            <a:ext cx="436195" cy="7289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954871">
            <a:off x="926579" y="5417191"/>
            <a:ext cx="466402" cy="779424"/>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395" y="6822442"/>
            <a:ext cx="3118102" cy="3464558"/>
          </a:xfrm>
          <a:prstGeom prst="rect">
            <a:avLst/>
          </a:prstGeom>
        </p:spPr>
      </p:pic>
      <p:sp>
        <p:nvSpPr>
          <p:cNvPr id="17" name="TextBox 16">
            <a:extLst>
              <a:ext uri="{FF2B5EF4-FFF2-40B4-BE49-F238E27FC236}">
                <a16:creationId xmlns:a16="http://schemas.microsoft.com/office/drawing/2014/main" id="{F6906538-0A67-A2C4-F32B-0B18EF9D69B1}"/>
              </a:ext>
            </a:extLst>
          </p:cNvPr>
          <p:cNvSpPr txBox="1"/>
          <p:nvPr/>
        </p:nvSpPr>
        <p:spPr>
          <a:xfrm>
            <a:off x="3853170" y="4373257"/>
            <a:ext cx="10581660" cy="1350050"/>
          </a:xfrm>
          <a:prstGeom prst="rect">
            <a:avLst/>
          </a:prstGeom>
          <a:noFill/>
        </p:spPr>
        <p:txBody>
          <a:bodyPr wrap="square">
            <a:spAutoFit/>
          </a:bodyPr>
          <a:lstStyle/>
          <a:p>
            <a:pPr algn="ctr">
              <a:lnSpc>
                <a:spcPct val="120000"/>
              </a:lnSpc>
              <a:spcBef>
                <a:spcPts val="200"/>
              </a:spcBef>
            </a:pPr>
            <a:r>
              <a:rPr lang="en-US" sz="7500" b="1">
                <a:solidFill>
                  <a:schemeClr val="accent5">
                    <a:lumMod val="50000"/>
                  </a:schemeClr>
                </a:solidFill>
                <a:latin typeface="Arial" panose="020B0604020202020204" pitchFamily="34" charset="0"/>
                <a:ea typeface="DengXian Light" panose="02010600030101010101" pitchFamily="2" charset="-122"/>
                <a:cs typeface="Arial" panose="020B0604020202020204" pitchFamily="34" charset="0"/>
              </a:rPr>
              <a:t>VẬN DỤNG</a:t>
            </a:r>
            <a:endParaRPr lang="en-US" sz="7500" b="1">
              <a:solidFill>
                <a:schemeClr val="accent5">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spTree>
    <p:extLst>
      <p:ext uri="{BB962C8B-B14F-4D97-AF65-F5344CB8AC3E}">
        <p14:creationId xmlns:p14="http://schemas.microsoft.com/office/powerpoint/2010/main" val="1887746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39094" y="6593957"/>
            <a:ext cx="21429837" cy="36228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6401241"/>
            <a:ext cx="18288000" cy="414619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83624" y="8442496"/>
            <a:ext cx="1859998" cy="2104936"/>
          </a:xfrm>
          <a:prstGeom prst="rect">
            <a:avLst/>
          </a:prstGeom>
        </p:spPr>
      </p:pic>
      <p:pic>
        <p:nvPicPr>
          <p:cNvPr id="21506" name="Picture 2">
            <a:extLst>
              <a:ext uri="{FF2B5EF4-FFF2-40B4-BE49-F238E27FC236}">
                <a16:creationId xmlns:a16="http://schemas.microsoft.com/office/drawing/2014/main" id="{623E4AD8-2F9D-2342-917F-654D3C96D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2464" y="8022454"/>
            <a:ext cx="2744909" cy="274490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7175E2DD-E315-1B5F-4F53-70C7492726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6192218" y="1844504"/>
            <a:ext cx="2056046" cy="20560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075D214-23C9-0DCF-EA8D-8096670DCECC}"/>
              </a:ext>
            </a:extLst>
          </p:cNvPr>
          <p:cNvSpPr txBox="1"/>
          <p:nvPr/>
        </p:nvSpPr>
        <p:spPr>
          <a:xfrm>
            <a:off x="1067752" y="2421916"/>
            <a:ext cx="16152487" cy="7518790"/>
          </a:xfrm>
          <a:prstGeom prst="rect">
            <a:avLst/>
          </a:prstGeom>
          <a:noFill/>
        </p:spPr>
        <p:txBody>
          <a:bodyPr wrap="square">
            <a:spAutoFit/>
          </a:bodyPr>
          <a:lstStyle/>
          <a:p>
            <a:pPr algn="just">
              <a:lnSpc>
                <a:spcPct val="130000"/>
              </a:lnSpc>
              <a:spcBef>
                <a:spcPts val="300"/>
              </a:spcBef>
              <a:spcAft>
                <a:spcPts val="300"/>
              </a:spcAft>
            </a:pP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Trả lời:</a:t>
            </a:r>
            <a:endPar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Chọn nuôi các loài cá phù hợp.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Nuôi cá sống ở các tầng nước khác nhau: ăn nổi, ăn đáy,… và nuôi nhiều loài ăn các thức ăn khác nhau.</a:t>
            </a:r>
          </a:p>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loài có một ổ sinh thái riêng nên làm các loài cá giảm mức độ cạnh tranh về nơi ở và thức ăn với nhau</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Nuôi nhiều loài cá khác nhau như thế sẽ tận dụng được nguồn thức ăn trong thiên nhiên và không gian vùng nước, do đó đạt được năng suất cao.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EB0EB3A-A75F-5F01-0D25-7130337FB1AF}"/>
              </a:ext>
            </a:extLst>
          </p:cNvPr>
          <p:cNvSpPr txBox="1"/>
          <p:nvPr/>
        </p:nvSpPr>
        <p:spPr>
          <a:xfrm>
            <a:off x="1067753" y="709117"/>
            <a:ext cx="16152486" cy="1609480"/>
          </a:xfrm>
          <a:prstGeom prst="rect">
            <a:avLst/>
          </a:prstGeom>
          <a:noFill/>
        </p:spPr>
        <p:txBody>
          <a:bodyPr wrap="square">
            <a:spAutoFit/>
          </a:bodyPr>
          <a:lstStyle/>
          <a:p>
            <a:pPr algn="just">
              <a:lnSpc>
                <a:spcPct val="130000"/>
              </a:lnSpc>
              <a:spcBef>
                <a:spcPts val="300"/>
              </a:spcBef>
              <a:spcAft>
                <a:spcPts val="300"/>
              </a:spcAft>
            </a:pP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Muốn nuôi được nhiều cá trong một ao và để có năng suất cao thì chúng ta cần làm như thế nào?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117286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fade">
                                      <p:cBhvr>
                                        <p:cTn id="17" dur="500"/>
                                        <p:tgtEl>
                                          <p:spTgt spid="22">
                                            <p:txEl>
                                              <p:pRg st="1" end="1"/>
                                            </p:txEl>
                                          </p:spTgt>
                                        </p:tgtEl>
                                      </p:cBhvr>
                                    </p:animEffect>
                                    <p:anim calcmode="lin" valueType="num">
                                      <p:cBhvr>
                                        <p:cTn id="1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fade">
                                      <p:cBhvr>
                                        <p:cTn id="24" dur="500"/>
                                        <p:tgtEl>
                                          <p:spTgt spid="22">
                                            <p:txEl>
                                              <p:pRg st="2" end="2"/>
                                            </p:txEl>
                                          </p:spTgt>
                                        </p:tgtEl>
                                      </p:cBhvr>
                                    </p:animEffect>
                                    <p:anim calcmode="lin" valueType="num">
                                      <p:cBhvr>
                                        <p:cTn id="25"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fade">
                                      <p:cBhvr>
                                        <p:cTn id="31" dur="500"/>
                                        <p:tgtEl>
                                          <p:spTgt spid="22">
                                            <p:txEl>
                                              <p:pRg st="3" end="3"/>
                                            </p:txEl>
                                          </p:spTgt>
                                        </p:tgtEl>
                                      </p:cBhvr>
                                    </p:animEffect>
                                    <p:anim calcmode="lin" valueType="num">
                                      <p:cBhvr>
                                        <p:cTn id="32"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fade">
                                      <p:cBhvr>
                                        <p:cTn id="38" dur="500"/>
                                        <p:tgtEl>
                                          <p:spTgt spid="22">
                                            <p:txEl>
                                              <p:pRg st="4" end="4"/>
                                            </p:txEl>
                                          </p:spTgt>
                                        </p:tgtEl>
                                      </p:cBhvr>
                                    </p:animEffect>
                                    <p:anim calcmode="lin" valueType="num">
                                      <p:cBhvr>
                                        <p:cTn id="39"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2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86291" y="8892496"/>
            <a:ext cx="527698" cy="136902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2507196" y="666538"/>
            <a:ext cx="515938" cy="86220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35492">
            <a:off x="16239201" y="447608"/>
            <a:ext cx="513052" cy="85738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17155000" y="1209470"/>
            <a:ext cx="513052" cy="857383"/>
          </a:xfrm>
          <a:prstGeom prst="rect">
            <a:avLst/>
          </a:prstGeom>
        </p:spPr>
      </p:pic>
      <p:pic>
        <p:nvPicPr>
          <p:cNvPr id="14" name="Picture 15">
            <a:extLst>
              <a:ext uri="{FF2B5EF4-FFF2-40B4-BE49-F238E27FC236}">
                <a16:creationId xmlns:a16="http://schemas.microsoft.com/office/drawing/2014/main" id="{24414346-48F7-27CC-76D7-134333F69FA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89632">
            <a:off x="819524" y="762219"/>
            <a:ext cx="1057700" cy="1751884"/>
          </a:xfrm>
          <a:prstGeom prst="rect">
            <a:avLst/>
          </a:prstGeom>
        </p:spPr>
      </p:pic>
      <p:sp>
        <p:nvSpPr>
          <p:cNvPr id="5" name="Rectangle: Diagonal Corners Snipped 4">
            <a:extLst>
              <a:ext uri="{FF2B5EF4-FFF2-40B4-BE49-F238E27FC236}">
                <a16:creationId xmlns:a16="http://schemas.microsoft.com/office/drawing/2014/main" id="{9B478DB9-D72E-1F73-A4D1-098C9B4DACC4}"/>
              </a:ext>
            </a:extLst>
          </p:cNvPr>
          <p:cNvSpPr/>
          <p:nvPr/>
        </p:nvSpPr>
        <p:spPr>
          <a:xfrm>
            <a:off x="6691343" y="2965104"/>
            <a:ext cx="10393569" cy="1927514"/>
          </a:xfrm>
          <a:prstGeom prst="snip2Diag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fr-FR" sz="4200">
                <a:solidFill>
                  <a:schemeClr val="bg1"/>
                </a:solidFill>
                <a:latin typeface="Arial" panose="020B0604020202020204" pitchFamily="34" charset="0"/>
                <a:cs typeface="Arial" panose="020B0604020202020204" pitchFamily="34" charset="0"/>
              </a:rPr>
              <a:t>Ôn lại kiến thức đã học</a:t>
            </a:r>
            <a:endParaRPr lang="en-US" sz="4200">
              <a:solidFill>
                <a:schemeClr val="bg1"/>
              </a:solidFill>
              <a:latin typeface="Arial" panose="020B0604020202020204" pitchFamily="34" charset="0"/>
              <a:cs typeface="Arial" panose="020B0604020202020204" pitchFamily="34" charset="0"/>
            </a:endParaRPr>
          </a:p>
        </p:txBody>
      </p:sp>
      <p:sp>
        <p:nvSpPr>
          <p:cNvPr id="17" name="Rectangle: Diagonal Corners Snipped 16">
            <a:extLst>
              <a:ext uri="{FF2B5EF4-FFF2-40B4-BE49-F238E27FC236}">
                <a16:creationId xmlns:a16="http://schemas.microsoft.com/office/drawing/2014/main" id="{2DD3402E-2287-9807-A1F1-010A4DADCEAF}"/>
              </a:ext>
            </a:extLst>
          </p:cNvPr>
          <p:cNvSpPr/>
          <p:nvPr/>
        </p:nvSpPr>
        <p:spPr>
          <a:xfrm>
            <a:off x="6691342" y="5208615"/>
            <a:ext cx="10393570" cy="1927514"/>
          </a:xfrm>
          <a:prstGeom prst="snip2Diag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Hoàn thành câu hỏi phần Luyện tập, Vận dụng SGK tr.78</a:t>
            </a:r>
            <a:endParaRPr lang="en-US" sz="4200">
              <a:solidFill>
                <a:schemeClr val="bg1"/>
              </a:solidFill>
              <a:latin typeface="Arial" panose="020B0604020202020204" pitchFamily="34" charset="0"/>
              <a:cs typeface="Arial" panose="020B0604020202020204" pitchFamily="34" charset="0"/>
            </a:endParaRPr>
          </a:p>
        </p:txBody>
      </p:sp>
      <p:sp>
        <p:nvSpPr>
          <p:cNvPr id="19" name="Rectangle: Diagonal Corners Snipped 18">
            <a:extLst>
              <a:ext uri="{FF2B5EF4-FFF2-40B4-BE49-F238E27FC236}">
                <a16:creationId xmlns:a16="http://schemas.microsoft.com/office/drawing/2014/main" id="{15F87976-5C6E-E6AF-924A-5CA322A5FB8B}"/>
              </a:ext>
            </a:extLst>
          </p:cNvPr>
          <p:cNvSpPr/>
          <p:nvPr/>
        </p:nvSpPr>
        <p:spPr>
          <a:xfrm>
            <a:off x="6691342" y="7452127"/>
            <a:ext cx="10393570" cy="1927514"/>
          </a:xfrm>
          <a:prstGeom prst="snip2Diag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Đọc và tìm hiểu trước </a:t>
            </a:r>
            <a:r>
              <a:rPr lang="nl-NL" sz="4200" i="1">
                <a:solidFill>
                  <a:schemeClr val="bg1"/>
                </a:solidFill>
                <a:effectLst/>
                <a:latin typeface="Arial" panose="020B0604020202020204" pitchFamily="34" charset="0"/>
                <a:ea typeface="Calibri" panose="020F0502020204030204" pitchFamily="34" charset="0"/>
                <a:cs typeface="Arial" panose="020B0604020202020204" pitchFamily="34" charset="0"/>
              </a:rPr>
              <a:t>Bài 16: Thực hành lập kế hoạch nuôi cá cảnh</a:t>
            </a:r>
            <a:endParaRPr lang="en-US" sz="4200">
              <a:solidFill>
                <a:schemeClr val="bg1"/>
              </a:solidFill>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CB1EE998-32A6-6EE5-F767-4E652C49C3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20561" y="7762330"/>
            <a:ext cx="2523061" cy="2855315"/>
          </a:xfrm>
          <a:prstGeom prst="rect">
            <a:avLst/>
          </a:prstGeom>
        </p:spPr>
      </p:pic>
      <p:sp>
        <p:nvSpPr>
          <p:cNvPr id="20" name="TextBox 18">
            <a:extLst>
              <a:ext uri="{FF2B5EF4-FFF2-40B4-BE49-F238E27FC236}">
                <a16:creationId xmlns:a16="http://schemas.microsoft.com/office/drawing/2014/main" id="{3305C206-BE6E-A561-F93C-A60A07FA2BE8}"/>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solidFill>
                <a:latin typeface="Arial" panose="020B0604020202020204" pitchFamily="34" charset="0"/>
                <a:cs typeface="Arial" panose="020B0604020202020204" pitchFamily="34" charset="0"/>
              </a:rPr>
              <a:t>HƯỚNG DẪN VỀ NHÀ</a:t>
            </a:r>
            <a:endParaRPr lang="en-US" sz="6500" b="1" dirty="0">
              <a:solidFill>
                <a:schemeClr val="accent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8E40E2-8038-D4D0-1765-1A9CBB949B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21231" y="3348444"/>
            <a:ext cx="3825607" cy="6264152"/>
          </a:xfrm>
          <a:prstGeom prst="rect">
            <a:avLst/>
          </a:prstGeom>
        </p:spPr>
      </p:pic>
    </p:spTree>
    <p:extLst>
      <p:ext uri="{BB962C8B-B14F-4D97-AF65-F5344CB8AC3E}">
        <p14:creationId xmlns:p14="http://schemas.microsoft.com/office/powerpoint/2010/main" val="415890904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7548404"/>
            <a:ext cx="18288000" cy="4146192"/>
          </a:xfrm>
          <a:prstGeom prst="rect">
            <a:avLst/>
          </a:prstGeom>
        </p:spPr>
      </p:pic>
      <p:grpSp>
        <p:nvGrpSpPr>
          <p:cNvPr id="18" name="Group 3">
            <a:extLst>
              <a:ext uri="{FF2B5EF4-FFF2-40B4-BE49-F238E27FC236}">
                <a16:creationId xmlns:a16="http://schemas.microsoft.com/office/drawing/2014/main" id="{B744F411-3A66-6B58-C627-F7D5DD250398}"/>
              </a:ext>
            </a:extLst>
          </p:cNvPr>
          <p:cNvGrpSpPr/>
          <p:nvPr/>
        </p:nvGrpSpPr>
        <p:grpSpPr>
          <a:xfrm>
            <a:off x="2579338" y="2226738"/>
            <a:ext cx="12960098" cy="5833524"/>
            <a:chOff x="0" y="0"/>
            <a:chExt cx="16362911" cy="6065520"/>
          </a:xfrm>
          <a:solidFill>
            <a:schemeClr val="accent1">
              <a:lumMod val="40000"/>
              <a:lumOff val="60000"/>
            </a:schemeClr>
          </a:solidFill>
        </p:grpSpPr>
        <p:sp>
          <p:nvSpPr>
            <p:cNvPr id="19" name="Freeform 4">
              <a:extLst>
                <a:ext uri="{FF2B5EF4-FFF2-40B4-BE49-F238E27FC236}">
                  <a16:creationId xmlns:a16="http://schemas.microsoft.com/office/drawing/2014/main" id="{5613872B-B5AE-BA51-654E-102E9F137356}"/>
                </a:ext>
              </a:extLst>
            </p:cNvPr>
            <p:cNvSpPr/>
            <p:nvPr/>
          </p:nvSpPr>
          <p:spPr>
            <a:xfrm>
              <a:off x="-50800" y="0"/>
              <a:ext cx="16464511" cy="6066790"/>
            </a:xfrm>
            <a:custGeom>
              <a:avLst/>
              <a:gdLst/>
              <a:ahLst/>
              <a:cxnLst/>
              <a:rect l="l" t="t" r="r" b="b"/>
              <a:pathLst>
                <a:path w="16464511" h="6066790">
                  <a:moveTo>
                    <a:pt x="1692910" y="0"/>
                  </a:moveTo>
                  <a:lnTo>
                    <a:pt x="1692910" y="6065520"/>
                  </a:lnTo>
                  <a:cubicBezTo>
                    <a:pt x="1710690" y="6066790"/>
                    <a:pt x="1728470" y="6066790"/>
                    <a:pt x="1746250" y="6066790"/>
                  </a:cubicBezTo>
                  <a:lnTo>
                    <a:pt x="14708101" y="6066790"/>
                  </a:lnTo>
                  <a:lnTo>
                    <a:pt x="14708101" y="0"/>
                  </a:lnTo>
                  <a:lnTo>
                    <a:pt x="1692910" y="0"/>
                  </a:lnTo>
                  <a:close/>
                  <a:moveTo>
                    <a:pt x="15165301" y="0"/>
                  </a:moveTo>
                  <a:lnTo>
                    <a:pt x="14708101" y="0"/>
                  </a:lnTo>
                  <a:lnTo>
                    <a:pt x="14708101" y="6065520"/>
                  </a:lnTo>
                  <a:lnTo>
                    <a:pt x="14718261" y="6065520"/>
                  </a:lnTo>
                  <a:cubicBezTo>
                    <a:pt x="15457401" y="6065520"/>
                    <a:pt x="16106370" y="5462270"/>
                    <a:pt x="16159711" y="4725670"/>
                  </a:cubicBezTo>
                  <a:lnTo>
                    <a:pt x="16409901" y="1338580"/>
                  </a:lnTo>
                  <a:cubicBezTo>
                    <a:pt x="16464511" y="603250"/>
                    <a:pt x="15904440" y="0"/>
                    <a:pt x="15165301"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5423" y="8262501"/>
            <a:ext cx="1102488" cy="1358999"/>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01332" y="-1994153"/>
            <a:ext cx="21429837" cy="362282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5636" flipH="1">
            <a:off x="1259219" y="983415"/>
            <a:ext cx="1329713" cy="259456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477847" y="5278871"/>
            <a:ext cx="3652540" cy="33404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15794469" y="1299354"/>
            <a:ext cx="651070" cy="108803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594680">
            <a:off x="4503095" y="871868"/>
            <a:ext cx="436195" cy="7289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954871">
            <a:off x="926579" y="5417191"/>
            <a:ext cx="466402" cy="779424"/>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1395" y="6822442"/>
            <a:ext cx="3118102" cy="3464558"/>
          </a:xfrm>
          <a:prstGeom prst="rect">
            <a:avLst/>
          </a:prstGeom>
        </p:spPr>
      </p:pic>
      <p:sp>
        <p:nvSpPr>
          <p:cNvPr id="17" name="TextBox 16">
            <a:extLst>
              <a:ext uri="{FF2B5EF4-FFF2-40B4-BE49-F238E27FC236}">
                <a16:creationId xmlns:a16="http://schemas.microsoft.com/office/drawing/2014/main" id="{F6906538-0A67-A2C4-F32B-0B18EF9D69B1}"/>
              </a:ext>
            </a:extLst>
          </p:cNvPr>
          <p:cNvSpPr txBox="1"/>
          <p:nvPr/>
        </p:nvSpPr>
        <p:spPr>
          <a:xfrm>
            <a:off x="3768556" y="3775978"/>
            <a:ext cx="10581660" cy="2735044"/>
          </a:xfrm>
          <a:prstGeom prst="rect">
            <a:avLst/>
          </a:prstGeom>
          <a:noFill/>
        </p:spPr>
        <p:txBody>
          <a:bodyPr wrap="square">
            <a:spAutoFit/>
          </a:bodyPr>
          <a:lstStyle/>
          <a:p>
            <a:pPr algn="ctr">
              <a:lnSpc>
                <a:spcPct val="120000"/>
              </a:lnSpc>
              <a:spcBef>
                <a:spcPts val="200"/>
              </a:spcBef>
            </a:pPr>
            <a:r>
              <a:rPr lang="en-US" sz="7500" b="1">
                <a:solidFill>
                  <a:schemeClr val="accent5">
                    <a:lumMod val="50000"/>
                  </a:schemeClr>
                </a:solidFill>
                <a:latin typeface="Arial" panose="020B0604020202020204" pitchFamily="34" charset="0"/>
                <a:ea typeface="DengXian Light" panose="02010600030101010101" pitchFamily="2" charset="-122"/>
                <a:cs typeface="Arial" panose="020B0604020202020204" pitchFamily="34" charset="0"/>
              </a:rPr>
              <a:t>I. Chuẩn bị ao nuôi </a:t>
            </a:r>
          </a:p>
          <a:p>
            <a:pPr algn="ctr">
              <a:lnSpc>
                <a:spcPct val="120000"/>
              </a:lnSpc>
              <a:spcBef>
                <a:spcPts val="200"/>
              </a:spcBef>
            </a:pPr>
            <a:r>
              <a:rPr lang="en-US" sz="7500" b="1">
                <a:solidFill>
                  <a:schemeClr val="accent5">
                    <a:lumMod val="50000"/>
                  </a:schemeClr>
                </a:solidFill>
                <a:latin typeface="Arial" panose="020B0604020202020204" pitchFamily="34" charset="0"/>
                <a:ea typeface="DengXian Light" panose="02010600030101010101" pitchFamily="2" charset="-122"/>
                <a:cs typeface="Arial" panose="020B0604020202020204" pitchFamily="34" charset="0"/>
              </a:rPr>
              <a:t>và cá giống</a:t>
            </a:r>
            <a:endParaRPr lang="en-US" sz="7500" b="1">
              <a:solidFill>
                <a:schemeClr val="accent5">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3015" y="6664171"/>
            <a:ext cx="21429837" cy="36228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0067" y="7403527"/>
            <a:ext cx="18288000" cy="414619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60485">
            <a:off x="8056162" y="12980926"/>
            <a:ext cx="1611707" cy="267133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7236" flipH="1">
            <a:off x="488879" y="13846"/>
            <a:ext cx="3000943" cy="352361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30305" y="2987286"/>
            <a:ext cx="689882" cy="11528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94680">
            <a:off x="4046618" y="915886"/>
            <a:ext cx="689882" cy="1152889"/>
          </a:xfrm>
          <a:prstGeom prst="rect">
            <a:avLst/>
          </a:prstGeom>
        </p:spPr>
      </p:pic>
      <p:pic>
        <p:nvPicPr>
          <p:cNvPr id="11" name="Picture 11"/>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060027" y="-1509982"/>
            <a:ext cx="21429837" cy="362282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94680">
            <a:off x="8430980" y="14685225"/>
            <a:ext cx="689882" cy="1152889"/>
          </a:xfrm>
          <a:prstGeom prst="rect">
            <a:avLst/>
          </a:prstGeom>
        </p:spPr>
      </p:pic>
      <p:sp>
        <p:nvSpPr>
          <p:cNvPr id="17" name="TextBox 15">
            <a:extLst>
              <a:ext uri="{FF2B5EF4-FFF2-40B4-BE49-F238E27FC236}">
                <a16:creationId xmlns:a16="http://schemas.microsoft.com/office/drawing/2014/main" id="{6C16FAE5-D11D-C7F8-8082-7884E14B6179}"/>
              </a:ext>
            </a:extLst>
          </p:cNvPr>
          <p:cNvSpPr txBox="1"/>
          <p:nvPr/>
        </p:nvSpPr>
        <p:spPr>
          <a:xfrm>
            <a:off x="348982" y="3629878"/>
            <a:ext cx="17590036" cy="3034292"/>
          </a:xfrm>
          <a:prstGeom prst="rect">
            <a:avLst/>
          </a:prstGeom>
        </p:spPr>
        <p:txBody>
          <a:bodyPr wrap="square" lIns="0" tIns="0" rIns="0" bIns="0" rtlCol="0" anchor="t">
            <a:spAutoFit/>
          </a:bodyPr>
          <a:lstStyle/>
          <a:p>
            <a:pPr algn="ctr">
              <a:lnSpc>
                <a:spcPct val="130000"/>
              </a:lnSpc>
            </a:pPr>
            <a:r>
              <a:rPr lang="en-US" sz="8000" b="1">
                <a:solidFill>
                  <a:srgbClr val="2E4559"/>
                </a:solidFill>
                <a:latin typeface="Arial" panose="020B0604020202020204" pitchFamily="34" charset="0"/>
                <a:cs typeface="Arial" panose="020B0604020202020204" pitchFamily="34" charset="0"/>
              </a:rPr>
              <a:t>CẢM ƠN CÁC EM ĐÃ CHÚ Ý </a:t>
            </a:r>
          </a:p>
          <a:p>
            <a:pPr algn="ctr">
              <a:lnSpc>
                <a:spcPct val="130000"/>
              </a:lnSpc>
            </a:pPr>
            <a:r>
              <a:rPr lang="en-US" sz="8000" b="1">
                <a:solidFill>
                  <a:srgbClr val="2E4559"/>
                </a:solidFill>
                <a:latin typeface="Arial" panose="020B0604020202020204" pitchFamily="34" charset="0"/>
                <a:cs typeface="Arial" panose="020B0604020202020204" pitchFamily="34" charset="0"/>
              </a:rPr>
              <a:t>LẮNG NGHE BÀI GIẢNG</a:t>
            </a:r>
            <a:endParaRPr lang="en-US" sz="8000" b="1" dirty="0">
              <a:solidFill>
                <a:srgbClr val="2E4559"/>
              </a:solidFill>
              <a:latin typeface="Arial" panose="020B0604020202020204" pitchFamily="34" charset="0"/>
              <a:cs typeface="Arial" panose="020B0604020202020204" pitchFamily="34" charset="0"/>
            </a:endParaRPr>
          </a:p>
        </p:txBody>
      </p:sp>
      <p:pic>
        <p:nvPicPr>
          <p:cNvPr id="18" name="Picture 5">
            <a:extLst>
              <a:ext uri="{FF2B5EF4-FFF2-40B4-BE49-F238E27FC236}">
                <a16:creationId xmlns:a16="http://schemas.microsoft.com/office/drawing/2014/main" id="{6705FDDF-EC1A-942E-D505-BC7D75F1DE3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3982">
            <a:off x="9144000" y="7530369"/>
            <a:ext cx="1542179" cy="1727931"/>
          </a:xfrm>
          <a:prstGeom prst="rect">
            <a:avLst/>
          </a:prstGeom>
        </p:spPr>
      </p:pic>
      <p:pic>
        <p:nvPicPr>
          <p:cNvPr id="19" name="Picture 12">
            <a:extLst>
              <a:ext uri="{FF2B5EF4-FFF2-40B4-BE49-F238E27FC236}">
                <a16:creationId xmlns:a16="http://schemas.microsoft.com/office/drawing/2014/main" id="{A10DBB17-57AD-799A-B4AF-4AF860722C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09685" y="5396041"/>
            <a:ext cx="4652593" cy="5169548"/>
          </a:xfrm>
          <a:prstGeom prst="rect">
            <a:avLst/>
          </a:prstGeom>
        </p:spPr>
      </p:pic>
      <p:pic>
        <p:nvPicPr>
          <p:cNvPr id="20" name="Picture 13">
            <a:extLst>
              <a:ext uri="{FF2B5EF4-FFF2-40B4-BE49-F238E27FC236}">
                <a16:creationId xmlns:a16="http://schemas.microsoft.com/office/drawing/2014/main" id="{ED2E20D4-D0CB-24C7-5971-B2D3CF1374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9122" y="6482066"/>
            <a:ext cx="3280456" cy="3000126"/>
          </a:xfrm>
          <a:prstGeom prst="rect">
            <a:avLst/>
          </a:prstGeom>
        </p:spPr>
      </p:pic>
      <p:pic>
        <p:nvPicPr>
          <p:cNvPr id="21" name="Picture 14">
            <a:extLst>
              <a:ext uri="{FF2B5EF4-FFF2-40B4-BE49-F238E27FC236}">
                <a16:creationId xmlns:a16="http://schemas.microsoft.com/office/drawing/2014/main" id="{9D4A748B-21B9-6E95-053C-D4DD5D436BF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954871">
            <a:off x="4292141" y="7301171"/>
            <a:ext cx="466402" cy="779424"/>
          </a:xfrm>
          <a:prstGeom prst="rect">
            <a:avLst/>
          </a:prstGeom>
        </p:spPr>
      </p:pic>
    </p:spTree>
    <p:extLst>
      <p:ext uri="{BB962C8B-B14F-4D97-AF65-F5344CB8AC3E}">
        <p14:creationId xmlns:p14="http://schemas.microsoft.com/office/powerpoint/2010/main" val="244298728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86291" y="8892496"/>
            <a:ext cx="527698" cy="136902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2034601" y="664749"/>
            <a:ext cx="515938" cy="86220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35492">
            <a:off x="16239201" y="447608"/>
            <a:ext cx="513052" cy="85738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17155000" y="1209470"/>
            <a:ext cx="513052" cy="85738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34417">
            <a:off x="415051" y="246918"/>
            <a:ext cx="1227295" cy="1258764"/>
          </a:xfrm>
          <a:prstGeom prst="rect">
            <a:avLst/>
          </a:prstGeom>
        </p:spPr>
      </p:pic>
      <p:sp>
        <p:nvSpPr>
          <p:cNvPr id="18" name="TextBox 18">
            <a:extLst>
              <a:ext uri="{FF2B5EF4-FFF2-40B4-BE49-F238E27FC236}">
                <a16:creationId xmlns:a16="http://schemas.microsoft.com/office/drawing/2014/main" id="{C021CE4D-2D6F-B692-0D44-16084623013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Chuẩn bị ao nuôi cá</a:t>
            </a:r>
            <a:endParaRPr lang="en-US" sz="6500" b="1" dirty="0">
              <a:solidFill>
                <a:srgbClr val="2E4559"/>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B58E629-F60E-FB57-C398-533C6172DAFC}"/>
              </a:ext>
            </a:extLst>
          </p:cNvPr>
          <p:cNvSpPr txBox="1"/>
          <p:nvPr/>
        </p:nvSpPr>
        <p:spPr>
          <a:xfrm>
            <a:off x="1234035" y="3743544"/>
            <a:ext cx="7294463" cy="5195077"/>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tát cạn ao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hút bùn và làm vệ sinh ao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phơi đáy ao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bắt sạch cá còn sót lại</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lấy nước mới vào ao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rắc vôi khử trùng ao</a:t>
            </a:r>
          </a:p>
        </p:txBody>
      </p:sp>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6316" y="7548611"/>
            <a:ext cx="2271622" cy="2524024"/>
          </a:xfrm>
          <a:prstGeom prst="rect">
            <a:avLst/>
          </a:prstGeom>
        </p:spPr>
      </p:pic>
      <p:sp>
        <p:nvSpPr>
          <p:cNvPr id="25" name="TextBox 24">
            <a:extLst>
              <a:ext uri="{FF2B5EF4-FFF2-40B4-BE49-F238E27FC236}">
                <a16:creationId xmlns:a16="http://schemas.microsoft.com/office/drawing/2014/main" id="{140B2F99-A9E9-66DC-A7DD-5AB83F6B43B1}"/>
              </a:ext>
            </a:extLst>
          </p:cNvPr>
          <p:cNvSpPr txBox="1"/>
          <p:nvPr/>
        </p:nvSpPr>
        <p:spPr>
          <a:xfrm>
            <a:off x="-1" y="2231097"/>
            <a:ext cx="18287999" cy="84510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Sắp xếp các bước trong quy trình chuẩn bị ao nuôi cá theo các gợi ý sau: </a:t>
            </a:r>
          </a:p>
        </p:txBody>
      </p:sp>
      <p:pic>
        <p:nvPicPr>
          <p:cNvPr id="5" name="Picture 4">
            <a:extLst>
              <a:ext uri="{FF2B5EF4-FFF2-40B4-BE49-F238E27FC236}">
                <a16:creationId xmlns:a16="http://schemas.microsoft.com/office/drawing/2014/main" id="{7348544F-B966-F714-6020-42C189F65F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28498" y="4128940"/>
            <a:ext cx="8954179" cy="5013268"/>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wipe(down)">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down)">
                                      <p:cBhvr>
                                        <p:cTn id="28" dur="500"/>
                                        <p:tgtEl>
                                          <p:spTgt spid="2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down)">
                                      <p:cBhvr>
                                        <p:cTn id="33" dur="500"/>
                                        <p:tgtEl>
                                          <p:spTgt spid="2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wipe(down)">
                                      <p:cBhvr>
                                        <p:cTn id="38" dur="500"/>
                                        <p:tgtEl>
                                          <p:spTgt spid="2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Effect transition="in" filter="wipe(down)">
                                      <p:cBhvr>
                                        <p:cTn id="43" dur="500"/>
                                        <p:tgtEl>
                                          <p:spTgt spid="2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xEl>
                                              <p:pRg st="5" end="5"/>
                                            </p:txEl>
                                          </p:spTgt>
                                        </p:tgtEl>
                                        <p:attrNameLst>
                                          <p:attrName>style.visibility</p:attrName>
                                        </p:attrNameLst>
                                      </p:cBhvr>
                                      <p:to>
                                        <p:strVal val="visible"/>
                                      </p:to>
                                    </p:set>
                                    <p:animEffect transition="in" filter="wipe(down)">
                                      <p:cBhvr>
                                        <p:cTn id="48"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15433">
            <a:off x="2034601" y="664749"/>
            <a:ext cx="515938" cy="86220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35492">
            <a:off x="16239201" y="447608"/>
            <a:ext cx="513052" cy="85738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6507">
            <a:off x="17155000" y="1209470"/>
            <a:ext cx="513052" cy="85738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34417">
            <a:off x="415051" y="246918"/>
            <a:ext cx="1227295" cy="1258764"/>
          </a:xfrm>
          <a:prstGeom prst="rect">
            <a:avLst/>
          </a:prstGeom>
        </p:spPr>
      </p:pic>
      <p:sp>
        <p:nvSpPr>
          <p:cNvPr id="18" name="TextBox 18">
            <a:extLst>
              <a:ext uri="{FF2B5EF4-FFF2-40B4-BE49-F238E27FC236}">
                <a16:creationId xmlns:a16="http://schemas.microsoft.com/office/drawing/2014/main" id="{C021CE4D-2D6F-B692-0D44-16084623013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Chuẩn bị ao nuôi cá</a:t>
            </a:r>
            <a:endParaRPr lang="en-US" sz="6500" b="1" dirty="0">
              <a:solidFill>
                <a:srgbClr val="2E4559"/>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6AADA58-75DD-85BB-7B6C-4066AF6DB995}"/>
              </a:ext>
            </a:extLst>
          </p:cNvPr>
          <p:cNvSpPr txBox="1"/>
          <p:nvPr/>
        </p:nvSpPr>
        <p:spPr>
          <a:xfrm>
            <a:off x="1336553" y="2130223"/>
            <a:ext cx="15614891" cy="252556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Quy trình chuẩn bị ao nuôi cá: </a:t>
            </a: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tát cạn ao → bắt sạch cá còn sót lại → hút bùn và làm vệ sinh ao → rắc vôi khử trùng ao → phơi đáy ao → lấy nước mới vào ao.</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Lưu ý cho vụ nuôi mới - Tôm Giống - Nam Miền Trung">
            <a:extLst>
              <a:ext uri="{FF2B5EF4-FFF2-40B4-BE49-F238E27FC236}">
                <a16:creationId xmlns:a16="http://schemas.microsoft.com/office/drawing/2014/main" id="{40796F4B-012D-73A5-C6E7-8F6959A403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7335" y="5088198"/>
            <a:ext cx="7870200" cy="4740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ơi kho day ao">
            <a:extLst>
              <a:ext uri="{FF2B5EF4-FFF2-40B4-BE49-F238E27FC236}">
                <a16:creationId xmlns:a16="http://schemas.microsoft.com/office/drawing/2014/main" id="{61AFE53E-D9C0-8AB4-269F-C5A505FC1E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4427" y="5088198"/>
            <a:ext cx="7156238" cy="47407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25800" y="7452227"/>
            <a:ext cx="2004346" cy="2227051"/>
          </a:xfrm>
          <a:prstGeom prst="rect">
            <a:avLst/>
          </a:prstGeom>
        </p:spPr>
      </p:pic>
    </p:spTree>
    <p:extLst>
      <p:ext uri="{BB962C8B-B14F-4D97-AF65-F5344CB8AC3E}">
        <p14:creationId xmlns:p14="http://schemas.microsoft.com/office/powerpoint/2010/main" val="4050359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 calcmode="lin" valueType="num">
                                      <p:cBhvr>
                                        <p:cTn id="14" dur="500" fill="hold"/>
                                        <p:tgtEl>
                                          <p:spTgt spid="1026"/>
                                        </p:tgtEl>
                                        <p:attrNameLst>
                                          <p:attrName>style.rotation</p:attrName>
                                        </p:attrNameLst>
                                      </p:cBhvr>
                                      <p:tavLst>
                                        <p:tav tm="0">
                                          <p:val>
                                            <p:fltVal val="90"/>
                                          </p:val>
                                        </p:tav>
                                        <p:tav tm="100000">
                                          <p:val>
                                            <p:fltVal val="0"/>
                                          </p:val>
                                        </p:tav>
                                      </p:tavLst>
                                    </p:anim>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heel(1)">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86291" y="8892496"/>
            <a:ext cx="527698" cy="136902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2507196" y="666538"/>
            <a:ext cx="515938" cy="86220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35492">
            <a:off x="16239201" y="447608"/>
            <a:ext cx="513052" cy="85738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17155000" y="1209470"/>
            <a:ext cx="513052" cy="857383"/>
          </a:xfrm>
          <a:prstGeom prst="rect">
            <a:avLst/>
          </a:prstGeom>
        </p:spPr>
      </p:pic>
      <p:sp>
        <p:nvSpPr>
          <p:cNvPr id="18" name="TextBox 18">
            <a:extLst>
              <a:ext uri="{FF2B5EF4-FFF2-40B4-BE49-F238E27FC236}">
                <a16:creationId xmlns:a16="http://schemas.microsoft.com/office/drawing/2014/main" id="{C021CE4D-2D6F-B692-0D44-16084623013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Chuẩn bị ao nuôi cá</a:t>
            </a:r>
            <a:endParaRPr lang="en-US" sz="6500" b="1" dirty="0">
              <a:solidFill>
                <a:srgbClr val="2E4559"/>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B58E629-F60E-FB57-C398-533C6172DAFC}"/>
              </a:ext>
            </a:extLst>
          </p:cNvPr>
          <p:cNvSpPr txBox="1"/>
          <p:nvPr/>
        </p:nvSpPr>
        <p:spPr>
          <a:xfrm>
            <a:off x="649078" y="3241641"/>
            <a:ext cx="8230011" cy="5123197"/>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hình 15.1 và cho biết gia đình và địa phương em thường nuôi cá trong các loại ao nào? </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Theo em, việc rắc vôi bột khi vệ sinh đáy ao có tác dụng gì?</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0FE53444-47E4-95B9-2561-82369CED5943}"/>
              </a:ext>
            </a:extLst>
          </p:cNvPr>
          <p:cNvPicPr>
            <a:picLocks noChangeAspect="1"/>
          </p:cNvPicPr>
          <p:nvPr/>
        </p:nvPicPr>
        <p:blipFill>
          <a:blip r:embed="rId10"/>
          <a:stretch>
            <a:fillRect/>
          </a:stretch>
        </p:blipFill>
        <p:spPr>
          <a:xfrm>
            <a:off x="9298869" y="2381815"/>
            <a:ext cx="8112657" cy="6842850"/>
          </a:xfrm>
          <a:prstGeom prst="rect">
            <a:avLst/>
          </a:prstGeom>
        </p:spPr>
      </p:pic>
      <p:pic>
        <p:nvPicPr>
          <p:cNvPr id="14" name="Picture 15">
            <a:extLst>
              <a:ext uri="{FF2B5EF4-FFF2-40B4-BE49-F238E27FC236}">
                <a16:creationId xmlns:a16="http://schemas.microsoft.com/office/drawing/2014/main" id="{24414346-48F7-27CC-76D7-134333F69FA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89632">
            <a:off x="819524" y="762219"/>
            <a:ext cx="1057700" cy="1751884"/>
          </a:xfrm>
          <a:prstGeom prst="rect">
            <a:avLst/>
          </a:prstGeom>
        </p:spPr>
      </p:pic>
      <p:pic>
        <p:nvPicPr>
          <p:cNvPr id="15" name="Picture 10">
            <a:extLst>
              <a:ext uri="{FF2B5EF4-FFF2-40B4-BE49-F238E27FC236}">
                <a16:creationId xmlns:a16="http://schemas.microsoft.com/office/drawing/2014/main" id="{CB1EE998-32A6-6EE5-F767-4E652C49C38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320561" y="7762330"/>
            <a:ext cx="2523061" cy="2855315"/>
          </a:xfrm>
          <a:prstGeom prst="rect">
            <a:avLst/>
          </a:prstGeom>
        </p:spPr>
      </p:pic>
    </p:spTree>
    <p:extLst>
      <p:ext uri="{BB962C8B-B14F-4D97-AF65-F5344CB8AC3E}">
        <p14:creationId xmlns:p14="http://schemas.microsoft.com/office/powerpoint/2010/main" val="202142263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500"/>
                                        <p:tgtEl>
                                          <p:spTgt spid="20">
                                            <p:txEl>
                                              <p:pRg st="0" end="0"/>
                                            </p:txEl>
                                          </p:spTgt>
                                        </p:tgtEl>
                                      </p:cBhvr>
                                    </p:animEffect>
                                    <p:anim calcmode="lin" valueType="num">
                                      <p:cBhvr>
                                        <p:cTn id="1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500"/>
                                        <p:tgtEl>
                                          <p:spTgt spid="20">
                                            <p:txEl>
                                              <p:pRg st="1" end="1"/>
                                            </p:txEl>
                                          </p:spTgt>
                                        </p:tgtEl>
                                      </p:cBhvr>
                                    </p:animEffect>
                                    <p:anim calcmode="lin" valueType="num">
                                      <p:cBhvr>
                                        <p:cTn id="22"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52864"/>
            <a:ext cx="9854313" cy="22341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8778903"/>
            <a:ext cx="18288000" cy="232898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86291" y="8892496"/>
            <a:ext cx="527698" cy="136902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5433">
            <a:off x="2507196" y="666538"/>
            <a:ext cx="515938" cy="86220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35492">
            <a:off x="16239201" y="447608"/>
            <a:ext cx="513052" cy="85738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96507">
            <a:off x="17155000" y="1209470"/>
            <a:ext cx="513052" cy="857383"/>
          </a:xfrm>
          <a:prstGeom prst="rect">
            <a:avLst/>
          </a:prstGeom>
        </p:spPr>
      </p:pic>
      <p:sp>
        <p:nvSpPr>
          <p:cNvPr id="18" name="TextBox 18">
            <a:extLst>
              <a:ext uri="{FF2B5EF4-FFF2-40B4-BE49-F238E27FC236}">
                <a16:creationId xmlns:a16="http://schemas.microsoft.com/office/drawing/2014/main" id="{C021CE4D-2D6F-B692-0D44-16084623013E}"/>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rgbClr val="2E4559"/>
                </a:solidFill>
                <a:latin typeface="Arial" panose="020B0604020202020204" pitchFamily="34" charset="0"/>
                <a:cs typeface="Arial" panose="020B0604020202020204" pitchFamily="34" charset="0"/>
              </a:rPr>
              <a:t>1. Chuẩn bị ao nuôi cá</a:t>
            </a:r>
            <a:endParaRPr lang="en-US" sz="6500" b="1" dirty="0">
              <a:solidFill>
                <a:srgbClr val="2E4559"/>
              </a:solidFill>
              <a:latin typeface="Arial" panose="020B0604020202020204" pitchFamily="34" charset="0"/>
              <a:cs typeface="Arial" panose="020B0604020202020204" pitchFamily="34" charset="0"/>
            </a:endParaRPr>
          </a:p>
        </p:txBody>
      </p:sp>
      <p:pic>
        <p:nvPicPr>
          <p:cNvPr id="14" name="Picture 15">
            <a:extLst>
              <a:ext uri="{FF2B5EF4-FFF2-40B4-BE49-F238E27FC236}">
                <a16:creationId xmlns:a16="http://schemas.microsoft.com/office/drawing/2014/main" id="{24414346-48F7-27CC-76D7-134333F69FA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89632">
            <a:off x="819524" y="762219"/>
            <a:ext cx="1057700" cy="1751884"/>
          </a:xfrm>
          <a:prstGeom prst="rect">
            <a:avLst/>
          </a:prstGeom>
        </p:spPr>
      </p:pic>
      <p:sp>
        <p:nvSpPr>
          <p:cNvPr id="16" name="TextBox 15">
            <a:extLst>
              <a:ext uri="{FF2B5EF4-FFF2-40B4-BE49-F238E27FC236}">
                <a16:creationId xmlns:a16="http://schemas.microsoft.com/office/drawing/2014/main" id="{BFAE94F6-962A-8C50-60F1-F472CAFF9DCE}"/>
              </a:ext>
            </a:extLst>
          </p:cNvPr>
          <p:cNvSpPr txBox="1"/>
          <p:nvPr/>
        </p:nvSpPr>
        <p:spPr>
          <a:xfrm>
            <a:off x="2041162" y="1947592"/>
            <a:ext cx="13804323" cy="845103"/>
          </a:xfrm>
          <a:prstGeom prst="rect">
            <a:avLst/>
          </a:prstGeom>
          <a:noFill/>
        </p:spPr>
        <p:txBody>
          <a:bodyPr wrap="square">
            <a:spAutoFit/>
          </a:bodyPr>
          <a:lstStyle/>
          <a:p>
            <a:pPr>
              <a:lnSpc>
                <a:spcPct val="130000"/>
              </a:lnSpc>
              <a:spcBef>
                <a:spcPts val="300"/>
              </a:spcBef>
              <a:spcAft>
                <a:spcPts val="3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của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việc rắc vôi bột khi vệ sinh đáy ao:</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Diagonal Corners Snipped 4">
            <a:extLst>
              <a:ext uri="{FF2B5EF4-FFF2-40B4-BE49-F238E27FC236}">
                <a16:creationId xmlns:a16="http://schemas.microsoft.com/office/drawing/2014/main" id="{9B478DB9-D72E-1F73-A4D1-098C9B4DACC4}"/>
              </a:ext>
            </a:extLst>
          </p:cNvPr>
          <p:cNvSpPr/>
          <p:nvPr/>
        </p:nvSpPr>
        <p:spPr>
          <a:xfrm>
            <a:off x="1863466" y="3356237"/>
            <a:ext cx="14561068" cy="1927514"/>
          </a:xfrm>
          <a:prstGeom prst="snip2Diag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Giúp hạ phèn đất và nước, ổn định pH nước, diệt được cá tạp địch hại và cả các mầm bệnh trong ao.</a:t>
            </a:r>
            <a:endParaRPr lang="en-US" sz="4200">
              <a:solidFill>
                <a:schemeClr val="bg1"/>
              </a:solidFill>
              <a:latin typeface="Arial" panose="020B0604020202020204" pitchFamily="34" charset="0"/>
              <a:cs typeface="Arial" panose="020B0604020202020204" pitchFamily="34" charset="0"/>
            </a:endParaRPr>
          </a:p>
        </p:txBody>
      </p:sp>
      <p:sp>
        <p:nvSpPr>
          <p:cNvPr id="17" name="Rectangle: Diagonal Corners Snipped 16">
            <a:extLst>
              <a:ext uri="{FF2B5EF4-FFF2-40B4-BE49-F238E27FC236}">
                <a16:creationId xmlns:a16="http://schemas.microsoft.com/office/drawing/2014/main" id="{2DD3402E-2287-9807-A1F1-010A4DADCEAF}"/>
              </a:ext>
            </a:extLst>
          </p:cNvPr>
          <p:cNvSpPr/>
          <p:nvPr/>
        </p:nvSpPr>
        <p:spPr>
          <a:xfrm>
            <a:off x="1863464" y="5599748"/>
            <a:ext cx="14561069" cy="1927514"/>
          </a:xfrm>
          <a:prstGeom prst="snip2Diag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Giúp mùn bã đáy ao phân hủy, làm đáy ao tốt hơn do được khoáng hóa, chất lượng nước cũng được cải thiện.</a:t>
            </a:r>
            <a:endParaRPr lang="en-US" sz="4200">
              <a:solidFill>
                <a:schemeClr val="bg1"/>
              </a:solidFill>
              <a:latin typeface="Arial" panose="020B0604020202020204" pitchFamily="34" charset="0"/>
              <a:cs typeface="Arial" panose="020B0604020202020204" pitchFamily="34" charset="0"/>
            </a:endParaRPr>
          </a:p>
        </p:txBody>
      </p:sp>
      <p:sp>
        <p:nvSpPr>
          <p:cNvPr id="19" name="Rectangle: Diagonal Corners Snipped 18">
            <a:extLst>
              <a:ext uri="{FF2B5EF4-FFF2-40B4-BE49-F238E27FC236}">
                <a16:creationId xmlns:a16="http://schemas.microsoft.com/office/drawing/2014/main" id="{15F87976-5C6E-E6AF-924A-5CA322A5FB8B}"/>
              </a:ext>
            </a:extLst>
          </p:cNvPr>
          <p:cNvSpPr/>
          <p:nvPr/>
        </p:nvSpPr>
        <p:spPr>
          <a:xfrm>
            <a:off x="1863464" y="7843260"/>
            <a:ext cx="14561069" cy="1927514"/>
          </a:xfrm>
          <a:prstGeom prst="snip2Diag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Đối với tôm nuôi, chất vôi trong ao còn có tác dụng đến tôm trong việc hình thành vỏ.</a:t>
            </a:r>
            <a:endParaRPr lang="en-US" sz="4200">
              <a:solidFill>
                <a:schemeClr val="bg1"/>
              </a:solidFill>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CB1EE998-32A6-6EE5-F767-4E652C49C3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20561" y="7762330"/>
            <a:ext cx="2523061" cy="2855315"/>
          </a:xfrm>
          <a:prstGeom prst="rect">
            <a:avLst/>
          </a:prstGeom>
        </p:spPr>
      </p:pic>
    </p:spTree>
    <p:extLst>
      <p:ext uri="{BB962C8B-B14F-4D97-AF65-F5344CB8AC3E}">
        <p14:creationId xmlns:p14="http://schemas.microsoft.com/office/powerpoint/2010/main" val="25171359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17"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2624</Words>
  <Application>Microsoft Office PowerPoint</Application>
  <PresentationFormat>Custom</PresentationFormat>
  <Paragraphs>213</Paragraphs>
  <Slides>50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Wingdings</vt:lpstr>
      <vt:lpstr>One Little Font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66</cp:revision>
  <dcterms:created xsi:type="dcterms:W3CDTF">2006-08-16T00:00:00Z</dcterms:created>
  <dcterms:modified xsi:type="dcterms:W3CDTF">2022-05-31T08:32:32Z</dcterms:modified>
  <dc:identifier>DAFCMM3djDg</dc:identifier>
</cp:coreProperties>
</file>