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9" r:id="rId4"/>
    <p:sldId id="257" r:id="rId5"/>
    <p:sldId id="260" r:id="rId6"/>
    <p:sldId id="262" r:id="rId7"/>
    <p:sldId id="258" r:id="rId8"/>
    <p:sldId id="261" r:id="rId9"/>
    <p:sldId id="263" r:id="rId10"/>
    <p:sldId id="270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2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4572000" y="0"/>
              </a:cxn>
              <a:cxn ang="0">
                <a:pos x="4572000" y="3429000"/>
              </a:cxn>
              <a:cxn ang="0">
                <a:pos x="0" y="3429000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456495-901F-499B-B55E-F64583AE83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624D31-43A5-475A-80CF-332C9F6DCF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01638" y="457200"/>
            <a:ext cx="10753725" cy="1582738"/>
          </a:xfrm>
          <a:ln/>
        </p:spPr>
        <p:txBody>
          <a:bodyPr vert="horz" wrap="square" lIns="91440" tIns="45720" rIns="91440" bIns="45720" anchor="b" anchorCtr="0"/>
          <a:p>
            <a:pPr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sz="4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sz="4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sz="4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12.</a:t>
            </a:r>
            <a:r>
              <a:rPr lang="vi-VN" altLang="en-US" sz="4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4400" b="1" kern="1200" dirty="0">
                <a:solidFill>
                  <a:srgbClr val="88549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vi-VN" altLang="en-US" sz="4400" b="1" kern="1200" dirty="0">
                <a:solidFill>
                  <a:srgbClr val="88549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CHĂN NUÔI GÀ THỊT TRONG NÔNG HỘ</a:t>
            </a:r>
            <a:endParaRPr lang="vi-VN" altLang="en-US" sz="4400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099" name="Shape 394"/>
          <p:cNvSpPr txBox="1"/>
          <p:nvPr/>
        </p:nvSpPr>
        <p:spPr>
          <a:xfrm>
            <a:off x="533400" y="561975"/>
            <a:ext cx="500063" cy="623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/>
            <a:r>
              <a:rPr lang="vi-VN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vi-VN" altLang="en-US" sz="1100" dirty="0">
              <a:latin typeface="Arial" panose="020B0604020202020204" pitchFamily="34" charset="0"/>
            </a:endParaRPr>
          </a:p>
          <a:p>
            <a:pPr algn="ctr"/>
            <a:r>
              <a:rPr lang="vi-VN" altLang="en-US" sz="3500" dirty="0">
                <a:solidFill>
                  <a:srgbClr val="FFFFFF"/>
                </a:solidFill>
                <a:latin typeface="Arial" panose="020B0604020202020204" pitchFamily="34" charset="0"/>
                <a:cs typeface="Palatino Linotype" panose="02040502050505030304" pitchFamily="18" charset="0"/>
              </a:rPr>
              <a:t>12</a:t>
            </a:r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4100" name="Shape 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2039938"/>
            <a:ext cx="4267200" cy="412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Shape 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13" y="2170113"/>
            <a:ext cx="5327650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/>
          <a:p>
            <a:pPr indent="31750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sz="2800" b="1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913" y="1690688"/>
            <a:ext cx="9782175" cy="1579563"/>
          </a:xfrm>
          <a:prstGeom prst="rect">
            <a:avLst/>
          </a:prstGeom>
        </p:spPr>
        <p:txBody>
          <a:bodyPr wrap="square">
            <a:spAutoFit/>
          </a:bodyPr>
          <a:p>
            <a:pPr indent="31750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vi-VN" altLang="x-none" sz="2800" b="1" dirty="0">
                <a:solidFill>
                  <a:srgbClr val="6E9C7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■ </a:t>
            </a:r>
            <a:r>
              <a:rPr lang="vi-VN" altLang="x-none" sz="2800" b="1" dirty="0">
                <a:solidFill>
                  <a:srgbClr val="4A3D1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Đề xuất bốn loại nguyên liệu (thuộc bốn nhóm dinh dưỡng) sẵn có trong gia đình, địa phương em phù hợp để l</a:t>
            </a:r>
            <a:r>
              <a:rPr lang="vi-VN" altLang="x-none" sz="2800" b="1" dirty="0">
                <a:solidFill>
                  <a:srgbClr val="4A3D1C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2800" b="1" dirty="0">
                <a:solidFill>
                  <a:srgbClr val="4A3D1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m thức ăn cho g</a:t>
            </a:r>
            <a:r>
              <a:rPr lang="vi-VN" altLang="x-none" sz="2800" b="1" dirty="0">
                <a:solidFill>
                  <a:srgbClr val="4A3D1C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2800" b="1" dirty="0">
                <a:solidFill>
                  <a:srgbClr val="4A3D1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22875" y="1830388"/>
            <a:ext cx="6969125" cy="3849687"/>
          </a:xfrm>
          <a:ln/>
        </p:spPr>
      </p:pic>
      <p:sp>
        <p:nvSpPr>
          <p:cNvPr id="14339" name="Rectangle 3"/>
          <p:cNvSpPr/>
          <p:nvPr/>
        </p:nvSpPr>
        <p:spPr>
          <a:xfrm>
            <a:off x="1096963" y="420688"/>
            <a:ext cx="47339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III. 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Chăm sóc cho g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Rectangle 4"/>
          <p:cNvSpPr/>
          <p:nvPr/>
        </p:nvSpPr>
        <p:spPr>
          <a:xfrm>
            <a:off x="1096963" y="1066800"/>
            <a:ext cx="8745537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Aft>
                <a:spcPts val="500"/>
              </a:spcAft>
              <a:buNone/>
            </a:pP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Giai đoạn từ khi g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mới nờ đến một tháng tuổi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4341" name="Shape 4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3" y="1768475"/>
            <a:ext cx="817562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Shape 437"/>
          <p:cNvSpPr txBox="1"/>
          <p:nvPr/>
        </p:nvSpPr>
        <p:spPr>
          <a:xfrm>
            <a:off x="1787525" y="1830388"/>
            <a:ext cx="3570288" cy="404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>
              <a:buNone/>
            </a:pPr>
            <a:r>
              <a:rPr lang="vi-VN" altLang="x-none" sz="2400" b="1" dirty="0">
                <a:solidFill>
                  <a:srgbClr val="CBA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NĂNG LỰC</a:t>
            </a:r>
            <a:endParaRPr sz="24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3" name="Rectangle 7"/>
          <p:cNvSpPr/>
          <p:nvPr/>
        </p:nvSpPr>
        <p:spPr>
          <a:xfrm>
            <a:off x="430213" y="2516188"/>
            <a:ext cx="4692650" cy="2640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9050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hãy quan sát sự phân bố của g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trong H12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 biết mức độ thích hợp của nhiệt độ đối với g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trong từng ổ úm. Hăy đề xuất giải pháp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ề nhiệt độ của các ổ úm phù hợp với g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6963" y="5403850"/>
            <a:ext cx="3044825" cy="5397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ctr"/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ẤM CHO Ổ ÚM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911350"/>
            <a:ext cx="5791200" cy="4267200"/>
          </a:xfrm>
          <a:ln/>
        </p:spPr>
        <p:txBody>
          <a:bodyPr vert="horz" wrap="square" lIns="91440" tIns="45720" rIns="91440" bIns="45720" anchor="t" anchorCtr="0"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còn rất yếu, sức đề kháng kém, rất dễ bị bệnh, vì vậy cần phải chăm sóc cẩn thận để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khoẻ mạnh.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ở giai đoạn n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rất sợ lạnh nên cần phải được sưởi ấm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quan sát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ạng thái của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nhiệt độ phù hợp.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nhiệt độ thích hợp,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phân bố đều trên s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nếu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lạnh, chúng sẽ chụm lại th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đám ở dưới đèn úm; nếu g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nóng, chúng sẽ tản ra, tránh xa đèn úm.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1096963" y="365125"/>
            <a:ext cx="47339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III. 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Chăm sóc cho g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1096963" y="1066800"/>
            <a:ext cx="8745537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Aft>
                <a:spcPts val="500"/>
              </a:spcAft>
              <a:buNone/>
            </a:pP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Giai đoạn từ khi g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mới nờ đến một tháng tuổi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1300" y="1846263"/>
            <a:ext cx="536575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08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76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1" end="4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51" end="4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/>
          <p:nvPr/>
        </p:nvSpPr>
        <p:spPr>
          <a:xfrm>
            <a:off x="785813" y="595313"/>
            <a:ext cx="9161462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30200" indent="-203200" algn="just">
              <a:spcAft>
                <a:spcPts val="600"/>
              </a:spcAft>
              <a:buNone/>
            </a:pPr>
            <a:r>
              <a:rPr lang="vi-VN" alt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Chăm sóc g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giai đoạn trên một tháng tuổi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6387" name="Shape 44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51713" y="1619250"/>
            <a:ext cx="4757737" cy="4297363"/>
          </a:xfrm>
          <a:ln/>
        </p:spPr>
      </p:pic>
      <p:sp>
        <p:nvSpPr>
          <p:cNvPr id="6" name="Rectangle 5"/>
          <p:cNvSpPr/>
          <p:nvPr/>
        </p:nvSpPr>
        <p:spPr>
          <a:xfrm>
            <a:off x="-193675" y="1619250"/>
            <a:ext cx="7356475" cy="482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87400" indent="-457200" algn="just">
              <a:lnSpc>
                <a:spcPct val="115000"/>
              </a:lnSpc>
              <a:spcAft>
                <a:spcPts val="3000"/>
              </a:spcAft>
              <a:buChar char="-"/>
            </a:pP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Giai đoạn n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cần bỏ quây để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đi lại tự do. Sau 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tháng tuổi, nếu có điều kiện nên thả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ra vườn hoặc đồi để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vận động, ăn khoẻ, nhanh lớn, thịt chắc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ngon hơn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787400" indent="-457200" algn="just">
              <a:lnSpc>
                <a:spcPct val="115000"/>
              </a:lnSpc>
              <a:spcAft>
                <a:spcPts val="3000"/>
              </a:spcAft>
              <a:buChar char="-"/>
            </a:pP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ng ng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y,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rửa sạch máng ăn v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máng uống đề phòng bệnh.</a:t>
            </a:r>
            <a:endParaRPr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787400" indent="-457200" algn="just">
              <a:lnSpc>
                <a:spcPct val="115000"/>
              </a:lnSpc>
              <a:spcAft>
                <a:spcPts val="3000"/>
              </a:spcAft>
              <a:buChar char="-"/>
            </a:pP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Sau mỗi lứa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 cần thay lớp độn chuồng v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m vệ sinh nền chuồng sạch sẽ.</a:t>
            </a:r>
            <a:endParaRPr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876300" y="260350"/>
            <a:ext cx="58896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IV. 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Phòng, trị bệnh cho g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8" y="1149350"/>
            <a:ext cx="11306175" cy="515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77800" algn="just">
              <a:lnSpc>
                <a:spcPct val="115000"/>
              </a:lnSpc>
              <a:spcAft>
                <a:spcPts val="1600"/>
              </a:spcAft>
            </a:pPr>
            <a:r>
              <a:rPr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altLang="x-none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trong phòng, trị bệnh cần thực hiện tốt nguyên tắc phòng l</a:t>
            </a:r>
            <a:r>
              <a:rPr lang="vi-VN" altLang="x-none" sz="2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chính?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188" y="1744663"/>
            <a:ext cx="387191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guyên tắc phòng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3" y="2284413"/>
            <a:ext cx="3552825" cy="402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8" y="2205038"/>
            <a:ext cx="4319587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8" y="2284413"/>
            <a:ext cx="4056062" cy="402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84188" y="1933575"/>
            <a:ext cx="11707813" cy="42402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T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hường xuyên vệ sinh chuồng trại sạch sẽ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đảm bảo ba sạch: ăn sạch, ở sạch, uống sạch. 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Đả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 bảo mật độ chăn nuôi hợp lí, tiêm vaccine đầy đủ v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kịp thời.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rị bệnh cho g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cẩn tuân thủ các nguyên tắc sau: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Đúng thuốc: Mỗi loại thuốc chi có tác dụng điều tri với một hoặc một v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 loại bệnh nhất định, vì vậy cần sử dụng thuốc phù hợp thì việc điều trị mới có hiệu quả.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Đúng thời điểm: Khi g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có dấu hiệu bị bệnh, cần cho g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dùng thuốc c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 sớm c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 tốt.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Đúng liều lượng: theo hướng dẫn sử dụng. Nếu sử dụng thuốc không đúng liều lượng sẽ l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 giảm hiệu quả điều trị bệnh v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l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 ảnh hưởng đến sức khoẻ của g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x-none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805" lvl="0" indent="-9080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sz="2400" b="1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2719388" y="417513"/>
            <a:ext cx="58896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IV. 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Phòng, trị bệnh cho g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188" y="1298575"/>
            <a:ext cx="38719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guyên tắc phòng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Rectangle 6"/>
          <p:cNvSpPr/>
          <p:nvPr/>
        </p:nvSpPr>
        <p:spPr>
          <a:xfrm>
            <a:off x="374650" y="5702300"/>
            <a:ext cx="11442700" cy="94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88900" indent="12700" algn="just">
              <a:lnSpc>
                <a:spcPct val="115000"/>
              </a:lnSpc>
              <a:spcAft>
                <a:spcPts val="1300"/>
              </a:spcAft>
              <a:buNone/>
            </a:pP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 nâng cao hiệu quả trị bệnh cho g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ngo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việc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dụng thuốc cần bổ sung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các loại vitamin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chất điện giải, đặc biệt l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men vi sinh để giúp g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mau chóng hồi phục.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813"/>
            <a:ext cx="4371975" cy="2700338"/>
          </a:xfrm>
        </p:spPr>
        <p:txBody>
          <a:bodyPr vert="horz" lIns="91440" tIns="45720" rIns="91440" bIns="45720" rtlCol="0"/>
          <a:p>
            <a:pPr>
              <a:lnSpc>
                <a:spcPct val="80000"/>
              </a:lnSpc>
            </a:pPr>
            <a:r>
              <a:rPr lang="vi-VN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tiêu chảy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dịch tả (bệnh g</a:t>
            </a:r>
            <a:r>
              <a:rPr lang="vi-VN" altLang="x-none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rù, bệnh Newcastle)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cúm gia cầm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tụ huyết trùng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đậu g</a:t>
            </a:r>
            <a:r>
              <a:rPr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3"/>
          <p:cNvSpPr/>
          <p:nvPr/>
        </p:nvSpPr>
        <p:spPr>
          <a:xfrm>
            <a:off x="838200" y="712788"/>
            <a:ext cx="6532563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V.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Một số bệnh phổ biến ở g</a:t>
            </a:r>
            <a:r>
              <a:rPr lang="vi-VN" altLang="x-none" sz="4000" b="1" dirty="0">
                <a:solidFill>
                  <a:srgbClr val="88549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4325" y="1673225"/>
            <a:ext cx="6667500" cy="438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14325" y="5043488"/>
            <a:ext cx="4979988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ctr"/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b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theo nhóm, mỗi tổ (nhóm) tìm hiểu v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b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 bệnh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5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7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94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038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tiêu chảy</a:t>
            </a:r>
            <a:endParaRPr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427163"/>
            <a:ext cx="5992813" cy="3906837"/>
          </a:xfrm>
          <a:ln/>
        </p:spPr>
        <p:txBody>
          <a:bodyPr vert="horz" wrap="square" lIns="91440" tIns="45720" rIns="91440" bIns="45720" anchor="t" anchorCtr="0"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hiện: 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ăn ít, ủ rũ, phân lỏng, m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xanh hay trắng.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 do 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nhiễm khuẩn từ thức ăn, nước uống hay từ môi trường.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Phòng, trị bệnh: luôn cho ăn thức ăn sạch, thường xuyên vệ sinh chuồng nuôi, máng ăn, máng uống sạch sẽ. Khi 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biểu hiện bệnh, cần điều trị kịp thời.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0" y="365125"/>
            <a:ext cx="4656138" cy="344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5" y="3913188"/>
            <a:ext cx="4762500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5"/>
          <p:cNvSpPr/>
          <p:nvPr/>
        </p:nvSpPr>
        <p:spPr>
          <a:xfrm>
            <a:off x="735013" y="5330825"/>
            <a:ext cx="64277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NĂNG LỰC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Hăy tìm hiểu về các loại thuốc v</a:t>
            </a:r>
            <a:r>
              <a:rPr lang="vi-VN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sử dụng thuốc để trị bệnh tiêu chảy cho g</a:t>
            </a:r>
            <a:r>
              <a:rPr lang="vi-VN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687513"/>
            <a:ext cx="6338888" cy="4351338"/>
          </a:xfrm>
        </p:spPr>
        <p:txBody>
          <a:bodyPr vert="horz" lIns="91440" tIns="45720" rIns="91440" bIns="45720" rtlCol="0"/>
          <a:p>
            <a:pPr>
              <a:lnSpc>
                <a:spcPct val="8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 bệnh do virus gây ra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lây lan mạnh (chủ yếu lây qua đường tiêu hoá, tuy nhiên bệnh cũng có thể lây qua dụng cụ chăn nuôi).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hiện: 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thường bò ăn, buồn rẩu, sã cánh, ngoẹo cổ, diều nhão, uống nhiều nước, chảy nước dãi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trắng, gầy nhanh.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Phòng, trị bệnh: chủ yếu l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phòng bệnh bằng vaccine. Khi 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bị bệnh hầu như không thể chữa được.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Rectangle 3"/>
          <p:cNvSpPr/>
          <p:nvPr/>
        </p:nvSpPr>
        <p:spPr>
          <a:xfrm>
            <a:off x="1003300" y="552450"/>
            <a:ext cx="80025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dịch tả (bệnh g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rù, bệnh Newcastle)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7263" y="1031875"/>
            <a:ext cx="4676775" cy="337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2"/>
          <a:srcRect l="2481" t="23044" r="821"/>
          <a:stretch>
            <a:fillRect/>
          </a:stretch>
        </p:blipFill>
        <p:spPr>
          <a:xfrm>
            <a:off x="7192963" y="3916363"/>
            <a:ext cx="4973637" cy="296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6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36" end="2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9" end="3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59" end="3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239713"/>
            <a:ext cx="10515600" cy="11049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cúm gia cầm</a:t>
            </a:r>
            <a:endParaRPr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44613"/>
            <a:ext cx="6891337" cy="5707062"/>
          </a:xfrm>
          <a:ln/>
        </p:spPr>
        <p:txBody>
          <a:bodyPr vert="horz" wrap="square" lIns="91440" tIns="45720" rIns="91440" bIns="45720" anchor="t" anchorCtr="0"/>
          <a:p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hiện: sốt cao, uống nhiều nước, m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thâm tím, viêm sưng phù đầu mặt; khó thở, há mỏ để thở; tiêu chảy phân xanh, phân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đôi khi lẫn máu; xuất huyết da chân.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 do virus cúm gia cầm gây ra. Bệnh lây lan rất nhanh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chết h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loạt gia cầm như: g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vịt, ngan... đồng thời có thể gây bệnh cho người.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Phỏng, trị bệnh: hiện nay, bệnh chưa có thuốc điều trị đặc hiệu, do vậy sử dụng vaccine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biện pháp hữu hiệu để phòng bệnh. Đồng thời không ăn, giết mổ gia cầm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sản phẩm gia cầm ốm, chết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rõ nguồn gốc. Khi phát hiện đ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mắc bệnh cúm gia cầm thì phải báo ngay cho cán bộ thú y, chính quyền địa phương để tiêu huỷ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các biện pháp phòng dịch.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0613" y="22225"/>
            <a:ext cx="4681537" cy="346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88" y="3487738"/>
            <a:ext cx="4843462" cy="3370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165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16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16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7" end="6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charRg st="317" end="6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317" end="6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317" end="6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63" y="3079750"/>
            <a:ext cx="5416550" cy="2786063"/>
          </a:xfrm>
        </p:spPr>
        <p:txBody>
          <a:bodyPr vert="horz" lIns="91440" tIns="45720" rIns="91440" bIns="45720" rtlCol="0">
            <a:noAutofit/>
          </a:bodyPr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Chuồng g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N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ơi cao ráo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T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ránh ngập nước v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o mùa mưa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H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ướng thích hợp tránh được gió lùa v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ánh nắng trực tiếp.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23" name="Shape 404"/>
          <p:cNvSpPr txBox="1"/>
          <p:nvPr/>
        </p:nvSpPr>
        <p:spPr>
          <a:xfrm>
            <a:off x="1233488" y="7948613"/>
            <a:ext cx="2271712" cy="180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r>
              <a:rPr lang="vi-VN" alt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Hình 12.1. Lớp độn trẩu trên nền chuồng</a:t>
            </a: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/>
          <p:nvPr/>
        </p:nvSpPr>
        <p:spPr>
          <a:xfrm>
            <a:off x="152400" y="227013"/>
            <a:ext cx="184150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Rectangle 6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/>
            <a:br>
              <a:rPr lang="vi-VN" alt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6" name="Rectangle 7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en-US" altLang="en-US" sz="1100" dirty="0">
              <a:latin typeface="Arial" panose="020B0604020202020204" pitchFamily="34" charset="0"/>
            </a:endParaRPr>
          </a:p>
          <a:p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Rectangle 8"/>
          <p:cNvSpPr/>
          <p:nvPr/>
        </p:nvSpPr>
        <p:spPr>
          <a:xfrm>
            <a:off x="152400" y="455613"/>
            <a:ext cx="184150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750888" y="41275"/>
            <a:ext cx="10058400" cy="1084263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eaLnBrk="1" hangingPunct="1">
              <a:lnSpc>
                <a:spcPct val="85000"/>
              </a:lnSpc>
              <a:buNone/>
            </a:pPr>
            <a:r>
              <a:rPr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 nuôi</a:t>
            </a:r>
            <a:endParaRPr sz="4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3813" y="381000"/>
            <a:ext cx="5810250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36550" y="1693863"/>
            <a:ext cx="57594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Theo em, chuồng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đảm bảo điều kiện gì?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1"/>
          <p:cNvSpPr txBox="1"/>
          <p:nvPr/>
        </p:nvSpPr>
        <p:spPr>
          <a:xfrm>
            <a:off x="438150" y="2801938"/>
            <a:ext cx="88106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VNI-Times" pitchFamily="2" charset="0"/>
                <a:ea typeface="SimSun" panose="02010600030101010101" pitchFamily="2" charset="-122"/>
                <a:sym typeface="Wingdings" panose="05000000000000000000" pitchFamily="2" charset="2"/>
              </a:rPr>
              <a:t></a:t>
            </a:r>
            <a:r>
              <a:rPr lang="en-US" altLang="zh-CN" sz="4000" b="1" dirty="0">
                <a:solidFill>
                  <a:srgbClr val="FF0000"/>
                </a:solidFill>
                <a:latin typeface="VNI-Times" pitchFamily="2" charset="0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endParaRPr lang="en-US" altLang="zh-CN" sz="4000" b="1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charRg st="53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charRg st="5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5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4" grpId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vi-VN" altLang="x-none" b="1" dirty="0">
                <a:solidFill>
                  <a:srgbClr val="CBA14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2732088"/>
            <a:ext cx="10515600" cy="3295650"/>
          </a:xfrm>
        </p:spPr>
        <p:txBody>
          <a:bodyPr vert="horz" lIns="91440" tIns="45720" rIns="91440" bIns="45720" rtlCol="0"/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vi-VN" altLang="x-none" sz="3200" b="1" dirty="0">
                <a:solidFill>
                  <a:srgbClr val="CBA14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KẾT NỐI NĂNG LỰC</a:t>
            </a:r>
            <a:endParaRPr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400"/>
              </a:spcAft>
            </a:pPr>
            <a:r>
              <a:rPr lang="vi-VN" altLang="x-none" dirty="0">
                <a:latin typeface="Times New Roman" panose="02020603050405020304" pitchFamily="18" charset="0"/>
                <a:cs typeface="Arial" panose="020B0604020202020204" pitchFamily="34" charset="0"/>
              </a:rPr>
              <a:t>Sử </a:t>
            </a:r>
            <a:r>
              <a:rPr lang="vi-VN" altLang="x-none" i="1" dirty="0">
                <a:latin typeface="Times New Roman" panose="02020603050405020304" pitchFamily="18" charset="0"/>
                <a:cs typeface="Arial" panose="020B0604020202020204" pitchFamily="34" charset="0"/>
              </a:rPr>
              <a:t>dụng internet hoặc sách</a:t>
            </a:r>
            <a:r>
              <a:rPr i="1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altLang="x-none" i="1" dirty="0">
                <a:latin typeface="Times New Roman" panose="02020603050405020304" pitchFamily="18" charset="0"/>
                <a:cs typeface="Arial" panose="020B0604020202020204" pitchFamily="34" charset="0"/>
              </a:rPr>
              <a:t> báo. ... hăy cho biết một số chủng cúm gia cầm đã xuất hiện ở Việt Nam v</a:t>
            </a:r>
            <a:r>
              <a:rPr lang="vi-VN" altLang="x-none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i="1" dirty="0">
                <a:latin typeface="Times New Roman" panose="02020603050405020304" pitchFamily="18" charset="0"/>
                <a:cs typeface="Arial" panose="020B0604020202020204" pitchFamily="34" charset="0"/>
              </a:rPr>
              <a:t> cách phòng tránh lây nhiễm virus cúm gia cầm sang người</a:t>
            </a:r>
            <a:r>
              <a:rPr lang="vi-VN" altLang="x-none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23556" name="Rectangle 3"/>
          <p:cNvSpPr/>
          <p:nvPr/>
        </p:nvSpPr>
        <p:spPr>
          <a:xfrm>
            <a:off x="442913" y="1406525"/>
            <a:ext cx="11361737" cy="588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altLang="x-none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Nêu nguyên nh</a:t>
            </a:r>
            <a:r>
              <a:rPr lang="vi-VN" altLang="x-none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n gây bệnh v</a:t>
            </a:r>
            <a:r>
              <a:rPr lang="vi-VN" altLang="x-none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biên pháp phòng, trị một bệnh ở g</a:t>
            </a:r>
            <a:r>
              <a:rPr lang="vi-VN" altLang="x-none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em biết</a:t>
            </a:r>
            <a:r>
              <a:rPr lang="vi-VN" altLang="x-none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513" y="5395913"/>
            <a:ext cx="3657600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ctr"/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nhóm (tổ) 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51175" y="-266700"/>
            <a:ext cx="10058400" cy="108585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 nuôi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16838" y="0"/>
            <a:ext cx="4208462" cy="3224213"/>
          </a:xfrm>
          <a:ln/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38" y="3338513"/>
            <a:ext cx="4475162" cy="361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 txBox="1"/>
          <p:nvPr/>
        </p:nvSpPr>
        <p:spPr>
          <a:xfrm>
            <a:off x="212725" y="2446338"/>
            <a:ext cx="7688263" cy="39433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iều kiện: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hông thoáng, ấm về mùa đông, mát về mùa hè.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Nền lát gạch hoặc lãng xi măng, lót thêm một lớp độn chuồng (trấu, dăm b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o, mùn cưa,...)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 từ 10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15 cm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S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 cách nền khoáng 50 cm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- C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huồng cao; tường gạch cao từ 50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 -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60 cm, phía trên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có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 lưới mắt cáo, bên ngo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sym typeface="Arial" panose="020B0604020202020204" pitchFamily="34" charset="0"/>
              </a:rPr>
              <a:t>à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i lưới có bạt che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 c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  <a:sym typeface="Arial" panose="020B0604020202020204" pitchFamily="34" charset="0"/>
              </a:rPr>
              <a:t> động</a:t>
            </a: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70438" y="4868863"/>
            <a:ext cx="485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03838" y="4638675"/>
            <a:ext cx="1562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đậu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" y="746125"/>
            <a:ext cx="72612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Quan sát h 12.1, 12.2, cho biết nền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chuồng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đảm bảo điều kiện gì? Vì sao?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13" y="1857375"/>
            <a:ext cx="7261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Vai trò của lớp độn trấu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tre?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12963" y="4427538"/>
            <a:ext cx="484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75" y="4195763"/>
            <a:ext cx="457041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ẩm, lấy phân bón, giữ ấm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  <p:bldP spid="10" grpId="1"/>
      <p:bldP spid="11" grpId="0"/>
      <p:bldP spid="11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49613" y="203200"/>
            <a:ext cx="5692775" cy="108585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 nuôi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2475" y="1289050"/>
            <a:ext cx="7629525" cy="4751388"/>
          </a:xfrm>
          <a:ln/>
        </p:spPr>
      </p:pic>
      <p:sp>
        <p:nvSpPr>
          <p:cNvPr id="4" name="Rectangle 3"/>
          <p:cNvSpPr/>
          <p:nvPr/>
        </p:nvSpPr>
        <p:spPr>
          <a:xfrm>
            <a:off x="554038" y="1708150"/>
            <a:ext cx="3584575" cy="2570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39700" indent="12700" algn="just">
              <a:lnSpc>
                <a:spcPct val="115000"/>
              </a:lnSpc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?VD/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sát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12.3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a, b 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cho biết nên chọn loại chuồng n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để nuôi g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thịt. Tại sao?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175" y="5102225"/>
            <a:ext cx="54927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vi-VN" alt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Đáp 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án: </a:t>
            </a:r>
            <a:r>
              <a:rPr lang="vi-VN" alt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 12.3 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sz="3600" b="1" i="1" dirty="0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 mãn nhiều đk chuồng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 txBox="1"/>
          <p:nvPr/>
        </p:nvSpPr>
        <p:spPr>
          <a:xfrm>
            <a:off x="831850" y="306388"/>
            <a:ext cx="10058400" cy="96043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eaLnBrk="1" hangingPunct="1">
              <a:lnSpc>
                <a:spcPct val="85000"/>
              </a:lnSpc>
              <a:buNone/>
            </a:pP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v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ăn</a:t>
            </a:r>
            <a:endParaRPr sz="4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Rectangle 5"/>
          <p:cNvSpPr/>
          <p:nvPr/>
        </p:nvSpPr>
        <p:spPr>
          <a:xfrm>
            <a:off x="1149350" y="1219200"/>
            <a:ext cx="24034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x-none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</a:t>
            </a:r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1824038"/>
            <a:ext cx="46640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Hãy kể tên một số thức ăn của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2963863"/>
            <a:ext cx="46640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Trong các thức ăn sau, thức ăn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2300" y="1225550"/>
            <a:ext cx="2595563" cy="259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1385888"/>
            <a:ext cx="236855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391400" y="3529013"/>
            <a:ext cx="15525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khô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9213" y="3646488"/>
            <a:ext cx="1552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388" y="4189413"/>
            <a:ext cx="261937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903788" y="5770563"/>
            <a:ext cx="18716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Cám gạo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25" y="4232275"/>
            <a:ext cx="2627313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4189413"/>
            <a:ext cx="3040063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-39687"/>
            <a:ext cx="10058400" cy="960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v</a:t>
            </a: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ăn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76988" y="-31750"/>
            <a:ext cx="5815012" cy="2071688"/>
          </a:xfrm>
          <a:ln/>
        </p:spPr>
      </p:pic>
      <p:pic>
        <p:nvPicPr>
          <p:cNvPr id="9220" name="Shap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8" y="2039938"/>
            <a:ext cx="5689600" cy="213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938" y="4171950"/>
            <a:ext cx="5707062" cy="21939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222" name="Table 9221"/>
          <p:cNvGraphicFramePr/>
          <p:nvPr/>
        </p:nvGraphicFramePr>
        <p:xfrm>
          <a:off x="319088" y="3541713"/>
          <a:ext cx="5932487" cy="2122487"/>
        </p:xfrm>
        <a:graphic>
          <a:graphicData uri="http://schemas.openxmlformats.org/drawingml/2006/table">
            <a:tbl>
              <a:tblPr/>
              <a:tblGrid>
                <a:gridCol w="3171825"/>
                <a:gridCol w="2684463"/>
                <a:gridCol w="76200"/>
              </a:tblGrid>
              <a:tr h="423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indent="2413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dinh dưỡng</a:t>
                      </a:r>
                      <a:endParaRPr lang="en-US" sz="24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thức ăn</a:t>
                      </a:r>
                      <a:endParaRPr lang="en-US" sz="24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đạm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1587500" lvl="0" indent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3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 bột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1587500" lvl="0" indent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béo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647700" lvl="0" indent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v</a:t>
                      </a:r>
                      <a:r>
                        <a:rPr lang="vi-VN" altLang="x-none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chất khoáng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sym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647700" lvl="0" indent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9245" name="Rectangle 8"/>
          <p:cNvSpPr/>
          <p:nvPr/>
        </p:nvSpPr>
        <p:spPr>
          <a:xfrm>
            <a:off x="193675" y="1812925"/>
            <a:ext cx="6291263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?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Sắp xếp các loại thức ăn tự nhiên của g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trong Hình 12.4 v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o các nhóm dinh dưỡng thích hợp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5713" y="3911600"/>
            <a:ext cx="18986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g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713" y="4322763"/>
            <a:ext cx="18986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213" y="4772025"/>
            <a:ext cx="18970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b,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140325"/>
            <a:ext cx="18986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i, k, g, c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0" name="Rectangle 13"/>
          <p:cNvSpPr/>
          <p:nvPr/>
        </p:nvSpPr>
        <p:spPr>
          <a:xfrm>
            <a:off x="193675" y="712788"/>
            <a:ext cx="24034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6963" y="984250"/>
            <a:ext cx="10058400" cy="752475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 t="3854"/>
          <a:stretch>
            <a:fillRect/>
          </a:stretch>
        </p:blipFill>
        <p:spPr>
          <a:xfrm>
            <a:off x="5948363" y="1736725"/>
            <a:ext cx="6243637" cy="3971925"/>
          </a:xfrm>
          <a:ln/>
        </p:spPr>
      </p:pic>
      <p:sp>
        <p:nvSpPr>
          <p:cNvPr id="4" name="Title 1"/>
          <p:cNvSpPr txBox="1"/>
          <p:nvPr/>
        </p:nvSpPr>
        <p:spPr>
          <a:xfrm>
            <a:off x="831850" y="84138"/>
            <a:ext cx="10058400" cy="96043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eaLnBrk="1" hangingPunct="1">
              <a:lnSpc>
                <a:spcPct val="85000"/>
              </a:lnSpc>
              <a:buNone/>
            </a:pP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v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ăn</a:t>
            </a:r>
            <a:endParaRPr sz="4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" y="2162175"/>
            <a:ext cx="5472113" cy="122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buNone/>
            </a:pPr>
            <a:r>
              <a:rPr lang="vi-VN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sát Hình 12.5 v</a:t>
            </a:r>
            <a:r>
              <a:rPr lang="vi-VN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cho biết đâu l</a:t>
            </a:r>
            <a:r>
              <a:rPr lang="vi-VN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máng ăn, máng uống?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3227388"/>
            <a:ext cx="10113962" cy="2641600"/>
          </a:xfrm>
          <a:ln/>
        </p:spPr>
        <p:txBody>
          <a:bodyPr vert="horz" wrap="square" lIns="91440" tIns="45720" rIns="91440" bIns="45720" anchor="t" anchorCtr="0"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một tháng tuổi: thức ăn gi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đạm, cho ăn tự do, thức ăn luôn có trong máng để g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ăn liên tục.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tuổi: cho ăn từ 3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lần/ng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mỗi lần cách nhau khoảng 3-4 giờ.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tuổi: cho ăn tự do để g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lớn nhanh, chóng được xuất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63" y="1649413"/>
            <a:ext cx="10393362" cy="157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03200" indent="12700" algn="just">
              <a:lnSpc>
                <a:spcPct val="115000"/>
              </a:lnSpc>
              <a:buNone/>
            </a:pP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Cho ăn thức ăn phù hợp với tuổi của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 nên sử dụng máng phù hợp cho g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ăn nhằm đảm bảo vệ sinh v</a:t>
            </a:r>
            <a:r>
              <a:rPr lang="vi-VN" altLang="x-none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giúp tiết kiệm thức ăn. Cho uống nước đầy đủ.</a:t>
            </a:r>
            <a:endParaRPr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52525" y="485775"/>
            <a:ext cx="10058400" cy="754063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eaLnBrk="1" hangingPunct="1">
              <a:lnSpc>
                <a:spcPct val="85000"/>
              </a:lnSpc>
              <a:buNone/>
            </a:pP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04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0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0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3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charRg st="183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183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183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588"/>
          </a:xfrm>
          <a:ln/>
        </p:spPr>
        <p:txBody>
          <a:bodyPr vert="horz" wrap="square" lIns="91440" tIns="45720" rIns="91440" bIns="45720" anchor="ctr" anchorCtr="0"/>
          <a:p>
            <a:pPr algn="ctr">
              <a:buNone/>
            </a:pPr>
            <a:r>
              <a:rPr lang="vi-VN" altLang="x-none" b="1" dirty="0">
                <a:solidFill>
                  <a:srgbClr val="7030A0"/>
                </a:solidFill>
                <a:latin typeface="Times New Roman" panose="02020603050405020304" pitchFamily="18" charset="0"/>
              </a:rPr>
              <a:t>LUYỆN TẬP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dirty="0"/>
              <a:t>1. </a:t>
            </a:r>
            <a:r>
              <a:rPr lang="vi-VN" altLang="x-none" dirty="0">
                <a:latin typeface="Arial" panose="020B0604020202020204" pitchFamily="34" charset="0"/>
              </a:rPr>
              <a:t>Theo em, khi làm chuồng nuôi gà thịt trong nông hộ cần chú ý những vấn đề gì?</a:t>
            </a:r>
            <a:r>
              <a:rPr dirty="0"/>
              <a:t> </a:t>
            </a:r>
            <a:r>
              <a:rPr lang="vi-VN" altLang="x-none" dirty="0">
                <a:latin typeface="Arial" panose="020B0604020202020204" pitchFamily="34" charset="0"/>
              </a:rPr>
              <a:t>Vì sao?</a:t>
            </a:r>
            <a:endParaRPr dirty="0"/>
          </a:p>
          <a:p>
            <a:r>
              <a:rPr dirty="0"/>
              <a:t>2. </a:t>
            </a:r>
            <a:r>
              <a:rPr lang="vi-VN" altLang="x-none" dirty="0">
                <a:latin typeface="Arial" panose="020B0604020202020204" pitchFamily="34" charset="0"/>
              </a:rPr>
              <a:t>Trong các nhóm thức ăn sau đây, sử dụng nhóm thức ăn nào cho gà để đảm bảo đủ chất dinh dưỡng?</a:t>
            </a:r>
            <a:endParaRPr dirty="0"/>
          </a:p>
          <a:p>
            <a:r>
              <a:rPr dirty="0"/>
              <a:t>a. </a:t>
            </a:r>
            <a:r>
              <a:rPr lang="vi-VN" altLang="x-none" dirty="0">
                <a:latin typeface="Arial" panose="020B0604020202020204" pitchFamily="34" charset="0"/>
              </a:rPr>
              <a:t>Gạo, thóc, ngó, khoai lang, bột cá.</a:t>
            </a:r>
            <a:endParaRPr dirty="0"/>
          </a:p>
          <a:p>
            <a:r>
              <a:rPr dirty="0"/>
              <a:t>b. </a:t>
            </a:r>
            <a:r>
              <a:rPr lang="vi-VN" altLang="x-none" dirty="0">
                <a:latin typeface="Arial" panose="020B0604020202020204" pitchFamily="34" charset="0"/>
              </a:rPr>
              <a:t>Rau muống, cơm nguội, ngô, thóc, rau bắp cài.</a:t>
            </a:r>
            <a:endParaRPr dirty="0"/>
          </a:p>
          <a:p>
            <a:r>
              <a:rPr lang="vi-VN" altLang="x-none" dirty="0">
                <a:latin typeface="Arial" panose="020B0604020202020204" pitchFamily="34" charset="0"/>
              </a:rPr>
              <a:t>c. Ngô. bột cá, rau xanh, khố dầu lạc. cám gạo.</a:t>
            </a:r>
            <a:endParaRPr dirty="0"/>
          </a:p>
          <a:p>
            <a:r>
              <a:rPr dirty="0"/>
              <a:t>d</a:t>
            </a:r>
            <a:r>
              <a:rPr lang="vi-VN" altLang="x-none" dirty="0">
                <a:latin typeface="Arial" panose="020B0604020202020204" pitchFamily="34" charset="0"/>
              </a:rPr>
              <a:t>. Bột ngỗ, rau xanh, cám gạo, cơm nguội, khoai lang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9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89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7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87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6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26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5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75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3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23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6304</Words>
  <Application>WPS Presentation</Application>
  <PresentationFormat/>
  <Paragraphs>217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Calibri</vt:lpstr>
      <vt:lpstr>Times New Roman</vt:lpstr>
      <vt:lpstr>Palatino Linotype</vt:lpstr>
      <vt:lpstr>VNI-Times</vt:lpstr>
      <vt:lpstr>Tahoma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Admin</cp:lastModifiedBy>
  <cp:revision>36</cp:revision>
  <dcterms:created xsi:type="dcterms:W3CDTF">2022-07-29T07:44:20Z</dcterms:created>
  <dcterms:modified xsi:type="dcterms:W3CDTF">2022-07-29T07:44:26Z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7AC8E683097C49C49F5231003B5472C9</vt:lpwstr>
  </property>
  <property fmtid="{D5CDD505-2E9C-101B-9397-08002B2CF9AE}" pid="3" name="KSOProductBuildVer">
    <vt:lpwstr>1033-11.2.0.11191</vt:lpwstr>
  </property>
</Properties>
</file>