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62" r:id="rId3"/>
    <p:sldId id="297" r:id="rId4"/>
    <p:sldId id="298" r:id="rId5"/>
    <p:sldId id="257" r:id="rId6"/>
    <p:sldId id="259" r:id="rId7"/>
    <p:sldId id="265" r:id="rId8"/>
    <p:sldId id="299" r:id="rId9"/>
    <p:sldId id="258" r:id="rId10"/>
    <p:sldId id="263" r:id="rId11"/>
    <p:sldId id="260" r:id="rId12"/>
    <p:sldId id="261" r:id="rId13"/>
    <p:sldId id="264" r:id="rId14"/>
    <p:sldId id="269" r:id="rId15"/>
    <p:sldId id="268" r:id="rId16"/>
    <p:sldId id="271" r:id="rId17"/>
    <p:sldId id="300" r:id="rId18"/>
    <p:sldId id="301" r:id="rId19"/>
    <p:sldId id="275" r:id="rId20"/>
    <p:sldId id="267" r:id="rId21"/>
    <p:sldId id="302" r:id="rId22"/>
    <p:sldId id="303" r:id="rId23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ncode Sans Semi Condensed" panose="020B0604020202020204" charset="0"/>
      <p:regular r:id="rId31"/>
      <p:bold r:id="rId32"/>
    </p:embeddedFont>
    <p:embeddedFont>
      <p:font typeface="Encode Sans Semi Condensed Light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4170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593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81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477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483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127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133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723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820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05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288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7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903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350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3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3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42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80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901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21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53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"/>
          <p:cNvSpPr txBox="1">
            <a:spLocks noGrp="1"/>
          </p:cNvSpPr>
          <p:nvPr>
            <p:ph type="body" idx="1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945" name="Google Shape;945;p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6" name="Google Shape;946;p9"/>
          <p:cNvGrpSpPr/>
          <p:nvPr/>
        </p:nvGrpSpPr>
        <p:grpSpPr>
          <a:xfrm>
            <a:off x="2123897" y="-3"/>
            <a:ext cx="248884" cy="1079826"/>
            <a:chOff x="6176324" y="1765810"/>
            <a:chExt cx="466512" cy="2024421"/>
          </a:xfrm>
        </p:grpSpPr>
        <p:sp>
          <p:nvSpPr>
            <p:cNvPr id="947" name="Google Shape;947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9"/>
          <p:cNvGrpSpPr/>
          <p:nvPr/>
        </p:nvGrpSpPr>
        <p:grpSpPr>
          <a:xfrm>
            <a:off x="6105618" y="-6"/>
            <a:ext cx="314981" cy="715683"/>
            <a:chOff x="4897958" y="2723139"/>
            <a:chExt cx="514087" cy="1168081"/>
          </a:xfrm>
        </p:grpSpPr>
        <p:sp>
          <p:nvSpPr>
            <p:cNvPr id="950" name="Google Shape;950;p9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9"/>
          <p:cNvGrpSpPr/>
          <p:nvPr/>
        </p:nvGrpSpPr>
        <p:grpSpPr>
          <a:xfrm>
            <a:off x="3821579" y="-5"/>
            <a:ext cx="248873" cy="666692"/>
            <a:chOff x="5578966" y="2874382"/>
            <a:chExt cx="406190" cy="1088121"/>
          </a:xfrm>
        </p:grpSpPr>
        <p:sp>
          <p:nvSpPr>
            <p:cNvPr id="953" name="Google Shape;953;p9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4797694" y="-1"/>
            <a:ext cx="285832" cy="1167629"/>
            <a:chOff x="6176324" y="1884520"/>
            <a:chExt cx="466512" cy="1905711"/>
          </a:xfrm>
        </p:grpSpPr>
        <p:sp>
          <p:nvSpPr>
            <p:cNvPr id="956" name="Google Shape;956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9"/>
          <p:cNvGrpSpPr/>
          <p:nvPr/>
        </p:nvGrpSpPr>
        <p:grpSpPr>
          <a:xfrm>
            <a:off x="2497918" y="-1"/>
            <a:ext cx="291985" cy="626860"/>
            <a:chOff x="6798998" y="2578195"/>
            <a:chExt cx="476555" cy="1023111"/>
          </a:xfrm>
        </p:grpSpPr>
        <p:sp>
          <p:nvSpPr>
            <p:cNvPr id="959" name="Google Shape;959;p9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6996805" y="1"/>
            <a:ext cx="104448" cy="835379"/>
            <a:chOff x="7576714" y="1965553"/>
            <a:chExt cx="170472" cy="1363439"/>
          </a:xfrm>
        </p:grpSpPr>
        <p:sp>
          <p:nvSpPr>
            <p:cNvPr id="962" name="Google Shape;962;p9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9"/>
          <p:cNvGrpSpPr/>
          <p:nvPr/>
        </p:nvGrpSpPr>
        <p:grpSpPr>
          <a:xfrm>
            <a:off x="3185950" y="-4"/>
            <a:ext cx="176687" cy="1310262"/>
            <a:chOff x="7883572" y="1683399"/>
            <a:chExt cx="288375" cy="2138505"/>
          </a:xfrm>
        </p:grpSpPr>
        <p:sp>
          <p:nvSpPr>
            <p:cNvPr id="965" name="Google Shape;965;p9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9"/>
          <p:cNvGrpSpPr/>
          <p:nvPr/>
        </p:nvGrpSpPr>
        <p:grpSpPr>
          <a:xfrm>
            <a:off x="2478543" y="103446"/>
            <a:ext cx="96683" cy="110722"/>
            <a:chOff x="3462796" y="2555878"/>
            <a:chExt cx="157798" cy="180711"/>
          </a:xfrm>
        </p:grpSpPr>
        <p:sp>
          <p:nvSpPr>
            <p:cNvPr id="968" name="Google Shape;968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4244226" y="715679"/>
            <a:ext cx="110533" cy="116447"/>
            <a:chOff x="3770248" y="2527300"/>
            <a:chExt cx="180404" cy="190055"/>
          </a:xfrm>
        </p:grpSpPr>
        <p:sp>
          <p:nvSpPr>
            <p:cNvPr id="975" name="Google Shape;975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9"/>
          <p:cNvGrpSpPr/>
          <p:nvPr/>
        </p:nvGrpSpPr>
        <p:grpSpPr>
          <a:xfrm>
            <a:off x="6547056" y="29477"/>
            <a:ext cx="131398" cy="150478"/>
            <a:chOff x="3462796" y="2555878"/>
            <a:chExt cx="157798" cy="180711"/>
          </a:xfrm>
        </p:grpSpPr>
        <p:sp>
          <p:nvSpPr>
            <p:cNvPr id="980" name="Google Shape;980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9"/>
          <p:cNvGrpSpPr/>
          <p:nvPr/>
        </p:nvGrpSpPr>
        <p:grpSpPr>
          <a:xfrm>
            <a:off x="5436611" y="1013080"/>
            <a:ext cx="150222" cy="158259"/>
            <a:chOff x="3770248" y="2527300"/>
            <a:chExt cx="180404" cy="190055"/>
          </a:xfrm>
        </p:grpSpPr>
        <p:sp>
          <p:nvSpPr>
            <p:cNvPr id="987" name="Google Shape;987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9"/>
          <p:cNvGrpSpPr/>
          <p:nvPr/>
        </p:nvGrpSpPr>
        <p:grpSpPr>
          <a:xfrm rot="5400000">
            <a:off x="5283010" y="299034"/>
            <a:ext cx="131398" cy="150460"/>
            <a:chOff x="3462796" y="2555878"/>
            <a:chExt cx="157798" cy="180711"/>
          </a:xfrm>
        </p:grpSpPr>
        <p:sp>
          <p:nvSpPr>
            <p:cNvPr id="992" name="Google Shape;992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9"/>
          <p:cNvGrpSpPr/>
          <p:nvPr/>
        </p:nvGrpSpPr>
        <p:grpSpPr>
          <a:xfrm>
            <a:off x="2111378" y="797091"/>
            <a:ext cx="110533" cy="116447"/>
            <a:chOff x="3770248" y="2527300"/>
            <a:chExt cx="180404" cy="190055"/>
          </a:xfrm>
        </p:grpSpPr>
        <p:sp>
          <p:nvSpPr>
            <p:cNvPr id="999" name="Google Shape;999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9"/>
          <p:cNvGrpSpPr/>
          <p:nvPr/>
        </p:nvGrpSpPr>
        <p:grpSpPr>
          <a:xfrm rot="-2700000">
            <a:off x="7021573" y="1207759"/>
            <a:ext cx="110522" cy="116435"/>
            <a:chOff x="3770248" y="2527300"/>
            <a:chExt cx="180404" cy="190055"/>
          </a:xfrm>
        </p:grpSpPr>
        <p:sp>
          <p:nvSpPr>
            <p:cNvPr id="1004" name="Google Shape;1004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9"/>
          <p:cNvGrpSpPr/>
          <p:nvPr/>
        </p:nvGrpSpPr>
        <p:grpSpPr>
          <a:xfrm>
            <a:off x="3301930" y="-2"/>
            <a:ext cx="641313" cy="1441454"/>
            <a:chOff x="2484475" y="746199"/>
            <a:chExt cx="1046700" cy="2352626"/>
          </a:xfrm>
        </p:grpSpPr>
        <p:sp>
          <p:nvSpPr>
            <p:cNvPr id="1009" name="Google Shape;1009;p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1" name="Google Shape;1011;p9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012" name="Google Shape;1012;p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6" name="Google Shape;1016;p9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9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8" name="Google Shape;1018;p9"/>
          <p:cNvGrpSpPr/>
          <p:nvPr/>
        </p:nvGrpSpPr>
        <p:grpSpPr>
          <a:xfrm>
            <a:off x="4207129" y="-1"/>
            <a:ext cx="554672" cy="791533"/>
            <a:chOff x="3961868" y="621833"/>
            <a:chExt cx="905291" cy="1291877"/>
          </a:xfrm>
        </p:grpSpPr>
        <p:grpSp>
          <p:nvGrpSpPr>
            <p:cNvPr id="1019" name="Google Shape;1019;p9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020" name="Google Shape;1020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2" name="Google Shape;1022;p9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023" name="Google Shape;1023;p9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024" name="Google Shape;1024;p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025" name="Google Shape;1025;p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8" name="Google Shape;1028;p9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9" name="Google Shape;1029;p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0" name="Google Shape;1030;p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31" name="Google Shape;1031;p9"/>
          <p:cNvGrpSpPr/>
          <p:nvPr/>
        </p:nvGrpSpPr>
        <p:grpSpPr>
          <a:xfrm>
            <a:off x="4962190" y="-7"/>
            <a:ext cx="320336" cy="486565"/>
            <a:chOff x="5194218" y="621823"/>
            <a:chExt cx="522827" cy="794132"/>
          </a:xfrm>
        </p:grpSpPr>
        <p:grpSp>
          <p:nvGrpSpPr>
            <p:cNvPr id="1032" name="Google Shape;1032;p9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036" name="Google Shape;1036;p9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037" name="Google Shape;1037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8" name="Google Shape;1038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1" name="Google Shape;1041;p9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2" name="Google Shape;1042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43" name="Google Shape;1043;p9"/>
          <p:cNvGrpSpPr/>
          <p:nvPr/>
        </p:nvGrpSpPr>
        <p:grpSpPr>
          <a:xfrm>
            <a:off x="6573945" y="2"/>
            <a:ext cx="527288" cy="1319623"/>
            <a:chOff x="7824797" y="870572"/>
            <a:chExt cx="860597" cy="2153783"/>
          </a:xfrm>
        </p:grpSpPr>
        <p:grpSp>
          <p:nvGrpSpPr>
            <p:cNvPr id="1044" name="Google Shape;1044;p9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045" name="Google Shape;1045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048" name="Google Shape;1048;p9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049" name="Google Shape;1049;p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050" name="Google Shape;1050;p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3" name="Google Shape;1053;p9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4" name="Google Shape;1054;p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55" name="Google Shape;1055;p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56" name="Google Shape;1056;p9"/>
          <p:cNvGrpSpPr/>
          <p:nvPr/>
        </p:nvGrpSpPr>
        <p:grpSpPr>
          <a:xfrm>
            <a:off x="2510399" y="7"/>
            <a:ext cx="641313" cy="1028549"/>
            <a:chOff x="1192601" y="746213"/>
            <a:chExt cx="1046700" cy="1678715"/>
          </a:xfrm>
        </p:grpSpPr>
        <p:grpSp>
          <p:nvGrpSpPr>
            <p:cNvPr id="1057" name="Google Shape;1057;p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9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061" name="Google Shape;1061;p9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062" name="Google Shape;1062;p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063" name="Google Shape;1063;p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Google Shape;1066;p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7" name="Google Shape;1067;p9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69" name="Google Shape;1069;p9"/>
          <p:cNvGrpSpPr/>
          <p:nvPr/>
        </p:nvGrpSpPr>
        <p:grpSpPr>
          <a:xfrm>
            <a:off x="5462591" y="6"/>
            <a:ext cx="641313" cy="1178098"/>
            <a:chOff x="6010934" y="870580"/>
            <a:chExt cx="1046700" cy="1922797"/>
          </a:xfrm>
        </p:grpSpPr>
        <p:grpSp>
          <p:nvGrpSpPr>
            <p:cNvPr id="1070" name="Google Shape;1070;p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3" name="Google Shape;1073;p9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074" name="Google Shape;1074;p9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075" name="Google Shape;1075;p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076" name="Google Shape;1076;p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80" name="Google Shape;1080;p9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1" name="Google Shape;1081;p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2" name="Google Shape;1082;p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3" name="Google Shape;1083;p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4" name="Google Shape;1084;p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5" name="Google Shape;1085;p9"/>
          <p:cNvGrpSpPr/>
          <p:nvPr/>
        </p:nvGrpSpPr>
        <p:grpSpPr>
          <a:xfrm>
            <a:off x="2221896" y="1"/>
            <a:ext cx="320336" cy="1232124"/>
            <a:chOff x="721731" y="746204"/>
            <a:chExt cx="522827" cy="2010974"/>
          </a:xfrm>
        </p:grpSpPr>
        <p:grpSp>
          <p:nvGrpSpPr>
            <p:cNvPr id="1086" name="Google Shape;1086;p9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087" name="Google Shape;1087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9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090" name="Google Shape;1090;p9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091" name="Google Shape;1091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92" name="Google Shape;1092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95" name="Google Shape;1095;p9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6" name="Google Shape;1096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34752" y="2858243"/>
            <a:ext cx="74334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CHÀO MỪNG CÁC EM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ĐẾN VỚI BÀI HỌC HÔM NAY!</a:t>
            </a:r>
            <a:endParaRPr sz="3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0"/>
          <p:cNvSpPr txBox="1">
            <a:spLocks noGrp="1"/>
          </p:cNvSpPr>
          <p:nvPr>
            <p:ph type="title"/>
          </p:nvPr>
        </p:nvSpPr>
        <p:spPr>
          <a:xfrm>
            <a:off x="702900" y="678732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2. </a:t>
            </a:r>
            <a:r>
              <a:rPr lang="en-US" sz="2400" dirty="0" err="1">
                <a:latin typeface="+mn-lt"/>
              </a:rPr>
              <a:t>Bóng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đèn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huỳnh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quang</a:t>
            </a:r>
            <a:endParaRPr sz="2400" dirty="0">
              <a:latin typeface="+mn-lt"/>
            </a:endParaRPr>
          </a:p>
        </p:txBody>
      </p:sp>
      <p:sp>
        <p:nvSpPr>
          <p:cNvPr id="1626" name="Google Shape;1626;p20"/>
          <p:cNvSpPr txBox="1">
            <a:spLocks noGrp="1"/>
          </p:cNvSpPr>
          <p:nvPr>
            <p:ph type="body" idx="2"/>
          </p:nvPr>
        </p:nvSpPr>
        <p:spPr>
          <a:xfrm>
            <a:off x="3913657" y="1358231"/>
            <a:ext cx="4089912" cy="30261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vi-VN" dirty="0">
                <a:latin typeface="+mn-lt"/>
              </a:rPr>
              <a:t>Khi hoạt động, sự phóng điện giữa hai cực của đèn tác dụng lên lớp bột huỳnh quang phủ bên trong ống làm phát ra ánh sáng.</a:t>
            </a:r>
            <a:endParaRPr lang="en-US" dirty="0">
              <a:latin typeface="+mn-lt"/>
            </a:endParaRPr>
          </a:p>
        </p:txBody>
      </p:sp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50" y="3350869"/>
            <a:ext cx="4965713" cy="1716381"/>
          </a:xfrm>
          <a:prstGeom prst="rect">
            <a:avLst/>
          </a:prstGeom>
        </p:spPr>
      </p:pic>
      <p:sp>
        <p:nvSpPr>
          <p:cNvPr id="8" name="Google Shape;1624;p20"/>
          <p:cNvSpPr txBox="1">
            <a:spLocks noGrp="1"/>
          </p:cNvSpPr>
          <p:nvPr>
            <p:ph type="body" idx="1"/>
          </p:nvPr>
        </p:nvSpPr>
        <p:spPr>
          <a:xfrm>
            <a:off x="538513" y="1358231"/>
            <a:ext cx="3221031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dirty="0">
                <a:latin typeface="+mn-lt"/>
              </a:rPr>
              <a:t>Bóng đèn huỳnh quang có cấu tạo gồm hai bộ phận chính: ống thuỷ tinh (có phủ lớp bột huỳnh quang) và hai điện cực</a:t>
            </a:r>
            <a:r>
              <a:rPr lang="vi-VN" dirty="0"/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5" grpId="0"/>
      <p:bldP spid="1626" grpId="0" uiExpand="1" build="p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75698" y="430283"/>
            <a:ext cx="5707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3. Bóng đèn compact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- Bóng đèn compact là bóng đèn huỳnh quang có công suất nhỏ. Mỗi bóng được cấu tạo bởi những hình chữ U hoặc có dạng </a:t>
            </a:r>
            <a:r>
              <a:rPr lang="en-US" sz="2000" dirty="0"/>
              <a:t>ố</a:t>
            </a:r>
            <a:r>
              <a:rPr lang="vi-VN" sz="2000" dirty="0"/>
              <a:t>ng xo</a:t>
            </a:r>
            <a:r>
              <a:rPr lang="en-US" sz="2000" dirty="0"/>
              <a:t>ắ</a:t>
            </a:r>
            <a:r>
              <a:rPr lang="vi-VN" sz="2000" dirty="0"/>
              <a:t>n</a:t>
            </a:r>
            <a:r>
              <a:rPr lang="en-US" sz="2000" dirty="0"/>
              <a:t>.</a:t>
            </a:r>
            <a:r>
              <a:rPr lang="vi-VN" sz="20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3" t="6904" r="34421" b="6256"/>
          <a:stretch/>
        </p:blipFill>
        <p:spPr>
          <a:xfrm>
            <a:off x="1880171" y="2484930"/>
            <a:ext cx="1726060" cy="240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30" y="2484929"/>
            <a:ext cx="2714982" cy="24017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929810" y="666903"/>
            <a:ext cx="52449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Bóng đèn compact có nguyên lí làm việc giống bóng đèn huỳnh quang.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Thông số kĩ thuật của một số loại bóng đèn compact</a:t>
            </a:r>
            <a:r>
              <a:rPr lang="en-US" sz="2000" dirty="0"/>
              <a:t>: </a:t>
            </a:r>
            <a:r>
              <a:rPr lang="vi-VN" sz="2000" dirty="0"/>
              <a:t>110V</a:t>
            </a:r>
            <a:r>
              <a:rPr lang="en-US" sz="2000" dirty="0"/>
              <a:t> </a:t>
            </a:r>
            <a:r>
              <a:rPr lang="vi-VN" sz="2000" dirty="0"/>
              <a:t>-</a:t>
            </a:r>
            <a:r>
              <a:rPr lang="en-US" sz="2000" dirty="0"/>
              <a:t> </a:t>
            </a:r>
            <a:r>
              <a:rPr lang="vi-VN" sz="2000" dirty="0"/>
              <a:t>8W,</a:t>
            </a:r>
            <a:r>
              <a:rPr lang="en-US" sz="2000" dirty="0"/>
              <a:t> </a:t>
            </a:r>
            <a:r>
              <a:rPr lang="vi-VN" sz="2000" dirty="0"/>
              <a:t>220V</a:t>
            </a:r>
            <a:r>
              <a:rPr lang="en-US" sz="2000" dirty="0"/>
              <a:t> </a:t>
            </a:r>
            <a:r>
              <a:rPr lang="vi-VN" sz="2000" dirty="0"/>
              <a:t>-</a:t>
            </a:r>
            <a:r>
              <a:rPr lang="en-US" sz="2000" dirty="0"/>
              <a:t> </a:t>
            </a:r>
            <a:r>
              <a:rPr lang="vi-VN" sz="2000" dirty="0"/>
              <a:t>8W</a:t>
            </a:r>
            <a:r>
              <a:rPr lang="en-US" sz="2000" dirty="0"/>
              <a:t>, </a:t>
            </a:r>
            <a:r>
              <a:rPr lang="vi-VN" sz="2000" dirty="0"/>
              <a:t>220V</a:t>
            </a:r>
            <a:r>
              <a:rPr lang="en-US" sz="2000" dirty="0"/>
              <a:t> </a:t>
            </a:r>
            <a:r>
              <a:rPr lang="vi-VN" sz="2000" dirty="0"/>
              <a:t>-</a:t>
            </a:r>
            <a:r>
              <a:rPr lang="en-US" sz="2000" dirty="0"/>
              <a:t> </a:t>
            </a:r>
            <a:r>
              <a:rPr lang="vi-VN" sz="2000" dirty="0"/>
              <a:t>15W...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Bóng đèn compact có khả năng phát sáng cao, tuổi thọ cao, ánh sáng an toàn với mắt người sử dụng.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4. </a:t>
            </a:r>
            <a:r>
              <a:rPr lang="en-US" sz="2400" dirty="0" err="1">
                <a:latin typeface="+mn-lt"/>
              </a:rPr>
              <a:t>Bóng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đèn</a:t>
            </a:r>
            <a:r>
              <a:rPr lang="en-US" sz="2400" dirty="0">
                <a:latin typeface="+mn-lt"/>
              </a:rPr>
              <a:t> LED</a:t>
            </a:r>
            <a:endParaRPr sz="2400" dirty="0">
              <a:latin typeface="+mn-lt"/>
            </a:endParaRPr>
          </a:p>
        </p:txBody>
      </p:sp>
      <p:sp>
        <p:nvSpPr>
          <p:cNvPr id="1633" name="Google Shape;1633;p21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vi-VN" dirty="0">
                <a:latin typeface="+mn-lt"/>
              </a:rPr>
              <a:t>Cấu tạo bóng đèn LED búp gồm ba phần</a:t>
            </a:r>
            <a:r>
              <a:rPr lang="en-US" dirty="0">
                <a:latin typeface="+mn-lt"/>
              </a:rPr>
              <a:t> </a:t>
            </a:r>
            <a:r>
              <a:rPr lang="vi-VN" dirty="0">
                <a:latin typeface="+mn-lt"/>
              </a:rPr>
              <a:t>chính: vỏ bóng, bảng mạch LED, đuôi đèn.</a:t>
            </a:r>
            <a:endParaRPr lang="en-US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4" name="Google Shape;1634;p21"/>
          <p:cNvSpPr txBox="1">
            <a:spLocks noGrp="1"/>
          </p:cNvSpPr>
          <p:nvPr>
            <p:ph type="body" idx="2"/>
          </p:nvPr>
        </p:nvSpPr>
        <p:spPr>
          <a:xfrm>
            <a:off x="2933689" y="1430150"/>
            <a:ext cx="2068419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vi-VN" dirty="0">
                <a:solidFill>
                  <a:srgbClr val="C00000"/>
                </a:solidFill>
                <a:latin typeface="+mn-lt"/>
              </a:rPr>
              <a:t>Khi hoạt động, bảng mạch LED phát ra ánh sáng và vỏ bóng giúp phân bố đều ánh sáng.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35" name="Google Shape;1635;p21"/>
          <p:cNvSpPr txBox="1">
            <a:spLocks noGrp="1"/>
          </p:cNvSpPr>
          <p:nvPr>
            <p:ph type="body" idx="3"/>
          </p:nvPr>
        </p:nvSpPr>
        <p:spPr>
          <a:xfrm>
            <a:off x="5268498" y="1337682"/>
            <a:ext cx="2189004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vi-VN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Thông số kĩ thuật của một số loại bóng đèn huỳnh quang: 110 V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- </a:t>
            </a:r>
            <a:r>
              <a:rPr lang="vi-VN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18 W, 220 V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-</a:t>
            </a:r>
            <a:r>
              <a:rPr lang="vi-VN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18W, 220V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vi-VN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vi-VN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36W...</a:t>
            </a:r>
            <a:endParaRPr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36" name="Google Shape;1636;p2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5705" y="179965"/>
            <a:ext cx="1826993" cy="1250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53" y="3515307"/>
            <a:ext cx="3271745" cy="1628192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" grpId="0"/>
      <p:bldP spid="1634" grpId="0" build="p"/>
      <p:bldP spid="16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128" y="719191"/>
            <a:ext cx="2198669" cy="5753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Kết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nối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năng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lực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9634" y="545203"/>
            <a:ext cx="5794625" cy="87203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/>
              <a:t>Một</a:t>
            </a:r>
            <a:r>
              <a:rPr lang="en-US" sz="1800" i="1" dirty="0"/>
              <a:t> </a:t>
            </a:r>
            <a:r>
              <a:rPr lang="en-US" sz="1800" i="1" dirty="0" err="1"/>
              <a:t>nhà</a:t>
            </a:r>
            <a:r>
              <a:rPr lang="en-US" sz="1800" i="1" dirty="0"/>
              <a:t> </a:t>
            </a:r>
            <a:r>
              <a:rPr lang="en-US" sz="1800" i="1" dirty="0" err="1"/>
              <a:t>sản</a:t>
            </a:r>
            <a:r>
              <a:rPr lang="en-US" sz="1800" i="1" dirty="0"/>
              <a:t> </a:t>
            </a:r>
            <a:r>
              <a:rPr lang="en-US" sz="1800" i="1" dirty="0" err="1"/>
              <a:t>xuất</a:t>
            </a:r>
            <a:r>
              <a:rPr lang="en-US" sz="1800" i="1" dirty="0"/>
              <a:t> </a:t>
            </a:r>
            <a:r>
              <a:rPr lang="en-US" sz="1800" i="1" dirty="0" err="1"/>
              <a:t>đưa</a:t>
            </a:r>
            <a:r>
              <a:rPr lang="en-US" sz="1800" i="1" dirty="0"/>
              <a:t> </a:t>
            </a:r>
            <a:r>
              <a:rPr lang="en-US" sz="1800" i="1" dirty="0" err="1"/>
              <a:t>ra</a:t>
            </a:r>
            <a:r>
              <a:rPr lang="en-US" sz="1800" i="1" dirty="0"/>
              <a:t> </a:t>
            </a:r>
            <a:r>
              <a:rPr lang="en-US" sz="1800" i="1" dirty="0" err="1"/>
              <a:t>các</a:t>
            </a:r>
            <a:r>
              <a:rPr lang="en-US" sz="1800" i="1" dirty="0"/>
              <a:t> </a:t>
            </a:r>
            <a:r>
              <a:rPr lang="en-US" sz="1800" i="1" dirty="0" err="1"/>
              <a:t>thông</a:t>
            </a:r>
            <a:r>
              <a:rPr lang="en-US" sz="1800" i="1" dirty="0"/>
              <a:t> tin </a:t>
            </a:r>
            <a:r>
              <a:rPr lang="en-US" sz="1800" i="1" dirty="0" err="1"/>
              <a:t>về</a:t>
            </a:r>
            <a:r>
              <a:rPr lang="en-US" sz="1800" i="1" dirty="0"/>
              <a:t> </a:t>
            </a:r>
            <a:r>
              <a:rPr lang="en-US" sz="1800" i="1" dirty="0" err="1"/>
              <a:t>độ</a:t>
            </a:r>
            <a:r>
              <a:rPr lang="en-US" sz="1800" i="1" dirty="0"/>
              <a:t> </a:t>
            </a:r>
            <a:r>
              <a:rPr lang="en-US" sz="1800" i="1" dirty="0" err="1"/>
              <a:t>sáng</a:t>
            </a:r>
            <a:r>
              <a:rPr lang="en-US" sz="1800" i="1" dirty="0"/>
              <a:t> </a:t>
            </a:r>
            <a:r>
              <a:rPr lang="en-US" sz="1800" i="1" dirty="0" err="1"/>
              <a:t>và</a:t>
            </a:r>
            <a:r>
              <a:rPr lang="en-US" sz="1800" i="1" dirty="0"/>
              <a:t> </a:t>
            </a:r>
            <a:r>
              <a:rPr lang="en-US" sz="1800" i="1" dirty="0" err="1"/>
              <a:t>công</a:t>
            </a:r>
            <a:r>
              <a:rPr lang="en-US" sz="1800" i="1" dirty="0"/>
              <a:t> </a:t>
            </a:r>
            <a:r>
              <a:rPr lang="en-US" sz="1800" i="1" dirty="0" err="1"/>
              <a:t>suất</a:t>
            </a:r>
            <a:r>
              <a:rPr lang="en-US" sz="1800" i="1" dirty="0"/>
              <a:t> </a:t>
            </a:r>
            <a:r>
              <a:rPr lang="en-US" sz="1800" i="1" dirty="0" err="1"/>
              <a:t>tiêu</a:t>
            </a:r>
            <a:r>
              <a:rPr lang="en-US" sz="1800" i="1" dirty="0"/>
              <a:t> </a:t>
            </a:r>
            <a:r>
              <a:rPr lang="en-US" sz="1800" i="1" dirty="0" err="1"/>
              <a:t>thụ</a:t>
            </a:r>
            <a:r>
              <a:rPr lang="en-US" sz="1800" i="1" dirty="0"/>
              <a:t> </a:t>
            </a:r>
            <a:r>
              <a:rPr lang="en-US" sz="1800" i="1" dirty="0" err="1"/>
              <a:t>của</a:t>
            </a:r>
            <a:r>
              <a:rPr lang="en-US" sz="1800" i="1" dirty="0"/>
              <a:t> </a:t>
            </a:r>
            <a:r>
              <a:rPr lang="en-US" sz="1800" i="1" dirty="0" err="1"/>
              <a:t>một</a:t>
            </a:r>
            <a:r>
              <a:rPr lang="en-US" sz="1800" i="1" dirty="0"/>
              <a:t>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loại</a:t>
            </a:r>
            <a:r>
              <a:rPr lang="en-US" sz="1800" i="1" dirty="0"/>
              <a:t> </a:t>
            </a:r>
            <a:r>
              <a:rPr lang="en-US" sz="1800" i="1" dirty="0" err="1"/>
              <a:t>bóng</a:t>
            </a:r>
            <a:r>
              <a:rPr lang="en-US" sz="1800" i="1" dirty="0"/>
              <a:t> </a:t>
            </a:r>
            <a:r>
              <a:rPr lang="en-US" sz="1800" i="1" dirty="0" err="1"/>
              <a:t>đèn</a:t>
            </a:r>
            <a:r>
              <a:rPr lang="en-US" sz="1800" i="1" dirty="0"/>
              <a:t> </a:t>
            </a:r>
            <a:r>
              <a:rPr lang="en-US" sz="1800" i="1" dirty="0" err="1"/>
              <a:t>như</a:t>
            </a:r>
            <a:r>
              <a:rPr lang="en-US" sz="1800" i="1" dirty="0"/>
              <a:t> </a:t>
            </a:r>
            <a:r>
              <a:rPr lang="en-US" sz="1800" i="1" dirty="0" err="1"/>
              <a:t>sau</a:t>
            </a:r>
            <a:r>
              <a:rPr lang="en-US" sz="1800" i="1" dirty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87751"/>
              </p:ext>
            </p:extLst>
          </p:nvPr>
        </p:nvGraphicFramePr>
        <p:xfrm>
          <a:off x="410966" y="1596551"/>
          <a:ext cx="8219328" cy="1859695"/>
        </p:xfrm>
        <a:graphic>
          <a:graphicData uri="http://schemas.openxmlformats.org/drawingml/2006/table">
            <a:tbl>
              <a:tblPr firstRow="1" bandRow="1">
                <a:tableStyleId>{84218DE6-D431-4044-9C84-DCB305295717}</a:tableStyleId>
              </a:tblPr>
              <a:tblGrid>
                <a:gridCol w="205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93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Độ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sáng</a:t>
                      </a:r>
                      <a:r>
                        <a:rPr lang="en-US" sz="1600" b="1" baseline="0" dirty="0"/>
                        <a:t> (Lumen)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Công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suất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tiêu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thụ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Bóng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đèn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sợi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đốt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Bóng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đèn</a:t>
                      </a:r>
                      <a:r>
                        <a:rPr lang="en-US" sz="1600" b="1" baseline="0" dirty="0"/>
                        <a:t> compact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Bóng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đèn</a:t>
                      </a:r>
                      <a:r>
                        <a:rPr lang="en-US" sz="1600" b="1" baseline="0" dirty="0"/>
                        <a:t> LED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25W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6W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3W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40W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9W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5W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60W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12W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7W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0561" y="3493213"/>
            <a:ext cx="73049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Nếu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 </a:t>
            </a:r>
            <a:r>
              <a:rPr lang="en-US" sz="1800" dirty="0" err="1"/>
              <a:t>sợi</a:t>
            </a:r>
            <a:r>
              <a:rPr lang="en-US" sz="1800" dirty="0"/>
              <a:t> </a:t>
            </a:r>
            <a:r>
              <a:rPr lang="en-US" sz="1800" dirty="0" err="1"/>
              <a:t>đốt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kĩ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220V – 40W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hỏng</a:t>
            </a:r>
            <a:r>
              <a:rPr lang="en-US" sz="1800" dirty="0"/>
              <a:t>,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tham</a:t>
            </a:r>
            <a:r>
              <a:rPr lang="en-US" sz="1800" dirty="0"/>
              <a:t> </a:t>
            </a:r>
            <a:r>
              <a:rPr lang="en-US" sz="1800" dirty="0" err="1"/>
              <a:t>khảo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tin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thay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.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sự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17" y="122113"/>
            <a:ext cx="318489" cy="500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887835" y="689006"/>
            <a:ext cx="1136174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C00000"/>
                </a:solidFill>
                <a:latin typeface="+mn-lt"/>
              </a:rPr>
              <a:t>Gợi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ý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90" name="Google Shape;1690;p2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05" y="945089"/>
            <a:ext cx="540208" cy="430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0981" y="1580235"/>
            <a:ext cx="4952143" cy="27862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6875" y="1639617"/>
            <a:ext cx="49962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/>
              <a:t>Thay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 </a:t>
            </a:r>
            <a:r>
              <a:rPr lang="en-US" sz="1800" dirty="0" err="1"/>
              <a:t>sợi</a:t>
            </a:r>
            <a:r>
              <a:rPr lang="en-US" sz="1800" dirty="0"/>
              <a:t> </a:t>
            </a:r>
            <a:r>
              <a:rPr lang="en-US" sz="1800" dirty="0" err="1"/>
              <a:t>đốt</a:t>
            </a:r>
            <a:r>
              <a:rPr lang="en-US" sz="1800" dirty="0"/>
              <a:t> 220V – 40W </a:t>
            </a:r>
            <a:r>
              <a:rPr lang="en-US" sz="1800" dirty="0" err="1"/>
              <a:t>mới</a:t>
            </a:r>
            <a:r>
              <a:rPr lang="en-US" sz="18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sáng</a:t>
            </a:r>
            <a:r>
              <a:rPr lang="en-US" sz="1800" dirty="0"/>
              <a:t> </a:t>
            </a:r>
            <a:r>
              <a:rPr lang="en-US" sz="1800" dirty="0" err="1"/>
              <a:t>tương</a:t>
            </a:r>
            <a:r>
              <a:rPr lang="en-US" sz="1800" dirty="0"/>
              <a:t> </a:t>
            </a:r>
            <a:r>
              <a:rPr lang="en-US" sz="1800" dirty="0" err="1"/>
              <a:t>đương</a:t>
            </a:r>
            <a:r>
              <a:rPr lang="en-US" sz="1800" dirty="0"/>
              <a:t>,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thay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 compact 220V – 9W.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sáng</a:t>
            </a:r>
            <a:r>
              <a:rPr lang="en-US" sz="1800" dirty="0"/>
              <a:t> </a:t>
            </a:r>
            <a:r>
              <a:rPr lang="en-US" sz="1800" dirty="0" err="1"/>
              <a:t>tương</a:t>
            </a:r>
            <a:r>
              <a:rPr lang="en-US" sz="1800" dirty="0"/>
              <a:t> </a:t>
            </a:r>
            <a:r>
              <a:rPr lang="en-US" sz="1800" dirty="0" err="1"/>
              <a:t>đương</a:t>
            </a:r>
            <a:r>
              <a:rPr lang="en-US" sz="1800" dirty="0"/>
              <a:t>,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thay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 compact 220V – 9W.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09" y="488754"/>
            <a:ext cx="554784" cy="87180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8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05537" y="811658"/>
            <a:ext cx="245552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THỰC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806523" y="1429700"/>
            <a:ext cx="2994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/>
              <a:t>1. </a:t>
            </a:r>
            <a:r>
              <a:rPr lang="en-US" sz="1800" b="1" dirty="0" err="1"/>
              <a:t>Chuẩn</a:t>
            </a:r>
            <a:r>
              <a:rPr lang="en-US" sz="1800" b="1" dirty="0"/>
              <a:t> </a:t>
            </a:r>
            <a:r>
              <a:rPr lang="en-US" sz="1800" b="1" dirty="0" err="1"/>
              <a:t>bị</a:t>
            </a:r>
            <a:endParaRPr lang="en-US" sz="1800" b="1" dirty="0"/>
          </a:p>
          <a:p>
            <a:pPr algn="just">
              <a:lnSpc>
                <a:spcPct val="150000"/>
              </a:lnSpc>
            </a:pPr>
            <a:r>
              <a:rPr lang="en-US" sz="1800" dirty="0"/>
              <a:t>-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cụ</a:t>
            </a:r>
            <a:r>
              <a:rPr lang="en-US" sz="1800" dirty="0"/>
              <a:t>, </a:t>
            </a:r>
            <a:r>
              <a:rPr lang="en-US" sz="1800" dirty="0" err="1"/>
              <a:t>thiết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: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US" sz="1800" dirty="0"/>
              <a:t>- </a:t>
            </a:r>
            <a:r>
              <a:rPr lang="en-US" sz="1800" dirty="0" err="1"/>
              <a:t>Phiếu</a:t>
            </a:r>
            <a:r>
              <a:rPr lang="en-US" sz="1800" dirty="0"/>
              <a:t> </a:t>
            </a:r>
            <a:r>
              <a:rPr lang="en-US" sz="1800" dirty="0" err="1"/>
              <a:t>báo</a:t>
            </a:r>
            <a:r>
              <a:rPr lang="en-US" sz="1800" dirty="0"/>
              <a:t> </a:t>
            </a:r>
            <a:r>
              <a:rPr lang="en-US" sz="1800" dirty="0" err="1"/>
              <a:t>cáo</a:t>
            </a:r>
            <a:r>
              <a:rPr lang="en-US" sz="1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1529" y="1429700"/>
            <a:ext cx="46497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/>
              <a:t>2. </a:t>
            </a:r>
            <a:r>
              <a:rPr lang="en-US" sz="1800" b="1" dirty="0" err="1"/>
              <a:t>Nội</a:t>
            </a:r>
            <a:r>
              <a:rPr lang="en-US" sz="1800" b="1" dirty="0"/>
              <a:t> dung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trình</a:t>
            </a:r>
            <a:r>
              <a:rPr lang="en-US" sz="1800" b="1" dirty="0"/>
              <a:t> </a:t>
            </a:r>
            <a:r>
              <a:rPr lang="en-US" sz="1800" b="1" dirty="0" err="1"/>
              <a:t>tự</a:t>
            </a:r>
            <a:r>
              <a:rPr lang="en-US" sz="1800" b="1" dirty="0"/>
              <a:t> </a:t>
            </a:r>
            <a:r>
              <a:rPr lang="en-US" sz="1800" b="1" dirty="0" err="1"/>
              <a:t>thực</a:t>
            </a:r>
            <a:r>
              <a:rPr lang="en-US" sz="1800" b="1" dirty="0"/>
              <a:t> </a:t>
            </a:r>
            <a:r>
              <a:rPr lang="en-US" sz="1800" b="1" dirty="0" err="1"/>
              <a:t>hành</a:t>
            </a:r>
            <a:r>
              <a:rPr lang="en-US" sz="1800" b="1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 (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2 - 3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,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phận</a:t>
            </a:r>
            <a:r>
              <a:rPr lang="en-US" sz="1800" dirty="0"/>
              <a:t> </a:t>
            </a:r>
            <a:r>
              <a:rPr lang="en-US" sz="1800" dirty="0" err="1"/>
              <a:t>chính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,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chức</a:t>
            </a:r>
            <a:r>
              <a:rPr lang="en-US" sz="1800" dirty="0"/>
              <a:t> </a:t>
            </a:r>
            <a:r>
              <a:rPr lang="en-US" sz="1800" dirty="0" err="1"/>
              <a:t>năng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chúng</a:t>
            </a:r>
            <a:r>
              <a:rPr lang="en-US" sz="18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/>
              <a:t>Đọc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kĩ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57" y="3340403"/>
            <a:ext cx="1408047" cy="1371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595">
            <a:off x="1149633" y="3466834"/>
            <a:ext cx="900647" cy="1186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52" y="1453193"/>
            <a:ext cx="5381412" cy="3252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" y="1624846"/>
            <a:ext cx="1502275" cy="2909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6483">
            <a:off x="7326822" y="2265921"/>
            <a:ext cx="1310290" cy="1331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6414">
            <a:off x="6997363" y="2601151"/>
            <a:ext cx="1259853" cy="6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62577"/>
      </p:ext>
    </p:extLst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2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26303D"/>
                </a:solidFill>
              </a:rPr>
              <a:pPr/>
              <a:t>18</a:t>
            </a:fld>
            <a:endParaRPr>
              <a:solidFill>
                <a:srgbClr val="26303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636" y="534256"/>
            <a:ext cx="384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739739" y="1407559"/>
            <a:ext cx="4089116" cy="1541125"/>
          </a:xfrm>
          <a:prstGeom prst="wedgeRoundRectCallout">
            <a:avLst>
              <a:gd name="adj1" fmla="val -57236"/>
              <a:gd name="adj2" fmla="val 4640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E3EAEB">
                    <a:lumMod val="10000"/>
                  </a:srgbClr>
                </a:solidFill>
              </a:rPr>
              <a:t>Câu</a:t>
            </a:r>
            <a:r>
              <a:rPr lang="en-US" sz="1800" b="1" dirty="0">
                <a:solidFill>
                  <a:srgbClr val="E3EAEB">
                    <a:lumMod val="10000"/>
                  </a:srgbClr>
                </a:solidFill>
              </a:rPr>
              <a:t> 1: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Một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bóng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đèn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sợi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đốt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có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thông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số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: 220 V – 75W.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Hãy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cho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biết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ý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nghĩa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của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thông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số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đó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05537" y="3194171"/>
            <a:ext cx="3657600" cy="1479479"/>
          </a:xfrm>
          <a:prstGeom prst="wedgeRoundRectCallout">
            <a:avLst>
              <a:gd name="adj1" fmla="val 58877"/>
              <a:gd name="adj2" fmla="val 3750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Thông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số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kĩ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thuật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220 V: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Điện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áp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định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mức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75 W: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Công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suất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định</a:t>
            </a:r>
            <a:r>
              <a:rPr lang="en-US" sz="1800" dirty="0">
                <a:solidFill>
                  <a:srgbClr val="E3EAEB">
                    <a:lumMod val="1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E3EAEB">
                    <a:lumMod val="10000"/>
                  </a:srgbClr>
                </a:solidFill>
              </a:rPr>
              <a:t>mức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454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2278" y="707999"/>
            <a:ext cx="4572000" cy="8720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Câu</a:t>
            </a:r>
            <a:r>
              <a:rPr lang="en-US" sz="1800" b="1" dirty="0">
                <a:solidFill>
                  <a:schemeClr val="bg1"/>
                </a:solidFill>
              </a:rPr>
              <a:t> 2:</a:t>
            </a:r>
            <a:r>
              <a:rPr lang="vi-VN" sz="1800" b="1" dirty="0">
                <a:solidFill>
                  <a:schemeClr val="bg1"/>
                </a:solidFill>
              </a:rPr>
              <a:t> </a:t>
            </a:r>
            <a:r>
              <a:rPr lang="vi-VN" sz="1800" dirty="0">
                <a:solidFill>
                  <a:schemeClr val="bg1"/>
                </a:solidFill>
              </a:rPr>
              <a:t>Vì sao sử dụng đèn sợi đốt để chiếu sáng không tiết kiệm điện năng?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7083" y="2084423"/>
            <a:ext cx="4885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bg1"/>
                </a:solidFill>
              </a:rPr>
              <a:t>Khi đèn làm việc chỉ khoảng 4 – 5% điện năng tiêu thụ của đèn được biến đổi thành quang năng phát ra ánh sáng, phần còn lại toả nhiệt. Do đó, không tiết kiệm được điện năng.</a:t>
            </a:r>
          </a:p>
        </p:txBody>
      </p:sp>
      <p:sp>
        <p:nvSpPr>
          <p:cNvPr id="4" name="Curved Right Arrow 3"/>
          <p:cNvSpPr/>
          <p:nvPr/>
        </p:nvSpPr>
        <p:spPr>
          <a:xfrm rot="20821225">
            <a:off x="755150" y="1754694"/>
            <a:ext cx="534256" cy="803571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2085086" y="1687908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+mn-lt"/>
              </a:rPr>
              <a:t>BÀI 11: ĐÈN ĐIỆN</a:t>
            </a:r>
            <a:endParaRPr sz="4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69" y="2938409"/>
            <a:ext cx="909905" cy="142985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VẬN DỤNG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1640" y="1421896"/>
            <a:ext cx="47826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1800" dirty="0"/>
              <a:t>Gia đình em đang sử dụng bóng đèn loại nào ở khu vực sinh hoạt chung, khu vực nghỉ ngơi, khu vực nấu ăn,...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1800" dirty="0"/>
              <a:t>Đề xuất phương án thay thế bóng đèn ở gia đình em sao cho tiết kiệm điện năng.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9147" y="3781392"/>
            <a:ext cx="3909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/>
              <a:t>Gợi</a:t>
            </a:r>
            <a:r>
              <a:rPr lang="en-US" sz="1800" b="1" dirty="0"/>
              <a:t> ý: </a:t>
            </a:r>
            <a:r>
              <a:rPr lang="en-US" sz="1800" dirty="0" err="1"/>
              <a:t>Thay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 </a:t>
            </a:r>
            <a:r>
              <a:rPr lang="en-US" sz="1800" dirty="0" err="1"/>
              <a:t>phù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khu</a:t>
            </a:r>
            <a:r>
              <a:rPr lang="en-US" sz="1800" dirty="0"/>
              <a:t> </a:t>
            </a:r>
            <a:r>
              <a:rPr lang="en-US" sz="1800" dirty="0" err="1"/>
              <a:t>vực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tiết</a:t>
            </a:r>
            <a:r>
              <a:rPr lang="en-US" sz="1800" dirty="0"/>
              <a:t> </a:t>
            </a:r>
            <a:r>
              <a:rPr lang="en-US" sz="1800" dirty="0" err="1"/>
              <a:t>kiệm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r>
              <a:rPr lang="en-US" sz="1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26" y="3490457"/>
            <a:ext cx="841321" cy="957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296"/>
            <a:ext cx="1760092" cy="176009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42"/>
          <p:cNvSpPr txBox="1">
            <a:spLocks noGrp="1"/>
          </p:cNvSpPr>
          <p:nvPr>
            <p:ph type="title"/>
          </p:nvPr>
        </p:nvSpPr>
        <p:spPr>
          <a:xfrm>
            <a:off x="934350" y="770007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HƯỚNG DẪN VỀ NHÀ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69" name="Google Shape;1969;p4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26303D"/>
                </a:solidFill>
              </a:rPr>
              <a:pPr/>
              <a:t>21</a:t>
            </a:fld>
            <a:endParaRPr>
              <a:solidFill>
                <a:srgbClr val="26303D"/>
              </a:solidFill>
            </a:endParaRPr>
          </a:p>
        </p:txBody>
      </p:sp>
      <p:sp>
        <p:nvSpPr>
          <p:cNvPr id="1970" name="Google Shape;1970;p42"/>
          <p:cNvSpPr/>
          <p:nvPr/>
        </p:nvSpPr>
        <p:spPr>
          <a:xfrm>
            <a:off x="702900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>
              <a:lnSpc>
                <a:spcPct val="150000"/>
              </a:lnSpc>
            </a:pPr>
            <a:endParaRPr sz="2000" dirty="0">
              <a:solidFill>
                <a:srgbClr val="26303D"/>
              </a:solidFill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1" name="Google Shape;1971;p42"/>
          <p:cNvSpPr/>
          <p:nvPr/>
        </p:nvSpPr>
        <p:spPr>
          <a:xfrm>
            <a:off x="3891098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algn="r">
              <a:buClr>
                <a:srgbClr val="26303D"/>
              </a:buClr>
              <a:buSzPts val="1100"/>
            </a:pPr>
            <a:endParaRPr sz="2000" dirty="0">
              <a:solidFill>
                <a:srgbClr val="26303D"/>
              </a:solidFill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2" name="Google Shape;1972;p42"/>
          <p:cNvSpPr/>
          <p:nvPr/>
        </p:nvSpPr>
        <p:spPr>
          <a:xfrm>
            <a:off x="702900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>
              <a:buClr>
                <a:srgbClr val="26303D"/>
              </a:buClr>
              <a:buSzPts val="1100"/>
            </a:pPr>
            <a:endParaRPr b="1" dirty="0">
              <a:solidFill>
                <a:srgbClr val="26303D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3" name="Google Shape;1973;p42"/>
          <p:cNvSpPr/>
          <p:nvPr/>
        </p:nvSpPr>
        <p:spPr>
          <a:xfrm>
            <a:off x="3891098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algn="r">
              <a:buClr>
                <a:srgbClr val="26303D"/>
              </a:buClr>
              <a:buSzPts val="1100"/>
            </a:pPr>
            <a:endParaRPr dirty="0">
              <a:solidFill>
                <a:srgbClr val="26303D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4" name="Google Shape;1974;p42"/>
          <p:cNvSpPr/>
          <p:nvPr/>
        </p:nvSpPr>
        <p:spPr>
          <a:xfrm>
            <a:off x="2885611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5" name="Google Shape;1975;p42"/>
          <p:cNvSpPr/>
          <p:nvPr/>
        </p:nvSpPr>
        <p:spPr>
          <a:xfrm rot="5400000">
            <a:off x="3012525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6" name="Google Shape;1976;p42"/>
          <p:cNvSpPr/>
          <p:nvPr/>
        </p:nvSpPr>
        <p:spPr>
          <a:xfrm rot="10800000">
            <a:off x="3012525" y="2014269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7" name="Google Shape;1977;p42"/>
          <p:cNvSpPr/>
          <p:nvPr/>
        </p:nvSpPr>
        <p:spPr>
          <a:xfrm rot="-5400000">
            <a:off x="2885611" y="2014269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8" name="Google Shape;1978;p42"/>
          <p:cNvSpPr/>
          <p:nvPr/>
        </p:nvSpPr>
        <p:spPr>
          <a:xfrm>
            <a:off x="3388271" y="2253334"/>
            <a:ext cx="96199" cy="355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1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979" name="Google Shape;1979;p42"/>
          <p:cNvSpPr/>
          <p:nvPr/>
        </p:nvSpPr>
        <p:spPr>
          <a:xfrm>
            <a:off x="4127490" y="2258953"/>
            <a:ext cx="186105" cy="355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2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980" name="Google Shape;1980;p42"/>
          <p:cNvSpPr/>
          <p:nvPr/>
        </p:nvSpPr>
        <p:spPr>
          <a:xfrm>
            <a:off x="3363098" y="3058609"/>
            <a:ext cx="115979" cy="3605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3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981" name="Google Shape;1981;p42"/>
          <p:cNvSpPr/>
          <p:nvPr/>
        </p:nvSpPr>
        <p:spPr>
          <a:xfrm>
            <a:off x="4210653" y="3064228"/>
            <a:ext cx="97098" cy="3434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4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275" y="1629445"/>
            <a:ext cx="2336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15915" y="1629444"/>
            <a:ext cx="2336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76072" y="2882878"/>
            <a:ext cx="230170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kiệm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615915" y="2902023"/>
            <a:ext cx="2336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</a:p>
          <a:p>
            <a:pPr algn="r">
              <a:lnSpc>
                <a:spcPct val="150000"/>
              </a:lnSpc>
            </a:pP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bài</a:t>
            </a:r>
            <a:r>
              <a:rPr lang="en-US" sz="2000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118805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0" grpId="0" animBg="1"/>
      <p:bldP spid="1971" grpId="0" animBg="1"/>
      <p:bldP spid="1972" grpId="0" animBg="1"/>
      <p:bldP spid="1973" grpId="0" animBg="1"/>
      <p:bldP spid="1974" grpId="0" animBg="1"/>
      <p:bldP spid="1975" grpId="0" animBg="1"/>
      <p:bldP spid="1976" grpId="0" animBg="1"/>
      <p:bldP spid="1977" grpId="0" animBg="1"/>
      <p:bldP spid="2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2207" y="1500027"/>
            <a:ext cx="7356296" cy="28767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746" y="1890445"/>
            <a:ext cx="6791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ĐÃ LẮNG NGHE BÀI GIẢNG!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52" y="3733194"/>
            <a:ext cx="1251607" cy="12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29"/>
          <p:cNvSpPr txBox="1">
            <a:spLocks noGrp="1"/>
          </p:cNvSpPr>
          <p:nvPr>
            <p:ph type="title"/>
          </p:nvPr>
        </p:nvSpPr>
        <p:spPr>
          <a:xfrm>
            <a:off x="877770" y="1171891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NỘI DUNG BÀI HỌC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65" name="Google Shape;1765;p29"/>
          <p:cNvSpPr txBox="1">
            <a:spLocks noGrp="1"/>
          </p:cNvSpPr>
          <p:nvPr>
            <p:ph type="sldNum" idx="12"/>
          </p:nvPr>
        </p:nvSpPr>
        <p:spPr>
          <a:xfrm>
            <a:off x="8686128" y="4437344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26303D"/>
                </a:solidFill>
              </a:rPr>
              <a:pPr/>
              <a:t>3</a:t>
            </a:fld>
            <a:endParaRPr>
              <a:solidFill>
                <a:srgbClr val="26303D"/>
              </a:solidFill>
            </a:endParaRPr>
          </a:p>
        </p:txBody>
      </p:sp>
      <p:grpSp>
        <p:nvGrpSpPr>
          <p:cNvPr id="1771" name="Google Shape;1771;p29"/>
          <p:cNvGrpSpPr/>
          <p:nvPr/>
        </p:nvGrpSpPr>
        <p:grpSpPr>
          <a:xfrm>
            <a:off x="1224870" y="2388931"/>
            <a:ext cx="5309493" cy="615615"/>
            <a:chOff x="2394132" y="2215587"/>
            <a:chExt cx="5309493" cy="615615"/>
          </a:xfrm>
        </p:grpSpPr>
        <p:sp>
          <p:nvSpPr>
            <p:cNvPr id="1772" name="Google Shape;1772;p29"/>
            <p:cNvSpPr/>
            <p:nvPr/>
          </p:nvSpPr>
          <p:spPr>
            <a:xfrm rot="5400000">
              <a:off x="4741071" y="-131352"/>
              <a:ext cx="615615" cy="530949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03D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2473400" y="2309401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800" b="1" dirty="0">
                  <a:solidFill>
                    <a:srgbClr val="AFD3AB">
                      <a:lumMod val="75000"/>
                    </a:srgbClr>
                  </a:solidFill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1800" b="1" dirty="0">
                <a:solidFill>
                  <a:srgbClr val="AFD3AB">
                    <a:lumMod val="75000"/>
                  </a:srgbClr>
                </a:solidFill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4" name="Google Shape;1774;p29"/>
            <p:cNvSpPr txBox="1"/>
            <p:nvPr/>
          </p:nvSpPr>
          <p:spPr>
            <a:xfrm>
              <a:off x="3050058" y="2286132"/>
              <a:ext cx="3325275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endParaRPr sz="2000" b="1" dirty="0">
                <a:solidFill>
                  <a:srgbClr val="26303D"/>
                </a:solidFill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6" name="Google Shape;1776;p29"/>
          <p:cNvGrpSpPr/>
          <p:nvPr/>
        </p:nvGrpSpPr>
        <p:grpSpPr>
          <a:xfrm>
            <a:off x="1224871" y="3304805"/>
            <a:ext cx="5401960" cy="558278"/>
            <a:chOff x="2394133" y="3131461"/>
            <a:chExt cx="5401960" cy="558278"/>
          </a:xfrm>
        </p:grpSpPr>
        <p:sp>
          <p:nvSpPr>
            <p:cNvPr id="1777" name="Google Shape;1777;p29"/>
            <p:cNvSpPr/>
            <p:nvPr/>
          </p:nvSpPr>
          <p:spPr>
            <a:xfrm rot="5400000">
              <a:off x="4815974" y="709620"/>
              <a:ext cx="558278" cy="5401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03D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2483628" y="3209536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800" b="1" dirty="0">
                  <a:solidFill>
                    <a:srgbClr val="FFC000"/>
                  </a:solidFill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1800" b="1" dirty="0">
                <a:solidFill>
                  <a:srgbClr val="FFC000"/>
                </a:solidFill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9" name="Google Shape;1779;p29"/>
            <p:cNvSpPr txBox="1"/>
            <p:nvPr/>
          </p:nvSpPr>
          <p:spPr>
            <a:xfrm>
              <a:off x="3050058" y="3199939"/>
              <a:ext cx="4746035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000" b="1" dirty="0" err="1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Một</a:t>
              </a:r>
              <a:r>
                <a:rPr lang="en-US" sz="2000" b="1" dirty="0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 </a:t>
              </a:r>
              <a:r>
                <a:rPr lang="en-US" sz="2000" b="1" dirty="0" err="1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số</a:t>
              </a:r>
              <a:r>
                <a:rPr lang="en-US" sz="2000" b="1" dirty="0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 </a:t>
              </a:r>
              <a:r>
                <a:rPr lang="en-US" sz="2000" b="1" dirty="0" err="1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loại</a:t>
              </a:r>
              <a:r>
                <a:rPr lang="en-US" sz="2000" b="1" dirty="0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 </a:t>
              </a:r>
              <a:r>
                <a:rPr lang="en-US" sz="2000" b="1" dirty="0" err="1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bóng</a:t>
              </a:r>
              <a:r>
                <a:rPr lang="en-US" sz="2000" b="1" dirty="0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 </a:t>
              </a:r>
              <a:r>
                <a:rPr lang="en-US" sz="2000" b="1" dirty="0" err="1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đèn</a:t>
              </a:r>
              <a:r>
                <a:rPr lang="en-US" sz="2000" b="1" dirty="0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 </a:t>
              </a:r>
              <a:r>
                <a:rPr lang="en-US" sz="2000" b="1" dirty="0" err="1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thông</a:t>
              </a:r>
              <a:r>
                <a:rPr lang="en-US" sz="2000" b="1" dirty="0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 </a:t>
              </a:r>
              <a:r>
                <a:rPr lang="en-US" sz="2000" b="1" dirty="0" err="1">
                  <a:solidFill>
                    <a:srgbClr val="26303D"/>
                  </a:solidFill>
                  <a:ea typeface="Encode Sans Semi Condensed"/>
                  <a:cs typeface="Encode Sans Semi Condensed"/>
                  <a:sym typeface="Encode Sans Semi Condensed"/>
                </a:rPr>
                <a:t>dụng</a:t>
              </a:r>
              <a:endParaRPr sz="2000" b="1" dirty="0">
                <a:solidFill>
                  <a:srgbClr val="26303D"/>
                </a:solidFill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20" name="Google Shape;1769;p29"/>
          <p:cNvSpPr txBox="1"/>
          <p:nvPr/>
        </p:nvSpPr>
        <p:spPr>
          <a:xfrm>
            <a:off x="1843373" y="2490497"/>
            <a:ext cx="4746035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 err="1">
                <a:solidFill>
                  <a:srgbClr val="26303D"/>
                </a:solidFill>
                <a:ea typeface="Encode Sans Semi Condensed"/>
                <a:cs typeface="Encode Sans Semi Condensed"/>
                <a:sym typeface="Encode Sans Semi Condensed"/>
              </a:rPr>
              <a:t>Khái</a:t>
            </a:r>
            <a:r>
              <a:rPr lang="en-US" sz="2000" b="1" dirty="0">
                <a:solidFill>
                  <a:srgbClr val="26303D"/>
                </a:solidFill>
                <a:ea typeface="Encode Sans Semi Condensed"/>
                <a:cs typeface="Encode Sans Semi Condensed"/>
                <a:sym typeface="Encode Sans Semi Condensed"/>
              </a:rPr>
              <a:t> </a:t>
            </a:r>
            <a:r>
              <a:rPr lang="en-US" sz="2000" b="1" dirty="0" err="1">
                <a:solidFill>
                  <a:srgbClr val="26303D"/>
                </a:solidFill>
                <a:ea typeface="Encode Sans Semi Condensed"/>
                <a:cs typeface="Encode Sans Semi Condensed"/>
                <a:sym typeface="Encode Sans Semi Condensed"/>
              </a:rPr>
              <a:t>quát</a:t>
            </a:r>
            <a:r>
              <a:rPr lang="en-US" sz="2000" b="1" dirty="0">
                <a:solidFill>
                  <a:srgbClr val="26303D"/>
                </a:solidFill>
                <a:ea typeface="Encode Sans Semi Condensed"/>
                <a:cs typeface="Encode Sans Semi Condensed"/>
                <a:sym typeface="Encode Sans Semi Condensed"/>
              </a:rPr>
              <a:t> </a:t>
            </a:r>
            <a:r>
              <a:rPr lang="en-US" sz="2000" b="1" dirty="0" err="1">
                <a:solidFill>
                  <a:srgbClr val="26303D"/>
                </a:solidFill>
                <a:ea typeface="Encode Sans Semi Condensed"/>
                <a:cs typeface="Encode Sans Semi Condensed"/>
                <a:sym typeface="Encode Sans Semi Condensed"/>
              </a:rPr>
              <a:t>chung</a:t>
            </a:r>
            <a:endParaRPr sz="2000" b="1" dirty="0">
              <a:solidFill>
                <a:srgbClr val="26303D"/>
              </a:solidFill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8169359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2559" y="1262666"/>
            <a:ext cx="7433400" cy="3348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+mn-lt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Khái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quát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chung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23" y="1520911"/>
            <a:ext cx="3229436" cy="33495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3852" y="1966929"/>
            <a:ext cx="39247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/>
              <a:t>Đọc</a:t>
            </a:r>
            <a:r>
              <a:rPr lang="en-US" sz="1800" dirty="0"/>
              <a:t> </a:t>
            </a:r>
            <a:r>
              <a:rPr lang="en-US" sz="1800" dirty="0" err="1"/>
              <a:t>nội</a:t>
            </a:r>
            <a:r>
              <a:rPr lang="en-US" sz="1800" dirty="0"/>
              <a:t> dung </a:t>
            </a:r>
            <a:r>
              <a:rPr lang="en-US" sz="1800" dirty="0" err="1"/>
              <a:t>mục</a:t>
            </a:r>
            <a:r>
              <a:rPr lang="en-US" sz="1800" dirty="0"/>
              <a:t> I SGK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vai</a:t>
            </a:r>
            <a:r>
              <a:rPr lang="en-US" sz="1800" dirty="0"/>
              <a:t> </a:t>
            </a:r>
            <a:r>
              <a:rPr lang="en-US" sz="1800" dirty="0" err="1"/>
              <a:t>trò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11.1 SGK.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/>
              <a:t>Ngoài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, </a:t>
            </a:r>
            <a:r>
              <a:rPr lang="en-US" sz="1800" dirty="0" err="1"/>
              <a:t>còn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bổ</a:t>
            </a:r>
            <a:r>
              <a:rPr lang="en-US" sz="1800" dirty="0"/>
              <a:t> sung </a:t>
            </a:r>
            <a:r>
              <a:rPr lang="en-US" sz="1800" dirty="0" err="1"/>
              <a:t>thêm</a:t>
            </a:r>
            <a:r>
              <a:rPr lang="en-US" sz="1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45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387011" y="1325366"/>
            <a:ext cx="4767209" cy="21781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8969" y="2499831"/>
            <a:ext cx="2643669" cy="26436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90444" y="1675762"/>
            <a:ext cx="40274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Đèn điện là đồ dùng điện để chiếu sáng. Ngoài ra, còn dùng để trang trí, sưởi ấm.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30" y="2972278"/>
            <a:ext cx="1886914" cy="1886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" y="207792"/>
            <a:ext cx="1631237" cy="1631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126" y="544531"/>
            <a:ext cx="480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II. </a:t>
            </a:r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loại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bóng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đèn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dụng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16475" y="1106680"/>
            <a:ext cx="1982913" cy="5034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Hoạt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động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nhóm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23" y="1658561"/>
            <a:ext cx="629934" cy="629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6042" y="1803130"/>
            <a:ext cx="110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: 3 </a:t>
            </a:r>
            <a:r>
              <a:rPr lang="en-US" sz="1800" dirty="0" err="1">
                <a:solidFill>
                  <a:schemeClr val="bg1"/>
                </a:solidFill>
              </a:rPr>
              <a:t>phút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622" y="2264795"/>
            <a:ext cx="5183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>
                <a:solidFill>
                  <a:schemeClr val="bg1"/>
                </a:solidFill>
              </a:rPr>
              <a:t>Chia </a:t>
            </a:r>
            <a:r>
              <a:rPr lang="en-US" sz="1800" i="1" dirty="0" err="1">
                <a:solidFill>
                  <a:schemeClr val="bg1"/>
                </a:solidFill>
              </a:rPr>
              <a:t>lớp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thành</a:t>
            </a:r>
            <a:r>
              <a:rPr lang="en-US" sz="1800" i="1" dirty="0">
                <a:solidFill>
                  <a:schemeClr val="bg1"/>
                </a:solidFill>
              </a:rPr>
              <a:t> 4 </a:t>
            </a:r>
            <a:r>
              <a:rPr lang="en-US" sz="1800" i="1" dirty="0" err="1">
                <a:solidFill>
                  <a:schemeClr val="bg1"/>
                </a:solidFill>
              </a:rPr>
              <a:t>nhóm</a:t>
            </a:r>
            <a:r>
              <a:rPr lang="en-US" sz="1800" i="1" dirty="0">
                <a:solidFill>
                  <a:schemeClr val="bg1"/>
                </a:solidFill>
              </a:rPr>
              <a:t>, </a:t>
            </a:r>
            <a:r>
              <a:rPr lang="en-US" sz="1800" i="1" dirty="0" err="1">
                <a:solidFill>
                  <a:schemeClr val="bg1"/>
                </a:solidFill>
              </a:rPr>
              <a:t>thảo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luận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để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vi-VN" sz="1800" i="1" dirty="0">
                <a:solidFill>
                  <a:schemeClr val="bg1"/>
                </a:solidFill>
              </a:rPr>
              <a:t>tìm hiểu về</a:t>
            </a:r>
            <a:r>
              <a:rPr lang="en-US" sz="1800" i="1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+ C</a:t>
            </a:r>
            <a:r>
              <a:rPr lang="vi-VN" sz="1800" dirty="0">
                <a:solidFill>
                  <a:schemeClr val="bg1"/>
                </a:solidFill>
              </a:rPr>
              <a:t>ấu tạo cơ bản và nguyên lí hoạt động của mỗi loại bóng đèn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+ T</a:t>
            </a:r>
            <a:r>
              <a:rPr lang="vi-VN" sz="1800" dirty="0">
                <a:solidFill>
                  <a:schemeClr val="bg1"/>
                </a:solidFill>
              </a:rPr>
              <a:t>ìm ra bộ phận phát sáng, so sánh về thông số kĩ thuật của từng loại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r>
              <a:rPr lang="vi-VN" sz="1800" dirty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+ Ư</a:t>
            </a:r>
            <a:r>
              <a:rPr lang="vi-VN" sz="1800" dirty="0">
                <a:solidFill>
                  <a:schemeClr val="bg1"/>
                </a:solidFill>
              </a:rPr>
              <a:t>u, nhược điểm của mỗi loại bóng đèn.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51479" y="2058192"/>
            <a:ext cx="2851399" cy="28099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20668" y="2124347"/>
            <a:ext cx="2713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 err="1"/>
              <a:t>Nhóm</a:t>
            </a:r>
            <a:r>
              <a:rPr lang="en-US" sz="1600" b="1" dirty="0"/>
              <a:t> 1: </a:t>
            </a:r>
            <a:r>
              <a:rPr lang="en-US" sz="1600" dirty="0" err="1"/>
              <a:t>Tìm</a:t>
            </a:r>
            <a:r>
              <a:rPr lang="en-US" sz="1600" dirty="0"/>
              <a:t> </a:t>
            </a:r>
            <a:r>
              <a:rPr lang="en-US" sz="1600" dirty="0" err="1"/>
              <a:t>hiểu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bóng</a:t>
            </a:r>
            <a:r>
              <a:rPr lang="en-US" sz="1600" dirty="0"/>
              <a:t> </a:t>
            </a:r>
            <a:r>
              <a:rPr lang="en-US" sz="1600" dirty="0" err="1"/>
              <a:t>đèn</a:t>
            </a:r>
            <a:r>
              <a:rPr lang="en-US" sz="1600" dirty="0"/>
              <a:t> </a:t>
            </a:r>
            <a:r>
              <a:rPr lang="en-US" sz="1600" dirty="0" err="1"/>
              <a:t>sợi</a:t>
            </a:r>
            <a:r>
              <a:rPr lang="en-US" sz="1600" dirty="0"/>
              <a:t> </a:t>
            </a:r>
            <a:r>
              <a:rPr lang="en-US" sz="1600" dirty="0" err="1"/>
              <a:t>đốt</a:t>
            </a:r>
            <a:r>
              <a:rPr lang="en-US" sz="1600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 err="1"/>
              <a:t>Nhóm</a:t>
            </a:r>
            <a:r>
              <a:rPr lang="en-US" sz="1600" b="1" dirty="0"/>
              <a:t> 2: </a:t>
            </a:r>
            <a:r>
              <a:rPr lang="en-US" sz="1600" dirty="0" err="1"/>
              <a:t>Bóng</a:t>
            </a:r>
            <a:r>
              <a:rPr lang="en-US" sz="1600" dirty="0"/>
              <a:t> </a:t>
            </a:r>
            <a:r>
              <a:rPr lang="en-US" sz="1600" dirty="0" err="1"/>
              <a:t>đèn</a:t>
            </a:r>
            <a:r>
              <a:rPr lang="en-US" sz="1600" dirty="0"/>
              <a:t> </a:t>
            </a:r>
            <a:r>
              <a:rPr lang="en-US" sz="1600" dirty="0" err="1"/>
              <a:t>huỳnh</a:t>
            </a:r>
            <a:r>
              <a:rPr lang="en-US" sz="1600" dirty="0"/>
              <a:t> </a:t>
            </a:r>
            <a:r>
              <a:rPr lang="en-US" sz="1600" dirty="0" err="1"/>
              <a:t>quang</a:t>
            </a:r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 err="1"/>
              <a:t>Nhóm</a:t>
            </a:r>
            <a:r>
              <a:rPr lang="en-US" sz="1600" b="1" dirty="0"/>
              <a:t> 3: </a:t>
            </a:r>
            <a:r>
              <a:rPr lang="en-US" sz="1600" dirty="0" err="1"/>
              <a:t>Bóng</a:t>
            </a:r>
            <a:r>
              <a:rPr lang="en-US" sz="1600" dirty="0"/>
              <a:t> </a:t>
            </a:r>
            <a:r>
              <a:rPr lang="en-US" sz="1600" dirty="0" err="1"/>
              <a:t>đèn</a:t>
            </a:r>
            <a:r>
              <a:rPr lang="en-US" sz="1600" dirty="0"/>
              <a:t> compact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 err="1"/>
              <a:t>Nhóm</a:t>
            </a:r>
            <a:r>
              <a:rPr lang="en-US" sz="1600" b="1" dirty="0"/>
              <a:t> 4: </a:t>
            </a:r>
            <a:r>
              <a:rPr lang="en-US" sz="1600" dirty="0" err="1"/>
              <a:t>Bóng</a:t>
            </a:r>
            <a:r>
              <a:rPr lang="en-US" sz="1600" dirty="0"/>
              <a:t> </a:t>
            </a:r>
            <a:r>
              <a:rPr lang="en-US" sz="1600" dirty="0" err="1"/>
              <a:t>đèn</a:t>
            </a:r>
            <a:r>
              <a:rPr lang="en-US" sz="1600" dirty="0"/>
              <a:t> LED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3">
            <a:alphaModFix/>
          </a:blip>
          <a:srcRect l="5962" t="12189" b="13027"/>
          <a:stretch/>
        </p:blipFill>
        <p:spPr>
          <a:xfrm>
            <a:off x="-398024" y="866250"/>
            <a:ext cx="3411000" cy="34110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12976" y="655841"/>
            <a:ext cx="389904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/>
              <a:t>Tiếp</a:t>
            </a:r>
            <a:r>
              <a:rPr lang="en-US" sz="1800" b="1" i="1" dirty="0"/>
              <a:t> </a:t>
            </a:r>
            <a:r>
              <a:rPr lang="en-US" sz="1800" b="1" i="1" dirty="0" err="1"/>
              <a:t>tục</a:t>
            </a:r>
            <a:r>
              <a:rPr lang="en-US" sz="1800" b="1" i="1" dirty="0"/>
              <a:t> </a:t>
            </a:r>
            <a:r>
              <a:rPr lang="vi-VN" sz="1800" b="1" i="1" dirty="0"/>
              <a:t>thảo luận</a:t>
            </a:r>
            <a:r>
              <a:rPr lang="en-US" sz="1800" b="1" i="1" dirty="0"/>
              <a:t> </a:t>
            </a:r>
            <a:r>
              <a:rPr lang="en-US" sz="1800" b="1" i="1" dirty="0" err="1"/>
              <a:t>để</a:t>
            </a:r>
            <a:r>
              <a:rPr lang="en-US" sz="1800" b="1" i="1" dirty="0"/>
              <a:t> </a:t>
            </a:r>
            <a:r>
              <a:rPr lang="en-US" sz="1800" b="1" i="1" dirty="0" err="1"/>
              <a:t>tìm</a:t>
            </a:r>
            <a:r>
              <a:rPr lang="en-US" sz="1800" b="1" i="1" dirty="0"/>
              <a:t> </a:t>
            </a:r>
            <a:r>
              <a:rPr lang="en-US" sz="1800" b="1" i="1" dirty="0" err="1"/>
              <a:t>hiểu</a:t>
            </a:r>
            <a:r>
              <a:rPr lang="vi-VN" sz="1800" b="1" i="1" dirty="0"/>
              <a:t> về</a:t>
            </a:r>
            <a:r>
              <a:rPr lang="en-US" sz="1800" b="1" i="1" dirty="0"/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V</a:t>
            </a:r>
            <a:r>
              <a:rPr lang="vi-VN" sz="1800" dirty="0"/>
              <a:t>iệc sử dụng mỗi loại bóng đèn cho từng</a:t>
            </a:r>
            <a:r>
              <a:rPr lang="en-US" sz="1800" dirty="0"/>
              <a:t> </a:t>
            </a:r>
            <a:r>
              <a:rPr lang="vi-VN" sz="1800" dirty="0"/>
              <a:t>loại đèn và những khả năng sử dụng mỗi loại bóng đèn đó cho mỗi không gian khác nhau trong gia đình.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S</a:t>
            </a:r>
            <a:r>
              <a:rPr lang="vi-VN" sz="1800" dirty="0"/>
              <a:t>o sánh về mức độ tiết kiệm điện và mức độ thân thiện môi trường của các loại bóng đèn.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906" y="451862"/>
            <a:ext cx="5183314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Bóng đèn sợi đốt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Bóng đèn sợi đốt có cấu tạo gồm có ba bộ phận chính: bóng thuỷ tinh, sợi đốt và đuôi đèn.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75" y="2493447"/>
            <a:ext cx="4123033" cy="2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536" y="1109408"/>
            <a:ext cx="5368248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 hoạt động, dòng điện chạy trong sợi đốt của bóng đèn làm cho sợi đốt nóng lên đến nhiệt độ rất cao và phát sáng.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Thông số kĩ thuật của một số loại bóng đèn sợi đốt: 220V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60W, 220 V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- 100W...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1057</Words>
  <Application>Microsoft Office PowerPoint</Application>
  <PresentationFormat>On-screen Show (16:9)</PresentationFormat>
  <Paragraphs>111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Wingdings</vt:lpstr>
      <vt:lpstr>Amatic SC</vt:lpstr>
      <vt:lpstr>Calibri</vt:lpstr>
      <vt:lpstr>Encode Sans Semi Condensed</vt:lpstr>
      <vt:lpstr>Encode Sans Semi Condensed Light</vt:lpstr>
      <vt:lpstr>Ephesus template</vt:lpstr>
      <vt:lpstr>CHÀO MỪNG CÁC EM  ĐẾN VỚI BÀI HỌC HÔM NAY!</vt:lpstr>
      <vt:lpstr>BÀI 11: ĐÈN ĐIỆN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Bóng đèn huỳnh quang</vt:lpstr>
      <vt:lpstr>PowerPoint Presentation</vt:lpstr>
      <vt:lpstr>PowerPoint Presentation</vt:lpstr>
      <vt:lpstr>4. Bóng đèn LED</vt:lpstr>
      <vt:lpstr>PowerPoint Presentation</vt:lpstr>
      <vt:lpstr>Gợi ý</vt:lpstr>
      <vt:lpstr>PowerPoint Presentation</vt:lpstr>
      <vt:lpstr>PowerPoint Presentation</vt:lpstr>
      <vt:lpstr>PowerPoint Presentation</vt:lpstr>
      <vt:lpstr>PowerPoint Presentation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Nguyễn Ngọc Thúy</cp:lastModifiedBy>
  <cp:revision>18</cp:revision>
  <dcterms:modified xsi:type="dcterms:W3CDTF">2023-03-14T02:09:10Z</dcterms:modified>
</cp:coreProperties>
</file>