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31"/>
  </p:notesMasterIdLst>
  <p:sldIdLst>
    <p:sldId id="256" r:id="rId4"/>
    <p:sldId id="348" r:id="rId5"/>
    <p:sldId id="363" r:id="rId6"/>
    <p:sldId id="262" r:id="rId7"/>
    <p:sldId id="291" r:id="rId8"/>
    <p:sldId id="289" r:id="rId9"/>
    <p:sldId id="364" r:id="rId10"/>
    <p:sldId id="274" r:id="rId11"/>
    <p:sldId id="282" r:id="rId12"/>
    <p:sldId id="272" r:id="rId13"/>
    <p:sldId id="337" r:id="rId14"/>
    <p:sldId id="278" r:id="rId15"/>
    <p:sldId id="285" r:id="rId16"/>
    <p:sldId id="304" r:id="rId17"/>
    <p:sldId id="371" r:id="rId18"/>
    <p:sldId id="369" r:id="rId19"/>
    <p:sldId id="370" r:id="rId20"/>
    <p:sldId id="343" r:id="rId21"/>
    <p:sldId id="365" r:id="rId22"/>
    <p:sldId id="366" r:id="rId23"/>
    <p:sldId id="367" r:id="rId24"/>
    <p:sldId id="273" r:id="rId25"/>
    <p:sldId id="355" r:id="rId26"/>
    <p:sldId id="268" r:id="rId27"/>
    <p:sldId id="279" r:id="rId28"/>
    <p:sldId id="362" r:id="rId29"/>
    <p:sldId id="350" r:id="rId3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46" userDrawn="1">
          <p15:clr>
            <a:srgbClr val="A4A3A4"/>
          </p15:clr>
        </p15:guide>
        <p15:guide id="2" pos="3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6215" autoAdjust="0"/>
  </p:normalViewPr>
  <p:slideViewPr>
    <p:cSldViewPr snapToGrid="0">
      <p:cViewPr>
        <p:scale>
          <a:sx n="76" d="100"/>
          <a:sy n="76" d="100"/>
        </p:scale>
        <p:origin x="-96" y="108"/>
      </p:cViewPr>
      <p:guideLst>
        <p:guide orient="horz" pos="2546"/>
        <p:guide pos="39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t>2021-09-11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Your Presentation Name Here</a:t>
            </a:r>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extLst>
      <p:ext uri="{BB962C8B-B14F-4D97-AF65-F5344CB8AC3E}">
        <p14:creationId xmlns:p14="http://schemas.microsoft.com/office/powerpoint/2010/main" val="936750200"/>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xmlns=""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1">
            <a:extLst>
              <a:ext uri="{FF2B5EF4-FFF2-40B4-BE49-F238E27FC236}">
                <a16:creationId xmlns:a16="http://schemas.microsoft.com/office/drawing/2014/main" xmlns=""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12" name="Group 3">
            <a:extLst>
              <a:ext uri="{FF2B5EF4-FFF2-40B4-BE49-F238E27FC236}">
                <a16:creationId xmlns:a16="http://schemas.microsoft.com/office/drawing/2014/main" xmlns=""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xmlns=""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a16="http://schemas.microsoft.com/office/drawing/2014/main" xmlns=""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a16="http://schemas.microsoft.com/office/drawing/2014/main" xmlns=""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xmlns=""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a16="http://schemas.microsoft.com/office/drawing/2014/main" xmlns=""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a16="http://schemas.microsoft.com/office/drawing/2014/main" xmlns=""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xmlns=""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2" y="1"/>
            <a:ext cx="2863562" cy="39993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8" y="2870061"/>
            <a:ext cx="2863562" cy="398793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9139162" y="4114800"/>
            <a:ext cx="286356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4" name="Rectangle 13"/>
          <p:cNvSpPr/>
          <p:nvPr userDrawn="1"/>
        </p:nvSpPr>
        <p:spPr>
          <a:xfrm>
            <a:off x="6122128" y="1"/>
            <a:ext cx="286356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Tree>
    <p:extLst>
      <p:ext uri="{BB962C8B-B14F-4D97-AF65-F5344CB8AC3E}">
        <p14:creationId xmlns:p14="http://schemas.microsoft.com/office/powerpoint/2010/main" val="17909124"/>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273964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xmlns=""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xmlns=""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xmlns=""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xmlns=""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xmlns=""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2">
            <a:extLst>
              <a:ext uri="{FF2B5EF4-FFF2-40B4-BE49-F238E27FC236}">
                <a16:creationId xmlns:a16="http://schemas.microsoft.com/office/drawing/2014/main" xmlns=""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xmlns=""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xmlns=""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27">
            <a:extLst>
              <a:ext uri="{FF2B5EF4-FFF2-40B4-BE49-F238E27FC236}">
                <a16:creationId xmlns:a16="http://schemas.microsoft.com/office/drawing/2014/main" xmlns=""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008074225"/>
      </p:ext>
    </p:extLst>
  </p:cSld>
  <p:clrMapOvr>
    <a:masterClrMapping/>
  </p:clrMapOvr>
  <p:extLst mod="1">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xmlns=""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mod="1">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xmlns=""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xmlns=""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27">
            <a:extLst>
              <a:ext uri="{FF2B5EF4-FFF2-40B4-BE49-F238E27FC236}">
                <a16:creationId xmlns:a16="http://schemas.microsoft.com/office/drawing/2014/main" xmlns=""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249629245"/>
      </p:ext>
    </p:extLst>
  </p:cSld>
  <p:clrMapOvr>
    <a:masterClrMapping/>
  </p:clrMapOvr>
  <p:extLst mod="1">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xmlns=""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Picture Placeholder 5">
            <a:extLst>
              <a:ext uri="{FF2B5EF4-FFF2-40B4-BE49-F238E27FC236}">
                <a16:creationId xmlns:a16="http://schemas.microsoft.com/office/drawing/2014/main" xmlns=""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xmlns=""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xmlns=""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xmlns=""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xmlns=""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xmlns=""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8"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1"/>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xmlns=""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27">
            <a:extLst>
              <a:ext uri="{FF2B5EF4-FFF2-40B4-BE49-F238E27FC236}">
                <a16:creationId xmlns:a16="http://schemas.microsoft.com/office/drawing/2014/main" xmlns=""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09022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xmlns=""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2">
            <a:extLst>
              <a:ext uri="{FF2B5EF4-FFF2-40B4-BE49-F238E27FC236}">
                <a16:creationId xmlns:a16="http://schemas.microsoft.com/office/drawing/2014/main" xmlns=""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xmlns=""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5" name="Rectangle 17">
            <a:extLst>
              <a:ext uri="{FF2B5EF4-FFF2-40B4-BE49-F238E27FC236}">
                <a16:creationId xmlns:a16="http://schemas.microsoft.com/office/drawing/2014/main" xmlns=""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6" name="Rectangle 17">
            <a:extLst>
              <a:ext uri="{FF2B5EF4-FFF2-40B4-BE49-F238E27FC236}">
                <a16:creationId xmlns:a16="http://schemas.microsoft.com/office/drawing/2014/main" xmlns=""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7" name="Picture Placeholder 2">
            <a:extLst>
              <a:ext uri="{FF2B5EF4-FFF2-40B4-BE49-F238E27FC236}">
                <a16:creationId xmlns:a16="http://schemas.microsoft.com/office/drawing/2014/main" xmlns=""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xmlns=""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4" cy="53800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1"/>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5" y="1645673"/>
            <a:ext cx="904791" cy="1016382"/>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6" y="898451"/>
            <a:ext cx="1297615" cy="145765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1" y="360943"/>
            <a:ext cx="904791" cy="101638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399"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1" y="650640"/>
            <a:ext cx="517665" cy="581511"/>
          </a:xfrm>
          <a:prstGeom prst="rect">
            <a:avLst/>
          </a:prstGeom>
        </p:spPr>
      </p:pic>
      <p:sp>
        <p:nvSpPr>
          <p:cNvPr id="6" name="Text Placeholder 9"/>
          <p:cNvSpPr>
            <a:spLocks noGrp="1"/>
          </p:cNvSpPr>
          <p:nvPr>
            <p:ph type="body" sz="quarter" idx="10" hasCustomPrompt="1"/>
          </p:nvPr>
        </p:nvSpPr>
        <p:spPr>
          <a:xfrm>
            <a:off x="0" y="2896005"/>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5131889" y="4434320"/>
            <a:ext cx="1003670" cy="1127456"/>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01700" y="1075575"/>
            <a:ext cx="776127" cy="871848"/>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4626" y="3800030"/>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xmlns=""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xmlns=""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689"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696" r:id="rId9"/>
    <p:sldLayoutId id="2147483697" r:id="rId10"/>
    <p:sldLayoutId id="2147483705" r:id="rId11"/>
    <p:sldLayoutId id="2147483700" r:id="rId12"/>
    <p:sldLayoutId id="2147483701" r:id="rId13"/>
    <p:sldLayoutId id="2147483709" r:id="rId14"/>
    <p:sldLayoutId id="2147483707" r:id="rId15"/>
    <p:sldLayoutId id="2147483706" r:id="rId16"/>
    <p:sldLayoutId id="2147483702" r:id="rId17"/>
    <p:sldLayoutId id="2147483693" r:id="rId18"/>
    <p:sldLayoutId id="2147483656" r:id="rId19"/>
    <p:sldLayoutId id="2147483687" r:id="rId2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9.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5.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 Id="rId10" Type="http://schemas.openxmlformats.org/officeDocument/2006/relationships/image" Target="../media/image49.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4.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8.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1.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3" Type="http://schemas.openxmlformats.org/officeDocument/2006/relationships/image" Target="../media/image42.png"/><Relationship Id="rId12"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11"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310043" y="2140973"/>
            <a:ext cx="9075657" cy="1586307"/>
          </a:xfrm>
        </p:spPr>
        <p:txBody>
          <a:bodyPr/>
          <a:lstStyle/>
          <a:p>
            <a:pPr algn="ctr">
              <a:lnSpc>
                <a:spcPct val="150000"/>
              </a:lnSpc>
            </a:pPr>
            <a:r>
              <a:rPr lang="en-US" sz="4400" b="1" smtClean="0">
                <a:solidFill>
                  <a:schemeClr val="accent6">
                    <a:lumMod val="50000"/>
                  </a:schemeClr>
                </a:solidFill>
              </a:rPr>
              <a:t>CHÀO MỪNG CÁC EM </a:t>
            </a:r>
          </a:p>
          <a:p>
            <a:pPr algn="ctr">
              <a:lnSpc>
                <a:spcPct val="150000"/>
              </a:lnSpc>
            </a:pPr>
            <a:r>
              <a:rPr lang="en-US" sz="4400" b="1" smtClean="0">
                <a:solidFill>
                  <a:schemeClr val="accent6">
                    <a:lumMod val="50000"/>
                  </a:schemeClr>
                </a:solidFill>
              </a:rPr>
              <a:t>ĐẾN VỚI TIẾT HỌC HÔM NAY</a:t>
            </a:r>
            <a:endParaRPr lang="en-US" sz="4400" b="1" dirty="0">
              <a:solidFill>
                <a:schemeClr val="accent6">
                  <a:lumMod val="50000"/>
                </a:schemeClr>
              </a:solidFill>
            </a:endParaRPr>
          </a:p>
        </p:txBody>
      </p:sp>
      <p:grpSp>
        <p:nvGrpSpPr>
          <p:cNvPr id="7" name="Group 63">
            <a:extLst>
              <a:ext uri="{FF2B5EF4-FFF2-40B4-BE49-F238E27FC236}">
                <a16:creationId xmlns:a16="http://schemas.microsoft.com/office/drawing/2014/main" xmlns="" id="{0ACD0782-97CC-4391-BC23-591A1D120F03}"/>
              </a:ext>
            </a:extLst>
          </p:cNvPr>
          <p:cNvGrpSpPr/>
          <p:nvPr/>
        </p:nvGrpSpPr>
        <p:grpSpPr>
          <a:xfrm>
            <a:off x="4631020" y="3812727"/>
            <a:ext cx="2981800" cy="3023485"/>
            <a:chOff x="4583464" y="1539036"/>
            <a:chExt cx="3595720" cy="3579812"/>
          </a:xfrm>
          <a:effectLst>
            <a:outerShdw blurRad="50800" dist="38100" dir="5400000" algn="t" rotWithShape="0">
              <a:prstClr val="black">
                <a:alpha val="40000"/>
              </a:prstClr>
            </a:outerShdw>
          </a:effectLst>
        </p:grpSpPr>
        <p:sp>
          <p:nvSpPr>
            <p:cNvPr id="8"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26"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35">
              <a:extLst>
                <a:ext uri="{FF2B5EF4-FFF2-40B4-BE49-F238E27FC236}">
                  <a16:creationId xmlns:a16="http://schemas.microsoft.com/office/drawing/2014/main" xmlns="" id="{30591FA1-BFE9-4BAF-8167-510AFDD2E7A9}"/>
                </a:ext>
              </a:extLst>
            </p:cNvPr>
            <p:cNvCxnSpPr>
              <a:endCxn id="27"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39">
              <a:extLst>
                <a:ext uri="{FF2B5EF4-FFF2-40B4-BE49-F238E27FC236}">
                  <a16:creationId xmlns:a16="http://schemas.microsoft.com/office/drawing/2014/main" xmlns="" id="{EA92C96E-3211-43DC-9CD7-90C319A6E93B}"/>
                </a:ext>
              </a:extLst>
            </p:cNvPr>
            <p:cNvCxnSpPr>
              <a:endCxn id="27"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42">
              <a:extLst>
                <a:ext uri="{FF2B5EF4-FFF2-40B4-BE49-F238E27FC236}">
                  <a16:creationId xmlns:a16="http://schemas.microsoft.com/office/drawing/2014/main" xmlns="" id="{2D52BC16-9913-40CF-8EFD-B1C66065E647}"/>
                </a:ext>
              </a:extLst>
            </p:cNvPr>
            <p:cNvCxnSpPr>
              <a:cxnSpLocks/>
              <a:stCxn id="16" idx="7"/>
              <a:endCxn id="27"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45">
              <a:extLst>
                <a:ext uri="{FF2B5EF4-FFF2-40B4-BE49-F238E27FC236}">
                  <a16:creationId xmlns:a16="http://schemas.microsoft.com/office/drawing/2014/main" xmlns="" id="{8B677E43-D241-4A4C-87F2-17934BB93656}"/>
                </a:ext>
              </a:extLst>
            </p:cNvPr>
            <p:cNvCxnSpPr>
              <a:endCxn id="27"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xmlns="" id="{4065FE4C-E229-4C17-B02B-B82B69F1B60D}"/>
                </a:ext>
              </a:extLst>
            </p:cNvPr>
            <p:cNvCxnSpPr>
              <a:endCxn id="27"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54">
              <a:extLst>
                <a:ext uri="{FF2B5EF4-FFF2-40B4-BE49-F238E27FC236}">
                  <a16:creationId xmlns:a16="http://schemas.microsoft.com/office/drawing/2014/main" xmlns="" id="{535D25AF-4BA9-4975-9D85-FBCCD0850636}"/>
                </a:ext>
              </a:extLst>
            </p:cNvPr>
            <p:cNvCxnSpPr>
              <a:endCxn id="27"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57">
              <a:extLst>
                <a:ext uri="{FF2B5EF4-FFF2-40B4-BE49-F238E27FC236}">
                  <a16:creationId xmlns:a16="http://schemas.microsoft.com/office/drawing/2014/main" xmlns="" id="{D84D1499-864A-4A3E-BE66-75E612A0C392}"/>
                </a:ext>
              </a:extLst>
            </p:cNvPr>
            <p:cNvCxnSpPr>
              <a:endCxn id="27"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0">
              <a:extLst>
                <a:ext uri="{FF2B5EF4-FFF2-40B4-BE49-F238E27FC236}">
                  <a16:creationId xmlns:a16="http://schemas.microsoft.com/office/drawing/2014/main" xmlns="" id="{43BB4BB3-16AB-4511-89C2-0E2529315329}"/>
                </a:ext>
              </a:extLst>
            </p:cNvPr>
            <p:cNvCxnSpPr>
              <a:endCxn id="27"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35">
              <a:extLst>
                <a:ext uri="{FF2B5EF4-FFF2-40B4-BE49-F238E27FC236}">
                  <a16:creationId xmlns:a16="http://schemas.microsoft.com/office/drawing/2014/main" xmlns="" id="{5E7E6DAF-F6F2-43F3-A8BB-C5ECC5C69EC5}"/>
                </a:ext>
              </a:extLst>
            </p:cNvPr>
            <p:cNvCxnSpPr>
              <a:cxnSpLocks/>
              <a:stCxn id="15" idx="7"/>
              <a:endCxn id="27"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9" name="Parallelogram 15">
            <a:extLst>
              <a:ext uri="{FF2B5EF4-FFF2-40B4-BE49-F238E27FC236}">
                <a16:creationId xmlns:a16="http://schemas.microsoft.com/office/drawing/2014/main" xmlns="" id="{9F2DD983-58B7-459F-A1C1-D31E4C44975E}"/>
              </a:ext>
            </a:extLst>
          </p:cNvPr>
          <p:cNvSpPr/>
          <p:nvPr/>
        </p:nvSpPr>
        <p:spPr>
          <a:xfrm flipH="1">
            <a:off x="5995297" y="4440708"/>
            <a:ext cx="172559" cy="175748"/>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ed Rectangle 10">
            <a:extLst>
              <a:ext uri="{FF2B5EF4-FFF2-40B4-BE49-F238E27FC236}">
                <a16:creationId xmlns:a16="http://schemas.microsoft.com/office/drawing/2014/main" xmlns="" id="{582845E6-E870-435A-A35E-3877E7E8EF54}"/>
              </a:ext>
            </a:extLst>
          </p:cNvPr>
          <p:cNvSpPr/>
          <p:nvPr/>
        </p:nvSpPr>
        <p:spPr>
          <a:xfrm>
            <a:off x="9731659" y="4422397"/>
            <a:ext cx="122619" cy="16527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6">
            <a:extLst>
              <a:ext uri="{FF2B5EF4-FFF2-40B4-BE49-F238E27FC236}">
                <a16:creationId xmlns:a16="http://schemas.microsoft.com/office/drawing/2014/main" xmlns="" id="{3E3E5747-0880-42F3-9661-C4844BE24B2A}"/>
              </a:ext>
            </a:extLst>
          </p:cNvPr>
          <p:cNvSpPr/>
          <p:nvPr/>
        </p:nvSpPr>
        <p:spPr>
          <a:xfrm>
            <a:off x="7847872" y="6296650"/>
            <a:ext cx="166926" cy="172848"/>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5">
            <a:extLst>
              <a:ext uri="{FF2B5EF4-FFF2-40B4-BE49-F238E27FC236}">
                <a16:creationId xmlns:a16="http://schemas.microsoft.com/office/drawing/2014/main" xmlns="" id="{AF7E810A-ECDB-414D-85B4-F59E65573831}"/>
              </a:ext>
            </a:extLst>
          </p:cNvPr>
          <p:cNvSpPr/>
          <p:nvPr/>
        </p:nvSpPr>
        <p:spPr>
          <a:xfrm flipH="1">
            <a:off x="7841272" y="2596637"/>
            <a:ext cx="188966" cy="15876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Teardrop 1">
            <a:extLst>
              <a:ext uri="{FF2B5EF4-FFF2-40B4-BE49-F238E27FC236}">
                <a16:creationId xmlns:a16="http://schemas.microsoft.com/office/drawing/2014/main" xmlns="" id="{3F694C82-BE1C-4B2D-AF0D-893E50BA60B7}"/>
              </a:ext>
            </a:extLst>
          </p:cNvPr>
          <p:cNvSpPr/>
          <p:nvPr/>
        </p:nvSpPr>
        <p:spPr>
          <a:xfrm rot="18805991">
            <a:off x="9123415" y="5649335"/>
            <a:ext cx="185177" cy="17991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6" name="Chord 15">
            <a:extLst>
              <a:ext uri="{FF2B5EF4-FFF2-40B4-BE49-F238E27FC236}">
                <a16:creationId xmlns:a16="http://schemas.microsoft.com/office/drawing/2014/main" xmlns="" id="{2E9F7972-3320-42CD-A59A-B7E07A724CB1}"/>
              </a:ext>
            </a:extLst>
          </p:cNvPr>
          <p:cNvSpPr/>
          <p:nvPr/>
        </p:nvSpPr>
        <p:spPr>
          <a:xfrm>
            <a:off x="6629798" y="5772932"/>
            <a:ext cx="96067" cy="213324"/>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7" name="Group 63">
            <a:extLst>
              <a:ext uri="{FF2B5EF4-FFF2-40B4-BE49-F238E27FC236}">
                <a16:creationId xmlns:a16="http://schemas.microsoft.com/office/drawing/2014/main" xmlns="" id="{0ACD0782-97CC-4391-BC23-591A1D120F03}"/>
              </a:ext>
            </a:extLst>
          </p:cNvPr>
          <p:cNvGrpSpPr/>
          <p:nvPr/>
        </p:nvGrpSpPr>
        <p:grpSpPr>
          <a:xfrm>
            <a:off x="7826385" y="3864413"/>
            <a:ext cx="2981800" cy="3023485"/>
            <a:chOff x="4583464" y="1539036"/>
            <a:chExt cx="3595720" cy="3579812"/>
          </a:xfrm>
          <a:effectLst>
            <a:outerShdw blurRad="50800" dist="38100" dir="5400000" algn="t" rotWithShape="0">
              <a:prstClr val="black">
                <a:alpha val="40000"/>
              </a:prstClr>
            </a:outerShdw>
          </a:effectLst>
        </p:grpSpPr>
        <p:sp>
          <p:nvSpPr>
            <p:cNvPr id="38"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56"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35">
              <a:extLst>
                <a:ext uri="{FF2B5EF4-FFF2-40B4-BE49-F238E27FC236}">
                  <a16:creationId xmlns:a16="http://schemas.microsoft.com/office/drawing/2014/main" xmlns="" id="{30591FA1-BFE9-4BAF-8167-510AFDD2E7A9}"/>
                </a:ext>
              </a:extLst>
            </p:cNvPr>
            <p:cNvCxnSpPr>
              <a:endCxn id="57"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39">
              <a:extLst>
                <a:ext uri="{FF2B5EF4-FFF2-40B4-BE49-F238E27FC236}">
                  <a16:creationId xmlns:a16="http://schemas.microsoft.com/office/drawing/2014/main" xmlns="" id="{EA92C96E-3211-43DC-9CD7-90C319A6E93B}"/>
                </a:ext>
              </a:extLst>
            </p:cNvPr>
            <p:cNvCxnSpPr>
              <a:endCxn id="57"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2">
              <a:extLst>
                <a:ext uri="{FF2B5EF4-FFF2-40B4-BE49-F238E27FC236}">
                  <a16:creationId xmlns:a16="http://schemas.microsoft.com/office/drawing/2014/main" xmlns="" id="{2D52BC16-9913-40CF-8EFD-B1C66065E647}"/>
                </a:ext>
              </a:extLst>
            </p:cNvPr>
            <p:cNvCxnSpPr>
              <a:cxnSpLocks/>
              <a:stCxn id="46" idx="7"/>
              <a:endCxn id="57"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5">
              <a:extLst>
                <a:ext uri="{FF2B5EF4-FFF2-40B4-BE49-F238E27FC236}">
                  <a16:creationId xmlns:a16="http://schemas.microsoft.com/office/drawing/2014/main" xmlns="" id="{8B677E43-D241-4A4C-87F2-17934BB93656}"/>
                </a:ext>
              </a:extLst>
            </p:cNvPr>
            <p:cNvCxnSpPr>
              <a:endCxn id="57"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1">
              <a:extLst>
                <a:ext uri="{FF2B5EF4-FFF2-40B4-BE49-F238E27FC236}">
                  <a16:creationId xmlns:a16="http://schemas.microsoft.com/office/drawing/2014/main" xmlns="" id="{4065FE4C-E229-4C17-B02B-B82B69F1B60D}"/>
                </a:ext>
              </a:extLst>
            </p:cNvPr>
            <p:cNvCxnSpPr>
              <a:endCxn id="57"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4">
              <a:extLst>
                <a:ext uri="{FF2B5EF4-FFF2-40B4-BE49-F238E27FC236}">
                  <a16:creationId xmlns:a16="http://schemas.microsoft.com/office/drawing/2014/main" xmlns="" id="{535D25AF-4BA9-4975-9D85-FBCCD0850636}"/>
                </a:ext>
              </a:extLst>
            </p:cNvPr>
            <p:cNvCxnSpPr>
              <a:endCxn id="57"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7">
              <a:extLst>
                <a:ext uri="{FF2B5EF4-FFF2-40B4-BE49-F238E27FC236}">
                  <a16:creationId xmlns:a16="http://schemas.microsoft.com/office/drawing/2014/main" xmlns="" id="{D84D1499-864A-4A3E-BE66-75E612A0C392}"/>
                </a:ext>
              </a:extLst>
            </p:cNvPr>
            <p:cNvCxnSpPr>
              <a:endCxn id="57"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60">
              <a:extLst>
                <a:ext uri="{FF2B5EF4-FFF2-40B4-BE49-F238E27FC236}">
                  <a16:creationId xmlns:a16="http://schemas.microsoft.com/office/drawing/2014/main" xmlns="" id="{43BB4BB3-16AB-4511-89C2-0E2529315329}"/>
                </a:ext>
              </a:extLst>
            </p:cNvPr>
            <p:cNvCxnSpPr>
              <a:endCxn id="57"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35">
              <a:extLst>
                <a:ext uri="{FF2B5EF4-FFF2-40B4-BE49-F238E27FC236}">
                  <a16:creationId xmlns:a16="http://schemas.microsoft.com/office/drawing/2014/main" xmlns="" id="{5E7E6DAF-F6F2-43F3-A8BB-C5ECC5C69EC5}"/>
                </a:ext>
              </a:extLst>
            </p:cNvPr>
            <p:cNvCxnSpPr>
              <a:cxnSpLocks/>
              <a:stCxn id="45" idx="7"/>
              <a:endCxn id="57"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247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xmlns="" id="{7EBC5DB0-D934-42C8-9FC0-2CD9B89656F4}"/>
              </a:ext>
            </a:extLst>
          </p:cNvPr>
          <p:cNvSpPr>
            <a:spLocks noGrp="1"/>
          </p:cNvSpPr>
          <p:nvPr>
            <p:ph type="body" sz="quarter" idx="10"/>
          </p:nvPr>
        </p:nvSpPr>
        <p:spPr>
          <a:xfrm>
            <a:off x="1529637" y="377796"/>
            <a:ext cx="9997376" cy="724247"/>
          </a:xfrm>
        </p:spPr>
        <p:txBody>
          <a:bodyPr/>
          <a:lstStyle/>
          <a:p>
            <a:r>
              <a:rPr lang="en-US" altLang="ko-KR" sz="3600" b="1" smtClean="0">
                <a:solidFill>
                  <a:srgbClr val="002060"/>
                </a:solidFill>
              </a:rPr>
              <a:t>2. Tạo bảng</a:t>
            </a:r>
            <a:endParaRPr lang="en-US" altLang="ko-KR" sz="3600" b="1" dirty="0">
              <a:solidFill>
                <a:srgbClr val="002060"/>
              </a:solidFill>
            </a:endParaRPr>
          </a:p>
        </p:txBody>
      </p:sp>
      <p:sp>
        <p:nvSpPr>
          <p:cNvPr id="2" name="Rectangle 1"/>
          <p:cNvSpPr/>
          <p:nvPr/>
        </p:nvSpPr>
        <p:spPr>
          <a:xfrm>
            <a:off x="1695186" y="1199833"/>
            <a:ext cx="9427926" cy="1131848"/>
          </a:xfrm>
          <a:prstGeom prst="rect">
            <a:avLst/>
          </a:prstGeom>
        </p:spPr>
        <p:txBody>
          <a:bodyPr wrap="square">
            <a:spAutoFit/>
          </a:bodyPr>
          <a:lstStyle/>
          <a:p>
            <a:pPr algn="just">
              <a:lnSpc>
                <a:spcPct val="150000"/>
              </a:lnSpc>
            </a:pPr>
            <a:r>
              <a:rPr lang="en-US" sz="2400">
                <a:solidFill>
                  <a:srgbClr val="002060"/>
                </a:solidFill>
                <a:latin typeface="+mj-lt"/>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2400" dirty="0" err="1">
              <a:solidFill>
                <a:srgbClr val="002060"/>
              </a:solidFill>
              <a:latin typeface="+mj-lt"/>
              <a:cs typeface="Times New Roman" panose="02020603050405020304" pitchFamily="18" charset="0"/>
            </a:endParaRPr>
          </a:p>
        </p:txBody>
      </p:sp>
      <p:pic>
        <p:nvPicPr>
          <p:cNvPr id="165" name="Picture 164">
            <a:extLst>
              <a:ext uri="{FF2B5EF4-FFF2-40B4-BE49-F238E27FC236}">
                <a16:creationId xmlns="" xmlns:a16="http://schemas.microsoft.com/office/drawing/2014/main" id="{1C41E900-F4C5-4216-9361-C25CFA596D8B}"/>
              </a:ext>
            </a:extLst>
          </p:cNvPr>
          <p:cNvPicPr/>
          <p:nvPr/>
        </p:nvPicPr>
        <p:blipFill rotWithShape="1">
          <a:blip r:embed="rId2"/>
          <a:srcRect l="30919" t="38228" r="49405" b="24132"/>
          <a:stretch/>
        </p:blipFill>
        <p:spPr bwMode="auto">
          <a:xfrm>
            <a:off x="5749924" y="2596570"/>
            <a:ext cx="4583570" cy="4136004"/>
          </a:xfrm>
          <a:prstGeom prst="rect">
            <a:avLst/>
          </a:prstGeom>
          <a:ln>
            <a:noFill/>
          </a:ln>
          <a:extLst>
            <a:ext uri="{53640926-AAD7-44D8-BBD7-CCE9431645EC}">
              <a14:shadowObscured xmlns:a14="http://schemas.microsoft.com/office/drawing/2010/main"/>
            </a:ext>
          </a:extLst>
        </p:spPr>
      </p:pic>
      <p:cxnSp>
        <p:nvCxnSpPr>
          <p:cNvPr id="4" name="Straight Arrow Connector 3"/>
          <p:cNvCxnSpPr/>
          <p:nvPr/>
        </p:nvCxnSpPr>
        <p:spPr>
          <a:xfrm flipH="1">
            <a:off x="9373321" y="3147960"/>
            <a:ext cx="960173" cy="6263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9448721" y="3461110"/>
            <a:ext cx="960173" cy="6263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214991" y="6252329"/>
            <a:ext cx="1240077" cy="275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78279" y="1199832"/>
            <a:ext cx="9523878" cy="1131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i="1">
                <a:solidFill>
                  <a:srgbClr val="002060"/>
                </a:solidFill>
                <a:latin typeface="+mj-lt"/>
                <a:ea typeface="Times New Roman" panose="02020603050405020304" pitchFamily="18" charset="0"/>
                <a:cs typeface="Times New Roman" panose="02020603050405020304" pitchFamily="18" charset="0"/>
              </a:rPr>
              <a:t>Bước 1. </a:t>
            </a:r>
            <a:r>
              <a:rPr lang="en-US" sz="2000">
                <a:solidFill>
                  <a:srgbClr val="002060"/>
                </a:solidFill>
                <a:latin typeface="+mj-lt"/>
              </a:rPr>
              <a:t>Chọn Insert/Table/Insert Table</a:t>
            </a:r>
          </a:p>
          <a:p>
            <a:pPr>
              <a:lnSpc>
                <a:spcPct val="150000"/>
              </a:lnSpc>
            </a:pPr>
            <a:r>
              <a:rPr lang="en-US" sz="2000" i="1">
                <a:solidFill>
                  <a:srgbClr val="002060"/>
                </a:solidFill>
                <a:latin typeface="+mj-lt"/>
              </a:rPr>
              <a:t>Bước 2. </a:t>
            </a:r>
            <a:r>
              <a:rPr lang="en-US" sz="2000">
                <a:solidFill>
                  <a:srgbClr val="002060"/>
                </a:solidFill>
                <a:latin typeface="+mj-lt"/>
              </a:rPr>
              <a:t>Ở Number of columns/ Number of rows: Nhập số cột/hàng của bảng</a:t>
            </a:r>
            <a:endParaRPr lang="en-US" sz="2000">
              <a:solidFill>
                <a:srgbClr val="002060"/>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16" y="2594729"/>
            <a:ext cx="3130338" cy="4043343"/>
          </a:xfrm>
          <a:prstGeom prst="rect">
            <a:avLst/>
          </a:prstGeom>
        </p:spPr>
      </p:pic>
      <p:sp>
        <p:nvSpPr>
          <p:cNvPr id="8" name="Rectangle 7"/>
          <p:cNvSpPr/>
          <p:nvPr/>
        </p:nvSpPr>
        <p:spPr>
          <a:xfrm>
            <a:off x="3594970" y="2818356"/>
            <a:ext cx="851770" cy="3296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955688" y="5795377"/>
            <a:ext cx="2828794" cy="3296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047989" y="4346532"/>
            <a:ext cx="801666" cy="751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8"/>
                                        </p:tgtEl>
                                        <p:attrNameLst>
                                          <p:attrName>style.visibility</p:attrName>
                                        </p:attrNameLst>
                                      </p:cBhvr>
                                      <p:to>
                                        <p:strVal val="visible"/>
                                      </p:to>
                                    </p:set>
                                    <p:animEffect transition="in" filter="barn(inVertical)">
                                      <p:cBhvr>
                                        <p:cTn id="39" dur="500"/>
                                        <p:tgtEl>
                                          <p:spTgt spid="16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wipe(down)">
                                      <p:cBhvr>
                                        <p:cTn id="49" dur="500"/>
                                        <p:tgtEl>
                                          <p:spTgt spid="16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par>
                                <p:cTn id="55" presetID="16" presetClass="entr" presetSubtype="21" fill="hold" nodeType="withEffect">
                                  <p:stCondLst>
                                    <p:cond delay="0"/>
                                  </p:stCondLst>
                                  <p:childTnLst>
                                    <p:set>
                                      <p:cBhvr>
                                        <p:cTn id="56" dur="1" fill="hold">
                                          <p:stCondLst>
                                            <p:cond delay="0"/>
                                          </p:stCondLst>
                                        </p:cTn>
                                        <p:tgtEl>
                                          <p:spTgt spid="166"/>
                                        </p:tgtEl>
                                        <p:attrNameLst>
                                          <p:attrName>style.visibility</p:attrName>
                                        </p:attrNameLst>
                                      </p:cBhvr>
                                      <p:to>
                                        <p:strVal val="visible"/>
                                      </p:to>
                                    </p:set>
                                    <p:animEffect transition="in" filter="barn(inVertical)">
                                      <p:cBhvr>
                                        <p:cTn id="57" dur="500"/>
                                        <p:tgtEl>
                                          <p:spTgt spid="16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arn(inVertic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P spid="2" grpId="0"/>
      <p:bldP spid="2" grpId="1"/>
      <p:bldP spid="5" grpId="0" animBg="1"/>
      <p:bldP spid="6" grpId="0" animBg="1"/>
      <p:bldP spid="8" grpId="0" animBg="1"/>
      <p:bldP spid="16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a:extLst>
              <a:ext uri="{FF2B5EF4-FFF2-40B4-BE49-F238E27FC236}">
                <a16:creationId xmlns:a16="http://schemas.microsoft.com/office/drawing/2014/main" xmlns="" id="{D10B0D8A-2DB2-45FC-95DF-A52D7F55967B}"/>
              </a:ext>
            </a:extLst>
          </p:cNvPr>
          <p:cNvSpPr/>
          <p:nvPr/>
        </p:nvSpPr>
        <p:spPr>
          <a:xfrm>
            <a:off x="996043" y="2811036"/>
            <a:ext cx="4614522" cy="10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xmlns="" id="{8439703F-BFAC-4D50-8AFB-D9B45BC09B2B}"/>
              </a:ext>
            </a:extLst>
          </p:cNvPr>
          <p:cNvSpPr/>
          <p:nvPr/>
        </p:nvSpPr>
        <p:spPr>
          <a:xfrm>
            <a:off x="1254034" y="625333"/>
            <a:ext cx="4356531" cy="10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타원 1">
            <a:extLst>
              <a:ext uri="{FF2B5EF4-FFF2-40B4-BE49-F238E27FC236}">
                <a16:creationId xmlns:a16="http://schemas.microsoft.com/office/drawing/2014/main" xmlns="" id="{DDC6728B-6608-4389-8A29-3A8757968203}"/>
              </a:ext>
            </a:extLst>
          </p:cNvPr>
          <p:cNvSpPr/>
          <p:nvPr/>
        </p:nvSpPr>
        <p:spPr>
          <a:xfrm>
            <a:off x="7495123" y="1941892"/>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그룹 3">
            <a:extLst>
              <a:ext uri="{FF2B5EF4-FFF2-40B4-BE49-F238E27FC236}">
                <a16:creationId xmlns:a16="http://schemas.microsoft.com/office/drawing/2014/main" xmlns="" id="{2C6BABD5-2834-4C81-AEF5-040B74593F1E}"/>
              </a:ext>
            </a:extLst>
          </p:cNvPr>
          <p:cNvGrpSpPr/>
          <p:nvPr/>
        </p:nvGrpSpPr>
        <p:grpSpPr>
          <a:xfrm>
            <a:off x="398001" y="359359"/>
            <a:ext cx="1252580" cy="2661830"/>
            <a:chOff x="585903" y="488961"/>
            <a:chExt cx="1284889" cy="2730489"/>
          </a:xfrm>
        </p:grpSpPr>
        <p:pic>
          <p:nvPicPr>
            <p:cNvPr id="18" name="Picture 2">
              <a:extLst>
                <a:ext uri="{FF2B5EF4-FFF2-40B4-BE49-F238E27FC236}">
                  <a16:creationId xmlns:a16="http://schemas.microsoft.com/office/drawing/2014/main" xmlns="" id="{8CFADF6E-ED99-46EF-90A5-D30F52590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850" y="488961"/>
              <a:ext cx="1078942" cy="1212012"/>
            </a:xfrm>
            <a:prstGeom prst="rect">
              <a:avLst/>
            </a:prstGeom>
          </p:spPr>
        </p:pic>
        <p:pic>
          <p:nvPicPr>
            <p:cNvPr id="19" name="Picture 4">
              <a:extLst>
                <a:ext uri="{FF2B5EF4-FFF2-40B4-BE49-F238E27FC236}">
                  <a16:creationId xmlns:a16="http://schemas.microsoft.com/office/drawing/2014/main" xmlns="" id="{6CF6A786-C30B-44DF-A6BB-68FF06D63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03" y="1106648"/>
              <a:ext cx="971403" cy="2112802"/>
            </a:xfrm>
            <a:prstGeom prst="rect">
              <a:avLst/>
            </a:prstGeom>
          </p:spPr>
        </p:pic>
      </p:grpSp>
      <p:sp>
        <p:nvSpPr>
          <p:cNvPr id="25" name="직사각형 24">
            <a:extLst>
              <a:ext uri="{FF2B5EF4-FFF2-40B4-BE49-F238E27FC236}">
                <a16:creationId xmlns:a16="http://schemas.microsoft.com/office/drawing/2014/main" xmlns="" id="{B9696D62-5D17-4E16-94BE-6868F8F170E7}"/>
              </a:ext>
            </a:extLst>
          </p:cNvPr>
          <p:cNvSpPr/>
          <p:nvPr/>
        </p:nvSpPr>
        <p:spPr>
          <a:xfrm>
            <a:off x="5502565" y="625332"/>
            <a:ext cx="108000" cy="22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1650581" y="734194"/>
            <a:ext cx="3023585" cy="461665"/>
          </a:xfrm>
          <a:prstGeom prst="rect">
            <a:avLst/>
          </a:prstGeom>
          <a:noFill/>
        </p:spPr>
        <p:txBody>
          <a:bodyPr wrap="none" rtlCol="0">
            <a:spAutoFit/>
          </a:bodyPr>
          <a:lstStyle/>
          <a:p>
            <a:r>
              <a:rPr lang="en-US" sz="2400" b="1" smtClean="0">
                <a:solidFill>
                  <a:srgbClr val="002060"/>
                </a:solidFill>
              </a:rPr>
              <a:t>THẢO LUẬN NHÓM</a:t>
            </a:r>
            <a:endParaRPr lang="en-US" sz="2400" b="1">
              <a:solidFill>
                <a:srgbClr val="002060"/>
              </a:solidFill>
            </a:endParaRPr>
          </a:p>
        </p:txBody>
      </p:sp>
      <p:pic>
        <p:nvPicPr>
          <p:cNvPr id="2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37171" y="1195859"/>
            <a:ext cx="2558080" cy="1550445"/>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1721" y="0"/>
            <a:ext cx="5610225" cy="286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4921" y="3820438"/>
            <a:ext cx="5610225" cy="303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5798833" y="404118"/>
            <a:ext cx="6096000" cy="3416320"/>
          </a:xfrm>
          <a:prstGeom prst="rect">
            <a:avLst/>
          </a:prstGeom>
        </p:spPr>
        <p:txBody>
          <a:bodyPr>
            <a:spAutoFit/>
          </a:bodyPr>
          <a:lstStyle/>
          <a:p>
            <a:pPr>
              <a:lnSpc>
                <a:spcPct val="150000"/>
              </a:lnSpc>
            </a:pPr>
            <a:r>
              <a:rPr lang="en-US" sz="2400" b="1">
                <a:solidFill>
                  <a:srgbClr val="002060"/>
                </a:solidFill>
                <a:latin typeface="+mj-lt"/>
                <a:ea typeface="VNI-Times" pitchFamily="2" charset="0"/>
                <a:cs typeface="Times New Roman" panose="02020603050405020304" pitchFamily="18" charset="0"/>
              </a:rPr>
              <a:t>Câu 1: </a:t>
            </a:r>
            <a:r>
              <a:rPr lang="en-US" sz="2400">
                <a:solidFill>
                  <a:srgbClr val="002060"/>
                </a:solidFill>
                <a:latin typeface="+mj-lt"/>
                <a:ea typeface="VNI-Times" pitchFamily="2" charset="0"/>
                <a:cs typeface="Times New Roman" panose="02020603050405020304" pitchFamily="18" charset="0"/>
              </a:rPr>
              <a:t>Sắp xếp lại thứ tự các bước để được thao tác tạo bảng đúng.</a:t>
            </a:r>
            <a:r>
              <a:rPr lang="en-US" sz="2400">
                <a:solidFill>
                  <a:srgbClr val="002060"/>
                </a:solidFill>
                <a:latin typeface="+mj-lt"/>
                <a:ea typeface="VNI-Times" pitchFamily="2" charset="0"/>
                <a:cs typeface="Times New Roman" panose="02020603050405020304" pitchFamily="18" charset="0"/>
              </a:rPr>
              <a:t/>
            </a:r>
            <a:br>
              <a:rPr lang="en-US" sz="2400">
                <a:solidFill>
                  <a:srgbClr val="002060"/>
                </a:solidFill>
                <a:latin typeface="+mj-lt"/>
                <a:ea typeface="VNI-Times" pitchFamily="2" charset="0"/>
                <a:cs typeface="Times New Roman" panose="02020603050405020304" pitchFamily="18" charset="0"/>
              </a:rPr>
            </a:br>
            <a:r>
              <a:rPr lang="en-US" sz="2400" smtClean="0">
                <a:solidFill>
                  <a:srgbClr val="002060"/>
                </a:solidFill>
                <a:latin typeface="+mj-lt"/>
                <a:ea typeface="VNI-Times" pitchFamily="2" charset="0"/>
                <a:cs typeface="Times New Roman" panose="02020603050405020304" pitchFamily="18" charset="0"/>
              </a:rPr>
              <a:t>A</a:t>
            </a:r>
            <a:r>
              <a:rPr lang="en-US" sz="2400">
                <a:solidFill>
                  <a:srgbClr val="002060"/>
                </a:solidFill>
                <a:latin typeface="+mj-lt"/>
                <a:ea typeface="VNI-Times" pitchFamily="2" charset="0"/>
                <a:cs typeface="Times New Roman" panose="02020603050405020304" pitchFamily="18" charset="0"/>
              </a:rPr>
              <a:t>. Chọn</a:t>
            </a:r>
            <a:r>
              <a:rPr lang="vi-VN" sz="2400">
                <a:solidFill>
                  <a:srgbClr val="002060"/>
                </a:solidFill>
                <a:latin typeface="+mj-lt"/>
                <a:ea typeface="VNI-Times" pitchFamily="2" charset="0"/>
                <a:cs typeface="Times New Roman" panose="02020603050405020304" pitchFamily="18" charset="0"/>
              </a:rPr>
              <a:t> nút tam giác nhỏ bên dưới Table</a:t>
            </a:r>
            <a:r>
              <a:rPr lang="en-US" sz="2400">
                <a:solidFill>
                  <a:srgbClr val="002060"/>
                </a:solidFill>
                <a:latin typeface="+mj-lt"/>
                <a:ea typeface="VNI-Times" pitchFamily="2" charset="0"/>
                <a:cs typeface="Times New Roman" panose="02020603050405020304" pitchFamily="18" charset="0"/>
              </a:rPr>
              <a:t/>
            </a:r>
            <a:br>
              <a:rPr lang="en-US" sz="2400">
                <a:solidFill>
                  <a:srgbClr val="002060"/>
                </a:solidFill>
                <a:latin typeface="+mj-lt"/>
                <a:ea typeface="VNI-Times" pitchFamily="2" charset="0"/>
                <a:cs typeface="Times New Roman" panose="02020603050405020304" pitchFamily="18" charset="0"/>
              </a:rPr>
            </a:br>
            <a:r>
              <a:rPr lang="en-US" sz="2400" smtClean="0">
                <a:solidFill>
                  <a:srgbClr val="002060"/>
                </a:solidFill>
                <a:latin typeface="+mj-lt"/>
                <a:ea typeface="VNI-Times" pitchFamily="2" charset="0"/>
                <a:cs typeface="Times New Roman" panose="02020603050405020304" pitchFamily="18" charset="0"/>
              </a:rPr>
              <a:t>B</a:t>
            </a:r>
            <a:r>
              <a:rPr lang="en-US" sz="2400">
                <a:solidFill>
                  <a:srgbClr val="002060"/>
                </a:solidFill>
                <a:latin typeface="+mj-lt"/>
                <a:ea typeface="VNI-Times" pitchFamily="2" charset="0"/>
                <a:cs typeface="Times New Roman" panose="02020603050405020304" pitchFamily="18" charset="0"/>
              </a:rPr>
              <a:t>. Di</a:t>
            </a:r>
            <a:r>
              <a:rPr lang="vi-VN" sz="2400">
                <a:solidFill>
                  <a:srgbClr val="002060"/>
                </a:solidFill>
                <a:latin typeface="+mj-lt"/>
                <a:ea typeface="VNI-Times" pitchFamily="2" charset="0"/>
                <a:cs typeface="Times New Roman" panose="02020603050405020304" pitchFamily="18" charset="0"/>
              </a:rPr>
              <a:t> chuyển chuột từ góc trên, bên trái cửa sổ Insert Table để chọn số cột, số hàng </a:t>
            </a:r>
            <a:r>
              <a:rPr lang="en-US" sz="2400">
                <a:solidFill>
                  <a:srgbClr val="002060"/>
                </a:solidFill>
                <a:latin typeface="+mj-lt"/>
                <a:ea typeface="VNI-Times" pitchFamily="2" charset="0"/>
                <a:cs typeface="Times New Roman" panose="02020603050405020304" pitchFamily="18" charset="0"/>
              </a:rPr>
              <a:t/>
            </a:r>
            <a:br>
              <a:rPr lang="en-US" sz="2400">
                <a:solidFill>
                  <a:srgbClr val="002060"/>
                </a:solidFill>
                <a:latin typeface="+mj-lt"/>
                <a:ea typeface="VNI-Times" pitchFamily="2" charset="0"/>
                <a:cs typeface="Times New Roman" panose="02020603050405020304" pitchFamily="18" charset="0"/>
              </a:rPr>
            </a:br>
            <a:r>
              <a:rPr lang="en-US" sz="2400" smtClean="0">
                <a:solidFill>
                  <a:srgbClr val="002060"/>
                </a:solidFill>
                <a:latin typeface="+mj-lt"/>
                <a:ea typeface="VNI-Times" pitchFamily="2" charset="0"/>
                <a:cs typeface="Times New Roman" panose="02020603050405020304" pitchFamily="18" charset="0"/>
              </a:rPr>
              <a:t>C</a:t>
            </a:r>
            <a:r>
              <a:rPr lang="en-US" sz="2400">
                <a:solidFill>
                  <a:srgbClr val="002060"/>
                </a:solidFill>
                <a:latin typeface="+mj-lt"/>
                <a:ea typeface="VNI-Times" pitchFamily="2" charset="0"/>
                <a:cs typeface="Times New Roman" panose="02020603050405020304" pitchFamily="18" charset="0"/>
              </a:rPr>
              <a:t>. Chọn Insert</a:t>
            </a:r>
            <a:endParaRPr lang="en-US" sz="2400">
              <a:solidFill>
                <a:srgbClr val="002060"/>
              </a:solidFill>
              <a:latin typeface="+mj-lt"/>
            </a:endParaRPr>
          </a:p>
        </p:txBody>
      </p:sp>
      <p:sp>
        <p:nvSpPr>
          <p:cNvPr id="27" name="Rectangle 26"/>
          <p:cNvSpPr/>
          <p:nvPr/>
        </p:nvSpPr>
        <p:spPr>
          <a:xfrm>
            <a:off x="338921" y="4165874"/>
            <a:ext cx="6575446" cy="2308324"/>
          </a:xfrm>
          <a:prstGeom prst="rect">
            <a:avLst/>
          </a:prstGeom>
        </p:spPr>
        <p:txBody>
          <a:bodyPr wrap="square">
            <a:spAutoFit/>
          </a:bodyPr>
          <a:lstStyle/>
          <a:p>
            <a:pPr lvl="0" algn="just">
              <a:lnSpc>
                <a:spcPct val="150000"/>
              </a:lnSpc>
            </a:pPr>
            <a:r>
              <a:rPr lang="en-US" sz="2400" b="1">
                <a:solidFill>
                  <a:srgbClr val="002060"/>
                </a:solidFill>
                <a:latin typeface="+mj-lt"/>
                <a:ea typeface="VNI-Times" pitchFamily="2" charset="0"/>
                <a:cs typeface="Times New Roman" panose="02020603050405020304" pitchFamily="18" charset="0"/>
              </a:rPr>
              <a:t>Câu 2: </a:t>
            </a:r>
            <a:r>
              <a:rPr lang="en-US" sz="2400">
                <a:solidFill>
                  <a:srgbClr val="002060"/>
                </a:solidFill>
                <a:latin typeface="+mj-lt"/>
                <a:ea typeface="Times New Roman" panose="02020603050405020304" pitchFamily="18" charset="0"/>
              </a:rPr>
              <a:t>Bạn An đã nhập số hàng, số cột như hình để </a:t>
            </a:r>
            <a:r>
              <a:rPr lang="en-US" sz="2400">
                <a:solidFill>
                  <a:srgbClr val="002060"/>
                </a:solidFill>
                <a:latin typeface="+mj-lt"/>
                <a:ea typeface="Times New Roman" panose="02020603050405020304" pitchFamily="18" charset="0"/>
              </a:rPr>
              <a:t>tạo </a:t>
            </a:r>
            <a:r>
              <a:rPr lang="en-US" sz="2400" smtClean="0">
                <a:solidFill>
                  <a:srgbClr val="002060"/>
                </a:solidFill>
                <a:latin typeface="+mj-lt"/>
                <a:ea typeface="Times New Roman" panose="02020603050405020304" pitchFamily="18" charset="0"/>
              </a:rPr>
              <a:t>bảng. Bảng </a:t>
            </a:r>
            <a:r>
              <a:rPr lang="en-US" sz="2400">
                <a:solidFill>
                  <a:srgbClr val="002060"/>
                </a:solidFill>
                <a:latin typeface="+mj-lt"/>
                <a:ea typeface="Times New Roman" panose="02020603050405020304" pitchFamily="18" charset="0"/>
              </a:rPr>
              <a:t>được tạo sẽ có: </a:t>
            </a:r>
            <a:r>
              <a:rPr lang="en-US" sz="2400">
                <a:solidFill>
                  <a:srgbClr val="002060"/>
                </a:solidFill>
                <a:latin typeface="+mj-lt"/>
                <a:ea typeface="VNI-Times" pitchFamily="2" charset="0"/>
                <a:cs typeface="Times New Roman" panose="02020603050405020304" pitchFamily="18" charset="0"/>
              </a:rPr>
              <a:t/>
            </a:r>
            <a:br>
              <a:rPr lang="en-US" sz="2400">
                <a:solidFill>
                  <a:srgbClr val="002060"/>
                </a:solidFill>
                <a:latin typeface="+mj-lt"/>
                <a:ea typeface="VNI-Times" pitchFamily="2" charset="0"/>
                <a:cs typeface="Times New Roman" panose="02020603050405020304" pitchFamily="18" charset="0"/>
              </a:rPr>
            </a:br>
            <a:r>
              <a:rPr lang="en-US" sz="2400" b="1">
                <a:solidFill>
                  <a:srgbClr val="002060"/>
                </a:solidFill>
                <a:latin typeface="+mj-lt"/>
                <a:ea typeface="VNI-Times" pitchFamily="2" charset="0"/>
                <a:cs typeface="Times New Roman" panose="02020603050405020304" pitchFamily="18" charset="0"/>
              </a:rPr>
              <a:t>A.</a:t>
            </a:r>
            <a:r>
              <a:rPr lang="en-US" sz="2400">
                <a:solidFill>
                  <a:srgbClr val="002060"/>
                </a:solidFill>
                <a:latin typeface="+mj-lt"/>
                <a:ea typeface="VNI-Times" pitchFamily="2" charset="0"/>
                <a:cs typeface="Times New Roman" panose="02020603050405020304" pitchFamily="18" charset="0"/>
              </a:rPr>
              <a:t> 4 cột, 35 hàng        </a:t>
            </a:r>
            <a:r>
              <a:rPr lang="en-US" sz="2400" b="1">
                <a:solidFill>
                  <a:srgbClr val="002060"/>
                </a:solidFill>
                <a:latin typeface="+mj-lt"/>
                <a:ea typeface="VNI-Times" pitchFamily="2" charset="0"/>
                <a:cs typeface="Times New Roman" panose="02020603050405020304" pitchFamily="18" charset="0"/>
              </a:rPr>
              <a:t> C. </a:t>
            </a:r>
            <a:r>
              <a:rPr lang="en-US" sz="2400">
                <a:solidFill>
                  <a:srgbClr val="002060"/>
                </a:solidFill>
                <a:latin typeface="+mj-lt"/>
                <a:ea typeface="VNI-Times" pitchFamily="2" charset="0"/>
                <a:cs typeface="Times New Roman" panose="02020603050405020304" pitchFamily="18" charset="0"/>
              </a:rPr>
              <a:t>35 cột, 4 hàng</a:t>
            </a:r>
          </a:p>
          <a:p>
            <a:pPr lvl="0" algn="just">
              <a:lnSpc>
                <a:spcPct val="150000"/>
              </a:lnSpc>
            </a:pPr>
            <a:r>
              <a:rPr lang="en-US" sz="2400" b="1">
                <a:solidFill>
                  <a:srgbClr val="002060"/>
                </a:solidFill>
                <a:latin typeface="+mj-lt"/>
                <a:ea typeface="VNI-Times" pitchFamily="2" charset="0"/>
                <a:cs typeface="Times New Roman" panose="02020603050405020304" pitchFamily="18" charset="0"/>
              </a:rPr>
              <a:t>B.</a:t>
            </a:r>
            <a:r>
              <a:rPr lang="en-US" sz="2400">
                <a:solidFill>
                  <a:srgbClr val="002060"/>
                </a:solidFill>
                <a:latin typeface="+mj-lt"/>
                <a:ea typeface="VNI-Times" pitchFamily="2" charset="0"/>
                <a:cs typeface="Times New Roman" panose="02020603050405020304" pitchFamily="18" charset="0"/>
              </a:rPr>
              <a:t> 35 cột, 35 hàng       </a:t>
            </a:r>
            <a:r>
              <a:rPr lang="en-US" sz="2400" b="1">
                <a:solidFill>
                  <a:srgbClr val="002060"/>
                </a:solidFill>
                <a:latin typeface="+mj-lt"/>
                <a:ea typeface="VNI-Times" pitchFamily="2" charset="0"/>
                <a:cs typeface="Times New Roman" panose="02020603050405020304" pitchFamily="18" charset="0"/>
              </a:rPr>
              <a:t>D. </a:t>
            </a:r>
            <a:r>
              <a:rPr lang="en-US" sz="2400">
                <a:solidFill>
                  <a:srgbClr val="002060"/>
                </a:solidFill>
                <a:latin typeface="+mj-lt"/>
                <a:ea typeface="VNI-Times" pitchFamily="2" charset="0"/>
                <a:cs typeface="Times New Roman" panose="02020603050405020304" pitchFamily="18" charset="0"/>
              </a:rPr>
              <a:t>4 cột, 4 hàng</a:t>
            </a:r>
            <a:endParaRPr lang="en-US" sz="2400">
              <a:solidFill>
                <a:srgbClr val="002060"/>
              </a:solidFill>
              <a:latin typeface="+mj-lt"/>
              <a:ea typeface="VNI-Times" pitchFamily="2" charset="0"/>
              <a:cs typeface="Times New Roman" panose="02020603050405020304" pitchFamily="18" charset="0"/>
            </a:endParaRPr>
          </a:p>
        </p:txBody>
      </p:sp>
      <p:pic>
        <p:nvPicPr>
          <p:cNvPr id="30" name="Picture 29">
            <a:extLst>
              <a:ext uri="{FF2B5EF4-FFF2-40B4-BE49-F238E27FC236}">
                <a16:creationId xmlns="" xmlns:a16="http://schemas.microsoft.com/office/drawing/2014/main" id="{8A50670A-0F61-4C8C-9986-38A3918EBBE0}"/>
              </a:ext>
            </a:extLst>
          </p:cNvPr>
          <p:cNvPicPr>
            <a:picLocks noChangeAspect="1"/>
          </p:cNvPicPr>
          <p:nvPr/>
        </p:nvPicPr>
        <p:blipFill rotWithShape="1">
          <a:blip r:embed="rId9"/>
          <a:srcRect l="32344" t="44580" r="51015" b="45206"/>
          <a:stretch/>
        </p:blipFill>
        <p:spPr>
          <a:xfrm>
            <a:off x="7120654" y="4317585"/>
            <a:ext cx="4618975" cy="2156676"/>
          </a:xfrm>
          <a:prstGeom prst="rect">
            <a:avLst/>
          </a:prstGeom>
        </p:spPr>
      </p:pic>
      <p:sp>
        <p:nvSpPr>
          <p:cNvPr id="28" name="Rounded Rectangle 27"/>
          <p:cNvSpPr/>
          <p:nvPr/>
        </p:nvSpPr>
        <p:spPr>
          <a:xfrm>
            <a:off x="5699342" y="359359"/>
            <a:ext cx="6195491" cy="354869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25468" y="4058433"/>
            <a:ext cx="11819678" cy="263046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41710" y="3206663"/>
            <a:ext cx="3344449" cy="61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ĐÁP ÁN: C -&gt; A -&gt; B</a:t>
            </a:r>
            <a:endParaRPr lang="en-US" sz="2400" b="1">
              <a:solidFill>
                <a:srgbClr val="FF0000"/>
              </a:solidFill>
            </a:endParaRPr>
          </a:p>
        </p:txBody>
      </p:sp>
      <p:sp>
        <p:nvSpPr>
          <p:cNvPr id="1024" name="Oval 1023"/>
          <p:cNvSpPr/>
          <p:nvPr/>
        </p:nvSpPr>
        <p:spPr>
          <a:xfrm>
            <a:off x="276291" y="5339219"/>
            <a:ext cx="538620" cy="535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22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par>
                                <p:cTn id="56" presetID="16" presetClass="entr" presetSubtype="21"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24"/>
                                        </p:tgtEl>
                                        <p:attrNameLst>
                                          <p:attrName>style.visibility</p:attrName>
                                        </p:attrNameLst>
                                      </p:cBhvr>
                                      <p:to>
                                        <p:strVal val="visible"/>
                                      </p:to>
                                    </p:set>
                                    <p:animEffect transition="in" filter="barn(inVertical)">
                                      <p:cBhvr>
                                        <p:cTn id="63"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25" grpId="0" animBg="1"/>
      <p:bldP spid="15" grpId="0"/>
      <p:bldP spid="23" grpId="0"/>
      <p:bldP spid="27" grpId="0"/>
      <p:bldP spid="28" grpId="0" animBg="1"/>
      <p:bldP spid="29" grpId="0" animBg="1"/>
      <p:bldP spid="31" grpId="0" animBg="1"/>
      <p:bldP spid="10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xmlns="" id="{7EBC5DB0-D934-42C8-9FC0-2CD9B89656F4}"/>
              </a:ext>
            </a:extLst>
          </p:cNvPr>
          <p:cNvSpPr>
            <a:spLocks noGrp="1"/>
          </p:cNvSpPr>
          <p:nvPr>
            <p:ph type="body" sz="quarter" idx="10"/>
          </p:nvPr>
        </p:nvSpPr>
        <p:spPr>
          <a:xfrm>
            <a:off x="1511441" y="427900"/>
            <a:ext cx="9997376" cy="724247"/>
          </a:xfrm>
        </p:spPr>
        <p:txBody>
          <a:bodyPr/>
          <a:lstStyle/>
          <a:p>
            <a:r>
              <a:rPr lang="en-US" altLang="ko-KR" sz="3600" b="1" smtClean="0">
                <a:solidFill>
                  <a:srgbClr val="002060"/>
                </a:solidFill>
              </a:rPr>
              <a:t>3. Chỉnh sửa bảng</a:t>
            </a:r>
            <a:endParaRPr lang="en-US" altLang="ko-KR" sz="3600" b="1" dirty="0">
              <a:solidFill>
                <a:srgbClr val="002060"/>
              </a:solidFill>
            </a:endParaRPr>
          </a:p>
        </p:txBody>
      </p:sp>
      <p:sp>
        <p:nvSpPr>
          <p:cNvPr id="2" name="Rectangle 1"/>
          <p:cNvSpPr/>
          <p:nvPr/>
        </p:nvSpPr>
        <p:spPr>
          <a:xfrm>
            <a:off x="4078707" y="1334561"/>
            <a:ext cx="4487126" cy="523220"/>
          </a:xfrm>
          <a:prstGeom prst="rect">
            <a:avLst/>
          </a:prstGeom>
        </p:spPr>
        <p:txBody>
          <a:bodyPr wrap="none">
            <a:spAutoFit/>
          </a:bodyPr>
          <a:lstStyle/>
          <a:p>
            <a:r>
              <a:rPr lang="en-US" sz="2800">
                <a:solidFill>
                  <a:srgbClr val="002060"/>
                </a:solidFill>
                <a:latin typeface="+mj-lt"/>
                <a:ea typeface="Times New Roman" panose="02020603050405020304" pitchFamily="18" charset="0"/>
              </a:rPr>
              <a:t>Nêu cách định </a:t>
            </a:r>
            <a:r>
              <a:rPr lang="en-US" sz="2800">
                <a:solidFill>
                  <a:srgbClr val="002060"/>
                </a:solidFill>
                <a:latin typeface="+mj-lt"/>
                <a:ea typeface="Times New Roman" panose="02020603050405020304" pitchFamily="18" charset="0"/>
              </a:rPr>
              <a:t>dạng </a:t>
            </a:r>
            <a:r>
              <a:rPr lang="en-US" sz="2800" smtClean="0">
                <a:solidFill>
                  <a:srgbClr val="002060"/>
                </a:solidFill>
                <a:latin typeface="+mj-lt"/>
                <a:ea typeface="Times New Roman" panose="02020603050405020304" pitchFamily="18" charset="0"/>
              </a:rPr>
              <a:t>bảng?</a:t>
            </a:r>
            <a:endParaRPr lang="en-US" sz="2800">
              <a:solidFill>
                <a:srgbClr val="002060"/>
              </a:solidFill>
              <a:latin typeface="+mj-lt"/>
            </a:endParaRPr>
          </a:p>
        </p:txBody>
      </p:sp>
      <p:sp>
        <p:nvSpPr>
          <p:cNvPr id="46" name="Rounded Rectangle 45"/>
          <p:cNvSpPr/>
          <p:nvPr/>
        </p:nvSpPr>
        <p:spPr>
          <a:xfrm>
            <a:off x="748596" y="1362475"/>
            <a:ext cx="2445541" cy="54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2060"/>
                </a:solidFill>
              </a:rPr>
              <a:t>THẢO LUẬN CẶP</a:t>
            </a:r>
            <a:endParaRPr lang="en-US" sz="2000" b="1">
              <a:solidFill>
                <a:srgbClr val="002060"/>
              </a:solidFill>
            </a:endParaRPr>
          </a:p>
        </p:txBody>
      </p:sp>
      <p:pic>
        <p:nvPicPr>
          <p:cNvPr id="47"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60029" y="1992319"/>
            <a:ext cx="1822671" cy="1337810"/>
          </a:xfrm>
          <a:prstGeom prst="rect">
            <a:avLst/>
          </a:prstGeom>
        </p:spPr>
      </p:pic>
      <p:sp>
        <p:nvSpPr>
          <p:cNvPr id="3" name="Rectangle 2"/>
          <p:cNvSpPr/>
          <p:nvPr/>
        </p:nvSpPr>
        <p:spPr>
          <a:xfrm>
            <a:off x="3511463" y="2129800"/>
            <a:ext cx="6797458" cy="1200329"/>
          </a:xfrm>
          <a:prstGeom prst="rect">
            <a:avLst/>
          </a:prstGeom>
        </p:spPr>
        <p:txBody>
          <a:bodyPr wrap="square">
            <a:spAutoFit/>
          </a:bodyPr>
          <a:lstStyle/>
          <a:p>
            <a:pPr>
              <a:lnSpc>
                <a:spcPct val="150000"/>
              </a:lnSpc>
            </a:pPr>
            <a:r>
              <a:rPr lang="en-US" sz="2400" b="1" i="1">
                <a:solidFill>
                  <a:srgbClr val="002060"/>
                </a:solidFill>
                <a:latin typeface="+mj-lt"/>
                <a:ea typeface="Times New Roman" panose="02020603050405020304" pitchFamily="18" charset="0"/>
                <a:cs typeface="Times New Roman" panose="02020603050405020304" pitchFamily="18" charset="0"/>
              </a:rPr>
              <a:t>Bước 1. </a:t>
            </a:r>
            <a:r>
              <a:rPr lang="en-US" sz="2400">
                <a:solidFill>
                  <a:srgbClr val="002060"/>
                </a:solidFill>
                <a:latin typeface="+mj-lt"/>
              </a:rPr>
              <a:t>Chọn </a:t>
            </a:r>
            <a:r>
              <a:rPr lang="en-US" sz="2400" b="1">
                <a:solidFill>
                  <a:srgbClr val="002060"/>
                </a:solidFill>
                <a:latin typeface="+mj-lt"/>
              </a:rPr>
              <a:t>Layout</a:t>
            </a:r>
          </a:p>
          <a:p>
            <a:pPr>
              <a:lnSpc>
                <a:spcPct val="150000"/>
              </a:lnSpc>
            </a:pPr>
            <a:r>
              <a:rPr lang="en-US" sz="2400" b="1" i="1">
                <a:solidFill>
                  <a:srgbClr val="002060"/>
                </a:solidFill>
                <a:latin typeface="+mj-lt"/>
              </a:rPr>
              <a:t>Bước 2. </a:t>
            </a:r>
            <a:r>
              <a:rPr lang="en-US" sz="2400">
                <a:solidFill>
                  <a:srgbClr val="002060"/>
                </a:solidFill>
                <a:latin typeface="+mj-lt"/>
              </a:rPr>
              <a:t>Chọn các lệnh sau để chỉnh sửa bảng:</a:t>
            </a:r>
            <a:endParaRPr lang="en-US" sz="2400">
              <a:solidFill>
                <a:srgbClr val="002060"/>
              </a:solidFill>
              <a:latin typeface="+mj-lt"/>
            </a:endParaRPr>
          </a:p>
        </p:txBody>
      </p:sp>
      <p:pic>
        <p:nvPicPr>
          <p:cNvPr id="49" name="Picture 48">
            <a:extLst>
              <a:ext uri="{FF2B5EF4-FFF2-40B4-BE49-F238E27FC236}">
                <a16:creationId xmlns="" xmlns:a16="http://schemas.microsoft.com/office/drawing/2014/main" id="{2B5D0AB8-12B7-4AFB-ADAA-2F6ABE0CB31A}"/>
              </a:ext>
            </a:extLst>
          </p:cNvPr>
          <p:cNvPicPr>
            <a:picLocks noChangeAspect="1"/>
          </p:cNvPicPr>
          <p:nvPr/>
        </p:nvPicPr>
        <p:blipFill rotWithShape="1">
          <a:blip r:embed="rId10"/>
          <a:srcRect l="17461" t="28892" r="12110" b="43330"/>
          <a:stretch/>
        </p:blipFill>
        <p:spPr>
          <a:xfrm>
            <a:off x="476061" y="3545328"/>
            <a:ext cx="11692417" cy="2943153"/>
          </a:xfrm>
          <a:prstGeom prst="rect">
            <a:avLst/>
          </a:prstGeom>
        </p:spPr>
      </p:pic>
    </p:spTree>
    <p:extLst>
      <p:ext uri="{BB962C8B-B14F-4D97-AF65-F5344CB8AC3E}">
        <p14:creationId xmlns:p14="http://schemas.microsoft.com/office/powerpoint/2010/main" val="8310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
                                        </p:tgtEl>
                                        <p:attrNameLst>
                                          <p:attrName>fillcolor</p:attrName>
                                        </p:attrNameLst>
                                      </p:cBhvr>
                                      <p:to>
                                        <a:schemeClr val="accent2"/>
                                      </p:to>
                                    </p:animClr>
                                    <p:set>
                                      <p:cBhvr>
                                        <p:cTn id="25" dur="2000" fill="hold"/>
                                        <p:tgtEl>
                                          <p:spTgt spid="2"/>
                                        </p:tgtEl>
                                        <p:attrNameLst>
                                          <p:attrName>fill.type</p:attrName>
                                        </p:attrNameLst>
                                      </p:cBhvr>
                                      <p:to>
                                        <p:strVal val="solid"/>
                                      </p:to>
                                    </p:set>
                                    <p:set>
                                      <p:cBhvr>
                                        <p:cTn id="26" dur="2000" fill="hold"/>
                                        <p:tgtEl>
                                          <p:spTgt spid="2"/>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barn(inVertical)">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P spid="2" grpId="0"/>
      <p:bldP spid="46"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p:cNvSpPr/>
          <p:nvPr/>
        </p:nvSpPr>
        <p:spPr>
          <a:xfrm>
            <a:off x="1324793" y="410497"/>
            <a:ext cx="2445541" cy="54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2060"/>
                </a:solidFill>
              </a:rPr>
              <a:t>THẢO LUẬN CẶP</a:t>
            </a:r>
            <a:endParaRPr lang="en-US" sz="2000" b="1">
              <a:solidFill>
                <a:srgbClr val="002060"/>
              </a:solidFill>
            </a:endParaRPr>
          </a:p>
        </p:txBody>
      </p:sp>
      <p:pic>
        <p:nvPicPr>
          <p:cNvPr id="82"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6226" y="1040341"/>
            <a:ext cx="1822671" cy="1337810"/>
          </a:xfrm>
          <a:prstGeom prst="rect">
            <a:avLst/>
          </a:prstGeom>
        </p:spPr>
      </p:pic>
      <p:sp>
        <p:nvSpPr>
          <p:cNvPr id="3" name="Rectangle 2"/>
          <p:cNvSpPr/>
          <p:nvPr/>
        </p:nvSpPr>
        <p:spPr>
          <a:xfrm>
            <a:off x="4150290" y="306754"/>
            <a:ext cx="7787013" cy="2308324"/>
          </a:xfrm>
          <a:prstGeom prst="rect">
            <a:avLst/>
          </a:prstGeom>
        </p:spPr>
        <p:txBody>
          <a:bodyPr wrap="square">
            <a:spAutoFit/>
          </a:bodyPr>
          <a:lstStyle/>
          <a:p>
            <a:pPr>
              <a:lnSpc>
                <a:spcPct val="150000"/>
              </a:lnSpc>
            </a:pPr>
            <a:r>
              <a:rPr lang="en-US" sz="2400" b="1">
                <a:solidFill>
                  <a:srgbClr val="002060"/>
                </a:solidFill>
                <a:latin typeface="+mj-lt"/>
                <a:ea typeface="VNI-Times" pitchFamily="2" charset="0"/>
                <a:cs typeface="Times New Roman" panose="02020603050405020304" pitchFamily="18" charset="0"/>
              </a:rPr>
              <a:t>Câu 1: </a:t>
            </a:r>
            <a:r>
              <a:rPr lang="en-US" sz="2400">
                <a:solidFill>
                  <a:srgbClr val="002060"/>
                </a:solidFill>
                <a:latin typeface="+mj-lt"/>
                <a:ea typeface="VNI-Times" pitchFamily="2" charset="0"/>
                <a:cs typeface="Times New Roman" panose="02020603050405020304" pitchFamily="18" charset="0"/>
              </a:rPr>
              <a:t>Muốn xóa một hàng trong bảng, sau khi chọn hàng cần xóa, em chọn lệnh nào sau đây?</a:t>
            </a:r>
            <a:br>
              <a:rPr lang="en-US" sz="2400">
                <a:solidFill>
                  <a:srgbClr val="002060"/>
                </a:solidFill>
                <a:latin typeface="+mj-lt"/>
                <a:ea typeface="VNI-Times" pitchFamily="2" charset="0"/>
                <a:cs typeface="Times New Roman" panose="02020603050405020304" pitchFamily="18" charset="0"/>
              </a:rPr>
            </a:br>
            <a:r>
              <a:rPr lang="en-US" sz="2400">
                <a:solidFill>
                  <a:srgbClr val="002060"/>
                </a:solidFill>
                <a:latin typeface="+mj-lt"/>
                <a:ea typeface="VNI-Times" pitchFamily="2" charset="0"/>
                <a:cs typeface="Times New Roman" panose="02020603050405020304" pitchFamily="18" charset="0"/>
              </a:rPr>
              <a:t>A. Delete Cells 	</a:t>
            </a:r>
            <a:r>
              <a:rPr lang="en-US" sz="2400">
                <a:solidFill>
                  <a:srgbClr val="002060"/>
                </a:solidFill>
                <a:latin typeface="+mj-lt"/>
                <a:ea typeface="VNI-Times" pitchFamily="2" charset="0"/>
                <a:cs typeface="Times New Roman" panose="02020603050405020304" pitchFamily="18" charset="0"/>
              </a:rPr>
              <a:t>	</a:t>
            </a:r>
            <a:r>
              <a:rPr lang="en-US" sz="2400" smtClean="0">
                <a:solidFill>
                  <a:srgbClr val="002060"/>
                </a:solidFill>
                <a:latin typeface="+mj-lt"/>
                <a:ea typeface="VNI-Times" pitchFamily="2" charset="0"/>
                <a:cs typeface="Times New Roman" panose="02020603050405020304" pitchFamily="18" charset="0"/>
              </a:rPr>
              <a:t>B</a:t>
            </a:r>
            <a:r>
              <a:rPr lang="en-US" sz="2400">
                <a:solidFill>
                  <a:srgbClr val="002060"/>
                </a:solidFill>
                <a:latin typeface="+mj-lt"/>
                <a:ea typeface="VNI-Times" pitchFamily="2" charset="0"/>
                <a:cs typeface="Times New Roman" panose="02020603050405020304" pitchFamily="18" charset="0"/>
              </a:rPr>
              <a:t>. Delete Columns    </a:t>
            </a:r>
            <a:br>
              <a:rPr lang="en-US" sz="2400">
                <a:solidFill>
                  <a:srgbClr val="002060"/>
                </a:solidFill>
                <a:latin typeface="+mj-lt"/>
                <a:ea typeface="VNI-Times" pitchFamily="2" charset="0"/>
                <a:cs typeface="Times New Roman" panose="02020603050405020304" pitchFamily="18" charset="0"/>
              </a:rPr>
            </a:br>
            <a:r>
              <a:rPr lang="en-US" sz="2400">
                <a:solidFill>
                  <a:srgbClr val="002060"/>
                </a:solidFill>
                <a:latin typeface="+mj-lt"/>
                <a:ea typeface="VNI-Times" pitchFamily="2" charset="0"/>
                <a:cs typeface="Times New Roman" panose="02020603050405020304" pitchFamily="18" charset="0"/>
              </a:rPr>
              <a:t>C. Delete Rows                  	D. Delete Table</a:t>
            </a:r>
            <a:endParaRPr lang="en-US" sz="2400">
              <a:solidFill>
                <a:srgbClr val="002060"/>
              </a:solidFill>
              <a:latin typeface="+mj-lt"/>
            </a:endParaRPr>
          </a:p>
        </p:txBody>
      </p:sp>
      <p:sp>
        <p:nvSpPr>
          <p:cNvPr id="4" name="Rectangle 3"/>
          <p:cNvSpPr/>
          <p:nvPr/>
        </p:nvSpPr>
        <p:spPr>
          <a:xfrm>
            <a:off x="613776" y="2626984"/>
            <a:ext cx="11323527" cy="646331"/>
          </a:xfrm>
          <a:prstGeom prst="rect">
            <a:avLst/>
          </a:prstGeom>
        </p:spPr>
        <p:txBody>
          <a:bodyPr wrap="square">
            <a:spAutoFit/>
          </a:bodyPr>
          <a:lstStyle/>
          <a:p>
            <a:pPr>
              <a:lnSpc>
                <a:spcPct val="150000"/>
              </a:lnSpc>
            </a:pPr>
            <a:r>
              <a:rPr lang="en-US" sz="2400" b="1">
                <a:solidFill>
                  <a:srgbClr val="FF0000"/>
                </a:solidFill>
                <a:latin typeface="+mj-lt"/>
                <a:ea typeface="VNI-Times" pitchFamily="2" charset="0"/>
                <a:cs typeface="Times New Roman" panose="02020603050405020304" pitchFamily="18" charset="0"/>
              </a:rPr>
              <a:t>Câu 2:</a:t>
            </a:r>
            <a:r>
              <a:rPr lang="en-US" sz="2400">
                <a:latin typeface="+mj-lt"/>
                <a:ea typeface="VNI-Times" pitchFamily="2" charset="0"/>
                <a:cs typeface="Times New Roman" panose="02020603050405020304" pitchFamily="18" charset="0"/>
              </a:rPr>
              <a:t> Ghép mỗi lệnh ở cột bên trái với một lệnh cột bên phải sao cho phù hợp.</a:t>
            </a:r>
            <a:endParaRPr lang="en-US" sz="2400">
              <a:latin typeface="+mj-lt"/>
              <a:ea typeface="VNI-Times" pitchFamily="2" charset="0"/>
              <a:cs typeface="Times New Roman" panose="02020603050405020304" pitchFamily="18" charset="0"/>
            </a:endParaRPr>
          </a:p>
        </p:txBody>
      </p:sp>
      <p:sp>
        <p:nvSpPr>
          <p:cNvPr id="16" name="Rectangle 15"/>
          <p:cNvSpPr/>
          <p:nvPr/>
        </p:nvSpPr>
        <p:spPr>
          <a:xfrm>
            <a:off x="4150290" y="2041742"/>
            <a:ext cx="2288088" cy="463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 name="Table 85"/>
          <p:cNvGraphicFramePr>
            <a:graphicFrameLocks noGrp="1"/>
          </p:cNvGraphicFramePr>
          <p:nvPr>
            <p:extLst>
              <p:ext uri="{D42A27DB-BD31-4B8C-83A1-F6EECF244321}">
                <p14:modId xmlns:p14="http://schemas.microsoft.com/office/powerpoint/2010/main" val="3022756769"/>
              </p:ext>
            </p:extLst>
          </p:nvPr>
        </p:nvGraphicFramePr>
        <p:xfrm>
          <a:off x="1401171" y="3382026"/>
          <a:ext cx="3893163" cy="3033205"/>
        </p:xfrm>
        <a:graphic>
          <a:graphicData uri="http://schemas.openxmlformats.org/drawingml/2006/table">
            <a:tbl>
              <a:tblPr firstRow="1" bandRow="1">
                <a:tableStyleId>{10A1B5D5-9B99-4C35-A422-299274C87663}</a:tableStyleId>
              </a:tblPr>
              <a:tblGrid>
                <a:gridCol w="3893163"/>
              </a:tblGrid>
              <a:tr h="606641">
                <a:tc>
                  <a:txBody>
                    <a:bodyPr/>
                    <a:lstStyle/>
                    <a:p>
                      <a:pPr algn="ctr"/>
                      <a:r>
                        <a:rPr lang="en-US" sz="3200" smtClean="0">
                          <a:solidFill>
                            <a:srgbClr val="002060"/>
                          </a:solidFill>
                        </a:rPr>
                        <a:t>A</a:t>
                      </a:r>
                      <a:endParaRPr lang="en-US" sz="3200">
                        <a:solidFill>
                          <a:srgbClr val="002060"/>
                        </a:solidFill>
                      </a:endParaRPr>
                    </a:p>
                  </a:txBody>
                  <a:tcPr/>
                </a:tc>
              </a:tr>
              <a:tr h="606641">
                <a:tc>
                  <a:txBody>
                    <a:bodyPr/>
                    <a:lstStyle/>
                    <a:p>
                      <a:r>
                        <a:rPr lang="en-US" sz="2400" b="0" i="0" kern="1200" smtClean="0">
                          <a:solidFill>
                            <a:schemeClr val="dk1"/>
                          </a:solidFill>
                          <a:effectLst/>
                          <a:latin typeface="+mn-lt"/>
                          <a:ea typeface="+mn-ea"/>
                          <a:cs typeface="+mn-cs"/>
                        </a:rPr>
                        <a:t>1. Delete Columns</a:t>
                      </a:r>
                      <a:endParaRPr lang="en-US" sz="2400"/>
                    </a:p>
                  </a:txBody>
                  <a:tcPr/>
                </a:tc>
              </a:tr>
              <a:tr h="606641">
                <a:tc>
                  <a:txBody>
                    <a:bodyPr/>
                    <a:lstStyle/>
                    <a:p>
                      <a:r>
                        <a:rPr lang="en-US" sz="2400" smtClean="0"/>
                        <a:t>2. </a:t>
                      </a:r>
                      <a:r>
                        <a:rPr lang="en-US" sz="2400" b="0" i="0" kern="1200" smtClean="0">
                          <a:solidFill>
                            <a:schemeClr val="dk1"/>
                          </a:solidFill>
                          <a:effectLst/>
                          <a:latin typeface="+mn-lt"/>
                          <a:ea typeface="+mn-ea"/>
                          <a:cs typeface="+mn-cs"/>
                        </a:rPr>
                        <a:t>Delete Rows</a:t>
                      </a:r>
                      <a:endParaRPr lang="en-US" sz="2400"/>
                    </a:p>
                  </a:txBody>
                  <a:tcPr/>
                </a:tc>
              </a:tr>
              <a:tr h="606641">
                <a:tc>
                  <a:txBody>
                    <a:bodyPr/>
                    <a:lstStyle/>
                    <a:p>
                      <a:r>
                        <a:rPr lang="en-US" sz="2400" smtClean="0"/>
                        <a:t>3. </a:t>
                      </a:r>
                      <a:r>
                        <a:rPr lang="en-US" sz="2400" b="0" i="0" kern="1200" smtClean="0">
                          <a:solidFill>
                            <a:schemeClr val="dk1"/>
                          </a:solidFill>
                          <a:effectLst/>
                          <a:latin typeface="+mn-lt"/>
                          <a:ea typeface="+mn-ea"/>
                          <a:cs typeface="+mn-cs"/>
                        </a:rPr>
                        <a:t>Split Cells</a:t>
                      </a:r>
                      <a:endParaRPr lang="en-US" sz="2400"/>
                    </a:p>
                  </a:txBody>
                  <a:tcPr/>
                </a:tc>
              </a:tr>
              <a:tr h="606641">
                <a:tc>
                  <a:txBody>
                    <a:bodyPr/>
                    <a:lstStyle/>
                    <a:p>
                      <a:r>
                        <a:rPr lang="en-US" sz="2400" smtClean="0"/>
                        <a:t>4. </a:t>
                      </a:r>
                      <a:r>
                        <a:rPr lang="en-US" sz="2400" b="0" i="0" kern="1200" smtClean="0">
                          <a:solidFill>
                            <a:schemeClr val="dk1"/>
                          </a:solidFill>
                          <a:effectLst/>
                          <a:latin typeface="+mn-lt"/>
                          <a:ea typeface="+mn-ea"/>
                          <a:cs typeface="+mn-cs"/>
                        </a:rPr>
                        <a:t>Merge Cells</a:t>
                      </a:r>
                      <a:endParaRPr lang="en-US" sz="2400"/>
                    </a:p>
                  </a:txBody>
                  <a:tcPr/>
                </a:tc>
              </a:tr>
            </a:tbl>
          </a:graphicData>
        </a:graphic>
      </p:graphicFrame>
      <p:cxnSp>
        <p:nvCxnSpPr>
          <p:cNvPr id="87" name="Straight Arrow Connector 86"/>
          <p:cNvCxnSpPr/>
          <p:nvPr/>
        </p:nvCxnSpPr>
        <p:spPr>
          <a:xfrm>
            <a:off x="5294334" y="4283901"/>
            <a:ext cx="1144044" cy="1314493"/>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317945" y="4888529"/>
            <a:ext cx="1074995" cy="1221542"/>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5294334" y="4283901"/>
            <a:ext cx="1098606" cy="1215399"/>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91" idx="1"/>
          </p:cNvCxnSpPr>
          <p:nvPr/>
        </p:nvCxnSpPr>
        <p:spPr>
          <a:xfrm flipV="1">
            <a:off x="5294334" y="4895712"/>
            <a:ext cx="1165380" cy="1214359"/>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1" name="Table 90"/>
          <p:cNvGraphicFramePr>
            <a:graphicFrameLocks noGrp="1"/>
          </p:cNvGraphicFramePr>
          <p:nvPr>
            <p:extLst>
              <p:ext uri="{D42A27DB-BD31-4B8C-83A1-F6EECF244321}">
                <p14:modId xmlns:p14="http://schemas.microsoft.com/office/powerpoint/2010/main" val="1786967494"/>
              </p:ext>
            </p:extLst>
          </p:nvPr>
        </p:nvGraphicFramePr>
        <p:xfrm>
          <a:off x="6459714" y="3382028"/>
          <a:ext cx="5151913" cy="3027368"/>
        </p:xfrm>
        <a:graphic>
          <a:graphicData uri="http://schemas.openxmlformats.org/drawingml/2006/table">
            <a:tbl>
              <a:tblPr firstRow="1" bandRow="1">
                <a:tableStyleId>{10A1B5D5-9B99-4C35-A422-299274C87663}</a:tableStyleId>
              </a:tblPr>
              <a:tblGrid>
                <a:gridCol w="5151913"/>
              </a:tblGrid>
              <a:tr h="583952">
                <a:tc>
                  <a:txBody>
                    <a:bodyPr/>
                    <a:lstStyle/>
                    <a:p>
                      <a:pPr algn="ctr"/>
                      <a:r>
                        <a:rPr lang="en-US" sz="3200" smtClean="0">
                          <a:solidFill>
                            <a:srgbClr val="002060"/>
                          </a:solidFill>
                        </a:rPr>
                        <a:t>B</a:t>
                      </a:r>
                      <a:endParaRPr lang="en-US" sz="3200">
                        <a:solidFill>
                          <a:srgbClr val="002060"/>
                        </a:solidFill>
                      </a:endParaRPr>
                    </a:p>
                  </a:txBody>
                  <a:tcPr/>
                </a:tc>
              </a:tr>
              <a:tr h="699225">
                <a:tc>
                  <a:txBody>
                    <a:bodyPr/>
                    <a:lstStyle/>
                    <a:p>
                      <a:r>
                        <a:rPr lang="en-US" sz="2400" b="0" i="0" kern="1200" smtClean="0">
                          <a:solidFill>
                            <a:schemeClr val="dk1"/>
                          </a:solidFill>
                          <a:effectLst/>
                          <a:latin typeface="+mn-lt"/>
                          <a:ea typeface="+mn-ea"/>
                          <a:cs typeface="+mn-cs"/>
                        </a:rPr>
                        <a:t>a. Tách một ô thành nhiều ô</a:t>
                      </a:r>
                      <a:endParaRPr lang="en-US" sz="2400"/>
                    </a:p>
                  </a:txBody>
                  <a:tcPr/>
                </a:tc>
              </a:tr>
              <a:tr h="699225">
                <a:tc>
                  <a:txBody>
                    <a:bodyPr/>
                    <a:lstStyle/>
                    <a:p>
                      <a:r>
                        <a:rPr lang="en-US" sz="2400" b="0" i="0" kern="1200" smtClean="0">
                          <a:solidFill>
                            <a:schemeClr val="dk1"/>
                          </a:solidFill>
                          <a:effectLst/>
                          <a:latin typeface="+mn-lt"/>
                          <a:ea typeface="+mn-ea"/>
                          <a:cs typeface="+mn-cs"/>
                        </a:rPr>
                        <a:t>b. Gộp nhiều ô thành một ô</a:t>
                      </a:r>
                      <a:endParaRPr lang="en-US" sz="2400"/>
                    </a:p>
                  </a:txBody>
                  <a:tcPr/>
                </a:tc>
              </a:tr>
              <a:tr h="522483">
                <a:tc>
                  <a:txBody>
                    <a:bodyPr/>
                    <a:lstStyle/>
                    <a:p>
                      <a:r>
                        <a:rPr lang="vi-VN" sz="2400" b="0" i="0" kern="1200" smtClean="0">
                          <a:solidFill>
                            <a:schemeClr val="dk1"/>
                          </a:solidFill>
                          <a:effectLst/>
                          <a:latin typeface="+mn-lt"/>
                          <a:ea typeface="+mn-ea"/>
                          <a:cs typeface="+mn-cs"/>
                        </a:rPr>
                        <a:t>c</a:t>
                      </a:r>
                      <a:r>
                        <a:rPr lang="en-US" sz="2400" b="0" i="0" kern="1200" smtClean="0">
                          <a:solidFill>
                            <a:schemeClr val="dk1"/>
                          </a:solidFill>
                          <a:effectLst/>
                          <a:latin typeface="+mn-lt"/>
                          <a:ea typeface="+mn-ea"/>
                          <a:cs typeface="+mn-cs"/>
                        </a:rPr>
                        <a:t>.</a:t>
                      </a:r>
                      <a:r>
                        <a:rPr lang="vi-VN" sz="2400" b="0" i="0" kern="1200" smtClean="0">
                          <a:solidFill>
                            <a:schemeClr val="dk1"/>
                          </a:solidFill>
                          <a:effectLst/>
                          <a:latin typeface="+mn-lt"/>
                          <a:ea typeface="+mn-ea"/>
                          <a:cs typeface="+mn-cs"/>
                        </a:rPr>
                        <a:t> Xoá cột đã chọn</a:t>
                      </a:r>
                      <a:endParaRPr lang="en-US" sz="2400"/>
                    </a:p>
                  </a:txBody>
                  <a:tcPr/>
                </a:tc>
              </a:tr>
              <a:tr h="522483">
                <a:tc>
                  <a:txBody>
                    <a:bodyPr/>
                    <a:lstStyle/>
                    <a:p>
                      <a:r>
                        <a:rPr lang="vi-VN" sz="2400" b="0" i="0" kern="1200" smtClean="0">
                          <a:solidFill>
                            <a:schemeClr val="dk1"/>
                          </a:solidFill>
                          <a:effectLst/>
                          <a:latin typeface="+mn-lt"/>
                          <a:ea typeface="+mn-ea"/>
                          <a:cs typeface="+mn-cs"/>
                        </a:rPr>
                        <a:t>d</a:t>
                      </a:r>
                      <a:r>
                        <a:rPr lang="en-US" sz="2400" b="0" i="0" kern="1200" smtClean="0">
                          <a:solidFill>
                            <a:schemeClr val="dk1"/>
                          </a:solidFill>
                          <a:effectLst/>
                          <a:latin typeface="+mn-lt"/>
                          <a:ea typeface="+mn-ea"/>
                          <a:cs typeface="+mn-cs"/>
                        </a:rPr>
                        <a:t>.</a:t>
                      </a:r>
                      <a:r>
                        <a:rPr lang="vi-VN" sz="2400" b="0" i="0" kern="1200" smtClean="0">
                          <a:solidFill>
                            <a:schemeClr val="dk1"/>
                          </a:solidFill>
                          <a:effectLst/>
                          <a:latin typeface="+mn-lt"/>
                          <a:ea typeface="+mn-ea"/>
                          <a:cs typeface="+mn-cs"/>
                        </a:rPr>
                        <a:t> Xoá hàng đã chọn</a:t>
                      </a:r>
                      <a:endParaRPr lang="en-US" sz="2400"/>
                    </a:p>
                  </a:txBody>
                  <a:tcPr/>
                </a:tc>
              </a:tr>
            </a:tbl>
          </a:graphicData>
        </a:graphic>
      </p:graphicFrame>
    </p:spTree>
    <p:extLst>
      <p:ext uri="{BB962C8B-B14F-4D97-AF65-F5344CB8AC3E}">
        <p14:creationId xmlns:p14="http://schemas.microsoft.com/office/powerpoint/2010/main" val="36521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down)">
                                      <p:cBhvr>
                                        <p:cTn id="22" dur="500"/>
                                        <p:tgtEl>
                                          <p:spTgt spid="91"/>
                                        </p:tgtEl>
                                      </p:cBhvr>
                                    </p:animEffect>
                                  </p:childTnLst>
                                </p:cTn>
                              </p:par>
                              <p:par>
                                <p:cTn id="23" presetID="2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down)">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barn(inVertical)">
                                      <p:cBhvr>
                                        <p:cTn id="30" dur="5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barn(inVertical)">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barn(inVertical)">
                                      <p:cBhvr>
                                        <p:cTn id="40" dur="500"/>
                                        <p:tgtEl>
                                          <p:spTgt spid="8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barn(inVertical)">
                                      <p:cBhvr>
                                        <p:cTn id="4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85" y="182342"/>
            <a:ext cx="8645351" cy="877020"/>
          </a:xfrm>
        </p:spPr>
        <p:txBody>
          <a:bodyPr/>
          <a:lstStyle/>
          <a:p>
            <a:r>
              <a:rPr lang="en-US" sz="3600" b="1">
                <a:solidFill>
                  <a:srgbClr val="002060"/>
                </a:solidFill>
                <a:cs typeface="Times New Roman" panose="02020603050405020304" pitchFamily="18" charset="0"/>
              </a:rPr>
              <a:t>4</a:t>
            </a:r>
            <a:r>
              <a:rPr lang="en-US" sz="3600" b="1">
                <a:solidFill>
                  <a:srgbClr val="002060"/>
                </a:solidFill>
                <a:cs typeface="Times New Roman" panose="02020603050405020304" pitchFamily="18" charset="0"/>
              </a:rPr>
              <a:t>. </a:t>
            </a:r>
            <a:r>
              <a:rPr lang="en-US" sz="3600" b="1" smtClean="0">
                <a:solidFill>
                  <a:srgbClr val="002060"/>
                </a:solidFill>
                <a:cs typeface="Times New Roman" panose="02020603050405020304" pitchFamily="18" charset="0"/>
              </a:rPr>
              <a:t>Thực hành: Tạo bảng</a:t>
            </a:r>
            <a:endParaRPr lang="en-US" sz="3600" dirty="0">
              <a:solidFill>
                <a:srgbClr val="002060"/>
              </a:solidFill>
            </a:endParaRPr>
          </a:p>
        </p:txBody>
      </p:sp>
      <p:sp>
        <p:nvSpPr>
          <p:cNvPr id="12" name="Rectangle 11"/>
          <p:cNvSpPr/>
          <p:nvPr/>
        </p:nvSpPr>
        <p:spPr>
          <a:xfrm>
            <a:off x="10876826" y="0"/>
            <a:ext cx="541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64306" y="0"/>
            <a:ext cx="541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41501" y="0"/>
            <a:ext cx="13630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77414" y="553233"/>
            <a:ext cx="934466" cy="630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921413" y="-11285"/>
            <a:ext cx="541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415" y="4108537"/>
            <a:ext cx="2876550" cy="27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112" y="3107696"/>
            <a:ext cx="100585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54905" y="1106629"/>
            <a:ext cx="9052142" cy="3600986"/>
          </a:xfrm>
          <a:prstGeom prst="rect">
            <a:avLst/>
          </a:prstGeom>
          <a:noFill/>
        </p:spPr>
        <p:txBody>
          <a:bodyPr wrap="square">
            <a:spAutoFit/>
          </a:bodyPr>
          <a:lstStyle/>
          <a:p>
            <a:pPr>
              <a:lnSpc>
                <a:spcPct val="150000"/>
              </a:lnSpc>
            </a:pPr>
            <a:r>
              <a:rPr lang="en-US" sz="2400" b="1" u="sng" smtClean="0">
                <a:solidFill>
                  <a:srgbClr val="002060"/>
                </a:solidFill>
                <a:latin typeface="+mj-lt"/>
                <a:cs typeface="Times New Roman" panose="02020603050405020304" pitchFamily="18" charset="0"/>
              </a:rPr>
              <a:t>Nhiệm vụ:</a:t>
            </a:r>
          </a:p>
          <a:p>
            <a:pPr marL="342900" indent="-342900">
              <a:lnSpc>
                <a:spcPct val="200000"/>
              </a:lnSpc>
              <a:buFont typeface="Wingdings" pitchFamily="2" charset="2"/>
              <a:buChar char="v"/>
            </a:pPr>
            <a:r>
              <a:rPr lang="en-US" sz="2400" smtClean="0">
                <a:solidFill>
                  <a:srgbClr val="002060"/>
                </a:solidFill>
                <a:latin typeface="+mj-lt"/>
                <a:cs typeface="Times New Roman" panose="02020603050405020304" pitchFamily="18" charset="0"/>
              </a:rPr>
              <a:t>Tạo </a:t>
            </a:r>
            <a:r>
              <a:rPr lang="en-US" sz="2400">
                <a:solidFill>
                  <a:srgbClr val="002060"/>
                </a:solidFill>
                <a:latin typeface="+mj-lt"/>
                <a:cs typeface="Times New Roman" panose="02020603050405020304" pitchFamily="18" charset="0"/>
              </a:rPr>
              <a:t>bảng danh sách thành viên của lớp như hình 5.11</a:t>
            </a:r>
          </a:p>
          <a:p>
            <a:pPr marL="342900" indent="-342900">
              <a:lnSpc>
                <a:spcPct val="200000"/>
              </a:lnSpc>
              <a:buFont typeface="Wingdings" pitchFamily="2" charset="2"/>
              <a:buChar char="v"/>
            </a:pPr>
            <a:r>
              <a:rPr lang="en-US" sz="2400" smtClean="0">
                <a:solidFill>
                  <a:srgbClr val="002060"/>
                </a:solidFill>
                <a:latin typeface="+mj-lt"/>
                <a:cs typeface="Times New Roman" panose="02020603050405020304" pitchFamily="18" charset="0"/>
              </a:rPr>
              <a:t>Nhập </a:t>
            </a:r>
            <a:r>
              <a:rPr lang="en-US" sz="2400">
                <a:solidFill>
                  <a:srgbClr val="002060"/>
                </a:solidFill>
                <a:latin typeface="+mj-lt"/>
                <a:cs typeface="Times New Roman" panose="02020603050405020304" pitchFamily="18" charset="0"/>
              </a:rPr>
              <a:t>dữ liệu gồm: Họ và tên, </a:t>
            </a:r>
            <a:r>
              <a:rPr lang="en-US" sz="2400">
                <a:solidFill>
                  <a:srgbClr val="002060"/>
                </a:solidFill>
                <a:latin typeface="+mj-lt"/>
                <a:cs typeface="Times New Roman" panose="02020603050405020304" pitchFamily="18" charset="0"/>
              </a:rPr>
              <a:t>ngày </a:t>
            </a:r>
            <a:r>
              <a:rPr lang="en-US" sz="2400" smtClean="0">
                <a:solidFill>
                  <a:srgbClr val="002060"/>
                </a:solidFill>
                <a:latin typeface="+mj-lt"/>
                <a:cs typeface="Times New Roman" panose="02020603050405020304" pitchFamily="18" charset="0"/>
              </a:rPr>
              <a:t>sinh, ảnh giáo </a:t>
            </a:r>
            <a:r>
              <a:rPr lang="en-US" sz="2400">
                <a:solidFill>
                  <a:srgbClr val="002060"/>
                </a:solidFill>
                <a:latin typeface="+mj-lt"/>
                <a:cs typeface="Times New Roman" panose="02020603050405020304" pitchFamily="18" charset="0"/>
              </a:rPr>
              <a:t>viên chủ nhiệm và từng thành viên trong lớp.</a:t>
            </a:r>
          </a:p>
          <a:p>
            <a:pPr marL="342900" indent="-342900">
              <a:lnSpc>
                <a:spcPct val="200000"/>
              </a:lnSpc>
              <a:buFont typeface="Wingdings" pitchFamily="2" charset="2"/>
              <a:buChar char="v"/>
            </a:pPr>
            <a:r>
              <a:rPr lang="en-US" sz="2400" smtClean="0">
                <a:solidFill>
                  <a:srgbClr val="002060"/>
                </a:solidFill>
                <a:latin typeface="+mj-lt"/>
                <a:cs typeface="Times New Roman" panose="02020603050405020304" pitchFamily="18" charset="0"/>
              </a:rPr>
              <a:t>Chỉnh </a:t>
            </a:r>
            <a:r>
              <a:rPr lang="en-US" sz="2400">
                <a:solidFill>
                  <a:srgbClr val="002060"/>
                </a:solidFill>
                <a:latin typeface="+mj-lt"/>
                <a:cs typeface="Times New Roman" panose="02020603050405020304" pitchFamily="18" charset="0"/>
              </a:rPr>
              <a:t>sửa, định dạng bảng.</a:t>
            </a:r>
            <a:endParaRPr lang="en-US" sz="2400">
              <a:solidFill>
                <a:srgbClr val="002060"/>
              </a:solidFill>
              <a:latin typeface="+mj-lt"/>
              <a:cs typeface="Times New Roman" panose="02020603050405020304" pitchFamily="18" charset="0"/>
            </a:endParaRPr>
          </a:p>
        </p:txBody>
      </p:sp>
      <p:sp>
        <p:nvSpPr>
          <p:cNvPr id="23" name="자유형: 도형 4">
            <a:extLst>
              <a:ext uri="{FF2B5EF4-FFF2-40B4-BE49-F238E27FC236}">
                <a16:creationId xmlns:a16="http://schemas.microsoft.com/office/drawing/2014/main" xmlns="" id="{1F5F56F6-737C-4C1F-ABAD-723743C5AA82}"/>
              </a:ext>
            </a:extLst>
          </p:cNvPr>
          <p:cNvSpPr/>
          <p:nvPr/>
        </p:nvSpPr>
        <p:spPr>
          <a:xfrm>
            <a:off x="11780058" y="4214201"/>
            <a:ext cx="1901567" cy="3875314"/>
          </a:xfrm>
          <a:custGeom>
            <a:avLst/>
            <a:gdLst>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508867"/>
              <a:gd name="connsiteY0" fmla="*/ 4153988 h 4153988"/>
              <a:gd name="connsiteX1" fmla="*/ 0 w 1508867"/>
              <a:gd name="connsiteY1" fmla="*/ 2786742 h 4153988"/>
              <a:gd name="connsiteX2" fmla="*/ 1332412 w 1508867"/>
              <a:gd name="connsiteY2" fmla="*/ 2325188 h 4153988"/>
              <a:gd name="connsiteX3" fmla="*/ 278674 w 1508867"/>
              <a:gd name="connsiteY3" fmla="*/ 627017 h 4153988"/>
              <a:gd name="connsiteX4" fmla="*/ 1079863 w 1508867"/>
              <a:gd name="connsiteY4" fmla="*/ 0 h 4153988"/>
              <a:gd name="connsiteX0" fmla="*/ 940526 w 1223660"/>
              <a:gd name="connsiteY0" fmla="*/ 4153988 h 4153988"/>
              <a:gd name="connsiteX1" fmla="*/ 0 w 1223660"/>
              <a:gd name="connsiteY1" fmla="*/ 2786742 h 4153988"/>
              <a:gd name="connsiteX2" fmla="*/ 1018903 w 1223660"/>
              <a:gd name="connsiteY2" fmla="*/ 1968137 h 4153988"/>
              <a:gd name="connsiteX3" fmla="*/ 278674 w 1223660"/>
              <a:gd name="connsiteY3" fmla="*/ 627017 h 4153988"/>
              <a:gd name="connsiteX4" fmla="*/ 1079863 w 1223660"/>
              <a:gd name="connsiteY4" fmla="*/ 0 h 4153988"/>
              <a:gd name="connsiteX0" fmla="*/ 940526 w 1171218"/>
              <a:gd name="connsiteY0" fmla="*/ 4153988 h 4153988"/>
              <a:gd name="connsiteX1" fmla="*/ 0 w 1171218"/>
              <a:gd name="connsiteY1" fmla="*/ 2786742 h 4153988"/>
              <a:gd name="connsiteX2" fmla="*/ 1018903 w 1171218"/>
              <a:gd name="connsiteY2" fmla="*/ 1968137 h 4153988"/>
              <a:gd name="connsiteX3" fmla="*/ 278674 w 1171218"/>
              <a:gd name="connsiteY3" fmla="*/ 627017 h 4153988"/>
              <a:gd name="connsiteX4" fmla="*/ 1079863 w 1171218"/>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1006277 w 1236969"/>
              <a:gd name="connsiteY0" fmla="*/ 4153988 h 4153988"/>
              <a:gd name="connsiteX1" fmla="*/ 22208 w 1236969"/>
              <a:gd name="connsiteY1" fmla="*/ 2786742 h 4153988"/>
              <a:gd name="connsiteX2" fmla="*/ 1084654 w 1236969"/>
              <a:gd name="connsiteY2" fmla="*/ 1968137 h 4153988"/>
              <a:gd name="connsiteX3" fmla="*/ 344425 w 1236969"/>
              <a:gd name="connsiteY3" fmla="*/ 627017 h 4153988"/>
              <a:gd name="connsiteX4" fmla="*/ 1145614 w 1236969"/>
              <a:gd name="connsiteY4" fmla="*/ 0 h 4153988"/>
              <a:gd name="connsiteX0" fmla="*/ 988383 w 1219075"/>
              <a:gd name="connsiteY0" fmla="*/ 4153988 h 4153988"/>
              <a:gd name="connsiteX1" fmla="*/ 4314 w 1219075"/>
              <a:gd name="connsiteY1" fmla="*/ 2786742 h 4153988"/>
              <a:gd name="connsiteX2" fmla="*/ 1066760 w 1219075"/>
              <a:gd name="connsiteY2" fmla="*/ 1968137 h 4153988"/>
              <a:gd name="connsiteX3" fmla="*/ 326531 w 1219075"/>
              <a:gd name="connsiteY3" fmla="*/ 627017 h 4153988"/>
              <a:gd name="connsiteX4" fmla="*/ 1127720 w 1219075"/>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89433 w 1220125"/>
              <a:gd name="connsiteY0" fmla="*/ 4153988 h 4153988"/>
              <a:gd name="connsiteX1" fmla="*/ 5364 w 1220125"/>
              <a:gd name="connsiteY1" fmla="*/ 2786742 h 4153988"/>
              <a:gd name="connsiteX2" fmla="*/ 1067810 w 1220125"/>
              <a:gd name="connsiteY2" fmla="*/ 1968137 h 4153988"/>
              <a:gd name="connsiteX3" fmla="*/ 327581 w 1220125"/>
              <a:gd name="connsiteY3" fmla="*/ 627017 h 4153988"/>
              <a:gd name="connsiteX4" fmla="*/ 1128770 w 1220125"/>
              <a:gd name="connsiteY4" fmla="*/ 0 h 4153988"/>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26208 w 1226568"/>
              <a:gd name="connsiteY0" fmla="*/ 4180114 h 4180114"/>
              <a:gd name="connsiteX1" fmla="*/ 20516 w 1226568"/>
              <a:gd name="connsiteY1" fmla="*/ 2778034 h 4180114"/>
              <a:gd name="connsiteX2" fmla="*/ 1074253 w 1226568"/>
              <a:gd name="connsiteY2" fmla="*/ 1968137 h 4180114"/>
              <a:gd name="connsiteX3" fmla="*/ 334024 w 1226568"/>
              <a:gd name="connsiteY3" fmla="*/ 627017 h 4180114"/>
              <a:gd name="connsiteX4" fmla="*/ 1135213 w 1226568"/>
              <a:gd name="connsiteY4" fmla="*/ 0 h 4180114"/>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901567"/>
              <a:gd name="connsiteY0" fmla="*/ 4525913 h 4525913"/>
              <a:gd name="connsiteX1" fmla="*/ 20516 w 1901567"/>
              <a:gd name="connsiteY1" fmla="*/ 3123833 h 4525913"/>
              <a:gd name="connsiteX2" fmla="*/ 1074253 w 1901567"/>
              <a:gd name="connsiteY2" fmla="*/ 2313936 h 4525913"/>
              <a:gd name="connsiteX3" fmla="*/ 334024 w 1901567"/>
              <a:gd name="connsiteY3" fmla="*/ 972816 h 4525913"/>
              <a:gd name="connsiteX4" fmla="*/ 1901567 w 1901567"/>
              <a:gd name="connsiteY4" fmla="*/ 0 h 452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567" h="4525913">
                <a:moveTo>
                  <a:pt x="926208" y="4525913"/>
                </a:moveTo>
                <a:cubicBezTo>
                  <a:pt x="447236" y="3808907"/>
                  <a:pt x="264356" y="3631833"/>
                  <a:pt x="20516" y="3123833"/>
                </a:cubicBezTo>
                <a:cubicBezTo>
                  <a:pt x="-144948" y="2720336"/>
                  <a:pt x="734619" y="2586804"/>
                  <a:pt x="1074253" y="2313936"/>
                </a:cubicBezTo>
                <a:cubicBezTo>
                  <a:pt x="1663533" y="1808838"/>
                  <a:pt x="354344" y="1295033"/>
                  <a:pt x="334024" y="972816"/>
                </a:cubicBezTo>
                <a:cubicBezTo>
                  <a:pt x="261452" y="689628"/>
                  <a:pt x="911693" y="76788"/>
                  <a:pt x="1901567" y="0"/>
                </a:cubicBez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사각형: 둥근 대각선 방향 모서리 5">
            <a:extLst>
              <a:ext uri="{FF2B5EF4-FFF2-40B4-BE49-F238E27FC236}">
                <a16:creationId xmlns:a16="http://schemas.microsoft.com/office/drawing/2014/main" xmlns="" id="{CC384BFB-C36F-4FB4-A9A4-4E01EEB40681}"/>
              </a:ext>
            </a:extLst>
          </p:cNvPr>
          <p:cNvSpPr/>
          <p:nvPr/>
        </p:nvSpPr>
        <p:spPr>
          <a:xfrm>
            <a:off x="13694139" y="2859601"/>
            <a:ext cx="2414930" cy="1389664"/>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사각형: 둥근 대각선 방향 모서리 58">
            <a:extLst>
              <a:ext uri="{FF2B5EF4-FFF2-40B4-BE49-F238E27FC236}">
                <a16:creationId xmlns:a16="http://schemas.microsoft.com/office/drawing/2014/main" xmlns="" id="{5584599C-31C5-41F0-86DE-A685D4FCAC8F}"/>
              </a:ext>
            </a:extLst>
          </p:cNvPr>
          <p:cNvSpPr/>
          <p:nvPr/>
        </p:nvSpPr>
        <p:spPr>
          <a:xfrm>
            <a:off x="8023694" y="3149147"/>
            <a:ext cx="2916698" cy="1678404"/>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사각형: 둥근 대각선 방향 모서리 59">
            <a:extLst>
              <a:ext uri="{FF2B5EF4-FFF2-40B4-BE49-F238E27FC236}">
                <a16:creationId xmlns:a16="http://schemas.microsoft.com/office/drawing/2014/main" xmlns="" id="{E14CC2C2-E5CC-49D4-89D7-889A8EAC0596}"/>
              </a:ext>
            </a:extLst>
          </p:cNvPr>
          <p:cNvSpPr/>
          <p:nvPr/>
        </p:nvSpPr>
        <p:spPr>
          <a:xfrm>
            <a:off x="8540460" y="5282121"/>
            <a:ext cx="2510561" cy="144469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자유형: 도형 6">
            <a:extLst>
              <a:ext uri="{FF2B5EF4-FFF2-40B4-BE49-F238E27FC236}">
                <a16:creationId xmlns:a16="http://schemas.microsoft.com/office/drawing/2014/main" xmlns="" id="{36846EAF-BD83-4512-A735-AD4DFABB25C2}"/>
              </a:ext>
            </a:extLst>
          </p:cNvPr>
          <p:cNvSpPr/>
          <p:nvPr/>
        </p:nvSpPr>
        <p:spPr>
          <a:xfrm>
            <a:off x="11010656" y="6703061"/>
            <a:ext cx="873674" cy="333488"/>
          </a:xfrm>
          <a:custGeom>
            <a:avLst/>
            <a:gdLst>
              <a:gd name="connsiteX0" fmla="*/ 654424 w 654424"/>
              <a:gd name="connsiteY0" fmla="*/ 286871 h 286871"/>
              <a:gd name="connsiteX1" fmla="*/ 0 w 654424"/>
              <a:gd name="connsiteY1" fmla="*/ 0 h 286871"/>
              <a:gd name="connsiteX0" fmla="*/ 654424 w 654424"/>
              <a:gd name="connsiteY0" fmla="*/ 286871 h 286871"/>
              <a:gd name="connsiteX1" fmla="*/ 0 w 654424"/>
              <a:gd name="connsiteY1" fmla="*/ 0 h 286871"/>
              <a:gd name="connsiteX0" fmla="*/ 717177 w 717177"/>
              <a:gd name="connsiteY0" fmla="*/ 376518 h 376518"/>
              <a:gd name="connsiteX1" fmla="*/ 0 w 717177"/>
              <a:gd name="connsiteY1" fmla="*/ 0 h 376518"/>
              <a:gd name="connsiteX0" fmla="*/ 717177 w 717177"/>
              <a:gd name="connsiteY0" fmla="*/ 376518 h 376518"/>
              <a:gd name="connsiteX1" fmla="*/ 0 w 717177"/>
              <a:gd name="connsiteY1" fmla="*/ 0 h 376518"/>
              <a:gd name="connsiteX0" fmla="*/ 708212 w 708212"/>
              <a:gd name="connsiteY0" fmla="*/ 394448 h 394448"/>
              <a:gd name="connsiteX1" fmla="*/ 0 w 708212"/>
              <a:gd name="connsiteY1" fmla="*/ 0 h 394448"/>
              <a:gd name="connsiteX0" fmla="*/ 873674 w 873674"/>
              <a:gd name="connsiteY0" fmla="*/ 333488 h 333488"/>
              <a:gd name="connsiteX1" fmla="*/ 0 w 873674"/>
              <a:gd name="connsiteY1" fmla="*/ 0 h 333488"/>
            </a:gdLst>
            <a:ahLst/>
            <a:cxnLst>
              <a:cxn ang="0">
                <a:pos x="connsiteX0" y="connsiteY0"/>
              </a:cxn>
              <a:cxn ang="0">
                <a:pos x="connsiteX1" y="connsiteY1"/>
              </a:cxn>
            </a:cxnLst>
            <a:rect l="l" t="t" r="r" b="b"/>
            <a:pathLst>
              <a:path w="873674" h="333488">
                <a:moveTo>
                  <a:pt x="873674" y="333488"/>
                </a:moveTo>
                <a:cubicBezTo>
                  <a:pt x="691392" y="130287"/>
                  <a:pt x="325718" y="32871"/>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자유형: 도형 7">
            <a:extLst>
              <a:ext uri="{FF2B5EF4-FFF2-40B4-BE49-F238E27FC236}">
                <a16:creationId xmlns:a16="http://schemas.microsoft.com/office/drawing/2014/main" xmlns="" id="{6FA0BB4A-A43E-4D2E-B28F-CF8C58D97B48}"/>
              </a:ext>
            </a:extLst>
          </p:cNvPr>
          <p:cNvSpPr/>
          <p:nvPr/>
        </p:nvSpPr>
        <p:spPr>
          <a:xfrm>
            <a:off x="10925106" y="4786405"/>
            <a:ext cx="1317812" cy="448235"/>
          </a:xfrm>
          <a:custGeom>
            <a:avLst/>
            <a:gdLst>
              <a:gd name="connsiteX0" fmla="*/ 986118 w 986118"/>
              <a:gd name="connsiteY0" fmla="*/ 403412 h 403412"/>
              <a:gd name="connsiteX1" fmla="*/ 8965 w 986118"/>
              <a:gd name="connsiteY1" fmla="*/ 0 h 403412"/>
              <a:gd name="connsiteX2" fmla="*/ 0 w 986118"/>
              <a:gd name="connsiteY2" fmla="*/ 0 h 403412"/>
              <a:gd name="connsiteX3" fmla="*/ 8965 w 986118"/>
              <a:gd name="connsiteY3" fmla="*/ 17930 h 403412"/>
              <a:gd name="connsiteX0" fmla="*/ 977153 w 977153"/>
              <a:gd name="connsiteY0" fmla="*/ 403412 h 403412"/>
              <a:gd name="connsiteX1" fmla="*/ 0 w 977153"/>
              <a:gd name="connsiteY1" fmla="*/ 0 h 403412"/>
              <a:gd name="connsiteX2" fmla="*/ 0 w 977153"/>
              <a:gd name="connsiteY2" fmla="*/ 17930 h 403412"/>
              <a:gd name="connsiteX0" fmla="*/ 977153 w 977153"/>
              <a:gd name="connsiteY0" fmla="*/ 403412 h 403412"/>
              <a:gd name="connsiteX1" fmla="*/ 0 w 977153"/>
              <a:gd name="connsiteY1" fmla="*/ 0 h 403412"/>
              <a:gd name="connsiteX0" fmla="*/ 977153 w 977153"/>
              <a:gd name="connsiteY0" fmla="*/ 427732 h 427732"/>
              <a:gd name="connsiteX1" fmla="*/ 0 w 977153"/>
              <a:gd name="connsiteY1" fmla="*/ 24320 h 427732"/>
              <a:gd name="connsiteX0" fmla="*/ 977153 w 977153"/>
              <a:gd name="connsiteY0" fmla="*/ 433917 h 433917"/>
              <a:gd name="connsiteX1" fmla="*/ 0 w 977153"/>
              <a:gd name="connsiteY1" fmla="*/ 30505 h 433917"/>
              <a:gd name="connsiteX0" fmla="*/ 977153 w 977153"/>
              <a:gd name="connsiteY0" fmla="*/ 403412 h 403412"/>
              <a:gd name="connsiteX1" fmla="*/ 0 w 977153"/>
              <a:gd name="connsiteY1" fmla="*/ 0 h 403412"/>
              <a:gd name="connsiteX0" fmla="*/ 977153 w 977153"/>
              <a:gd name="connsiteY0" fmla="*/ 403412 h 403412"/>
              <a:gd name="connsiteX1" fmla="*/ 0 w 977153"/>
              <a:gd name="connsiteY1" fmla="*/ 0 h 403412"/>
              <a:gd name="connsiteX0" fmla="*/ 1317812 w 1317812"/>
              <a:gd name="connsiteY0" fmla="*/ 448235 h 448235"/>
              <a:gd name="connsiteX1" fmla="*/ 0 w 1317812"/>
              <a:gd name="connsiteY1" fmla="*/ 0 h 448235"/>
            </a:gdLst>
            <a:ahLst/>
            <a:cxnLst>
              <a:cxn ang="0">
                <a:pos x="connsiteX0" y="connsiteY0"/>
              </a:cxn>
              <a:cxn ang="0">
                <a:pos x="connsiteX1" y="connsiteY1"/>
              </a:cxn>
            </a:cxnLst>
            <a:rect l="l" t="t" r="r" b="b"/>
            <a:pathLst>
              <a:path w="1317812" h="448235">
                <a:moveTo>
                  <a:pt x="1317812" y="448235"/>
                </a:moveTo>
                <a:cubicBezTo>
                  <a:pt x="1018988" y="233081"/>
                  <a:pt x="747058" y="35860"/>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자유형: 도형 8">
            <a:extLst>
              <a:ext uri="{FF2B5EF4-FFF2-40B4-BE49-F238E27FC236}">
                <a16:creationId xmlns:a16="http://schemas.microsoft.com/office/drawing/2014/main" xmlns="" id="{0F7A3682-A264-499A-9A35-748DD85D4257}"/>
              </a:ext>
            </a:extLst>
          </p:cNvPr>
          <p:cNvSpPr/>
          <p:nvPr/>
        </p:nvSpPr>
        <p:spPr>
          <a:xfrm rot="20235175" flipH="1" flipV="1">
            <a:off x="11867164" y="5948205"/>
            <a:ext cx="276632" cy="609601"/>
          </a:xfrm>
          <a:custGeom>
            <a:avLst/>
            <a:gdLst>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35043 w 1308031"/>
              <a:gd name="connsiteY0" fmla="*/ 1138518 h 1138518"/>
              <a:gd name="connsiteX1" fmla="*/ 1308031 w 1308031"/>
              <a:gd name="connsiteY1" fmla="*/ 0 h 1138518"/>
              <a:gd name="connsiteX0" fmla="*/ 35043 w 1308031"/>
              <a:gd name="connsiteY0" fmla="*/ 1165412 h 1165412"/>
              <a:gd name="connsiteX1" fmla="*/ 1308031 w 1308031"/>
              <a:gd name="connsiteY1" fmla="*/ 0 h 1165412"/>
              <a:gd name="connsiteX0" fmla="*/ 14306 w 2103082"/>
              <a:gd name="connsiteY0" fmla="*/ 1219200 h 1219200"/>
              <a:gd name="connsiteX1" fmla="*/ 2103082 w 2103082"/>
              <a:gd name="connsiteY1" fmla="*/ 0 h 1219200"/>
              <a:gd name="connsiteX0" fmla="*/ 20691 w 2109467"/>
              <a:gd name="connsiteY0" fmla="*/ 1219200 h 1219200"/>
              <a:gd name="connsiteX1" fmla="*/ 2109467 w 2109467"/>
              <a:gd name="connsiteY1" fmla="*/ 0 h 1219200"/>
              <a:gd name="connsiteX0" fmla="*/ 47817 w 2136593"/>
              <a:gd name="connsiteY0" fmla="*/ 1219200 h 1219200"/>
              <a:gd name="connsiteX1" fmla="*/ 2136593 w 2136593"/>
              <a:gd name="connsiteY1" fmla="*/ 0 h 1219200"/>
              <a:gd name="connsiteX0" fmla="*/ 190838 w 1199751"/>
              <a:gd name="connsiteY0" fmla="*/ 836023 h 836023"/>
              <a:gd name="connsiteX1" fmla="*/ 1199751 w 1199751"/>
              <a:gd name="connsiteY1" fmla="*/ 0 h 836023"/>
              <a:gd name="connsiteX0" fmla="*/ 46370 w 1055283"/>
              <a:gd name="connsiteY0" fmla="*/ 836023 h 836023"/>
              <a:gd name="connsiteX1" fmla="*/ 1055283 w 1055283"/>
              <a:gd name="connsiteY1" fmla="*/ 0 h 836023"/>
              <a:gd name="connsiteX0" fmla="*/ 86576 w 546849"/>
              <a:gd name="connsiteY0" fmla="*/ 513806 h 513806"/>
              <a:gd name="connsiteX1" fmla="*/ 546849 w 546849"/>
              <a:gd name="connsiteY1" fmla="*/ 0 h 513806"/>
              <a:gd name="connsiteX0" fmla="*/ 99459 w 559732"/>
              <a:gd name="connsiteY0" fmla="*/ 525518 h 525518"/>
              <a:gd name="connsiteX1" fmla="*/ 559732 w 559732"/>
              <a:gd name="connsiteY1" fmla="*/ 11712 h 525518"/>
              <a:gd name="connsiteX0" fmla="*/ 156664 w 381805"/>
              <a:gd name="connsiteY0" fmla="*/ 616055 h 616055"/>
              <a:gd name="connsiteX1" fmla="*/ 381805 w 381805"/>
              <a:gd name="connsiteY1" fmla="*/ 6454 h 616055"/>
              <a:gd name="connsiteX0" fmla="*/ 116896 w 342037"/>
              <a:gd name="connsiteY0" fmla="*/ 609601 h 609601"/>
              <a:gd name="connsiteX1" fmla="*/ 342037 w 342037"/>
              <a:gd name="connsiteY1" fmla="*/ 0 h 609601"/>
              <a:gd name="connsiteX0" fmla="*/ 51491 w 276632"/>
              <a:gd name="connsiteY0" fmla="*/ 609601 h 609601"/>
              <a:gd name="connsiteX1" fmla="*/ 276632 w 276632"/>
              <a:gd name="connsiteY1" fmla="*/ 0 h 609601"/>
            </a:gdLst>
            <a:ahLst/>
            <a:cxnLst>
              <a:cxn ang="0">
                <a:pos x="connsiteX0" y="connsiteY0"/>
              </a:cxn>
              <a:cxn ang="0">
                <a:pos x="connsiteX1" y="connsiteY1"/>
              </a:cxn>
            </a:cxnLst>
            <a:rect l="l" t="t" r="r" b="b"/>
            <a:pathLst>
              <a:path w="276632" h="609601">
                <a:moveTo>
                  <a:pt x="51491" y="609601"/>
                </a:moveTo>
                <a:cubicBezTo>
                  <a:pt x="-66417" y="382751"/>
                  <a:pt x="22118" y="231461"/>
                  <a:pt x="276632"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9">
            <a:extLst>
              <a:ext uri="{FF2B5EF4-FFF2-40B4-BE49-F238E27FC236}">
                <a16:creationId xmlns:a16="http://schemas.microsoft.com/office/drawing/2014/main" xmlns="" id="{842F60E6-4ABD-42E3-9043-E28A7829BA19}"/>
              </a:ext>
            </a:extLst>
          </p:cNvPr>
          <p:cNvSpPr/>
          <p:nvPr/>
        </p:nvSpPr>
        <p:spPr>
          <a:xfrm>
            <a:off x="12616817" y="6024117"/>
            <a:ext cx="1919760" cy="282606"/>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 name="connsiteX0" fmla="*/ 6556 w 913785"/>
              <a:gd name="connsiteY0" fmla="*/ 576814 h 576814"/>
              <a:gd name="connsiteX1" fmla="*/ 913785 w 913785"/>
              <a:gd name="connsiteY1" fmla="*/ 0 h 576814"/>
              <a:gd name="connsiteX0" fmla="*/ 13924 w 921153"/>
              <a:gd name="connsiteY0" fmla="*/ 576814 h 576814"/>
              <a:gd name="connsiteX1" fmla="*/ 921153 w 921153"/>
              <a:gd name="connsiteY1" fmla="*/ 0 h 576814"/>
              <a:gd name="connsiteX0" fmla="*/ 12222 w 962994"/>
              <a:gd name="connsiteY0" fmla="*/ 481020 h 481020"/>
              <a:gd name="connsiteX1" fmla="*/ 962994 w 962994"/>
              <a:gd name="connsiteY1" fmla="*/ 0 h 481020"/>
              <a:gd name="connsiteX0" fmla="*/ 22822 w 973594"/>
              <a:gd name="connsiteY0" fmla="*/ 481020 h 481020"/>
              <a:gd name="connsiteX1" fmla="*/ 973594 w 973594"/>
              <a:gd name="connsiteY1" fmla="*/ 0 h 481020"/>
              <a:gd name="connsiteX0" fmla="*/ 20588 w 997486"/>
              <a:gd name="connsiteY0" fmla="*/ 428768 h 428768"/>
              <a:gd name="connsiteX1" fmla="*/ 997486 w 997486"/>
              <a:gd name="connsiteY1" fmla="*/ 0 h 428768"/>
              <a:gd name="connsiteX0" fmla="*/ 0 w 976898"/>
              <a:gd name="connsiteY0" fmla="*/ 428768 h 428768"/>
              <a:gd name="connsiteX1" fmla="*/ 976898 w 976898"/>
              <a:gd name="connsiteY1" fmla="*/ 0 h 428768"/>
              <a:gd name="connsiteX0" fmla="*/ 0 w 976898"/>
              <a:gd name="connsiteY0" fmla="*/ 429866 h 429866"/>
              <a:gd name="connsiteX1" fmla="*/ 976898 w 976898"/>
              <a:gd name="connsiteY1" fmla="*/ 1098 h 429866"/>
              <a:gd name="connsiteX0" fmla="*/ 0 w 1055275"/>
              <a:gd name="connsiteY0" fmla="*/ 429866 h 429866"/>
              <a:gd name="connsiteX1" fmla="*/ 1055275 w 1055275"/>
              <a:gd name="connsiteY1" fmla="*/ 1098 h 429866"/>
              <a:gd name="connsiteX0" fmla="*/ 0 w 1081401"/>
              <a:gd name="connsiteY0" fmla="*/ 490509 h 490509"/>
              <a:gd name="connsiteX1" fmla="*/ 1081401 w 1081401"/>
              <a:gd name="connsiteY1" fmla="*/ 781 h 490509"/>
              <a:gd name="connsiteX0" fmla="*/ 0 w 1046567"/>
              <a:gd name="connsiteY0" fmla="*/ 481834 h 481834"/>
              <a:gd name="connsiteX1" fmla="*/ 1046567 w 1046567"/>
              <a:gd name="connsiteY1" fmla="*/ 814 h 481834"/>
              <a:gd name="connsiteX0" fmla="*/ 0 w 1046567"/>
              <a:gd name="connsiteY0" fmla="*/ 481910 h 481910"/>
              <a:gd name="connsiteX1" fmla="*/ 1046567 w 1046567"/>
              <a:gd name="connsiteY1" fmla="*/ 890 h 481910"/>
              <a:gd name="connsiteX0" fmla="*/ 0 w 1063984"/>
              <a:gd name="connsiteY0" fmla="*/ 455930 h 455930"/>
              <a:gd name="connsiteX1" fmla="*/ 1063984 w 1063984"/>
              <a:gd name="connsiteY1" fmla="*/ 1036 h 455930"/>
              <a:gd name="connsiteX0" fmla="*/ 0 w 1063984"/>
              <a:gd name="connsiteY0" fmla="*/ 455786 h 455786"/>
              <a:gd name="connsiteX1" fmla="*/ 1063984 w 1063984"/>
              <a:gd name="connsiteY1" fmla="*/ 892 h 455786"/>
              <a:gd name="connsiteX0" fmla="*/ 0 w 1063984"/>
              <a:gd name="connsiteY0" fmla="*/ 462388 h 462388"/>
              <a:gd name="connsiteX1" fmla="*/ 1063984 w 1063984"/>
              <a:gd name="connsiteY1" fmla="*/ 7494 h 462388"/>
              <a:gd name="connsiteX0" fmla="*/ 0 w 1063984"/>
              <a:gd name="connsiteY0" fmla="*/ 515573 h 515573"/>
              <a:gd name="connsiteX1" fmla="*/ 1063984 w 1063984"/>
              <a:gd name="connsiteY1" fmla="*/ 60679 h 515573"/>
              <a:gd name="connsiteX0" fmla="*/ 0 w 1063984"/>
              <a:gd name="connsiteY0" fmla="*/ 561028 h 561028"/>
              <a:gd name="connsiteX1" fmla="*/ 1063984 w 1063984"/>
              <a:gd name="connsiteY1" fmla="*/ 106134 h 561028"/>
            </a:gdLst>
            <a:ahLst/>
            <a:cxnLst>
              <a:cxn ang="0">
                <a:pos x="connsiteX0" y="connsiteY0"/>
              </a:cxn>
              <a:cxn ang="0">
                <a:pos x="connsiteX1" y="connsiteY1"/>
              </a:cxn>
            </a:cxnLst>
            <a:rect l="l" t="t" r="r" b="b"/>
            <a:pathLst>
              <a:path w="1063984" h="561028">
                <a:moveTo>
                  <a:pt x="0" y="561028"/>
                </a:moveTo>
                <a:cubicBezTo>
                  <a:pt x="379240" y="-37159"/>
                  <a:pt x="466127" y="-98895"/>
                  <a:pt x="1063984" y="106134"/>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자유형: 도형 10">
            <a:extLst>
              <a:ext uri="{FF2B5EF4-FFF2-40B4-BE49-F238E27FC236}">
                <a16:creationId xmlns:a16="http://schemas.microsoft.com/office/drawing/2014/main" xmlns="" id="{268347C8-EF55-4859-84E1-47C2A37BCA75}"/>
              </a:ext>
            </a:extLst>
          </p:cNvPr>
          <p:cNvSpPr/>
          <p:nvPr/>
        </p:nvSpPr>
        <p:spPr>
          <a:xfrm>
            <a:off x="12018800" y="3809224"/>
            <a:ext cx="396908" cy="950288"/>
          </a:xfrm>
          <a:custGeom>
            <a:avLst/>
            <a:gdLst>
              <a:gd name="connsiteX0" fmla="*/ 0 w 8964"/>
              <a:gd name="connsiteY0" fmla="*/ 860612 h 860612"/>
              <a:gd name="connsiteX1" fmla="*/ 8964 w 8964"/>
              <a:gd name="connsiteY1" fmla="*/ 0 h 86061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82417 w 282417"/>
              <a:gd name="connsiteY0" fmla="*/ 11859 h 11859"/>
              <a:gd name="connsiteX1" fmla="*/ 22396 w 282417"/>
              <a:gd name="connsiteY1" fmla="*/ 817 h 11859"/>
              <a:gd name="connsiteX2" fmla="*/ 12397 w 282417"/>
              <a:gd name="connsiteY2" fmla="*/ 817 h 11859"/>
              <a:gd name="connsiteX0" fmla="*/ 260021 w 260021"/>
              <a:gd name="connsiteY0" fmla="*/ 11042 h 11042"/>
              <a:gd name="connsiteX1" fmla="*/ 0 w 260021"/>
              <a:gd name="connsiteY1" fmla="*/ 0 h 11042"/>
              <a:gd name="connsiteX0" fmla="*/ 260021 w 296718"/>
              <a:gd name="connsiteY0" fmla="*/ 11042 h 11042"/>
              <a:gd name="connsiteX1" fmla="*/ 0 w 296718"/>
              <a:gd name="connsiteY1" fmla="*/ 0 h 11042"/>
              <a:gd name="connsiteX0" fmla="*/ 260021 w 442780"/>
              <a:gd name="connsiteY0" fmla="*/ 11042 h 11042"/>
              <a:gd name="connsiteX1" fmla="*/ 0 w 442780"/>
              <a:gd name="connsiteY1" fmla="*/ 0 h 11042"/>
            </a:gdLst>
            <a:ahLst/>
            <a:cxnLst>
              <a:cxn ang="0">
                <a:pos x="connsiteX0" y="connsiteY0"/>
              </a:cxn>
              <a:cxn ang="0">
                <a:pos x="connsiteX1" y="connsiteY1"/>
              </a:cxn>
            </a:cxnLst>
            <a:rect l="l" t="t" r="r" b="b"/>
            <a:pathLst>
              <a:path w="442780" h="11042">
                <a:moveTo>
                  <a:pt x="260021" y="11042"/>
                </a:moveTo>
                <a:cubicBezTo>
                  <a:pt x="543377" y="7049"/>
                  <a:pt x="526709" y="3264"/>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자유형: 도형 11">
            <a:extLst>
              <a:ext uri="{FF2B5EF4-FFF2-40B4-BE49-F238E27FC236}">
                <a16:creationId xmlns:a16="http://schemas.microsoft.com/office/drawing/2014/main" xmlns="" id="{04A2618F-317A-4C6A-9D70-43A9A3DEBD98}"/>
              </a:ext>
            </a:extLst>
          </p:cNvPr>
          <p:cNvSpPr/>
          <p:nvPr/>
        </p:nvSpPr>
        <p:spPr>
          <a:xfrm>
            <a:off x="12126377" y="6424580"/>
            <a:ext cx="896470" cy="108661"/>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자유형: 도형 61">
            <a:extLst>
              <a:ext uri="{FF2B5EF4-FFF2-40B4-BE49-F238E27FC236}">
                <a16:creationId xmlns:a16="http://schemas.microsoft.com/office/drawing/2014/main" xmlns="" id="{F57A2297-0983-4233-917E-F3ECAEB1103F}"/>
              </a:ext>
            </a:extLst>
          </p:cNvPr>
          <p:cNvSpPr/>
          <p:nvPr/>
        </p:nvSpPr>
        <p:spPr>
          <a:xfrm rot="17396794" flipH="1">
            <a:off x="11716036" y="7094952"/>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사각형: 둥근 대각선 방향 모서리 62">
            <a:extLst>
              <a:ext uri="{FF2B5EF4-FFF2-40B4-BE49-F238E27FC236}">
                <a16:creationId xmlns:a16="http://schemas.microsoft.com/office/drawing/2014/main" xmlns="" id="{28177A4B-09B4-4020-82A4-14411C249B6A}"/>
              </a:ext>
            </a:extLst>
          </p:cNvPr>
          <p:cNvSpPr/>
          <p:nvPr/>
        </p:nvSpPr>
        <p:spPr>
          <a:xfrm>
            <a:off x="11368054" y="3465783"/>
            <a:ext cx="650746" cy="374469"/>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사각형: 둥근 대각선 방향 모서리 63">
            <a:extLst>
              <a:ext uri="{FF2B5EF4-FFF2-40B4-BE49-F238E27FC236}">
                <a16:creationId xmlns:a16="http://schemas.microsoft.com/office/drawing/2014/main" xmlns="" id="{164A6605-CF51-4668-91D7-08365FBA4743}"/>
              </a:ext>
            </a:extLst>
          </p:cNvPr>
          <p:cNvSpPr/>
          <p:nvPr/>
        </p:nvSpPr>
        <p:spPr>
          <a:xfrm rot="19764371" flipH="1">
            <a:off x="10687952" y="7220604"/>
            <a:ext cx="781839" cy="449907"/>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사각형: 둥근 대각선 방향 모서리 64">
            <a:extLst>
              <a:ext uri="{FF2B5EF4-FFF2-40B4-BE49-F238E27FC236}">
                <a16:creationId xmlns:a16="http://schemas.microsoft.com/office/drawing/2014/main" xmlns="" id="{ACE60C0F-672A-4A61-8689-8AD6F8D0011B}"/>
              </a:ext>
            </a:extLst>
          </p:cNvPr>
          <p:cNvSpPr/>
          <p:nvPr/>
        </p:nvSpPr>
        <p:spPr>
          <a:xfrm>
            <a:off x="11380978" y="5617567"/>
            <a:ext cx="603497" cy="347281"/>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사각형: 둥근 대각선 방향 모서리 65">
            <a:extLst>
              <a:ext uri="{FF2B5EF4-FFF2-40B4-BE49-F238E27FC236}">
                <a16:creationId xmlns:a16="http://schemas.microsoft.com/office/drawing/2014/main" xmlns="" id="{38C773F5-90A8-407C-A250-B304F22F4B67}"/>
              </a:ext>
            </a:extLst>
          </p:cNvPr>
          <p:cNvSpPr/>
          <p:nvPr/>
        </p:nvSpPr>
        <p:spPr>
          <a:xfrm>
            <a:off x="13016384" y="6520271"/>
            <a:ext cx="579400" cy="33341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사각형: 둥근 대각선 방향 모서리 32">
            <a:extLst>
              <a:ext uri="{FF2B5EF4-FFF2-40B4-BE49-F238E27FC236}">
                <a16:creationId xmlns:a16="http://schemas.microsoft.com/office/drawing/2014/main" xmlns="" id="{13877DBE-D3D5-460F-B196-51911927256F}"/>
              </a:ext>
            </a:extLst>
          </p:cNvPr>
          <p:cNvSpPr/>
          <p:nvPr/>
        </p:nvSpPr>
        <p:spPr>
          <a:xfrm>
            <a:off x="14502943" y="4442919"/>
            <a:ext cx="2916698" cy="1678404"/>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9" name="Group 63">
            <a:extLst>
              <a:ext uri="{FF2B5EF4-FFF2-40B4-BE49-F238E27FC236}">
                <a16:creationId xmlns:a16="http://schemas.microsoft.com/office/drawing/2014/main" xmlns="" id="{0ACD0782-97CC-4391-BC23-591A1D120F03}"/>
              </a:ext>
            </a:extLst>
          </p:cNvPr>
          <p:cNvGrpSpPr/>
          <p:nvPr/>
        </p:nvGrpSpPr>
        <p:grpSpPr>
          <a:xfrm>
            <a:off x="8954587" y="3378181"/>
            <a:ext cx="1054911" cy="1220335"/>
            <a:chOff x="4583464" y="1539036"/>
            <a:chExt cx="3595720" cy="3579812"/>
          </a:xfrm>
          <a:effectLst>
            <a:outerShdw blurRad="50800" dist="38100" dir="5400000" algn="t" rotWithShape="0">
              <a:prstClr val="black">
                <a:alpha val="40000"/>
              </a:prstClr>
            </a:outerShdw>
          </a:effectLst>
        </p:grpSpPr>
        <p:sp>
          <p:nvSpPr>
            <p:cNvPr id="40"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58"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35">
              <a:extLst>
                <a:ext uri="{FF2B5EF4-FFF2-40B4-BE49-F238E27FC236}">
                  <a16:creationId xmlns:a16="http://schemas.microsoft.com/office/drawing/2014/main" xmlns="" id="{30591FA1-BFE9-4BAF-8167-510AFDD2E7A9}"/>
                </a:ext>
              </a:extLst>
            </p:cNvPr>
            <p:cNvCxnSpPr>
              <a:endCxn id="59"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39">
              <a:extLst>
                <a:ext uri="{FF2B5EF4-FFF2-40B4-BE49-F238E27FC236}">
                  <a16:creationId xmlns:a16="http://schemas.microsoft.com/office/drawing/2014/main" xmlns="" id="{EA92C96E-3211-43DC-9CD7-90C319A6E93B}"/>
                </a:ext>
              </a:extLst>
            </p:cNvPr>
            <p:cNvCxnSpPr>
              <a:endCxn id="59"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42">
              <a:extLst>
                <a:ext uri="{FF2B5EF4-FFF2-40B4-BE49-F238E27FC236}">
                  <a16:creationId xmlns:a16="http://schemas.microsoft.com/office/drawing/2014/main" xmlns="" id="{2D52BC16-9913-40CF-8EFD-B1C66065E647}"/>
                </a:ext>
              </a:extLst>
            </p:cNvPr>
            <p:cNvCxnSpPr>
              <a:cxnSpLocks/>
              <a:stCxn id="48" idx="7"/>
              <a:endCxn id="59"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45">
              <a:extLst>
                <a:ext uri="{FF2B5EF4-FFF2-40B4-BE49-F238E27FC236}">
                  <a16:creationId xmlns:a16="http://schemas.microsoft.com/office/drawing/2014/main" xmlns="" id="{8B677E43-D241-4A4C-87F2-17934BB93656}"/>
                </a:ext>
              </a:extLst>
            </p:cNvPr>
            <p:cNvCxnSpPr>
              <a:endCxn id="59"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1">
              <a:extLst>
                <a:ext uri="{FF2B5EF4-FFF2-40B4-BE49-F238E27FC236}">
                  <a16:creationId xmlns:a16="http://schemas.microsoft.com/office/drawing/2014/main" xmlns="" id="{4065FE4C-E229-4C17-B02B-B82B69F1B60D}"/>
                </a:ext>
              </a:extLst>
            </p:cNvPr>
            <p:cNvCxnSpPr>
              <a:endCxn id="59"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4">
              <a:extLst>
                <a:ext uri="{FF2B5EF4-FFF2-40B4-BE49-F238E27FC236}">
                  <a16:creationId xmlns:a16="http://schemas.microsoft.com/office/drawing/2014/main" xmlns="" id="{535D25AF-4BA9-4975-9D85-FBCCD0850636}"/>
                </a:ext>
              </a:extLst>
            </p:cNvPr>
            <p:cNvCxnSpPr>
              <a:endCxn id="59"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7">
              <a:extLst>
                <a:ext uri="{FF2B5EF4-FFF2-40B4-BE49-F238E27FC236}">
                  <a16:creationId xmlns:a16="http://schemas.microsoft.com/office/drawing/2014/main" xmlns="" id="{D84D1499-864A-4A3E-BE66-75E612A0C392}"/>
                </a:ext>
              </a:extLst>
            </p:cNvPr>
            <p:cNvCxnSpPr>
              <a:endCxn id="59"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60">
              <a:extLst>
                <a:ext uri="{FF2B5EF4-FFF2-40B4-BE49-F238E27FC236}">
                  <a16:creationId xmlns:a16="http://schemas.microsoft.com/office/drawing/2014/main" xmlns="" id="{43BB4BB3-16AB-4511-89C2-0E2529315329}"/>
                </a:ext>
              </a:extLst>
            </p:cNvPr>
            <p:cNvCxnSpPr>
              <a:endCxn id="59"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35">
              <a:extLst>
                <a:ext uri="{FF2B5EF4-FFF2-40B4-BE49-F238E27FC236}">
                  <a16:creationId xmlns:a16="http://schemas.microsoft.com/office/drawing/2014/main" xmlns="" id="{5E7E6DAF-F6F2-43F3-A8BB-C5ECC5C69EC5}"/>
                </a:ext>
              </a:extLst>
            </p:cNvPr>
            <p:cNvCxnSpPr>
              <a:cxnSpLocks/>
              <a:stCxn id="47" idx="7"/>
              <a:endCxn id="59"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60" name="Group 63">
            <a:extLst>
              <a:ext uri="{FF2B5EF4-FFF2-40B4-BE49-F238E27FC236}">
                <a16:creationId xmlns:a16="http://schemas.microsoft.com/office/drawing/2014/main" xmlns="" id="{0ACD0782-97CC-4391-BC23-591A1D120F03}"/>
              </a:ext>
            </a:extLst>
          </p:cNvPr>
          <p:cNvGrpSpPr/>
          <p:nvPr/>
        </p:nvGrpSpPr>
        <p:grpSpPr>
          <a:xfrm>
            <a:off x="9295186" y="5463995"/>
            <a:ext cx="1001108" cy="1001705"/>
            <a:chOff x="4583464" y="1539036"/>
            <a:chExt cx="3595720" cy="3579812"/>
          </a:xfrm>
          <a:effectLst>
            <a:outerShdw blurRad="50800" dist="38100" dir="5400000" algn="t" rotWithShape="0">
              <a:prstClr val="black">
                <a:alpha val="40000"/>
              </a:prstClr>
            </a:outerShdw>
          </a:effectLst>
        </p:grpSpPr>
        <p:sp>
          <p:nvSpPr>
            <p:cNvPr id="61"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79"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35">
              <a:extLst>
                <a:ext uri="{FF2B5EF4-FFF2-40B4-BE49-F238E27FC236}">
                  <a16:creationId xmlns:a16="http://schemas.microsoft.com/office/drawing/2014/main" xmlns="" id="{30591FA1-BFE9-4BAF-8167-510AFDD2E7A9}"/>
                </a:ext>
              </a:extLst>
            </p:cNvPr>
            <p:cNvCxnSpPr>
              <a:endCxn id="80"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39">
              <a:extLst>
                <a:ext uri="{FF2B5EF4-FFF2-40B4-BE49-F238E27FC236}">
                  <a16:creationId xmlns:a16="http://schemas.microsoft.com/office/drawing/2014/main" xmlns="" id="{EA92C96E-3211-43DC-9CD7-90C319A6E93B}"/>
                </a:ext>
              </a:extLst>
            </p:cNvPr>
            <p:cNvCxnSpPr>
              <a:endCxn id="80"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42">
              <a:extLst>
                <a:ext uri="{FF2B5EF4-FFF2-40B4-BE49-F238E27FC236}">
                  <a16:creationId xmlns:a16="http://schemas.microsoft.com/office/drawing/2014/main" xmlns="" id="{2D52BC16-9913-40CF-8EFD-B1C66065E647}"/>
                </a:ext>
              </a:extLst>
            </p:cNvPr>
            <p:cNvCxnSpPr>
              <a:cxnSpLocks/>
              <a:stCxn id="69" idx="7"/>
              <a:endCxn id="80"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45">
              <a:extLst>
                <a:ext uri="{FF2B5EF4-FFF2-40B4-BE49-F238E27FC236}">
                  <a16:creationId xmlns:a16="http://schemas.microsoft.com/office/drawing/2014/main" xmlns="" id="{8B677E43-D241-4A4C-87F2-17934BB93656}"/>
                </a:ext>
              </a:extLst>
            </p:cNvPr>
            <p:cNvCxnSpPr>
              <a:endCxn id="80"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Straight Connector 51">
              <a:extLst>
                <a:ext uri="{FF2B5EF4-FFF2-40B4-BE49-F238E27FC236}">
                  <a16:creationId xmlns:a16="http://schemas.microsoft.com/office/drawing/2014/main" xmlns="" id="{4065FE4C-E229-4C17-B02B-B82B69F1B60D}"/>
                </a:ext>
              </a:extLst>
            </p:cNvPr>
            <p:cNvCxnSpPr>
              <a:endCxn id="80"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54">
              <a:extLst>
                <a:ext uri="{FF2B5EF4-FFF2-40B4-BE49-F238E27FC236}">
                  <a16:creationId xmlns:a16="http://schemas.microsoft.com/office/drawing/2014/main" xmlns="" id="{535D25AF-4BA9-4975-9D85-FBCCD0850636}"/>
                </a:ext>
              </a:extLst>
            </p:cNvPr>
            <p:cNvCxnSpPr>
              <a:endCxn id="80"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6" name="Straight Connector 57">
              <a:extLst>
                <a:ext uri="{FF2B5EF4-FFF2-40B4-BE49-F238E27FC236}">
                  <a16:creationId xmlns:a16="http://schemas.microsoft.com/office/drawing/2014/main" xmlns="" id="{D84D1499-864A-4A3E-BE66-75E612A0C392}"/>
                </a:ext>
              </a:extLst>
            </p:cNvPr>
            <p:cNvCxnSpPr>
              <a:endCxn id="80"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60">
              <a:extLst>
                <a:ext uri="{FF2B5EF4-FFF2-40B4-BE49-F238E27FC236}">
                  <a16:creationId xmlns:a16="http://schemas.microsoft.com/office/drawing/2014/main" xmlns="" id="{43BB4BB3-16AB-4511-89C2-0E2529315329}"/>
                </a:ext>
              </a:extLst>
            </p:cNvPr>
            <p:cNvCxnSpPr>
              <a:endCxn id="80"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35">
              <a:extLst>
                <a:ext uri="{FF2B5EF4-FFF2-40B4-BE49-F238E27FC236}">
                  <a16:creationId xmlns:a16="http://schemas.microsoft.com/office/drawing/2014/main" xmlns="" id="{5E7E6DAF-F6F2-43F3-A8BB-C5ECC5C69EC5}"/>
                </a:ext>
              </a:extLst>
            </p:cNvPr>
            <p:cNvCxnSpPr>
              <a:cxnSpLocks/>
              <a:stCxn id="68" idx="7"/>
              <a:endCxn id="80"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81" name="Group 63">
            <a:extLst>
              <a:ext uri="{FF2B5EF4-FFF2-40B4-BE49-F238E27FC236}">
                <a16:creationId xmlns:a16="http://schemas.microsoft.com/office/drawing/2014/main" xmlns="" id="{0ACD0782-97CC-4391-BC23-591A1D120F03}"/>
              </a:ext>
            </a:extLst>
          </p:cNvPr>
          <p:cNvGrpSpPr/>
          <p:nvPr/>
        </p:nvGrpSpPr>
        <p:grpSpPr>
          <a:xfrm>
            <a:off x="14497283" y="2989431"/>
            <a:ext cx="1198322" cy="1121158"/>
            <a:chOff x="4583464" y="1539036"/>
            <a:chExt cx="3595720" cy="3579812"/>
          </a:xfrm>
          <a:effectLst>
            <a:outerShdw blurRad="50800" dist="38100" dir="5400000" algn="t" rotWithShape="0">
              <a:prstClr val="black">
                <a:alpha val="40000"/>
              </a:prstClr>
            </a:outerShdw>
          </a:effectLst>
        </p:grpSpPr>
        <p:sp>
          <p:nvSpPr>
            <p:cNvPr id="82"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100"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35">
              <a:extLst>
                <a:ext uri="{FF2B5EF4-FFF2-40B4-BE49-F238E27FC236}">
                  <a16:creationId xmlns:a16="http://schemas.microsoft.com/office/drawing/2014/main" xmlns="" id="{30591FA1-BFE9-4BAF-8167-510AFDD2E7A9}"/>
                </a:ext>
              </a:extLst>
            </p:cNvPr>
            <p:cNvCxnSpPr>
              <a:endCxn id="101"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39">
              <a:extLst>
                <a:ext uri="{FF2B5EF4-FFF2-40B4-BE49-F238E27FC236}">
                  <a16:creationId xmlns:a16="http://schemas.microsoft.com/office/drawing/2014/main" xmlns="" id="{EA92C96E-3211-43DC-9CD7-90C319A6E93B}"/>
                </a:ext>
              </a:extLst>
            </p:cNvPr>
            <p:cNvCxnSpPr>
              <a:endCxn id="101"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42">
              <a:extLst>
                <a:ext uri="{FF2B5EF4-FFF2-40B4-BE49-F238E27FC236}">
                  <a16:creationId xmlns:a16="http://schemas.microsoft.com/office/drawing/2014/main" xmlns="" id="{2D52BC16-9913-40CF-8EFD-B1C66065E647}"/>
                </a:ext>
              </a:extLst>
            </p:cNvPr>
            <p:cNvCxnSpPr>
              <a:cxnSpLocks/>
              <a:stCxn id="90" idx="7"/>
              <a:endCxn id="101"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45">
              <a:extLst>
                <a:ext uri="{FF2B5EF4-FFF2-40B4-BE49-F238E27FC236}">
                  <a16:creationId xmlns:a16="http://schemas.microsoft.com/office/drawing/2014/main" xmlns="" id="{8B677E43-D241-4A4C-87F2-17934BB93656}"/>
                </a:ext>
              </a:extLst>
            </p:cNvPr>
            <p:cNvCxnSpPr>
              <a:endCxn id="101"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51">
              <a:extLst>
                <a:ext uri="{FF2B5EF4-FFF2-40B4-BE49-F238E27FC236}">
                  <a16:creationId xmlns:a16="http://schemas.microsoft.com/office/drawing/2014/main" xmlns="" id="{4065FE4C-E229-4C17-B02B-B82B69F1B60D}"/>
                </a:ext>
              </a:extLst>
            </p:cNvPr>
            <p:cNvCxnSpPr>
              <a:endCxn id="101"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Straight Connector 54">
              <a:extLst>
                <a:ext uri="{FF2B5EF4-FFF2-40B4-BE49-F238E27FC236}">
                  <a16:creationId xmlns:a16="http://schemas.microsoft.com/office/drawing/2014/main" xmlns="" id="{535D25AF-4BA9-4975-9D85-FBCCD0850636}"/>
                </a:ext>
              </a:extLst>
            </p:cNvPr>
            <p:cNvCxnSpPr>
              <a:endCxn id="101"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 name="Straight Connector 57">
              <a:extLst>
                <a:ext uri="{FF2B5EF4-FFF2-40B4-BE49-F238E27FC236}">
                  <a16:creationId xmlns:a16="http://schemas.microsoft.com/office/drawing/2014/main" xmlns="" id="{D84D1499-864A-4A3E-BE66-75E612A0C392}"/>
                </a:ext>
              </a:extLst>
            </p:cNvPr>
            <p:cNvCxnSpPr>
              <a:endCxn id="101"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60">
              <a:extLst>
                <a:ext uri="{FF2B5EF4-FFF2-40B4-BE49-F238E27FC236}">
                  <a16:creationId xmlns:a16="http://schemas.microsoft.com/office/drawing/2014/main" xmlns="" id="{43BB4BB3-16AB-4511-89C2-0E2529315329}"/>
                </a:ext>
              </a:extLst>
            </p:cNvPr>
            <p:cNvCxnSpPr>
              <a:endCxn id="101"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Straight Connector 35">
              <a:extLst>
                <a:ext uri="{FF2B5EF4-FFF2-40B4-BE49-F238E27FC236}">
                  <a16:creationId xmlns:a16="http://schemas.microsoft.com/office/drawing/2014/main" xmlns="" id="{5E7E6DAF-F6F2-43F3-A8BB-C5ECC5C69EC5}"/>
                </a:ext>
              </a:extLst>
            </p:cNvPr>
            <p:cNvCxnSpPr>
              <a:cxnSpLocks/>
              <a:stCxn id="89" idx="7"/>
              <a:endCxn id="101"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2" name="Group 63">
            <a:extLst>
              <a:ext uri="{FF2B5EF4-FFF2-40B4-BE49-F238E27FC236}">
                <a16:creationId xmlns:a16="http://schemas.microsoft.com/office/drawing/2014/main" xmlns="" id="{0ACD0782-97CC-4391-BC23-591A1D120F03}"/>
              </a:ext>
            </a:extLst>
          </p:cNvPr>
          <p:cNvGrpSpPr/>
          <p:nvPr/>
        </p:nvGrpSpPr>
        <p:grpSpPr>
          <a:xfrm>
            <a:off x="15395776" y="4579590"/>
            <a:ext cx="1463351" cy="1354809"/>
            <a:chOff x="4583464" y="1539036"/>
            <a:chExt cx="3595720" cy="3579812"/>
          </a:xfrm>
          <a:effectLst>
            <a:outerShdw blurRad="50800" dist="38100" dir="5400000" algn="t" rotWithShape="0">
              <a:prstClr val="black">
                <a:alpha val="40000"/>
              </a:prstClr>
            </a:outerShdw>
          </a:effectLst>
        </p:grpSpPr>
        <p:sp>
          <p:nvSpPr>
            <p:cNvPr id="103"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121"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Connector 35">
              <a:extLst>
                <a:ext uri="{FF2B5EF4-FFF2-40B4-BE49-F238E27FC236}">
                  <a16:creationId xmlns:a16="http://schemas.microsoft.com/office/drawing/2014/main" xmlns="" id="{30591FA1-BFE9-4BAF-8167-510AFDD2E7A9}"/>
                </a:ext>
              </a:extLst>
            </p:cNvPr>
            <p:cNvCxnSpPr>
              <a:endCxn id="12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39">
              <a:extLst>
                <a:ext uri="{FF2B5EF4-FFF2-40B4-BE49-F238E27FC236}">
                  <a16:creationId xmlns:a16="http://schemas.microsoft.com/office/drawing/2014/main" xmlns="" id="{EA92C96E-3211-43DC-9CD7-90C319A6E93B}"/>
                </a:ext>
              </a:extLst>
            </p:cNvPr>
            <p:cNvCxnSpPr>
              <a:endCxn id="12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42">
              <a:extLst>
                <a:ext uri="{FF2B5EF4-FFF2-40B4-BE49-F238E27FC236}">
                  <a16:creationId xmlns:a16="http://schemas.microsoft.com/office/drawing/2014/main" xmlns="" id="{2D52BC16-9913-40CF-8EFD-B1C66065E647}"/>
                </a:ext>
              </a:extLst>
            </p:cNvPr>
            <p:cNvCxnSpPr>
              <a:cxnSpLocks/>
              <a:stCxn id="111" idx="7"/>
              <a:endCxn id="12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45">
              <a:extLst>
                <a:ext uri="{FF2B5EF4-FFF2-40B4-BE49-F238E27FC236}">
                  <a16:creationId xmlns:a16="http://schemas.microsoft.com/office/drawing/2014/main" xmlns="" id="{8B677E43-D241-4A4C-87F2-17934BB93656}"/>
                </a:ext>
              </a:extLst>
            </p:cNvPr>
            <p:cNvCxnSpPr>
              <a:endCxn id="12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51">
              <a:extLst>
                <a:ext uri="{FF2B5EF4-FFF2-40B4-BE49-F238E27FC236}">
                  <a16:creationId xmlns:a16="http://schemas.microsoft.com/office/drawing/2014/main" xmlns="" id="{4065FE4C-E229-4C17-B02B-B82B69F1B60D}"/>
                </a:ext>
              </a:extLst>
            </p:cNvPr>
            <p:cNvCxnSpPr>
              <a:endCxn id="12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7" name="Straight Connector 54">
              <a:extLst>
                <a:ext uri="{FF2B5EF4-FFF2-40B4-BE49-F238E27FC236}">
                  <a16:creationId xmlns:a16="http://schemas.microsoft.com/office/drawing/2014/main" xmlns="" id="{535D25AF-4BA9-4975-9D85-FBCCD0850636}"/>
                </a:ext>
              </a:extLst>
            </p:cNvPr>
            <p:cNvCxnSpPr>
              <a:endCxn id="12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Straight Connector 57">
              <a:extLst>
                <a:ext uri="{FF2B5EF4-FFF2-40B4-BE49-F238E27FC236}">
                  <a16:creationId xmlns:a16="http://schemas.microsoft.com/office/drawing/2014/main" xmlns="" id="{D84D1499-864A-4A3E-BE66-75E612A0C392}"/>
                </a:ext>
              </a:extLst>
            </p:cNvPr>
            <p:cNvCxnSpPr>
              <a:endCxn id="12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60">
              <a:extLst>
                <a:ext uri="{FF2B5EF4-FFF2-40B4-BE49-F238E27FC236}">
                  <a16:creationId xmlns:a16="http://schemas.microsoft.com/office/drawing/2014/main" xmlns="" id="{43BB4BB3-16AB-4511-89C2-0E2529315329}"/>
                </a:ext>
              </a:extLst>
            </p:cNvPr>
            <p:cNvCxnSpPr>
              <a:endCxn id="12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35">
              <a:extLst>
                <a:ext uri="{FF2B5EF4-FFF2-40B4-BE49-F238E27FC236}">
                  <a16:creationId xmlns:a16="http://schemas.microsoft.com/office/drawing/2014/main" xmlns="" id="{5E7E6DAF-F6F2-43F3-A8BB-C5ECC5C69EC5}"/>
                </a:ext>
              </a:extLst>
            </p:cNvPr>
            <p:cNvCxnSpPr>
              <a:cxnSpLocks/>
              <a:stCxn id="110" idx="7"/>
              <a:endCxn id="12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27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arallelogram 15">
            <a:extLst>
              <a:ext uri="{FF2B5EF4-FFF2-40B4-BE49-F238E27FC236}">
                <a16:creationId xmlns:a16="http://schemas.microsoft.com/office/drawing/2014/main" xmlns="" id="{9F2DD983-58B7-459F-A1C1-D31E4C44975E}"/>
              </a:ext>
            </a:extLst>
          </p:cNvPr>
          <p:cNvSpPr/>
          <p:nvPr/>
        </p:nvSpPr>
        <p:spPr>
          <a:xfrm flipH="1">
            <a:off x="7309067" y="4010608"/>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xmlns="" id="{582845E6-E870-435A-A35E-3877E7E8EF54}"/>
              </a:ext>
            </a:extLst>
          </p:cNvPr>
          <p:cNvSpPr/>
          <p:nvPr/>
        </p:nvSpPr>
        <p:spPr>
          <a:xfrm>
            <a:off x="11019917" y="3991419"/>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xmlns="" id="{3E3E5747-0880-42F3-9661-C4844BE24B2A}"/>
              </a:ext>
            </a:extLst>
          </p:cNvPr>
          <p:cNvSpPr/>
          <p:nvPr/>
        </p:nvSpPr>
        <p:spPr>
          <a:xfrm>
            <a:off x="9158765" y="5866308"/>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xmlns="" id="{2EA46550-3E91-4467-AC5F-AD58E63D3219}"/>
              </a:ext>
            </a:extLst>
          </p:cNvPr>
          <p:cNvSpPr/>
          <p:nvPr/>
        </p:nvSpPr>
        <p:spPr>
          <a:xfrm rot="2700000">
            <a:off x="7944495" y="2611961"/>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xmlns="" id="{AF7E810A-ECDB-414D-85B4-F59E65573831}"/>
              </a:ext>
            </a:extLst>
          </p:cNvPr>
          <p:cNvSpPr/>
          <p:nvPr/>
        </p:nvSpPr>
        <p:spPr>
          <a:xfrm flipH="1">
            <a:off x="9163425" y="2165115"/>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xmlns="" id="{3F694C82-BE1C-4B2D-AF0D-893E50BA60B7}"/>
              </a:ext>
            </a:extLst>
          </p:cNvPr>
          <p:cNvSpPr/>
          <p:nvPr/>
        </p:nvSpPr>
        <p:spPr>
          <a:xfrm rot="18805991">
            <a:off x="10413834" y="5275213"/>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xmlns="" id="{FC3F0F99-1399-42D6-A7C8-A7DA2F74B7C5}"/>
              </a:ext>
            </a:extLst>
          </p:cNvPr>
          <p:cNvSpPr/>
          <p:nvPr/>
        </p:nvSpPr>
        <p:spPr>
          <a:xfrm>
            <a:off x="10560634" y="2760682"/>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xmlns="" id="{2E9F7972-3320-42CD-A59A-B7E07A724CB1}"/>
              </a:ext>
            </a:extLst>
          </p:cNvPr>
          <p:cNvSpPr/>
          <p:nvPr/>
        </p:nvSpPr>
        <p:spPr>
          <a:xfrm>
            <a:off x="7904492" y="5345982"/>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 name="Rectangle 1"/>
          <p:cNvSpPr/>
          <p:nvPr/>
        </p:nvSpPr>
        <p:spPr>
          <a:xfrm>
            <a:off x="1453010" y="676499"/>
            <a:ext cx="4075155" cy="523220"/>
          </a:xfrm>
          <a:prstGeom prst="rect">
            <a:avLst/>
          </a:prstGeom>
        </p:spPr>
        <p:txBody>
          <a:bodyPr wrap="none">
            <a:spAutoFit/>
          </a:bodyPr>
          <a:lstStyle/>
          <a:p>
            <a:pPr algn="just"/>
            <a:r>
              <a:rPr lang="en-US" sz="2800" b="1" i="1">
                <a:solidFill>
                  <a:srgbClr val="002060"/>
                </a:solidFill>
                <a:latin typeface="+mj-lt"/>
                <a:ea typeface="Times New Roman" panose="02020603050405020304" pitchFamily="18" charset="0"/>
              </a:rPr>
              <a:t>a) Tạo bảng như hình: </a:t>
            </a:r>
            <a:endParaRPr lang="en-US" sz="2800" b="1" i="1">
              <a:solidFill>
                <a:srgbClr val="002060"/>
              </a:solidFill>
              <a:latin typeface="+mj-lt"/>
              <a:ea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87939706"/>
              </p:ext>
            </p:extLst>
          </p:nvPr>
        </p:nvGraphicFramePr>
        <p:xfrm>
          <a:off x="1508452" y="1479814"/>
          <a:ext cx="5035550" cy="1516063"/>
        </p:xfrm>
        <a:graphic>
          <a:graphicData uri="http://schemas.openxmlformats.org/presentationml/2006/ole">
            <mc:AlternateContent xmlns:mc="http://schemas.openxmlformats.org/markup-compatibility/2006">
              <mc:Choice xmlns:v="urn:schemas-microsoft-com:vml" Requires="v">
                <p:oleObj spid="_x0000_s3077" name="Bitmap Image" r:id="rId3" imgW="3610479" imgH="1095528" progId="PBrush">
                  <p:embed/>
                </p:oleObj>
              </mc:Choice>
              <mc:Fallback>
                <p:oleObj name="Bitmap Image" r:id="rId3" imgW="3610479" imgH="1095528"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452" y="1479814"/>
                        <a:ext cx="503555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1826093" y="3437681"/>
            <a:ext cx="3360215" cy="523220"/>
          </a:xfrm>
          <a:prstGeom prst="rect">
            <a:avLst/>
          </a:prstGeom>
        </p:spPr>
        <p:txBody>
          <a:bodyPr wrap="none">
            <a:spAutoFit/>
          </a:bodyPr>
          <a:lstStyle/>
          <a:p>
            <a:r>
              <a:rPr lang="en-US" sz="2800" b="1" i="1">
                <a:solidFill>
                  <a:srgbClr val="002060"/>
                </a:solidFill>
                <a:latin typeface="+mj-lt"/>
                <a:cs typeface="Times New Roman" panose="02020603050405020304" pitchFamily="18" charset="0"/>
              </a:rPr>
              <a:t>b) Chỉnh sửa bảng</a:t>
            </a:r>
            <a:endParaRPr lang="en-US" sz="2800" b="1" i="1" dirty="0" err="1">
              <a:solidFill>
                <a:srgbClr val="002060"/>
              </a:solidFill>
              <a:latin typeface="+mj-lt"/>
              <a:cs typeface="Times New Roman" panose="02020603050405020304" pitchFamily="18" charset="0"/>
            </a:endParaRPr>
          </a:p>
        </p:txBody>
      </p:sp>
      <p:pic>
        <p:nvPicPr>
          <p:cNvPr id="17" name="Picture 16">
            <a:extLst>
              <a:ext uri="{FF2B5EF4-FFF2-40B4-BE49-F238E27FC236}">
                <a16:creationId xmlns="" xmlns:a16="http://schemas.microsoft.com/office/drawing/2014/main" id="{D7C48C1A-3AD4-41D1-AF17-2454CCF5949C}"/>
              </a:ext>
            </a:extLst>
          </p:cNvPr>
          <p:cNvPicPr>
            <a:picLocks noChangeAspect="1"/>
          </p:cNvPicPr>
          <p:nvPr/>
        </p:nvPicPr>
        <p:blipFill rotWithShape="1">
          <a:blip r:embed="rId5"/>
          <a:srcRect l="38086" t="37986" r="32734" b="45820"/>
          <a:stretch/>
        </p:blipFill>
        <p:spPr>
          <a:xfrm>
            <a:off x="603967" y="4288020"/>
            <a:ext cx="3557587" cy="1412173"/>
          </a:xfrm>
          <a:prstGeom prst="rect">
            <a:avLst/>
          </a:prstGeom>
        </p:spPr>
      </p:pic>
      <p:pic>
        <p:nvPicPr>
          <p:cNvPr id="18" name="Picture 17">
            <a:extLst>
              <a:ext uri="{FF2B5EF4-FFF2-40B4-BE49-F238E27FC236}">
                <a16:creationId xmlns="" xmlns:a16="http://schemas.microsoft.com/office/drawing/2014/main" id="{638BF59D-72E7-4843-9D3E-BA542B17D87A}"/>
              </a:ext>
            </a:extLst>
          </p:cNvPr>
          <p:cNvPicPr>
            <a:picLocks noChangeAspect="1"/>
          </p:cNvPicPr>
          <p:nvPr/>
        </p:nvPicPr>
        <p:blipFill rotWithShape="1">
          <a:blip r:embed="rId6"/>
          <a:srcRect l="73125" t="21793" r="12930" b="59403"/>
          <a:stretch/>
        </p:blipFill>
        <p:spPr>
          <a:xfrm>
            <a:off x="4822006" y="4067129"/>
            <a:ext cx="2154091" cy="1633065"/>
          </a:xfrm>
          <a:prstGeom prst="rect">
            <a:avLst/>
          </a:prstGeom>
        </p:spPr>
      </p:pic>
      <p:pic>
        <p:nvPicPr>
          <p:cNvPr id="19" name="Picture 18">
            <a:extLst>
              <a:ext uri="{FF2B5EF4-FFF2-40B4-BE49-F238E27FC236}">
                <a16:creationId xmlns="" xmlns:a16="http://schemas.microsoft.com/office/drawing/2014/main" id="{B93CF353-6E57-49D9-9BCA-D9B9374B0DEA}"/>
              </a:ext>
            </a:extLst>
          </p:cNvPr>
          <p:cNvPicPr>
            <a:picLocks noChangeAspect="1"/>
          </p:cNvPicPr>
          <p:nvPr/>
        </p:nvPicPr>
        <p:blipFill rotWithShape="1">
          <a:blip r:embed="rId7"/>
          <a:srcRect l="37461" t="26327" r="32383" b="57042"/>
          <a:stretch/>
        </p:blipFill>
        <p:spPr>
          <a:xfrm>
            <a:off x="7298982" y="4150533"/>
            <a:ext cx="4466698" cy="1549660"/>
          </a:xfrm>
          <a:prstGeom prst="rect">
            <a:avLst/>
          </a:prstGeom>
        </p:spPr>
      </p:pic>
      <p:sp>
        <p:nvSpPr>
          <p:cNvPr id="20" name="TextBox 19">
            <a:extLst>
              <a:ext uri="{FF2B5EF4-FFF2-40B4-BE49-F238E27FC236}">
                <a16:creationId xmlns="" xmlns:a16="http://schemas.microsoft.com/office/drawing/2014/main" id="{51E11EF7-7A7E-4C8C-A06B-535B1639B3C5}"/>
              </a:ext>
            </a:extLst>
          </p:cNvPr>
          <p:cNvSpPr txBox="1"/>
          <p:nvPr/>
        </p:nvSpPr>
        <p:spPr>
          <a:xfrm>
            <a:off x="1679819" y="5765685"/>
            <a:ext cx="1250156" cy="461665"/>
          </a:xfrm>
          <a:prstGeom prst="rect">
            <a:avLst/>
          </a:prstGeom>
          <a:noFill/>
          <a:ln>
            <a:solidFill>
              <a:schemeClr val="bg2"/>
            </a:solidFill>
          </a:ln>
        </p:spPr>
        <p:txBody>
          <a:bodyPr wrap="square" rtlCol="0">
            <a:spAutoFit/>
          </a:bodyPr>
          <a:lstStyle/>
          <a:p>
            <a:r>
              <a:rPr lang="en-US" sz="2400">
                <a:solidFill>
                  <a:srgbClr val="002060"/>
                </a:solidFill>
                <a:latin typeface="+mj-lt"/>
                <a:cs typeface="Times New Roman" panose="02020603050405020304" pitchFamily="18" charset="0"/>
              </a:rPr>
              <a:t>Chọn ô</a:t>
            </a:r>
            <a:endParaRPr lang="en-US" sz="2400" dirty="0" err="1">
              <a:solidFill>
                <a:srgbClr val="002060"/>
              </a:solidFill>
              <a:latin typeface="+mj-lt"/>
              <a:cs typeface="Times New Roman" panose="02020603050405020304" pitchFamily="18" charset="0"/>
            </a:endParaRPr>
          </a:p>
        </p:txBody>
      </p:sp>
      <p:sp>
        <p:nvSpPr>
          <p:cNvPr id="21" name="TextBox 20">
            <a:extLst>
              <a:ext uri="{FF2B5EF4-FFF2-40B4-BE49-F238E27FC236}">
                <a16:creationId xmlns="" xmlns:a16="http://schemas.microsoft.com/office/drawing/2014/main" id="{22F8A099-D8AD-4B71-A285-01138644AAA5}"/>
              </a:ext>
            </a:extLst>
          </p:cNvPr>
          <p:cNvSpPr txBox="1"/>
          <p:nvPr/>
        </p:nvSpPr>
        <p:spPr>
          <a:xfrm>
            <a:off x="4394822" y="5794255"/>
            <a:ext cx="2795117" cy="461665"/>
          </a:xfrm>
          <a:prstGeom prst="rect">
            <a:avLst/>
          </a:prstGeom>
          <a:noFill/>
          <a:ln>
            <a:solidFill>
              <a:schemeClr val="bg2"/>
            </a:solidFill>
          </a:ln>
        </p:spPr>
        <p:txBody>
          <a:bodyPr wrap="square" rtlCol="0">
            <a:spAutoFit/>
          </a:bodyPr>
          <a:lstStyle/>
          <a:p>
            <a:r>
              <a:rPr lang="en-US" sz="2400">
                <a:solidFill>
                  <a:srgbClr val="002060"/>
                </a:solidFill>
                <a:latin typeface="+mj-lt"/>
                <a:cs typeface="Times New Roman" panose="02020603050405020304" pitchFamily="18" charset="0"/>
              </a:rPr>
              <a:t>Chọn Merge Cells</a:t>
            </a:r>
            <a:endParaRPr lang="en-US" sz="2400" dirty="0" err="1">
              <a:solidFill>
                <a:srgbClr val="002060"/>
              </a:solidFill>
              <a:latin typeface="+mj-lt"/>
              <a:cs typeface="Times New Roman" panose="02020603050405020304" pitchFamily="18" charset="0"/>
            </a:endParaRPr>
          </a:p>
        </p:txBody>
      </p:sp>
      <p:sp>
        <p:nvSpPr>
          <p:cNvPr id="22" name="TextBox 21">
            <a:extLst>
              <a:ext uri="{FF2B5EF4-FFF2-40B4-BE49-F238E27FC236}">
                <a16:creationId xmlns="" xmlns:a16="http://schemas.microsoft.com/office/drawing/2014/main" id="{D5043281-9254-4DE8-9DA3-5997BEA7409F}"/>
              </a:ext>
            </a:extLst>
          </p:cNvPr>
          <p:cNvSpPr txBox="1"/>
          <p:nvPr/>
        </p:nvSpPr>
        <p:spPr>
          <a:xfrm>
            <a:off x="8553425" y="5750217"/>
            <a:ext cx="2182498" cy="461665"/>
          </a:xfrm>
          <a:prstGeom prst="rect">
            <a:avLst/>
          </a:prstGeom>
          <a:noFill/>
          <a:ln>
            <a:solidFill>
              <a:schemeClr val="bg2"/>
            </a:solidFill>
          </a:ln>
        </p:spPr>
        <p:txBody>
          <a:bodyPr wrap="square" rtlCol="0">
            <a:spAutoFit/>
          </a:bodyPr>
          <a:lstStyle/>
          <a:p>
            <a:r>
              <a:rPr lang="en-US" sz="2400">
                <a:solidFill>
                  <a:srgbClr val="002060"/>
                </a:solidFill>
                <a:latin typeface="+mj-lt"/>
                <a:cs typeface="Times New Roman" panose="02020603050405020304" pitchFamily="18" charset="0"/>
              </a:rPr>
              <a:t>Kết quả gộp ô</a:t>
            </a:r>
            <a:endParaRPr lang="en-US" sz="2400" dirty="0" err="1">
              <a:solidFill>
                <a:srgbClr val="002060"/>
              </a:solidFill>
              <a:latin typeface="+mj-lt"/>
              <a:cs typeface="Times New Roman" panose="02020603050405020304" pitchFamily="18" charset="0"/>
            </a:endParaRPr>
          </a:p>
        </p:txBody>
      </p:sp>
      <p:cxnSp>
        <p:nvCxnSpPr>
          <p:cNvPr id="23" name="Straight Arrow Connector 22">
            <a:extLst>
              <a:ext uri="{FF2B5EF4-FFF2-40B4-BE49-F238E27FC236}">
                <a16:creationId xmlns="" xmlns:a16="http://schemas.microsoft.com/office/drawing/2014/main" id="{51E284EC-B83B-4029-B2AA-2CE9B9D83FF9}"/>
              </a:ext>
            </a:extLst>
          </p:cNvPr>
          <p:cNvCxnSpPr/>
          <p:nvPr/>
        </p:nvCxnSpPr>
        <p:spPr>
          <a:xfrm>
            <a:off x="3031299" y="6025087"/>
            <a:ext cx="1130255" cy="2208"/>
          </a:xfrm>
          <a:prstGeom prst="straightConnector1">
            <a:avLst/>
          </a:prstGeom>
          <a:ln w="28575">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 xmlns:a16="http://schemas.microsoft.com/office/drawing/2014/main" id="{5D0478A7-C964-4FF3-8011-3884879A2553}"/>
              </a:ext>
            </a:extLst>
          </p:cNvPr>
          <p:cNvCxnSpPr>
            <a:cxnSpLocks/>
          </p:cNvCxnSpPr>
          <p:nvPr/>
        </p:nvCxnSpPr>
        <p:spPr>
          <a:xfrm>
            <a:off x="7298982" y="6055865"/>
            <a:ext cx="1143560" cy="0"/>
          </a:xfrm>
          <a:prstGeom prst="straightConnector1">
            <a:avLst/>
          </a:prstGeom>
          <a:ln w="28575">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09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arallelogram 15">
            <a:extLst>
              <a:ext uri="{FF2B5EF4-FFF2-40B4-BE49-F238E27FC236}">
                <a16:creationId xmlns:a16="http://schemas.microsoft.com/office/drawing/2014/main" xmlns="" id="{9F2DD983-58B7-459F-A1C1-D31E4C44975E}"/>
              </a:ext>
            </a:extLst>
          </p:cNvPr>
          <p:cNvSpPr/>
          <p:nvPr/>
        </p:nvSpPr>
        <p:spPr>
          <a:xfrm flipH="1">
            <a:off x="7309067" y="4010608"/>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xmlns="" id="{582845E6-E870-435A-A35E-3877E7E8EF54}"/>
              </a:ext>
            </a:extLst>
          </p:cNvPr>
          <p:cNvSpPr/>
          <p:nvPr/>
        </p:nvSpPr>
        <p:spPr>
          <a:xfrm>
            <a:off x="11019917" y="3991419"/>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xmlns="" id="{3E3E5747-0880-42F3-9661-C4844BE24B2A}"/>
              </a:ext>
            </a:extLst>
          </p:cNvPr>
          <p:cNvSpPr/>
          <p:nvPr/>
        </p:nvSpPr>
        <p:spPr>
          <a:xfrm>
            <a:off x="9158765" y="5866308"/>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xmlns="" id="{2EA46550-3E91-4467-AC5F-AD58E63D3219}"/>
              </a:ext>
            </a:extLst>
          </p:cNvPr>
          <p:cNvSpPr/>
          <p:nvPr/>
        </p:nvSpPr>
        <p:spPr>
          <a:xfrm rot="2700000">
            <a:off x="7944495" y="2611961"/>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xmlns="" id="{AF7E810A-ECDB-414D-85B4-F59E65573831}"/>
              </a:ext>
            </a:extLst>
          </p:cNvPr>
          <p:cNvSpPr/>
          <p:nvPr/>
        </p:nvSpPr>
        <p:spPr>
          <a:xfrm flipH="1">
            <a:off x="9163425" y="2165115"/>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xmlns="" id="{3F694C82-BE1C-4B2D-AF0D-893E50BA60B7}"/>
              </a:ext>
            </a:extLst>
          </p:cNvPr>
          <p:cNvSpPr/>
          <p:nvPr/>
        </p:nvSpPr>
        <p:spPr>
          <a:xfrm rot="18805991">
            <a:off x="10413834" y="5275213"/>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xmlns="" id="{FC3F0F99-1399-42D6-A7C8-A7DA2F74B7C5}"/>
              </a:ext>
            </a:extLst>
          </p:cNvPr>
          <p:cNvSpPr/>
          <p:nvPr/>
        </p:nvSpPr>
        <p:spPr>
          <a:xfrm>
            <a:off x="10560634" y="2760682"/>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xmlns="" id="{2E9F7972-3320-42CD-A59A-B7E07A724CB1}"/>
              </a:ext>
            </a:extLst>
          </p:cNvPr>
          <p:cNvSpPr/>
          <p:nvPr/>
        </p:nvSpPr>
        <p:spPr>
          <a:xfrm>
            <a:off x="7904492" y="5345982"/>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ectangle 41"/>
          <p:cNvSpPr/>
          <p:nvPr/>
        </p:nvSpPr>
        <p:spPr>
          <a:xfrm>
            <a:off x="989556" y="524047"/>
            <a:ext cx="10885118" cy="2677656"/>
          </a:xfrm>
          <a:prstGeom prst="rect">
            <a:avLst/>
          </a:prstGeom>
        </p:spPr>
        <p:txBody>
          <a:bodyPr wrap="square">
            <a:spAutoFit/>
          </a:bodyPr>
          <a:lstStyle/>
          <a:p>
            <a:pPr algn="just">
              <a:lnSpc>
                <a:spcPct val="150000"/>
              </a:lnSpc>
              <a:tabLst>
                <a:tab pos="228600" algn="l"/>
                <a:tab pos="457200" algn="l"/>
                <a:tab pos="866140" algn="l"/>
                <a:tab pos="1028700" algn="l"/>
                <a:tab pos="1943100" algn="l"/>
                <a:tab pos="2628900" algn="l"/>
                <a:tab pos="2743200" algn="ctr"/>
                <a:tab pos="5486400" algn="r"/>
              </a:tabLst>
            </a:pPr>
            <a:r>
              <a:rPr lang="en-US" sz="2800" b="1">
                <a:latin typeface="+mj-lt"/>
                <a:ea typeface="Times New Roman" panose="02020603050405020304" pitchFamily="18" charset="0"/>
                <a:cs typeface="Times New Roman" panose="02020603050405020304" pitchFamily="18" charset="0"/>
              </a:rPr>
              <a:t>Chỉnh sửa độ rộng cột hay độ cao hàng:</a:t>
            </a:r>
          </a:p>
          <a:p>
            <a:pPr algn="just">
              <a:lnSpc>
                <a:spcPct val="150000"/>
              </a:lnSpc>
              <a:tabLst>
                <a:tab pos="228600" algn="l"/>
                <a:tab pos="457200" algn="l"/>
                <a:tab pos="866140" algn="l"/>
                <a:tab pos="1028700" algn="l"/>
                <a:tab pos="1943100" algn="l"/>
                <a:tab pos="2628900" algn="l"/>
                <a:tab pos="2743200" algn="ctr"/>
                <a:tab pos="5486400" algn="r"/>
              </a:tabLst>
            </a:pPr>
            <a:r>
              <a:rPr lang="en-US" sz="2800">
                <a:latin typeface="+mj-lt"/>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latin typeface="+mj-lt"/>
                <a:ea typeface="Times New Roman" panose="02020603050405020304" pitchFamily="18" charset="0"/>
                <a:cs typeface="Times New Roman" panose="02020603050405020304" pitchFamily="18" charset="0"/>
                <a:sym typeface="Symbol" panose="05050102010706020507" pitchFamily="18" charset="2"/>
              </a:rPr>
              <a:t> </a:t>
            </a:r>
            <a:r>
              <a:rPr lang="en-US" sz="2800">
                <a:latin typeface="+mj-lt"/>
                <a:ea typeface="Times New Roman" panose="02020603050405020304" pitchFamily="18" charset="0"/>
                <a:cs typeface="Times New Roman" panose="02020603050405020304" pitchFamily="18" charset="0"/>
              </a:rPr>
              <a:t>kéo thả chuột để điều chỉnh.</a:t>
            </a:r>
            <a:endParaRPr lang="en-US" sz="2800">
              <a:latin typeface="+mj-lt"/>
              <a:ea typeface="Times New Roman" panose="02020603050405020304" pitchFamily="18" charset="0"/>
              <a:cs typeface="Times New Roman" panose="02020603050405020304" pitchFamily="18" charset="0"/>
            </a:endParaRPr>
          </a:p>
        </p:txBody>
      </p:sp>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65" y="3201703"/>
            <a:ext cx="8868458" cy="3311831"/>
          </a:xfrm>
          <a:prstGeom prst="rect">
            <a:avLst/>
          </a:prstGeom>
        </p:spPr>
      </p:pic>
    </p:spTree>
    <p:extLst>
      <p:ext uri="{BB962C8B-B14F-4D97-AF65-F5344CB8AC3E}">
        <p14:creationId xmlns:p14="http://schemas.microsoft.com/office/powerpoint/2010/main" val="785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64">
            <a:extLst>
              <a:ext uri="{FF2B5EF4-FFF2-40B4-BE49-F238E27FC236}">
                <a16:creationId xmlns:a16="http://schemas.microsoft.com/office/drawing/2014/main" xmlns="" id="{C598D403-9D96-40FA-B9EB-186781B515BF}"/>
              </a:ext>
            </a:extLst>
          </p:cNvPr>
          <p:cNvSpPr/>
          <p:nvPr/>
        </p:nvSpPr>
        <p:spPr>
          <a:xfrm rot="16200000">
            <a:off x="11302700" y="6050935"/>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30" name="Oval 74">
            <a:extLst>
              <a:ext uri="{FF2B5EF4-FFF2-40B4-BE49-F238E27FC236}">
                <a16:creationId xmlns:a16="http://schemas.microsoft.com/office/drawing/2014/main" xmlns="" id="{FC4FE9B3-D421-49F4-AC22-63939EEA5983}"/>
              </a:ext>
            </a:extLst>
          </p:cNvPr>
          <p:cNvSpPr/>
          <p:nvPr/>
        </p:nvSpPr>
        <p:spPr>
          <a:xfrm>
            <a:off x="10545600" y="6022971"/>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33" name="Parallelogram 15">
            <a:extLst>
              <a:ext uri="{FF2B5EF4-FFF2-40B4-BE49-F238E27FC236}">
                <a16:creationId xmlns:a16="http://schemas.microsoft.com/office/drawing/2014/main" xmlns="" id="{9F2DD983-58B7-459F-A1C1-D31E4C44975E}"/>
              </a:ext>
            </a:extLst>
          </p:cNvPr>
          <p:cNvSpPr/>
          <p:nvPr/>
        </p:nvSpPr>
        <p:spPr>
          <a:xfrm flipH="1">
            <a:off x="7309067" y="4010608"/>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xmlns="" id="{582845E6-E870-435A-A35E-3877E7E8EF54}"/>
              </a:ext>
            </a:extLst>
          </p:cNvPr>
          <p:cNvSpPr/>
          <p:nvPr/>
        </p:nvSpPr>
        <p:spPr>
          <a:xfrm>
            <a:off x="11019917" y="3991419"/>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xmlns="" id="{3E3E5747-0880-42F3-9661-C4844BE24B2A}"/>
              </a:ext>
            </a:extLst>
          </p:cNvPr>
          <p:cNvSpPr/>
          <p:nvPr/>
        </p:nvSpPr>
        <p:spPr>
          <a:xfrm>
            <a:off x="9158765" y="5866308"/>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xmlns="" id="{2EA46550-3E91-4467-AC5F-AD58E63D3219}"/>
              </a:ext>
            </a:extLst>
          </p:cNvPr>
          <p:cNvSpPr/>
          <p:nvPr/>
        </p:nvSpPr>
        <p:spPr>
          <a:xfrm rot="2700000">
            <a:off x="7944495" y="2611961"/>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xmlns="" id="{AF7E810A-ECDB-414D-85B4-F59E65573831}"/>
              </a:ext>
            </a:extLst>
          </p:cNvPr>
          <p:cNvSpPr/>
          <p:nvPr/>
        </p:nvSpPr>
        <p:spPr>
          <a:xfrm flipH="1">
            <a:off x="9163425" y="2165115"/>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xmlns="" id="{3F694C82-BE1C-4B2D-AF0D-893E50BA60B7}"/>
              </a:ext>
            </a:extLst>
          </p:cNvPr>
          <p:cNvSpPr/>
          <p:nvPr/>
        </p:nvSpPr>
        <p:spPr>
          <a:xfrm rot="18805991">
            <a:off x="10413834" y="5275213"/>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xmlns="" id="{FC3F0F99-1399-42D6-A7C8-A7DA2F74B7C5}"/>
              </a:ext>
            </a:extLst>
          </p:cNvPr>
          <p:cNvSpPr/>
          <p:nvPr/>
        </p:nvSpPr>
        <p:spPr>
          <a:xfrm>
            <a:off x="10560634" y="2760682"/>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xmlns="" id="{2E9F7972-3320-42CD-A59A-B7E07A724CB1}"/>
              </a:ext>
            </a:extLst>
          </p:cNvPr>
          <p:cNvSpPr/>
          <p:nvPr/>
        </p:nvSpPr>
        <p:spPr>
          <a:xfrm>
            <a:off x="7904492" y="5345982"/>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ectangle 13"/>
          <p:cNvSpPr/>
          <p:nvPr/>
        </p:nvSpPr>
        <p:spPr>
          <a:xfrm>
            <a:off x="1775989" y="889709"/>
            <a:ext cx="3140603" cy="523220"/>
          </a:xfrm>
          <a:prstGeom prst="rect">
            <a:avLst/>
          </a:prstGeom>
        </p:spPr>
        <p:txBody>
          <a:bodyPr wrap="none">
            <a:spAutoFit/>
          </a:bodyPr>
          <a:lstStyle/>
          <a:p>
            <a:r>
              <a:rPr lang="en-US" sz="2800" b="1" i="1">
                <a:solidFill>
                  <a:srgbClr val="002060"/>
                </a:solidFill>
                <a:latin typeface="+mj-lt"/>
                <a:cs typeface="Times New Roman" panose="02020603050405020304" pitchFamily="18" charset="0"/>
              </a:rPr>
              <a:t>c</a:t>
            </a:r>
            <a:r>
              <a:rPr lang="en-US" sz="2800" b="1" i="1" smtClean="0">
                <a:solidFill>
                  <a:srgbClr val="002060"/>
                </a:solidFill>
                <a:latin typeface="+mj-lt"/>
                <a:cs typeface="Times New Roman" panose="02020603050405020304" pitchFamily="18" charset="0"/>
              </a:rPr>
              <a:t>) Nhập thông tin</a:t>
            </a:r>
            <a:endParaRPr lang="en-US" sz="2800" b="1" i="1" dirty="0" err="1">
              <a:solidFill>
                <a:srgbClr val="002060"/>
              </a:solidFill>
              <a:latin typeface="+mj-lt"/>
              <a:cs typeface="Times New Roman" panose="02020603050405020304" pitchFamily="18" charset="0"/>
            </a:endParaRPr>
          </a:p>
        </p:txBody>
      </p:sp>
      <p:sp>
        <p:nvSpPr>
          <p:cNvPr id="2" name="Rectangle 1"/>
          <p:cNvSpPr/>
          <p:nvPr/>
        </p:nvSpPr>
        <p:spPr>
          <a:xfrm>
            <a:off x="561715" y="1895990"/>
            <a:ext cx="5375622" cy="3970318"/>
          </a:xfrm>
          <a:prstGeom prst="rect">
            <a:avLst/>
          </a:prstGeom>
        </p:spPr>
        <p:txBody>
          <a:bodyPr wrap="square">
            <a:spAutoFit/>
          </a:bodyPr>
          <a:lstStyle/>
          <a:p>
            <a:pPr marL="457200" indent="-457200" algn="just">
              <a:lnSpc>
                <a:spcPct val="150000"/>
              </a:lnSpc>
              <a:buFont typeface="Wingdings" pitchFamily="2" charset="2"/>
              <a:buChar char="Ø"/>
            </a:pPr>
            <a:r>
              <a:rPr lang="en-US" sz="2800">
                <a:solidFill>
                  <a:srgbClr val="002060"/>
                </a:solidFill>
                <a:latin typeface="+mj-lt"/>
                <a:cs typeface="Times New Roman" panose="02020603050405020304" pitchFamily="18" charset="0"/>
              </a:rPr>
              <a:t>Nhập thông tin của các thành viên vào ô của bảng: ảnh, họ tên, ngày sinh.</a:t>
            </a:r>
          </a:p>
          <a:p>
            <a:pPr marL="457200" indent="-457200" algn="just">
              <a:lnSpc>
                <a:spcPct val="150000"/>
              </a:lnSpc>
              <a:buFont typeface="Wingdings" pitchFamily="2" charset="2"/>
              <a:buChar char="Ø"/>
            </a:pPr>
            <a:r>
              <a:rPr lang="en-US" sz="2800">
                <a:solidFill>
                  <a:srgbClr val="002060"/>
                </a:solidFill>
                <a:latin typeface="+mj-lt"/>
                <a:cs typeface="Times New Roman" panose="02020603050405020304" pitchFamily="18" charset="0"/>
              </a:rPr>
              <a:t>Có thể chèn thêm hàng, cột để tạo bảng chứa đầy đủ các thành viên trong lớp.</a:t>
            </a:r>
            <a:endParaRPr lang="en-US" sz="2800" dirty="0" err="1">
              <a:solidFill>
                <a:srgbClr val="002060"/>
              </a:solidFill>
              <a:latin typeface="+mj-lt"/>
              <a:cs typeface="Times New Roman" panose="02020603050405020304" pitchFamily="18" charset="0"/>
            </a:endParaRPr>
          </a:p>
        </p:txBody>
      </p:sp>
      <p:sp>
        <p:nvSpPr>
          <p:cNvPr id="18" name="Oval 70">
            <a:extLst>
              <a:ext uri="{FF2B5EF4-FFF2-40B4-BE49-F238E27FC236}">
                <a16:creationId xmlns:a16="http://schemas.microsoft.com/office/drawing/2014/main" xmlns="" id="{A1103F48-9FEE-4A30-B9BA-53547D7295C4}"/>
              </a:ext>
            </a:extLst>
          </p:cNvPr>
          <p:cNvSpPr/>
          <p:nvPr/>
        </p:nvSpPr>
        <p:spPr>
          <a:xfrm rot="10437239">
            <a:off x="11351311" y="5277251"/>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52" y="335887"/>
            <a:ext cx="4648972" cy="5530421"/>
          </a:xfrm>
          <a:prstGeom prst="rect">
            <a:avLst/>
          </a:prstGeom>
        </p:spPr>
      </p:pic>
      <p:sp>
        <p:nvSpPr>
          <p:cNvPr id="20" name="Oval 72">
            <a:extLst>
              <a:ext uri="{FF2B5EF4-FFF2-40B4-BE49-F238E27FC236}">
                <a16:creationId xmlns:a16="http://schemas.microsoft.com/office/drawing/2014/main" xmlns="" id="{986B53E2-1AF7-46B4-986C-F0A56B253CD5}"/>
              </a:ext>
            </a:extLst>
          </p:cNvPr>
          <p:cNvSpPr/>
          <p:nvPr/>
        </p:nvSpPr>
        <p:spPr>
          <a:xfrm rot="5784075">
            <a:off x="10607385" y="5238146"/>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Tree>
    <p:extLst>
      <p:ext uri="{BB962C8B-B14F-4D97-AF65-F5344CB8AC3E}">
        <p14:creationId xmlns:p14="http://schemas.microsoft.com/office/powerpoint/2010/main" val="909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93311" y="221294"/>
            <a:ext cx="9988358" cy="724247"/>
          </a:xfrm>
        </p:spPr>
        <p:txBody>
          <a:bodyPr/>
          <a:lstStyle/>
          <a:p>
            <a:r>
              <a:rPr lang="en-US" sz="3600" b="1" u="sng" smtClean="0">
                <a:solidFill>
                  <a:schemeClr val="accent4">
                    <a:lumMod val="50000"/>
                  </a:schemeClr>
                </a:solidFill>
              </a:rPr>
              <a:t>LUYỆN TẬP</a:t>
            </a:r>
            <a:endParaRPr lang="en-US" sz="3600" b="1" u="sng" dirty="0">
              <a:solidFill>
                <a:schemeClr val="accent4">
                  <a:lumMod val="50000"/>
                </a:schemeClr>
              </a:solidFill>
            </a:endParaRPr>
          </a:p>
        </p:txBody>
      </p:sp>
      <p:grpSp>
        <p:nvGrpSpPr>
          <p:cNvPr id="3" name="Group 63">
            <a:extLst>
              <a:ext uri="{FF2B5EF4-FFF2-40B4-BE49-F238E27FC236}">
                <a16:creationId xmlns:a16="http://schemas.microsoft.com/office/drawing/2014/main" xmlns="" id="{0ACD0782-97CC-4391-BC23-591A1D120F03}"/>
              </a:ext>
            </a:extLst>
          </p:cNvPr>
          <p:cNvGrpSpPr/>
          <p:nvPr/>
        </p:nvGrpSpPr>
        <p:grpSpPr>
          <a:xfrm>
            <a:off x="9620350" y="4351402"/>
            <a:ext cx="2413727" cy="2380052"/>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xmlns=""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xmlns=""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xmlns=""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xmlns=""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xmlns=""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xmlns=""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xmlns=""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xmlns=""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xmlns=""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xmlns="" id="{C598D403-9D96-40FA-B9EB-186781B515BF}"/>
              </a:ext>
            </a:extLst>
          </p:cNvPr>
          <p:cNvSpPr/>
          <p:nvPr/>
        </p:nvSpPr>
        <p:spPr>
          <a:xfrm>
            <a:off x="929640" y="2193678"/>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xmlns="" id="{83EC5968-2E15-4C2A-B414-0BE87800EA8A}"/>
              </a:ext>
            </a:extLst>
          </p:cNvPr>
          <p:cNvSpPr txBox="1"/>
          <p:nvPr/>
        </p:nvSpPr>
        <p:spPr>
          <a:xfrm>
            <a:off x="1853669" y="2218697"/>
            <a:ext cx="7182073" cy="461665"/>
          </a:xfrm>
          <a:prstGeom prst="rect">
            <a:avLst/>
          </a:prstGeom>
          <a:noFill/>
        </p:spPr>
        <p:txBody>
          <a:bodyPr wrap="square" rtlCol="0">
            <a:spAutoFit/>
          </a:bodyPr>
          <a:lstStyle/>
          <a:p>
            <a:r>
              <a:rPr lang="vi-VN" sz="2400">
                <a:solidFill>
                  <a:srgbClr val="002060"/>
                </a:solidFill>
              </a:rPr>
              <a:t>Bảng giúp trình bày thông tin một cách cô đọng</a:t>
            </a:r>
            <a:endParaRPr lang="ko-KR" altLang="en-US" sz="2400" dirty="0">
              <a:solidFill>
                <a:srgbClr val="002060"/>
              </a:solidFill>
            </a:endParaRPr>
          </a:p>
        </p:txBody>
      </p:sp>
      <p:sp>
        <p:nvSpPr>
          <p:cNvPr id="26" name="Oval 70">
            <a:extLst>
              <a:ext uri="{FF2B5EF4-FFF2-40B4-BE49-F238E27FC236}">
                <a16:creationId xmlns:a16="http://schemas.microsoft.com/office/drawing/2014/main" xmlns="" id="{A1103F48-9FEE-4A30-B9BA-53547D7295C4}"/>
              </a:ext>
            </a:extLst>
          </p:cNvPr>
          <p:cNvSpPr/>
          <p:nvPr/>
        </p:nvSpPr>
        <p:spPr>
          <a:xfrm>
            <a:off x="929640" y="3260590"/>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xmlns="" id="{912B99FC-0D92-4D34-B50C-D114D3E4DC0A}"/>
              </a:ext>
            </a:extLst>
          </p:cNvPr>
          <p:cNvSpPr txBox="1"/>
          <p:nvPr/>
        </p:nvSpPr>
        <p:spPr>
          <a:xfrm>
            <a:off x="1853669" y="3225458"/>
            <a:ext cx="10338331" cy="461665"/>
          </a:xfrm>
          <a:prstGeom prst="rect">
            <a:avLst/>
          </a:prstGeom>
          <a:noFill/>
        </p:spPr>
        <p:txBody>
          <a:bodyPr wrap="square" rtlCol="0">
            <a:spAutoFit/>
          </a:bodyPr>
          <a:lstStyle/>
          <a:p>
            <a:r>
              <a:rPr lang="vi-VN" sz="2400">
                <a:solidFill>
                  <a:srgbClr val="002060"/>
                </a:solidFill>
              </a:rPr>
              <a:t>Bảng giúp tìm kiếm, so sánh và tổng hợp thông tin một cách dễ dàng hơn</a:t>
            </a:r>
            <a:endParaRPr lang="ko-KR" altLang="en-US" sz="2400" dirty="0">
              <a:solidFill>
                <a:srgbClr val="002060"/>
              </a:solidFill>
            </a:endParaRPr>
          </a:p>
        </p:txBody>
      </p:sp>
      <p:sp>
        <p:nvSpPr>
          <p:cNvPr id="28" name="Oval 72">
            <a:extLst>
              <a:ext uri="{FF2B5EF4-FFF2-40B4-BE49-F238E27FC236}">
                <a16:creationId xmlns:a16="http://schemas.microsoft.com/office/drawing/2014/main" xmlns="" id="{986B53E2-1AF7-46B4-986C-F0A56B253CD5}"/>
              </a:ext>
            </a:extLst>
          </p:cNvPr>
          <p:cNvSpPr/>
          <p:nvPr/>
        </p:nvSpPr>
        <p:spPr>
          <a:xfrm>
            <a:off x="929640" y="4267350"/>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xmlns="" id="{98EC31EC-FA9D-4301-A74E-0EAEF2CF6A65}"/>
              </a:ext>
            </a:extLst>
          </p:cNvPr>
          <p:cNvSpPr txBox="1"/>
          <p:nvPr/>
        </p:nvSpPr>
        <p:spPr>
          <a:xfrm>
            <a:off x="1853669" y="4232219"/>
            <a:ext cx="7697933" cy="461665"/>
          </a:xfrm>
          <a:prstGeom prst="rect">
            <a:avLst/>
          </a:prstGeom>
          <a:noFill/>
        </p:spPr>
        <p:txBody>
          <a:bodyPr wrap="square" rtlCol="0">
            <a:spAutoFit/>
          </a:bodyPr>
          <a:lstStyle/>
          <a:p>
            <a:r>
              <a:rPr lang="en-US" sz="2400">
                <a:solidFill>
                  <a:srgbClr val="002060"/>
                </a:solidFill>
              </a:rPr>
              <a:t>Bảng chỉ có thể biểu diễn dữ liệu là những con số</a:t>
            </a:r>
            <a:endParaRPr lang="ko-KR" altLang="en-US" sz="2400" dirty="0">
              <a:solidFill>
                <a:srgbClr val="002060"/>
              </a:solidFill>
            </a:endParaRPr>
          </a:p>
        </p:txBody>
      </p:sp>
      <p:sp>
        <p:nvSpPr>
          <p:cNvPr id="30" name="Oval 74">
            <a:extLst>
              <a:ext uri="{FF2B5EF4-FFF2-40B4-BE49-F238E27FC236}">
                <a16:creationId xmlns:a16="http://schemas.microsoft.com/office/drawing/2014/main" xmlns="" id="{FC4FE9B3-D421-49F4-AC22-63939EEA5983}"/>
              </a:ext>
            </a:extLst>
          </p:cNvPr>
          <p:cNvSpPr/>
          <p:nvPr/>
        </p:nvSpPr>
        <p:spPr>
          <a:xfrm>
            <a:off x="929640" y="5274112"/>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xmlns="" id="{F9096C41-827F-45A1-8B47-DF8DD2D81F2F}"/>
              </a:ext>
            </a:extLst>
          </p:cNvPr>
          <p:cNvSpPr txBox="1"/>
          <p:nvPr/>
        </p:nvSpPr>
        <p:spPr>
          <a:xfrm>
            <a:off x="1853669" y="5133925"/>
            <a:ext cx="8354829" cy="1131848"/>
          </a:xfrm>
          <a:prstGeom prst="rect">
            <a:avLst/>
          </a:prstGeom>
          <a:noFill/>
        </p:spPr>
        <p:txBody>
          <a:bodyPr wrap="square" rtlCol="0">
            <a:spAutoFit/>
          </a:bodyPr>
          <a:lstStyle/>
          <a:p>
            <a:pPr>
              <a:lnSpc>
                <a:spcPct val="150000"/>
              </a:lnSpc>
            </a:pPr>
            <a:r>
              <a:rPr lang="vi-VN" sz="2400" smtClean="0">
                <a:solidFill>
                  <a:srgbClr val="002060"/>
                </a:solidFill>
              </a:rPr>
              <a:t>Bảng </a:t>
            </a:r>
            <a:r>
              <a:rPr lang="vi-VN" sz="2400">
                <a:solidFill>
                  <a:srgbClr val="002060"/>
                </a:solidFill>
              </a:rPr>
              <a:t>có thể được dùng để ghi lại dữ liệu của công việc thống kê, điều tra, khảo sát,...</a:t>
            </a:r>
            <a:endParaRPr lang="ko-KR" altLang="en-US" sz="2400" dirty="0">
              <a:solidFill>
                <a:srgbClr val="002060"/>
              </a:solidFill>
            </a:endParaRPr>
          </a:p>
        </p:txBody>
      </p:sp>
      <p:sp>
        <p:nvSpPr>
          <p:cNvPr id="33" name="Parallelogram 15">
            <a:extLst>
              <a:ext uri="{FF2B5EF4-FFF2-40B4-BE49-F238E27FC236}">
                <a16:creationId xmlns:a16="http://schemas.microsoft.com/office/drawing/2014/main" xmlns="" id="{9F2DD983-58B7-459F-A1C1-D31E4C44975E}"/>
              </a:ext>
            </a:extLst>
          </p:cNvPr>
          <p:cNvSpPr/>
          <p:nvPr/>
        </p:nvSpPr>
        <p:spPr>
          <a:xfrm flipH="1">
            <a:off x="7309067" y="4010608"/>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xmlns="" id="{582845E6-E870-435A-A35E-3877E7E8EF54}"/>
              </a:ext>
            </a:extLst>
          </p:cNvPr>
          <p:cNvSpPr/>
          <p:nvPr/>
        </p:nvSpPr>
        <p:spPr>
          <a:xfrm>
            <a:off x="11019917" y="3991419"/>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xmlns="" id="{3E3E5747-0880-42F3-9661-C4844BE24B2A}"/>
              </a:ext>
            </a:extLst>
          </p:cNvPr>
          <p:cNvSpPr/>
          <p:nvPr/>
        </p:nvSpPr>
        <p:spPr>
          <a:xfrm>
            <a:off x="9158765" y="5866308"/>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xmlns="" id="{2EA46550-3E91-4467-AC5F-AD58E63D3219}"/>
              </a:ext>
            </a:extLst>
          </p:cNvPr>
          <p:cNvSpPr/>
          <p:nvPr/>
        </p:nvSpPr>
        <p:spPr>
          <a:xfrm rot="2700000">
            <a:off x="7944495" y="2611961"/>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xmlns="" id="{AF7E810A-ECDB-414D-85B4-F59E65573831}"/>
              </a:ext>
            </a:extLst>
          </p:cNvPr>
          <p:cNvSpPr/>
          <p:nvPr/>
        </p:nvSpPr>
        <p:spPr>
          <a:xfrm flipH="1">
            <a:off x="9163425" y="2165115"/>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xmlns="" id="{3F694C82-BE1C-4B2D-AF0D-893E50BA60B7}"/>
              </a:ext>
            </a:extLst>
          </p:cNvPr>
          <p:cNvSpPr/>
          <p:nvPr/>
        </p:nvSpPr>
        <p:spPr>
          <a:xfrm rot="18805991">
            <a:off x="10413834" y="5275213"/>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xmlns="" id="{FC3F0F99-1399-42D6-A7C8-A7DA2F74B7C5}"/>
              </a:ext>
            </a:extLst>
          </p:cNvPr>
          <p:cNvSpPr/>
          <p:nvPr/>
        </p:nvSpPr>
        <p:spPr>
          <a:xfrm>
            <a:off x="10560634" y="2760682"/>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xmlns="" id="{2E9F7972-3320-42CD-A59A-B7E07A724CB1}"/>
              </a:ext>
            </a:extLst>
          </p:cNvPr>
          <p:cNvSpPr/>
          <p:nvPr/>
        </p:nvSpPr>
        <p:spPr>
          <a:xfrm>
            <a:off x="7904492" y="5345982"/>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2125611" y="1210263"/>
            <a:ext cx="8542723" cy="523220"/>
          </a:xfrm>
          <a:prstGeom prst="rect">
            <a:avLst/>
          </a:prstGeom>
        </p:spPr>
        <p:txBody>
          <a:bodyPr wrap="none">
            <a:spAutoFit/>
          </a:bodyPr>
          <a:lstStyle/>
          <a:p>
            <a:r>
              <a:rPr lang="en-US" sz="2800" b="1" smtClean="0">
                <a:solidFill>
                  <a:srgbClr val="002060"/>
                </a:solidFill>
              </a:rPr>
              <a:t>Câu 1</a:t>
            </a:r>
            <a:r>
              <a:rPr lang="en-US" sz="2800" smtClean="0">
                <a:solidFill>
                  <a:srgbClr val="002060"/>
                </a:solidFill>
              </a:rPr>
              <a:t>. Phát </a:t>
            </a:r>
            <a:r>
              <a:rPr lang="en-US" sz="2800">
                <a:solidFill>
                  <a:srgbClr val="002060"/>
                </a:solidFill>
              </a:rPr>
              <a:t>biểu nào trong các phát biểu sau là sai?</a:t>
            </a:r>
          </a:p>
        </p:txBody>
      </p:sp>
      <p:sp>
        <p:nvSpPr>
          <p:cNvPr id="42" name="Rounded Rectangle 41"/>
          <p:cNvSpPr/>
          <p:nvPr/>
        </p:nvSpPr>
        <p:spPr>
          <a:xfrm>
            <a:off x="1853669" y="4176106"/>
            <a:ext cx="7014758"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7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arn(inVertical)">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P spid="25" grpId="0"/>
      <p:bldP spid="26" grpId="0" animBg="1"/>
      <p:bldP spid="27" grpId="0"/>
      <p:bldP spid="28" grpId="0" animBg="1"/>
      <p:bldP spid="29" grpId="0"/>
      <p:bldP spid="30" grpId="0" animBg="1"/>
      <p:bldP spid="31" grpId="0"/>
      <p:bldP spid="41" grpId="0"/>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93311" y="221294"/>
            <a:ext cx="9988358" cy="724247"/>
          </a:xfrm>
        </p:spPr>
        <p:txBody>
          <a:bodyPr/>
          <a:lstStyle/>
          <a:p>
            <a:r>
              <a:rPr lang="en-US" sz="3600" b="1" u="sng" smtClean="0">
                <a:solidFill>
                  <a:schemeClr val="accent4">
                    <a:lumMod val="50000"/>
                  </a:schemeClr>
                </a:solidFill>
              </a:rPr>
              <a:t>LUYỆN TẬP</a:t>
            </a:r>
            <a:endParaRPr lang="en-US" sz="3600" b="1" u="sng" dirty="0">
              <a:solidFill>
                <a:schemeClr val="accent4">
                  <a:lumMod val="50000"/>
                </a:schemeClr>
              </a:solidFill>
            </a:endParaRPr>
          </a:p>
        </p:txBody>
      </p:sp>
      <p:grpSp>
        <p:nvGrpSpPr>
          <p:cNvPr id="3" name="Group 63">
            <a:extLst>
              <a:ext uri="{FF2B5EF4-FFF2-40B4-BE49-F238E27FC236}">
                <a16:creationId xmlns:a16="http://schemas.microsoft.com/office/drawing/2014/main" xmlns="" id="{0ACD0782-97CC-4391-BC23-591A1D120F03}"/>
              </a:ext>
            </a:extLst>
          </p:cNvPr>
          <p:cNvGrpSpPr/>
          <p:nvPr/>
        </p:nvGrpSpPr>
        <p:grpSpPr>
          <a:xfrm>
            <a:off x="9620350" y="4351402"/>
            <a:ext cx="2413727" cy="2380052"/>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xmlns=""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xmlns=""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xmlns=""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xmlns=""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xmlns=""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xmlns=""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xmlns=""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xmlns=""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xmlns=""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xmlns="" id="{C598D403-9D96-40FA-B9EB-186781B515BF}"/>
              </a:ext>
            </a:extLst>
          </p:cNvPr>
          <p:cNvSpPr/>
          <p:nvPr/>
        </p:nvSpPr>
        <p:spPr>
          <a:xfrm>
            <a:off x="2629821" y="2212827"/>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xmlns="" id="{83EC5968-2E15-4C2A-B414-0BE87800EA8A}"/>
              </a:ext>
            </a:extLst>
          </p:cNvPr>
          <p:cNvSpPr txBox="1"/>
          <p:nvPr/>
        </p:nvSpPr>
        <p:spPr>
          <a:xfrm>
            <a:off x="3553850" y="2237846"/>
            <a:ext cx="7182073" cy="461665"/>
          </a:xfrm>
          <a:prstGeom prst="rect">
            <a:avLst/>
          </a:prstGeom>
          <a:noFill/>
        </p:spPr>
        <p:txBody>
          <a:bodyPr wrap="square" rtlCol="0">
            <a:spAutoFit/>
          </a:bodyPr>
          <a:lstStyle/>
          <a:p>
            <a:r>
              <a:rPr lang="en-US" sz="2400">
                <a:solidFill>
                  <a:srgbClr val="002060"/>
                </a:solidFill>
              </a:rPr>
              <a:t>Kí tự (chữ, số, kí hiệu,...)</a:t>
            </a:r>
            <a:endParaRPr lang="ko-KR" altLang="en-US" sz="2400" dirty="0">
              <a:solidFill>
                <a:srgbClr val="002060"/>
              </a:solidFill>
            </a:endParaRPr>
          </a:p>
        </p:txBody>
      </p:sp>
      <p:sp>
        <p:nvSpPr>
          <p:cNvPr id="26" name="Oval 70">
            <a:extLst>
              <a:ext uri="{FF2B5EF4-FFF2-40B4-BE49-F238E27FC236}">
                <a16:creationId xmlns:a16="http://schemas.microsoft.com/office/drawing/2014/main" xmlns="" id="{A1103F48-9FEE-4A30-B9BA-53547D7295C4}"/>
              </a:ext>
            </a:extLst>
          </p:cNvPr>
          <p:cNvSpPr/>
          <p:nvPr/>
        </p:nvSpPr>
        <p:spPr>
          <a:xfrm>
            <a:off x="2629821" y="3279739"/>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xmlns="" id="{912B99FC-0D92-4D34-B50C-D114D3E4DC0A}"/>
              </a:ext>
            </a:extLst>
          </p:cNvPr>
          <p:cNvSpPr txBox="1"/>
          <p:nvPr/>
        </p:nvSpPr>
        <p:spPr>
          <a:xfrm>
            <a:off x="3553850" y="3244607"/>
            <a:ext cx="10338331" cy="461665"/>
          </a:xfrm>
          <a:prstGeom prst="rect">
            <a:avLst/>
          </a:prstGeom>
          <a:noFill/>
        </p:spPr>
        <p:txBody>
          <a:bodyPr wrap="square" rtlCol="0">
            <a:spAutoFit/>
          </a:bodyPr>
          <a:lstStyle/>
          <a:p>
            <a:r>
              <a:rPr lang="en-US" sz="2400" smtClean="0">
                <a:solidFill>
                  <a:srgbClr val="002060"/>
                </a:solidFill>
              </a:rPr>
              <a:t>Hình ảnh</a:t>
            </a:r>
            <a:endParaRPr lang="ko-KR" altLang="en-US" sz="2400" dirty="0">
              <a:solidFill>
                <a:srgbClr val="002060"/>
              </a:solidFill>
            </a:endParaRPr>
          </a:p>
        </p:txBody>
      </p:sp>
      <p:sp>
        <p:nvSpPr>
          <p:cNvPr id="28" name="Oval 72">
            <a:extLst>
              <a:ext uri="{FF2B5EF4-FFF2-40B4-BE49-F238E27FC236}">
                <a16:creationId xmlns:a16="http://schemas.microsoft.com/office/drawing/2014/main" xmlns="" id="{986B53E2-1AF7-46B4-986C-F0A56B253CD5}"/>
              </a:ext>
            </a:extLst>
          </p:cNvPr>
          <p:cNvSpPr/>
          <p:nvPr/>
        </p:nvSpPr>
        <p:spPr>
          <a:xfrm>
            <a:off x="2629821" y="4286499"/>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xmlns="" id="{98EC31EC-FA9D-4301-A74E-0EAEF2CF6A65}"/>
              </a:ext>
            </a:extLst>
          </p:cNvPr>
          <p:cNvSpPr txBox="1"/>
          <p:nvPr/>
        </p:nvSpPr>
        <p:spPr>
          <a:xfrm>
            <a:off x="3553850" y="4251368"/>
            <a:ext cx="7305095" cy="461665"/>
          </a:xfrm>
          <a:prstGeom prst="rect">
            <a:avLst/>
          </a:prstGeom>
          <a:noFill/>
        </p:spPr>
        <p:txBody>
          <a:bodyPr wrap="square" rtlCol="0">
            <a:spAutoFit/>
          </a:bodyPr>
          <a:lstStyle/>
          <a:p>
            <a:r>
              <a:rPr lang="en-US" sz="2400" smtClean="0">
                <a:solidFill>
                  <a:srgbClr val="002060"/>
                </a:solidFill>
              </a:rPr>
              <a:t>Bảng</a:t>
            </a:r>
            <a:endParaRPr lang="ko-KR" altLang="en-US" sz="2400" dirty="0">
              <a:solidFill>
                <a:srgbClr val="002060"/>
              </a:solidFill>
            </a:endParaRPr>
          </a:p>
        </p:txBody>
      </p:sp>
      <p:sp>
        <p:nvSpPr>
          <p:cNvPr id="30" name="Oval 74">
            <a:extLst>
              <a:ext uri="{FF2B5EF4-FFF2-40B4-BE49-F238E27FC236}">
                <a16:creationId xmlns:a16="http://schemas.microsoft.com/office/drawing/2014/main" xmlns="" id="{FC4FE9B3-D421-49F4-AC22-63939EEA5983}"/>
              </a:ext>
            </a:extLst>
          </p:cNvPr>
          <p:cNvSpPr/>
          <p:nvPr/>
        </p:nvSpPr>
        <p:spPr>
          <a:xfrm>
            <a:off x="2629821" y="5293261"/>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xmlns="" id="{F9096C41-827F-45A1-8B47-DF8DD2D81F2F}"/>
              </a:ext>
            </a:extLst>
          </p:cNvPr>
          <p:cNvSpPr txBox="1"/>
          <p:nvPr/>
        </p:nvSpPr>
        <p:spPr>
          <a:xfrm>
            <a:off x="3553850" y="5270523"/>
            <a:ext cx="8354829" cy="577850"/>
          </a:xfrm>
          <a:prstGeom prst="rect">
            <a:avLst/>
          </a:prstGeom>
          <a:noFill/>
        </p:spPr>
        <p:txBody>
          <a:bodyPr wrap="square" rtlCol="0">
            <a:spAutoFit/>
          </a:bodyPr>
          <a:lstStyle/>
          <a:p>
            <a:pPr>
              <a:lnSpc>
                <a:spcPct val="150000"/>
              </a:lnSpc>
            </a:pPr>
            <a:r>
              <a:rPr lang="en-US" sz="2400" smtClean="0">
                <a:solidFill>
                  <a:srgbClr val="002060"/>
                </a:solidFill>
              </a:rPr>
              <a:t>Cả ba đáp án A, B và C</a:t>
            </a:r>
            <a:endParaRPr lang="ko-KR" altLang="en-US" sz="2400" dirty="0">
              <a:solidFill>
                <a:srgbClr val="002060"/>
              </a:solidFill>
            </a:endParaRPr>
          </a:p>
        </p:txBody>
      </p:sp>
      <p:sp>
        <p:nvSpPr>
          <p:cNvPr id="33" name="Parallelogram 15">
            <a:extLst>
              <a:ext uri="{FF2B5EF4-FFF2-40B4-BE49-F238E27FC236}">
                <a16:creationId xmlns:a16="http://schemas.microsoft.com/office/drawing/2014/main" xmlns="" id="{9F2DD983-58B7-459F-A1C1-D31E4C44975E}"/>
              </a:ext>
            </a:extLst>
          </p:cNvPr>
          <p:cNvSpPr/>
          <p:nvPr/>
        </p:nvSpPr>
        <p:spPr>
          <a:xfrm flipH="1">
            <a:off x="9009248" y="4029757"/>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xmlns="" id="{582845E6-E870-435A-A35E-3877E7E8EF54}"/>
              </a:ext>
            </a:extLst>
          </p:cNvPr>
          <p:cNvSpPr/>
          <p:nvPr/>
        </p:nvSpPr>
        <p:spPr>
          <a:xfrm>
            <a:off x="12720098" y="4010568"/>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xmlns="" id="{3E3E5747-0880-42F3-9661-C4844BE24B2A}"/>
              </a:ext>
            </a:extLst>
          </p:cNvPr>
          <p:cNvSpPr/>
          <p:nvPr/>
        </p:nvSpPr>
        <p:spPr>
          <a:xfrm>
            <a:off x="10858946" y="5885457"/>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xmlns="" id="{2EA46550-3E91-4467-AC5F-AD58E63D3219}"/>
              </a:ext>
            </a:extLst>
          </p:cNvPr>
          <p:cNvSpPr/>
          <p:nvPr/>
        </p:nvSpPr>
        <p:spPr>
          <a:xfrm rot="2700000">
            <a:off x="9644676" y="2631110"/>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xmlns="" id="{AF7E810A-ECDB-414D-85B4-F59E65573831}"/>
              </a:ext>
            </a:extLst>
          </p:cNvPr>
          <p:cNvSpPr/>
          <p:nvPr/>
        </p:nvSpPr>
        <p:spPr>
          <a:xfrm flipH="1">
            <a:off x="10863606" y="2184264"/>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xmlns="" id="{3F694C82-BE1C-4B2D-AF0D-893E50BA60B7}"/>
              </a:ext>
            </a:extLst>
          </p:cNvPr>
          <p:cNvSpPr/>
          <p:nvPr/>
        </p:nvSpPr>
        <p:spPr>
          <a:xfrm rot="18805991">
            <a:off x="12114015" y="5294362"/>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xmlns="" id="{FC3F0F99-1399-42D6-A7C8-A7DA2F74B7C5}"/>
              </a:ext>
            </a:extLst>
          </p:cNvPr>
          <p:cNvSpPr/>
          <p:nvPr/>
        </p:nvSpPr>
        <p:spPr>
          <a:xfrm>
            <a:off x="12260815" y="2779831"/>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xmlns="" id="{2E9F7972-3320-42CD-A59A-B7E07A724CB1}"/>
              </a:ext>
            </a:extLst>
          </p:cNvPr>
          <p:cNvSpPr/>
          <p:nvPr/>
        </p:nvSpPr>
        <p:spPr>
          <a:xfrm>
            <a:off x="9604673" y="5365131"/>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2125611" y="1210263"/>
            <a:ext cx="8361584" cy="523220"/>
          </a:xfrm>
          <a:prstGeom prst="rect">
            <a:avLst/>
          </a:prstGeom>
        </p:spPr>
        <p:txBody>
          <a:bodyPr wrap="none">
            <a:spAutoFit/>
          </a:bodyPr>
          <a:lstStyle/>
          <a:p>
            <a:r>
              <a:rPr lang="en-US" sz="2800" b="1" smtClean="0">
                <a:solidFill>
                  <a:srgbClr val="002060"/>
                </a:solidFill>
              </a:rPr>
              <a:t>Câu 2</a:t>
            </a:r>
            <a:r>
              <a:rPr lang="en-US" sz="2800" smtClean="0">
                <a:solidFill>
                  <a:srgbClr val="002060"/>
                </a:solidFill>
              </a:rPr>
              <a:t>. </a:t>
            </a:r>
            <a:r>
              <a:rPr lang="en-US" sz="2800">
                <a:solidFill>
                  <a:srgbClr val="002060"/>
                </a:solidFill>
              </a:rPr>
              <a:t>Nội dung của các ô trong bảng có thể chứa:</a:t>
            </a:r>
          </a:p>
        </p:txBody>
      </p:sp>
      <p:grpSp>
        <p:nvGrpSpPr>
          <p:cNvPr id="42" name="Group 63">
            <a:extLst>
              <a:ext uri="{FF2B5EF4-FFF2-40B4-BE49-F238E27FC236}">
                <a16:creationId xmlns:a16="http://schemas.microsoft.com/office/drawing/2014/main" xmlns="" id="{0ACD0782-97CC-4391-BC23-591A1D120F03}"/>
              </a:ext>
            </a:extLst>
          </p:cNvPr>
          <p:cNvGrpSpPr/>
          <p:nvPr/>
        </p:nvGrpSpPr>
        <p:grpSpPr>
          <a:xfrm>
            <a:off x="7892615" y="5428647"/>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xmlns=""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xmlns=""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xmlns=""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xmlns=""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xmlns=""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xmlns=""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xmlns=""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xmlns=""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3" name="Rounded Rectangle 62"/>
          <p:cNvSpPr/>
          <p:nvPr/>
        </p:nvSpPr>
        <p:spPr>
          <a:xfrm>
            <a:off x="3553850" y="5304874"/>
            <a:ext cx="3460725"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6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barn(inVertical)">
                                      <p:cBhvr>
                                        <p:cTn id="3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6720" y="377952"/>
            <a:ext cx="7363968" cy="629107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solidFill>
                  <a:srgbClr val="002060"/>
                </a:solidFill>
              </a:rPr>
              <a:t>Cuốn số lưu niệm mà ba bạn An, Minh và Khoa đang làm cần bổ sung danh sách </a:t>
            </a:r>
            <a:r>
              <a:rPr lang="vi-VN" sz="2000" smtClean="0">
                <a:solidFill>
                  <a:srgbClr val="002060"/>
                </a:solidFill>
              </a:rPr>
              <a:t>gồm</a:t>
            </a:r>
            <a:r>
              <a:rPr lang="en-US" sz="2000" smtClean="0">
                <a:solidFill>
                  <a:srgbClr val="002060"/>
                </a:solidFill>
              </a:rPr>
              <a:t> </a:t>
            </a:r>
            <a:r>
              <a:rPr lang="vi-VN" sz="2000" smtClean="0">
                <a:solidFill>
                  <a:srgbClr val="002060"/>
                </a:solidFill>
              </a:rPr>
              <a:t>ảnh </a:t>
            </a:r>
            <a:r>
              <a:rPr lang="vi-VN" sz="2000">
                <a:solidFill>
                  <a:srgbClr val="002060"/>
                </a:solidFill>
              </a:rPr>
              <a:t>và thông tin ngắn về các bạn trong lớp. Ba bạn đang băn khoăn không biết nên trình </a:t>
            </a:r>
            <a:r>
              <a:rPr lang="vi-VN" sz="2000" smtClean="0">
                <a:solidFill>
                  <a:srgbClr val="002060"/>
                </a:solidFill>
              </a:rPr>
              <a:t>bày</a:t>
            </a:r>
            <a:r>
              <a:rPr lang="en-US" sz="2000" smtClean="0">
                <a:solidFill>
                  <a:srgbClr val="002060"/>
                </a:solidFill>
              </a:rPr>
              <a:t> </a:t>
            </a:r>
            <a:r>
              <a:rPr lang="vi-VN" sz="2000" smtClean="0">
                <a:solidFill>
                  <a:srgbClr val="002060"/>
                </a:solidFill>
              </a:rPr>
              <a:t>như </a:t>
            </a:r>
            <a:r>
              <a:rPr lang="vi-VN" sz="2000">
                <a:solidFill>
                  <a:srgbClr val="002060"/>
                </a:solidFill>
              </a:rPr>
              <a:t>thế nào cho đẹp và khoa học</a:t>
            </a:r>
            <a:r>
              <a:rPr lang="vi-VN" sz="2000" smtClean="0">
                <a:solidFill>
                  <a:srgbClr val="002060"/>
                </a:solidFill>
              </a:rPr>
              <a:t>.</a:t>
            </a:r>
            <a:endParaRPr lang="vi-VN" sz="2000">
              <a:solidFill>
                <a:srgbClr val="002060"/>
              </a:solidFill>
            </a:endParaRPr>
          </a:p>
          <a:p>
            <a:pPr>
              <a:lnSpc>
                <a:spcPct val="150000"/>
              </a:lnSpc>
            </a:pPr>
            <a:r>
              <a:rPr lang="vi-VN" sz="2000" b="1">
                <a:solidFill>
                  <a:srgbClr val="002060"/>
                </a:solidFill>
              </a:rPr>
              <a:t>An: </a:t>
            </a:r>
            <a:r>
              <a:rPr lang="vi-VN" sz="2000">
                <a:solidFill>
                  <a:srgbClr val="002060"/>
                </a:solidFill>
              </a:rPr>
              <a:t>Tớ đã </a:t>
            </a:r>
            <a:r>
              <a:rPr lang="vi-VN" sz="2000" smtClean="0">
                <a:solidFill>
                  <a:srgbClr val="002060"/>
                </a:solidFill>
              </a:rPr>
              <a:t>m</a:t>
            </a:r>
            <a:r>
              <a:rPr lang="en-US" sz="2000" smtClean="0">
                <a:solidFill>
                  <a:srgbClr val="002060"/>
                </a:solidFill>
              </a:rPr>
              <a:t>ấ</a:t>
            </a:r>
            <a:r>
              <a:rPr lang="vi-VN" sz="2000" smtClean="0">
                <a:solidFill>
                  <a:srgbClr val="002060"/>
                </a:solidFill>
              </a:rPr>
              <a:t>t </a:t>
            </a:r>
            <a:r>
              <a:rPr lang="vi-VN" sz="2000">
                <a:solidFill>
                  <a:srgbClr val="002060"/>
                </a:solidFill>
              </a:rPr>
              <a:t>khá nhiều công để soạn thảo danh </a:t>
            </a:r>
            <a:r>
              <a:rPr lang="vi-VN" sz="2000" smtClean="0">
                <a:solidFill>
                  <a:srgbClr val="002060"/>
                </a:solidFill>
              </a:rPr>
              <a:t>sác</a:t>
            </a:r>
            <a:r>
              <a:rPr lang="en-US" sz="2000" smtClean="0">
                <a:solidFill>
                  <a:srgbClr val="002060"/>
                </a:solidFill>
              </a:rPr>
              <a:t>h </a:t>
            </a:r>
            <a:r>
              <a:rPr lang="vi-VN" sz="2000" smtClean="0">
                <a:solidFill>
                  <a:srgbClr val="002060"/>
                </a:solidFill>
              </a:rPr>
              <a:t>trên </a:t>
            </a:r>
            <a:r>
              <a:rPr lang="vi-VN" sz="2000">
                <a:solidFill>
                  <a:srgbClr val="002060"/>
                </a:solidFill>
              </a:rPr>
              <a:t>máy trang văn bản. Các </a:t>
            </a:r>
            <a:r>
              <a:rPr lang="vi-VN" sz="2000" smtClean="0">
                <a:solidFill>
                  <a:srgbClr val="002060"/>
                </a:solidFill>
              </a:rPr>
              <a:t>bạn</a:t>
            </a:r>
            <a:r>
              <a:rPr lang="en-US" sz="2000" smtClean="0">
                <a:solidFill>
                  <a:srgbClr val="002060"/>
                </a:solidFill>
              </a:rPr>
              <a:t> </a:t>
            </a:r>
            <a:r>
              <a:rPr lang="vi-VN" sz="2000" smtClean="0">
                <a:solidFill>
                  <a:srgbClr val="002060"/>
                </a:solidFill>
              </a:rPr>
              <a:t>xem </a:t>
            </a:r>
            <a:r>
              <a:rPr lang="vi-VN" sz="2000">
                <a:solidFill>
                  <a:srgbClr val="002060"/>
                </a:solidFill>
              </a:rPr>
              <a:t>thế đã </a:t>
            </a:r>
            <a:r>
              <a:rPr lang="vi-VN" sz="2000" smtClean="0">
                <a:solidFill>
                  <a:srgbClr val="002060"/>
                </a:solidFill>
              </a:rPr>
              <a:t>được</a:t>
            </a:r>
            <a:r>
              <a:rPr lang="en-US" sz="2000">
                <a:solidFill>
                  <a:srgbClr val="002060"/>
                </a:solidFill>
              </a:rPr>
              <a:t> </a:t>
            </a:r>
            <a:r>
              <a:rPr lang="vi-VN" sz="2000" smtClean="0">
                <a:solidFill>
                  <a:srgbClr val="002060"/>
                </a:solidFill>
              </a:rPr>
              <a:t>chưa?</a:t>
            </a:r>
            <a:endParaRPr lang="vi-VN" sz="2000">
              <a:solidFill>
                <a:srgbClr val="002060"/>
              </a:solidFill>
            </a:endParaRPr>
          </a:p>
          <a:p>
            <a:pPr>
              <a:lnSpc>
                <a:spcPct val="150000"/>
              </a:lnSpc>
            </a:pPr>
            <a:r>
              <a:rPr lang="vi-VN" sz="2000" b="1">
                <a:solidFill>
                  <a:srgbClr val="002060"/>
                </a:solidFill>
              </a:rPr>
              <a:t>Minh</a:t>
            </a:r>
            <a:r>
              <a:rPr lang="vi-VN" sz="2000">
                <a:solidFill>
                  <a:srgbClr val="002060"/>
                </a:solidFill>
              </a:rPr>
              <a:t>: Tớ có tham khảo cách trình </a:t>
            </a:r>
            <a:r>
              <a:rPr lang="vi-VN" sz="2000" smtClean="0">
                <a:solidFill>
                  <a:srgbClr val="002060"/>
                </a:solidFill>
              </a:rPr>
              <a:t>b</a:t>
            </a:r>
            <a:r>
              <a:rPr lang="en-US" sz="2000">
                <a:solidFill>
                  <a:srgbClr val="002060"/>
                </a:solidFill>
              </a:rPr>
              <a:t>à</a:t>
            </a:r>
            <a:r>
              <a:rPr lang="vi-VN" sz="2000" smtClean="0">
                <a:solidFill>
                  <a:srgbClr val="002060"/>
                </a:solidFill>
              </a:rPr>
              <a:t>y </a:t>
            </a:r>
            <a:r>
              <a:rPr lang="vi-VN" sz="2000">
                <a:solidFill>
                  <a:srgbClr val="002060"/>
                </a:solidFill>
              </a:rPr>
              <a:t>của một số </a:t>
            </a:r>
            <a:r>
              <a:rPr lang="vi-VN" sz="2000" smtClean="0">
                <a:solidFill>
                  <a:srgbClr val="002060"/>
                </a:solidFill>
              </a:rPr>
              <a:t>cuốn</a:t>
            </a:r>
            <a:r>
              <a:rPr lang="en-US" sz="2000" smtClean="0">
                <a:solidFill>
                  <a:srgbClr val="002060"/>
                </a:solidFill>
              </a:rPr>
              <a:t> </a:t>
            </a:r>
            <a:r>
              <a:rPr lang="vi-VN" sz="2000" smtClean="0">
                <a:solidFill>
                  <a:srgbClr val="002060"/>
                </a:solidFill>
              </a:rPr>
              <a:t>số </a:t>
            </a:r>
            <a:r>
              <a:rPr lang="vi-VN" sz="2000">
                <a:solidFill>
                  <a:srgbClr val="002060"/>
                </a:solidFill>
              </a:rPr>
              <a:t>lưu niệm. Họ để danh sách </a:t>
            </a:r>
            <a:r>
              <a:rPr lang="vi-VN" sz="2000" smtClean="0">
                <a:solidFill>
                  <a:srgbClr val="002060"/>
                </a:solidFill>
              </a:rPr>
              <a:t>vào</a:t>
            </a:r>
            <a:r>
              <a:rPr lang="en-US" sz="2000" smtClean="0">
                <a:solidFill>
                  <a:srgbClr val="002060"/>
                </a:solidFill>
              </a:rPr>
              <a:t> </a:t>
            </a:r>
            <a:r>
              <a:rPr lang="vi-VN" sz="2000" smtClean="0">
                <a:solidFill>
                  <a:srgbClr val="002060"/>
                </a:solidFill>
              </a:rPr>
              <a:t>một </a:t>
            </a:r>
            <a:r>
              <a:rPr lang="vi-VN" sz="2000">
                <a:solidFill>
                  <a:srgbClr val="002060"/>
                </a:solidFill>
              </a:rPr>
              <a:t>bảng, nhìn rất đầy đủ mà cô đọng</a:t>
            </a:r>
            <a:r>
              <a:rPr lang="vi-VN" sz="2000" smtClean="0">
                <a:solidFill>
                  <a:srgbClr val="002060"/>
                </a:solidFill>
              </a:rPr>
              <a:t>.</a:t>
            </a:r>
            <a:endParaRPr lang="vi-VN" sz="2000">
              <a:solidFill>
                <a:srgbClr val="002060"/>
              </a:solidFill>
            </a:endParaRPr>
          </a:p>
          <a:p>
            <a:pPr>
              <a:lnSpc>
                <a:spcPct val="150000"/>
              </a:lnSpc>
            </a:pPr>
            <a:r>
              <a:rPr lang="vi-VN" sz="2000" b="1">
                <a:solidFill>
                  <a:srgbClr val="002060"/>
                </a:solidFill>
              </a:rPr>
              <a:t>Khoa: </a:t>
            </a:r>
            <a:r>
              <a:rPr lang="vi-VN" sz="2000">
                <a:solidFill>
                  <a:srgbClr val="002060"/>
                </a:solidFill>
              </a:rPr>
              <a:t>Nhưng bảng vừa chứa hình ảnh, vừa chứa chữ có được không? Có </a:t>
            </a:r>
            <a:r>
              <a:rPr lang="vi-VN" sz="2000" smtClean="0">
                <a:solidFill>
                  <a:srgbClr val="002060"/>
                </a:solidFill>
              </a:rPr>
              <a:t>l</a:t>
            </a:r>
            <a:r>
              <a:rPr lang="en-US" sz="2000">
                <a:solidFill>
                  <a:srgbClr val="002060"/>
                </a:solidFill>
              </a:rPr>
              <a:t>ẽ</a:t>
            </a:r>
            <a:r>
              <a:rPr lang="vi-VN" sz="2000" smtClean="0">
                <a:solidFill>
                  <a:srgbClr val="002060"/>
                </a:solidFill>
              </a:rPr>
              <a:t> </a:t>
            </a:r>
            <a:r>
              <a:rPr lang="vi-VN" sz="2000">
                <a:solidFill>
                  <a:srgbClr val="002060"/>
                </a:solidFill>
              </a:rPr>
              <a:t>chúng ta </a:t>
            </a:r>
            <a:r>
              <a:rPr lang="vi-VN" sz="2000" smtClean="0">
                <a:solidFill>
                  <a:srgbClr val="002060"/>
                </a:solidFill>
              </a:rPr>
              <a:t>phải</a:t>
            </a:r>
            <a:r>
              <a:rPr lang="en-US" sz="2000" smtClean="0">
                <a:solidFill>
                  <a:srgbClr val="002060"/>
                </a:solidFill>
              </a:rPr>
              <a:t> </a:t>
            </a:r>
            <a:r>
              <a:rPr lang="vi-VN" sz="2000" smtClean="0">
                <a:solidFill>
                  <a:srgbClr val="002060"/>
                </a:solidFill>
              </a:rPr>
              <a:t>nhờ </a:t>
            </a:r>
            <a:r>
              <a:rPr lang="vi-VN" sz="2000">
                <a:solidFill>
                  <a:srgbClr val="002060"/>
                </a:solidFill>
              </a:rPr>
              <a:t>thầy cô hướng dẫn thêm.</a:t>
            </a:r>
            <a:endParaRPr lang="en-US" sz="200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688" y="1454254"/>
            <a:ext cx="4389119" cy="4138468"/>
          </a:xfrm>
          <a:prstGeom prst="rect">
            <a:avLst/>
          </a:prstGeom>
        </p:spPr>
      </p:pic>
    </p:spTree>
    <p:extLst>
      <p:ext uri="{BB962C8B-B14F-4D97-AF65-F5344CB8AC3E}">
        <p14:creationId xmlns:p14="http://schemas.microsoft.com/office/powerpoint/2010/main" val="37376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93311" y="221294"/>
            <a:ext cx="9988358" cy="724247"/>
          </a:xfrm>
        </p:spPr>
        <p:txBody>
          <a:bodyPr/>
          <a:lstStyle/>
          <a:p>
            <a:r>
              <a:rPr lang="en-US" sz="3600" b="1" u="sng" smtClean="0">
                <a:solidFill>
                  <a:schemeClr val="accent4">
                    <a:lumMod val="50000"/>
                  </a:schemeClr>
                </a:solidFill>
              </a:rPr>
              <a:t>LUYỆN TẬP</a:t>
            </a:r>
            <a:endParaRPr lang="en-US" sz="3600" b="1" u="sng" dirty="0">
              <a:solidFill>
                <a:schemeClr val="accent4">
                  <a:lumMod val="50000"/>
                </a:schemeClr>
              </a:solidFill>
            </a:endParaRPr>
          </a:p>
        </p:txBody>
      </p:sp>
      <p:grpSp>
        <p:nvGrpSpPr>
          <p:cNvPr id="3" name="Group 63">
            <a:extLst>
              <a:ext uri="{FF2B5EF4-FFF2-40B4-BE49-F238E27FC236}">
                <a16:creationId xmlns:a16="http://schemas.microsoft.com/office/drawing/2014/main" xmlns="" id="{0ACD0782-97CC-4391-BC23-591A1D120F03}"/>
              </a:ext>
            </a:extLst>
          </p:cNvPr>
          <p:cNvGrpSpPr/>
          <p:nvPr/>
        </p:nvGrpSpPr>
        <p:grpSpPr>
          <a:xfrm>
            <a:off x="9606199" y="4615955"/>
            <a:ext cx="2413727" cy="2380052"/>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xmlns=""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xmlns=""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xmlns=""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xmlns=""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xmlns=""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xmlns=""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xmlns=""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xmlns=""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xmlns=""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xmlns="" id="{C598D403-9D96-40FA-B9EB-186781B515BF}"/>
              </a:ext>
            </a:extLst>
          </p:cNvPr>
          <p:cNvSpPr/>
          <p:nvPr/>
        </p:nvSpPr>
        <p:spPr>
          <a:xfrm>
            <a:off x="2077149" y="2717981"/>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xmlns="" id="{83EC5968-2E15-4C2A-B414-0BE87800EA8A}"/>
              </a:ext>
            </a:extLst>
          </p:cNvPr>
          <p:cNvSpPr txBox="1"/>
          <p:nvPr/>
        </p:nvSpPr>
        <p:spPr>
          <a:xfrm>
            <a:off x="3001178" y="2743000"/>
            <a:ext cx="7182073" cy="523220"/>
          </a:xfrm>
          <a:prstGeom prst="rect">
            <a:avLst/>
          </a:prstGeom>
          <a:noFill/>
        </p:spPr>
        <p:txBody>
          <a:bodyPr wrap="square" rtlCol="0">
            <a:spAutoFit/>
          </a:bodyPr>
          <a:lstStyle/>
          <a:p>
            <a:r>
              <a:rPr lang="en-US" sz="2800">
                <a:solidFill>
                  <a:srgbClr val="002060"/>
                </a:solidFill>
              </a:rPr>
              <a:t>10 cột, 10 hàng. </a:t>
            </a:r>
            <a:endParaRPr lang="ko-KR" altLang="en-US" sz="2800" dirty="0">
              <a:solidFill>
                <a:srgbClr val="002060"/>
              </a:solidFill>
            </a:endParaRPr>
          </a:p>
        </p:txBody>
      </p:sp>
      <p:sp>
        <p:nvSpPr>
          <p:cNvPr id="26" name="Oval 70">
            <a:extLst>
              <a:ext uri="{FF2B5EF4-FFF2-40B4-BE49-F238E27FC236}">
                <a16:creationId xmlns:a16="http://schemas.microsoft.com/office/drawing/2014/main" xmlns="" id="{A1103F48-9FEE-4A30-B9BA-53547D7295C4}"/>
              </a:ext>
            </a:extLst>
          </p:cNvPr>
          <p:cNvSpPr/>
          <p:nvPr/>
        </p:nvSpPr>
        <p:spPr>
          <a:xfrm>
            <a:off x="2077149" y="3784893"/>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xmlns="" id="{912B99FC-0D92-4D34-B50C-D114D3E4DC0A}"/>
              </a:ext>
            </a:extLst>
          </p:cNvPr>
          <p:cNvSpPr txBox="1"/>
          <p:nvPr/>
        </p:nvSpPr>
        <p:spPr>
          <a:xfrm>
            <a:off x="3001178" y="3749761"/>
            <a:ext cx="10338331" cy="523220"/>
          </a:xfrm>
          <a:prstGeom prst="rect">
            <a:avLst/>
          </a:prstGeom>
          <a:noFill/>
        </p:spPr>
        <p:txBody>
          <a:bodyPr wrap="square" rtlCol="0">
            <a:spAutoFit/>
          </a:bodyPr>
          <a:lstStyle/>
          <a:p>
            <a:r>
              <a:rPr lang="en-US" sz="2800">
                <a:solidFill>
                  <a:srgbClr val="002060"/>
                </a:solidFill>
              </a:rPr>
              <a:t>10 cột, 8 hàng.</a:t>
            </a:r>
            <a:endParaRPr lang="ko-KR" altLang="en-US" sz="2800" dirty="0">
              <a:solidFill>
                <a:srgbClr val="002060"/>
              </a:solidFill>
            </a:endParaRPr>
          </a:p>
        </p:txBody>
      </p:sp>
      <p:sp>
        <p:nvSpPr>
          <p:cNvPr id="28" name="Oval 72">
            <a:extLst>
              <a:ext uri="{FF2B5EF4-FFF2-40B4-BE49-F238E27FC236}">
                <a16:creationId xmlns:a16="http://schemas.microsoft.com/office/drawing/2014/main" xmlns="" id="{986B53E2-1AF7-46B4-986C-F0A56B253CD5}"/>
              </a:ext>
            </a:extLst>
          </p:cNvPr>
          <p:cNvSpPr/>
          <p:nvPr/>
        </p:nvSpPr>
        <p:spPr>
          <a:xfrm>
            <a:off x="2077149" y="4791653"/>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xmlns="" id="{98EC31EC-FA9D-4301-A74E-0EAEF2CF6A65}"/>
              </a:ext>
            </a:extLst>
          </p:cNvPr>
          <p:cNvSpPr txBox="1"/>
          <p:nvPr/>
        </p:nvSpPr>
        <p:spPr>
          <a:xfrm>
            <a:off x="3001177" y="4844736"/>
            <a:ext cx="7305095" cy="523220"/>
          </a:xfrm>
          <a:prstGeom prst="rect">
            <a:avLst/>
          </a:prstGeom>
          <a:noFill/>
        </p:spPr>
        <p:txBody>
          <a:bodyPr wrap="square" rtlCol="0">
            <a:spAutoFit/>
          </a:bodyPr>
          <a:lstStyle/>
          <a:p>
            <a:r>
              <a:rPr lang="en-US" sz="2800">
                <a:solidFill>
                  <a:srgbClr val="002060"/>
                </a:solidFill>
              </a:rPr>
              <a:t>8 cột, 8 hàng.</a:t>
            </a:r>
            <a:endParaRPr lang="ko-KR" altLang="en-US" sz="2800" dirty="0">
              <a:solidFill>
                <a:srgbClr val="002060"/>
              </a:solidFill>
            </a:endParaRPr>
          </a:p>
        </p:txBody>
      </p:sp>
      <p:sp>
        <p:nvSpPr>
          <p:cNvPr id="30" name="Oval 74">
            <a:extLst>
              <a:ext uri="{FF2B5EF4-FFF2-40B4-BE49-F238E27FC236}">
                <a16:creationId xmlns:a16="http://schemas.microsoft.com/office/drawing/2014/main" xmlns="" id="{FC4FE9B3-D421-49F4-AC22-63939EEA5983}"/>
              </a:ext>
            </a:extLst>
          </p:cNvPr>
          <p:cNvSpPr/>
          <p:nvPr/>
        </p:nvSpPr>
        <p:spPr>
          <a:xfrm>
            <a:off x="2077149" y="5798415"/>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xmlns="" id="{F9096C41-827F-45A1-8B47-DF8DD2D81F2F}"/>
              </a:ext>
            </a:extLst>
          </p:cNvPr>
          <p:cNvSpPr txBox="1"/>
          <p:nvPr/>
        </p:nvSpPr>
        <p:spPr>
          <a:xfrm>
            <a:off x="3001178" y="5775677"/>
            <a:ext cx="8354829" cy="658835"/>
          </a:xfrm>
          <a:prstGeom prst="rect">
            <a:avLst/>
          </a:prstGeom>
          <a:noFill/>
        </p:spPr>
        <p:txBody>
          <a:bodyPr wrap="square" rtlCol="0">
            <a:spAutoFit/>
          </a:bodyPr>
          <a:lstStyle/>
          <a:p>
            <a:pPr>
              <a:lnSpc>
                <a:spcPct val="150000"/>
              </a:lnSpc>
            </a:pPr>
            <a:r>
              <a:rPr lang="en-US" sz="2800">
                <a:solidFill>
                  <a:srgbClr val="002060"/>
                </a:solidFill>
              </a:rPr>
              <a:t>8 cột, 10 hàng</a:t>
            </a:r>
            <a:endParaRPr lang="ko-KR" altLang="en-US" sz="2800" b="1" dirty="0">
              <a:solidFill>
                <a:srgbClr val="002060"/>
              </a:solidFill>
            </a:endParaRPr>
          </a:p>
        </p:txBody>
      </p:sp>
      <p:sp>
        <p:nvSpPr>
          <p:cNvPr id="33" name="Parallelogram 15">
            <a:extLst>
              <a:ext uri="{FF2B5EF4-FFF2-40B4-BE49-F238E27FC236}">
                <a16:creationId xmlns:a16="http://schemas.microsoft.com/office/drawing/2014/main" xmlns="" id="{9F2DD983-58B7-459F-A1C1-D31E4C44975E}"/>
              </a:ext>
            </a:extLst>
          </p:cNvPr>
          <p:cNvSpPr/>
          <p:nvPr/>
        </p:nvSpPr>
        <p:spPr>
          <a:xfrm flipH="1">
            <a:off x="8328893" y="4122803"/>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xmlns="" id="{582845E6-E870-435A-A35E-3877E7E8EF54}"/>
              </a:ext>
            </a:extLst>
          </p:cNvPr>
          <p:cNvSpPr/>
          <p:nvPr/>
        </p:nvSpPr>
        <p:spPr>
          <a:xfrm>
            <a:off x="12039743" y="4103614"/>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xmlns="" id="{3E3E5747-0880-42F3-9661-C4844BE24B2A}"/>
              </a:ext>
            </a:extLst>
          </p:cNvPr>
          <p:cNvSpPr/>
          <p:nvPr/>
        </p:nvSpPr>
        <p:spPr>
          <a:xfrm>
            <a:off x="10178591" y="5978503"/>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xmlns="" id="{2EA46550-3E91-4467-AC5F-AD58E63D3219}"/>
              </a:ext>
            </a:extLst>
          </p:cNvPr>
          <p:cNvSpPr/>
          <p:nvPr/>
        </p:nvSpPr>
        <p:spPr>
          <a:xfrm rot="2700000">
            <a:off x="8964321" y="2724156"/>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xmlns="" id="{AF7E810A-ECDB-414D-85B4-F59E65573831}"/>
              </a:ext>
            </a:extLst>
          </p:cNvPr>
          <p:cNvSpPr/>
          <p:nvPr/>
        </p:nvSpPr>
        <p:spPr>
          <a:xfrm flipH="1">
            <a:off x="10183251" y="2277310"/>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xmlns="" id="{3F694C82-BE1C-4B2D-AF0D-893E50BA60B7}"/>
              </a:ext>
            </a:extLst>
          </p:cNvPr>
          <p:cNvSpPr/>
          <p:nvPr/>
        </p:nvSpPr>
        <p:spPr>
          <a:xfrm rot="18805991">
            <a:off x="11433660" y="5387408"/>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xmlns="" id="{FC3F0F99-1399-42D6-A7C8-A7DA2F74B7C5}"/>
              </a:ext>
            </a:extLst>
          </p:cNvPr>
          <p:cNvSpPr/>
          <p:nvPr/>
        </p:nvSpPr>
        <p:spPr>
          <a:xfrm>
            <a:off x="11580460" y="2872877"/>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xmlns="" id="{2E9F7972-3320-42CD-A59A-B7E07A724CB1}"/>
              </a:ext>
            </a:extLst>
          </p:cNvPr>
          <p:cNvSpPr/>
          <p:nvPr/>
        </p:nvSpPr>
        <p:spPr>
          <a:xfrm>
            <a:off x="8924318" y="5458177"/>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1031054" y="965046"/>
            <a:ext cx="10622075" cy="1384995"/>
          </a:xfrm>
          <a:prstGeom prst="rect">
            <a:avLst/>
          </a:prstGeom>
        </p:spPr>
        <p:txBody>
          <a:bodyPr wrap="none">
            <a:spAutoFit/>
          </a:bodyPr>
          <a:lstStyle/>
          <a:p>
            <a:pPr algn="ctr">
              <a:lnSpc>
                <a:spcPct val="150000"/>
              </a:lnSpc>
            </a:pPr>
            <a:r>
              <a:rPr lang="en-US" sz="2800" b="1" smtClean="0">
                <a:solidFill>
                  <a:srgbClr val="002060"/>
                </a:solidFill>
              </a:rPr>
              <a:t>Câu 3. </a:t>
            </a:r>
            <a:r>
              <a:rPr lang="vi-VN" sz="2800" smtClean="0">
                <a:solidFill>
                  <a:srgbClr val="002060"/>
                </a:solidFill>
              </a:rPr>
              <a:t>Sử </a:t>
            </a:r>
            <a:r>
              <a:rPr lang="vi-VN" sz="2800">
                <a:solidFill>
                  <a:srgbClr val="002060"/>
                </a:solidFill>
              </a:rPr>
              <a:t>dụng lệnh Insert/Table rồi dùng chuột kéo thả để chọn </a:t>
            </a:r>
            <a:endParaRPr lang="en-US" sz="2800" smtClean="0">
              <a:solidFill>
                <a:srgbClr val="002060"/>
              </a:solidFill>
            </a:endParaRPr>
          </a:p>
          <a:p>
            <a:pPr algn="ctr">
              <a:lnSpc>
                <a:spcPct val="150000"/>
              </a:lnSpc>
            </a:pPr>
            <a:r>
              <a:rPr lang="vi-VN" sz="2800" smtClean="0">
                <a:solidFill>
                  <a:srgbClr val="002060"/>
                </a:solidFill>
              </a:rPr>
              <a:t>số </a:t>
            </a:r>
            <a:r>
              <a:rPr lang="vi-VN" sz="2800">
                <a:solidFill>
                  <a:srgbClr val="002060"/>
                </a:solidFill>
              </a:rPr>
              <a:t>cột và số hàng thì số cột, số hàng tối đa có thể tạo được là:</a:t>
            </a:r>
            <a:endParaRPr lang="en-US" sz="2800">
              <a:solidFill>
                <a:srgbClr val="002060"/>
              </a:solidFill>
            </a:endParaRPr>
          </a:p>
        </p:txBody>
      </p:sp>
      <p:grpSp>
        <p:nvGrpSpPr>
          <p:cNvPr id="42" name="Group 63">
            <a:extLst>
              <a:ext uri="{FF2B5EF4-FFF2-40B4-BE49-F238E27FC236}">
                <a16:creationId xmlns:a16="http://schemas.microsoft.com/office/drawing/2014/main" xmlns="" id="{0ACD0782-97CC-4391-BC23-591A1D120F03}"/>
              </a:ext>
            </a:extLst>
          </p:cNvPr>
          <p:cNvGrpSpPr/>
          <p:nvPr/>
        </p:nvGrpSpPr>
        <p:grpSpPr>
          <a:xfrm rot="20542149">
            <a:off x="8482832" y="5412815"/>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xmlns=""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xmlns=""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xmlns=""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xmlns=""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xmlns=""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xmlns=""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xmlns=""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xmlns=""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3" name="Rounded Rectangle 62"/>
          <p:cNvSpPr/>
          <p:nvPr/>
        </p:nvSpPr>
        <p:spPr>
          <a:xfrm>
            <a:off x="3001177" y="3749761"/>
            <a:ext cx="2673113"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5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barn(inVertical)">
                                      <p:cBhvr>
                                        <p:cTn id="3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65701" y="275082"/>
            <a:ext cx="9988358" cy="724247"/>
          </a:xfrm>
        </p:spPr>
        <p:txBody>
          <a:bodyPr/>
          <a:lstStyle/>
          <a:p>
            <a:r>
              <a:rPr lang="en-US" sz="3600" b="1" u="sng" smtClean="0">
                <a:solidFill>
                  <a:schemeClr val="accent4">
                    <a:lumMod val="50000"/>
                  </a:schemeClr>
                </a:solidFill>
              </a:rPr>
              <a:t>LUYỆN TẬP</a:t>
            </a:r>
            <a:endParaRPr lang="en-US" sz="3600" b="1" u="sng" dirty="0">
              <a:solidFill>
                <a:schemeClr val="accent4">
                  <a:lumMod val="50000"/>
                </a:schemeClr>
              </a:solidFill>
            </a:endParaRPr>
          </a:p>
        </p:txBody>
      </p:sp>
      <p:grpSp>
        <p:nvGrpSpPr>
          <p:cNvPr id="3" name="Group 63">
            <a:extLst>
              <a:ext uri="{FF2B5EF4-FFF2-40B4-BE49-F238E27FC236}">
                <a16:creationId xmlns:a16="http://schemas.microsoft.com/office/drawing/2014/main" xmlns="" id="{0ACD0782-97CC-4391-BC23-591A1D120F03}"/>
              </a:ext>
            </a:extLst>
          </p:cNvPr>
          <p:cNvGrpSpPr/>
          <p:nvPr/>
        </p:nvGrpSpPr>
        <p:grpSpPr>
          <a:xfrm>
            <a:off x="9606199" y="4615955"/>
            <a:ext cx="2413727" cy="2380052"/>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xmlns=""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xmlns=""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xmlns=""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xmlns=""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xmlns=""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xmlns=""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xmlns=""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xmlns=""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xmlns=""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xmlns="" id="{C598D403-9D96-40FA-B9EB-186781B515BF}"/>
              </a:ext>
            </a:extLst>
          </p:cNvPr>
          <p:cNvSpPr/>
          <p:nvPr/>
        </p:nvSpPr>
        <p:spPr>
          <a:xfrm>
            <a:off x="929640" y="2280854"/>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xmlns="" id="{83EC5968-2E15-4C2A-B414-0BE87800EA8A}"/>
              </a:ext>
            </a:extLst>
          </p:cNvPr>
          <p:cNvSpPr txBox="1"/>
          <p:nvPr/>
        </p:nvSpPr>
        <p:spPr>
          <a:xfrm>
            <a:off x="1853669" y="2305873"/>
            <a:ext cx="9215238" cy="461665"/>
          </a:xfrm>
          <a:prstGeom prst="rect">
            <a:avLst/>
          </a:prstGeom>
          <a:noFill/>
        </p:spPr>
        <p:txBody>
          <a:bodyPr wrap="square" rtlCol="0">
            <a:spAutoFit/>
          </a:bodyPr>
          <a:lstStyle/>
          <a:p>
            <a:r>
              <a:rPr lang="en-US" sz="2400">
                <a:solidFill>
                  <a:srgbClr val="002060"/>
                </a:solidFill>
              </a:rPr>
              <a:t>Chọn lệnh </a:t>
            </a:r>
            <a:r>
              <a:rPr lang="en-US" sz="2400" smtClean="0">
                <a:solidFill>
                  <a:srgbClr val="002060"/>
                </a:solidFill>
              </a:rPr>
              <a:t>Insert/Table, kéo </a:t>
            </a:r>
            <a:r>
              <a:rPr lang="en-US" sz="2400">
                <a:solidFill>
                  <a:srgbClr val="002060"/>
                </a:solidFill>
              </a:rPr>
              <a:t>thả chuột chọn 30 </a:t>
            </a:r>
            <a:r>
              <a:rPr lang="en-US" sz="2400" smtClean="0">
                <a:solidFill>
                  <a:srgbClr val="002060"/>
                </a:solidFill>
              </a:rPr>
              <a:t>hàng, 10 </a:t>
            </a:r>
            <a:r>
              <a:rPr lang="en-US" sz="2400">
                <a:solidFill>
                  <a:srgbClr val="002060"/>
                </a:solidFill>
              </a:rPr>
              <a:t>cột</a:t>
            </a:r>
            <a:endParaRPr lang="ko-KR" altLang="en-US" sz="2400" dirty="0">
              <a:solidFill>
                <a:srgbClr val="002060"/>
              </a:solidFill>
            </a:endParaRPr>
          </a:p>
        </p:txBody>
      </p:sp>
      <p:sp>
        <p:nvSpPr>
          <p:cNvPr id="26" name="Oval 70">
            <a:extLst>
              <a:ext uri="{FF2B5EF4-FFF2-40B4-BE49-F238E27FC236}">
                <a16:creationId xmlns:a16="http://schemas.microsoft.com/office/drawing/2014/main" xmlns="" id="{A1103F48-9FEE-4A30-B9BA-53547D7295C4}"/>
              </a:ext>
            </a:extLst>
          </p:cNvPr>
          <p:cNvSpPr/>
          <p:nvPr/>
        </p:nvSpPr>
        <p:spPr>
          <a:xfrm>
            <a:off x="929640" y="3347766"/>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xmlns="" id="{912B99FC-0D92-4D34-B50C-D114D3E4DC0A}"/>
              </a:ext>
            </a:extLst>
          </p:cNvPr>
          <p:cNvSpPr txBox="1"/>
          <p:nvPr/>
        </p:nvSpPr>
        <p:spPr>
          <a:xfrm>
            <a:off x="1853669" y="3447866"/>
            <a:ext cx="10338331" cy="461665"/>
          </a:xfrm>
          <a:prstGeom prst="rect">
            <a:avLst/>
          </a:prstGeom>
          <a:noFill/>
        </p:spPr>
        <p:txBody>
          <a:bodyPr wrap="square" rtlCol="0">
            <a:spAutoFit/>
          </a:bodyPr>
          <a:lstStyle/>
          <a:p>
            <a:r>
              <a:rPr lang="en-US" sz="2400">
                <a:solidFill>
                  <a:srgbClr val="002060"/>
                </a:solidFill>
              </a:rPr>
              <a:t>Chọn lệnh Insert/Table/Table Tools, nhập 30 hàng, 10 cột</a:t>
            </a:r>
            <a:endParaRPr lang="ko-KR" altLang="en-US" sz="2400" b="1" dirty="0">
              <a:solidFill>
                <a:srgbClr val="002060"/>
              </a:solidFill>
            </a:endParaRPr>
          </a:p>
        </p:txBody>
      </p:sp>
      <p:sp>
        <p:nvSpPr>
          <p:cNvPr id="28" name="Oval 72">
            <a:extLst>
              <a:ext uri="{FF2B5EF4-FFF2-40B4-BE49-F238E27FC236}">
                <a16:creationId xmlns:a16="http://schemas.microsoft.com/office/drawing/2014/main" xmlns="" id="{986B53E2-1AF7-46B4-986C-F0A56B253CD5}"/>
              </a:ext>
            </a:extLst>
          </p:cNvPr>
          <p:cNvSpPr/>
          <p:nvPr/>
        </p:nvSpPr>
        <p:spPr>
          <a:xfrm>
            <a:off x="929640" y="4354526"/>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xmlns="" id="{98EC31EC-FA9D-4301-A74E-0EAEF2CF6A65}"/>
              </a:ext>
            </a:extLst>
          </p:cNvPr>
          <p:cNvSpPr txBox="1"/>
          <p:nvPr/>
        </p:nvSpPr>
        <p:spPr>
          <a:xfrm>
            <a:off x="1853669" y="4379305"/>
            <a:ext cx="8426865" cy="461665"/>
          </a:xfrm>
          <a:prstGeom prst="rect">
            <a:avLst/>
          </a:prstGeom>
          <a:noFill/>
        </p:spPr>
        <p:txBody>
          <a:bodyPr wrap="square" rtlCol="0">
            <a:spAutoFit/>
          </a:bodyPr>
          <a:lstStyle/>
          <a:p>
            <a:r>
              <a:rPr lang="en-US" sz="2400">
                <a:solidFill>
                  <a:srgbClr val="002060"/>
                </a:solidFill>
              </a:rPr>
              <a:t>Chọn lệnh Insert/Table/lnsert Table, nhập 30 hàng, 10 cột</a:t>
            </a:r>
            <a:endParaRPr lang="ko-KR" altLang="en-US" sz="2400" dirty="0">
              <a:solidFill>
                <a:srgbClr val="002060"/>
              </a:solidFill>
            </a:endParaRPr>
          </a:p>
        </p:txBody>
      </p:sp>
      <p:sp>
        <p:nvSpPr>
          <p:cNvPr id="30" name="Oval 74">
            <a:extLst>
              <a:ext uri="{FF2B5EF4-FFF2-40B4-BE49-F238E27FC236}">
                <a16:creationId xmlns:a16="http://schemas.microsoft.com/office/drawing/2014/main" xmlns="" id="{FC4FE9B3-D421-49F4-AC22-63939EEA5983}"/>
              </a:ext>
            </a:extLst>
          </p:cNvPr>
          <p:cNvSpPr/>
          <p:nvPr/>
        </p:nvSpPr>
        <p:spPr>
          <a:xfrm>
            <a:off x="929640" y="5361288"/>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xmlns="" id="{F9096C41-827F-45A1-8B47-DF8DD2D81F2F}"/>
              </a:ext>
            </a:extLst>
          </p:cNvPr>
          <p:cNvSpPr txBox="1"/>
          <p:nvPr/>
        </p:nvSpPr>
        <p:spPr>
          <a:xfrm>
            <a:off x="1853669" y="5338550"/>
            <a:ext cx="8354829" cy="577850"/>
          </a:xfrm>
          <a:prstGeom prst="rect">
            <a:avLst/>
          </a:prstGeom>
          <a:noFill/>
        </p:spPr>
        <p:txBody>
          <a:bodyPr wrap="square" rtlCol="0">
            <a:spAutoFit/>
          </a:bodyPr>
          <a:lstStyle/>
          <a:p>
            <a:pPr>
              <a:lnSpc>
                <a:spcPct val="150000"/>
              </a:lnSpc>
            </a:pPr>
            <a:r>
              <a:rPr lang="en-US" sz="2400">
                <a:solidFill>
                  <a:srgbClr val="002060"/>
                </a:solidFill>
              </a:rPr>
              <a:t>Chọn lệnh Table Tools/Layout, nhập 30 hàng, 10 cột</a:t>
            </a:r>
            <a:endParaRPr lang="ko-KR" altLang="en-US" sz="2400" b="1" dirty="0">
              <a:solidFill>
                <a:srgbClr val="002060"/>
              </a:solidFill>
            </a:endParaRPr>
          </a:p>
        </p:txBody>
      </p:sp>
      <p:sp>
        <p:nvSpPr>
          <p:cNvPr id="33" name="Parallelogram 15">
            <a:extLst>
              <a:ext uri="{FF2B5EF4-FFF2-40B4-BE49-F238E27FC236}">
                <a16:creationId xmlns:a16="http://schemas.microsoft.com/office/drawing/2014/main" xmlns="" id="{9F2DD983-58B7-459F-A1C1-D31E4C44975E}"/>
              </a:ext>
            </a:extLst>
          </p:cNvPr>
          <p:cNvSpPr/>
          <p:nvPr/>
        </p:nvSpPr>
        <p:spPr>
          <a:xfrm flipH="1">
            <a:off x="8328893" y="4122803"/>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xmlns="" id="{582845E6-E870-435A-A35E-3877E7E8EF54}"/>
              </a:ext>
            </a:extLst>
          </p:cNvPr>
          <p:cNvSpPr/>
          <p:nvPr/>
        </p:nvSpPr>
        <p:spPr>
          <a:xfrm>
            <a:off x="12039743" y="4103614"/>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xmlns="" id="{3E3E5747-0880-42F3-9661-C4844BE24B2A}"/>
              </a:ext>
            </a:extLst>
          </p:cNvPr>
          <p:cNvSpPr/>
          <p:nvPr/>
        </p:nvSpPr>
        <p:spPr>
          <a:xfrm>
            <a:off x="10178591" y="5978503"/>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xmlns="" id="{2EA46550-3E91-4467-AC5F-AD58E63D3219}"/>
              </a:ext>
            </a:extLst>
          </p:cNvPr>
          <p:cNvSpPr/>
          <p:nvPr/>
        </p:nvSpPr>
        <p:spPr>
          <a:xfrm rot="2700000">
            <a:off x="8964321" y="2724156"/>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xmlns="" id="{AF7E810A-ECDB-414D-85B4-F59E65573831}"/>
              </a:ext>
            </a:extLst>
          </p:cNvPr>
          <p:cNvSpPr/>
          <p:nvPr/>
        </p:nvSpPr>
        <p:spPr>
          <a:xfrm flipH="1">
            <a:off x="10183251" y="2277310"/>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xmlns="" id="{3F694C82-BE1C-4B2D-AF0D-893E50BA60B7}"/>
              </a:ext>
            </a:extLst>
          </p:cNvPr>
          <p:cNvSpPr/>
          <p:nvPr/>
        </p:nvSpPr>
        <p:spPr>
          <a:xfrm rot="18805991">
            <a:off x="11433660" y="5387408"/>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xmlns="" id="{FC3F0F99-1399-42D6-A7C8-A7DA2F74B7C5}"/>
              </a:ext>
            </a:extLst>
          </p:cNvPr>
          <p:cNvSpPr/>
          <p:nvPr/>
        </p:nvSpPr>
        <p:spPr>
          <a:xfrm>
            <a:off x="11580460" y="2872877"/>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xmlns="" id="{2E9F7972-3320-42CD-A59A-B7E07A724CB1}"/>
              </a:ext>
            </a:extLst>
          </p:cNvPr>
          <p:cNvSpPr/>
          <p:nvPr/>
        </p:nvSpPr>
        <p:spPr>
          <a:xfrm>
            <a:off x="8924318" y="5458177"/>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1085828" y="1159122"/>
            <a:ext cx="10418237" cy="577850"/>
          </a:xfrm>
          <a:prstGeom prst="rect">
            <a:avLst/>
          </a:prstGeom>
        </p:spPr>
        <p:txBody>
          <a:bodyPr wrap="none">
            <a:spAutoFit/>
          </a:bodyPr>
          <a:lstStyle/>
          <a:p>
            <a:pPr algn="ctr">
              <a:lnSpc>
                <a:spcPct val="150000"/>
              </a:lnSpc>
            </a:pPr>
            <a:r>
              <a:rPr lang="en-US" sz="2400" b="1" smtClean="0">
                <a:solidFill>
                  <a:srgbClr val="002060"/>
                </a:solidFill>
              </a:rPr>
              <a:t>Câu 4. </a:t>
            </a:r>
            <a:r>
              <a:rPr lang="en-US" sz="2400">
                <a:solidFill>
                  <a:srgbClr val="002060"/>
                </a:solidFill>
              </a:rPr>
              <a:t>Để chèn một bảng có 30 hàng và 10 cột, em sử dụng thao tác nào?</a:t>
            </a:r>
          </a:p>
        </p:txBody>
      </p:sp>
      <p:grpSp>
        <p:nvGrpSpPr>
          <p:cNvPr id="42" name="Group 63">
            <a:extLst>
              <a:ext uri="{FF2B5EF4-FFF2-40B4-BE49-F238E27FC236}">
                <a16:creationId xmlns:a16="http://schemas.microsoft.com/office/drawing/2014/main" xmlns="" id="{0ACD0782-97CC-4391-BC23-591A1D120F03}"/>
              </a:ext>
            </a:extLst>
          </p:cNvPr>
          <p:cNvGrpSpPr/>
          <p:nvPr/>
        </p:nvGrpSpPr>
        <p:grpSpPr>
          <a:xfrm rot="19695979">
            <a:off x="10646822" y="3710577"/>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xmlns=""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xmlns=""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xmlns=""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xmlns=""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xmlns=""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xmlns=""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xmlns=""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xmlns=""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853669" y="4353578"/>
            <a:ext cx="7921711"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36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xmlns="" id="{7EBC5DB0-D934-42C8-9FC0-2CD9B89656F4}"/>
              </a:ext>
            </a:extLst>
          </p:cNvPr>
          <p:cNvSpPr>
            <a:spLocks noGrp="1"/>
          </p:cNvSpPr>
          <p:nvPr>
            <p:ph type="body" sz="quarter" idx="10"/>
          </p:nvPr>
        </p:nvSpPr>
        <p:spPr>
          <a:xfrm>
            <a:off x="987525" y="236428"/>
            <a:ext cx="10452847" cy="1892116"/>
          </a:xfrm>
        </p:spPr>
        <p:txBody>
          <a:bodyPr/>
          <a:lstStyle/>
          <a:p>
            <a:pPr algn="just">
              <a:lnSpc>
                <a:spcPct val="150000"/>
              </a:lnSpc>
            </a:pPr>
            <a:r>
              <a:rPr lang="en-US" altLang="ko-KR" sz="2800" b="1" smtClean="0">
                <a:solidFill>
                  <a:srgbClr val="002060"/>
                </a:solidFill>
              </a:rPr>
              <a:t>Câu </a:t>
            </a:r>
            <a:r>
              <a:rPr lang="en-US" altLang="ko-KR" sz="2800" b="1" smtClean="0">
                <a:solidFill>
                  <a:srgbClr val="002060"/>
                </a:solidFill>
              </a:rPr>
              <a:t>5: </a:t>
            </a:r>
            <a:r>
              <a:rPr lang="en-US" sz="2800" smtClean="0">
                <a:solidFill>
                  <a:srgbClr val="002060"/>
                </a:solidFill>
                <a:cs typeface="Times New Roman" panose="02020603050405020304" pitchFamily="18" charset="0"/>
              </a:rPr>
              <a:t>Soạn </a:t>
            </a:r>
            <a:r>
              <a:rPr lang="en-US" sz="2800">
                <a:solidFill>
                  <a:srgbClr val="002060"/>
                </a:solidFill>
                <a:cs typeface="Times New Roman" panose="02020603050405020304" pitchFamily="18" charset="0"/>
              </a:rPr>
              <a:t>thảo bảng kết quả khảo sát trò chơi tập thể yêu thích ở Mục </a:t>
            </a:r>
            <a:r>
              <a:rPr lang="en-US" sz="2800" smtClean="0">
                <a:solidFill>
                  <a:srgbClr val="002060"/>
                </a:solidFill>
                <a:cs typeface="Times New Roman" panose="02020603050405020304" pitchFamily="18" charset="0"/>
              </a:rPr>
              <a:t>1. Bổ </a:t>
            </a:r>
            <a:r>
              <a:rPr lang="en-US" sz="2800">
                <a:solidFill>
                  <a:srgbClr val="002060"/>
                </a:solidFill>
                <a:cs typeface="Times New Roman" panose="02020603050405020304" pitchFamily="18" charset="0"/>
              </a:rPr>
              <a:t>sung cột </a:t>
            </a:r>
            <a:r>
              <a:rPr lang="en-US" sz="2800" b="1">
                <a:solidFill>
                  <a:srgbClr val="002060"/>
                </a:solidFill>
                <a:cs typeface="Times New Roman" panose="02020603050405020304" pitchFamily="18" charset="0"/>
              </a:rPr>
              <a:t>Tổng số </a:t>
            </a:r>
            <a:r>
              <a:rPr lang="en-US" sz="2800">
                <a:solidFill>
                  <a:srgbClr val="002060"/>
                </a:solidFill>
                <a:cs typeface="Times New Roman" panose="02020603050405020304" pitchFamily="18" charset="0"/>
              </a:rPr>
              <a:t>và nhập số liệu cho cột này.</a:t>
            </a:r>
          </a:p>
          <a:p>
            <a:endParaRPr lang="en-US" altLang="ko-KR" sz="4400" b="1" dirty="0">
              <a:solidFill>
                <a:srgbClr val="002060"/>
              </a:solidFill>
            </a:endParaRPr>
          </a:p>
        </p:txBody>
      </p:sp>
      <p:graphicFrame>
        <p:nvGraphicFramePr>
          <p:cNvPr id="38" name="Table 37">
            <a:extLst>
              <a:ext uri="{FF2B5EF4-FFF2-40B4-BE49-F238E27FC236}">
                <a16:creationId xmlns:a16="http://schemas.microsoft.com/office/drawing/2014/main" xmlns="" id="{BEFC65FD-BC34-461A-A1DE-2DD2DABE3849}"/>
              </a:ext>
            </a:extLst>
          </p:cNvPr>
          <p:cNvGraphicFramePr>
            <a:graphicFrameLocks noGrp="1"/>
          </p:cNvGraphicFramePr>
          <p:nvPr>
            <p:extLst>
              <p:ext uri="{D42A27DB-BD31-4B8C-83A1-F6EECF244321}">
                <p14:modId xmlns:p14="http://schemas.microsoft.com/office/powerpoint/2010/main" val="328275952"/>
              </p:ext>
            </p:extLst>
          </p:nvPr>
        </p:nvGraphicFramePr>
        <p:xfrm>
          <a:off x="695006" y="1864659"/>
          <a:ext cx="8592430" cy="4267198"/>
        </p:xfrm>
        <a:graphic>
          <a:graphicData uri="http://schemas.openxmlformats.org/drawingml/2006/table">
            <a:tbl>
              <a:tblPr firstRow="1" firstCol="1" bandRow="1">
                <a:tableStyleId>{8799B23B-EC83-4686-B30A-512413B5E67A}</a:tableStyleId>
              </a:tblPr>
              <a:tblGrid>
                <a:gridCol w="1015483">
                  <a:extLst>
                    <a:ext uri="{9D8B030D-6E8A-4147-A177-3AD203B41FA5}">
                      <a16:colId xmlns:a16="http://schemas.microsoft.com/office/drawing/2014/main" xmlns="" val="3343977764"/>
                    </a:ext>
                  </a:extLst>
                </a:gridCol>
                <a:gridCol w="3788473">
                  <a:extLst>
                    <a:ext uri="{9D8B030D-6E8A-4147-A177-3AD203B41FA5}">
                      <a16:colId xmlns:a16="http://schemas.microsoft.com/office/drawing/2014/main" xmlns="" val="4005568666"/>
                    </a:ext>
                  </a:extLst>
                </a:gridCol>
                <a:gridCol w="1983664">
                  <a:extLst>
                    <a:ext uri="{9D8B030D-6E8A-4147-A177-3AD203B41FA5}">
                      <a16:colId xmlns:a16="http://schemas.microsoft.com/office/drawing/2014/main" xmlns="" val="2954739127"/>
                    </a:ext>
                  </a:extLst>
                </a:gridCol>
                <a:gridCol w="1804810">
                  <a:extLst>
                    <a:ext uri="{9D8B030D-6E8A-4147-A177-3AD203B41FA5}">
                      <a16:colId xmlns:a16="http://schemas.microsoft.com/office/drawing/2014/main" xmlns="" val="3784725022"/>
                    </a:ext>
                  </a:extLst>
                </a:gridCol>
              </a:tblGrid>
              <a:tr h="1517577">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85168590"/>
                  </a:ext>
                </a:extLst>
              </a:tr>
              <a:tr h="684397">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94558681"/>
                  </a:ext>
                </a:extLst>
              </a:tr>
              <a:tr h="696430">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25360273"/>
                  </a:ext>
                </a:extLst>
              </a:tr>
              <a:tr h="684397">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47339100"/>
                  </a:ext>
                </a:extLst>
              </a:tr>
              <a:tr h="684397">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6759615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534411836"/>
              </p:ext>
            </p:extLst>
          </p:nvPr>
        </p:nvGraphicFramePr>
        <p:xfrm>
          <a:off x="9305364" y="1851213"/>
          <a:ext cx="2200275" cy="4298575"/>
        </p:xfrm>
        <a:graphic>
          <a:graphicData uri="http://schemas.openxmlformats.org/drawingml/2006/table">
            <a:tbl>
              <a:tblPr firstRow="1" firstCol="1" bandRow="1">
                <a:tableStyleId>{8799B23B-EC83-4686-B30A-512413B5E67A}</a:tableStyleId>
              </a:tblPr>
              <a:tblGrid>
                <a:gridCol w="2200275"/>
              </a:tblGrid>
              <a:tr h="1563213">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80848">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92818">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80848">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80848">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8333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xmlns="" id="{43EC0783-FB1B-46DD-87BA-125DFDD07E75}"/>
              </a:ext>
            </a:extLst>
          </p:cNvPr>
          <p:cNvSpPr txBox="1">
            <a:spLocks/>
          </p:cNvSpPr>
          <p:nvPr/>
        </p:nvSpPr>
        <p:spPr>
          <a:xfrm>
            <a:off x="4692219" y="298734"/>
            <a:ext cx="3204786" cy="116058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u="sng" smtClean="0">
                <a:solidFill>
                  <a:schemeClr val="accent4"/>
                </a:solidFill>
                <a:latin typeface="+mj-lt"/>
                <a:cs typeface="Arial" pitchFamily="34" charset="0"/>
              </a:rPr>
              <a:t>VẬN DỤNG</a:t>
            </a:r>
            <a:endParaRPr lang="en-US" altLang="ko-KR" sz="3600" b="1" u="sng" dirty="0">
              <a:solidFill>
                <a:schemeClr val="accent3"/>
              </a:solidFill>
              <a:latin typeface="+mj-lt"/>
              <a:cs typeface="Arial" pitchFamily="34" charset="0"/>
            </a:endParaRPr>
          </a:p>
        </p:txBody>
      </p:sp>
      <p:grpSp>
        <p:nvGrpSpPr>
          <p:cNvPr id="16" name="그룹 15">
            <a:extLst>
              <a:ext uri="{FF2B5EF4-FFF2-40B4-BE49-F238E27FC236}">
                <a16:creationId xmlns:a16="http://schemas.microsoft.com/office/drawing/2014/main" xmlns="" id="{1740D9F6-FBB0-4786-8996-73BAF64C2D2D}"/>
              </a:ext>
            </a:extLst>
          </p:cNvPr>
          <p:cNvGrpSpPr/>
          <p:nvPr/>
        </p:nvGrpSpPr>
        <p:grpSpPr>
          <a:xfrm>
            <a:off x="7425967" y="220098"/>
            <a:ext cx="885616" cy="994842"/>
            <a:chOff x="9318061" y="2225079"/>
            <a:chExt cx="885616" cy="994842"/>
          </a:xfrm>
        </p:grpSpPr>
        <p:pic>
          <p:nvPicPr>
            <p:cNvPr id="11" name="Picture 2">
              <a:extLst>
                <a:ext uri="{FF2B5EF4-FFF2-40B4-BE49-F238E27FC236}">
                  <a16:creationId xmlns:a16="http://schemas.microsoft.com/office/drawing/2014/main" xmlns="" id="{C3E697A3-EF22-484C-9E7C-328773ACD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061" y="2225079"/>
              <a:ext cx="885616" cy="994842"/>
            </a:xfrm>
            <a:prstGeom prst="rect">
              <a:avLst/>
            </a:prstGeom>
          </p:spPr>
        </p:pic>
        <p:sp>
          <p:nvSpPr>
            <p:cNvPr id="13" name="타원 12">
              <a:extLst>
                <a:ext uri="{FF2B5EF4-FFF2-40B4-BE49-F238E27FC236}">
                  <a16:creationId xmlns:a16="http://schemas.microsoft.com/office/drawing/2014/main" xmlns="" id="{69F1C4DB-58B1-4CF6-8F65-4D4FCAAC7059}"/>
                </a:ext>
              </a:extLst>
            </p:cNvPr>
            <p:cNvSpPr/>
            <p:nvPr/>
          </p:nvSpPr>
          <p:spPr>
            <a:xfrm>
              <a:off x="9627174" y="2593741"/>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 name="그룹 14">
            <a:extLst>
              <a:ext uri="{FF2B5EF4-FFF2-40B4-BE49-F238E27FC236}">
                <a16:creationId xmlns:a16="http://schemas.microsoft.com/office/drawing/2014/main" xmlns="" id="{F19FBE9E-EB14-44E9-BA5C-9771D194F662}"/>
              </a:ext>
            </a:extLst>
          </p:cNvPr>
          <p:cNvGrpSpPr/>
          <p:nvPr/>
        </p:nvGrpSpPr>
        <p:grpSpPr>
          <a:xfrm>
            <a:off x="8311583" y="319669"/>
            <a:ext cx="497945" cy="559358"/>
            <a:chOff x="12294514" y="5018467"/>
            <a:chExt cx="885600" cy="994823"/>
          </a:xfrm>
        </p:grpSpPr>
        <p:pic>
          <p:nvPicPr>
            <p:cNvPr id="12" name="Picture 5">
              <a:extLst>
                <a:ext uri="{FF2B5EF4-FFF2-40B4-BE49-F238E27FC236}">
                  <a16:creationId xmlns:a16="http://schemas.microsoft.com/office/drawing/2014/main" xmlns="" id="{B0A32F77-2A9B-4363-A363-03C8B2BDC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4514" y="5018467"/>
              <a:ext cx="885600" cy="994823"/>
            </a:xfrm>
            <a:prstGeom prst="rect">
              <a:avLst/>
            </a:prstGeom>
          </p:spPr>
        </p:pic>
        <p:sp>
          <p:nvSpPr>
            <p:cNvPr id="14" name="타원 13">
              <a:extLst>
                <a:ext uri="{FF2B5EF4-FFF2-40B4-BE49-F238E27FC236}">
                  <a16:creationId xmlns:a16="http://schemas.microsoft.com/office/drawing/2014/main" xmlns="" id="{4EF82E38-6BB9-4529-B9DC-0074FCEAC01E}"/>
                </a:ext>
              </a:extLst>
            </p:cNvPr>
            <p:cNvSpPr/>
            <p:nvPr/>
          </p:nvSpPr>
          <p:spPr>
            <a:xfrm>
              <a:off x="12612506" y="5415865"/>
              <a:ext cx="161925" cy="16192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Rectangle 8"/>
          <p:cNvSpPr/>
          <p:nvPr/>
        </p:nvSpPr>
        <p:spPr>
          <a:xfrm>
            <a:off x="412374" y="1204047"/>
            <a:ext cx="11546541" cy="5262979"/>
          </a:xfrm>
          <a:prstGeom prst="rect">
            <a:avLst/>
          </a:prstGeom>
        </p:spPr>
        <p:txBody>
          <a:bodyPr wrap="square">
            <a:spAutoFit/>
          </a:bodyPr>
          <a:lstStyle/>
          <a:p>
            <a:pPr algn="just">
              <a:lnSpc>
                <a:spcPct val="200000"/>
              </a:lnSpc>
            </a:pPr>
            <a:r>
              <a:rPr lang="en-US" sz="2800" b="1">
                <a:solidFill>
                  <a:srgbClr val="002060"/>
                </a:solidFill>
                <a:latin typeface="+mj-lt"/>
                <a:ea typeface="Times New Roman" panose="02020603050405020304" pitchFamily="18" charset="0"/>
                <a:cs typeface="Times New Roman" panose="02020603050405020304" pitchFamily="18" charset="0"/>
              </a:rPr>
              <a:t>Câu 1: </a:t>
            </a:r>
            <a:r>
              <a:rPr lang="en-US" sz="2800">
                <a:solidFill>
                  <a:srgbClr val="002060"/>
                </a:solidFill>
                <a:latin typeface="+mj-lt"/>
                <a:ea typeface="Times New Roman" panose="02020603050405020304" pitchFamily="18" charset="0"/>
                <a:cs typeface="Times New Roman" panose="02020603050405020304" pitchFamily="18" charset="0"/>
              </a:rPr>
              <a:t>Em hãy trình bày các văn bản sau dưới dạng bảng:</a:t>
            </a:r>
          </a:p>
          <a:p>
            <a:pPr algn="just">
              <a:lnSpc>
                <a:spcPct val="200000"/>
              </a:lnSpc>
            </a:pPr>
            <a:r>
              <a:rPr lang="en-US" sz="2800">
                <a:solidFill>
                  <a:srgbClr val="002060"/>
                </a:solidFill>
                <a:latin typeface="+mj-lt"/>
                <a:ea typeface="Times New Roman" panose="02020603050405020304" pitchFamily="18" charset="0"/>
                <a:cs typeface="Times New Roman" panose="02020603050405020304" pitchFamily="18" charset="0"/>
              </a:rPr>
              <a:t>	a. Thời khóa biểu của lớp</a:t>
            </a:r>
          </a:p>
          <a:p>
            <a:pPr algn="just">
              <a:lnSpc>
                <a:spcPct val="200000"/>
              </a:lnSpc>
            </a:pPr>
            <a:r>
              <a:rPr lang="en-US" sz="2800">
                <a:solidFill>
                  <a:srgbClr val="002060"/>
                </a:solidFill>
                <a:latin typeface="+mj-lt"/>
                <a:ea typeface="Times New Roman" panose="02020603050405020304" pitchFamily="18" charset="0"/>
                <a:cs typeface="Times New Roman" panose="02020603050405020304" pitchFamily="18" charset="0"/>
              </a:rPr>
              <a:t>	b. Thời gian biểu của em trong </a:t>
            </a:r>
            <a:r>
              <a:rPr lang="en-US" sz="2800" smtClean="0">
                <a:solidFill>
                  <a:srgbClr val="002060"/>
                </a:solidFill>
                <a:latin typeface="+mj-lt"/>
                <a:ea typeface="Times New Roman" panose="02020603050405020304" pitchFamily="18" charset="0"/>
                <a:cs typeface="Times New Roman" panose="02020603050405020304" pitchFamily="18" charset="0"/>
              </a:rPr>
              <a:t>ngày nghỉ hè.</a:t>
            </a:r>
            <a:endParaRPr lang="en-US" sz="2800">
              <a:solidFill>
                <a:srgbClr val="002060"/>
              </a:solidFill>
              <a:latin typeface="+mj-lt"/>
              <a:ea typeface="Times New Roman" panose="02020603050405020304" pitchFamily="18" charset="0"/>
              <a:cs typeface="Times New Roman" panose="02020603050405020304" pitchFamily="18" charset="0"/>
            </a:endParaRPr>
          </a:p>
          <a:p>
            <a:pPr algn="just">
              <a:lnSpc>
                <a:spcPct val="200000"/>
              </a:lnSpc>
            </a:pPr>
            <a:r>
              <a:rPr lang="en-US" sz="2800" b="1">
                <a:solidFill>
                  <a:srgbClr val="002060"/>
                </a:solidFill>
                <a:latin typeface="+mj-lt"/>
                <a:ea typeface="Times New Roman" panose="02020603050405020304" pitchFamily="18" charset="0"/>
                <a:cs typeface="Times New Roman" panose="02020603050405020304" pitchFamily="18" charset="0"/>
              </a:rPr>
              <a:t>Câu 2: </a:t>
            </a:r>
            <a:r>
              <a:rPr lang="en-US" sz="2800">
                <a:solidFill>
                  <a:srgbClr val="002060"/>
                </a:solidFill>
                <a:latin typeface="+mj-lt"/>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p>
        </p:txBody>
      </p:sp>
    </p:spTree>
    <p:extLst>
      <p:ext uri="{BB962C8B-B14F-4D97-AF65-F5344CB8AC3E}">
        <p14:creationId xmlns:p14="http://schemas.microsoft.com/office/powerpoint/2010/main" val="42271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3971" y="533266"/>
            <a:ext cx="9988358" cy="724247"/>
          </a:xfrm>
        </p:spPr>
        <p:txBody>
          <a:bodyPr/>
          <a:lstStyle/>
          <a:p>
            <a:r>
              <a:rPr lang="en-US" sz="3200" b="1" smtClean="0">
                <a:solidFill>
                  <a:srgbClr val="002060"/>
                </a:solidFill>
              </a:rPr>
              <a:t>Câu 1a: </a:t>
            </a:r>
            <a:r>
              <a:rPr lang="en-US" sz="3200" smtClean="0">
                <a:solidFill>
                  <a:srgbClr val="002060"/>
                </a:solidFill>
              </a:rPr>
              <a:t>Ví dụ mẫu:</a:t>
            </a:r>
            <a:endParaRPr lang="en-US" sz="3200" dirty="0">
              <a:solidFill>
                <a:srgbClr val="002060"/>
              </a:solidFill>
            </a:endParaRPr>
          </a:p>
        </p:txBody>
      </p:sp>
      <p:graphicFrame>
        <p:nvGraphicFramePr>
          <p:cNvPr id="22" name="Table 5">
            <a:extLst>
              <a:ext uri="{FF2B5EF4-FFF2-40B4-BE49-F238E27FC236}">
                <a16:creationId xmlns:a16="http://schemas.microsoft.com/office/drawing/2014/main" xmlns="" id="{93BAE4DF-E3C7-494D-A993-09FCF1E8FD94}"/>
              </a:ext>
            </a:extLst>
          </p:cNvPr>
          <p:cNvGraphicFramePr>
            <a:graphicFrameLocks noGrp="1"/>
          </p:cNvGraphicFramePr>
          <p:nvPr>
            <p:extLst>
              <p:ext uri="{D42A27DB-BD31-4B8C-83A1-F6EECF244321}">
                <p14:modId xmlns:p14="http://schemas.microsoft.com/office/powerpoint/2010/main" val="3151859322"/>
              </p:ext>
            </p:extLst>
          </p:nvPr>
        </p:nvGraphicFramePr>
        <p:xfrm>
          <a:off x="932331" y="1559851"/>
          <a:ext cx="10811434" cy="4410642"/>
        </p:xfrm>
        <a:graphic>
          <a:graphicData uri="http://schemas.openxmlformats.org/drawingml/2006/table">
            <a:tbl>
              <a:tblPr firstRow="1" bandRow="1">
                <a:tableStyleId>{8799B23B-EC83-4686-B30A-512413B5E67A}</a:tableStyleId>
              </a:tblPr>
              <a:tblGrid>
                <a:gridCol w="1631575">
                  <a:extLst>
                    <a:ext uri="{9D8B030D-6E8A-4147-A177-3AD203B41FA5}">
                      <a16:colId xmlns:a16="http://schemas.microsoft.com/office/drawing/2014/main" xmlns="" val="1310527217"/>
                    </a:ext>
                  </a:extLst>
                </a:gridCol>
                <a:gridCol w="1613647">
                  <a:extLst>
                    <a:ext uri="{9D8B030D-6E8A-4147-A177-3AD203B41FA5}">
                      <a16:colId xmlns:a16="http://schemas.microsoft.com/office/drawing/2014/main" xmlns="" val="426652779"/>
                    </a:ext>
                  </a:extLst>
                </a:gridCol>
                <a:gridCol w="1559859">
                  <a:extLst>
                    <a:ext uri="{9D8B030D-6E8A-4147-A177-3AD203B41FA5}">
                      <a16:colId xmlns:a16="http://schemas.microsoft.com/office/drawing/2014/main" xmlns="" val="2262086549"/>
                    </a:ext>
                  </a:extLst>
                </a:gridCol>
                <a:gridCol w="1488141">
                  <a:extLst>
                    <a:ext uri="{9D8B030D-6E8A-4147-A177-3AD203B41FA5}">
                      <a16:colId xmlns:a16="http://schemas.microsoft.com/office/drawing/2014/main" xmlns="" val="3550069097"/>
                    </a:ext>
                  </a:extLst>
                </a:gridCol>
                <a:gridCol w="1595718">
                  <a:extLst>
                    <a:ext uri="{9D8B030D-6E8A-4147-A177-3AD203B41FA5}">
                      <a16:colId xmlns:a16="http://schemas.microsoft.com/office/drawing/2014/main" xmlns="" val="651003668"/>
                    </a:ext>
                  </a:extLst>
                </a:gridCol>
                <a:gridCol w="1380564">
                  <a:extLst>
                    <a:ext uri="{9D8B030D-6E8A-4147-A177-3AD203B41FA5}">
                      <a16:colId xmlns:a16="http://schemas.microsoft.com/office/drawing/2014/main" xmlns="" val="2230015305"/>
                    </a:ext>
                  </a:extLst>
                </a:gridCol>
                <a:gridCol w="1541930">
                  <a:extLst>
                    <a:ext uri="{9D8B030D-6E8A-4147-A177-3AD203B41FA5}">
                      <a16:colId xmlns:a16="http://schemas.microsoft.com/office/drawing/2014/main" xmlns="" val="563757135"/>
                    </a:ext>
                  </a:extLst>
                </a:gridCol>
              </a:tblGrid>
              <a:tr h="735107">
                <a:tc>
                  <a:txBody>
                    <a:bodyPr/>
                    <a:lstStyle/>
                    <a:p>
                      <a:pPr algn="ctr"/>
                      <a:r>
                        <a:rPr lang="en-US" sz="2600">
                          <a:latin typeface="+mj-lt"/>
                          <a:cs typeface="Times New Roman" panose="02020603050405020304" pitchFamily="18" charset="0"/>
                        </a:rPr>
                        <a:t>Tiết/Thứ</a:t>
                      </a:r>
                    </a:p>
                  </a:txBody>
                  <a:tcPr>
                    <a:solidFill>
                      <a:srgbClr val="CAE09A"/>
                    </a:solidFill>
                  </a:tcPr>
                </a:tc>
                <a:tc>
                  <a:txBody>
                    <a:bodyPr/>
                    <a:lstStyle/>
                    <a:p>
                      <a:pPr algn="ctr"/>
                      <a:r>
                        <a:rPr lang="en-US" sz="2600">
                          <a:latin typeface="+mj-lt"/>
                          <a:cs typeface="Times New Roman" panose="02020603050405020304" pitchFamily="18" charset="0"/>
                        </a:rPr>
                        <a:t>Thứ 2</a:t>
                      </a:r>
                    </a:p>
                  </a:txBody>
                  <a:tcPr>
                    <a:solidFill>
                      <a:srgbClr val="CAE09A"/>
                    </a:solidFill>
                  </a:tcPr>
                </a:tc>
                <a:tc>
                  <a:txBody>
                    <a:bodyPr/>
                    <a:lstStyle/>
                    <a:p>
                      <a:pPr algn="ctr"/>
                      <a:r>
                        <a:rPr lang="en-US" sz="2600">
                          <a:latin typeface="+mj-lt"/>
                          <a:cs typeface="Times New Roman" panose="02020603050405020304" pitchFamily="18" charset="0"/>
                        </a:rPr>
                        <a:t>Thứ 3</a:t>
                      </a:r>
                    </a:p>
                  </a:txBody>
                  <a:tcPr>
                    <a:solidFill>
                      <a:srgbClr val="CAE09A"/>
                    </a:solidFill>
                  </a:tcPr>
                </a:tc>
                <a:tc>
                  <a:txBody>
                    <a:bodyPr/>
                    <a:lstStyle/>
                    <a:p>
                      <a:pPr algn="ctr"/>
                      <a:r>
                        <a:rPr lang="en-US" sz="2600">
                          <a:latin typeface="+mj-lt"/>
                          <a:cs typeface="Times New Roman" panose="02020603050405020304" pitchFamily="18" charset="0"/>
                        </a:rPr>
                        <a:t>Thứ 4</a:t>
                      </a:r>
                    </a:p>
                  </a:txBody>
                  <a:tcPr>
                    <a:solidFill>
                      <a:srgbClr val="CAE09A"/>
                    </a:solidFill>
                  </a:tcPr>
                </a:tc>
                <a:tc>
                  <a:txBody>
                    <a:bodyPr/>
                    <a:lstStyle/>
                    <a:p>
                      <a:pPr algn="ctr"/>
                      <a:r>
                        <a:rPr lang="en-US" sz="2600">
                          <a:latin typeface="+mj-lt"/>
                          <a:cs typeface="Times New Roman" panose="02020603050405020304" pitchFamily="18" charset="0"/>
                        </a:rPr>
                        <a:t>Thứ 5</a:t>
                      </a:r>
                    </a:p>
                  </a:txBody>
                  <a:tcPr>
                    <a:solidFill>
                      <a:srgbClr val="CAE09A"/>
                    </a:solidFill>
                  </a:tcPr>
                </a:tc>
                <a:tc>
                  <a:txBody>
                    <a:bodyPr/>
                    <a:lstStyle/>
                    <a:p>
                      <a:pPr algn="ctr"/>
                      <a:r>
                        <a:rPr lang="en-US" sz="2600">
                          <a:latin typeface="+mj-lt"/>
                          <a:cs typeface="Times New Roman" panose="02020603050405020304" pitchFamily="18" charset="0"/>
                        </a:rPr>
                        <a:t>Thứ 6</a:t>
                      </a:r>
                    </a:p>
                  </a:txBody>
                  <a:tcPr>
                    <a:solidFill>
                      <a:srgbClr val="CAE09A"/>
                    </a:solidFill>
                  </a:tcPr>
                </a:tc>
                <a:tc>
                  <a:txBody>
                    <a:bodyPr/>
                    <a:lstStyle/>
                    <a:p>
                      <a:pPr algn="ctr"/>
                      <a:r>
                        <a:rPr lang="en-US" sz="2600">
                          <a:latin typeface="+mj-lt"/>
                          <a:cs typeface="Times New Roman" panose="02020603050405020304" pitchFamily="18" charset="0"/>
                        </a:rPr>
                        <a:t>Thứ 7</a:t>
                      </a:r>
                    </a:p>
                  </a:txBody>
                  <a:tcPr>
                    <a:solidFill>
                      <a:srgbClr val="CAE09A"/>
                    </a:solidFill>
                  </a:tcPr>
                </a:tc>
                <a:extLst>
                  <a:ext uri="{0D108BD9-81ED-4DB2-BD59-A6C34878D82A}">
                    <a16:rowId xmlns:a16="http://schemas.microsoft.com/office/drawing/2014/main" xmlns="" val="2518280022"/>
                  </a:ext>
                </a:extLst>
              </a:tr>
              <a:tr h="735107">
                <a:tc>
                  <a:txBody>
                    <a:bodyPr/>
                    <a:lstStyle/>
                    <a:p>
                      <a:pPr algn="ctr"/>
                      <a:r>
                        <a:rPr lang="en-US" sz="2600" b="1">
                          <a:latin typeface="+mj-lt"/>
                          <a:cs typeface="Times New Roman" panose="02020603050405020304" pitchFamily="18" charset="0"/>
                        </a:rPr>
                        <a:t>Tiết 1</a:t>
                      </a:r>
                    </a:p>
                  </a:txBody>
                  <a:tcPr>
                    <a:solidFill>
                      <a:srgbClr val="E2EE80"/>
                    </a:solidFill>
                  </a:tcPr>
                </a:tc>
                <a:tc>
                  <a:txBody>
                    <a:bodyPr/>
                    <a:lstStyle/>
                    <a:p>
                      <a:pPr algn="ctr"/>
                      <a:r>
                        <a:rPr lang="en-US" sz="2600">
                          <a:latin typeface="+mj-lt"/>
                          <a:cs typeface="Times New Roman" panose="02020603050405020304" pitchFamily="18" charset="0"/>
                        </a:rPr>
                        <a:t>Toán</a:t>
                      </a:r>
                    </a:p>
                  </a:txBody>
                  <a:tcPr/>
                </a:tc>
                <a:tc>
                  <a:txBody>
                    <a:bodyPr/>
                    <a:lstStyle/>
                    <a:p>
                      <a:pPr algn="ctr"/>
                      <a:r>
                        <a:rPr lang="en-US" sz="2600">
                          <a:latin typeface="+mj-lt"/>
                          <a:cs typeface="Times New Roman" panose="02020603050405020304" pitchFamily="18" charset="0"/>
                        </a:rPr>
                        <a:t>Văn</a:t>
                      </a:r>
                    </a:p>
                  </a:txBody>
                  <a:tcPr/>
                </a:tc>
                <a:tc>
                  <a:txBody>
                    <a:bodyPr/>
                    <a:lstStyle/>
                    <a:p>
                      <a:pPr algn="ctr"/>
                      <a:r>
                        <a:rPr lang="en-US" sz="2600">
                          <a:latin typeface="+mj-lt"/>
                          <a:cs typeface="Times New Roman" panose="02020603050405020304" pitchFamily="18" charset="0"/>
                        </a:rPr>
                        <a:t>Toán</a:t>
                      </a:r>
                    </a:p>
                  </a:txBody>
                  <a:tcPr/>
                </a:tc>
                <a:tc>
                  <a:txBody>
                    <a:bodyPr/>
                    <a:lstStyle/>
                    <a:p>
                      <a:pPr algn="ctr"/>
                      <a:r>
                        <a:rPr lang="en-US" sz="2600">
                          <a:latin typeface="+mj-lt"/>
                          <a:cs typeface="Times New Roman" panose="02020603050405020304" pitchFamily="18" charset="0"/>
                        </a:rPr>
                        <a:t>KHXH</a:t>
                      </a:r>
                    </a:p>
                  </a:txBody>
                  <a:tcPr/>
                </a:tc>
                <a:tc>
                  <a:txBody>
                    <a:bodyPr/>
                    <a:lstStyle/>
                    <a:p>
                      <a:pPr algn="ctr"/>
                      <a:r>
                        <a:rPr lang="en-US" sz="2600">
                          <a:latin typeface="+mj-lt"/>
                          <a:cs typeface="Times New Roman" panose="02020603050405020304" pitchFamily="18" charset="0"/>
                        </a:rPr>
                        <a:t>Nhạc </a:t>
                      </a:r>
                    </a:p>
                  </a:txBody>
                  <a:tcPr/>
                </a:tc>
                <a:tc>
                  <a:txBody>
                    <a:bodyPr/>
                    <a:lstStyle/>
                    <a:p>
                      <a:pPr algn="ctr"/>
                      <a:r>
                        <a:rPr lang="en-US" sz="2600">
                          <a:latin typeface="+mj-lt"/>
                          <a:cs typeface="Times New Roman" panose="02020603050405020304" pitchFamily="18" charset="0"/>
                        </a:rPr>
                        <a:t>KHTN</a:t>
                      </a:r>
                    </a:p>
                  </a:txBody>
                  <a:tcPr/>
                </a:tc>
                <a:extLst>
                  <a:ext uri="{0D108BD9-81ED-4DB2-BD59-A6C34878D82A}">
                    <a16:rowId xmlns:a16="http://schemas.microsoft.com/office/drawing/2014/main" xmlns="" val="2853813778"/>
                  </a:ext>
                </a:extLst>
              </a:tr>
              <a:tr h="735107">
                <a:tc>
                  <a:txBody>
                    <a:bodyPr/>
                    <a:lstStyle/>
                    <a:p>
                      <a:pPr algn="ctr"/>
                      <a:r>
                        <a:rPr lang="en-US" sz="2600" b="1">
                          <a:latin typeface="+mj-lt"/>
                          <a:cs typeface="Times New Roman" panose="02020603050405020304" pitchFamily="18" charset="0"/>
                        </a:rPr>
                        <a:t>Tiết 2</a:t>
                      </a:r>
                    </a:p>
                  </a:txBody>
                  <a:tcPr>
                    <a:solidFill>
                      <a:srgbClr val="E2EE80"/>
                    </a:solidFill>
                  </a:tcPr>
                </a:tc>
                <a:tc>
                  <a:txBody>
                    <a:bodyPr/>
                    <a:lstStyle/>
                    <a:p>
                      <a:pPr algn="ctr"/>
                      <a:r>
                        <a:rPr lang="en-US" sz="2600">
                          <a:latin typeface="+mj-lt"/>
                          <a:cs typeface="Times New Roman" panose="02020603050405020304" pitchFamily="18" charset="0"/>
                        </a:rPr>
                        <a:t>Mĩ thuật</a:t>
                      </a:r>
                    </a:p>
                  </a:txBody>
                  <a:tcPr/>
                </a:tc>
                <a:tc>
                  <a:txBody>
                    <a:bodyPr/>
                    <a:lstStyle/>
                    <a:p>
                      <a:pPr algn="ctr"/>
                      <a:r>
                        <a:rPr lang="en-US" sz="2600">
                          <a:latin typeface="+mj-lt"/>
                          <a:cs typeface="Times New Roman" panose="02020603050405020304" pitchFamily="18" charset="0"/>
                        </a:rPr>
                        <a:t>Văn</a:t>
                      </a:r>
                    </a:p>
                  </a:txBody>
                  <a:tcPr/>
                </a:tc>
                <a:tc>
                  <a:txBody>
                    <a:bodyPr/>
                    <a:lstStyle/>
                    <a:p>
                      <a:pPr algn="ctr"/>
                      <a:r>
                        <a:rPr lang="en-US" sz="2600">
                          <a:latin typeface="+mj-lt"/>
                          <a:cs typeface="Times New Roman" panose="02020603050405020304" pitchFamily="18" charset="0"/>
                        </a:rPr>
                        <a:t>Toán</a:t>
                      </a:r>
                    </a:p>
                  </a:txBody>
                  <a:tcPr/>
                </a:tc>
                <a:tc>
                  <a:txBody>
                    <a:bodyPr/>
                    <a:lstStyle/>
                    <a:p>
                      <a:pPr algn="ctr"/>
                      <a:r>
                        <a:rPr lang="en-US" sz="2600">
                          <a:latin typeface="+mj-lt"/>
                          <a:cs typeface="Times New Roman" panose="02020603050405020304" pitchFamily="18" charset="0"/>
                        </a:rPr>
                        <a:t>KHXH</a:t>
                      </a:r>
                    </a:p>
                  </a:txBody>
                  <a:tcPr/>
                </a:tc>
                <a:tc>
                  <a:txBody>
                    <a:bodyPr/>
                    <a:lstStyle/>
                    <a:p>
                      <a:pPr algn="ctr"/>
                      <a:r>
                        <a:rPr lang="en-US" sz="2600">
                          <a:latin typeface="+mj-lt"/>
                          <a:cs typeface="Times New Roman" panose="02020603050405020304" pitchFamily="18" charset="0"/>
                        </a:rPr>
                        <a:t>KHTN</a:t>
                      </a:r>
                    </a:p>
                  </a:txBody>
                  <a:tcPr/>
                </a:tc>
                <a:tc>
                  <a:txBody>
                    <a:bodyPr/>
                    <a:lstStyle/>
                    <a:p>
                      <a:pPr algn="ctr"/>
                      <a:r>
                        <a:rPr lang="en-US" sz="2600">
                          <a:latin typeface="+mj-lt"/>
                          <a:cs typeface="Times New Roman" panose="02020603050405020304" pitchFamily="18" charset="0"/>
                        </a:rPr>
                        <a:t>AV</a:t>
                      </a:r>
                    </a:p>
                  </a:txBody>
                  <a:tcPr/>
                </a:tc>
                <a:extLst>
                  <a:ext uri="{0D108BD9-81ED-4DB2-BD59-A6C34878D82A}">
                    <a16:rowId xmlns:a16="http://schemas.microsoft.com/office/drawing/2014/main" xmlns="" val="2209760921"/>
                  </a:ext>
                </a:extLst>
              </a:tr>
              <a:tr h="735107">
                <a:tc>
                  <a:txBody>
                    <a:bodyPr/>
                    <a:lstStyle/>
                    <a:p>
                      <a:pPr algn="ctr"/>
                      <a:r>
                        <a:rPr lang="en-US" sz="2600" b="1">
                          <a:latin typeface="+mj-lt"/>
                          <a:cs typeface="Times New Roman" panose="02020603050405020304" pitchFamily="18" charset="0"/>
                        </a:rPr>
                        <a:t>Tiết 3</a:t>
                      </a:r>
                    </a:p>
                  </a:txBody>
                  <a:tcPr>
                    <a:solidFill>
                      <a:srgbClr val="E2EE80"/>
                    </a:solidFill>
                  </a:tcPr>
                </a:tc>
                <a:tc>
                  <a:txBody>
                    <a:bodyPr/>
                    <a:lstStyle/>
                    <a:p>
                      <a:pPr algn="ctr"/>
                      <a:r>
                        <a:rPr lang="en-US" sz="2600">
                          <a:latin typeface="+mj-lt"/>
                          <a:cs typeface="Times New Roman" panose="02020603050405020304" pitchFamily="18" charset="0"/>
                        </a:rPr>
                        <a:t>CN</a:t>
                      </a:r>
                    </a:p>
                  </a:txBody>
                  <a:tcPr/>
                </a:tc>
                <a:tc>
                  <a:txBody>
                    <a:bodyPr/>
                    <a:lstStyle/>
                    <a:p>
                      <a:pPr algn="ctr"/>
                      <a:r>
                        <a:rPr lang="en-US" sz="2600">
                          <a:latin typeface="+mj-lt"/>
                          <a:cs typeface="Times New Roman" panose="02020603050405020304" pitchFamily="18" charset="0"/>
                        </a:rPr>
                        <a:t>Anh</a:t>
                      </a:r>
                    </a:p>
                  </a:txBody>
                  <a:tcPr/>
                </a:tc>
                <a:tc>
                  <a:txBody>
                    <a:bodyPr/>
                    <a:lstStyle/>
                    <a:p>
                      <a:pPr algn="ctr"/>
                      <a:r>
                        <a:rPr lang="en-US" sz="2600">
                          <a:latin typeface="+mj-lt"/>
                          <a:cs typeface="Times New Roman" panose="02020603050405020304" pitchFamily="18" charset="0"/>
                        </a:rPr>
                        <a:t>Văn</a:t>
                      </a:r>
                    </a:p>
                  </a:txBody>
                  <a:tcPr/>
                </a:tc>
                <a:tc>
                  <a:txBody>
                    <a:bodyPr/>
                    <a:lstStyle/>
                    <a:p>
                      <a:pPr algn="ctr"/>
                      <a:r>
                        <a:rPr lang="en-US" sz="2600">
                          <a:latin typeface="+mj-lt"/>
                          <a:cs typeface="Times New Roman" panose="02020603050405020304" pitchFamily="18" charset="0"/>
                        </a:rPr>
                        <a:t>Toán</a:t>
                      </a:r>
                    </a:p>
                  </a:txBody>
                  <a:tcPr/>
                </a:tc>
                <a:tc>
                  <a:txBody>
                    <a:bodyPr/>
                    <a:lstStyle/>
                    <a:p>
                      <a:pPr algn="ctr"/>
                      <a:r>
                        <a:rPr lang="en-US" sz="2600">
                          <a:latin typeface="+mj-lt"/>
                          <a:cs typeface="Times New Roman" panose="02020603050405020304" pitchFamily="18" charset="0"/>
                        </a:rPr>
                        <a:t>GDCD</a:t>
                      </a:r>
                    </a:p>
                  </a:txBody>
                  <a:tcPr/>
                </a:tc>
                <a:tc>
                  <a:txBody>
                    <a:bodyPr/>
                    <a:lstStyle/>
                    <a:p>
                      <a:pPr algn="ctr"/>
                      <a:r>
                        <a:rPr lang="en-US" sz="2600">
                          <a:latin typeface="+mj-lt"/>
                          <a:cs typeface="Times New Roman" panose="02020603050405020304" pitchFamily="18" charset="0"/>
                        </a:rPr>
                        <a:t>KHTN</a:t>
                      </a:r>
                    </a:p>
                  </a:txBody>
                  <a:tcPr/>
                </a:tc>
                <a:extLst>
                  <a:ext uri="{0D108BD9-81ED-4DB2-BD59-A6C34878D82A}">
                    <a16:rowId xmlns:a16="http://schemas.microsoft.com/office/drawing/2014/main" xmlns="" val="1691547387"/>
                  </a:ext>
                </a:extLst>
              </a:tr>
              <a:tr h="735107">
                <a:tc>
                  <a:txBody>
                    <a:bodyPr/>
                    <a:lstStyle/>
                    <a:p>
                      <a:pPr algn="ctr"/>
                      <a:r>
                        <a:rPr lang="en-US" sz="2600" b="1">
                          <a:latin typeface="+mj-lt"/>
                          <a:cs typeface="Times New Roman" panose="02020603050405020304" pitchFamily="18" charset="0"/>
                        </a:rPr>
                        <a:t>Tiết 4</a:t>
                      </a:r>
                    </a:p>
                  </a:txBody>
                  <a:tcPr>
                    <a:solidFill>
                      <a:srgbClr val="E2EE80"/>
                    </a:solidFill>
                  </a:tcPr>
                </a:tc>
                <a:tc>
                  <a:txBody>
                    <a:bodyPr/>
                    <a:lstStyle/>
                    <a:p>
                      <a:pPr algn="ctr"/>
                      <a:r>
                        <a:rPr lang="en-US" sz="2600">
                          <a:latin typeface="+mj-lt"/>
                          <a:cs typeface="Times New Roman" panose="02020603050405020304" pitchFamily="18" charset="0"/>
                        </a:rPr>
                        <a:t>Văn</a:t>
                      </a:r>
                    </a:p>
                  </a:txBody>
                  <a:tcPr/>
                </a:tc>
                <a:tc>
                  <a:txBody>
                    <a:bodyPr/>
                    <a:lstStyle/>
                    <a:p>
                      <a:pPr algn="ctr"/>
                      <a:r>
                        <a:rPr lang="en-US" sz="2600">
                          <a:latin typeface="+mj-lt"/>
                          <a:cs typeface="Times New Roman" panose="02020603050405020304" pitchFamily="18" charset="0"/>
                        </a:rPr>
                        <a:t>KHXH</a:t>
                      </a:r>
                    </a:p>
                  </a:txBody>
                  <a:tcPr/>
                </a:tc>
                <a:tc>
                  <a:txBody>
                    <a:bodyPr/>
                    <a:lstStyle/>
                    <a:p>
                      <a:pPr algn="ctr"/>
                      <a:r>
                        <a:rPr lang="en-US" sz="2600">
                          <a:latin typeface="+mj-lt"/>
                          <a:cs typeface="Times New Roman" panose="02020603050405020304" pitchFamily="18" charset="0"/>
                        </a:rPr>
                        <a:t>AV</a:t>
                      </a:r>
                    </a:p>
                  </a:txBody>
                  <a:tcPr/>
                </a:tc>
                <a:tc>
                  <a:txBody>
                    <a:bodyPr/>
                    <a:lstStyle/>
                    <a:p>
                      <a:pPr algn="ctr"/>
                      <a:r>
                        <a:rPr lang="en-US" sz="2600">
                          <a:latin typeface="+mj-lt"/>
                          <a:cs typeface="Times New Roman" panose="02020603050405020304" pitchFamily="18" charset="0"/>
                        </a:rPr>
                        <a:t>KHTN</a:t>
                      </a:r>
                    </a:p>
                  </a:txBody>
                  <a:tcPr/>
                </a:tc>
                <a:tc>
                  <a:txBody>
                    <a:bodyPr/>
                    <a:lstStyle/>
                    <a:p>
                      <a:pPr algn="ctr"/>
                      <a:r>
                        <a:rPr lang="en-US" sz="2600">
                          <a:latin typeface="+mj-lt"/>
                          <a:cs typeface="Times New Roman" panose="02020603050405020304" pitchFamily="18" charset="0"/>
                        </a:rPr>
                        <a:t>KHTN</a:t>
                      </a:r>
                    </a:p>
                  </a:txBody>
                  <a:tcPr/>
                </a:tc>
                <a:tc>
                  <a:txBody>
                    <a:bodyPr/>
                    <a:lstStyle/>
                    <a:p>
                      <a:pPr algn="ctr"/>
                      <a:r>
                        <a:rPr lang="en-US" sz="2600">
                          <a:latin typeface="+mj-lt"/>
                          <a:cs typeface="Times New Roman" panose="02020603050405020304" pitchFamily="18" charset="0"/>
                        </a:rPr>
                        <a:t>CN</a:t>
                      </a:r>
                    </a:p>
                  </a:txBody>
                  <a:tcPr/>
                </a:tc>
                <a:extLst>
                  <a:ext uri="{0D108BD9-81ED-4DB2-BD59-A6C34878D82A}">
                    <a16:rowId xmlns:a16="http://schemas.microsoft.com/office/drawing/2014/main" xmlns="" val="2823035087"/>
                  </a:ext>
                </a:extLst>
              </a:tr>
              <a:tr h="735107">
                <a:tc>
                  <a:txBody>
                    <a:bodyPr/>
                    <a:lstStyle/>
                    <a:p>
                      <a:pPr algn="ctr"/>
                      <a:r>
                        <a:rPr lang="en-US" sz="2600" b="1">
                          <a:latin typeface="+mj-lt"/>
                          <a:cs typeface="Times New Roman" panose="02020603050405020304" pitchFamily="18" charset="0"/>
                        </a:rPr>
                        <a:t>Tiết 5</a:t>
                      </a:r>
                    </a:p>
                  </a:txBody>
                  <a:tcPr>
                    <a:solidFill>
                      <a:srgbClr val="E2EE80"/>
                    </a:solidFill>
                  </a:tcPr>
                </a:tc>
                <a:tc>
                  <a:txBody>
                    <a:bodyPr/>
                    <a:lstStyle/>
                    <a:p>
                      <a:pPr algn="ctr"/>
                      <a:r>
                        <a:rPr lang="en-US" sz="2600">
                          <a:latin typeface="+mj-lt"/>
                          <a:cs typeface="Times New Roman" panose="02020603050405020304" pitchFamily="18" charset="0"/>
                        </a:rPr>
                        <a:t>Chào cờ</a:t>
                      </a:r>
                    </a:p>
                  </a:txBody>
                  <a:tcPr/>
                </a:tc>
                <a:tc>
                  <a:txBody>
                    <a:bodyPr/>
                    <a:lstStyle/>
                    <a:p>
                      <a:pPr algn="ctr"/>
                      <a:endParaRPr lang="en-US" sz="2600">
                        <a:latin typeface="+mj-lt"/>
                        <a:cs typeface="Times New Roman" panose="02020603050405020304" pitchFamily="18" charset="0"/>
                      </a:endParaRPr>
                    </a:p>
                  </a:txBody>
                  <a:tcPr/>
                </a:tc>
                <a:tc>
                  <a:txBody>
                    <a:bodyPr/>
                    <a:lstStyle/>
                    <a:p>
                      <a:pPr algn="ctr"/>
                      <a:endParaRPr lang="en-US" sz="2600">
                        <a:latin typeface="+mj-lt"/>
                        <a:cs typeface="Times New Roman" panose="02020603050405020304" pitchFamily="18" charset="0"/>
                      </a:endParaRPr>
                    </a:p>
                  </a:txBody>
                  <a:tcPr/>
                </a:tc>
                <a:tc>
                  <a:txBody>
                    <a:bodyPr/>
                    <a:lstStyle/>
                    <a:p>
                      <a:pPr algn="ctr"/>
                      <a:endParaRPr lang="en-US" sz="2600">
                        <a:latin typeface="+mj-lt"/>
                        <a:cs typeface="Times New Roman" panose="02020603050405020304" pitchFamily="18" charset="0"/>
                      </a:endParaRPr>
                    </a:p>
                  </a:txBody>
                  <a:tcPr/>
                </a:tc>
                <a:tc>
                  <a:txBody>
                    <a:bodyPr/>
                    <a:lstStyle/>
                    <a:p>
                      <a:pPr algn="ctr"/>
                      <a:endParaRPr lang="en-US" sz="2600">
                        <a:latin typeface="+mj-lt"/>
                        <a:cs typeface="Times New Roman" panose="02020603050405020304" pitchFamily="18" charset="0"/>
                      </a:endParaRPr>
                    </a:p>
                  </a:txBody>
                  <a:tcPr/>
                </a:tc>
                <a:tc>
                  <a:txBody>
                    <a:bodyPr/>
                    <a:lstStyle/>
                    <a:p>
                      <a:pPr algn="ctr"/>
                      <a:r>
                        <a:rPr lang="en-US" sz="2600">
                          <a:latin typeface="+mj-lt"/>
                          <a:cs typeface="Times New Roman" panose="02020603050405020304" pitchFamily="18" charset="0"/>
                        </a:rPr>
                        <a:t>SHL</a:t>
                      </a:r>
                    </a:p>
                  </a:txBody>
                  <a:tcPr/>
                </a:tc>
                <a:extLst>
                  <a:ext uri="{0D108BD9-81ED-4DB2-BD59-A6C34878D82A}">
                    <a16:rowId xmlns:a16="http://schemas.microsoft.com/office/drawing/2014/main" xmlns="" val="1947672884"/>
                  </a:ext>
                </a:extLst>
              </a:tr>
            </a:tbl>
          </a:graphicData>
        </a:graphic>
      </p:graphicFrame>
    </p:spTree>
    <p:extLst>
      <p:ext uri="{BB962C8B-B14F-4D97-AF65-F5344CB8AC3E}">
        <p14:creationId xmlns:p14="http://schemas.microsoft.com/office/powerpoint/2010/main" val="6144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xmlns="" id="{7EBC5DB0-D934-42C8-9FC0-2CD9B89656F4}"/>
              </a:ext>
            </a:extLst>
          </p:cNvPr>
          <p:cNvSpPr>
            <a:spLocks noGrp="1"/>
          </p:cNvSpPr>
          <p:nvPr>
            <p:ph type="body" sz="quarter" idx="10"/>
          </p:nvPr>
        </p:nvSpPr>
        <p:spPr>
          <a:xfrm>
            <a:off x="1433526" y="316599"/>
            <a:ext cx="9997376" cy="724247"/>
          </a:xfrm>
        </p:spPr>
        <p:txBody>
          <a:bodyPr/>
          <a:lstStyle/>
          <a:p>
            <a:r>
              <a:rPr lang="en-US" altLang="ko-KR" sz="3200" b="1" smtClean="0">
                <a:solidFill>
                  <a:srgbClr val="002060"/>
                </a:solidFill>
              </a:rPr>
              <a:t>Câu 1b. </a:t>
            </a:r>
            <a:r>
              <a:rPr lang="en-US" altLang="ko-KR" sz="3200" smtClean="0">
                <a:solidFill>
                  <a:srgbClr val="002060"/>
                </a:solidFill>
              </a:rPr>
              <a:t>Ví dụ mẫu: </a:t>
            </a:r>
            <a:endParaRPr lang="en-US" altLang="ko-KR" sz="3200" dirty="0">
              <a:solidFill>
                <a:srgbClr val="002060"/>
              </a:solidFill>
            </a:endParaRPr>
          </a:p>
        </p:txBody>
      </p:sp>
      <p:sp>
        <p:nvSpPr>
          <p:cNvPr id="35" name="TextBox 34">
            <a:extLst>
              <a:ext uri="{FF2B5EF4-FFF2-40B4-BE49-F238E27FC236}">
                <a16:creationId xmlns:a16="http://schemas.microsoft.com/office/drawing/2014/main" xmlns="" id="{27526111-BECD-4533-A49B-3A12C1A0B854}"/>
              </a:ext>
            </a:extLst>
          </p:cNvPr>
          <p:cNvSpPr txBox="1"/>
          <p:nvPr/>
        </p:nvSpPr>
        <p:spPr>
          <a:xfrm>
            <a:off x="1055992" y="2324354"/>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90</a:t>
            </a:r>
            <a:endParaRPr lang="ko-KR" altLang="en-US" sz="1200" b="1" dirty="0">
              <a:solidFill>
                <a:schemeClr val="bg1"/>
              </a:solidFill>
              <a:cs typeface="Arial" pitchFamily="34" charset="0"/>
            </a:endParaRPr>
          </a:p>
        </p:txBody>
      </p:sp>
      <p:sp>
        <p:nvSpPr>
          <p:cNvPr id="36" name="TextBox 35">
            <a:extLst>
              <a:ext uri="{FF2B5EF4-FFF2-40B4-BE49-F238E27FC236}">
                <a16:creationId xmlns:a16="http://schemas.microsoft.com/office/drawing/2014/main" xmlns="" id="{0EAB105B-A836-4B41-96E3-288D76900938}"/>
              </a:ext>
            </a:extLst>
          </p:cNvPr>
          <p:cNvSpPr txBox="1"/>
          <p:nvPr/>
        </p:nvSpPr>
        <p:spPr>
          <a:xfrm>
            <a:off x="1055992" y="2668596"/>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80</a:t>
            </a:r>
            <a:endParaRPr lang="ko-KR" altLang="en-US" sz="1200" b="1" dirty="0">
              <a:solidFill>
                <a:schemeClr val="bg1"/>
              </a:solidFill>
              <a:cs typeface="Arial" pitchFamily="34" charset="0"/>
            </a:endParaRPr>
          </a:p>
        </p:txBody>
      </p:sp>
      <p:sp>
        <p:nvSpPr>
          <p:cNvPr id="37" name="TextBox 36">
            <a:extLst>
              <a:ext uri="{FF2B5EF4-FFF2-40B4-BE49-F238E27FC236}">
                <a16:creationId xmlns:a16="http://schemas.microsoft.com/office/drawing/2014/main" xmlns="" id="{547F4E6F-223C-440E-B93C-DF602F86AEB3}"/>
              </a:ext>
            </a:extLst>
          </p:cNvPr>
          <p:cNvSpPr txBox="1"/>
          <p:nvPr/>
        </p:nvSpPr>
        <p:spPr>
          <a:xfrm>
            <a:off x="1055992" y="3012838"/>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70</a:t>
            </a:r>
            <a:endParaRPr lang="ko-KR" altLang="en-US" sz="1200" b="1" dirty="0">
              <a:solidFill>
                <a:schemeClr val="bg1"/>
              </a:solidFill>
              <a:cs typeface="Arial" pitchFamily="34" charset="0"/>
            </a:endParaRPr>
          </a:p>
        </p:txBody>
      </p:sp>
      <p:sp>
        <p:nvSpPr>
          <p:cNvPr id="38" name="TextBox 37">
            <a:extLst>
              <a:ext uri="{FF2B5EF4-FFF2-40B4-BE49-F238E27FC236}">
                <a16:creationId xmlns:a16="http://schemas.microsoft.com/office/drawing/2014/main" xmlns="" id="{19D62508-AD67-43CB-9D79-293C5B534D61}"/>
              </a:ext>
            </a:extLst>
          </p:cNvPr>
          <p:cNvSpPr txBox="1"/>
          <p:nvPr/>
        </p:nvSpPr>
        <p:spPr>
          <a:xfrm>
            <a:off x="1055992" y="3357080"/>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60</a:t>
            </a:r>
            <a:endParaRPr lang="ko-KR" altLang="en-US" sz="1200" b="1" dirty="0">
              <a:solidFill>
                <a:schemeClr val="bg1"/>
              </a:solidFill>
              <a:cs typeface="Arial" pitchFamily="34" charset="0"/>
            </a:endParaRPr>
          </a:p>
        </p:txBody>
      </p:sp>
      <p:sp>
        <p:nvSpPr>
          <p:cNvPr id="39" name="TextBox 38">
            <a:extLst>
              <a:ext uri="{FF2B5EF4-FFF2-40B4-BE49-F238E27FC236}">
                <a16:creationId xmlns:a16="http://schemas.microsoft.com/office/drawing/2014/main" xmlns="" id="{49F06832-E003-4125-9265-DDF13F79A397}"/>
              </a:ext>
            </a:extLst>
          </p:cNvPr>
          <p:cNvSpPr txBox="1"/>
          <p:nvPr/>
        </p:nvSpPr>
        <p:spPr>
          <a:xfrm>
            <a:off x="1055992" y="3701322"/>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50</a:t>
            </a:r>
            <a:endParaRPr lang="ko-KR" altLang="en-US" sz="1200" b="1" dirty="0">
              <a:solidFill>
                <a:schemeClr val="bg1"/>
              </a:solidFill>
              <a:cs typeface="Arial" pitchFamily="34" charset="0"/>
            </a:endParaRPr>
          </a:p>
        </p:txBody>
      </p:sp>
      <p:sp>
        <p:nvSpPr>
          <p:cNvPr id="40" name="TextBox 39">
            <a:extLst>
              <a:ext uri="{FF2B5EF4-FFF2-40B4-BE49-F238E27FC236}">
                <a16:creationId xmlns:a16="http://schemas.microsoft.com/office/drawing/2014/main" xmlns="" id="{88155A44-1990-4644-AA60-355FC8F01CF4}"/>
              </a:ext>
            </a:extLst>
          </p:cNvPr>
          <p:cNvSpPr txBox="1"/>
          <p:nvPr/>
        </p:nvSpPr>
        <p:spPr>
          <a:xfrm>
            <a:off x="1055992" y="4045564"/>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40</a:t>
            </a:r>
            <a:endParaRPr lang="ko-KR" altLang="en-US" sz="1200" b="1" dirty="0">
              <a:solidFill>
                <a:schemeClr val="bg1"/>
              </a:solidFill>
              <a:cs typeface="Arial" pitchFamily="34" charset="0"/>
            </a:endParaRPr>
          </a:p>
        </p:txBody>
      </p:sp>
      <p:sp>
        <p:nvSpPr>
          <p:cNvPr id="41" name="TextBox 40">
            <a:extLst>
              <a:ext uri="{FF2B5EF4-FFF2-40B4-BE49-F238E27FC236}">
                <a16:creationId xmlns:a16="http://schemas.microsoft.com/office/drawing/2014/main" xmlns="" id="{43237D11-CCA6-4CA7-AC4B-45F27A2C7818}"/>
              </a:ext>
            </a:extLst>
          </p:cNvPr>
          <p:cNvSpPr txBox="1"/>
          <p:nvPr/>
        </p:nvSpPr>
        <p:spPr>
          <a:xfrm>
            <a:off x="1055992" y="4389806"/>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30</a:t>
            </a:r>
            <a:endParaRPr lang="ko-KR" altLang="en-US" sz="1200" b="1" dirty="0">
              <a:solidFill>
                <a:schemeClr val="bg1"/>
              </a:solidFill>
              <a:cs typeface="Arial" pitchFamily="34" charset="0"/>
            </a:endParaRPr>
          </a:p>
        </p:txBody>
      </p:sp>
      <p:sp>
        <p:nvSpPr>
          <p:cNvPr id="42" name="TextBox 41">
            <a:extLst>
              <a:ext uri="{FF2B5EF4-FFF2-40B4-BE49-F238E27FC236}">
                <a16:creationId xmlns:a16="http://schemas.microsoft.com/office/drawing/2014/main" xmlns="" id="{A79FB1D5-A405-447B-8C03-68C0512027F8}"/>
              </a:ext>
            </a:extLst>
          </p:cNvPr>
          <p:cNvSpPr txBox="1"/>
          <p:nvPr/>
        </p:nvSpPr>
        <p:spPr>
          <a:xfrm>
            <a:off x="1055992" y="4734048"/>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20</a:t>
            </a:r>
            <a:endParaRPr lang="ko-KR" altLang="en-US" sz="1200" b="1" dirty="0">
              <a:solidFill>
                <a:schemeClr val="bg1"/>
              </a:solidFill>
              <a:cs typeface="Arial" pitchFamily="34" charset="0"/>
            </a:endParaRPr>
          </a:p>
        </p:txBody>
      </p:sp>
      <p:sp>
        <p:nvSpPr>
          <p:cNvPr id="43" name="TextBox 42">
            <a:extLst>
              <a:ext uri="{FF2B5EF4-FFF2-40B4-BE49-F238E27FC236}">
                <a16:creationId xmlns:a16="http://schemas.microsoft.com/office/drawing/2014/main" xmlns="" id="{E204BBFB-B421-40AF-9E03-23E74690CA83}"/>
              </a:ext>
            </a:extLst>
          </p:cNvPr>
          <p:cNvSpPr txBox="1"/>
          <p:nvPr/>
        </p:nvSpPr>
        <p:spPr>
          <a:xfrm>
            <a:off x="1055992" y="5078287"/>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10</a:t>
            </a:r>
            <a:endParaRPr lang="ko-KR" altLang="en-US" sz="1200" b="1" dirty="0">
              <a:solidFill>
                <a:schemeClr val="bg1"/>
              </a:solidFill>
              <a:cs typeface="Arial" pitchFamily="34" charset="0"/>
            </a:endParaRPr>
          </a:p>
        </p:txBody>
      </p:sp>
      <p:pic>
        <p:nvPicPr>
          <p:cNvPr id="160" name="Picture 1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526" y="1040846"/>
            <a:ext cx="9762845" cy="5597950"/>
          </a:xfrm>
          <a:prstGeom prst="rect">
            <a:avLst/>
          </a:prstGeom>
        </p:spPr>
      </p:pic>
    </p:spTree>
    <p:extLst>
      <p:ext uri="{BB962C8B-B14F-4D97-AF65-F5344CB8AC3E}">
        <p14:creationId xmlns:p14="http://schemas.microsoft.com/office/powerpoint/2010/main" val="49058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circle(in)">
                                      <p:cBhvr>
                                        <p:cTn id="12"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xmlns="" id="{D236E1D1-AF30-45B6-AFB0-4A7FAD84F231}"/>
              </a:ext>
            </a:extLst>
          </p:cNvPr>
          <p:cNvSpPr>
            <a:spLocks noGrp="1"/>
          </p:cNvSpPr>
          <p:nvPr>
            <p:ph type="body" sz="quarter" idx="10"/>
          </p:nvPr>
        </p:nvSpPr>
        <p:spPr>
          <a:xfrm>
            <a:off x="2096667" y="604983"/>
            <a:ext cx="7980735" cy="724247"/>
          </a:xfrm>
        </p:spPr>
        <p:txBody>
          <a:bodyPr/>
          <a:lstStyle/>
          <a:p>
            <a:pPr algn="ctr"/>
            <a:r>
              <a:rPr lang="en-US" altLang="ko-KR" sz="3600" b="1" u="sng" smtClean="0">
                <a:solidFill>
                  <a:srgbClr val="002060"/>
                </a:solidFill>
              </a:rPr>
              <a:t>HƯỚNG DẪN VỀ NHÀ</a:t>
            </a:r>
            <a:endParaRPr lang="en-US" altLang="ko-KR" sz="3600" b="1" u="sng" dirty="0">
              <a:solidFill>
                <a:srgbClr val="002060"/>
              </a:solidFill>
            </a:endParaRPr>
          </a:p>
        </p:txBody>
      </p:sp>
      <p:sp>
        <p:nvSpPr>
          <p:cNvPr id="19" name="Rectangle 12">
            <a:extLst>
              <a:ext uri="{FF2B5EF4-FFF2-40B4-BE49-F238E27FC236}">
                <a16:creationId xmlns:a16="http://schemas.microsoft.com/office/drawing/2014/main" xmlns="" id="{505BF730-D6F1-475B-95B2-D849BC42BD22}"/>
              </a:ext>
            </a:extLst>
          </p:cNvPr>
          <p:cNvSpPr/>
          <p:nvPr/>
        </p:nvSpPr>
        <p:spPr>
          <a:xfrm>
            <a:off x="257598" y="3035526"/>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ectangle 13">
            <a:extLst>
              <a:ext uri="{FF2B5EF4-FFF2-40B4-BE49-F238E27FC236}">
                <a16:creationId xmlns:a16="http://schemas.microsoft.com/office/drawing/2014/main" xmlns="" id="{961BB9F7-94C4-439F-8042-BC416C9EEEB2}"/>
              </a:ext>
            </a:extLst>
          </p:cNvPr>
          <p:cNvSpPr/>
          <p:nvPr/>
        </p:nvSpPr>
        <p:spPr>
          <a:xfrm>
            <a:off x="410923" y="4809705"/>
            <a:ext cx="592579" cy="6946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14">
            <a:extLst>
              <a:ext uri="{FF2B5EF4-FFF2-40B4-BE49-F238E27FC236}">
                <a16:creationId xmlns:a16="http://schemas.microsoft.com/office/drawing/2014/main" xmlns="" id="{7A26C63E-025A-4E0F-9178-737204E83DFE}"/>
              </a:ext>
            </a:extLst>
          </p:cNvPr>
          <p:cNvSpPr/>
          <p:nvPr/>
        </p:nvSpPr>
        <p:spPr>
          <a:xfrm>
            <a:off x="7608168" y="4590050"/>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36">
            <a:extLst>
              <a:ext uri="{FF2B5EF4-FFF2-40B4-BE49-F238E27FC236}">
                <a16:creationId xmlns:a16="http://schemas.microsoft.com/office/drawing/2014/main" xmlns="" id="{B60E3C19-BC40-4F45-9A46-09AD818AF8C8}"/>
              </a:ext>
            </a:extLst>
          </p:cNvPr>
          <p:cNvSpPr/>
          <p:nvPr/>
        </p:nvSpPr>
        <p:spPr>
          <a:xfrm>
            <a:off x="7683648" y="4701263"/>
            <a:ext cx="344421" cy="28790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6" name="Rectangle 16">
            <a:extLst>
              <a:ext uri="{FF2B5EF4-FFF2-40B4-BE49-F238E27FC236}">
                <a16:creationId xmlns:a16="http://schemas.microsoft.com/office/drawing/2014/main" xmlns="" id="{93A0C6F1-D32B-4D0B-9789-C83B11FF92E7}"/>
              </a:ext>
            </a:extLst>
          </p:cNvPr>
          <p:cNvSpPr/>
          <p:nvPr/>
        </p:nvSpPr>
        <p:spPr>
          <a:xfrm>
            <a:off x="328812" y="3177041"/>
            <a:ext cx="361627" cy="23766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21">
            <a:extLst>
              <a:ext uri="{FF2B5EF4-FFF2-40B4-BE49-F238E27FC236}">
                <a16:creationId xmlns:a16="http://schemas.microsoft.com/office/drawing/2014/main" xmlns="" id="{DE84AFD0-DE12-4655-8E92-0D0BAF1CF1BA}"/>
              </a:ext>
            </a:extLst>
          </p:cNvPr>
          <p:cNvSpPr>
            <a:spLocks noChangeAspect="1"/>
          </p:cNvSpPr>
          <p:nvPr/>
        </p:nvSpPr>
        <p:spPr>
          <a:xfrm>
            <a:off x="522826" y="4915400"/>
            <a:ext cx="416580" cy="42006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Picture Placeholder 1"/>
          <p:cNvSpPr>
            <a:spLocks noGrp="1"/>
          </p:cNvSpPr>
          <p:nvPr>
            <p:ph type="pic" idx="22"/>
          </p:nvPr>
        </p:nvSpPr>
        <p:spPr/>
      </p:sp>
      <p:pic>
        <p:nvPicPr>
          <p:cNvPr id="3074" name="Picture 2" descr="C:\Users\HDLAPTOP\Desktop\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446" y="2319588"/>
            <a:ext cx="2241178" cy="35612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1654" y="3058911"/>
            <a:ext cx="3962944" cy="523220"/>
          </a:xfrm>
          <a:prstGeom prst="rect">
            <a:avLst/>
          </a:prstGeom>
          <a:noFill/>
        </p:spPr>
        <p:txBody>
          <a:bodyPr wrap="none" rtlCol="0">
            <a:spAutoFit/>
          </a:bodyPr>
          <a:lstStyle/>
          <a:p>
            <a:r>
              <a:rPr lang="en-US" sz="2800" smtClean="0">
                <a:solidFill>
                  <a:srgbClr val="002060"/>
                </a:solidFill>
              </a:rPr>
              <a:t>Ôn lại kiến thức bài học</a:t>
            </a:r>
            <a:endParaRPr lang="en-US" sz="2800">
              <a:solidFill>
                <a:srgbClr val="002060"/>
              </a:solidFill>
            </a:endParaRPr>
          </a:p>
        </p:txBody>
      </p:sp>
      <p:sp>
        <p:nvSpPr>
          <p:cNvPr id="28" name="TextBox 27"/>
          <p:cNvSpPr txBox="1"/>
          <p:nvPr/>
        </p:nvSpPr>
        <p:spPr>
          <a:xfrm>
            <a:off x="1283226" y="4472848"/>
            <a:ext cx="3324949" cy="1384995"/>
          </a:xfrm>
          <a:prstGeom prst="rect">
            <a:avLst/>
          </a:prstGeom>
          <a:noFill/>
        </p:spPr>
        <p:txBody>
          <a:bodyPr wrap="none" rtlCol="0">
            <a:spAutoFit/>
          </a:bodyPr>
          <a:lstStyle/>
          <a:p>
            <a:pPr algn="ctr">
              <a:lnSpc>
                <a:spcPct val="150000"/>
              </a:lnSpc>
            </a:pPr>
            <a:r>
              <a:rPr lang="en-US" sz="2800" smtClean="0">
                <a:solidFill>
                  <a:srgbClr val="002060"/>
                </a:solidFill>
              </a:rPr>
              <a:t>Hoàn thành bài tập </a:t>
            </a:r>
          </a:p>
          <a:p>
            <a:pPr algn="ctr">
              <a:lnSpc>
                <a:spcPct val="150000"/>
              </a:lnSpc>
            </a:pPr>
            <a:r>
              <a:rPr lang="en-US" sz="2800" smtClean="0">
                <a:solidFill>
                  <a:srgbClr val="002060"/>
                </a:solidFill>
              </a:rPr>
              <a:t>sgk và sách bài tập</a:t>
            </a:r>
            <a:endParaRPr lang="en-US" sz="2800">
              <a:solidFill>
                <a:srgbClr val="002060"/>
              </a:solidFill>
            </a:endParaRPr>
          </a:p>
        </p:txBody>
      </p:sp>
      <p:sp>
        <p:nvSpPr>
          <p:cNvPr id="29" name="TextBox 28"/>
          <p:cNvSpPr txBox="1"/>
          <p:nvPr/>
        </p:nvSpPr>
        <p:spPr>
          <a:xfrm>
            <a:off x="8229056" y="4134961"/>
            <a:ext cx="3478837" cy="1384995"/>
          </a:xfrm>
          <a:prstGeom prst="rect">
            <a:avLst/>
          </a:prstGeom>
          <a:noFill/>
        </p:spPr>
        <p:txBody>
          <a:bodyPr wrap="none" rtlCol="0">
            <a:spAutoFit/>
          </a:bodyPr>
          <a:lstStyle/>
          <a:p>
            <a:pPr>
              <a:lnSpc>
                <a:spcPct val="150000"/>
              </a:lnSpc>
            </a:pPr>
            <a:r>
              <a:rPr lang="en-US" sz="2800" smtClean="0">
                <a:solidFill>
                  <a:srgbClr val="002060"/>
                </a:solidFill>
              </a:rPr>
              <a:t>Xem trước nội dung </a:t>
            </a:r>
          </a:p>
          <a:p>
            <a:pPr>
              <a:lnSpc>
                <a:spcPct val="150000"/>
              </a:lnSpc>
            </a:pPr>
            <a:r>
              <a:rPr lang="en-US" sz="2800" smtClean="0">
                <a:solidFill>
                  <a:srgbClr val="002060"/>
                </a:solidFill>
              </a:rPr>
              <a:t>bài 13 thực hành</a:t>
            </a:r>
            <a:endParaRPr lang="en-US" sz="2800">
              <a:solidFill>
                <a:srgbClr val="002060"/>
              </a:solidFill>
            </a:endParaRPr>
          </a:p>
        </p:txBody>
      </p:sp>
    </p:spTree>
    <p:extLst>
      <p:ext uri="{BB962C8B-B14F-4D97-AF65-F5344CB8AC3E}">
        <p14:creationId xmlns:p14="http://schemas.microsoft.com/office/powerpoint/2010/main" val="9770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0" grpId="0" animBg="1"/>
      <p:bldP spid="21" grpId="0" animBg="1"/>
      <p:bldP spid="25" grpId="0" animBg="1"/>
      <p:bldP spid="26" grpId="0" animBg="1"/>
      <p:bldP spid="27" grpId="0" animBg="1"/>
      <p:bldP spid="4"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xmlns="" id="{7EBC5DB0-D934-42C8-9FC0-2CD9B89656F4}"/>
              </a:ext>
            </a:extLst>
          </p:cNvPr>
          <p:cNvSpPr>
            <a:spLocks noGrp="1"/>
          </p:cNvSpPr>
          <p:nvPr>
            <p:ph type="body" sz="quarter" idx="10"/>
          </p:nvPr>
        </p:nvSpPr>
        <p:spPr>
          <a:xfrm>
            <a:off x="1348323" y="533266"/>
            <a:ext cx="9997376" cy="724247"/>
          </a:xfrm>
        </p:spPr>
        <p:txBody>
          <a:bodyPr/>
          <a:lstStyle/>
          <a:p>
            <a:pPr algn="ctr"/>
            <a:r>
              <a:rPr lang="en-US" altLang="ko-KR" sz="4400" b="1" smtClean="0">
                <a:solidFill>
                  <a:srgbClr val="002060"/>
                </a:solidFill>
              </a:rPr>
              <a:t>CẢM ƠN CÁC EM ĐÃ LẮNG NGHE</a:t>
            </a:r>
            <a:endParaRPr lang="en-US" altLang="ko-KR" sz="4400" b="1" dirty="0">
              <a:solidFill>
                <a:srgbClr val="002060"/>
              </a:solidFill>
            </a:endParaRPr>
          </a:p>
        </p:txBody>
      </p:sp>
      <p:sp>
        <p:nvSpPr>
          <p:cNvPr id="5" name="자유형: 도형 4">
            <a:extLst>
              <a:ext uri="{FF2B5EF4-FFF2-40B4-BE49-F238E27FC236}">
                <a16:creationId xmlns:a16="http://schemas.microsoft.com/office/drawing/2014/main" xmlns="" id="{1F5F56F6-737C-4C1F-ABAD-723743C5AA82}"/>
              </a:ext>
            </a:extLst>
          </p:cNvPr>
          <p:cNvSpPr/>
          <p:nvPr/>
        </p:nvSpPr>
        <p:spPr>
          <a:xfrm>
            <a:off x="5265587" y="2995748"/>
            <a:ext cx="1901567" cy="3875314"/>
          </a:xfrm>
          <a:custGeom>
            <a:avLst/>
            <a:gdLst>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508867"/>
              <a:gd name="connsiteY0" fmla="*/ 4153988 h 4153988"/>
              <a:gd name="connsiteX1" fmla="*/ 0 w 1508867"/>
              <a:gd name="connsiteY1" fmla="*/ 2786742 h 4153988"/>
              <a:gd name="connsiteX2" fmla="*/ 1332412 w 1508867"/>
              <a:gd name="connsiteY2" fmla="*/ 2325188 h 4153988"/>
              <a:gd name="connsiteX3" fmla="*/ 278674 w 1508867"/>
              <a:gd name="connsiteY3" fmla="*/ 627017 h 4153988"/>
              <a:gd name="connsiteX4" fmla="*/ 1079863 w 1508867"/>
              <a:gd name="connsiteY4" fmla="*/ 0 h 4153988"/>
              <a:gd name="connsiteX0" fmla="*/ 940526 w 1223660"/>
              <a:gd name="connsiteY0" fmla="*/ 4153988 h 4153988"/>
              <a:gd name="connsiteX1" fmla="*/ 0 w 1223660"/>
              <a:gd name="connsiteY1" fmla="*/ 2786742 h 4153988"/>
              <a:gd name="connsiteX2" fmla="*/ 1018903 w 1223660"/>
              <a:gd name="connsiteY2" fmla="*/ 1968137 h 4153988"/>
              <a:gd name="connsiteX3" fmla="*/ 278674 w 1223660"/>
              <a:gd name="connsiteY3" fmla="*/ 627017 h 4153988"/>
              <a:gd name="connsiteX4" fmla="*/ 1079863 w 1223660"/>
              <a:gd name="connsiteY4" fmla="*/ 0 h 4153988"/>
              <a:gd name="connsiteX0" fmla="*/ 940526 w 1171218"/>
              <a:gd name="connsiteY0" fmla="*/ 4153988 h 4153988"/>
              <a:gd name="connsiteX1" fmla="*/ 0 w 1171218"/>
              <a:gd name="connsiteY1" fmla="*/ 2786742 h 4153988"/>
              <a:gd name="connsiteX2" fmla="*/ 1018903 w 1171218"/>
              <a:gd name="connsiteY2" fmla="*/ 1968137 h 4153988"/>
              <a:gd name="connsiteX3" fmla="*/ 278674 w 1171218"/>
              <a:gd name="connsiteY3" fmla="*/ 627017 h 4153988"/>
              <a:gd name="connsiteX4" fmla="*/ 1079863 w 1171218"/>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1006277 w 1236969"/>
              <a:gd name="connsiteY0" fmla="*/ 4153988 h 4153988"/>
              <a:gd name="connsiteX1" fmla="*/ 22208 w 1236969"/>
              <a:gd name="connsiteY1" fmla="*/ 2786742 h 4153988"/>
              <a:gd name="connsiteX2" fmla="*/ 1084654 w 1236969"/>
              <a:gd name="connsiteY2" fmla="*/ 1968137 h 4153988"/>
              <a:gd name="connsiteX3" fmla="*/ 344425 w 1236969"/>
              <a:gd name="connsiteY3" fmla="*/ 627017 h 4153988"/>
              <a:gd name="connsiteX4" fmla="*/ 1145614 w 1236969"/>
              <a:gd name="connsiteY4" fmla="*/ 0 h 4153988"/>
              <a:gd name="connsiteX0" fmla="*/ 988383 w 1219075"/>
              <a:gd name="connsiteY0" fmla="*/ 4153988 h 4153988"/>
              <a:gd name="connsiteX1" fmla="*/ 4314 w 1219075"/>
              <a:gd name="connsiteY1" fmla="*/ 2786742 h 4153988"/>
              <a:gd name="connsiteX2" fmla="*/ 1066760 w 1219075"/>
              <a:gd name="connsiteY2" fmla="*/ 1968137 h 4153988"/>
              <a:gd name="connsiteX3" fmla="*/ 326531 w 1219075"/>
              <a:gd name="connsiteY3" fmla="*/ 627017 h 4153988"/>
              <a:gd name="connsiteX4" fmla="*/ 1127720 w 1219075"/>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89433 w 1220125"/>
              <a:gd name="connsiteY0" fmla="*/ 4153988 h 4153988"/>
              <a:gd name="connsiteX1" fmla="*/ 5364 w 1220125"/>
              <a:gd name="connsiteY1" fmla="*/ 2786742 h 4153988"/>
              <a:gd name="connsiteX2" fmla="*/ 1067810 w 1220125"/>
              <a:gd name="connsiteY2" fmla="*/ 1968137 h 4153988"/>
              <a:gd name="connsiteX3" fmla="*/ 327581 w 1220125"/>
              <a:gd name="connsiteY3" fmla="*/ 627017 h 4153988"/>
              <a:gd name="connsiteX4" fmla="*/ 1128770 w 1220125"/>
              <a:gd name="connsiteY4" fmla="*/ 0 h 4153988"/>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26208 w 1226568"/>
              <a:gd name="connsiteY0" fmla="*/ 4180114 h 4180114"/>
              <a:gd name="connsiteX1" fmla="*/ 20516 w 1226568"/>
              <a:gd name="connsiteY1" fmla="*/ 2778034 h 4180114"/>
              <a:gd name="connsiteX2" fmla="*/ 1074253 w 1226568"/>
              <a:gd name="connsiteY2" fmla="*/ 1968137 h 4180114"/>
              <a:gd name="connsiteX3" fmla="*/ 334024 w 1226568"/>
              <a:gd name="connsiteY3" fmla="*/ 627017 h 4180114"/>
              <a:gd name="connsiteX4" fmla="*/ 1135213 w 1226568"/>
              <a:gd name="connsiteY4" fmla="*/ 0 h 4180114"/>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901567"/>
              <a:gd name="connsiteY0" fmla="*/ 4525913 h 4525913"/>
              <a:gd name="connsiteX1" fmla="*/ 20516 w 1901567"/>
              <a:gd name="connsiteY1" fmla="*/ 3123833 h 4525913"/>
              <a:gd name="connsiteX2" fmla="*/ 1074253 w 1901567"/>
              <a:gd name="connsiteY2" fmla="*/ 2313936 h 4525913"/>
              <a:gd name="connsiteX3" fmla="*/ 334024 w 1901567"/>
              <a:gd name="connsiteY3" fmla="*/ 972816 h 4525913"/>
              <a:gd name="connsiteX4" fmla="*/ 1901567 w 1901567"/>
              <a:gd name="connsiteY4" fmla="*/ 0 h 452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567" h="4525913">
                <a:moveTo>
                  <a:pt x="926208" y="4525913"/>
                </a:moveTo>
                <a:cubicBezTo>
                  <a:pt x="447236" y="3808907"/>
                  <a:pt x="264356" y="3631833"/>
                  <a:pt x="20516" y="3123833"/>
                </a:cubicBezTo>
                <a:cubicBezTo>
                  <a:pt x="-144948" y="2720336"/>
                  <a:pt x="734619" y="2586804"/>
                  <a:pt x="1074253" y="2313936"/>
                </a:cubicBezTo>
                <a:cubicBezTo>
                  <a:pt x="1663533" y="1808838"/>
                  <a:pt x="354344" y="1295033"/>
                  <a:pt x="334024" y="972816"/>
                </a:cubicBezTo>
                <a:cubicBezTo>
                  <a:pt x="261452" y="689628"/>
                  <a:pt x="911693" y="76788"/>
                  <a:pt x="1901567" y="0"/>
                </a:cubicBez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사각형: 둥근 대각선 방향 모서리 5">
            <a:extLst>
              <a:ext uri="{FF2B5EF4-FFF2-40B4-BE49-F238E27FC236}">
                <a16:creationId xmlns:a16="http://schemas.microsoft.com/office/drawing/2014/main" xmlns="" id="{CC384BFB-C36F-4FB4-A9A4-4E01EEB40681}"/>
              </a:ext>
            </a:extLst>
          </p:cNvPr>
          <p:cNvSpPr/>
          <p:nvPr/>
        </p:nvSpPr>
        <p:spPr>
          <a:xfrm>
            <a:off x="7179668" y="1641148"/>
            <a:ext cx="2414930" cy="1389664"/>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사각형: 둥근 대각선 방향 모서리 58">
            <a:extLst>
              <a:ext uri="{FF2B5EF4-FFF2-40B4-BE49-F238E27FC236}">
                <a16:creationId xmlns:a16="http://schemas.microsoft.com/office/drawing/2014/main" xmlns="" id="{5584599C-31C5-41F0-86DE-A685D4FCAC8F}"/>
              </a:ext>
            </a:extLst>
          </p:cNvPr>
          <p:cNvSpPr/>
          <p:nvPr/>
        </p:nvSpPr>
        <p:spPr>
          <a:xfrm>
            <a:off x="1509223" y="1930694"/>
            <a:ext cx="2916698" cy="1678404"/>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사각형: 둥근 대각선 방향 모서리 59">
            <a:extLst>
              <a:ext uri="{FF2B5EF4-FFF2-40B4-BE49-F238E27FC236}">
                <a16:creationId xmlns:a16="http://schemas.microsoft.com/office/drawing/2014/main" xmlns="" id="{E14CC2C2-E5CC-49D4-89D7-889A8EAC0596}"/>
              </a:ext>
            </a:extLst>
          </p:cNvPr>
          <p:cNvSpPr/>
          <p:nvPr/>
        </p:nvSpPr>
        <p:spPr>
          <a:xfrm>
            <a:off x="2025989" y="4063668"/>
            <a:ext cx="2510561" cy="144469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도형 6">
            <a:extLst>
              <a:ext uri="{FF2B5EF4-FFF2-40B4-BE49-F238E27FC236}">
                <a16:creationId xmlns:a16="http://schemas.microsoft.com/office/drawing/2014/main" xmlns="" id="{36846EAF-BD83-4512-A735-AD4DFABB25C2}"/>
              </a:ext>
            </a:extLst>
          </p:cNvPr>
          <p:cNvSpPr/>
          <p:nvPr/>
        </p:nvSpPr>
        <p:spPr>
          <a:xfrm>
            <a:off x="4496185" y="5484608"/>
            <a:ext cx="873674" cy="333488"/>
          </a:xfrm>
          <a:custGeom>
            <a:avLst/>
            <a:gdLst>
              <a:gd name="connsiteX0" fmla="*/ 654424 w 654424"/>
              <a:gd name="connsiteY0" fmla="*/ 286871 h 286871"/>
              <a:gd name="connsiteX1" fmla="*/ 0 w 654424"/>
              <a:gd name="connsiteY1" fmla="*/ 0 h 286871"/>
              <a:gd name="connsiteX0" fmla="*/ 654424 w 654424"/>
              <a:gd name="connsiteY0" fmla="*/ 286871 h 286871"/>
              <a:gd name="connsiteX1" fmla="*/ 0 w 654424"/>
              <a:gd name="connsiteY1" fmla="*/ 0 h 286871"/>
              <a:gd name="connsiteX0" fmla="*/ 717177 w 717177"/>
              <a:gd name="connsiteY0" fmla="*/ 376518 h 376518"/>
              <a:gd name="connsiteX1" fmla="*/ 0 w 717177"/>
              <a:gd name="connsiteY1" fmla="*/ 0 h 376518"/>
              <a:gd name="connsiteX0" fmla="*/ 717177 w 717177"/>
              <a:gd name="connsiteY0" fmla="*/ 376518 h 376518"/>
              <a:gd name="connsiteX1" fmla="*/ 0 w 717177"/>
              <a:gd name="connsiteY1" fmla="*/ 0 h 376518"/>
              <a:gd name="connsiteX0" fmla="*/ 708212 w 708212"/>
              <a:gd name="connsiteY0" fmla="*/ 394448 h 394448"/>
              <a:gd name="connsiteX1" fmla="*/ 0 w 708212"/>
              <a:gd name="connsiteY1" fmla="*/ 0 h 394448"/>
              <a:gd name="connsiteX0" fmla="*/ 873674 w 873674"/>
              <a:gd name="connsiteY0" fmla="*/ 333488 h 333488"/>
              <a:gd name="connsiteX1" fmla="*/ 0 w 873674"/>
              <a:gd name="connsiteY1" fmla="*/ 0 h 333488"/>
            </a:gdLst>
            <a:ahLst/>
            <a:cxnLst>
              <a:cxn ang="0">
                <a:pos x="connsiteX0" y="connsiteY0"/>
              </a:cxn>
              <a:cxn ang="0">
                <a:pos x="connsiteX1" y="connsiteY1"/>
              </a:cxn>
            </a:cxnLst>
            <a:rect l="l" t="t" r="r" b="b"/>
            <a:pathLst>
              <a:path w="873674" h="333488">
                <a:moveTo>
                  <a:pt x="873674" y="333488"/>
                </a:moveTo>
                <a:cubicBezTo>
                  <a:pt x="691392" y="130287"/>
                  <a:pt x="325718" y="32871"/>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자유형: 도형 7">
            <a:extLst>
              <a:ext uri="{FF2B5EF4-FFF2-40B4-BE49-F238E27FC236}">
                <a16:creationId xmlns:a16="http://schemas.microsoft.com/office/drawing/2014/main" xmlns="" id="{6FA0BB4A-A43E-4D2E-B28F-CF8C58D97B48}"/>
              </a:ext>
            </a:extLst>
          </p:cNvPr>
          <p:cNvSpPr/>
          <p:nvPr/>
        </p:nvSpPr>
        <p:spPr>
          <a:xfrm>
            <a:off x="4410635" y="3567952"/>
            <a:ext cx="1317812" cy="448235"/>
          </a:xfrm>
          <a:custGeom>
            <a:avLst/>
            <a:gdLst>
              <a:gd name="connsiteX0" fmla="*/ 986118 w 986118"/>
              <a:gd name="connsiteY0" fmla="*/ 403412 h 403412"/>
              <a:gd name="connsiteX1" fmla="*/ 8965 w 986118"/>
              <a:gd name="connsiteY1" fmla="*/ 0 h 403412"/>
              <a:gd name="connsiteX2" fmla="*/ 0 w 986118"/>
              <a:gd name="connsiteY2" fmla="*/ 0 h 403412"/>
              <a:gd name="connsiteX3" fmla="*/ 8965 w 986118"/>
              <a:gd name="connsiteY3" fmla="*/ 17930 h 403412"/>
              <a:gd name="connsiteX0" fmla="*/ 977153 w 977153"/>
              <a:gd name="connsiteY0" fmla="*/ 403412 h 403412"/>
              <a:gd name="connsiteX1" fmla="*/ 0 w 977153"/>
              <a:gd name="connsiteY1" fmla="*/ 0 h 403412"/>
              <a:gd name="connsiteX2" fmla="*/ 0 w 977153"/>
              <a:gd name="connsiteY2" fmla="*/ 17930 h 403412"/>
              <a:gd name="connsiteX0" fmla="*/ 977153 w 977153"/>
              <a:gd name="connsiteY0" fmla="*/ 403412 h 403412"/>
              <a:gd name="connsiteX1" fmla="*/ 0 w 977153"/>
              <a:gd name="connsiteY1" fmla="*/ 0 h 403412"/>
              <a:gd name="connsiteX0" fmla="*/ 977153 w 977153"/>
              <a:gd name="connsiteY0" fmla="*/ 427732 h 427732"/>
              <a:gd name="connsiteX1" fmla="*/ 0 w 977153"/>
              <a:gd name="connsiteY1" fmla="*/ 24320 h 427732"/>
              <a:gd name="connsiteX0" fmla="*/ 977153 w 977153"/>
              <a:gd name="connsiteY0" fmla="*/ 433917 h 433917"/>
              <a:gd name="connsiteX1" fmla="*/ 0 w 977153"/>
              <a:gd name="connsiteY1" fmla="*/ 30505 h 433917"/>
              <a:gd name="connsiteX0" fmla="*/ 977153 w 977153"/>
              <a:gd name="connsiteY0" fmla="*/ 403412 h 403412"/>
              <a:gd name="connsiteX1" fmla="*/ 0 w 977153"/>
              <a:gd name="connsiteY1" fmla="*/ 0 h 403412"/>
              <a:gd name="connsiteX0" fmla="*/ 977153 w 977153"/>
              <a:gd name="connsiteY0" fmla="*/ 403412 h 403412"/>
              <a:gd name="connsiteX1" fmla="*/ 0 w 977153"/>
              <a:gd name="connsiteY1" fmla="*/ 0 h 403412"/>
              <a:gd name="connsiteX0" fmla="*/ 1317812 w 1317812"/>
              <a:gd name="connsiteY0" fmla="*/ 448235 h 448235"/>
              <a:gd name="connsiteX1" fmla="*/ 0 w 1317812"/>
              <a:gd name="connsiteY1" fmla="*/ 0 h 448235"/>
            </a:gdLst>
            <a:ahLst/>
            <a:cxnLst>
              <a:cxn ang="0">
                <a:pos x="connsiteX0" y="connsiteY0"/>
              </a:cxn>
              <a:cxn ang="0">
                <a:pos x="connsiteX1" y="connsiteY1"/>
              </a:cxn>
            </a:cxnLst>
            <a:rect l="l" t="t" r="r" b="b"/>
            <a:pathLst>
              <a:path w="1317812" h="448235">
                <a:moveTo>
                  <a:pt x="1317812" y="448235"/>
                </a:moveTo>
                <a:cubicBezTo>
                  <a:pt x="1018988" y="233081"/>
                  <a:pt x="747058" y="35860"/>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자유형: 도형 8">
            <a:extLst>
              <a:ext uri="{FF2B5EF4-FFF2-40B4-BE49-F238E27FC236}">
                <a16:creationId xmlns:a16="http://schemas.microsoft.com/office/drawing/2014/main" xmlns="" id="{0F7A3682-A264-499A-9A35-748DD85D4257}"/>
              </a:ext>
            </a:extLst>
          </p:cNvPr>
          <p:cNvSpPr/>
          <p:nvPr/>
        </p:nvSpPr>
        <p:spPr>
          <a:xfrm rot="20235175" flipH="1" flipV="1">
            <a:off x="5352693" y="4729752"/>
            <a:ext cx="276632" cy="609601"/>
          </a:xfrm>
          <a:custGeom>
            <a:avLst/>
            <a:gdLst>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35043 w 1308031"/>
              <a:gd name="connsiteY0" fmla="*/ 1138518 h 1138518"/>
              <a:gd name="connsiteX1" fmla="*/ 1308031 w 1308031"/>
              <a:gd name="connsiteY1" fmla="*/ 0 h 1138518"/>
              <a:gd name="connsiteX0" fmla="*/ 35043 w 1308031"/>
              <a:gd name="connsiteY0" fmla="*/ 1165412 h 1165412"/>
              <a:gd name="connsiteX1" fmla="*/ 1308031 w 1308031"/>
              <a:gd name="connsiteY1" fmla="*/ 0 h 1165412"/>
              <a:gd name="connsiteX0" fmla="*/ 14306 w 2103082"/>
              <a:gd name="connsiteY0" fmla="*/ 1219200 h 1219200"/>
              <a:gd name="connsiteX1" fmla="*/ 2103082 w 2103082"/>
              <a:gd name="connsiteY1" fmla="*/ 0 h 1219200"/>
              <a:gd name="connsiteX0" fmla="*/ 20691 w 2109467"/>
              <a:gd name="connsiteY0" fmla="*/ 1219200 h 1219200"/>
              <a:gd name="connsiteX1" fmla="*/ 2109467 w 2109467"/>
              <a:gd name="connsiteY1" fmla="*/ 0 h 1219200"/>
              <a:gd name="connsiteX0" fmla="*/ 47817 w 2136593"/>
              <a:gd name="connsiteY0" fmla="*/ 1219200 h 1219200"/>
              <a:gd name="connsiteX1" fmla="*/ 2136593 w 2136593"/>
              <a:gd name="connsiteY1" fmla="*/ 0 h 1219200"/>
              <a:gd name="connsiteX0" fmla="*/ 190838 w 1199751"/>
              <a:gd name="connsiteY0" fmla="*/ 836023 h 836023"/>
              <a:gd name="connsiteX1" fmla="*/ 1199751 w 1199751"/>
              <a:gd name="connsiteY1" fmla="*/ 0 h 836023"/>
              <a:gd name="connsiteX0" fmla="*/ 46370 w 1055283"/>
              <a:gd name="connsiteY0" fmla="*/ 836023 h 836023"/>
              <a:gd name="connsiteX1" fmla="*/ 1055283 w 1055283"/>
              <a:gd name="connsiteY1" fmla="*/ 0 h 836023"/>
              <a:gd name="connsiteX0" fmla="*/ 86576 w 546849"/>
              <a:gd name="connsiteY0" fmla="*/ 513806 h 513806"/>
              <a:gd name="connsiteX1" fmla="*/ 546849 w 546849"/>
              <a:gd name="connsiteY1" fmla="*/ 0 h 513806"/>
              <a:gd name="connsiteX0" fmla="*/ 99459 w 559732"/>
              <a:gd name="connsiteY0" fmla="*/ 525518 h 525518"/>
              <a:gd name="connsiteX1" fmla="*/ 559732 w 559732"/>
              <a:gd name="connsiteY1" fmla="*/ 11712 h 525518"/>
              <a:gd name="connsiteX0" fmla="*/ 156664 w 381805"/>
              <a:gd name="connsiteY0" fmla="*/ 616055 h 616055"/>
              <a:gd name="connsiteX1" fmla="*/ 381805 w 381805"/>
              <a:gd name="connsiteY1" fmla="*/ 6454 h 616055"/>
              <a:gd name="connsiteX0" fmla="*/ 116896 w 342037"/>
              <a:gd name="connsiteY0" fmla="*/ 609601 h 609601"/>
              <a:gd name="connsiteX1" fmla="*/ 342037 w 342037"/>
              <a:gd name="connsiteY1" fmla="*/ 0 h 609601"/>
              <a:gd name="connsiteX0" fmla="*/ 51491 w 276632"/>
              <a:gd name="connsiteY0" fmla="*/ 609601 h 609601"/>
              <a:gd name="connsiteX1" fmla="*/ 276632 w 276632"/>
              <a:gd name="connsiteY1" fmla="*/ 0 h 609601"/>
            </a:gdLst>
            <a:ahLst/>
            <a:cxnLst>
              <a:cxn ang="0">
                <a:pos x="connsiteX0" y="connsiteY0"/>
              </a:cxn>
              <a:cxn ang="0">
                <a:pos x="connsiteX1" y="connsiteY1"/>
              </a:cxn>
            </a:cxnLst>
            <a:rect l="l" t="t" r="r" b="b"/>
            <a:pathLst>
              <a:path w="276632" h="609601">
                <a:moveTo>
                  <a:pt x="51491" y="609601"/>
                </a:moveTo>
                <a:cubicBezTo>
                  <a:pt x="-66417" y="382751"/>
                  <a:pt x="22118" y="231461"/>
                  <a:pt x="276632"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자유형: 도형 9">
            <a:extLst>
              <a:ext uri="{FF2B5EF4-FFF2-40B4-BE49-F238E27FC236}">
                <a16:creationId xmlns:a16="http://schemas.microsoft.com/office/drawing/2014/main" xmlns="" id="{842F60E6-4ABD-42E3-9043-E28A7829BA19}"/>
              </a:ext>
            </a:extLst>
          </p:cNvPr>
          <p:cNvSpPr/>
          <p:nvPr/>
        </p:nvSpPr>
        <p:spPr>
          <a:xfrm>
            <a:off x="6102346" y="4805664"/>
            <a:ext cx="1919760" cy="282606"/>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 name="connsiteX0" fmla="*/ 6556 w 913785"/>
              <a:gd name="connsiteY0" fmla="*/ 576814 h 576814"/>
              <a:gd name="connsiteX1" fmla="*/ 913785 w 913785"/>
              <a:gd name="connsiteY1" fmla="*/ 0 h 576814"/>
              <a:gd name="connsiteX0" fmla="*/ 13924 w 921153"/>
              <a:gd name="connsiteY0" fmla="*/ 576814 h 576814"/>
              <a:gd name="connsiteX1" fmla="*/ 921153 w 921153"/>
              <a:gd name="connsiteY1" fmla="*/ 0 h 576814"/>
              <a:gd name="connsiteX0" fmla="*/ 12222 w 962994"/>
              <a:gd name="connsiteY0" fmla="*/ 481020 h 481020"/>
              <a:gd name="connsiteX1" fmla="*/ 962994 w 962994"/>
              <a:gd name="connsiteY1" fmla="*/ 0 h 481020"/>
              <a:gd name="connsiteX0" fmla="*/ 22822 w 973594"/>
              <a:gd name="connsiteY0" fmla="*/ 481020 h 481020"/>
              <a:gd name="connsiteX1" fmla="*/ 973594 w 973594"/>
              <a:gd name="connsiteY1" fmla="*/ 0 h 481020"/>
              <a:gd name="connsiteX0" fmla="*/ 20588 w 997486"/>
              <a:gd name="connsiteY0" fmla="*/ 428768 h 428768"/>
              <a:gd name="connsiteX1" fmla="*/ 997486 w 997486"/>
              <a:gd name="connsiteY1" fmla="*/ 0 h 428768"/>
              <a:gd name="connsiteX0" fmla="*/ 0 w 976898"/>
              <a:gd name="connsiteY0" fmla="*/ 428768 h 428768"/>
              <a:gd name="connsiteX1" fmla="*/ 976898 w 976898"/>
              <a:gd name="connsiteY1" fmla="*/ 0 h 428768"/>
              <a:gd name="connsiteX0" fmla="*/ 0 w 976898"/>
              <a:gd name="connsiteY0" fmla="*/ 429866 h 429866"/>
              <a:gd name="connsiteX1" fmla="*/ 976898 w 976898"/>
              <a:gd name="connsiteY1" fmla="*/ 1098 h 429866"/>
              <a:gd name="connsiteX0" fmla="*/ 0 w 1055275"/>
              <a:gd name="connsiteY0" fmla="*/ 429866 h 429866"/>
              <a:gd name="connsiteX1" fmla="*/ 1055275 w 1055275"/>
              <a:gd name="connsiteY1" fmla="*/ 1098 h 429866"/>
              <a:gd name="connsiteX0" fmla="*/ 0 w 1081401"/>
              <a:gd name="connsiteY0" fmla="*/ 490509 h 490509"/>
              <a:gd name="connsiteX1" fmla="*/ 1081401 w 1081401"/>
              <a:gd name="connsiteY1" fmla="*/ 781 h 490509"/>
              <a:gd name="connsiteX0" fmla="*/ 0 w 1046567"/>
              <a:gd name="connsiteY0" fmla="*/ 481834 h 481834"/>
              <a:gd name="connsiteX1" fmla="*/ 1046567 w 1046567"/>
              <a:gd name="connsiteY1" fmla="*/ 814 h 481834"/>
              <a:gd name="connsiteX0" fmla="*/ 0 w 1046567"/>
              <a:gd name="connsiteY0" fmla="*/ 481910 h 481910"/>
              <a:gd name="connsiteX1" fmla="*/ 1046567 w 1046567"/>
              <a:gd name="connsiteY1" fmla="*/ 890 h 481910"/>
              <a:gd name="connsiteX0" fmla="*/ 0 w 1063984"/>
              <a:gd name="connsiteY0" fmla="*/ 455930 h 455930"/>
              <a:gd name="connsiteX1" fmla="*/ 1063984 w 1063984"/>
              <a:gd name="connsiteY1" fmla="*/ 1036 h 455930"/>
              <a:gd name="connsiteX0" fmla="*/ 0 w 1063984"/>
              <a:gd name="connsiteY0" fmla="*/ 455786 h 455786"/>
              <a:gd name="connsiteX1" fmla="*/ 1063984 w 1063984"/>
              <a:gd name="connsiteY1" fmla="*/ 892 h 455786"/>
              <a:gd name="connsiteX0" fmla="*/ 0 w 1063984"/>
              <a:gd name="connsiteY0" fmla="*/ 462388 h 462388"/>
              <a:gd name="connsiteX1" fmla="*/ 1063984 w 1063984"/>
              <a:gd name="connsiteY1" fmla="*/ 7494 h 462388"/>
              <a:gd name="connsiteX0" fmla="*/ 0 w 1063984"/>
              <a:gd name="connsiteY0" fmla="*/ 515573 h 515573"/>
              <a:gd name="connsiteX1" fmla="*/ 1063984 w 1063984"/>
              <a:gd name="connsiteY1" fmla="*/ 60679 h 515573"/>
              <a:gd name="connsiteX0" fmla="*/ 0 w 1063984"/>
              <a:gd name="connsiteY0" fmla="*/ 561028 h 561028"/>
              <a:gd name="connsiteX1" fmla="*/ 1063984 w 1063984"/>
              <a:gd name="connsiteY1" fmla="*/ 106134 h 561028"/>
            </a:gdLst>
            <a:ahLst/>
            <a:cxnLst>
              <a:cxn ang="0">
                <a:pos x="connsiteX0" y="connsiteY0"/>
              </a:cxn>
              <a:cxn ang="0">
                <a:pos x="connsiteX1" y="connsiteY1"/>
              </a:cxn>
            </a:cxnLst>
            <a:rect l="l" t="t" r="r" b="b"/>
            <a:pathLst>
              <a:path w="1063984" h="561028">
                <a:moveTo>
                  <a:pt x="0" y="561028"/>
                </a:moveTo>
                <a:cubicBezTo>
                  <a:pt x="379240" y="-37159"/>
                  <a:pt x="466127" y="-98895"/>
                  <a:pt x="1063984" y="106134"/>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자유형: 도형 10">
            <a:extLst>
              <a:ext uri="{FF2B5EF4-FFF2-40B4-BE49-F238E27FC236}">
                <a16:creationId xmlns:a16="http://schemas.microsoft.com/office/drawing/2014/main" xmlns="" id="{268347C8-EF55-4859-84E1-47C2A37BCA75}"/>
              </a:ext>
            </a:extLst>
          </p:cNvPr>
          <p:cNvSpPr/>
          <p:nvPr/>
        </p:nvSpPr>
        <p:spPr>
          <a:xfrm>
            <a:off x="5504329" y="2590771"/>
            <a:ext cx="396908" cy="950288"/>
          </a:xfrm>
          <a:custGeom>
            <a:avLst/>
            <a:gdLst>
              <a:gd name="connsiteX0" fmla="*/ 0 w 8964"/>
              <a:gd name="connsiteY0" fmla="*/ 860612 h 860612"/>
              <a:gd name="connsiteX1" fmla="*/ 8964 w 8964"/>
              <a:gd name="connsiteY1" fmla="*/ 0 h 86061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82417 w 282417"/>
              <a:gd name="connsiteY0" fmla="*/ 11859 h 11859"/>
              <a:gd name="connsiteX1" fmla="*/ 22396 w 282417"/>
              <a:gd name="connsiteY1" fmla="*/ 817 h 11859"/>
              <a:gd name="connsiteX2" fmla="*/ 12397 w 282417"/>
              <a:gd name="connsiteY2" fmla="*/ 817 h 11859"/>
              <a:gd name="connsiteX0" fmla="*/ 260021 w 260021"/>
              <a:gd name="connsiteY0" fmla="*/ 11042 h 11042"/>
              <a:gd name="connsiteX1" fmla="*/ 0 w 260021"/>
              <a:gd name="connsiteY1" fmla="*/ 0 h 11042"/>
              <a:gd name="connsiteX0" fmla="*/ 260021 w 296718"/>
              <a:gd name="connsiteY0" fmla="*/ 11042 h 11042"/>
              <a:gd name="connsiteX1" fmla="*/ 0 w 296718"/>
              <a:gd name="connsiteY1" fmla="*/ 0 h 11042"/>
              <a:gd name="connsiteX0" fmla="*/ 260021 w 442780"/>
              <a:gd name="connsiteY0" fmla="*/ 11042 h 11042"/>
              <a:gd name="connsiteX1" fmla="*/ 0 w 442780"/>
              <a:gd name="connsiteY1" fmla="*/ 0 h 11042"/>
            </a:gdLst>
            <a:ahLst/>
            <a:cxnLst>
              <a:cxn ang="0">
                <a:pos x="connsiteX0" y="connsiteY0"/>
              </a:cxn>
              <a:cxn ang="0">
                <a:pos x="connsiteX1" y="connsiteY1"/>
              </a:cxn>
            </a:cxnLst>
            <a:rect l="l" t="t" r="r" b="b"/>
            <a:pathLst>
              <a:path w="442780" h="11042">
                <a:moveTo>
                  <a:pt x="260021" y="11042"/>
                </a:moveTo>
                <a:cubicBezTo>
                  <a:pt x="543377" y="7049"/>
                  <a:pt x="526709" y="3264"/>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도형 11">
            <a:extLst>
              <a:ext uri="{FF2B5EF4-FFF2-40B4-BE49-F238E27FC236}">
                <a16:creationId xmlns:a16="http://schemas.microsoft.com/office/drawing/2014/main" xmlns="" id="{04A2618F-317A-4C6A-9D70-43A9A3DEBD98}"/>
              </a:ext>
            </a:extLst>
          </p:cNvPr>
          <p:cNvSpPr/>
          <p:nvPr/>
        </p:nvSpPr>
        <p:spPr>
          <a:xfrm>
            <a:off x="5611906" y="5206127"/>
            <a:ext cx="896470" cy="108661"/>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자유형: 도형 61">
            <a:extLst>
              <a:ext uri="{FF2B5EF4-FFF2-40B4-BE49-F238E27FC236}">
                <a16:creationId xmlns:a16="http://schemas.microsoft.com/office/drawing/2014/main" xmlns="" id="{F57A2297-0983-4233-917E-F3ECAEB1103F}"/>
              </a:ext>
            </a:extLst>
          </p:cNvPr>
          <p:cNvSpPr/>
          <p:nvPr/>
        </p:nvSpPr>
        <p:spPr>
          <a:xfrm rot="17396794" flipH="1">
            <a:off x="5201565" y="5876499"/>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사각형: 둥근 대각선 방향 모서리 62">
            <a:extLst>
              <a:ext uri="{FF2B5EF4-FFF2-40B4-BE49-F238E27FC236}">
                <a16:creationId xmlns:a16="http://schemas.microsoft.com/office/drawing/2014/main" xmlns="" id="{28177A4B-09B4-4020-82A4-14411C249B6A}"/>
              </a:ext>
            </a:extLst>
          </p:cNvPr>
          <p:cNvSpPr/>
          <p:nvPr/>
        </p:nvSpPr>
        <p:spPr>
          <a:xfrm>
            <a:off x="4853583" y="2247330"/>
            <a:ext cx="650746" cy="374469"/>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사각형: 둥근 대각선 방향 모서리 63">
            <a:extLst>
              <a:ext uri="{FF2B5EF4-FFF2-40B4-BE49-F238E27FC236}">
                <a16:creationId xmlns:a16="http://schemas.microsoft.com/office/drawing/2014/main" xmlns="" id="{164A6605-CF51-4668-91D7-08365FBA4743}"/>
              </a:ext>
            </a:extLst>
          </p:cNvPr>
          <p:cNvSpPr/>
          <p:nvPr/>
        </p:nvSpPr>
        <p:spPr>
          <a:xfrm rot="19764371" flipH="1">
            <a:off x="4173481" y="6002151"/>
            <a:ext cx="781839" cy="449907"/>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사각형: 둥근 대각선 방향 모서리 64">
            <a:extLst>
              <a:ext uri="{FF2B5EF4-FFF2-40B4-BE49-F238E27FC236}">
                <a16:creationId xmlns:a16="http://schemas.microsoft.com/office/drawing/2014/main" xmlns="" id="{ACE60C0F-672A-4A61-8689-8AD6F8D0011B}"/>
              </a:ext>
            </a:extLst>
          </p:cNvPr>
          <p:cNvSpPr/>
          <p:nvPr/>
        </p:nvSpPr>
        <p:spPr>
          <a:xfrm>
            <a:off x="4866507" y="4399114"/>
            <a:ext cx="603497" cy="347281"/>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사각형: 둥근 대각선 방향 모서리 65">
            <a:extLst>
              <a:ext uri="{FF2B5EF4-FFF2-40B4-BE49-F238E27FC236}">
                <a16:creationId xmlns:a16="http://schemas.microsoft.com/office/drawing/2014/main" xmlns="" id="{38C773F5-90A8-407C-A250-B304F22F4B67}"/>
              </a:ext>
            </a:extLst>
          </p:cNvPr>
          <p:cNvSpPr/>
          <p:nvPr/>
        </p:nvSpPr>
        <p:spPr>
          <a:xfrm>
            <a:off x="6501913" y="5301818"/>
            <a:ext cx="579400" cy="33341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사각형: 둥근 대각선 방향 모서리 32">
            <a:extLst>
              <a:ext uri="{FF2B5EF4-FFF2-40B4-BE49-F238E27FC236}">
                <a16:creationId xmlns:a16="http://schemas.microsoft.com/office/drawing/2014/main" xmlns="" id="{13877DBE-D3D5-460F-B196-51911927256F}"/>
              </a:ext>
            </a:extLst>
          </p:cNvPr>
          <p:cNvSpPr/>
          <p:nvPr/>
        </p:nvSpPr>
        <p:spPr>
          <a:xfrm>
            <a:off x="7988472" y="3224466"/>
            <a:ext cx="2916698" cy="1678404"/>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6" name="Group 63">
            <a:extLst>
              <a:ext uri="{FF2B5EF4-FFF2-40B4-BE49-F238E27FC236}">
                <a16:creationId xmlns:a16="http://schemas.microsoft.com/office/drawing/2014/main" xmlns="" id="{0ACD0782-97CC-4391-BC23-591A1D120F03}"/>
              </a:ext>
            </a:extLst>
          </p:cNvPr>
          <p:cNvGrpSpPr/>
          <p:nvPr/>
        </p:nvGrpSpPr>
        <p:grpSpPr>
          <a:xfrm>
            <a:off x="2440116" y="2159728"/>
            <a:ext cx="1054911" cy="1220335"/>
            <a:chOff x="4583464" y="1539036"/>
            <a:chExt cx="3595720" cy="3579812"/>
          </a:xfrm>
          <a:effectLst>
            <a:outerShdw blurRad="50800" dist="38100" dir="5400000" algn="t" rotWithShape="0">
              <a:prstClr val="black">
                <a:alpha val="40000"/>
              </a:prstClr>
            </a:outerShdw>
          </a:effectLst>
        </p:grpSpPr>
        <p:sp>
          <p:nvSpPr>
            <p:cNvPr id="37"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55"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35">
              <a:extLst>
                <a:ext uri="{FF2B5EF4-FFF2-40B4-BE49-F238E27FC236}">
                  <a16:creationId xmlns:a16="http://schemas.microsoft.com/office/drawing/2014/main" xmlns="" id="{30591FA1-BFE9-4BAF-8167-510AFDD2E7A9}"/>
                </a:ext>
              </a:extLst>
            </p:cNvPr>
            <p:cNvCxnSpPr>
              <a:endCxn id="56"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xmlns="" id="{EA92C96E-3211-43DC-9CD7-90C319A6E93B}"/>
                </a:ext>
              </a:extLst>
            </p:cNvPr>
            <p:cNvCxnSpPr>
              <a:endCxn id="56"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2">
              <a:extLst>
                <a:ext uri="{FF2B5EF4-FFF2-40B4-BE49-F238E27FC236}">
                  <a16:creationId xmlns:a16="http://schemas.microsoft.com/office/drawing/2014/main" xmlns="" id="{2D52BC16-9913-40CF-8EFD-B1C66065E647}"/>
                </a:ext>
              </a:extLst>
            </p:cNvPr>
            <p:cNvCxnSpPr>
              <a:cxnSpLocks/>
              <a:stCxn id="45" idx="7"/>
              <a:endCxn id="56"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5">
              <a:extLst>
                <a:ext uri="{FF2B5EF4-FFF2-40B4-BE49-F238E27FC236}">
                  <a16:creationId xmlns:a16="http://schemas.microsoft.com/office/drawing/2014/main" xmlns="" id="{8B677E43-D241-4A4C-87F2-17934BB93656}"/>
                </a:ext>
              </a:extLst>
            </p:cNvPr>
            <p:cNvCxnSpPr>
              <a:endCxn id="56"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51">
              <a:extLst>
                <a:ext uri="{FF2B5EF4-FFF2-40B4-BE49-F238E27FC236}">
                  <a16:creationId xmlns:a16="http://schemas.microsoft.com/office/drawing/2014/main" xmlns="" id="{4065FE4C-E229-4C17-B02B-B82B69F1B60D}"/>
                </a:ext>
              </a:extLst>
            </p:cNvPr>
            <p:cNvCxnSpPr>
              <a:endCxn id="56"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4">
              <a:extLst>
                <a:ext uri="{FF2B5EF4-FFF2-40B4-BE49-F238E27FC236}">
                  <a16:creationId xmlns:a16="http://schemas.microsoft.com/office/drawing/2014/main" xmlns="" id="{535D25AF-4BA9-4975-9D85-FBCCD0850636}"/>
                </a:ext>
              </a:extLst>
            </p:cNvPr>
            <p:cNvCxnSpPr>
              <a:endCxn id="56"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7">
              <a:extLst>
                <a:ext uri="{FF2B5EF4-FFF2-40B4-BE49-F238E27FC236}">
                  <a16:creationId xmlns:a16="http://schemas.microsoft.com/office/drawing/2014/main" xmlns="" id="{D84D1499-864A-4A3E-BE66-75E612A0C392}"/>
                </a:ext>
              </a:extLst>
            </p:cNvPr>
            <p:cNvCxnSpPr>
              <a:endCxn id="56"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60">
              <a:extLst>
                <a:ext uri="{FF2B5EF4-FFF2-40B4-BE49-F238E27FC236}">
                  <a16:creationId xmlns:a16="http://schemas.microsoft.com/office/drawing/2014/main" xmlns="" id="{43BB4BB3-16AB-4511-89C2-0E2529315329}"/>
                </a:ext>
              </a:extLst>
            </p:cNvPr>
            <p:cNvCxnSpPr>
              <a:endCxn id="56"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35">
              <a:extLst>
                <a:ext uri="{FF2B5EF4-FFF2-40B4-BE49-F238E27FC236}">
                  <a16:creationId xmlns:a16="http://schemas.microsoft.com/office/drawing/2014/main" xmlns="" id="{5E7E6DAF-F6F2-43F3-A8BB-C5ECC5C69EC5}"/>
                </a:ext>
              </a:extLst>
            </p:cNvPr>
            <p:cNvCxnSpPr>
              <a:cxnSpLocks/>
              <a:stCxn id="44" idx="7"/>
              <a:endCxn id="56"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7" name="Group 63">
            <a:extLst>
              <a:ext uri="{FF2B5EF4-FFF2-40B4-BE49-F238E27FC236}">
                <a16:creationId xmlns:a16="http://schemas.microsoft.com/office/drawing/2014/main" xmlns="" id="{0ACD0782-97CC-4391-BC23-591A1D120F03}"/>
              </a:ext>
            </a:extLst>
          </p:cNvPr>
          <p:cNvGrpSpPr/>
          <p:nvPr/>
        </p:nvGrpSpPr>
        <p:grpSpPr>
          <a:xfrm>
            <a:off x="2780715" y="4245542"/>
            <a:ext cx="1001108" cy="1001705"/>
            <a:chOff x="4583464" y="1539036"/>
            <a:chExt cx="3595720" cy="3579812"/>
          </a:xfrm>
          <a:effectLst>
            <a:outerShdw blurRad="50800" dist="38100" dir="5400000" algn="t" rotWithShape="0">
              <a:prstClr val="black">
                <a:alpha val="40000"/>
              </a:prstClr>
            </a:outerShdw>
          </a:effectLst>
        </p:grpSpPr>
        <p:sp>
          <p:nvSpPr>
            <p:cNvPr id="58"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100"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35">
              <a:extLst>
                <a:ext uri="{FF2B5EF4-FFF2-40B4-BE49-F238E27FC236}">
                  <a16:creationId xmlns:a16="http://schemas.microsoft.com/office/drawing/2014/main" xmlns="" id="{30591FA1-BFE9-4BAF-8167-510AFDD2E7A9}"/>
                </a:ext>
              </a:extLst>
            </p:cNvPr>
            <p:cNvCxnSpPr>
              <a:endCxn id="101"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39">
              <a:extLst>
                <a:ext uri="{FF2B5EF4-FFF2-40B4-BE49-F238E27FC236}">
                  <a16:creationId xmlns:a16="http://schemas.microsoft.com/office/drawing/2014/main" xmlns="" id="{EA92C96E-3211-43DC-9CD7-90C319A6E93B}"/>
                </a:ext>
              </a:extLst>
            </p:cNvPr>
            <p:cNvCxnSpPr>
              <a:endCxn id="101"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42">
              <a:extLst>
                <a:ext uri="{FF2B5EF4-FFF2-40B4-BE49-F238E27FC236}">
                  <a16:creationId xmlns:a16="http://schemas.microsoft.com/office/drawing/2014/main" xmlns="" id="{2D52BC16-9913-40CF-8EFD-B1C66065E647}"/>
                </a:ext>
              </a:extLst>
            </p:cNvPr>
            <p:cNvCxnSpPr>
              <a:cxnSpLocks/>
              <a:stCxn id="90" idx="7"/>
              <a:endCxn id="101"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45">
              <a:extLst>
                <a:ext uri="{FF2B5EF4-FFF2-40B4-BE49-F238E27FC236}">
                  <a16:creationId xmlns:a16="http://schemas.microsoft.com/office/drawing/2014/main" xmlns="" id="{8B677E43-D241-4A4C-87F2-17934BB93656}"/>
                </a:ext>
              </a:extLst>
            </p:cNvPr>
            <p:cNvCxnSpPr>
              <a:endCxn id="101"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51">
              <a:extLst>
                <a:ext uri="{FF2B5EF4-FFF2-40B4-BE49-F238E27FC236}">
                  <a16:creationId xmlns:a16="http://schemas.microsoft.com/office/drawing/2014/main" xmlns="" id="{4065FE4C-E229-4C17-B02B-B82B69F1B60D}"/>
                </a:ext>
              </a:extLst>
            </p:cNvPr>
            <p:cNvCxnSpPr>
              <a:endCxn id="101"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Straight Connector 54">
              <a:extLst>
                <a:ext uri="{FF2B5EF4-FFF2-40B4-BE49-F238E27FC236}">
                  <a16:creationId xmlns:a16="http://schemas.microsoft.com/office/drawing/2014/main" xmlns="" id="{535D25AF-4BA9-4975-9D85-FBCCD0850636}"/>
                </a:ext>
              </a:extLst>
            </p:cNvPr>
            <p:cNvCxnSpPr>
              <a:endCxn id="101"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 name="Straight Connector 57">
              <a:extLst>
                <a:ext uri="{FF2B5EF4-FFF2-40B4-BE49-F238E27FC236}">
                  <a16:creationId xmlns:a16="http://schemas.microsoft.com/office/drawing/2014/main" xmlns="" id="{D84D1499-864A-4A3E-BE66-75E612A0C392}"/>
                </a:ext>
              </a:extLst>
            </p:cNvPr>
            <p:cNvCxnSpPr>
              <a:endCxn id="101"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60">
              <a:extLst>
                <a:ext uri="{FF2B5EF4-FFF2-40B4-BE49-F238E27FC236}">
                  <a16:creationId xmlns:a16="http://schemas.microsoft.com/office/drawing/2014/main" xmlns="" id="{43BB4BB3-16AB-4511-89C2-0E2529315329}"/>
                </a:ext>
              </a:extLst>
            </p:cNvPr>
            <p:cNvCxnSpPr>
              <a:endCxn id="101"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Straight Connector 35">
              <a:extLst>
                <a:ext uri="{FF2B5EF4-FFF2-40B4-BE49-F238E27FC236}">
                  <a16:creationId xmlns:a16="http://schemas.microsoft.com/office/drawing/2014/main" xmlns="" id="{5E7E6DAF-F6F2-43F3-A8BB-C5ECC5C69EC5}"/>
                </a:ext>
              </a:extLst>
            </p:cNvPr>
            <p:cNvCxnSpPr>
              <a:cxnSpLocks/>
              <a:stCxn id="89" idx="7"/>
              <a:endCxn id="101"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2" name="Group 63">
            <a:extLst>
              <a:ext uri="{FF2B5EF4-FFF2-40B4-BE49-F238E27FC236}">
                <a16:creationId xmlns:a16="http://schemas.microsoft.com/office/drawing/2014/main" xmlns="" id="{0ACD0782-97CC-4391-BC23-591A1D120F03}"/>
              </a:ext>
            </a:extLst>
          </p:cNvPr>
          <p:cNvGrpSpPr/>
          <p:nvPr/>
        </p:nvGrpSpPr>
        <p:grpSpPr>
          <a:xfrm>
            <a:off x="7982812" y="1770978"/>
            <a:ext cx="1198322" cy="1121158"/>
            <a:chOff x="4583464" y="1539036"/>
            <a:chExt cx="3595720" cy="3579812"/>
          </a:xfrm>
          <a:effectLst>
            <a:outerShdw blurRad="50800" dist="38100" dir="5400000" algn="t" rotWithShape="0">
              <a:prstClr val="black">
                <a:alpha val="40000"/>
              </a:prstClr>
            </a:outerShdw>
          </a:effectLst>
        </p:grpSpPr>
        <p:sp>
          <p:nvSpPr>
            <p:cNvPr id="103"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121"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Connector 35">
              <a:extLst>
                <a:ext uri="{FF2B5EF4-FFF2-40B4-BE49-F238E27FC236}">
                  <a16:creationId xmlns:a16="http://schemas.microsoft.com/office/drawing/2014/main" xmlns="" id="{30591FA1-BFE9-4BAF-8167-510AFDD2E7A9}"/>
                </a:ext>
              </a:extLst>
            </p:cNvPr>
            <p:cNvCxnSpPr>
              <a:endCxn id="12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39">
              <a:extLst>
                <a:ext uri="{FF2B5EF4-FFF2-40B4-BE49-F238E27FC236}">
                  <a16:creationId xmlns:a16="http://schemas.microsoft.com/office/drawing/2014/main" xmlns="" id="{EA92C96E-3211-43DC-9CD7-90C319A6E93B}"/>
                </a:ext>
              </a:extLst>
            </p:cNvPr>
            <p:cNvCxnSpPr>
              <a:endCxn id="12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42">
              <a:extLst>
                <a:ext uri="{FF2B5EF4-FFF2-40B4-BE49-F238E27FC236}">
                  <a16:creationId xmlns:a16="http://schemas.microsoft.com/office/drawing/2014/main" xmlns="" id="{2D52BC16-9913-40CF-8EFD-B1C66065E647}"/>
                </a:ext>
              </a:extLst>
            </p:cNvPr>
            <p:cNvCxnSpPr>
              <a:cxnSpLocks/>
              <a:stCxn id="111" idx="7"/>
              <a:endCxn id="12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45">
              <a:extLst>
                <a:ext uri="{FF2B5EF4-FFF2-40B4-BE49-F238E27FC236}">
                  <a16:creationId xmlns:a16="http://schemas.microsoft.com/office/drawing/2014/main" xmlns="" id="{8B677E43-D241-4A4C-87F2-17934BB93656}"/>
                </a:ext>
              </a:extLst>
            </p:cNvPr>
            <p:cNvCxnSpPr>
              <a:endCxn id="12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51">
              <a:extLst>
                <a:ext uri="{FF2B5EF4-FFF2-40B4-BE49-F238E27FC236}">
                  <a16:creationId xmlns:a16="http://schemas.microsoft.com/office/drawing/2014/main" xmlns="" id="{4065FE4C-E229-4C17-B02B-B82B69F1B60D}"/>
                </a:ext>
              </a:extLst>
            </p:cNvPr>
            <p:cNvCxnSpPr>
              <a:endCxn id="12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7" name="Straight Connector 54">
              <a:extLst>
                <a:ext uri="{FF2B5EF4-FFF2-40B4-BE49-F238E27FC236}">
                  <a16:creationId xmlns:a16="http://schemas.microsoft.com/office/drawing/2014/main" xmlns="" id="{535D25AF-4BA9-4975-9D85-FBCCD0850636}"/>
                </a:ext>
              </a:extLst>
            </p:cNvPr>
            <p:cNvCxnSpPr>
              <a:endCxn id="12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Straight Connector 57">
              <a:extLst>
                <a:ext uri="{FF2B5EF4-FFF2-40B4-BE49-F238E27FC236}">
                  <a16:creationId xmlns:a16="http://schemas.microsoft.com/office/drawing/2014/main" xmlns="" id="{D84D1499-864A-4A3E-BE66-75E612A0C392}"/>
                </a:ext>
              </a:extLst>
            </p:cNvPr>
            <p:cNvCxnSpPr>
              <a:endCxn id="12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60">
              <a:extLst>
                <a:ext uri="{FF2B5EF4-FFF2-40B4-BE49-F238E27FC236}">
                  <a16:creationId xmlns:a16="http://schemas.microsoft.com/office/drawing/2014/main" xmlns="" id="{43BB4BB3-16AB-4511-89C2-0E2529315329}"/>
                </a:ext>
              </a:extLst>
            </p:cNvPr>
            <p:cNvCxnSpPr>
              <a:endCxn id="12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35">
              <a:extLst>
                <a:ext uri="{FF2B5EF4-FFF2-40B4-BE49-F238E27FC236}">
                  <a16:creationId xmlns:a16="http://schemas.microsoft.com/office/drawing/2014/main" xmlns="" id="{5E7E6DAF-F6F2-43F3-A8BB-C5ECC5C69EC5}"/>
                </a:ext>
              </a:extLst>
            </p:cNvPr>
            <p:cNvCxnSpPr>
              <a:cxnSpLocks/>
              <a:stCxn id="110" idx="7"/>
              <a:endCxn id="12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3" name="Group 63">
            <a:extLst>
              <a:ext uri="{FF2B5EF4-FFF2-40B4-BE49-F238E27FC236}">
                <a16:creationId xmlns:a16="http://schemas.microsoft.com/office/drawing/2014/main" xmlns="" id="{0ACD0782-97CC-4391-BC23-591A1D120F03}"/>
              </a:ext>
            </a:extLst>
          </p:cNvPr>
          <p:cNvGrpSpPr/>
          <p:nvPr/>
        </p:nvGrpSpPr>
        <p:grpSpPr>
          <a:xfrm>
            <a:off x="8881305" y="3361137"/>
            <a:ext cx="1463351" cy="1354809"/>
            <a:chOff x="4583464" y="1539036"/>
            <a:chExt cx="3595720" cy="3579812"/>
          </a:xfrm>
          <a:effectLst>
            <a:outerShdw blurRad="50800" dist="38100" dir="5400000" algn="t" rotWithShape="0">
              <a:prstClr val="black">
                <a:alpha val="40000"/>
              </a:prstClr>
            </a:outerShdw>
          </a:effectLst>
        </p:grpSpPr>
        <p:sp>
          <p:nvSpPr>
            <p:cNvPr id="124" name="Oval 24">
              <a:extLst>
                <a:ext uri="{FF2B5EF4-FFF2-40B4-BE49-F238E27FC236}">
                  <a16:creationId xmlns:a16="http://schemas.microsoft.com/office/drawing/2014/main" xmlns=""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23">
              <a:extLst>
                <a:ext uri="{FF2B5EF4-FFF2-40B4-BE49-F238E27FC236}">
                  <a16:creationId xmlns:a16="http://schemas.microsoft.com/office/drawing/2014/main" xmlns="" id="{8E6C51EC-E12D-43A2-81B9-4DE91431FF42}"/>
                </a:ext>
              </a:extLst>
            </p:cNvPr>
            <p:cNvGrpSpPr/>
            <p:nvPr/>
          </p:nvGrpSpPr>
          <p:grpSpPr>
            <a:xfrm>
              <a:off x="5634118" y="2564904"/>
              <a:ext cx="1512168" cy="1512168"/>
              <a:chOff x="5634118" y="2834934"/>
              <a:chExt cx="1512168" cy="1512168"/>
            </a:xfrm>
          </p:grpSpPr>
          <p:sp>
            <p:nvSpPr>
              <p:cNvPr id="142" name="Oval 22">
                <a:extLst>
                  <a:ext uri="{FF2B5EF4-FFF2-40B4-BE49-F238E27FC236}">
                    <a16:creationId xmlns:a16="http://schemas.microsoft.com/office/drawing/2014/main" xmlns=""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2">
                <a:extLst>
                  <a:ext uri="{FF2B5EF4-FFF2-40B4-BE49-F238E27FC236}">
                    <a16:creationId xmlns:a16="http://schemas.microsoft.com/office/drawing/2014/main" xmlns=""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Oval 27">
              <a:extLst>
                <a:ext uri="{FF2B5EF4-FFF2-40B4-BE49-F238E27FC236}">
                  <a16:creationId xmlns:a16="http://schemas.microsoft.com/office/drawing/2014/main" xmlns=""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28">
              <a:extLst>
                <a:ext uri="{FF2B5EF4-FFF2-40B4-BE49-F238E27FC236}">
                  <a16:creationId xmlns:a16="http://schemas.microsoft.com/office/drawing/2014/main" xmlns=""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29">
              <a:extLst>
                <a:ext uri="{FF2B5EF4-FFF2-40B4-BE49-F238E27FC236}">
                  <a16:creationId xmlns:a16="http://schemas.microsoft.com/office/drawing/2014/main" xmlns=""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30">
              <a:extLst>
                <a:ext uri="{FF2B5EF4-FFF2-40B4-BE49-F238E27FC236}">
                  <a16:creationId xmlns:a16="http://schemas.microsoft.com/office/drawing/2014/main" xmlns=""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31">
              <a:extLst>
                <a:ext uri="{FF2B5EF4-FFF2-40B4-BE49-F238E27FC236}">
                  <a16:creationId xmlns:a16="http://schemas.microsoft.com/office/drawing/2014/main" xmlns=""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32">
              <a:extLst>
                <a:ext uri="{FF2B5EF4-FFF2-40B4-BE49-F238E27FC236}">
                  <a16:creationId xmlns:a16="http://schemas.microsoft.com/office/drawing/2014/main" xmlns=""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33">
              <a:extLst>
                <a:ext uri="{FF2B5EF4-FFF2-40B4-BE49-F238E27FC236}">
                  <a16:creationId xmlns:a16="http://schemas.microsoft.com/office/drawing/2014/main" xmlns=""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35">
              <a:extLst>
                <a:ext uri="{FF2B5EF4-FFF2-40B4-BE49-F238E27FC236}">
                  <a16:creationId xmlns:a16="http://schemas.microsoft.com/office/drawing/2014/main" xmlns="" id="{30591FA1-BFE9-4BAF-8167-510AFDD2E7A9}"/>
                </a:ext>
              </a:extLst>
            </p:cNvPr>
            <p:cNvCxnSpPr>
              <a:endCxn id="14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4" name="Straight Connector 39">
              <a:extLst>
                <a:ext uri="{FF2B5EF4-FFF2-40B4-BE49-F238E27FC236}">
                  <a16:creationId xmlns:a16="http://schemas.microsoft.com/office/drawing/2014/main" xmlns="" id="{EA92C96E-3211-43DC-9CD7-90C319A6E93B}"/>
                </a:ext>
              </a:extLst>
            </p:cNvPr>
            <p:cNvCxnSpPr>
              <a:endCxn id="14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Straight Connector 42">
              <a:extLst>
                <a:ext uri="{FF2B5EF4-FFF2-40B4-BE49-F238E27FC236}">
                  <a16:creationId xmlns:a16="http://schemas.microsoft.com/office/drawing/2014/main" xmlns="" id="{2D52BC16-9913-40CF-8EFD-B1C66065E647}"/>
                </a:ext>
              </a:extLst>
            </p:cNvPr>
            <p:cNvCxnSpPr>
              <a:cxnSpLocks/>
              <a:stCxn id="132" idx="7"/>
              <a:endCxn id="14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6" name="Straight Connector 45">
              <a:extLst>
                <a:ext uri="{FF2B5EF4-FFF2-40B4-BE49-F238E27FC236}">
                  <a16:creationId xmlns:a16="http://schemas.microsoft.com/office/drawing/2014/main" xmlns="" id="{8B677E43-D241-4A4C-87F2-17934BB93656}"/>
                </a:ext>
              </a:extLst>
            </p:cNvPr>
            <p:cNvCxnSpPr>
              <a:endCxn id="14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51">
              <a:extLst>
                <a:ext uri="{FF2B5EF4-FFF2-40B4-BE49-F238E27FC236}">
                  <a16:creationId xmlns:a16="http://schemas.microsoft.com/office/drawing/2014/main" xmlns="" id="{4065FE4C-E229-4C17-B02B-B82B69F1B60D}"/>
                </a:ext>
              </a:extLst>
            </p:cNvPr>
            <p:cNvCxnSpPr>
              <a:endCxn id="14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Straight Connector 54">
              <a:extLst>
                <a:ext uri="{FF2B5EF4-FFF2-40B4-BE49-F238E27FC236}">
                  <a16:creationId xmlns:a16="http://schemas.microsoft.com/office/drawing/2014/main" xmlns="" id="{535D25AF-4BA9-4975-9D85-FBCCD0850636}"/>
                </a:ext>
              </a:extLst>
            </p:cNvPr>
            <p:cNvCxnSpPr>
              <a:endCxn id="14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57">
              <a:extLst>
                <a:ext uri="{FF2B5EF4-FFF2-40B4-BE49-F238E27FC236}">
                  <a16:creationId xmlns:a16="http://schemas.microsoft.com/office/drawing/2014/main" xmlns="" id="{D84D1499-864A-4A3E-BE66-75E612A0C392}"/>
                </a:ext>
              </a:extLst>
            </p:cNvPr>
            <p:cNvCxnSpPr>
              <a:endCxn id="14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60">
              <a:extLst>
                <a:ext uri="{FF2B5EF4-FFF2-40B4-BE49-F238E27FC236}">
                  <a16:creationId xmlns:a16="http://schemas.microsoft.com/office/drawing/2014/main" xmlns="" id="{43BB4BB3-16AB-4511-89C2-0E2529315329}"/>
                </a:ext>
              </a:extLst>
            </p:cNvPr>
            <p:cNvCxnSpPr>
              <a:endCxn id="14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35">
              <a:extLst>
                <a:ext uri="{FF2B5EF4-FFF2-40B4-BE49-F238E27FC236}">
                  <a16:creationId xmlns:a16="http://schemas.microsoft.com/office/drawing/2014/main" xmlns="" id="{5E7E6DAF-F6F2-43F3-A8BB-C5ECC5C69EC5}"/>
                </a:ext>
              </a:extLst>
            </p:cNvPr>
            <p:cNvCxnSpPr>
              <a:cxnSpLocks/>
              <a:stCxn id="131" idx="7"/>
              <a:endCxn id="14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66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71" y="1965960"/>
            <a:ext cx="4145281" cy="3617618"/>
          </a:xfrm>
          <a:prstGeom prst="rect">
            <a:avLst/>
          </a:prstGeom>
        </p:spPr>
      </p:pic>
      <p:sp>
        <p:nvSpPr>
          <p:cNvPr id="3" name="Rounded Rectangle 2"/>
          <p:cNvSpPr/>
          <p:nvPr/>
        </p:nvSpPr>
        <p:spPr>
          <a:xfrm>
            <a:off x="1243584" y="798576"/>
            <a:ext cx="2962656" cy="74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HOẠT ĐỘNG 1</a:t>
            </a:r>
            <a:endParaRPr lang="en-US" sz="2400" b="1">
              <a:solidFill>
                <a:srgbClr val="002060"/>
              </a:solidFill>
            </a:endParaRPr>
          </a:p>
        </p:txBody>
      </p:sp>
      <p:sp>
        <p:nvSpPr>
          <p:cNvPr id="5" name="Rectangle 4"/>
          <p:cNvSpPr/>
          <p:nvPr/>
        </p:nvSpPr>
        <p:spPr>
          <a:xfrm>
            <a:off x="5059680" y="221516"/>
            <a:ext cx="6949440" cy="4939814"/>
          </a:xfrm>
          <a:prstGeom prst="rect">
            <a:avLst/>
          </a:prstGeom>
        </p:spPr>
        <p:txBody>
          <a:bodyPr wrap="square">
            <a:spAutoFit/>
          </a:bodyPr>
          <a:lstStyle/>
          <a:p>
            <a:pPr>
              <a:lnSpc>
                <a:spcPct val="150000"/>
              </a:lnSpc>
            </a:pPr>
            <a:r>
              <a:rPr lang="fr-FR" sz="2400" smtClean="0">
                <a:solidFill>
                  <a:srgbClr val="002060"/>
                </a:solidFill>
                <a:latin typeface="+mj-lt"/>
                <a:ea typeface="Times New Roman" panose="02020603050405020304" pitchFamily="18" charset="0"/>
                <a:cs typeface="Times New Roman" panose="02020603050405020304" pitchFamily="18" charset="0"/>
              </a:rPr>
              <a:t>1. Hình </a:t>
            </a:r>
            <a:r>
              <a:rPr lang="fr-FR" sz="2400">
                <a:solidFill>
                  <a:srgbClr val="002060"/>
                </a:solidFill>
                <a:latin typeface="+mj-lt"/>
                <a:ea typeface="Times New Roman" panose="02020603050405020304" pitchFamily="18" charset="0"/>
                <a:cs typeface="Times New Roman" panose="02020603050405020304" pitchFamily="18" charset="0"/>
              </a:rPr>
              <a:t>5.11 cho thấy hai cách trình bày danh sách học sinh trong cuốn sổ lưu niệm. Trang bên trái sử dụng bảng, trang bên phải liệt kê lần lượt danh sách các thành viên. </a:t>
            </a:r>
            <a:r>
              <a:rPr lang="fr-FR" sz="2400" smtClean="0">
                <a:solidFill>
                  <a:srgbClr val="002060"/>
                </a:solidFill>
                <a:latin typeface="+mj-lt"/>
                <a:ea typeface="Times New Roman" panose="02020603050405020304" pitchFamily="18" charset="0"/>
                <a:cs typeface="Times New Roman" panose="02020603050405020304" pitchFamily="18" charset="0"/>
              </a:rPr>
              <a:t>Em </a:t>
            </a:r>
            <a:r>
              <a:rPr lang="fr-FR" sz="2400">
                <a:solidFill>
                  <a:srgbClr val="002060"/>
                </a:solidFill>
                <a:latin typeface="+mj-lt"/>
                <a:ea typeface="Times New Roman" panose="02020603050405020304" pitchFamily="18" charset="0"/>
                <a:cs typeface="Times New Roman" panose="02020603050405020304" pitchFamily="18" charset="0"/>
              </a:rPr>
              <a:t>hãy nhận xét về hai cách trình bày</a:t>
            </a:r>
            <a:r>
              <a:rPr lang="fr-FR" sz="2400" smtClean="0">
                <a:solidFill>
                  <a:srgbClr val="002060"/>
                </a:solidFill>
                <a:latin typeface="+mj-lt"/>
                <a:ea typeface="Times New Roman" panose="02020603050405020304" pitchFamily="18" charset="0"/>
                <a:cs typeface="Times New Roman" panose="02020603050405020304" pitchFamily="18" charset="0"/>
              </a:rPr>
              <a:t>.</a:t>
            </a:r>
            <a:r>
              <a:rPr lang="en-US" sz="2400">
                <a:solidFill>
                  <a:srgbClr val="002060"/>
                </a:solidFill>
                <a:latin typeface="+mj-lt"/>
                <a:ea typeface="Times New Roman" panose="02020603050405020304" pitchFamily="18" charset="0"/>
                <a:cs typeface="Times New Roman" panose="02020603050405020304" pitchFamily="18" charset="0"/>
              </a:rPr>
              <a:t/>
            </a:r>
            <a:br>
              <a:rPr lang="en-US" sz="2400">
                <a:solidFill>
                  <a:srgbClr val="002060"/>
                </a:solidFill>
                <a:latin typeface="+mj-lt"/>
                <a:ea typeface="Times New Roman" panose="02020603050405020304" pitchFamily="18" charset="0"/>
                <a:cs typeface="Times New Roman" panose="02020603050405020304" pitchFamily="18" charset="0"/>
              </a:rPr>
            </a:br>
            <a:r>
              <a:rPr lang="fr-FR" sz="2400" smtClean="0">
                <a:solidFill>
                  <a:srgbClr val="002060"/>
                </a:solidFill>
                <a:latin typeface="+mj-lt"/>
                <a:ea typeface="Times New Roman" panose="02020603050405020304" pitchFamily="18" charset="0"/>
                <a:cs typeface="Times New Roman" panose="02020603050405020304" pitchFamily="18" charset="0"/>
              </a:rPr>
              <a:t>2. </a:t>
            </a:r>
            <a:r>
              <a:rPr lang="fr-FR" sz="2400">
                <a:solidFill>
                  <a:srgbClr val="002060"/>
                </a:solidFill>
                <a:latin typeface="+mj-lt"/>
                <a:ea typeface="Times New Roman" panose="02020603050405020304" pitchFamily="18" charset="0"/>
                <a:cs typeface="Times New Roman" panose="02020603050405020304" pitchFamily="18" charset="0"/>
              </a:rPr>
              <a:t>Em sẽ lựa chọn cách nào để  trình bày danh sách học sinh trong cuốn sổ lưu niệm của lớp em? Tại sao?</a:t>
            </a:r>
            <a:r>
              <a:rPr lang="en-US">
                <a:latin typeface="Times New Roman" panose="02020603050405020304" pitchFamily="18" charset="0"/>
                <a:ea typeface="Times New Roman" panose="02020603050405020304" pitchFamily="18" charset="0"/>
                <a:cs typeface="Times New Roman" panose="02020603050405020304" pitchFamily="18" charset="0"/>
              </a:rPr>
              <a:t/>
            </a:r>
            <a:br>
              <a:rPr lang="en-US">
                <a:latin typeface="Times New Roman" panose="02020603050405020304" pitchFamily="18" charset="0"/>
                <a:ea typeface="Times New Roman" panose="02020603050405020304" pitchFamily="18" charset="0"/>
                <a:cs typeface="Times New Roman" panose="02020603050405020304" pitchFamily="18" charset="0"/>
              </a:rPr>
            </a:br>
            <a:endParaRPr lang="en-US"/>
          </a:p>
        </p:txBody>
      </p:sp>
      <p:sp>
        <p:nvSpPr>
          <p:cNvPr id="6" name="Rectangle 5"/>
          <p:cNvSpPr/>
          <p:nvPr/>
        </p:nvSpPr>
        <p:spPr>
          <a:xfrm>
            <a:off x="4949950" y="202198"/>
            <a:ext cx="7059169" cy="44673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428782" y="4669536"/>
            <a:ext cx="2101503" cy="2172606"/>
          </a:xfrm>
          <a:prstGeom prst="rect">
            <a:avLst/>
          </a:prstGeom>
        </p:spPr>
      </p:pic>
    </p:spTree>
    <p:extLst>
      <p:ext uri="{BB962C8B-B14F-4D97-AF65-F5344CB8AC3E}">
        <p14:creationId xmlns:p14="http://schemas.microsoft.com/office/powerpoint/2010/main" val="313710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6207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1473"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03246" y="0"/>
            <a:ext cx="94670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03246" y="190006"/>
            <a:ext cx="9305874" cy="646331"/>
          </a:xfrm>
          <a:prstGeom prst="rect">
            <a:avLst/>
          </a:prstGeom>
          <a:noFill/>
        </p:spPr>
        <p:txBody>
          <a:bodyPr wrap="square" rtlCol="0" anchor="ctr">
            <a:spAutoFit/>
          </a:bodyPr>
          <a:lstStyle/>
          <a:p>
            <a:r>
              <a:rPr lang="en-US" altLang="ko-KR" sz="3600" b="1" smtClean="0">
                <a:solidFill>
                  <a:schemeClr val="tx1">
                    <a:lumMod val="85000"/>
                    <a:lumOff val="15000"/>
                  </a:schemeClr>
                </a:solidFill>
                <a:latin typeface="+mj-lt"/>
                <a:cs typeface="Arial" pitchFamily="34" charset="0"/>
              </a:rPr>
              <a:t>Bài 12. Trình bày thông tin ở dạng bảng</a:t>
            </a:r>
            <a:endParaRPr lang="ko-KR" altLang="en-US" sz="3600" b="1" dirty="0">
              <a:solidFill>
                <a:schemeClr val="bg1"/>
              </a:solidFill>
              <a:latin typeface="+mj-lt"/>
              <a:cs typeface="Arial" pitchFamily="34" charset="0"/>
            </a:endParaRPr>
          </a:p>
        </p:txBody>
      </p:sp>
      <p:grpSp>
        <p:nvGrpSpPr>
          <p:cNvPr id="3" name="Group 2"/>
          <p:cNvGrpSpPr/>
          <p:nvPr/>
        </p:nvGrpSpPr>
        <p:grpSpPr>
          <a:xfrm>
            <a:off x="3900559" y="2029834"/>
            <a:ext cx="8108561" cy="780795"/>
            <a:chOff x="4745820" y="1491808"/>
            <a:chExt cx="8108561" cy="780795"/>
          </a:xfrm>
        </p:grpSpPr>
        <p:sp>
          <p:nvSpPr>
            <p:cNvPr id="9" name="TextBox 8"/>
            <p:cNvSpPr txBox="1"/>
            <p:nvPr/>
          </p:nvSpPr>
          <p:spPr>
            <a:xfrm>
              <a:off x="5898017" y="1620595"/>
              <a:ext cx="6956364" cy="523220"/>
            </a:xfrm>
            <a:prstGeom prst="rect">
              <a:avLst/>
            </a:prstGeom>
            <a:noFill/>
          </p:spPr>
          <p:txBody>
            <a:bodyPr wrap="square" lIns="108000" rIns="108000" rtlCol="0">
              <a:spAutoFit/>
            </a:bodyPr>
            <a:lstStyle/>
            <a:p>
              <a:r>
                <a:rPr lang="en-US" altLang="en-US" sz="2800" b="1"/>
                <a:t>Trình bày thông tin </a:t>
              </a:r>
              <a:r>
                <a:rPr lang="en-US" altLang="en-US" sz="2800" b="1" smtClean="0"/>
                <a:t>dạng </a:t>
              </a:r>
              <a:r>
                <a:rPr lang="en-US" altLang="en-US" sz="2800" b="1"/>
                <a:t>bảng</a:t>
              </a:r>
              <a:endParaRPr lang="ko-KR" altLang="en-US" sz="2800" b="1" dirty="0">
                <a:cs typeface="Arial" pitchFamily="34" charset="0"/>
              </a:endParaRPr>
            </a:p>
          </p:txBody>
        </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01</a:t>
                </a:r>
                <a:endParaRPr lang="ko-KR" altLang="en-US" sz="3600" b="1" dirty="0">
                  <a:cs typeface="Arial" pitchFamily="34" charset="0"/>
                </a:endParaRPr>
              </a:p>
            </p:txBody>
          </p:sp>
        </p:grpSp>
      </p:grpSp>
      <p:sp>
        <p:nvSpPr>
          <p:cNvPr id="10" name="Rectangle 9"/>
          <p:cNvSpPr/>
          <p:nvPr/>
        </p:nvSpPr>
        <p:spPr>
          <a:xfrm>
            <a:off x="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4720">
            <a:off x="1176295" y="1547809"/>
            <a:ext cx="741278" cy="83270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157316" y="4745164"/>
            <a:ext cx="393944" cy="44253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1155089" y="3190967"/>
            <a:ext cx="393944" cy="44253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308937" y="567917"/>
            <a:ext cx="393944" cy="44253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155460" y="6158894"/>
            <a:ext cx="363519" cy="408353"/>
          </a:xfrm>
          <a:prstGeom prst="rect">
            <a:avLst/>
          </a:prstGeom>
        </p:spPr>
      </p:pic>
      <p:grpSp>
        <p:nvGrpSpPr>
          <p:cNvPr id="26" name="Group 25"/>
          <p:cNvGrpSpPr/>
          <p:nvPr/>
        </p:nvGrpSpPr>
        <p:grpSpPr>
          <a:xfrm>
            <a:off x="3900559" y="3206501"/>
            <a:ext cx="5709470" cy="780795"/>
            <a:chOff x="4745820" y="1491808"/>
            <a:chExt cx="5709470" cy="780795"/>
          </a:xfrm>
        </p:grpSpPr>
        <p:sp>
          <p:nvSpPr>
            <p:cNvPr id="32" name="TextBox 31"/>
            <p:cNvSpPr txBox="1"/>
            <p:nvPr/>
          </p:nvSpPr>
          <p:spPr>
            <a:xfrm>
              <a:off x="5947598" y="1586979"/>
              <a:ext cx="4507692" cy="523220"/>
            </a:xfrm>
            <a:prstGeom prst="rect">
              <a:avLst/>
            </a:prstGeom>
            <a:noFill/>
          </p:spPr>
          <p:txBody>
            <a:bodyPr wrap="square" lIns="108000" rIns="108000" rtlCol="0">
              <a:spAutoFit/>
            </a:bodyPr>
            <a:lstStyle/>
            <a:p>
              <a:pPr algn="just">
                <a:spcBef>
                  <a:spcPct val="50000"/>
                </a:spcBef>
              </a:pPr>
              <a:r>
                <a:rPr lang="en-US" altLang="en-US" sz="2800" b="1"/>
                <a:t>Tạo bảng</a:t>
              </a:r>
              <a:endParaRPr lang="en-US" altLang="en-US" sz="2800" b="1" dirty="0"/>
            </a:p>
          </p:txBody>
        </p:sp>
        <p:grpSp>
          <p:nvGrpSpPr>
            <p:cNvPr id="28" name="Group 27"/>
            <p:cNvGrpSpPr/>
            <p:nvPr/>
          </p:nvGrpSpPr>
          <p:grpSpPr>
            <a:xfrm>
              <a:off x="4745820" y="1491808"/>
              <a:ext cx="958096" cy="780795"/>
              <a:chOff x="5324331" y="1449052"/>
              <a:chExt cx="958096" cy="780795"/>
            </a:xfrm>
          </p:grpSpPr>
          <p:sp>
            <p:nvSpPr>
              <p:cNvPr id="29" name="Oval 28"/>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02</a:t>
                </a:r>
                <a:endParaRPr lang="ko-KR" altLang="en-US" sz="3600" b="1" dirty="0">
                  <a:cs typeface="Arial" pitchFamily="34" charset="0"/>
                </a:endParaRPr>
              </a:p>
            </p:txBody>
          </p:sp>
        </p:grpSp>
      </p:grpSp>
      <p:grpSp>
        <p:nvGrpSpPr>
          <p:cNvPr id="33" name="Group 32"/>
          <p:cNvGrpSpPr/>
          <p:nvPr/>
        </p:nvGrpSpPr>
        <p:grpSpPr>
          <a:xfrm>
            <a:off x="3900559" y="4383168"/>
            <a:ext cx="5709470" cy="780795"/>
            <a:chOff x="4745820" y="1491808"/>
            <a:chExt cx="5709470" cy="780795"/>
          </a:xfrm>
        </p:grpSpPr>
        <p:sp>
          <p:nvSpPr>
            <p:cNvPr id="39" name="TextBox 38"/>
            <p:cNvSpPr txBox="1"/>
            <p:nvPr/>
          </p:nvSpPr>
          <p:spPr>
            <a:xfrm>
              <a:off x="5947598" y="1564362"/>
              <a:ext cx="4507692" cy="523220"/>
            </a:xfrm>
            <a:prstGeom prst="rect">
              <a:avLst/>
            </a:prstGeom>
            <a:noFill/>
          </p:spPr>
          <p:txBody>
            <a:bodyPr wrap="square" lIns="108000" rIns="108000" rtlCol="0">
              <a:spAutoFit/>
            </a:bodyPr>
            <a:lstStyle/>
            <a:p>
              <a:r>
                <a:rPr lang="en-US" altLang="en-US" sz="2800" b="1"/>
                <a:t>Định dạng bảng</a:t>
              </a:r>
              <a:endParaRPr lang="ko-KR" altLang="en-US" sz="2800" b="1" dirty="0">
                <a:cs typeface="Arial" pitchFamily="34" charset="0"/>
              </a:endParaRPr>
            </a:p>
          </p:txBody>
        </p:sp>
        <p:grpSp>
          <p:nvGrpSpPr>
            <p:cNvPr id="35" name="Group 34"/>
            <p:cNvGrpSpPr/>
            <p:nvPr/>
          </p:nvGrpSpPr>
          <p:grpSpPr>
            <a:xfrm>
              <a:off x="4745820" y="1491808"/>
              <a:ext cx="958096" cy="780795"/>
              <a:chOff x="5324331" y="1449052"/>
              <a:chExt cx="958096" cy="780795"/>
            </a:xfrm>
          </p:grpSpPr>
          <p:sp>
            <p:nvSpPr>
              <p:cNvPr id="36" name="Oval 3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03</a:t>
                </a:r>
                <a:endParaRPr lang="ko-KR" altLang="en-US" sz="3600" b="1" dirty="0">
                  <a:cs typeface="Arial" pitchFamily="34" charset="0"/>
                </a:endParaRPr>
              </a:p>
            </p:txBody>
          </p:sp>
        </p:grpSp>
      </p:grpSp>
      <p:grpSp>
        <p:nvGrpSpPr>
          <p:cNvPr id="40" name="Group 39"/>
          <p:cNvGrpSpPr/>
          <p:nvPr/>
        </p:nvGrpSpPr>
        <p:grpSpPr>
          <a:xfrm>
            <a:off x="3900559" y="5559835"/>
            <a:ext cx="5647697" cy="780795"/>
            <a:chOff x="4745820" y="1491808"/>
            <a:chExt cx="5647697" cy="780795"/>
          </a:xfrm>
        </p:grpSpPr>
        <p:sp>
          <p:nvSpPr>
            <p:cNvPr id="46" name="TextBox 45"/>
            <p:cNvSpPr txBox="1"/>
            <p:nvPr/>
          </p:nvSpPr>
          <p:spPr>
            <a:xfrm>
              <a:off x="5885825" y="1584067"/>
              <a:ext cx="4507692" cy="523220"/>
            </a:xfrm>
            <a:prstGeom prst="rect">
              <a:avLst/>
            </a:prstGeom>
            <a:noFill/>
          </p:spPr>
          <p:txBody>
            <a:bodyPr wrap="square" lIns="108000" rIns="108000" rtlCol="0">
              <a:spAutoFit/>
            </a:bodyPr>
            <a:lstStyle/>
            <a:p>
              <a:pPr algn="just">
                <a:spcBef>
                  <a:spcPct val="50000"/>
                </a:spcBef>
              </a:pPr>
              <a:r>
                <a:rPr lang="en-US" altLang="en-US" sz="2800" b="1"/>
                <a:t>Thực hành: Tạo bảng</a:t>
              </a:r>
              <a:endParaRPr lang="en-US" altLang="en-US" sz="2800" b="1" dirty="0">
                <a:effectLst>
                  <a:outerShdw blurRad="38100" dist="38100" dir="2700000" algn="tl">
                    <a:srgbClr val="C0C0C0"/>
                  </a:outerShdw>
                </a:effectLst>
                <a:cs typeface="Arial" panose="020B0604020202020204" pitchFamily="34" charset="0"/>
              </a:endParaRPr>
            </a:p>
          </p:txBody>
        </p:sp>
        <p:grpSp>
          <p:nvGrpSpPr>
            <p:cNvPr id="42" name="Group 41"/>
            <p:cNvGrpSpPr/>
            <p:nvPr/>
          </p:nvGrpSpPr>
          <p:grpSpPr>
            <a:xfrm>
              <a:off x="4745820" y="1491808"/>
              <a:ext cx="958096" cy="780795"/>
              <a:chOff x="5324331" y="1449052"/>
              <a:chExt cx="958096" cy="780795"/>
            </a:xfrm>
          </p:grpSpPr>
          <p:sp>
            <p:nvSpPr>
              <p:cNvPr id="43" name="Oval 42"/>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04</a:t>
                </a:r>
                <a:endParaRPr lang="ko-KR" altLang="en-US" sz="3600" b="1" dirty="0">
                  <a:cs typeface="Arial" pitchFamily="34" charset="0"/>
                </a:endParaRPr>
              </a:p>
            </p:txBody>
          </p:sp>
        </p:grpSp>
      </p:gr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6760" y="5323015"/>
            <a:ext cx="585898" cy="658158"/>
          </a:xfrm>
          <a:prstGeom prst="rect">
            <a:avLst/>
          </a:prstGeom>
        </p:spPr>
      </p:pic>
      <p:sp>
        <p:nvSpPr>
          <p:cNvPr id="11" name="Rounded Rectangle 10"/>
          <p:cNvSpPr/>
          <p:nvPr/>
        </p:nvSpPr>
        <p:spPr>
          <a:xfrm>
            <a:off x="5634624" y="1031557"/>
            <a:ext cx="3828288" cy="646176"/>
          </a:xfrm>
          <a:prstGeom prst="round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NỘI DUNG BÀI HỌC</a:t>
            </a:r>
            <a:endParaRPr lang="en-US" sz="2800" b="1"/>
          </a:p>
        </p:txBody>
      </p:sp>
      <p:sp>
        <p:nvSpPr>
          <p:cNvPr id="12" name="Rounded Rectangle 11"/>
          <p:cNvSpPr/>
          <p:nvPr/>
        </p:nvSpPr>
        <p:spPr>
          <a:xfrm>
            <a:off x="5040564" y="2029836"/>
            <a:ext cx="5590860" cy="713562"/>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040564" y="3206501"/>
            <a:ext cx="5590860" cy="713562"/>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052756" y="4367273"/>
            <a:ext cx="5590860" cy="713562"/>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052756" y="5556923"/>
            <a:ext cx="5590860" cy="713562"/>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3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par>
                                <p:cTn id="33" presetID="16" presetClass="entr" presetSubtype="21"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arn(inVertical)">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49" grpId="0" animBg="1"/>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Rounded Rectangle 4"/>
          <p:cNvSpPr/>
          <p:nvPr/>
        </p:nvSpPr>
        <p:spPr>
          <a:xfrm>
            <a:off x="4687808" y="195072"/>
            <a:ext cx="6217817" cy="768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1. Trình bày thông tin ở dạng bảng</a:t>
            </a:r>
            <a:endParaRPr lang="en-US" sz="2800" b="1">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085" y="3616452"/>
            <a:ext cx="8053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24716" y="963168"/>
            <a:ext cx="8784404" cy="1754326"/>
          </a:xfrm>
          <a:prstGeom prst="rect">
            <a:avLst/>
          </a:prstGeom>
        </p:spPr>
        <p:txBody>
          <a:bodyPr wrap="square">
            <a:spAutoFit/>
          </a:bodyPr>
          <a:lstStyle/>
          <a:p>
            <a:pPr algn="just">
              <a:lnSpc>
                <a:spcPct val="150000"/>
              </a:lnSpc>
            </a:pPr>
            <a:r>
              <a:rPr lang="en-US" sz="2400">
                <a:solidFill>
                  <a:srgbClr val="002060"/>
                </a:solidFill>
                <a:latin typeface="+mj-lt"/>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400" dirty="0" err="1">
              <a:solidFill>
                <a:srgbClr val="002060"/>
              </a:solidFill>
              <a:latin typeface="+mj-lt"/>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716" y="2840056"/>
            <a:ext cx="5802975" cy="27073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216" y="2840056"/>
            <a:ext cx="3002690" cy="2707304"/>
          </a:xfrm>
          <a:prstGeom prst="rect">
            <a:avLst/>
          </a:prstGeom>
        </p:spPr>
      </p:pic>
    </p:spTree>
    <p:extLst>
      <p:ext uri="{BB962C8B-B14F-4D97-AF65-F5344CB8AC3E}">
        <p14:creationId xmlns:p14="http://schemas.microsoft.com/office/powerpoint/2010/main" val="134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98891" y="609600"/>
            <a:ext cx="2767584" cy="62179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THẢO LUẬN</a:t>
            </a:r>
            <a:endParaRPr lang="en-US" sz="2800" b="1"/>
          </a:p>
        </p:txBody>
      </p:sp>
      <p:sp>
        <p:nvSpPr>
          <p:cNvPr id="5" name="Rectangle 4"/>
          <p:cNvSpPr/>
          <p:nvPr/>
        </p:nvSpPr>
        <p:spPr>
          <a:xfrm>
            <a:off x="951854" y="1938239"/>
            <a:ext cx="11240146" cy="3970318"/>
          </a:xfrm>
          <a:prstGeom prst="rect">
            <a:avLst/>
          </a:prstGeom>
        </p:spPr>
        <p:txBody>
          <a:bodyPr wrap="square">
            <a:spAutoFit/>
          </a:bodyPr>
          <a:lstStyle/>
          <a:p>
            <a:pPr algn="just">
              <a:lnSpc>
                <a:spcPct val="150000"/>
              </a:lnSpc>
            </a:pPr>
            <a:r>
              <a:rPr lang="en-US" sz="2400" b="1" smtClean="0">
                <a:solidFill>
                  <a:srgbClr val="002060"/>
                </a:solidFill>
                <a:latin typeface="+mj-lt"/>
                <a:ea typeface="VNI-Times" pitchFamily="2" charset="0"/>
                <a:cs typeface="Times New Roman" panose="02020603050405020304" pitchFamily="18" charset="0"/>
              </a:rPr>
              <a:t>Câu 1</a:t>
            </a:r>
            <a:r>
              <a:rPr lang="en-US" sz="2400" b="1">
                <a:solidFill>
                  <a:srgbClr val="002060"/>
                </a:solidFill>
                <a:latin typeface="+mj-lt"/>
                <a:ea typeface="VNI-Times" pitchFamily="2" charset="0"/>
                <a:cs typeface="Times New Roman" panose="02020603050405020304" pitchFamily="18" charset="0"/>
              </a:rPr>
              <a:t>: </a:t>
            </a:r>
            <a:r>
              <a:rPr lang="en-US" sz="2400">
                <a:solidFill>
                  <a:srgbClr val="002060"/>
                </a:solidFill>
                <a:latin typeface="+mj-lt"/>
                <a:ea typeface="VNI-Times" pitchFamily="2" charset="0"/>
                <a:cs typeface="Times New Roman" panose="02020603050405020304" pitchFamily="18" charset="0"/>
              </a:rPr>
              <a:t>Bảng trên gồm mấy </a:t>
            </a:r>
            <a:endParaRPr lang="en-US" sz="2400" smtClean="0">
              <a:solidFill>
                <a:srgbClr val="002060"/>
              </a:solidFill>
              <a:latin typeface="+mj-lt"/>
              <a:ea typeface="VNI-Times" pitchFamily="2" charset="0"/>
              <a:cs typeface="Times New Roman" panose="02020603050405020304" pitchFamily="18" charset="0"/>
            </a:endParaRPr>
          </a:p>
          <a:p>
            <a:pPr algn="just">
              <a:lnSpc>
                <a:spcPct val="150000"/>
              </a:lnSpc>
            </a:pPr>
            <a:r>
              <a:rPr lang="en-US" sz="2400" smtClean="0">
                <a:solidFill>
                  <a:srgbClr val="002060"/>
                </a:solidFill>
                <a:latin typeface="+mj-lt"/>
                <a:ea typeface="VNI-Times" pitchFamily="2" charset="0"/>
                <a:cs typeface="Times New Roman" panose="02020603050405020304" pitchFamily="18" charset="0"/>
              </a:rPr>
              <a:t>cột, </a:t>
            </a:r>
            <a:r>
              <a:rPr lang="en-US" sz="2400">
                <a:solidFill>
                  <a:srgbClr val="002060"/>
                </a:solidFill>
                <a:latin typeface="+mj-lt"/>
                <a:ea typeface="VNI-Times" pitchFamily="2" charset="0"/>
                <a:cs typeface="Times New Roman" panose="02020603050405020304" pitchFamily="18" charset="0"/>
              </a:rPr>
              <a:t>mấy hàng? </a:t>
            </a:r>
          </a:p>
          <a:p>
            <a:pPr algn="just">
              <a:lnSpc>
                <a:spcPct val="150000"/>
              </a:lnSpc>
            </a:pPr>
            <a:r>
              <a:rPr lang="en-US" sz="2400" b="1">
                <a:solidFill>
                  <a:srgbClr val="002060"/>
                </a:solidFill>
                <a:latin typeface="+mj-lt"/>
                <a:ea typeface="VNI-Times" pitchFamily="2" charset="0"/>
                <a:cs typeface="Times New Roman" panose="02020603050405020304" pitchFamily="18" charset="0"/>
              </a:rPr>
              <a:t>Câu 2: </a:t>
            </a:r>
            <a:r>
              <a:rPr lang="en-US" sz="2400">
                <a:solidFill>
                  <a:srgbClr val="002060"/>
                </a:solidFill>
                <a:latin typeface="+mj-lt"/>
                <a:ea typeface="VNI-Times" pitchFamily="2" charset="0"/>
                <a:cs typeface="Times New Roman" panose="02020603050405020304" pitchFamily="18" charset="0"/>
              </a:rPr>
              <a:t>Trò chơi nào được </a:t>
            </a:r>
            <a:endParaRPr lang="en-US" sz="2400" smtClean="0">
              <a:solidFill>
                <a:srgbClr val="002060"/>
              </a:solidFill>
              <a:latin typeface="+mj-lt"/>
              <a:ea typeface="VNI-Times" pitchFamily="2" charset="0"/>
              <a:cs typeface="Times New Roman" panose="02020603050405020304" pitchFamily="18" charset="0"/>
            </a:endParaRPr>
          </a:p>
          <a:p>
            <a:pPr algn="just">
              <a:lnSpc>
                <a:spcPct val="150000"/>
              </a:lnSpc>
            </a:pPr>
            <a:r>
              <a:rPr lang="en-US" sz="2400" smtClean="0">
                <a:solidFill>
                  <a:srgbClr val="002060"/>
                </a:solidFill>
                <a:latin typeface="+mj-lt"/>
                <a:ea typeface="VNI-Times" pitchFamily="2" charset="0"/>
                <a:cs typeface="Times New Roman" panose="02020603050405020304" pitchFamily="18" charset="0"/>
              </a:rPr>
              <a:t>các </a:t>
            </a:r>
            <a:r>
              <a:rPr lang="en-US" sz="2400">
                <a:solidFill>
                  <a:srgbClr val="002060"/>
                </a:solidFill>
                <a:latin typeface="+mj-lt"/>
                <a:ea typeface="VNI-Times" pitchFamily="2" charset="0"/>
                <a:cs typeface="Times New Roman" panose="02020603050405020304" pitchFamily="18" charset="0"/>
              </a:rPr>
              <a:t>bạn nam yêu thích nhất? Trò chơi nào được các bạn nữ yêu thích nhất?</a:t>
            </a:r>
          </a:p>
          <a:p>
            <a:pPr algn="just">
              <a:lnSpc>
                <a:spcPct val="150000"/>
              </a:lnSpc>
            </a:pPr>
            <a:r>
              <a:rPr lang="en-US" sz="2400" b="1">
                <a:solidFill>
                  <a:srgbClr val="002060"/>
                </a:solidFill>
                <a:latin typeface="+mj-lt"/>
                <a:ea typeface="VNI-Times" pitchFamily="2" charset="0"/>
                <a:cs typeface="Times New Roman" panose="02020603050405020304" pitchFamily="18" charset="0"/>
              </a:rPr>
              <a:t>Câu 3: </a:t>
            </a:r>
            <a:r>
              <a:rPr lang="en-US" sz="2400">
                <a:solidFill>
                  <a:srgbClr val="002060"/>
                </a:solidFill>
                <a:latin typeface="+mj-lt"/>
                <a:ea typeface="VNI-Times" pitchFamily="2" charset="0"/>
                <a:cs typeface="Times New Roman" panose="02020603050405020304" pitchFamily="18" charset="0"/>
              </a:rPr>
              <a:t>Nếu không dùng bảng biểu diễn thì việc so sánh và tìm kiếm </a:t>
            </a:r>
            <a:r>
              <a:rPr lang="en-US" sz="2400" smtClean="0">
                <a:solidFill>
                  <a:srgbClr val="002060"/>
                </a:solidFill>
                <a:latin typeface="+mj-lt"/>
                <a:ea typeface="VNI-Times" pitchFamily="2" charset="0"/>
                <a:cs typeface="Times New Roman" panose="02020603050405020304" pitchFamily="18" charset="0"/>
              </a:rPr>
              <a:t>có</a:t>
            </a:r>
          </a:p>
          <a:p>
            <a:pPr algn="just">
              <a:lnSpc>
                <a:spcPct val="150000"/>
              </a:lnSpc>
            </a:pPr>
            <a:r>
              <a:rPr lang="en-US" sz="2400" smtClean="0">
                <a:solidFill>
                  <a:srgbClr val="002060"/>
                </a:solidFill>
                <a:latin typeface="+mj-lt"/>
                <a:ea typeface="VNI-Times" pitchFamily="2" charset="0"/>
                <a:cs typeface="Times New Roman" panose="02020603050405020304" pitchFamily="18" charset="0"/>
              </a:rPr>
              <a:t>dễ </a:t>
            </a:r>
            <a:r>
              <a:rPr lang="en-US" sz="2400">
                <a:solidFill>
                  <a:srgbClr val="002060"/>
                </a:solidFill>
                <a:latin typeface="+mj-lt"/>
                <a:ea typeface="VNI-Times" pitchFamily="2" charset="0"/>
                <a:cs typeface="Times New Roman" panose="02020603050405020304" pitchFamily="18" charset="0"/>
              </a:rPr>
              <a:t>không?</a:t>
            </a:r>
          </a:p>
          <a:p>
            <a:pPr algn="just">
              <a:lnSpc>
                <a:spcPct val="150000"/>
              </a:lnSpc>
            </a:pPr>
            <a:r>
              <a:rPr lang="en-US" sz="2400" b="1">
                <a:solidFill>
                  <a:srgbClr val="002060"/>
                </a:solidFill>
                <a:latin typeface="+mj-lt"/>
                <a:ea typeface="VNI-Times" pitchFamily="2" charset="0"/>
                <a:cs typeface="Times New Roman" panose="02020603050405020304" pitchFamily="18" charset="0"/>
              </a:rPr>
              <a:t>Câu 4: </a:t>
            </a:r>
            <a:r>
              <a:rPr lang="en-US" sz="2400">
                <a:solidFill>
                  <a:srgbClr val="002060"/>
                </a:solidFill>
                <a:latin typeface="+mj-lt"/>
                <a:ea typeface="VNI-Times" pitchFamily="2" charset="0"/>
                <a:cs typeface="Times New Roman" panose="02020603050405020304" pitchFamily="18" charset="0"/>
              </a:rPr>
              <a:t>Ưu điểm của việc trình bày thông tin dưới dạng bảng?</a:t>
            </a:r>
          </a:p>
        </p:txBody>
      </p:sp>
      <p:sp>
        <p:nvSpPr>
          <p:cNvPr id="6" name="Rounded Rectangle 5"/>
          <p:cNvSpPr/>
          <p:nvPr/>
        </p:nvSpPr>
        <p:spPr>
          <a:xfrm>
            <a:off x="780288" y="1938239"/>
            <a:ext cx="10753344" cy="4121185"/>
          </a:xfrm>
          <a:prstGeom prst="round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200" y="441846"/>
            <a:ext cx="6401432" cy="3148706"/>
          </a:xfrm>
          <a:prstGeom prst="rect">
            <a:avLst/>
          </a:prstGeom>
        </p:spPr>
      </p:pic>
    </p:spTree>
    <p:extLst>
      <p:ext uri="{BB962C8B-B14F-4D97-AF65-F5344CB8AC3E}">
        <p14:creationId xmlns:p14="http://schemas.microsoft.com/office/powerpoint/2010/main" val="3729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barn(inVertical)">
                                      <p:cBhvr>
                                        <p:cTn id="1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98891" y="426720"/>
            <a:ext cx="2767584" cy="62179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THẢO LUẬN</a:t>
            </a:r>
            <a:endParaRPr lang="en-US" sz="2800" b="1"/>
          </a:p>
        </p:txBody>
      </p:sp>
      <p:pic>
        <p:nvPicPr>
          <p:cNvPr id="87" name="Picture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563" y="2246262"/>
            <a:ext cx="6401432" cy="3148706"/>
          </a:xfrm>
          <a:prstGeom prst="rect">
            <a:avLst/>
          </a:prstGeom>
        </p:spPr>
      </p:pic>
      <p:sp>
        <p:nvSpPr>
          <p:cNvPr id="2" name="Right Brace 1"/>
          <p:cNvSpPr/>
          <p:nvPr/>
        </p:nvSpPr>
        <p:spPr>
          <a:xfrm>
            <a:off x="9566995" y="2657856"/>
            <a:ext cx="393869" cy="2450592"/>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ounded Rectangle 2"/>
          <p:cNvSpPr/>
          <p:nvPr/>
        </p:nvSpPr>
        <p:spPr>
          <a:xfrm>
            <a:off x="10070592" y="3547872"/>
            <a:ext cx="1402080" cy="670560"/>
          </a:xfrm>
          <a:prstGeom prst="roundRect">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5 hàng</a:t>
            </a:r>
            <a:endParaRPr lang="en-US" sz="2400" b="1"/>
          </a:p>
        </p:txBody>
      </p:sp>
      <p:sp>
        <p:nvSpPr>
          <p:cNvPr id="8" name="Right Brace 7"/>
          <p:cNvSpPr/>
          <p:nvPr/>
        </p:nvSpPr>
        <p:spPr>
          <a:xfrm rot="16200000">
            <a:off x="6153234" y="-654563"/>
            <a:ext cx="393869" cy="5244423"/>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a:xfrm>
            <a:off x="5647978" y="1048512"/>
            <a:ext cx="1436601" cy="670560"/>
          </a:xfrm>
          <a:prstGeom prst="roundRect">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4 cột</a:t>
            </a:r>
            <a:endParaRPr lang="en-US" sz="2400" b="1"/>
          </a:p>
        </p:txBody>
      </p:sp>
      <p:cxnSp>
        <p:nvCxnSpPr>
          <p:cNvPr id="10" name="Straight Arrow Connector 9"/>
          <p:cNvCxnSpPr/>
          <p:nvPr/>
        </p:nvCxnSpPr>
        <p:spPr>
          <a:xfrm flipH="1">
            <a:off x="7680961" y="1463040"/>
            <a:ext cx="1133855" cy="187756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8" idx="2"/>
          </p:cNvCxnSpPr>
          <p:nvPr/>
        </p:nvCxnSpPr>
        <p:spPr>
          <a:xfrm flipH="1">
            <a:off x="9197002" y="2657856"/>
            <a:ext cx="1751181" cy="187756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461038" y="548640"/>
            <a:ext cx="2707556" cy="914400"/>
          </a:xfrm>
          <a:prstGeom prst="roundRect">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Môn thể thao bạn nam thích nhiều nhất</a:t>
            </a:r>
            <a:endParaRPr lang="en-US" sz="2000"/>
          </a:p>
        </p:txBody>
      </p:sp>
      <p:sp>
        <p:nvSpPr>
          <p:cNvPr id="18" name="Rounded Rectangle 17"/>
          <p:cNvSpPr/>
          <p:nvPr/>
        </p:nvSpPr>
        <p:spPr>
          <a:xfrm>
            <a:off x="9704366" y="1743456"/>
            <a:ext cx="2487634" cy="914400"/>
          </a:xfrm>
          <a:prstGeom prst="roundRect">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Môn thể thao bạn nữ thích nhiều nhất</a:t>
            </a:r>
            <a:endParaRPr lang="en-US" sz="2000"/>
          </a:p>
        </p:txBody>
      </p:sp>
      <p:cxnSp>
        <p:nvCxnSpPr>
          <p:cNvPr id="20" name="Straight Arrow Connector 19"/>
          <p:cNvCxnSpPr/>
          <p:nvPr/>
        </p:nvCxnSpPr>
        <p:spPr>
          <a:xfrm>
            <a:off x="2389632" y="2889504"/>
            <a:ext cx="1767840" cy="54864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804672" y="1895856"/>
            <a:ext cx="1584960" cy="1987296"/>
          </a:xfrm>
          <a:prstGeom prst="roundRect">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Môn thể thao được nhiều bạn thích.</a:t>
            </a:r>
            <a:endParaRPr lang="en-US" sz="2000"/>
          </a:p>
        </p:txBody>
      </p:sp>
      <p:sp>
        <p:nvSpPr>
          <p:cNvPr id="23" name="Rounded Rectangle 22"/>
          <p:cNvSpPr/>
          <p:nvPr/>
        </p:nvSpPr>
        <p:spPr>
          <a:xfrm>
            <a:off x="1973240" y="5803392"/>
            <a:ext cx="8753856" cy="74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Nếu không dùng bảng, việc so sánh trở nên khó khăn hơn</a:t>
            </a:r>
            <a:endParaRPr lang="en-US" sz="2400">
              <a:solidFill>
                <a:srgbClr val="002060"/>
              </a:solidFill>
            </a:endParaRPr>
          </a:p>
        </p:txBody>
      </p:sp>
    </p:spTree>
    <p:extLst>
      <p:ext uri="{BB962C8B-B14F-4D97-AF65-F5344CB8AC3E}">
        <p14:creationId xmlns:p14="http://schemas.microsoft.com/office/powerpoint/2010/main" val="670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7" grpId="0" animBg="1"/>
      <p:bldP spid="18" grpId="0" animBg="1"/>
      <p:bldP spid="24"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xmlns="" id="{7EBC5DB0-D934-42C8-9FC0-2CD9B89656F4}"/>
              </a:ext>
            </a:extLst>
          </p:cNvPr>
          <p:cNvSpPr>
            <a:spLocks noGrp="1"/>
          </p:cNvSpPr>
          <p:nvPr>
            <p:ph type="body" sz="quarter" idx="10"/>
          </p:nvPr>
        </p:nvSpPr>
        <p:spPr>
          <a:xfrm>
            <a:off x="1308846" y="551196"/>
            <a:ext cx="9997376" cy="724247"/>
          </a:xfrm>
        </p:spPr>
        <p:txBody>
          <a:bodyPr/>
          <a:lstStyle/>
          <a:p>
            <a:r>
              <a:rPr lang="en-US" altLang="ko-KR" sz="3200" b="1" u="sng" smtClean="0">
                <a:solidFill>
                  <a:srgbClr val="002060"/>
                </a:solidFill>
              </a:rPr>
              <a:t>Kết luận:</a:t>
            </a:r>
            <a:endParaRPr lang="en-US" altLang="ko-KR" sz="3200" b="1" u="sng" dirty="0">
              <a:solidFill>
                <a:srgbClr val="002060"/>
              </a:solidFill>
            </a:endParaRPr>
          </a:p>
        </p:txBody>
      </p:sp>
      <p:sp>
        <p:nvSpPr>
          <p:cNvPr id="3" name="Block Arc 26">
            <a:extLst>
              <a:ext uri="{FF2B5EF4-FFF2-40B4-BE49-F238E27FC236}">
                <a16:creationId xmlns:a16="http://schemas.microsoft.com/office/drawing/2014/main" xmlns="" id="{B6FAE4AA-E9AF-49EB-B32B-4BF4EEAC9A61}"/>
              </a:ext>
            </a:extLst>
          </p:cNvPr>
          <p:cNvSpPr/>
          <p:nvPr/>
        </p:nvSpPr>
        <p:spPr>
          <a:xfrm>
            <a:off x="6104344" y="4352656"/>
            <a:ext cx="2378214" cy="2378214"/>
          </a:xfrm>
          <a:prstGeom prst="blockArc">
            <a:avLst>
              <a:gd name="adj1" fmla="val 10800000"/>
              <a:gd name="adj2" fmla="val 0"/>
              <a:gd name="adj3" fmla="val 3104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4" name="Block Arc 24">
            <a:extLst>
              <a:ext uri="{FF2B5EF4-FFF2-40B4-BE49-F238E27FC236}">
                <a16:creationId xmlns:a16="http://schemas.microsoft.com/office/drawing/2014/main" xmlns="" id="{C749449E-65C5-4405-B1DB-5535298EAB1E}"/>
              </a:ext>
            </a:extLst>
          </p:cNvPr>
          <p:cNvSpPr/>
          <p:nvPr/>
        </p:nvSpPr>
        <p:spPr>
          <a:xfrm rot="10800000">
            <a:off x="4454349" y="4352656"/>
            <a:ext cx="2378214" cy="2378214"/>
          </a:xfrm>
          <a:prstGeom prst="blockArc">
            <a:avLst>
              <a:gd name="adj1" fmla="val 10800000"/>
              <a:gd name="adj2" fmla="val 0"/>
              <a:gd name="adj3" fmla="val 3104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1" name="TextBox 10">
            <a:extLst>
              <a:ext uri="{FF2B5EF4-FFF2-40B4-BE49-F238E27FC236}">
                <a16:creationId xmlns:a16="http://schemas.microsoft.com/office/drawing/2014/main" xmlns="" id="{DE72F886-9171-47AF-BDB5-D3626ABEFF7E}"/>
              </a:ext>
            </a:extLst>
          </p:cNvPr>
          <p:cNvSpPr txBox="1"/>
          <p:nvPr/>
        </p:nvSpPr>
        <p:spPr>
          <a:xfrm>
            <a:off x="7925124" y="5004554"/>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B</a:t>
            </a:r>
            <a:endParaRPr lang="ko-KR" altLang="en-US" sz="3600" b="1" dirty="0">
              <a:solidFill>
                <a:schemeClr val="bg1"/>
              </a:solidFill>
              <a:cs typeface="Arial" pitchFamily="34" charset="0"/>
            </a:endParaRPr>
          </a:p>
        </p:txBody>
      </p:sp>
      <p:grpSp>
        <p:nvGrpSpPr>
          <p:cNvPr id="23" name="Group 58">
            <a:extLst>
              <a:ext uri="{FF2B5EF4-FFF2-40B4-BE49-F238E27FC236}">
                <a16:creationId xmlns:a16="http://schemas.microsoft.com/office/drawing/2014/main" xmlns="" id="{10D2D1EA-558C-47B3-8210-A2FBDEFAFE22}"/>
              </a:ext>
            </a:extLst>
          </p:cNvPr>
          <p:cNvGrpSpPr/>
          <p:nvPr/>
        </p:nvGrpSpPr>
        <p:grpSpPr>
          <a:xfrm>
            <a:off x="4454345" y="4352656"/>
            <a:ext cx="4028214" cy="2378214"/>
            <a:chOff x="2558370" y="2706970"/>
            <a:chExt cx="4028214" cy="2378214"/>
          </a:xfrm>
          <a:effectLst>
            <a:outerShdw blurRad="50800" dist="38100" dir="5400000" algn="t" rotWithShape="0">
              <a:prstClr val="black">
                <a:alpha val="40000"/>
              </a:prstClr>
            </a:outerShdw>
          </a:effectLst>
        </p:grpSpPr>
        <p:sp>
          <p:nvSpPr>
            <p:cNvPr id="24" name="Block Arc 25">
              <a:extLst>
                <a:ext uri="{FF2B5EF4-FFF2-40B4-BE49-F238E27FC236}">
                  <a16:creationId xmlns:a16="http://schemas.microsoft.com/office/drawing/2014/main" xmlns="" id="{E73B4CA3-5E4F-4DC9-90FA-31DC0B43822E}"/>
                </a:ext>
              </a:extLst>
            </p:cNvPr>
            <p:cNvSpPr/>
            <p:nvPr/>
          </p:nvSpPr>
          <p:spPr>
            <a:xfrm rot="10800000">
              <a:off x="4208370" y="2706970"/>
              <a:ext cx="2378214" cy="2378214"/>
            </a:xfrm>
            <a:prstGeom prst="blockArc">
              <a:avLst>
                <a:gd name="adj1" fmla="val 10800000"/>
                <a:gd name="adj2" fmla="val 0"/>
                <a:gd name="adj3" fmla="val 31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5" name="Block Arc 27">
              <a:extLst>
                <a:ext uri="{FF2B5EF4-FFF2-40B4-BE49-F238E27FC236}">
                  <a16:creationId xmlns:a16="http://schemas.microsoft.com/office/drawing/2014/main" xmlns="" id="{92A67BB3-3087-469D-9639-F18170AC5856}"/>
                </a:ext>
              </a:extLst>
            </p:cNvPr>
            <p:cNvSpPr/>
            <p:nvPr/>
          </p:nvSpPr>
          <p:spPr>
            <a:xfrm>
              <a:off x="2558370" y="2706970"/>
              <a:ext cx="2378214" cy="2378214"/>
            </a:xfrm>
            <a:prstGeom prst="blockArc">
              <a:avLst>
                <a:gd name="adj1" fmla="val 10800000"/>
                <a:gd name="adj2" fmla="val 0"/>
                <a:gd name="adj3" fmla="val 31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26" name="Isosceles Triangle 28">
              <a:extLst>
                <a:ext uri="{FF2B5EF4-FFF2-40B4-BE49-F238E27FC236}">
                  <a16:creationId xmlns:a16="http://schemas.microsoft.com/office/drawing/2014/main" xmlns="" id="{C1F63BF7-31B4-4EDF-9B01-176FB6D65034}"/>
                </a:ext>
              </a:extLst>
            </p:cNvPr>
            <p:cNvSpPr/>
            <p:nvPr/>
          </p:nvSpPr>
          <p:spPr>
            <a:xfrm rot="10800000">
              <a:off x="2558371" y="3893049"/>
              <a:ext cx="737820" cy="36340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
        <p:nvSpPr>
          <p:cNvPr id="27" name="Isosceles Triangle 29">
            <a:extLst>
              <a:ext uri="{FF2B5EF4-FFF2-40B4-BE49-F238E27FC236}">
                <a16:creationId xmlns:a16="http://schemas.microsoft.com/office/drawing/2014/main" xmlns="" id="{99E1DF78-7F48-4AA2-A7A1-48E5FB821B07}"/>
              </a:ext>
            </a:extLst>
          </p:cNvPr>
          <p:cNvSpPr/>
          <p:nvPr/>
        </p:nvSpPr>
        <p:spPr>
          <a:xfrm rot="10800000">
            <a:off x="7744738" y="5535133"/>
            <a:ext cx="737820" cy="36340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9" name="TextBox 28">
            <a:extLst>
              <a:ext uri="{FF2B5EF4-FFF2-40B4-BE49-F238E27FC236}">
                <a16:creationId xmlns:a16="http://schemas.microsoft.com/office/drawing/2014/main" xmlns="" id="{FC888F57-FAA7-4418-9156-9F54040FE439}"/>
              </a:ext>
            </a:extLst>
          </p:cNvPr>
          <p:cNvSpPr txBox="1"/>
          <p:nvPr/>
        </p:nvSpPr>
        <p:spPr>
          <a:xfrm>
            <a:off x="4634732" y="5004554"/>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A</a:t>
            </a:r>
            <a:endParaRPr lang="ko-KR" altLang="en-US" sz="3600" b="1" dirty="0">
              <a:solidFill>
                <a:schemeClr val="bg1"/>
              </a:solidFill>
              <a:cs typeface="Arial" pitchFamily="34" charset="0"/>
            </a:endParaRPr>
          </a:p>
        </p:txBody>
      </p:sp>
      <p:sp>
        <p:nvSpPr>
          <p:cNvPr id="30" name="Freeform 55">
            <a:extLst>
              <a:ext uri="{FF2B5EF4-FFF2-40B4-BE49-F238E27FC236}">
                <a16:creationId xmlns:a16="http://schemas.microsoft.com/office/drawing/2014/main" xmlns="" id="{58128055-D3B4-4525-9A53-CE8C4127895E}"/>
              </a:ext>
            </a:extLst>
          </p:cNvPr>
          <p:cNvSpPr/>
          <p:nvPr/>
        </p:nvSpPr>
        <p:spPr>
          <a:xfrm rot="2700000">
            <a:off x="5558123" y="5227076"/>
            <a:ext cx="257782" cy="63165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51">
            <a:extLst>
              <a:ext uri="{FF2B5EF4-FFF2-40B4-BE49-F238E27FC236}">
                <a16:creationId xmlns:a16="http://schemas.microsoft.com/office/drawing/2014/main" xmlns="" id="{1F5A49E2-85AE-489E-AE3F-B947F65EC567}"/>
              </a:ext>
            </a:extLst>
          </p:cNvPr>
          <p:cNvSpPr/>
          <p:nvPr/>
        </p:nvSpPr>
        <p:spPr>
          <a:xfrm rot="16200000" flipH="1">
            <a:off x="7044888" y="5318876"/>
            <a:ext cx="500257" cy="47112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 name="TextBox 1"/>
          <p:cNvSpPr txBox="1"/>
          <p:nvPr/>
        </p:nvSpPr>
        <p:spPr>
          <a:xfrm>
            <a:off x="737582" y="1609148"/>
            <a:ext cx="10269158" cy="461665"/>
          </a:xfrm>
          <a:prstGeom prst="rect">
            <a:avLst/>
          </a:prstGeom>
          <a:noFill/>
        </p:spPr>
        <p:txBody>
          <a:bodyPr wrap="none" rtlCol="0">
            <a:spAutoFit/>
          </a:bodyPr>
          <a:lstStyle/>
          <a:p>
            <a:pPr marL="342900" indent="-342900">
              <a:buFont typeface="Wingdings" pitchFamily="2" charset="2"/>
              <a:buChar char="Ø"/>
            </a:pPr>
            <a:r>
              <a:rPr lang="en-US" sz="2400" smtClean="0">
                <a:solidFill>
                  <a:srgbClr val="002060"/>
                </a:solidFill>
              </a:rPr>
              <a:t>Chúng ta có thể sử dụng bảng để trình bày thông tin một cách cô đọng.</a:t>
            </a:r>
            <a:endParaRPr lang="en-US" sz="2400">
              <a:solidFill>
                <a:srgbClr val="002060"/>
              </a:solidFill>
            </a:endParaRPr>
          </a:p>
        </p:txBody>
      </p:sp>
      <p:sp>
        <p:nvSpPr>
          <p:cNvPr id="33" name="TextBox 32"/>
          <p:cNvSpPr txBox="1"/>
          <p:nvPr/>
        </p:nvSpPr>
        <p:spPr>
          <a:xfrm>
            <a:off x="680515" y="2358188"/>
            <a:ext cx="10886313" cy="1200329"/>
          </a:xfrm>
          <a:prstGeom prst="rect">
            <a:avLst/>
          </a:prstGeom>
          <a:noFill/>
        </p:spPr>
        <p:txBody>
          <a:bodyPr wrap="none" rtlCol="0">
            <a:spAutoFit/>
          </a:bodyPr>
          <a:lstStyle/>
          <a:p>
            <a:pPr marL="342900" indent="-342900">
              <a:lnSpc>
                <a:spcPct val="150000"/>
              </a:lnSpc>
              <a:buFont typeface="Wingdings" pitchFamily="2" charset="2"/>
              <a:buChar char="Ø"/>
            </a:pPr>
            <a:r>
              <a:rPr lang="en-US" sz="2400" smtClean="0">
                <a:solidFill>
                  <a:srgbClr val="002060"/>
                </a:solidFill>
              </a:rPr>
              <a:t>Bảng cũng thường được sử dụng để ghi lại dữ liệu của công việc thống kê, </a:t>
            </a:r>
          </a:p>
          <a:p>
            <a:pPr>
              <a:lnSpc>
                <a:spcPct val="150000"/>
              </a:lnSpc>
            </a:pPr>
            <a:r>
              <a:rPr lang="en-US" sz="2400" smtClean="0">
                <a:solidFill>
                  <a:srgbClr val="002060"/>
                </a:solidFill>
              </a:rPr>
              <a:t>    điều tra, khảo sát…</a:t>
            </a:r>
            <a:endParaRPr lang="en-US" sz="2400">
              <a:solidFill>
                <a:srgbClr val="002060"/>
              </a:solidFill>
            </a:endParaRPr>
          </a:p>
        </p:txBody>
      </p:sp>
      <p:sp>
        <p:nvSpPr>
          <p:cNvPr id="34" name="TextBox 33"/>
          <p:cNvSpPr txBox="1"/>
          <p:nvPr/>
        </p:nvSpPr>
        <p:spPr>
          <a:xfrm>
            <a:off x="680515" y="3908920"/>
            <a:ext cx="11511485" cy="461665"/>
          </a:xfrm>
          <a:prstGeom prst="rect">
            <a:avLst/>
          </a:prstGeom>
          <a:noFill/>
        </p:spPr>
        <p:txBody>
          <a:bodyPr wrap="none" rtlCol="0">
            <a:spAutoFit/>
          </a:bodyPr>
          <a:lstStyle/>
          <a:p>
            <a:pPr marL="342900" indent="-342900">
              <a:buFont typeface="Wingdings" pitchFamily="2" charset="2"/>
              <a:buChar char="Ø"/>
            </a:pPr>
            <a:r>
              <a:rPr lang="en-US" sz="2400" smtClean="0">
                <a:solidFill>
                  <a:srgbClr val="002060"/>
                </a:solidFill>
              </a:rPr>
              <a:t>Từ bảng dữ liệu, em có thể dễ dàng tìm kiếm, so sánh, tổng hợp được thông tin.</a:t>
            </a:r>
            <a:endParaRPr lang="en-US" sz="2400">
              <a:solidFill>
                <a:srgbClr val="002060"/>
              </a:solidFill>
            </a:endParaRPr>
          </a:p>
        </p:txBody>
      </p:sp>
    </p:spTree>
    <p:extLst>
      <p:ext uri="{BB962C8B-B14F-4D97-AF65-F5344CB8AC3E}">
        <p14:creationId xmlns:p14="http://schemas.microsoft.com/office/powerpoint/2010/main" val="29491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P spid="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4935" y="425689"/>
            <a:ext cx="9988358" cy="724247"/>
          </a:xfrm>
        </p:spPr>
        <p:txBody>
          <a:bodyPr/>
          <a:lstStyle/>
          <a:p>
            <a:r>
              <a:rPr lang="en-US" sz="3600" b="1" smtClean="0">
                <a:solidFill>
                  <a:srgbClr val="002060"/>
                </a:solidFill>
              </a:rPr>
              <a:t>2. Tạo bảng</a:t>
            </a:r>
            <a:endParaRPr lang="en-US" sz="3600" b="1" dirty="0">
              <a:solidFill>
                <a:srgbClr val="002060"/>
              </a:solidFill>
            </a:endParaRPr>
          </a:p>
        </p:txBody>
      </p:sp>
      <p:pic>
        <p:nvPicPr>
          <p:cNvPr id="49"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83826" y="2322676"/>
            <a:ext cx="2003627" cy="1905950"/>
          </a:xfrm>
          <a:prstGeom prst="rect">
            <a:avLst/>
          </a:prstGeom>
        </p:spPr>
      </p:pic>
      <p:sp>
        <p:nvSpPr>
          <p:cNvPr id="3" name="Rounded Rectangle 2"/>
          <p:cNvSpPr/>
          <p:nvPr/>
        </p:nvSpPr>
        <p:spPr>
          <a:xfrm>
            <a:off x="535656" y="1514218"/>
            <a:ext cx="2099968" cy="54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HĐ NHÓM</a:t>
            </a:r>
            <a:endParaRPr lang="en-US" sz="2400" b="1">
              <a:solidFill>
                <a:srgbClr val="002060"/>
              </a:solidFill>
            </a:endParaRPr>
          </a:p>
        </p:txBody>
      </p:sp>
      <p:sp>
        <p:nvSpPr>
          <p:cNvPr id="4" name="Rectangle 3"/>
          <p:cNvSpPr/>
          <p:nvPr/>
        </p:nvSpPr>
        <p:spPr>
          <a:xfrm>
            <a:off x="3155576" y="1514218"/>
            <a:ext cx="6436659" cy="547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Em hãy nêu các bước để tạo bảng?</a:t>
            </a:r>
            <a:endParaRPr lang="en-US" sz="2400">
              <a:solidFill>
                <a:srgbClr val="002060"/>
              </a:solidFill>
            </a:endParaRPr>
          </a:p>
        </p:txBody>
      </p:sp>
      <p:pic>
        <p:nvPicPr>
          <p:cNvPr id="50" name="Picture 49">
            <a:extLst>
              <a:ext uri="{FF2B5EF4-FFF2-40B4-BE49-F238E27FC236}">
                <a16:creationId xmlns="" xmlns:a16="http://schemas.microsoft.com/office/drawing/2014/main" id="{63971E69-EEED-49C5-B0AD-AE8CFCD96D73}"/>
              </a:ext>
            </a:extLst>
          </p:cNvPr>
          <p:cNvPicPr>
            <a:picLocks noChangeAspect="1"/>
          </p:cNvPicPr>
          <p:nvPr/>
        </p:nvPicPr>
        <p:blipFill rotWithShape="1">
          <a:blip r:embed="rId12"/>
          <a:srcRect l="50000" t="22487" r="18672" b="56669"/>
          <a:stretch/>
        </p:blipFill>
        <p:spPr>
          <a:xfrm>
            <a:off x="6813189" y="636165"/>
            <a:ext cx="5121635" cy="1915955"/>
          </a:xfrm>
          <a:prstGeom prst="rect">
            <a:avLst/>
          </a:prstGeom>
        </p:spPr>
      </p:pic>
      <p:pic>
        <p:nvPicPr>
          <p:cNvPr id="51" name="Picture 50">
            <a:extLst>
              <a:ext uri="{FF2B5EF4-FFF2-40B4-BE49-F238E27FC236}">
                <a16:creationId xmlns="" xmlns:a16="http://schemas.microsoft.com/office/drawing/2014/main" id="{71C414A3-DB42-4175-B0A9-7968029A78FB}"/>
              </a:ext>
            </a:extLst>
          </p:cNvPr>
          <p:cNvPicPr>
            <a:picLocks noChangeAspect="1"/>
          </p:cNvPicPr>
          <p:nvPr/>
        </p:nvPicPr>
        <p:blipFill rotWithShape="1">
          <a:blip r:embed="rId13"/>
          <a:srcRect l="53969" t="26097" r="7694" b="23739"/>
          <a:stretch/>
        </p:blipFill>
        <p:spPr>
          <a:xfrm>
            <a:off x="7347097" y="3275651"/>
            <a:ext cx="4674055" cy="3438558"/>
          </a:xfrm>
          <a:prstGeom prst="rect">
            <a:avLst/>
          </a:prstGeom>
        </p:spPr>
      </p:pic>
      <p:grpSp>
        <p:nvGrpSpPr>
          <p:cNvPr id="52" name="Group 51">
            <a:extLst>
              <a:ext uri="{FF2B5EF4-FFF2-40B4-BE49-F238E27FC236}">
                <a16:creationId xmlns="" xmlns:a16="http://schemas.microsoft.com/office/drawing/2014/main" id="{AE43AC2C-AC86-4EC5-9874-ACE07FADDCF9}"/>
              </a:ext>
            </a:extLst>
          </p:cNvPr>
          <p:cNvGrpSpPr/>
          <p:nvPr/>
        </p:nvGrpSpPr>
        <p:grpSpPr>
          <a:xfrm>
            <a:off x="7347097" y="2690823"/>
            <a:ext cx="3011928" cy="546432"/>
            <a:chOff x="7800974" y="3038374"/>
            <a:chExt cx="2798985" cy="546432"/>
          </a:xfrm>
        </p:grpSpPr>
        <p:sp>
          <p:nvSpPr>
            <p:cNvPr id="53" name="Rectangle: Rounded Corners 16">
              <a:extLst>
                <a:ext uri="{FF2B5EF4-FFF2-40B4-BE49-F238E27FC236}">
                  <a16:creationId xmlns="" xmlns:a16="http://schemas.microsoft.com/office/drawing/2014/main" id="{FB3B5885-393E-437B-9C15-663C8F756578}"/>
                </a:ext>
              </a:extLst>
            </p:cNvPr>
            <p:cNvSpPr/>
            <p:nvPr/>
          </p:nvSpPr>
          <p:spPr>
            <a:xfrm>
              <a:off x="7800974" y="3038374"/>
              <a:ext cx="2798985"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4" name="TextBox 53">
              <a:extLst>
                <a:ext uri="{FF2B5EF4-FFF2-40B4-BE49-F238E27FC236}">
                  <a16:creationId xmlns=""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55" name="Oval 54">
              <a:extLst>
                <a:ext uri="{FF2B5EF4-FFF2-40B4-BE49-F238E27FC236}">
                  <a16:creationId xmlns=""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
        <p:nvSpPr>
          <p:cNvPr id="5" name="Rounded Rectangle 4"/>
          <p:cNvSpPr/>
          <p:nvPr/>
        </p:nvSpPr>
        <p:spPr>
          <a:xfrm>
            <a:off x="2730674" y="2417523"/>
            <a:ext cx="4484318" cy="419621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228600" algn="l"/>
                <a:tab pos="457200" algn="l"/>
                <a:tab pos="866140" algn="l"/>
                <a:tab pos="1028700" algn="l"/>
                <a:tab pos="1943100" algn="l"/>
                <a:tab pos="2628900" algn="l"/>
                <a:tab pos="2743200" algn="ctr"/>
                <a:tab pos="5486400" algn="r"/>
              </a:tabLst>
            </a:pPr>
            <a:r>
              <a:rPr lang="en-US" sz="2400" b="1">
                <a:solidFill>
                  <a:srgbClr val="002060"/>
                </a:solidFill>
                <a:latin typeface="+mj-lt"/>
                <a:ea typeface="Times New Roman" panose="02020603050405020304" pitchFamily="18" charset="0"/>
                <a:cs typeface="Times New Roman" panose="02020603050405020304" pitchFamily="18" charset="0"/>
              </a:rPr>
              <a:t>Bước 1</a:t>
            </a:r>
            <a:r>
              <a:rPr lang="en-US" sz="2400" b="1" i="1">
                <a:solidFill>
                  <a:srgbClr val="002060"/>
                </a:solidFill>
                <a:latin typeface="+mj-lt"/>
                <a:ea typeface="Times New Roman" panose="02020603050405020304" pitchFamily="18" charset="0"/>
                <a:cs typeface="Times New Roman" panose="02020603050405020304" pitchFamily="18" charset="0"/>
              </a:rPr>
              <a:t>. </a:t>
            </a:r>
            <a:r>
              <a:rPr lang="en-US" sz="2400">
                <a:solidFill>
                  <a:srgbClr val="002060"/>
                </a:solidFill>
                <a:latin typeface="+mj-lt"/>
                <a:ea typeface="Times New Roman" panose="02020603050405020304" pitchFamily="18" charset="0"/>
                <a:cs typeface="Times New Roman" panose="02020603050405020304" pitchFamily="18" charset="0"/>
              </a:rPr>
              <a:t>Chọn </a:t>
            </a:r>
            <a:r>
              <a:rPr lang="en-US" sz="2400" b="1">
                <a:solidFill>
                  <a:srgbClr val="002060"/>
                </a:solidFill>
                <a:latin typeface="+mj-lt"/>
                <a:ea typeface="Times New Roman" panose="02020603050405020304" pitchFamily="18" charset="0"/>
                <a:cs typeface="Times New Roman" panose="02020603050405020304" pitchFamily="18" charset="0"/>
              </a:rPr>
              <a:t>Insert</a:t>
            </a:r>
          </a:p>
          <a:p>
            <a:pPr algn="just">
              <a:lnSpc>
                <a:spcPct val="150000"/>
              </a:lnSpc>
              <a:tabLst>
                <a:tab pos="228600" algn="l"/>
                <a:tab pos="457200" algn="l"/>
                <a:tab pos="866140" algn="l"/>
                <a:tab pos="1028700" algn="l"/>
                <a:tab pos="1943100" algn="l"/>
                <a:tab pos="2628900" algn="l"/>
                <a:tab pos="2743200" algn="ctr"/>
                <a:tab pos="5486400" algn="r"/>
              </a:tabLst>
            </a:pPr>
            <a:r>
              <a:rPr lang="en-US" sz="2400" b="1">
                <a:solidFill>
                  <a:srgbClr val="002060"/>
                </a:solidFill>
                <a:latin typeface="+mj-lt"/>
                <a:ea typeface="Times New Roman" panose="02020603050405020304" pitchFamily="18" charset="0"/>
                <a:cs typeface="Times New Roman" panose="02020603050405020304" pitchFamily="18" charset="0"/>
              </a:rPr>
              <a:t>Bước 2</a:t>
            </a:r>
            <a:r>
              <a:rPr lang="en-US" sz="2400" i="1">
                <a:solidFill>
                  <a:srgbClr val="002060"/>
                </a:solidFill>
                <a:latin typeface="+mj-lt"/>
                <a:ea typeface="Times New Roman" panose="02020603050405020304" pitchFamily="18" charset="0"/>
                <a:cs typeface="Times New Roman" panose="02020603050405020304" pitchFamily="18" charset="0"/>
              </a:rPr>
              <a:t>. </a:t>
            </a:r>
            <a:r>
              <a:rPr lang="en-US" sz="2400">
                <a:solidFill>
                  <a:srgbClr val="002060"/>
                </a:solidFill>
                <a:latin typeface="+mj-lt"/>
                <a:ea typeface="Times New Roman" panose="02020603050405020304" pitchFamily="18" charset="0"/>
                <a:cs typeface="Times New Roman" panose="02020603050405020304" pitchFamily="18" charset="0"/>
              </a:rPr>
              <a:t>Chọn </a:t>
            </a:r>
            <a:r>
              <a:rPr lang="en-US" sz="2400" u="sng">
                <a:solidFill>
                  <a:srgbClr val="002060"/>
                </a:solidFill>
                <a:latin typeface="+mj-lt"/>
                <a:ea typeface="Times New Roman" panose="02020603050405020304" pitchFamily="18" charset="0"/>
                <a:cs typeface="Times New Roman" panose="02020603050405020304" pitchFamily="18" charset="0"/>
              </a:rPr>
              <a:t>nút tam giác nhỏ </a:t>
            </a:r>
            <a:r>
              <a:rPr lang="en-US" sz="2400">
                <a:solidFill>
                  <a:srgbClr val="002060"/>
                </a:solidFill>
                <a:latin typeface="+mj-lt"/>
                <a:ea typeface="Times New Roman" panose="02020603050405020304" pitchFamily="18" charset="0"/>
                <a:cs typeface="Times New Roman" panose="02020603050405020304" pitchFamily="18" charset="0"/>
              </a:rPr>
              <a:t>bên dưới Table</a:t>
            </a:r>
          </a:p>
          <a:p>
            <a:pPr algn="just">
              <a:lnSpc>
                <a:spcPct val="150000"/>
              </a:lnSpc>
              <a:tabLst>
                <a:tab pos="228600" algn="l"/>
                <a:tab pos="457200" algn="l"/>
                <a:tab pos="866140" algn="l"/>
                <a:tab pos="1028700" algn="l"/>
                <a:tab pos="1943100" algn="l"/>
                <a:tab pos="2628900" algn="l"/>
                <a:tab pos="2743200" algn="ctr"/>
                <a:tab pos="5486400" algn="r"/>
              </a:tabLst>
            </a:pPr>
            <a:r>
              <a:rPr lang="en-US" sz="2400" b="1">
                <a:solidFill>
                  <a:srgbClr val="002060"/>
                </a:solidFill>
                <a:latin typeface="+mj-lt"/>
                <a:ea typeface="Times New Roman" panose="02020603050405020304" pitchFamily="18" charset="0"/>
                <a:cs typeface="Times New Roman" panose="02020603050405020304" pitchFamily="18" charset="0"/>
              </a:rPr>
              <a:t>Bước 3</a:t>
            </a:r>
            <a:r>
              <a:rPr lang="en-US" sz="2400" b="1" i="1">
                <a:solidFill>
                  <a:srgbClr val="002060"/>
                </a:solidFill>
                <a:latin typeface="+mj-lt"/>
                <a:ea typeface="Times New Roman" panose="02020603050405020304" pitchFamily="18" charset="0"/>
                <a:cs typeface="Times New Roman" panose="02020603050405020304" pitchFamily="18" charset="0"/>
              </a:rPr>
              <a:t>. </a:t>
            </a:r>
            <a:r>
              <a:rPr lang="en-US" sz="2400">
                <a:solidFill>
                  <a:srgbClr val="002060"/>
                </a:solidFill>
                <a:latin typeface="+mj-lt"/>
                <a:ea typeface="Times New Roman" panose="02020603050405020304" pitchFamily="18" charset="0"/>
                <a:cs typeface="Times New Roman" panose="02020603050405020304" pitchFamily="18" charset="0"/>
              </a:rPr>
              <a:t>Di chuyển chuột từ góc trên, bên trái cửa sổ Insert Table để chọn số cột, số hàng.</a:t>
            </a:r>
            <a:endParaRPr lang="en-US" sz="2400">
              <a:solidFill>
                <a:srgbClr val="002060"/>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8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Vertical)">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4" grpId="1" animBg="1"/>
      <p:bldP spid="5" grpId="0" animBg="1"/>
    </p:bldLst>
  </p:timing>
</p:sld>
</file>

<file path=ppt/theme/theme1.xml><?xml version="1.0" encoding="utf-8"?>
<a:theme xmlns:a="http://schemas.openxmlformats.org/drawingml/2006/main" name="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2394</TotalTime>
  <Words>1359</Words>
  <Application>Microsoft Office PowerPoint</Application>
  <PresentationFormat>Custom</PresentationFormat>
  <Paragraphs>220</Paragraphs>
  <Slides>27</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1" baseType="lpstr">
      <vt:lpstr>Cover and End Slide Master</vt:lpstr>
      <vt:lpstr>Contents Slide Master</vt:lpstr>
      <vt:lpstr>Section Break Slide Master</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Thực hành: Tạo bảng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HDLAPTOP</cp:lastModifiedBy>
  <cp:revision>129</cp:revision>
  <dcterms:created xsi:type="dcterms:W3CDTF">2018-04-24T17:14:44Z</dcterms:created>
  <dcterms:modified xsi:type="dcterms:W3CDTF">2021-09-11T03:04:57Z</dcterms:modified>
</cp:coreProperties>
</file>