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6"/>
  </p:notesMasterIdLst>
  <p:sldIdLst>
    <p:sldId id="256" r:id="rId2"/>
    <p:sldId id="257" r:id="rId3"/>
    <p:sldId id="324" r:id="rId4"/>
    <p:sldId id="259" r:id="rId5"/>
    <p:sldId id="258" r:id="rId6"/>
    <p:sldId id="261" r:id="rId7"/>
    <p:sldId id="307" r:id="rId8"/>
    <p:sldId id="264" r:id="rId9"/>
    <p:sldId id="269" r:id="rId10"/>
    <p:sldId id="308" r:id="rId11"/>
    <p:sldId id="270" r:id="rId12"/>
    <p:sldId id="309" r:id="rId13"/>
    <p:sldId id="310" r:id="rId14"/>
    <p:sldId id="311" r:id="rId15"/>
    <p:sldId id="312" r:id="rId16"/>
    <p:sldId id="267" r:id="rId17"/>
    <p:sldId id="313" r:id="rId18"/>
    <p:sldId id="314" r:id="rId19"/>
    <p:sldId id="318" r:id="rId20"/>
    <p:sldId id="265" r:id="rId21"/>
    <p:sldId id="272" r:id="rId22"/>
    <p:sldId id="263" r:id="rId23"/>
    <p:sldId id="266" r:id="rId24"/>
    <p:sldId id="317" r:id="rId25"/>
    <p:sldId id="315" r:id="rId26"/>
    <p:sldId id="319" r:id="rId27"/>
    <p:sldId id="273" r:id="rId28"/>
    <p:sldId id="320" r:id="rId29"/>
    <p:sldId id="321" r:id="rId30"/>
    <p:sldId id="322" r:id="rId31"/>
    <p:sldId id="323" r:id="rId32"/>
    <p:sldId id="268" r:id="rId33"/>
    <p:sldId id="271" r:id="rId34"/>
    <p:sldId id="260" r:id="rId35"/>
  </p:sldIdLst>
  <p:sldSz cx="9144000" cy="5143500" type="screen16x9"/>
  <p:notesSz cx="6858000" cy="9144000"/>
  <p:embeddedFontLst>
    <p:embeddedFont>
      <p:font typeface="Bebas Neue" panose="020B0606020202050201" pitchFamily="34" charset="0"/>
      <p:regular r:id="rId37"/>
    </p:embeddedFont>
    <p:embeddedFont>
      <p:font typeface="Montserrat" panose="00000500000000000000" pitchFamily="2" charset="0"/>
      <p:regular r:id="rId38"/>
      <p:bold r:id="rId39"/>
      <p:italic r:id="rId40"/>
      <p:boldItalic r:id="rId41"/>
    </p:embeddedFont>
    <p:embeddedFont>
      <p:font typeface="Oswald" panose="00000500000000000000" pitchFamily="2" charset="0"/>
      <p:regular r:id="rId42"/>
      <p:bold r:id="rId43"/>
    </p:embeddedFont>
    <p:embeddedFont>
      <p:font typeface="Oswald Medium" panose="00000600000000000000" pitchFamily="2" charset="0"/>
      <p:regular r:id="rId44"/>
      <p:bold r:id="rId45"/>
    </p:embeddedFont>
    <p:embeddedFont>
      <p:font typeface="Patrick Hand" panose="00000500000000000000" pitchFamily="2" charset="0"/>
      <p:regular r:id="rId46"/>
    </p:embeddedFont>
    <p:embeddedFont>
      <p:font typeface="Roboto Condensed Light" panose="02000000000000000000" pitchFamily="2"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9900"/>
    <a:srgbClr val="0E6644"/>
    <a:srgbClr val="18C65A"/>
    <a:srgbClr val="17B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F23351-6934-4499-9816-7ADC08B48C26}">
  <a:tblStyle styleId="{4FF23351-6934-4499-9816-7ADC08B48C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90" d="100"/>
          <a:sy n="90" d="100"/>
        </p:scale>
        <p:origin x="25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97aefdbc6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97aefdbc6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05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97aefdbc6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97aefdbc6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97aefdbc6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97aefdbc6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32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42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27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91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9734420a8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9734420a8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9734420a8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9734420a8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29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90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49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9734420a89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9734420a89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9554b38e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9554b38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9734420a89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9734420a89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95714573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95714573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957145733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957145733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957145733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957145733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17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589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72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9734420a89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9734420a8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9734420a89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9734420a8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4024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9734420a89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9734420a8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03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9734420a89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9734420a89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192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9734420a89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9734420a8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855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9734420a89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9734420a8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50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957145733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957145733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9734420a89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9734420a89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97aefdbc6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97aefdbc6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97aefdb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97aefdb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96f1b656d1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96f1b656d1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95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957145733e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2" name="Google Shape;1482;g957145733e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9734420a89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9734420a89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www.freepik.com/stories" TargetMode="External"/><Relationship Id="rId4" Type="http://schemas.openxmlformats.org/officeDocument/2006/relationships/hyperlink" Target="https://www.freepik.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569124" y="1483275"/>
            <a:ext cx="6005700" cy="20526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79225" y="3378325"/>
            <a:ext cx="4585500" cy="43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rot="7304502" flipH="1">
            <a:off x="1077319" y="-772035"/>
            <a:ext cx="943465" cy="1935062"/>
            <a:chOff x="2392800" y="238125"/>
            <a:chExt cx="2677175" cy="5084850"/>
          </a:xfrm>
        </p:grpSpPr>
        <p:sp>
          <p:nvSpPr>
            <p:cNvPr id="13" name="Google Shape;13;p2"/>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5110226">
            <a:off x="45967" y="-94704"/>
            <a:ext cx="1484086" cy="1456253"/>
            <a:chOff x="1124025" y="238125"/>
            <a:chExt cx="5272075" cy="5173200"/>
          </a:xfrm>
        </p:grpSpPr>
        <p:sp>
          <p:nvSpPr>
            <p:cNvPr id="25" name="Google Shape;25;p2"/>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rot="-791330">
            <a:off x="-261585" y="-187392"/>
            <a:ext cx="1330411" cy="2809652"/>
            <a:chOff x="2773725" y="240525"/>
            <a:chExt cx="2096325" cy="5101625"/>
          </a:xfrm>
        </p:grpSpPr>
        <p:sp>
          <p:nvSpPr>
            <p:cNvPr id="42" name="Google Shape;42;p2"/>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rot="-1659189">
            <a:off x="7026245" y="3942545"/>
            <a:ext cx="955048" cy="1696662"/>
            <a:chOff x="2344925" y="238125"/>
            <a:chExt cx="2835925" cy="5038075"/>
          </a:xfrm>
        </p:grpSpPr>
        <p:sp>
          <p:nvSpPr>
            <p:cNvPr id="50" name="Google Shape;50;p2"/>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2008571">
            <a:off x="7358629" y="974125"/>
            <a:ext cx="1914697" cy="3970652"/>
            <a:chOff x="2479375" y="241250"/>
            <a:chExt cx="2454400" cy="5089875"/>
          </a:xfrm>
        </p:grpSpPr>
        <p:sp>
          <p:nvSpPr>
            <p:cNvPr id="61" name="Google Shape;61;p2"/>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rot="332890" flipH="1">
            <a:off x="7732367" y="3505736"/>
            <a:ext cx="1477340" cy="1673119"/>
            <a:chOff x="1396775" y="238125"/>
            <a:chExt cx="4477525" cy="5209300"/>
          </a:xfrm>
        </p:grpSpPr>
        <p:sp>
          <p:nvSpPr>
            <p:cNvPr id="68" name="Google Shape;68;p2"/>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5"/>
        <p:cNvGrpSpPr/>
        <p:nvPr/>
      </p:nvGrpSpPr>
      <p:grpSpPr>
        <a:xfrm>
          <a:off x="0" y="0"/>
          <a:ext cx="0" cy="0"/>
          <a:chOff x="0" y="0"/>
          <a:chExt cx="0" cy="0"/>
        </a:xfrm>
      </p:grpSpPr>
      <p:sp>
        <p:nvSpPr>
          <p:cNvPr id="386" name="Google Shape;386;p11"/>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txBox="1">
            <a:spLocks noGrp="1"/>
          </p:cNvSpPr>
          <p:nvPr>
            <p:ph type="title" hasCustomPrompt="1"/>
          </p:nvPr>
        </p:nvSpPr>
        <p:spPr>
          <a:xfrm>
            <a:off x="1657000" y="1689075"/>
            <a:ext cx="5829900" cy="133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8" name="Google Shape;388;p11"/>
          <p:cNvSpPr txBox="1">
            <a:spLocks noGrp="1"/>
          </p:cNvSpPr>
          <p:nvPr>
            <p:ph type="body" idx="1"/>
          </p:nvPr>
        </p:nvSpPr>
        <p:spPr>
          <a:xfrm>
            <a:off x="1974900" y="3149025"/>
            <a:ext cx="5194200" cy="305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389" name="Google Shape;389;p11"/>
          <p:cNvGrpSpPr/>
          <p:nvPr/>
        </p:nvGrpSpPr>
        <p:grpSpPr>
          <a:xfrm rot="-7132837" flipH="1">
            <a:off x="7325391" y="-488562"/>
            <a:ext cx="997033" cy="2057142"/>
            <a:chOff x="2479375" y="241250"/>
            <a:chExt cx="2454400" cy="5089875"/>
          </a:xfrm>
        </p:grpSpPr>
        <p:sp>
          <p:nvSpPr>
            <p:cNvPr id="390" name="Google Shape;390;p11"/>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1"/>
          <p:cNvGrpSpPr/>
          <p:nvPr/>
        </p:nvGrpSpPr>
        <p:grpSpPr>
          <a:xfrm flipH="1">
            <a:off x="-597453" y="1655452"/>
            <a:ext cx="2036147" cy="3878988"/>
            <a:chOff x="2453075" y="238700"/>
            <a:chExt cx="2722850" cy="5187200"/>
          </a:xfrm>
        </p:grpSpPr>
        <p:sp>
          <p:nvSpPr>
            <p:cNvPr id="397" name="Google Shape;397;p11"/>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1"/>
          <p:cNvGrpSpPr/>
          <p:nvPr/>
        </p:nvGrpSpPr>
        <p:grpSpPr>
          <a:xfrm rot="799497">
            <a:off x="1117540" y="3697481"/>
            <a:ext cx="936248" cy="1778247"/>
            <a:chOff x="2392800" y="238125"/>
            <a:chExt cx="2677175" cy="5084850"/>
          </a:xfrm>
        </p:grpSpPr>
        <p:sp>
          <p:nvSpPr>
            <p:cNvPr id="409" name="Google Shape;409;p11"/>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1"/>
          <p:cNvGrpSpPr/>
          <p:nvPr/>
        </p:nvGrpSpPr>
        <p:grpSpPr>
          <a:xfrm rot="-2212516">
            <a:off x="7109480" y="95872"/>
            <a:ext cx="2776042" cy="2194404"/>
            <a:chOff x="508050" y="242250"/>
            <a:chExt cx="6512250" cy="5147800"/>
          </a:xfrm>
        </p:grpSpPr>
        <p:sp>
          <p:nvSpPr>
            <p:cNvPr id="421" name="Google Shape;421;p11"/>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429"/>
        <p:cNvGrpSpPr/>
        <p:nvPr/>
      </p:nvGrpSpPr>
      <p:grpSpPr>
        <a:xfrm>
          <a:off x="0" y="0"/>
          <a:ext cx="0" cy="0"/>
          <a:chOff x="0" y="0"/>
          <a:chExt cx="0" cy="0"/>
        </a:xfrm>
      </p:grpSpPr>
      <p:sp>
        <p:nvSpPr>
          <p:cNvPr id="430" name="Google Shape;430;p1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txBox="1">
            <a:spLocks noGrp="1"/>
          </p:cNvSpPr>
          <p:nvPr>
            <p:ph type="title"/>
          </p:nvPr>
        </p:nvSpPr>
        <p:spPr>
          <a:xfrm>
            <a:off x="1070325" y="839263"/>
            <a:ext cx="3098700" cy="81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500"/>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sp>
        <p:nvSpPr>
          <p:cNvPr id="432" name="Google Shape;432;p13"/>
          <p:cNvSpPr txBox="1">
            <a:spLocks noGrp="1"/>
          </p:cNvSpPr>
          <p:nvPr>
            <p:ph type="subTitle" idx="1"/>
          </p:nvPr>
        </p:nvSpPr>
        <p:spPr>
          <a:xfrm>
            <a:off x="1070325" y="1650450"/>
            <a:ext cx="3852000" cy="1019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13"/>
          <p:cNvSpPr txBox="1">
            <a:spLocks noGrp="1"/>
          </p:cNvSpPr>
          <p:nvPr>
            <p:ph type="subTitle" idx="2"/>
          </p:nvPr>
        </p:nvSpPr>
        <p:spPr>
          <a:xfrm>
            <a:off x="1070325" y="4024238"/>
            <a:ext cx="3852000" cy="36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1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4" name="Google Shape;434;p13"/>
          <p:cNvSpPr txBox="1"/>
          <p:nvPr/>
        </p:nvSpPr>
        <p:spPr>
          <a:xfrm>
            <a:off x="1070325" y="3402675"/>
            <a:ext cx="3949500" cy="8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CREDITS: This presentation template was created by </a:t>
            </a:r>
            <a:r>
              <a:rPr lang="en" sz="11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lt1"/>
                </a:solidFill>
                <a:latin typeface="Montserrat"/>
                <a:ea typeface="Montserrat"/>
                <a:cs typeface="Montserrat"/>
                <a:sym typeface="Montserrat"/>
              </a:rPr>
              <a:t>, infographics &amp; images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b="1">
                <a:solidFill>
                  <a:schemeClr val="lt1"/>
                </a:solidFill>
              </a:rPr>
              <a:t> </a:t>
            </a:r>
            <a:r>
              <a:rPr lang="en" sz="1100">
                <a:solidFill>
                  <a:schemeClr val="lt1"/>
                </a:solidFill>
                <a:latin typeface="Montserrat"/>
                <a:ea typeface="Montserrat"/>
                <a:cs typeface="Montserrat"/>
                <a:sym typeface="Montserrat"/>
              </a:rPr>
              <a:t>and illustrations by </a:t>
            </a:r>
            <a:r>
              <a:rPr lang="en" sz="1100" b="1">
                <a:solidFill>
                  <a:schemeClr val="lt1"/>
                </a:solidFill>
                <a:uFill>
                  <a:noFill/>
                </a:u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Stories</a:t>
            </a:r>
            <a:endParaRPr sz="1100" b="1">
              <a:solidFill>
                <a:schemeClr val="lt1"/>
              </a:solidFill>
              <a:latin typeface="Montserrat"/>
              <a:ea typeface="Montserrat"/>
              <a:cs typeface="Montserrat"/>
              <a:sym typeface="Montserrat"/>
            </a:endParaRPr>
          </a:p>
        </p:txBody>
      </p:sp>
      <p:grpSp>
        <p:nvGrpSpPr>
          <p:cNvPr id="435" name="Google Shape;435;p13"/>
          <p:cNvGrpSpPr/>
          <p:nvPr/>
        </p:nvGrpSpPr>
        <p:grpSpPr>
          <a:xfrm rot="-488611" flipH="1">
            <a:off x="-602008" y="2662365"/>
            <a:ext cx="1480090" cy="2819665"/>
            <a:chOff x="2453075" y="238700"/>
            <a:chExt cx="2722850" cy="5187200"/>
          </a:xfrm>
        </p:grpSpPr>
        <p:sp>
          <p:nvSpPr>
            <p:cNvPr id="436" name="Google Shape;436;p13"/>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13"/>
          <p:cNvGrpSpPr/>
          <p:nvPr/>
        </p:nvGrpSpPr>
        <p:grpSpPr>
          <a:xfrm rot="1663256" flipH="1">
            <a:off x="667455" y="4484086"/>
            <a:ext cx="502969" cy="906115"/>
            <a:chOff x="2344925" y="238125"/>
            <a:chExt cx="2835925" cy="5038075"/>
          </a:xfrm>
        </p:grpSpPr>
        <p:sp>
          <p:nvSpPr>
            <p:cNvPr id="448" name="Google Shape;448;p13"/>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58"/>
        <p:cNvGrpSpPr/>
        <p:nvPr/>
      </p:nvGrpSpPr>
      <p:grpSpPr>
        <a:xfrm>
          <a:off x="0" y="0"/>
          <a:ext cx="0" cy="0"/>
          <a:chOff x="0" y="0"/>
          <a:chExt cx="0" cy="0"/>
        </a:xfrm>
      </p:grpSpPr>
      <p:sp>
        <p:nvSpPr>
          <p:cNvPr id="459" name="Google Shape;459;p14"/>
          <p:cNvSpPr/>
          <p:nvPr/>
        </p:nvSpPr>
        <p:spPr>
          <a:xfrm>
            <a:off x="417300" y="387000"/>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14"/>
          <p:cNvGrpSpPr/>
          <p:nvPr/>
        </p:nvGrpSpPr>
        <p:grpSpPr>
          <a:xfrm rot="-6902105">
            <a:off x="7004267" y="-599977"/>
            <a:ext cx="1027758" cy="2181892"/>
            <a:chOff x="2479375" y="241250"/>
            <a:chExt cx="2454400" cy="5089875"/>
          </a:xfrm>
        </p:grpSpPr>
        <p:sp>
          <p:nvSpPr>
            <p:cNvPr id="461" name="Google Shape;461;p14"/>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14"/>
          <p:cNvSpPr txBox="1">
            <a:spLocks noGrp="1"/>
          </p:cNvSpPr>
          <p:nvPr>
            <p:ph type="title"/>
          </p:nvPr>
        </p:nvSpPr>
        <p:spPr>
          <a:xfrm>
            <a:off x="720000" y="445025"/>
            <a:ext cx="3804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D85C6"/>
              </a:buClr>
              <a:buSzPts val="3600"/>
              <a:buFont typeface="Bebas Neue"/>
              <a:buNone/>
              <a:defRPr sz="3600"/>
            </a:lvl1pPr>
            <a:lvl2pPr lvl="1"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2pPr>
            <a:lvl3pPr lvl="2"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3pPr>
            <a:lvl4pPr lvl="3"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4pPr>
            <a:lvl5pPr lvl="4"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5pPr>
            <a:lvl6pPr lvl="5"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6pPr>
            <a:lvl7pPr lvl="6"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7pPr>
            <a:lvl8pPr lvl="7"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8pPr>
            <a:lvl9pPr lvl="8"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9pPr>
          </a:lstStyle>
          <a:p>
            <a:endParaRPr/>
          </a:p>
        </p:txBody>
      </p:sp>
      <p:sp>
        <p:nvSpPr>
          <p:cNvPr id="468" name="Google Shape;468;p14"/>
          <p:cNvSpPr txBox="1">
            <a:spLocks noGrp="1"/>
          </p:cNvSpPr>
          <p:nvPr>
            <p:ph type="subTitle" idx="1"/>
          </p:nvPr>
        </p:nvSpPr>
        <p:spPr>
          <a:xfrm>
            <a:off x="626700" y="1948900"/>
            <a:ext cx="2438400" cy="37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14"/>
          <p:cNvSpPr txBox="1">
            <a:spLocks noGrp="1"/>
          </p:cNvSpPr>
          <p:nvPr>
            <p:ph type="subTitle" idx="2"/>
          </p:nvPr>
        </p:nvSpPr>
        <p:spPr>
          <a:xfrm>
            <a:off x="626700" y="2183000"/>
            <a:ext cx="2438400" cy="572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14"/>
          <p:cNvSpPr txBox="1">
            <a:spLocks noGrp="1"/>
          </p:cNvSpPr>
          <p:nvPr>
            <p:ph type="title" idx="3" hasCustomPrompt="1"/>
          </p:nvPr>
        </p:nvSpPr>
        <p:spPr>
          <a:xfrm>
            <a:off x="1473150" y="1549069"/>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1" name="Google Shape;471;p14"/>
          <p:cNvSpPr txBox="1">
            <a:spLocks noGrp="1"/>
          </p:cNvSpPr>
          <p:nvPr>
            <p:ph type="subTitle" idx="4"/>
          </p:nvPr>
        </p:nvSpPr>
        <p:spPr>
          <a:xfrm>
            <a:off x="3370575" y="19489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2" name="Google Shape;472;p14"/>
          <p:cNvSpPr txBox="1">
            <a:spLocks noGrp="1"/>
          </p:cNvSpPr>
          <p:nvPr>
            <p:ph type="subTitle" idx="5"/>
          </p:nvPr>
        </p:nvSpPr>
        <p:spPr>
          <a:xfrm>
            <a:off x="3370575" y="21830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14"/>
          <p:cNvSpPr txBox="1">
            <a:spLocks noGrp="1"/>
          </p:cNvSpPr>
          <p:nvPr>
            <p:ph type="title" idx="6" hasCustomPrompt="1"/>
          </p:nvPr>
        </p:nvSpPr>
        <p:spPr>
          <a:xfrm>
            <a:off x="4217025" y="1549069"/>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4" name="Google Shape;474;p14"/>
          <p:cNvSpPr txBox="1">
            <a:spLocks noGrp="1"/>
          </p:cNvSpPr>
          <p:nvPr>
            <p:ph type="subTitle" idx="7"/>
          </p:nvPr>
        </p:nvSpPr>
        <p:spPr>
          <a:xfrm>
            <a:off x="6114450" y="19489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5" name="Google Shape;475;p14"/>
          <p:cNvSpPr txBox="1">
            <a:spLocks noGrp="1"/>
          </p:cNvSpPr>
          <p:nvPr>
            <p:ph type="subTitle" idx="8"/>
          </p:nvPr>
        </p:nvSpPr>
        <p:spPr>
          <a:xfrm>
            <a:off x="6114450" y="21830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14"/>
          <p:cNvSpPr txBox="1">
            <a:spLocks noGrp="1"/>
          </p:cNvSpPr>
          <p:nvPr>
            <p:ph type="title" idx="9" hasCustomPrompt="1"/>
          </p:nvPr>
        </p:nvSpPr>
        <p:spPr>
          <a:xfrm>
            <a:off x="6960900" y="154264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7" name="Google Shape;477;p14"/>
          <p:cNvSpPr txBox="1">
            <a:spLocks noGrp="1"/>
          </p:cNvSpPr>
          <p:nvPr>
            <p:ph type="subTitle" idx="13"/>
          </p:nvPr>
        </p:nvSpPr>
        <p:spPr>
          <a:xfrm>
            <a:off x="626700"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8" name="Google Shape;478;p14"/>
          <p:cNvSpPr txBox="1">
            <a:spLocks noGrp="1"/>
          </p:cNvSpPr>
          <p:nvPr>
            <p:ph type="subTitle" idx="14"/>
          </p:nvPr>
        </p:nvSpPr>
        <p:spPr>
          <a:xfrm>
            <a:off x="626700"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4"/>
          <p:cNvSpPr txBox="1">
            <a:spLocks noGrp="1"/>
          </p:cNvSpPr>
          <p:nvPr>
            <p:ph type="title" idx="15" hasCustomPrompt="1"/>
          </p:nvPr>
        </p:nvSpPr>
        <p:spPr>
          <a:xfrm>
            <a:off x="1473150" y="324099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0" name="Google Shape;480;p14"/>
          <p:cNvSpPr txBox="1">
            <a:spLocks noGrp="1"/>
          </p:cNvSpPr>
          <p:nvPr>
            <p:ph type="subTitle" idx="16"/>
          </p:nvPr>
        </p:nvSpPr>
        <p:spPr>
          <a:xfrm>
            <a:off x="3370575"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1" name="Google Shape;481;p14"/>
          <p:cNvSpPr txBox="1">
            <a:spLocks noGrp="1"/>
          </p:cNvSpPr>
          <p:nvPr>
            <p:ph type="subTitle" idx="17"/>
          </p:nvPr>
        </p:nvSpPr>
        <p:spPr>
          <a:xfrm>
            <a:off x="3370575"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4"/>
          <p:cNvSpPr txBox="1">
            <a:spLocks noGrp="1"/>
          </p:cNvSpPr>
          <p:nvPr>
            <p:ph type="title" idx="18" hasCustomPrompt="1"/>
          </p:nvPr>
        </p:nvSpPr>
        <p:spPr>
          <a:xfrm>
            <a:off x="4217025" y="323829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14"/>
          <p:cNvSpPr txBox="1">
            <a:spLocks noGrp="1"/>
          </p:cNvSpPr>
          <p:nvPr>
            <p:ph type="subTitle" idx="19"/>
          </p:nvPr>
        </p:nvSpPr>
        <p:spPr>
          <a:xfrm>
            <a:off x="6114450"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4" name="Google Shape;484;p14"/>
          <p:cNvSpPr txBox="1">
            <a:spLocks noGrp="1"/>
          </p:cNvSpPr>
          <p:nvPr>
            <p:ph type="subTitle" idx="20"/>
          </p:nvPr>
        </p:nvSpPr>
        <p:spPr>
          <a:xfrm>
            <a:off x="6114450"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4"/>
          <p:cNvSpPr txBox="1">
            <a:spLocks noGrp="1"/>
          </p:cNvSpPr>
          <p:nvPr>
            <p:ph type="title" idx="21" hasCustomPrompt="1"/>
          </p:nvPr>
        </p:nvSpPr>
        <p:spPr>
          <a:xfrm>
            <a:off x="6962100" y="323764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486" name="Google Shape;486;p14"/>
          <p:cNvGrpSpPr/>
          <p:nvPr/>
        </p:nvGrpSpPr>
        <p:grpSpPr>
          <a:xfrm>
            <a:off x="7141670" y="-286963"/>
            <a:ext cx="1968002" cy="1555665"/>
            <a:chOff x="508050" y="242250"/>
            <a:chExt cx="6512250" cy="5147800"/>
          </a:xfrm>
        </p:grpSpPr>
        <p:sp>
          <p:nvSpPr>
            <p:cNvPr id="487" name="Google Shape;487;p14"/>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14"/>
          <p:cNvGrpSpPr/>
          <p:nvPr/>
        </p:nvGrpSpPr>
        <p:grpSpPr>
          <a:xfrm>
            <a:off x="-102455" y="1542654"/>
            <a:ext cx="822444" cy="807019"/>
            <a:chOff x="1124025" y="238125"/>
            <a:chExt cx="5272075" cy="5173200"/>
          </a:xfrm>
        </p:grpSpPr>
        <p:sp>
          <p:nvSpPr>
            <p:cNvPr id="495" name="Google Shape;495;p1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4"/>
          <p:cNvGrpSpPr/>
          <p:nvPr/>
        </p:nvGrpSpPr>
        <p:grpSpPr>
          <a:xfrm flipH="1">
            <a:off x="8598095" y="3312017"/>
            <a:ext cx="822444" cy="807019"/>
            <a:chOff x="1124025" y="238125"/>
            <a:chExt cx="5272075" cy="5173200"/>
          </a:xfrm>
        </p:grpSpPr>
        <p:sp>
          <p:nvSpPr>
            <p:cNvPr id="512" name="Google Shape;512;p1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528"/>
        <p:cNvGrpSpPr/>
        <p:nvPr/>
      </p:nvGrpSpPr>
      <p:grpSpPr>
        <a:xfrm>
          <a:off x="0" y="0"/>
          <a:ext cx="0" cy="0"/>
          <a:chOff x="0" y="0"/>
          <a:chExt cx="0" cy="0"/>
        </a:xfrm>
      </p:grpSpPr>
      <p:sp>
        <p:nvSpPr>
          <p:cNvPr id="529" name="Google Shape;529;p1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1" name="Google Shape;531;p15"/>
          <p:cNvSpPr txBox="1">
            <a:spLocks noGrp="1"/>
          </p:cNvSpPr>
          <p:nvPr>
            <p:ph type="subTitle" idx="1"/>
          </p:nvPr>
        </p:nvSpPr>
        <p:spPr>
          <a:xfrm>
            <a:off x="3370575" y="213914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2" name="Google Shape;532;p15"/>
          <p:cNvSpPr txBox="1">
            <a:spLocks noGrp="1"/>
          </p:cNvSpPr>
          <p:nvPr>
            <p:ph type="subTitle" idx="2"/>
          </p:nvPr>
        </p:nvSpPr>
        <p:spPr>
          <a:xfrm>
            <a:off x="3370575" y="2371069"/>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3" name="Google Shape;533;p15"/>
          <p:cNvSpPr txBox="1">
            <a:spLocks noGrp="1"/>
          </p:cNvSpPr>
          <p:nvPr>
            <p:ph type="subTitle" idx="3"/>
          </p:nvPr>
        </p:nvSpPr>
        <p:spPr>
          <a:xfrm>
            <a:off x="5985600" y="213914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4" name="Google Shape;534;p15"/>
          <p:cNvSpPr txBox="1">
            <a:spLocks noGrp="1"/>
          </p:cNvSpPr>
          <p:nvPr>
            <p:ph type="subTitle" idx="4"/>
          </p:nvPr>
        </p:nvSpPr>
        <p:spPr>
          <a:xfrm>
            <a:off x="5985600" y="2371069"/>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5" name="Google Shape;535;p15"/>
          <p:cNvSpPr txBox="1">
            <a:spLocks noGrp="1"/>
          </p:cNvSpPr>
          <p:nvPr>
            <p:ph type="subTitle" idx="5"/>
          </p:nvPr>
        </p:nvSpPr>
        <p:spPr>
          <a:xfrm>
            <a:off x="3370575" y="353316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6" name="Google Shape;536;p15"/>
          <p:cNvSpPr txBox="1">
            <a:spLocks noGrp="1"/>
          </p:cNvSpPr>
          <p:nvPr>
            <p:ph type="subTitle" idx="6"/>
          </p:nvPr>
        </p:nvSpPr>
        <p:spPr>
          <a:xfrm>
            <a:off x="3370575" y="3765094"/>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 name="Google Shape;537;p15"/>
          <p:cNvSpPr txBox="1">
            <a:spLocks noGrp="1"/>
          </p:cNvSpPr>
          <p:nvPr>
            <p:ph type="subTitle" idx="7"/>
          </p:nvPr>
        </p:nvSpPr>
        <p:spPr>
          <a:xfrm>
            <a:off x="5985600" y="353316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15"/>
          <p:cNvSpPr txBox="1">
            <a:spLocks noGrp="1"/>
          </p:cNvSpPr>
          <p:nvPr>
            <p:ph type="subTitle" idx="8"/>
          </p:nvPr>
        </p:nvSpPr>
        <p:spPr>
          <a:xfrm>
            <a:off x="5985600" y="3765094"/>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4">
    <p:spTree>
      <p:nvGrpSpPr>
        <p:cNvPr id="1" name="Shape 548"/>
        <p:cNvGrpSpPr/>
        <p:nvPr/>
      </p:nvGrpSpPr>
      <p:grpSpPr>
        <a:xfrm>
          <a:off x="0" y="0"/>
          <a:ext cx="0" cy="0"/>
          <a:chOff x="0" y="0"/>
          <a:chExt cx="0" cy="0"/>
        </a:xfrm>
      </p:grpSpPr>
      <p:sp>
        <p:nvSpPr>
          <p:cNvPr id="549" name="Google Shape;549;p1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grpSp>
        <p:nvGrpSpPr>
          <p:cNvPr id="551" name="Google Shape;551;p17"/>
          <p:cNvGrpSpPr/>
          <p:nvPr/>
        </p:nvGrpSpPr>
        <p:grpSpPr>
          <a:xfrm rot="-7304592">
            <a:off x="7754158" y="-588800"/>
            <a:ext cx="762780" cy="1564067"/>
            <a:chOff x="2392800" y="238125"/>
            <a:chExt cx="2677175" cy="5084850"/>
          </a:xfrm>
        </p:grpSpPr>
        <p:sp>
          <p:nvSpPr>
            <p:cNvPr id="552" name="Google Shape;552;p17"/>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7"/>
          <p:cNvGrpSpPr/>
          <p:nvPr/>
        </p:nvGrpSpPr>
        <p:grpSpPr>
          <a:xfrm rot="-5109793" flipH="1">
            <a:off x="8150804" y="-40746"/>
            <a:ext cx="1200509" cy="1177479"/>
            <a:chOff x="1124025" y="238125"/>
            <a:chExt cx="5272075" cy="5173200"/>
          </a:xfrm>
        </p:grpSpPr>
        <p:sp>
          <p:nvSpPr>
            <p:cNvPr id="564" name="Google Shape;564;p1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7"/>
          <p:cNvGrpSpPr/>
          <p:nvPr/>
        </p:nvGrpSpPr>
        <p:grpSpPr>
          <a:xfrm rot="1564534" flipH="1">
            <a:off x="8523966" y="-115808"/>
            <a:ext cx="1075451" cy="2271781"/>
            <a:chOff x="2773725" y="240525"/>
            <a:chExt cx="2096325" cy="5101625"/>
          </a:xfrm>
        </p:grpSpPr>
        <p:sp>
          <p:nvSpPr>
            <p:cNvPr id="581" name="Google Shape;581;p17"/>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CUSTOM_10">
    <p:spTree>
      <p:nvGrpSpPr>
        <p:cNvPr id="1" name="Shape 842"/>
        <p:cNvGrpSpPr/>
        <p:nvPr/>
      </p:nvGrpSpPr>
      <p:grpSpPr>
        <a:xfrm>
          <a:off x="0" y="0"/>
          <a:ext cx="0" cy="0"/>
          <a:chOff x="0" y="0"/>
          <a:chExt cx="0" cy="0"/>
        </a:xfrm>
      </p:grpSpPr>
      <p:sp>
        <p:nvSpPr>
          <p:cNvPr id="843" name="Google Shape;843;p2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23"/>
          <p:cNvGrpSpPr/>
          <p:nvPr/>
        </p:nvGrpSpPr>
        <p:grpSpPr>
          <a:xfrm rot="-2008571">
            <a:off x="7268654" y="802425"/>
            <a:ext cx="1914697" cy="3970652"/>
            <a:chOff x="2479375" y="241250"/>
            <a:chExt cx="2454400" cy="5089875"/>
          </a:xfrm>
        </p:grpSpPr>
        <p:sp>
          <p:nvSpPr>
            <p:cNvPr id="845" name="Google Shape;845;p23"/>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3"/>
          <p:cNvGrpSpPr/>
          <p:nvPr/>
        </p:nvGrpSpPr>
        <p:grpSpPr>
          <a:xfrm rot="8783438">
            <a:off x="7115976" y="1872013"/>
            <a:ext cx="1527381" cy="3806843"/>
            <a:chOff x="2773725" y="240525"/>
            <a:chExt cx="2096325" cy="5101625"/>
          </a:xfrm>
        </p:grpSpPr>
        <p:sp>
          <p:nvSpPr>
            <p:cNvPr id="852" name="Google Shape;852;p23"/>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23"/>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sp>
        <p:nvSpPr>
          <p:cNvPr id="860" name="Google Shape;860;p23"/>
          <p:cNvSpPr txBox="1">
            <a:spLocks noGrp="1"/>
          </p:cNvSpPr>
          <p:nvPr>
            <p:ph type="body" idx="1"/>
          </p:nvPr>
        </p:nvSpPr>
        <p:spPr>
          <a:xfrm>
            <a:off x="2443200" y="1742650"/>
            <a:ext cx="4257600" cy="1834500"/>
          </a:xfrm>
          <a:prstGeom prst="rect">
            <a:avLst/>
          </a:prstGeom>
        </p:spPr>
        <p:txBody>
          <a:bodyPr spcFirstLastPara="1" wrap="square" lIns="91425" tIns="91425" rIns="91425" bIns="91425" anchor="ctr" anchorCtr="0">
            <a:noAutofit/>
          </a:bodyPr>
          <a:lstStyle>
            <a:lvl1pPr marL="457200" marR="38100" lvl="0" indent="-336550" algn="ctr">
              <a:lnSpc>
                <a:spcPct val="100000"/>
              </a:lnSpc>
              <a:spcBef>
                <a:spcPts val="0"/>
              </a:spcBef>
              <a:spcAft>
                <a:spcPts val="0"/>
              </a:spcAft>
              <a:buClr>
                <a:schemeClr val="accent1"/>
              </a:buClr>
              <a:buSzPts val="1700"/>
              <a:buFont typeface="Oswald Medium"/>
              <a:buAutoNum type="arabicPeriod"/>
              <a:defRPr sz="1400"/>
            </a:lvl1pPr>
            <a:lvl2pPr marL="914400" lvl="1" indent="-317500">
              <a:spcBef>
                <a:spcPts val="0"/>
              </a:spcBef>
              <a:spcAft>
                <a:spcPts val="0"/>
              </a:spcAft>
              <a:buClr>
                <a:srgbClr val="20124D"/>
              </a:buClr>
              <a:buSzPts val="1400"/>
              <a:buFont typeface="Oswald"/>
              <a:buAutoNum type="alphaLcPeriod"/>
              <a:defRPr/>
            </a:lvl2pPr>
            <a:lvl3pPr marL="1371600" lvl="2" indent="-317500">
              <a:spcBef>
                <a:spcPts val="0"/>
              </a:spcBef>
              <a:spcAft>
                <a:spcPts val="0"/>
              </a:spcAft>
              <a:buClr>
                <a:srgbClr val="20124D"/>
              </a:buClr>
              <a:buSzPts val="1400"/>
              <a:buFont typeface="Oswald"/>
              <a:buAutoNum type="romanLcPeriod"/>
              <a:defRPr/>
            </a:lvl3pPr>
            <a:lvl4pPr marL="1828800" lvl="3" indent="-317500">
              <a:spcBef>
                <a:spcPts val="0"/>
              </a:spcBef>
              <a:spcAft>
                <a:spcPts val="0"/>
              </a:spcAft>
              <a:buClr>
                <a:srgbClr val="20124D"/>
              </a:buClr>
              <a:buSzPts val="1400"/>
              <a:buFont typeface="Oswald"/>
              <a:buAutoNum type="arabicPeriod"/>
              <a:defRPr/>
            </a:lvl4pPr>
            <a:lvl5pPr marL="2286000" lvl="4" indent="-317500">
              <a:spcBef>
                <a:spcPts val="0"/>
              </a:spcBef>
              <a:spcAft>
                <a:spcPts val="0"/>
              </a:spcAft>
              <a:buClr>
                <a:srgbClr val="20124D"/>
              </a:buClr>
              <a:buSzPts val="1400"/>
              <a:buFont typeface="Oswald"/>
              <a:buAutoNum type="alphaLcPeriod"/>
              <a:defRPr/>
            </a:lvl5pPr>
            <a:lvl6pPr marL="2743200" lvl="5" indent="-317500">
              <a:spcBef>
                <a:spcPts val="0"/>
              </a:spcBef>
              <a:spcAft>
                <a:spcPts val="0"/>
              </a:spcAft>
              <a:buClr>
                <a:srgbClr val="20124D"/>
              </a:buClr>
              <a:buSzPts val="1400"/>
              <a:buFont typeface="Oswald"/>
              <a:buAutoNum type="romanLcPeriod"/>
              <a:defRPr/>
            </a:lvl6pPr>
            <a:lvl7pPr marL="3200400" lvl="6" indent="-317500">
              <a:spcBef>
                <a:spcPts val="0"/>
              </a:spcBef>
              <a:spcAft>
                <a:spcPts val="0"/>
              </a:spcAft>
              <a:buClr>
                <a:srgbClr val="20124D"/>
              </a:buClr>
              <a:buSzPts val="1400"/>
              <a:buFont typeface="Oswald"/>
              <a:buAutoNum type="arabicPeriod"/>
              <a:defRPr/>
            </a:lvl7pPr>
            <a:lvl8pPr marL="3657600" lvl="7" indent="-317500">
              <a:spcBef>
                <a:spcPts val="0"/>
              </a:spcBef>
              <a:spcAft>
                <a:spcPts val="0"/>
              </a:spcAft>
              <a:buClr>
                <a:srgbClr val="20124D"/>
              </a:buClr>
              <a:buSzPts val="1400"/>
              <a:buFont typeface="Oswald"/>
              <a:buAutoNum type="alphaLcPeriod"/>
              <a:defRPr/>
            </a:lvl8pPr>
            <a:lvl9pPr marL="4114800" lvl="8" indent="-317500">
              <a:spcBef>
                <a:spcPts val="0"/>
              </a:spcBef>
              <a:spcAft>
                <a:spcPts val="0"/>
              </a:spcAft>
              <a:buClr>
                <a:srgbClr val="20124D"/>
              </a:buClr>
              <a:buSzPts val="1400"/>
              <a:buFont typeface="Oswald"/>
              <a:buAutoNum type="romanLcPeriod"/>
              <a:defRPr/>
            </a:lvl9pPr>
          </a:lstStyle>
          <a:p>
            <a:endParaRPr/>
          </a:p>
        </p:txBody>
      </p:sp>
      <p:grpSp>
        <p:nvGrpSpPr>
          <p:cNvPr id="861" name="Google Shape;861;p23"/>
          <p:cNvGrpSpPr/>
          <p:nvPr/>
        </p:nvGrpSpPr>
        <p:grpSpPr>
          <a:xfrm rot="-347508" flipH="1">
            <a:off x="6776994" y="3767859"/>
            <a:ext cx="1477514" cy="1673074"/>
            <a:chOff x="1396775" y="238125"/>
            <a:chExt cx="4477525" cy="5209300"/>
          </a:xfrm>
        </p:grpSpPr>
        <p:sp>
          <p:nvSpPr>
            <p:cNvPr id="862" name="Google Shape;862;p23"/>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3"/>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3"/>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CUSTOM_8_1">
    <p:spTree>
      <p:nvGrpSpPr>
        <p:cNvPr id="1" name="Shape 875"/>
        <p:cNvGrpSpPr/>
        <p:nvPr/>
      </p:nvGrpSpPr>
      <p:grpSpPr>
        <a:xfrm>
          <a:off x="0" y="0"/>
          <a:ext cx="0" cy="0"/>
          <a:chOff x="0" y="0"/>
          <a:chExt cx="0" cy="0"/>
        </a:xfrm>
      </p:grpSpPr>
      <p:sp>
        <p:nvSpPr>
          <p:cNvPr id="876" name="Google Shape;876;p24"/>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78"/>
        <p:cNvGrpSpPr/>
        <p:nvPr/>
      </p:nvGrpSpPr>
      <p:grpSpPr>
        <a:xfrm>
          <a:off x="0" y="0"/>
          <a:ext cx="0" cy="0"/>
          <a:chOff x="0" y="0"/>
          <a:chExt cx="0" cy="0"/>
        </a:xfrm>
      </p:grpSpPr>
      <p:sp>
        <p:nvSpPr>
          <p:cNvPr id="879" name="Google Shape;879;p2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5"/>
          <p:cNvGrpSpPr/>
          <p:nvPr/>
        </p:nvGrpSpPr>
        <p:grpSpPr>
          <a:xfrm rot="3495498">
            <a:off x="1077319" y="3886487"/>
            <a:ext cx="943465" cy="1935062"/>
            <a:chOff x="2392800" y="238125"/>
            <a:chExt cx="2677175" cy="5084850"/>
          </a:xfrm>
        </p:grpSpPr>
        <p:sp>
          <p:nvSpPr>
            <p:cNvPr id="881" name="Google Shape;881;p25"/>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5"/>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5"/>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25"/>
          <p:cNvGrpSpPr/>
          <p:nvPr/>
        </p:nvGrpSpPr>
        <p:grpSpPr>
          <a:xfrm rot="5689774" flipH="1">
            <a:off x="45967" y="3687966"/>
            <a:ext cx="1484086" cy="1456253"/>
            <a:chOff x="1124025" y="238125"/>
            <a:chExt cx="5272075" cy="5173200"/>
          </a:xfrm>
        </p:grpSpPr>
        <p:sp>
          <p:nvSpPr>
            <p:cNvPr id="893" name="Google Shape;893;p25"/>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5"/>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5"/>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5"/>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5"/>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5"/>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5"/>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rot="-10008670" flipH="1">
            <a:off x="-261585" y="2427255"/>
            <a:ext cx="1330411" cy="2809652"/>
            <a:chOff x="2773725" y="240525"/>
            <a:chExt cx="2096325" cy="5101625"/>
          </a:xfrm>
        </p:grpSpPr>
        <p:sp>
          <p:nvSpPr>
            <p:cNvPr id="910" name="Google Shape;910;p25"/>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5"/>
          <p:cNvGrpSpPr/>
          <p:nvPr/>
        </p:nvGrpSpPr>
        <p:grpSpPr>
          <a:xfrm rot="-9140811" flipH="1">
            <a:off x="7026245" y="-589692"/>
            <a:ext cx="955048" cy="1696662"/>
            <a:chOff x="2344925" y="238125"/>
            <a:chExt cx="2835925" cy="5038075"/>
          </a:xfrm>
        </p:grpSpPr>
        <p:sp>
          <p:nvSpPr>
            <p:cNvPr id="918" name="Google Shape;918;p25"/>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5"/>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25"/>
          <p:cNvGrpSpPr/>
          <p:nvPr/>
        </p:nvGrpSpPr>
        <p:grpSpPr>
          <a:xfrm rot="-8791429" flipH="1">
            <a:off x="7466654" y="-255313"/>
            <a:ext cx="1914697" cy="3970652"/>
            <a:chOff x="2479375" y="241250"/>
            <a:chExt cx="2454400" cy="5089875"/>
          </a:xfrm>
        </p:grpSpPr>
        <p:sp>
          <p:nvSpPr>
            <p:cNvPr id="929" name="Google Shape;929;p25"/>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25"/>
          <p:cNvGrpSpPr/>
          <p:nvPr/>
        </p:nvGrpSpPr>
        <p:grpSpPr>
          <a:xfrm rot="10467110">
            <a:off x="7732367" y="-129340"/>
            <a:ext cx="1477340" cy="1673119"/>
            <a:chOff x="1396775" y="238125"/>
            <a:chExt cx="4477525" cy="5209300"/>
          </a:xfrm>
        </p:grpSpPr>
        <p:sp>
          <p:nvSpPr>
            <p:cNvPr id="936" name="Google Shape;936;p25"/>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949"/>
        <p:cNvGrpSpPr/>
        <p:nvPr/>
      </p:nvGrpSpPr>
      <p:grpSpPr>
        <a:xfrm>
          <a:off x="0" y="0"/>
          <a:ext cx="0" cy="0"/>
          <a:chOff x="0" y="0"/>
          <a:chExt cx="0" cy="0"/>
        </a:xfrm>
      </p:grpSpPr>
      <p:sp>
        <p:nvSpPr>
          <p:cNvPr id="950" name="Google Shape;950;p2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26"/>
          <p:cNvGrpSpPr/>
          <p:nvPr/>
        </p:nvGrpSpPr>
        <p:grpSpPr>
          <a:xfrm rot="1604119">
            <a:off x="2003675" y="2238478"/>
            <a:ext cx="1208648" cy="2295627"/>
            <a:chOff x="2392800" y="238125"/>
            <a:chExt cx="2677175" cy="5084850"/>
          </a:xfrm>
        </p:grpSpPr>
        <p:sp>
          <p:nvSpPr>
            <p:cNvPr id="952" name="Google Shape;952;p2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6"/>
          <p:cNvGrpSpPr/>
          <p:nvPr/>
        </p:nvGrpSpPr>
        <p:grpSpPr>
          <a:xfrm flipH="1">
            <a:off x="-132483" y="825807"/>
            <a:ext cx="2628639" cy="5007723"/>
            <a:chOff x="2453075" y="238700"/>
            <a:chExt cx="2722850" cy="5187200"/>
          </a:xfrm>
        </p:grpSpPr>
        <p:sp>
          <p:nvSpPr>
            <p:cNvPr id="964" name="Google Shape;964;p26"/>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26"/>
          <p:cNvGrpSpPr/>
          <p:nvPr/>
        </p:nvGrpSpPr>
        <p:grpSpPr>
          <a:xfrm rot="6017636" flipH="1">
            <a:off x="1471129" y="3720180"/>
            <a:ext cx="1731810" cy="1696742"/>
            <a:chOff x="1124025" y="238125"/>
            <a:chExt cx="5272075" cy="5173200"/>
          </a:xfrm>
        </p:grpSpPr>
        <p:sp>
          <p:nvSpPr>
            <p:cNvPr id="976" name="Google Shape;976;p26"/>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txBox="1">
            <a:spLocks noGrp="1"/>
          </p:cNvSpPr>
          <p:nvPr>
            <p:ph type="title"/>
          </p:nvPr>
        </p:nvSpPr>
        <p:spPr>
          <a:xfrm>
            <a:off x="940900" y="1684025"/>
            <a:ext cx="3419100" cy="61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4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4" name="Google Shape;84;p3"/>
          <p:cNvSpPr txBox="1">
            <a:spLocks noGrp="1"/>
          </p:cNvSpPr>
          <p:nvPr>
            <p:ph type="subTitle" idx="1"/>
          </p:nvPr>
        </p:nvSpPr>
        <p:spPr>
          <a:xfrm>
            <a:off x="1015750" y="2649938"/>
            <a:ext cx="3419100" cy="8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3"/>
          <p:cNvSpPr txBox="1">
            <a:spLocks noGrp="1"/>
          </p:cNvSpPr>
          <p:nvPr>
            <p:ph type="title" idx="2" hasCustomPrompt="1"/>
          </p:nvPr>
        </p:nvSpPr>
        <p:spPr>
          <a:xfrm>
            <a:off x="1162575" y="1174300"/>
            <a:ext cx="1247700" cy="5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86" name="Google Shape;86;p3"/>
          <p:cNvGrpSpPr/>
          <p:nvPr/>
        </p:nvGrpSpPr>
        <p:grpSpPr>
          <a:xfrm>
            <a:off x="-251310" y="3998099"/>
            <a:ext cx="1235774" cy="1212598"/>
            <a:chOff x="1124025" y="238125"/>
            <a:chExt cx="5272075" cy="5173200"/>
          </a:xfrm>
        </p:grpSpPr>
        <p:sp>
          <p:nvSpPr>
            <p:cNvPr id="87" name="Google Shape;87;p3"/>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rot="2437738" flipH="1">
            <a:off x="600300" y="4027405"/>
            <a:ext cx="955096" cy="1696746"/>
            <a:chOff x="2344925" y="238125"/>
            <a:chExt cx="2835925" cy="5038075"/>
          </a:xfrm>
        </p:grpSpPr>
        <p:sp>
          <p:nvSpPr>
            <p:cNvPr id="104" name="Google Shape;104;p3"/>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rot="7389400" flipH="1">
            <a:off x="753370" y="-278819"/>
            <a:ext cx="745838" cy="1582698"/>
            <a:chOff x="2479375" y="241250"/>
            <a:chExt cx="2454400" cy="5089875"/>
          </a:xfrm>
        </p:grpSpPr>
        <p:sp>
          <p:nvSpPr>
            <p:cNvPr id="115" name="Google Shape;115;p3"/>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rot="-172449" flipH="1">
            <a:off x="-109775" y="-95188"/>
            <a:ext cx="1428631" cy="1129304"/>
            <a:chOff x="508050" y="242250"/>
            <a:chExt cx="6512250" cy="5147800"/>
          </a:xfrm>
        </p:grpSpPr>
        <p:sp>
          <p:nvSpPr>
            <p:cNvPr id="122" name="Google Shape;122;p3"/>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992"/>
        <p:cNvGrpSpPr/>
        <p:nvPr/>
      </p:nvGrpSpPr>
      <p:grpSpPr>
        <a:xfrm>
          <a:off x="0" y="0"/>
          <a:ext cx="0" cy="0"/>
          <a:chOff x="0" y="0"/>
          <a:chExt cx="0" cy="0"/>
        </a:xfrm>
      </p:grpSpPr>
      <p:sp>
        <p:nvSpPr>
          <p:cNvPr id="993" name="Google Shape;993;p2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27"/>
          <p:cNvGrpSpPr/>
          <p:nvPr/>
        </p:nvGrpSpPr>
        <p:grpSpPr>
          <a:xfrm rot="-5701928" flipH="1">
            <a:off x="7774081" y="-816358"/>
            <a:ext cx="878626" cy="1822072"/>
            <a:chOff x="2479375" y="241250"/>
            <a:chExt cx="2454400" cy="5089875"/>
          </a:xfrm>
        </p:grpSpPr>
        <p:sp>
          <p:nvSpPr>
            <p:cNvPr id="995" name="Google Shape;995;p27"/>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7"/>
          <p:cNvGrpSpPr/>
          <p:nvPr/>
        </p:nvGrpSpPr>
        <p:grpSpPr>
          <a:xfrm rot="278790" flipH="1">
            <a:off x="8148586" y="3933920"/>
            <a:ext cx="1327654" cy="1302755"/>
            <a:chOff x="1124025" y="238125"/>
            <a:chExt cx="5272075" cy="5173200"/>
          </a:xfrm>
        </p:grpSpPr>
        <p:sp>
          <p:nvSpPr>
            <p:cNvPr id="1002" name="Google Shape;1002;p2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27"/>
          <p:cNvGrpSpPr/>
          <p:nvPr/>
        </p:nvGrpSpPr>
        <p:grpSpPr>
          <a:xfrm rot="-2158988">
            <a:off x="7513885" y="3902562"/>
            <a:ext cx="1026161" cy="1822994"/>
            <a:chOff x="2344925" y="238125"/>
            <a:chExt cx="2835925" cy="5038075"/>
          </a:xfrm>
        </p:grpSpPr>
        <p:sp>
          <p:nvSpPr>
            <p:cNvPr id="1019" name="Google Shape;1019;p27"/>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7"/>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7"/>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7"/>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7"/>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7"/>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27"/>
          <p:cNvGrpSpPr/>
          <p:nvPr/>
        </p:nvGrpSpPr>
        <p:grpSpPr>
          <a:xfrm rot="-973152">
            <a:off x="7667586" y="-325593"/>
            <a:ext cx="1965476" cy="1601522"/>
            <a:chOff x="508050" y="242250"/>
            <a:chExt cx="6512250" cy="5147800"/>
          </a:xfrm>
        </p:grpSpPr>
        <p:sp>
          <p:nvSpPr>
            <p:cNvPr id="1030" name="Google Shape;1030;p27"/>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4"/>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20000" y="1260975"/>
            <a:ext cx="7704000" cy="34671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Oswald Medium"/>
              <a:buAutoNum type="arabicPeriod"/>
              <a:defRPr sz="1200">
                <a:solidFill>
                  <a:schemeClr val="accent1"/>
                </a:solidFill>
              </a:defRPr>
            </a:lvl1pPr>
            <a:lvl2pPr marL="914400" lvl="1" indent="-304800">
              <a:spcBef>
                <a:spcPts val="0"/>
              </a:spcBef>
              <a:spcAft>
                <a:spcPts val="0"/>
              </a:spcAft>
              <a:buClr>
                <a:schemeClr val="accent1"/>
              </a:buClr>
              <a:buSzPts val="1200"/>
              <a:buFont typeface="Roboto Condensed Light"/>
              <a:buAutoNum type="alphaLcPeriod"/>
              <a:defRPr>
                <a:solidFill>
                  <a:schemeClr val="accent1"/>
                </a:solidFill>
              </a:defRPr>
            </a:lvl2pPr>
            <a:lvl3pPr marL="1371600" lvl="2" indent="-304800">
              <a:spcBef>
                <a:spcPts val="0"/>
              </a:spcBef>
              <a:spcAft>
                <a:spcPts val="0"/>
              </a:spcAft>
              <a:buClr>
                <a:schemeClr val="accent1"/>
              </a:buClr>
              <a:buSzPts val="1200"/>
              <a:buFont typeface="Roboto Condensed Light"/>
              <a:buAutoNum type="romanLcPeriod"/>
              <a:defRPr>
                <a:solidFill>
                  <a:schemeClr val="accent1"/>
                </a:solidFill>
              </a:defRPr>
            </a:lvl3pPr>
            <a:lvl4pPr marL="1828800" lvl="3" indent="-304800">
              <a:spcBef>
                <a:spcPts val="0"/>
              </a:spcBef>
              <a:spcAft>
                <a:spcPts val="0"/>
              </a:spcAft>
              <a:buClr>
                <a:schemeClr val="accent1"/>
              </a:buClr>
              <a:buSzPts val="1200"/>
              <a:buFont typeface="Roboto Condensed Light"/>
              <a:buAutoNum type="arabicPeriod"/>
              <a:defRPr>
                <a:solidFill>
                  <a:schemeClr val="accent1"/>
                </a:solidFill>
              </a:defRPr>
            </a:lvl4pPr>
            <a:lvl5pPr marL="2286000" lvl="4" indent="-304800">
              <a:spcBef>
                <a:spcPts val="0"/>
              </a:spcBef>
              <a:spcAft>
                <a:spcPts val="0"/>
              </a:spcAft>
              <a:buClr>
                <a:schemeClr val="accent1"/>
              </a:buClr>
              <a:buSzPts val="1200"/>
              <a:buFont typeface="Roboto Condensed Light"/>
              <a:buAutoNum type="alphaLcPeriod"/>
              <a:defRPr>
                <a:solidFill>
                  <a:schemeClr val="accent1"/>
                </a:solidFill>
              </a:defRPr>
            </a:lvl5pPr>
            <a:lvl6pPr marL="2743200" lvl="5" indent="-304800">
              <a:spcBef>
                <a:spcPts val="0"/>
              </a:spcBef>
              <a:spcAft>
                <a:spcPts val="0"/>
              </a:spcAft>
              <a:buClr>
                <a:schemeClr val="accent1"/>
              </a:buClr>
              <a:buSzPts val="1200"/>
              <a:buFont typeface="Roboto Condensed Light"/>
              <a:buAutoNum type="romanLcPeriod"/>
              <a:defRPr>
                <a:solidFill>
                  <a:schemeClr val="accent1"/>
                </a:solidFill>
              </a:defRPr>
            </a:lvl6pPr>
            <a:lvl7pPr marL="3200400" lvl="6" indent="-304800">
              <a:spcBef>
                <a:spcPts val="0"/>
              </a:spcBef>
              <a:spcAft>
                <a:spcPts val="0"/>
              </a:spcAft>
              <a:buClr>
                <a:schemeClr val="accent1"/>
              </a:buClr>
              <a:buSzPts val="1200"/>
              <a:buFont typeface="Roboto Condensed Light"/>
              <a:buAutoNum type="arabicPeriod"/>
              <a:defRPr>
                <a:solidFill>
                  <a:schemeClr val="accent1"/>
                </a:solidFill>
              </a:defRPr>
            </a:lvl7pPr>
            <a:lvl8pPr marL="3657600" lvl="7" indent="-304800">
              <a:spcBef>
                <a:spcPts val="0"/>
              </a:spcBef>
              <a:spcAft>
                <a:spcPts val="0"/>
              </a:spcAft>
              <a:buClr>
                <a:schemeClr val="accent1"/>
              </a:buClr>
              <a:buSzPts val="1200"/>
              <a:buFont typeface="Roboto Condensed Light"/>
              <a:buAutoNum type="alphaLcPeriod"/>
              <a:defRPr>
                <a:solidFill>
                  <a:schemeClr val="accent1"/>
                </a:solidFill>
              </a:defRPr>
            </a:lvl8pPr>
            <a:lvl9pPr marL="4114800" lvl="8" indent="-304800">
              <a:spcBef>
                <a:spcPts val="0"/>
              </a:spcBef>
              <a:spcAft>
                <a:spcPts val="0"/>
              </a:spcAft>
              <a:buClr>
                <a:schemeClr val="accent1"/>
              </a:buClr>
              <a:buSzPts val="1200"/>
              <a:buFont typeface="Roboto Condensed Light"/>
              <a:buAutoNum type="romanLcPeriod"/>
              <a:defRPr>
                <a:solidFill>
                  <a:schemeClr val="accent1"/>
                </a:solidFill>
              </a:defRPr>
            </a:lvl9pPr>
          </a:lstStyle>
          <a:p>
            <a:endParaRPr/>
          </a:p>
        </p:txBody>
      </p:sp>
      <p:grpSp>
        <p:nvGrpSpPr>
          <p:cNvPr id="133" name="Google Shape;133;p4"/>
          <p:cNvGrpSpPr/>
          <p:nvPr/>
        </p:nvGrpSpPr>
        <p:grpSpPr>
          <a:xfrm rot="-6930117" flipH="1">
            <a:off x="7572960" y="-418182"/>
            <a:ext cx="615214" cy="1133986"/>
            <a:chOff x="2344925" y="238125"/>
            <a:chExt cx="2835925" cy="5038075"/>
          </a:xfrm>
        </p:grpSpPr>
        <p:sp>
          <p:nvSpPr>
            <p:cNvPr id="134" name="Google Shape;134;p4"/>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4"/>
          <p:cNvGrpSpPr/>
          <p:nvPr/>
        </p:nvGrpSpPr>
        <p:grpSpPr>
          <a:xfrm rot="-6750440">
            <a:off x="7693498" y="-713264"/>
            <a:ext cx="1461000" cy="2506539"/>
            <a:chOff x="2453075" y="238700"/>
            <a:chExt cx="2722850" cy="5187200"/>
          </a:xfrm>
        </p:grpSpPr>
        <p:sp>
          <p:nvSpPr>
            <p:cNvPr id="145" name="Google Shape;145;p4"/>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4"/>
          <p:cNvGrpSpPr/>
          <p:nvPr/>
        </p:nvGrpSpPr>
        <p:grpSpPr>
          <a:xfrm rot="-10723110">
            <a:off x="8476175" y="492604"/>
            <a:ext cx="872219" cy="862056"/>
            <a:chOff x="1124025" y="238125"/>
            <a:chExt cx="5272075" cy="5173200"/>
          </a:xfrm>
        </p:grpSpPr>
        <p:sp>
          <p:nvSpPr>
            <p:cNvPr id="157" name="Google Shape;157;p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sp>
        <p:nvSpPr>
          <p:cNvPr id="174" name="Google Shape;174;p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6" name="Google Shape;176;p5"/>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5"/>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5"/>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5"/>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83" name="Google Shape;183;p6"/>
          <p:cNvGrpSpPr/>
          <p:nvPr/>
        </p:nvGrpSpPr>
        <p:grpSpPr>
          <a:xfrm rot="-7304592">
            <a:off x="7754158" y="-588800"/>
            <a:ext cx="762780" cy="1564067"/>
            <a:chOff x="2392800" y="238125"/>
            <a:chExt cx="2677175" cy="5084850"/>
          </a:xfrm>
        </p:grpSpPr>
        <p:sp>
          <p:nvSpPr>
            <p:cNvPr id="184" name="Google Shape;184;p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6"/>
          <p:cNvGrpSpPr/>
          <p:nvPr/>
        </p:nvGrpSpPr>
        <p:grpSpPr>
          <a:xfrm rot="-5109793" flipH="1">
            <a:off x="8150804" y="-40746"/>
            <a:ext cx="1200509" cy="1177479"/>
            <a:chOff x="1124025" y="238125"/>
            <a:chExt cx="5272075" cy="5173200"/>
          </a:xfrm>
        </p:grpSpPr>
        <p:sp>
          <p:nvSpPr>
            <p:cNvPr id="196" name="Google Shape;196;p6"/>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6"/>
          <p:cNvGrpSpPr/>
          <p:nvPr/>
        </p:nvGrpSpPr>
        <p:grpSpPr>
          <a:xfrm rot="1564534" flipH="1">
            <a:off x="8523966" y="-115808"/>
            <a:ext cx="1075451" cy="2271781"/>
            <a:chOff x="2773725" y="240525"/>
            <a:chExt cx="2096325" cy="5101625"/>
          </a:xfrm>
        </p:grpSpPr>
        <p:sp>
          <p:nvSpPr>
            <p:cNvPr id="213" name="Google Shape;213;p6"/>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6"/>
          <p:cNvGrpSpPr/>
          <p:nvPr/>
        </p:nvGrpSpPr>
        <p:grpSpPr>
          <a:xfrm rot="-142591">
            <a:off x="121618" y="3156224"/>
            <a:ext cx="745797" cy="1582787"/>
            <a:chOff x="2479375" y="241250"/>
            <a:chExt cx="2454400" cy="5089875"/>
          </a:xfrm>
        </p:grpSpPr>
        <p:sp>
          <p:nvSpPr>
            <p:cNvPr id="221" name="Google Shape;221;p6"/>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6"/>
          <p:cNvGrpSpPr/>
          <p:nvPr/>
        </p:nvGrpSpPr>
        <p:grpSpPr>
          <a:xfrm rot="7419666">
            <a:off x="-449829" y="3853233"/>
            <a:ext cx="1428683" cy="1129345"/>
            <a:chOff x="508050" y="242250"/>
            <a:chExt cx="6512250" cy="5147800"/>
          </a:xfrm>
        </p:grpSpPr>
        <p:sp>
          <p:nvSpPr>
            <p:cNvPr id="228" name="Google Shape;228;p6"/>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5"/>
        <p:cNvGrpSpPr/>
        <p:nvPr/>
      </p:nvGrpSpPr>
      <p:grpSpPr>
        <a:xfrm>
          <a:off x="0" y="0"/>
          <a:ext cx="0" cy="0"/>
          <a:chOff x="0" y="0"/>
          <a:chExt cx="0" cy="0"/>
        </a:xfrm>
      </p:grpSpPr>
      <p:sp>
        <p:nvSpPr>
          <p:cNvPr id="236" name="Google Shape;236;p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a:spLocks noGrp="1"/>
          </p:cNvSpPr>
          <p:nvPr>
            <p:ph type="title"/>
          </p:nvPr>
        </p:nvSpPr>
        <p:spPr>
          <a:xfrm>
            <a:off x="940900" y="1750388"/>
            <a:ext cx="3419100" cy="61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4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38" name="Google Shape;238;p7"/>
          <p:cNvSpPr txBox="1">
            <a:spLocks noGrp="1"/>
          </p:cNvSpPr>
          <p:nvPr>
            <p:ph type="subTitle" idx="1"/>
          </p:nvPr>
        </p:nvSpPr>
        <p:spPr>
          <a:xfrm>
            <a:off x="1015750" y="2537513"/>
            <a:ext cx="3419100" cy="85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grpSp>
        <p:nvGrpSpPr>
          <p:cNvPr id="239" name="Google Shape;239;p7"/>
          <p:cNvGrpSpPr/>
          <p:nvPr/>
        </p:nvGrpSpPr>
        <p:grpSpPr>
          <a:xfrm rot="5701928">
            <a:off x="506735" y="-682108"/>
            <a:ext cx="878626" cy="1822072"/>
            <a:chOff x="2479375" y="241250"/>
            <a:chExt cx="2454400" cy="5089875"/>
          </a:xfrm>
        </p:grpSpPr>
        <p:sp>
          <p:nvSpPr>
            <p:cNvPr id="240" name="Google Shape;240;p7"/>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7"/>
          <p:cNvGrpSpPr/>
          <p:nvPr/>
        </p:nvGrpSpPr>
        <p:grpSpPr>
          <a:xfrm rot="-10394326" flipH="1">
            <a:off x="-184212" y="-66383"/>
            <a:ext cx="1235935" cy="1212755"/>
            <a:chOff x="1124025" y="238125"/>
            <a:chExt cx="5272075" cy="5173200"/>
          </a:xfrm>
        </p:grpSpPr>
        <p:sp>
          <p:nvSpPr>
            <p:cNvPr id="247" name="Google Shape;247;p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7"/>
          <p:cNvGrpSpPr/>
          <p:nvPr/>
        </p:nvGrpSpPr>
        <p:grpSpPr>
          <a:xfrm>
            <a:off x="-251310" y="3998099"/>
            <a:ext cx="1235774" cy="1212598"/>
            <a:chOff x="1124025" y="238125"/>
            <a:chExt cx="5272075" cy="5173200"/>
          </a:xfrm>
        </p:grpSpPr>
        <p:sp>
          <p:nvSpPr>
            <p:cNvPr id="264" name="Google Shape;264;p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7"/>
          <p:cNvGrpSpPr/>
          <p:nvPr/>
        </p:nvGrpSpPr>
        <p:grpSpPr>
          <a:xfrm rot="2437738" flipH="1">
            <a:off x="600300" y="4027405"/>
            <a:ext cx="955096" cy="1696746"/>
            <a:chOff x="2344925" y="238125"/>
            <a:chExt cx="2835925" cy="5038075"/>
          </a:xfrm>
        </p:grpSpPr>
        <p:sp>
          <p:nvSpPr>
            <p:cNvPr id="281" name="Google Shape;281;p7"/>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1"/>
        <p:cNvGrpSpPr/>
        <p:nvPr/>
      </p:nvGrpSpPr>
      <p:grpSpPr>
        <a:xfrm>
          <a:off x="0" y="0"/>
          <a:ext cx="0" cy="0"/>
          <a:chOff x="0" y="0"/>
          <a:chExt cx="0" cy="0"/>
        </a:xfrm>
      </p:grpSpPr>
      <p:sp>
        <p:nvSpPr>
          <p:cNvPr id="292" name="Google Shape;292;p8"/>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txBox="1">
            <a:spLocks noGrp="1"/>
          </p:cNvSpPr>
          <p:nvPr>
            <p:ph type="title"/>
          </p:nvPr>
        </p:nvSpPr>
        <p:spPr>
          <a:xfrm>
            <a:off x="3137675" y="3020300"/>
            <a:ext cx="2868600" cy="41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600"/>
            </a:lvl1pPr>
            <a:lvl2pPr lvl="1">
              <a:spcBef>
                <a:spcPts val="160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4" name="Google Shape;294;p8"/>
          <p:cNvSpPr txBox="1">
            <a:spLocks noGrp="1"/>
          </p:cNvSpPr>
          <p:nvPr>
            <p:ph type="subTitle" idx="1"/>
          </p:nvPr>
        </p:nvSpPr>
        <p:spPr>
          <a:xfrm>
            <a:off x="1288050" y="1706500"/>
            <a:ext cx="6567900" cy="113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95" name="Google Shape;295;p8"/>
          <p:cNvGrpSpPr/>
          <p:nvPr/>
        </p:nvGrpSpPr>
        <p:grpSpPr>
          <a:xfrm rot="-2081495" flipH="1">
            <a:off x="7710807" y="3575766"/>
            <a:ext cx="997011" cy="2057275"/>
            <a:chOff x="2479375" y="241250"/>
            <a:chExt cx="2454400" cy="5089875"/>
          </a:xfrm>
        </p:grpSpPr>
        <p:sp>
          <p:nvSpPr>
            <p:cNvPr id="296" name="Google Shape;296;p8"/>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8"/>
          <p:cNvGrpSpPr/>
          <p:nvPr/>
        </p:nvGrpSpPr>
        <p:grpSpPr>
          <a:xfrm>
            <a:off x="8230096" y="1655452"/>
            <a:ext cx="2036147" cy="3878988"/>
            <a:chOff x="2453075" y="238700"/>
            <a:chExt cx="2722850" cy="5187200"/>
          </a:xfrm>
        </p:grpSpPr>
        <p:sp>
          <p:nvSpPr>
            <p:cNvPr id="303" name="Google Shape;303;p8"/>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rot="8563029" flipH="1">
            <a:off x="1001970" y="-511822"/>
            <a:ext cx="936072" cy="1777913"/>
            <a:chOff x="2392800" y="238125"/>
            <a:chExt cx="2677175" cy="5084850"/>
          </a:xfrm>
        </p:grpSpPr>
        <p:sp>
          <p:nvSpPr>
            <p:cNvPr id="315" name="Google Shape;315;p8"/>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8"/>
          <p:cNvGrpSpPr/>
          <p:nvPr/>
        </p:nvGrpSpPr>
        <p:grpSpPr>
          <a:xfrm rot="2212516" flipH="1">
            <a:off x="-841656" y="95872"/>
            <a:ext cx="2776042" cy="2194404"/>
            <a:chOff x="508050" y="242250"/>
            <a:chExt cx="6512250" cy="5147800"/>
          </a:xfrm>
        </p:grpSpPr>
        <p:sp>
          <p:nvSpPr>
            <p:cNvPr id="327" name="Google Shape;327;p8"/>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4"/>
        <p:cNvGrpSpPr/>
        <p:nvPr/>
      </p:nvGrpSpPr>
      <p:grpSpPr>
        <a:xfrm>
          <a:off x="0" y="0"/>
          <a:ext cx="0" cy="0"/>
          <a:chOff x="0" y="0"/>
          <a:chExt cx="0" cy="0"/>
        </a:xfrm>
      </p:grpSpPr>
      <p:sp>
        <p:nvSpPr>
          <p:cNvPr id="335" name="Google Shape;335;p9"/>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7" name="Google Shape;3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8" name="Google Shape;3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9"/>
        <p:cNvGrpSpPr/>
        <p:nvPr/>
      </p:nvGrpSpPr>
      <p:grpSpPr>
        <a:xfrm>
          <a:off x="0" y="0"/>
          <a:ext cx="0" cy="0"/>
          <a:chOff x="0" y="0"/>
          <a:chExt cx="0" cy="0"/>
        </a:xfrm>
      </p:grpSpPr>
      <p:sp>
        <p:nvSpPr>
          <p:cNvPr id="340" name="Google Shape;340;p10"/>
          <p:cNvSpPr/>
          <p:nvPr/>
        </p:nvSpPr>
        <p:spPr>
          <a:xfrm>
            <a:off x="0" y="0"/>
            <a:ext cx="9144000" cy="5143500"/>
          </a:xfrm>
          <a:prstGeom prst="frame">
            <a:avLst>
              <a:gd name="adj1" fmla="val 771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10"/>
          <p:cNvGrpSpPr/>
          <p:nvPr/>
        </p:nvGrpSpPr>
        <p:grpSpPr>
          <a:xfrm rot="-1357794">
            <a:off x="8114330" y="1916112"/>
            <a:ext cx="1185173" cy="2644701"/>
            <a:chOff x="2479375" y="241250"/>
            <a:chExt cx="2454400" cy="5089875"/>
          </a:xfrm>
        </p:grpSpPr>
        <p:sp>
          <p:nvSpPr>
            <p:cNvPr id="342" name="Google Shape;342;p10"/>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0"/>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0"/>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0"/>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0"/>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0"/>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10"/>
          <p:cNvGrpSpPr/>
          <p:nvPr/>
        </p:nvGrpSpPr>
        <p:grpSpPr>
          <a:xfrm rot="278574" flipH="1">
            <a:off x="7153484" y="3187880"/>
            <a:ext cx="2077689" cy="2038723"/>
            <a:chOff x="1124025" y="238125"/>
            <a:chExt cx="5272075" cy="5173200"/>
          </a:xfrm>
        </p:grpSpPr>
        <p:sp>
          <p:nvSpPr>
            <p:cNvPr id="349" name="Google Shape;349;p10"/>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0"/>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0"/>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0"/>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0"/>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0"/>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0"/>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0"/>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0"/>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0"/>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0"/>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0"/>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0"/>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0"/>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0"/>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0"/>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10"/>
          <p:cNvGrpSpPr/>
          <p:nvPr/>
        </p:nvGrpSpPr>
        <p:grpSpPr>
          <a:xfrm rot="-2159277">
            <a:off x="6846865" y="3667386"/>
            <a:ext cx="1090713" cy="2101132"/>
            <a:chOff x="2344925" y="238125"/>
            <a:chExt cx="2835925" cy="5038075"/>
          </a:xfrm>
        </p:grpSpPr>
        <p:sp>
          <p:nvSpPr>
            <p:cNvPr id="366" name="Google Shape;366;p10"/>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0"/>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0"/>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0"/>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0"/>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0"/>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0"/>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0"/>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0"/>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0"/>
          <p:cNvGrpSpPr/>
          <p:nvPr/>
        </p:nvGrpSpPr>
        <p:grpSpPr>
          <a:xfrm rot="973152" flipH="1">
            <a:off x="-16899" y="-310893"/>
            <a:ext cx="1965476" cy="1601522"/>
            <a:chOff x="508050" y="242250"/>
            <a:chExt cx="6512250" cy="5147800"/>
          </a:xfrm>
        </p:grpSpPr>
        <p:sp>
          <p:nvSpPr>
            <p:cNvPr id="377" name="Google Shape;377;p10"/>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0"/>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0"/>
          <p:cNvSpPr txBox="1">
            <a:spLocks noGrp="1"/>
          </p:cNvSpPr>
          <p:nvPr>
            <p:ph type="title"/>
          </p:nvPr>
        </p:nvSpPr>
        <p:spPr>
          <a:xfrm>
            <a:off x="4131500" y="540000"/>
            <a:ext cx="4292400" cy="125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500"/>
            </a:lvl1pPr>
            <a:lvl2pPr lvl="1">
              <a:spcBef>
                <a:spcPts val="160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5852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Oswald Medium"/>
              <a:buNone/>
              <a:defRPr sz="3600">
                <a:solidFill>
                  <a:schemeClr val="accent1"/>
                </a:solidFill>
                <a:latin typeface="Oswald Medium"/>
                <a:ea typeface="Oswald Medium"/>
                <a:cs typeface="Oswald Medium"/>
                <a:sym typeface="Oswald Medium"/>
              </a:defRPr>
            </a:lvl1pPr>
            <a:lvl2pPr lvl="1">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2pPr>
            <a:lvl3pPr lvl="2">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3pPr>
            <a:lvl4pPr lvl="3">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4pPr>
            <a:lvl5pPr lvl="4">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5pPr>
            <a:lvl6pPr lvl="5">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6pPr>
            <a:lvl7pPr lvl="6">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7pPr>
            <a:lvl8pPr lvl="7">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8pPr>
            <a:lvl9pPr lvl="8">
              <a:spcBef>
                <a:spcPts val="0"/>
              </a:spcBef>
              <a:spcAft>
                <a:spcPts val="0"/>
              </a:spcAft>
              <a:buClr>
                <a:schemeClr val="accent1"/>
              </a:buClr>
              <a:buSzPts val="3000"/>
              <a:buFont typeface="Oswald Medium"/>
              <a:buNone/>
              <a:defRPr sz="3000">
                <a:solidFill>
                  <a:schemeClr val="accent1"/>
                </a:solidFill>
                <a:latin typeface="Oswald Medium"/>
                <a:ea typeface="Oswald Medium"/>
                <a:cs typeface="Oswald Medium"/>
                <a:sym typeface="Oswald Medium"/>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5"/>
              </a:buClr>
              <a:buSzPts val="1800"/>
              <a:buFont typeface="Montserrat"/>
              <a:buChar char="●"/>
              <a:defRPr sz="1800">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9" r:id="rId16"/>
    <p:sldLayoutId id="2147483670" r:id="rId17"/>
    <p:sldLayoutId id="2147483671" r:id="rId18"/>
    <p:sldLayoutId id="2147483672" r:id="rId19"/>
    <p:sldLayoutId id="214748367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8.sv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2" name="Rectangle 1">
            <a:extLst>
              <a:ext uri="{FF2B5EF4-FFF2-40B4-BE49-F238E27FC236}">
                <a16:creationId xmlns:a16="http://schemas.microsoft.com/office/drawing/2014/main" id="{DE015019-ADE8-359B-4A65-BB2531529B4F}"/>
              </a:ext>
            </a:extLst>
          </p:cNvPr>
          <p:cNvSpPr/>
          <p:nvPr/>
        </p:nvSpPr>
        <p:spPr>
          <a:xfrm>
            <a:off x="7378995" y="914400"/>
            <a:ext cx="1435395" cy="26186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67;p29">
            <a:extLst>
              <a:ext uri="{FF2B5EF4-FFF2-40B4-BE49-F238E27FC236}">
                <a16:creationId xmlns:a16="http://schemas.microsoft.com/office/drawing/2014/main" id="{D38FD748-6D01-BB5E-E259-8F805BB0F554}"/>
              </a:ext>
            </a:extLst>
          </p:cNvPr>
          <p:cNvSpPr txBox="1">
            <a:spLocks/>
          </p:cNvSpPr>
          <p:nvPr/>
        </p:nvSpPr>
        <p:spPr>
          <a:xfrm rot="21594080">
            <a:off x="221443" y="1617940"/>
            <a:ext cx="8701114" cy="19076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Patrick Hand"/>
              <a:buNone/>
              <a:defRPr sz="10000" b="1" i="0" u="none" strike="noStrike" cap="none">
                <a:solidFill>
                  <a:schemeClr val="accent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9pPr>
          </a:lstStyle>
          <a:p>
            <a:pPr>
              <a:lnSpc>
                <a:spcPct val="130000"/>
              </a:lnSpc>
            </a:pPr>
            <a:r>
              <a:rPr lang="en-US" sz="4000">
                <a:latin typeface="+mj-lt"/>
                <a:ea typeface="Nanum Pen Script"/>
                <a:cs typeface="Nanum Pen Script"/>
                <a:sym typeface="Nanum Pen Script"/>
              </a:rPr>
              <a:t>CHÀO MỪNG CÁC EM ĐẾN VỚI BUỔI HỌC NGÀY HÔM NAY</a:t>
            </a:r>
            <a:endParaRPr lang="en-US" sz="4000" dirty="0">
              <a:latin typeface="+mj-lt"/>
              <a:ea typeface="Nanum Pen Script"/>
              <a:cs typeface="Nanum Pen Script"/>
              <a:sym typeface="Nanum Pen Script"/>
            </a:endParaRPr>
          </a:p>
        </p:txBody>
      </p:sp>
      <p:pic>
        <p:nvPicPr>
          <p:cNvPr id="9" name="Picture 2">
            <a:extLst>
              <a:ext uri="{FF2B5EF4-FFF2-40B4-BE49-F238E27FC236}">
                <a16:creationId xmlns:a16="http://schemas.microsoft.com/office/drawing/2014/main" id="{68336BB5-4A51-F31C-F744-AB232851A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9806" y="2884846"/>
            <a:ext cx="1555080" cy="2258654"/>
          </a:xfrm>
          <a:prstGeom prst="rect">
            <a:avLst/>
          </a:prstGeom>
        </p:spPr>
      </p:pic>
      <p:sp>
        <p:nvSpPr>
          <p:cNvPr id="3" name="Rectangle 2">
            <a:extLst>
              <a:ext uri="{FF2B5EF4-FFF2-40B4-BE49-F238E27FC236}">
                <a16:creationId xmlns:a16="http://schemas.microsoft.com/office/drawing/2014/main" id="{FCD9AF18-B0AE-5AF8-2E2F-9EABD326E7FD}"/>
              </a:ext>
            </a:extLst>
          </p:cNvPr>
          <p:cNvSpPr/>
          <p:nvPr/>
        </p:nvSpPr>
        <p:spPr>
          <a:xfrm>
            <a:off x="8729330" y="914400"/>
            <a:ext cx="414670" cy="29007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31" name="TextBox 30">
            <a:extLst>
              <a:ext uri="{FF2B5EF4-FFF2-40B4-BE49-F238E27FC236}">
                <a16:creationId xmlns:a16="http://schemas.microsoft.com/office/drawing/2014/main" id="{2973DBF9-4B6D-6943-8BEE-9AEE381E43A7}"/>
              </a:ext>
            </a:extLst>
          </p:cNvPr>
          <p:cNvSpPr txBox="1"/>
          <p:nvPr/>
        </p:nvSpPr>
        <p:spPr>
          <a:xfrm>
            <a:off x="641276" y="514098"/>
            <a:ext cx="7861448" cy="2128211"/>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Cho vật nuôi ăn thừa hoặc thiếu chất dinh dưỡng sẽ khiến chúng bị ảnh hưởng xấu đến sức khỏe, sức đề kháng </a:t>
            </a:r>
            <a:r>
              <a:rPr lang="fr-FR" sz="2000">
                <a:latin typeface="+mj-lt"/>
                <a:ea typeface="Calibri" panose="020F0502020204030204" pitchFamily="34" charset="0"/>
                <a:cs typeface="Times New Roman" panose="02020603050405020304" pitchFamily="18" charset="0"/>
              </a:rPr>
              <a:t>yếu,</a:t>
            </a:r>
            <a:r>
              <a:rPr lang="fr-FR" sz="2000">
                <a:solidFill>
                  <a:srgbClr val="000000"/>
                </a:solidFill>
                <a:effectLst/>
                <a:latin typeface="+mj-lt"/>
                <a:ea typeface="Calibri" panose="020F0502020204030204" pitchFamily="34" charset="0"/>
                <a:cs typeface="Times New Roman" panose="02020603050405020304" pitchFamily="18" charset="0"/>
              </a:rPr>
              <a:t> năng suất và chất lượng thịt giảm.</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Thừa dinh dưỡng sẽ gây tình trạng ngộ độc: loạn dưỡng cơ, mề bị bào mòn, tích nước trong mô, chất chứa manh tràng đen.</a:t>
            </a:r>
            <a:endParaRPr lang="en-US" sz="2000">
              <a:effectLst/>
              <a:latin typeface="+mj-lt"/>
              <a:ea typeface="Calibri" panose="020F0502020204030204" pitchFamily="34" charset="0"/>
              <a:cs typeface="Times New Roman" panose="02020603050405020304" pitchFamily="18" charset="0"/>
            </a:endParaRPr>
          </a:p>
        </p:txBody>
      </p:sp>
      <p:pic>
        <p:nvPicPr>
          <p:cNvPr id="3074" name="Picture 2" descr="5 Ảnh Hưởng Nghiêm Trọng Khi Mèo Béo Phì - Chăm Sóc Thú Cưng Tại Nhà Như  Chuyên Gia">
            <a:extLst>
              <a:ext uri="{FF2B5EF4-FFF2-40B4-BE49-F238E27FC236}">
                <a16:creationId xmlns:a16="http://schemas.microsoft.com/office/drawing/2014/main" id="{3C624336-4B02-84C7-AD96-B0E109DAF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17" y="2814888"/>
            <a:ext cx="3198057" cy="20522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ó Lạp xưởng: Nguồn gốc, đặc điểm và cách chăm sóc – Petacy">
            <a:extLst>
              <a:ext uri="{FF2B5EF4-FFF2-40B4-BE49-F238E27FC236}">
                <a16:creationId xmlns:a16="http://schemas.microsoft.com/office/drawing/2014/main" id="{CA44C120-E828-9B32-DE43-A570A09A7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191" y="2814888"/>
            <a:ext cx="3786392" cy="205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578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anim calcmode="lin" valueType="num">
                                      <p:cBhvr>
                                        <p:cTn id="8"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4" dur="500"/>
                                        <p:tgtEl>
                                          <p:spTgt spid="3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heel(1)">
                                      <p:cBhvr>
                                        <p:cTn id="2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31" name="TextBox 30">
            <a:extLst>
              <a:ext uri="{FF2B5EF4-FFF2-40B4-BE49-F238E27FC236}">
                <a16:creationId xmlns:a16="http://schemas.microsoft.com/office/drawing/2014/main" id="{2973DBF9-4B6D-6943-8BEE-9AEE381E43A7}"/>
              </a:ext>
            </a:extLst>
          </p:cNvPr>
          <p:cNvSpPr txBox="1"/>
          <p:nvPr/>
        </p:nvSpPr>
        <p:spPr>
          <a:xfrm>
            <a:off x="641276" y="514098"/>
            <a:ext cx="7861448" cy="850939"/>
          </a:xfrm>
          <a:prstGeom prst="rect">
            <a:avLst/>
          </a:prstGeom>
          <a:noFill/>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Thiếu dinh dưỡng thì tùy theo từng loại chất khoáng mà vật nuôi có những biểu hiện khác nhau như:</a:t>
            </a:r>
            <a:endParaRPr lang="en-US" sz="2000">
              <a:effectLst/>
              <a:latin typeface="+mj-lt"/>
              <a:ea typeface="Calibri" panose="020F0502020204030204" pitchFamily="34" charset="0"/>
              <a:cs typeface="Times New Roman" panose="02020603050405020304" pitchFamily="18" charset="0"/>
            </a:endParaRPr>
          </a:p>
        </p:txBody>
      </p:sp>
      <p:graphicFrame>
        <p:nvGraphicFramePr>
          <p:cNvPr id="10" name="Table 10">
            <a:extLst>
              <a:ext uri="{FF2B5EF4-FFF2-40B4-BE49-F238E27FC236}">
                <a16:creationId xmlns:a16="http://schemas.microsoft.com/office/drawing/2014/main" id="{BFA294DC-F012-25D1-52D6-3441F6A342A1}"/>
              </a:ext>
            </a:extLst>
          </p:cNvPr>
          <p:cNvGraphicFramePr>
            <a:graphicFrameLocks noGrp="1"/>
          </p:cNvGraphicFramePr>
          <p:nvPr>
            <p:extLst>
              <p:ext uri="{D42A27DB-BD31-4B8C-83A1-F6EECF244321}">
                <p14:modId xmlns:p14="http://schemas.microsoft.com/office/powerpoint/2010/main" val="891256833"/>
              </p:ext>
            </p:extLst>
          </p:nvPr>
        </p:nvGraphicFramePr>
        <p:xfrm>
          <a:off x="791571" y="1513892"/>
          <a:ext cx="7560857" cy="3100638"/>
        </p:xfrm>
        <a:graphic>
          <a:graphicData uri="http://schemas.openxmlformats.org/drawingml/2006/table">
            <a:tbl>
              <a:tblPr firstRow="1" bandRow="1">
                <a:tableStyleId>{4FF23351-6934-4499-9816-7ADC08B48C26}</a:tableStyleId>
              </a:tblPr>
              <a:tblGrid>
                <a:gridCol w="2345034">
                  <a:extLst>
                    <a:ext uri="{9D8B030D-6E8A-4147-A177-3AD203B41FA5}">
                      <a16:colId xmlns:a16="http://schemas.microsoft.com/office/drawing/2014/main" val="1246995048"/>
                    </a:ext>
                  </a:extLst>
                </a:gridCol>
                <a:gridCol w="5215823">
                  <a:extLst>
                    <a:ext uri="{9D8B030D-6E8A-4147-A177-3AD203B41FA5}">
                      <a16:colId xmlns:a16="http://schemas.microsoft.com/office/drawing/2014/main" val="1016868146"/>
                    </a:ext>
                  </a:extLst>
                </a:gridCol>
              </a:tblGrid>
              <a:tr h="920964">
                <a:tc>
                  <a:txBody>
                    <a:bodyPr/>
                    <a:lstStyle/>
                    <a:p>
                      <a:endParaRPr lang="en-US"/>
                    </a:p>
                  </a:txBody>
                  <a:tcPr/>
                </a:tc>
                <a:tc>
                  <a:txBody>
                    <a:bodyPr/>
                    <a:lstStyle/>
                    <a:p>
                      <a:endParaRPr lang="en-US"/>
                    </a:p>
                  </a:txBody>
                  <a:tcPr/>
                </a:tc>
                <a:extLst>
                  <a:ext uri="{0D108BD9-81ED-4DB2-BD59-A6C34878D82A}">
                    <a16:rowId xmlns:a16="http://schemas.microsoft.com/office/drawing/2014/main" val="3641660129"/>
                  </a:ext>
                </a:extLst>
              </a:tr>
              <a:tr h="1013694">
                <a:tc>
                  <a:txBody>
                    <a:bodyPr/>
                    <a:lstStyle/>
                    <a:p>
                      <a:endParaRPr lang="en-US"/>
                    </a:p>
                  </a:txBody>
                  <a:tcPr/>
                </a:tc>
                <a:tc>
                  <a:txBody>
                    <a:bodyPr/>
                    <a:lstStyle/>
                    <a:p>
                      <a:endParaRPr lang="en-US"/>
                    </a:p>
                  </a:txBody>
                  <a:tcPr/>
                </a:tc>
                <a:extLst>
                  <a:ext uri="{0D108BD9-81ED-4DB2-BD59-A6C34878D82A}">
                    <a16:rowId xmlns:a16="http://schemas.microsoft.com/office/drawing/2014/main" val="828549034"/>
                  </a:ext>
                </a:extLst>
              </a:tr>
              <a:tr h="1165980">
                <a:tc>
                  <a:txBody>
                    <a:bodyPr/>
                    <a:lstStyle/>
                    <a:p>
                      <a:endParaRPr lang="en-US"/>
                    </a:p>
                  </a:txBody>
                  <a:tcPr/>
                </a:tc>
                <a:tc>
                  <a:txBody>
                    <a:bodyPr/>
                    <a:lstStyle/>
                    <a:p>
                      <a:endParaRPr lang="en-US"/>
                    </a:p>
                  </a:txBody>
                  <a:tcPr/>
                </a:tc>
                <a:extLst>
                  <a:ext uri="{0D108BD9-81ED-4DB2-BD59-A6C34878D82A}">
                    <a16:rowId xmlns:a16="http://schemas.microsoft.com/office/drawing/2014/main" val="1904695538"/>
                  </a:ext>
                </a:extLst>
              </a:tr>
            </a:tbl>
          </a:graphicData>
        </a:graphic>
      </p:graphicFrame>
      <p:sp>
        <p:nvSpPr>
          <p:cNvPr id="42" name="TextBox 41">
            <a:extLst>
              <a:ext uri="{FF2B5EF4-FFF2-40B4-BE49-F238E27FC236}">
                <a16:creationId xmlns:a16="http://schemas.microsoft.com/office/drawing/2014/main" id="{A139EF5E-D9CF-3A82-FF81-629503CD0359}"/>
              </a:ext>
            </a:extLst>
          </p:cNvPr>
          <p:cNvSpPr txBox="1"/>
          <p:nvPr/>
        </p:nvSpPr>
        <p:spPr>
          <a:xfrm>
            <a:off x="791571" y="1614544"/>
            <a:ext cx="2311696" cy="775084"/>
          </a:xfrm>
          <a:prstGeom prst="rect">
            <a:avLst/>
          </a:prstGeom>
          <a:noFill/>
        </p:spPr>
        <p:txBody>
          <a:bodyPr wrap="square">
            <a:spAutoFit/>
          </a:bodyPr>
          <a:lstStyle/>
          <a:p>
            <a:pPr algn="ctr">
              <a:lnSpc>
                <a:spcPct val="130000"/>
              </a:lnSpc>
            </a:pPr>
            <a:r>
              <a:rPr lang="fr-FR" sz="1800">
                <a:solidFill>
                  <a:srgbClr val="000000"/>
                </a:solidFill>
                <a:effectLst/>
                <a:latin typeface="+mj-lt"/>
                <a:ea typeface="Calibri" panose="020F0502020204030204" pitchFamily="34" charset="0"/>
                <a:cs typeface="Times New Roman" panose="02020603050405020304" pitchFamily="18" charset="0"/>
              </a:rPr>
              <a:t>Thiếu hụt hoặc mất cân đối Ca, P</a:t>
            </a:r>
            <a:endParaRPr lang="en-US" sz="1800">
              <a:latin typeface="+mj-lt"/>
            </a:endParaRPr>
          </a:p>
        </p:txBody>
      </p:sp>
      <p:sp>
        <p:nvSpPr>
          <p:cNvPr id="44" name="TextBox 43">
            <a:extLst>
              <a:ext uri="{FF2B5EF4-FFF2-40B4-BE49-F238E27FC236}">
                <a16:creationId xmlns:a16="http://schemas.microsoft.com/office/drawing/2014/main" id="{03245622-F248-2782-7057-904DB3915C6D}"/>
              </a:ext>
            </a:extLst>
          </p:cNvPr>
          <p:cNvSpPr txBox="1"/>
          <p:nvPr/>
        </p:nvSpPr>
        <p:spPr>
          <a:xfrm>
            <a:off x="3103267" y="1781903"/>
            <a:ext cx="5492600" cy="394210"/>
          </a:xfrm>
          <a:prstGeom prst="rect">
            <a:avLst/>
          </a:prstGeom>
          <a:noFill/>
        </p:spPr>
        <p:txBody>
          <a:bodyPr wrap="square">
            <a:spAutoFit/>
          </a:bodyPr>
          <a:lstStyle/>
          <a:p>
            <a:pPr marL="285750" indent="-285750" algn="just">
              <a:lnSpc>
                <a:spcPct val="12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Ảnh hưởng xấu đến sự phát triển bộ xương</a:t>
            </a:r>
            <a:endParaRPr lang="en-US" sz="1800">
              <a:latin typeface="+mj-lt"/>
            </a:endParaRPr>
          </a:p>
        </p:txBody>
      </p:sp>
      <p:sp>
        <p:nvSpPr>
          <p:cNvPr id="46" name="TextBox 45">
            <a:extLst>
              <a:ext uri="{FF2B5EF4-FFF2-40B4-BE49-F238E27FC236}">
                <a16:creationId xmlns:a16="http://schemas.microsoft.com/office/drawing/2014/main" id="{7BCA63EC-6462-801A-489B-BC21242E9963}"/>
              </a:ext>
            </a:extLst>
          </p:cNvPr>
          <p:cNvSpPr txBox="1"/>
          <p:nvPr/>
        </p:nvSpPr>
        <p:spPr>
          <a:xfrm>
            <a:off x="3103267" y="2571750"/>
            <a:ext cx="5492600" cy="775084"/>
          </a:xfrm>
          <a:prstGeom prst="rect">
            <a:avLst/>
          </a:prstGeom>
          <a:noFill/>
        </p:spPr>
        <p:txBody>
          <a:bodyPr wrap="square">
            <a:spAutoFit/>
          </a:bodyPr>
          <a:lstStyle/>
          <a:p>
            <a:pPr marL="342900" indent="-342900" algn="just">
              <a:lnSpc>
                <a:spcPct val="13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Ảnh hưởng xấu đến sự phát triển khớp xương</a:t>
            </a:r>
            <a:r>
              <a:rPr lang="fr-FR" sz="1800">
                <a:latin typeface="+mj-lt"/>
                <a:ea typeface="Calibri" panose="020F0502020204030204" pitchFamily="34" charset="0"/>
                <a:cs typeface="Times New Roman" panose="02020603050405020304" pitchFamily="18" charset="0"/>
              </a:rPr>
              <a:t>.</a:t>
            </a:r>
          </a:p>
          <a:p>
            <a:pPr marL="342900" indent="-342900" algn="just">
              <a:lnSpc>
                <a:spcPct val="13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Vật nuôi yếu chân, đi lại khó khăn</a:t>
            </a:r>
            <a:endParaRPr lang="en-US" sz="1800">
              <a:latin typeface="+mj-lt"/>
            </a:endParaRPr>
          </a:p>
        </p:txBody>
      </p:sp>
      <p:sp>
        <p:nvSpPr>
          <p:cNvPr id="47" name="TextBox 46">
            <a:extLst>
              <a:ext uri="{FF2B5EF4-FFF2-40B4-BE49-F238E27FC236}">
                <a16:creationId xmlns:a16="http://schemas.microsoft.com/office/drawing/2014/main" id="{648A5753-0984-4B74-C6DA-4991E1E929FB}"/>
              </a:ext>
            </a:extLst>
          </p:cNvPr>
          <p:cNvSpPr txBox="1"/>
          <p:nvPr/>
        </p:nvSpPr>
        <p:spPr>
          <a:xfrm>
            <a:off x="791571" y="2737640"/>
            <a:ext cx="2311696" cy="414985"/>
          </a:xfrm>
          <a:prstGeom prst="rect">
            <a:avLst/>
          </a:prstGeom>
          <a:noFill/>
        </p:spPr>
        <p:txBody>
          <a:bodyPr wrap="square">
            <a:spAutoFit/>
          </a:bodyPr>
          <a:lstStyle/>
          <a:p>
            <a:pPr algn="ctr">
              <a:lnSpc>
                <a:spcPct val="130000"/>
              </a:lnSpc>
            </a:pPr>
            <a:r>
              <a:rPr lang="fr-FR" sz="1800">
                <a:solidFill>
                  <a:srgbClr val="000000"/>
                </a:solidFill>
                <a:effectLst/>
                <a:latin typeface="+mj-lt"/>
                <a:ea typeface="Calibri" panose="020F0502020204030204" pitchFamily="34" charset="0"/>
                <a:cs typeface="Times New Roman" panose="02020603050405020304" pitchFamily="18" charset="0"/>
              </a:rPr>
              <a:t>Thiếu Mn</a:t>
            </a:r>
            <a:endParaRPr lang="en-US" sz="1800">
              <a:latin typeface="+mj-lt"/>
            </a:endParaRPr>
          </a:p>
        </p:txBody>
      </p:sp>
      <p:sp>
        <p:nvSpPr>
          <p:cNvPr id="49" name="TextBox 48">
            <a:extLst>
              <a:ext uri="{FF2B5EF4-FFF2-40B4-BE49-F238E27FC236}">
                <a16:creationId xmlns:a16="http://schemas.microsoft.com/office/drawing/2014/main" id="{C9195222-FCCE-3408-34AE-DA7EE40BF76C}"/>
              </a:ext>
            </a:extLst>
          </p:cNvPr>
          <p:cNvSpPr txBox="1"/>
          <p:nvPr/>
        </p:nvSpPr>
        <p:spPr>
          <a:xfrm>
            <a:off x="3103267" y="3528956"/>
            <a:ext cx="5146159" cy="1059008"/>
          </a:xfrm>
          <a:prstGeom prst="rect">
            <a:avLst/>
          </a:prstGeom>
          <a:noFill/>
        </p:spPr>
        <p:txBody>
          <a:bodyPr wrap="square">
            <a:spAutoFit/>
          </a:bodyPr>
          <a:lstStyle/>
          <a:p>
            <a:pPr marL="285750" indent="-285750" algn="just">
              <a:lnSpc>
                <a:spcPct val="12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Ảnh hưởng xấu đến sự phát triển tế bào niêm mạc da, </a:t>
            </a:r>
            <a:r>
              <a:rPr lang="fr-FR" sz="1800">
                <a:latin typeface="+mj-lt"/>
                <a:ea typeface="Calibri" panose="020F0502020204030204" pitchFamily="34" charset="0"/>
                <a:cs typeface="Times New Roman" panose="02020603050405020304" pitchFamily="18" charset="0"/>
              </a:rPr>
              <a:t>g</a:t>
            </a:r>
            <a:r>
              <a:rPr lang="fr-FR" sz="1800">
                <a:solidFill>
                  <a:srgbClr val="000000"/>
                </a:solidFill>
                <a:effectLst/>
                <a:latin typeface="+mj-lt"/>
                <a:ea typeface="Calibri" panose="020F0502020204030204" pitchFamily="34" charset="0"/>
                <a:cs typeface="Times New Roman" panose="02020603050405020304" pitchFamily="18" charset="0"/>
              </a:rPr>
              <a:t>ây bệnh sừng hóa trên da</a:t>
            </a:r>
            <a:r>
              <a:rPr lang="fr-FR" sz="1800">
                <a:latin typeface="+mj-lt"/>
                <a:ea typeface="Calibri" panose="020F0502020204030204" pitchFamily="34" charset="0"/>
                <a:cs typeface="Times New Roman" panose="02020603050405020304" pitchFamily="18" charset="0"/>
              </a:rPr>
              <a:t>.</a:t>
            </a:r>
          </a:p>
          <a:p>
            <a:pPr marL="285750" indent="-285750" algn="just">
              <a:lnSpc>
                <a:spcPct val="12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Giảm sức đề kháng bệnh.</a:t>
            </a:r>
            <a:endParaRPr lang="en-US" sz="1800">
              <a:latin typeface="+mj-lt"/>
            </a:endParaRPr>
          </a:p>
        </p:txBody>
      </p:sp>
      <p:sp>
        <p:nvSpPr>
          <p:cNvPr id="50" name="TextBox 49">
            <a:extLst>
              <a:ext uri="{FF2B5EF4-FFF2-40B4-BE49-F238E27FC236}">
                <a16:creationId xmlns:a16="http://schemas.microsoft.com/office/drawing/2014/main" id="{F2F18630-F833-8157-992B-1EC95C8EF224}"/>
              </a:ext>
            </a:extLst>
          </p:cNvPr>
          <p:cNvSpPr txBox="1"/>
          <p:nvPr/>
        </p:nvSpPr>
        <p:spPr>
          <a:xfrm>
            <a:off x="791571" y="3773189"/>
            <a:ext cx="2311696" cy="414985"/>
          </a:xfrm>
          <a:prstGeom prst="rect">
            <a:avLst/>
          </a:prstGeom>
          <a:noFill/>
        </p:spPr>
        <p:txBody>
          <a:bodyPr wrap="square">
            <a:spAutoFit/>
          </a:bodyPr>
          <a:lstStyle/>
          <a:p>
            <a:pPr algn="ctr">
              <a:lnSpc>
                <a:spcPct val="130000"/>
              </a:lnSpc>
            </a:pPr>
            <a:r>
              <a:rPr lang="fr-FR" sz="1800">
                <a:solidFill>
                  <a:srgbClr val="000000"/>
                </a:solidFill>
                <a:effectLst/>
                <a:latin typeface="+mj-lt"/>
                <a:ea typeface="Calibri" panose="020F0502020204030204" pitchFamily="34" charset="0"/>
                <a:cs typeface="Times New Roman" panose="02020603050405020304" pitchFamily="18" charset="0"/>
              </a:rPr>
              <a:t>Thiếu </a:t>
            </a:r>
            <a:r>
              <a:rPr lang="fr-FR" sz="1800">
                <a:latin typeface="+mj-lt"/>
                <a:ea typeface="Calibri" panose="020F0502020204030204" pitchFamily="34" charset="0"/>
                <a:cs typeface="Times New Roman" panose="02020603050405020304" pitchFamily="18" charset="0"/>
              </a:rPr>
              <a:t>Z</a:t>
            </a:r>
            <a:r>
              <a:rPr lang="fr-FR" sz="1800">
                <a:solidFill>
                  <a:srgbClr val="000000"/>
                </a:solidFill>
                <a:effectLst/>
                <a:latin typeface="+mj-lt"/>
                <a:ea typeface="Calibri" panose="020F0502020204030204" pitchFamily="34" charset="0"/>
                <a:cs typeface="Times New Roman" panose="02020603050405020304" pitchFamily="18" charset="0"/>
              </a:rPr>
              <a:t>n</a:t>
            </a:r>
            <a:endParaRPr lang="en-US" sz="1800">
              <a:latin typeface="+mj-lt"/>
            </a:endParaRPr>
          </a:p>
        </p:txBody>
      </p:sp>
      <p:pic>
        <p:nvPicPr>
          <p:cNvPr id="3082" name="Picture 10">
            <a:extLst>
              <a:ext uri="{FF2B5EF4-FFF2-40B4-BE49-F238E27FC236}">
                <a16:creationId xmlns:a16="http://schemas.microsoft.com/office/drawing/2014/main" id="{721C66A9-BE4F-381C-60CC-28499A1F7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72" y="3897607"/>
            <a:ext cx="1560398" cy="11709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4A5A0C42-D84B-B0B7-9D75-7F4762127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5860">
            <a:off x="205049" y="882087"/>
            <a:ext cx="665335" cy="66533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B2C38837-FEC5-6BD1-1158-C104018E3D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154" t="21010" b="11166"/>
          <a:stretch/>
        </p:blipFill>
        <p:spPr bwMode="auto">
          <a:xfrm>
            <a:off x="8325072" y="879056"/>
            <a:ext cx="863695" cy="91783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2C5A7C5A-C171-88D6-DA19-3E84A14825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7439" y="4076046"/>
            <a:ext cx="1147800" cy="917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wipe(down)">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6">
                                            <p:txEl>
                                              <p:pRg st="0" end="0"/>
                                            </p:txEl>
                                          </p:spTgt>
                                        </p:tgtEl>
                                        <p:attrNameLst>
                                          <p:attrName>style.visibility</p:attrName>
                                        </p:attrNameLst>
                                      </p:cBhvr>
                                      <p:to>
                                        <p:strVal val="visible"/>
                                      </p:to>
                                    </p:set>
                                    <p:animEffect transition="in" filter="wipe(down)">
                                      <p:cBhvr>
                                        <p:cTn id="32" dur="500"/>
                                        <p:tgtEl>
                                          <p:spTgt spid="4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6">
                                            <p:txEl>
                                              <p:pRg st="1" end="1"/>
                                            </p:txEl>
                                          </p:spTgt>
                                        </p:tgtEl>
                                        <p:attrNameLst>
                                          <p:attrName>style.visibility</p:attrName>
                                        </p:attrNameLst>
                                      </p:cBhvr>
                                      <p:to>
                                        <p:strVal val="visible"/>
                                      </p:to>
                                    </p:set>
                                    <p:animEffect transition="in" filter="wipe(down)">
                                      <p:cBhvr>
                                        <p:cTn id="37" dur="500"/>
                                        <p:tgtEl>
                                          <p:spTgt spid="4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9">
                                            <p:txEl>
                                              <p:pRg st="0" end="0"/>
                                            </p:txEl>
                                          </p:spTgt>
                                        </p:tgtEl>
                                        <p:attrNameLst>
                                          <p:attrName>style.visibility</p:attrName>
                                        </p:attrNameLst>
                                      </p:cBhvr>
                                      <p:to>
                                        <p:strVal val="visible"/>
                                      </p:to>
                                    </p:set>
                                    <p:animEffect transition="in" filter="wipe(down)">
                                      <p:cBhvr>
                                        <p:cTn id="47" dur="500"/>
                                        <p:tgtEl>
                                          <p:spTgt spid="4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9">
                                            <p:txEl>
                                              <p:pRg st="1" end="1"/>
                                            </p:txEl>
                                          </p:spTgt>
                                        </p:tgtEl>
                                        <p:attrNameLst>
                                          <p:attrName>style.visibility</p:attrName>
                                        </p:attrNameLst>
                                      </p:cBhvr>
                                      <p:to>
                                        <p:strVal val="visible"/>
                                      </p:to>
                                    </p:set>
                                    <p:animEffect transition="in" filter="wipe(down)">
                                      <p:cBhvr>
                                        <p:cTn id="52" dur="5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31" name="TextBox 30">
            <a:extLst>
              <a:ext uri="{FF2B5EF4-FFF2-40B4-BE49-F238E27FC236}">
                <a16:creationId xmlns:a16="http://schemas.microsoft.com/office/drawing/2014/main" id="{2973DBF9-4B6D-6943-8BEE-9AEE381E43A7}"/>
              </a:ext>
            </a:extLst>
          </p:cNvPr>
          <p:cNvSpPr txBox="1"/>
          <p:nvPr/>
        </p:nvSpPr>
        <p:spPr>
          <a:xfrm>
            <a:off x="641276" y="514098"/>
            <a:ext cx="7861448" cy="850939"/>
          </a:xfrm>
          <a:prstGeom prst="rect">
            <a:avLst/>
          </a:prstGeom>
          <a:noFill/>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Thiếu dinh dưỡng thì tùy theo từng loại chất khoáng mà vật nuôi có những biểu hiện khác nhau như:</a:t>
            </a:r>
            <a:endParaRPr lang="en-US" sz="2000">
              <a:effectLst/>
              <a:latin typeface="+mj-lt"/>
              <a:ea typeface="Calibri" panose="020F0502020204030204" pitchFamily="34" charset="0"/>
              <a:cs typeface="Times New Roman" panose="02020603050405020304" pitchFamily="18" charset="0"/>
            </a:endParaRPr>
          </a:p>
        </p:txBody>
      </p:sp>
      <p:graphicFrame>
        <p:nvGraphicFramePr>
          <p:cNvPr id="10" name="Table 10">
            <a:extLst>
              <a:ext uri="{FF2B5EF4-FFF2-40B4-BE49-F238E27FC236}">
                <a16:creationId xmlns:a16="http://schemas.microsoft.com/office/drawing/2014/main" id="{BFA294DC-F012-25D1-52D6-3441F6A342A1}"/>
              </a:ext>
            </a:extLst>
          </p:cNvPr>
          <p:cNvGraphicFramePr>
            <a:graphicFrameLocks noGrp="1"/>
          </p:cNvGraphicFramePr>
          <p:nvPr>
            <p:extLst>
              <p:ext uri="{D42A27DB-BD31-4B8C-83A1-F6EECF244321}">
                <p14:modId xmlns:p14="http://schemas.microsoft.com/office/powerpoint/2010/main" val="561527871"/>
              </p:ext>
            </p:extLst>
          </p:nvPr>
        </p:nvGraphicFramePr>
        <p:xfrm>
          <a:off x="791571" y="1513892"/>
          <a:ext cx="7560857" cy="2126044"/>
        </p:xfrm>
        <a:graphic>
          <a:graphicData uri="http://schemas.openxmlformats.org/drawingml/2006/table">
            <a:tbl>
              <a:tblPr firstRow="1" bandRow="1">
                <a:tableStyleId>{4FF23351-6934-4499-9816-7ADC08B48C26}</a:tableStyleId>
              </a:tblPr>
              <a:tblGrid>
                <a:gridCol w="2345034">
                  <a:extLst>
                    <a:ext uri="{9D8B030D-6E8A-4147-A177-3AD203B41FA5}">
                      <a16:colId xmlns:a16="http://schemas.microsoft.com/office/drawing/2014/main" val="1246995048"/>
                    </a:ext>
                  </a:extLst>
                </a:gridCol>
                <a:gridCol w="5215823">
                  <a:extLst>
                    <a:ext uri="{9D8B030D-6E8A-4147-A177-3AD203B41FA5}">
                      <a16:colId xmlns:a16="http://schemas.microsoft.com/office/drawing/2014/main" val="1016868146"/>
                    </a:ext>
                  </a:extLst>
                </a:gridCol>
              </a:tblGrid>
              <a:tr h="1112350">
                <a:tc>
                  <a:txBody>
                    <a:bodyPr/>
                    <a:lstStyle/>
                    <a:p>
                      <a:endParaRPr lang="en-US"/>
                    </a:p>
                  </a:txBody>
                  <a:tcPr/>
                </a:tc>
                <a:tc>
                  <a:txBody>
                    <a:bodyPr/>
                    <a:lstStyle/>
                    <a:p>
                      <a:endParaRPr lang="en-US"/>
                    </a:p>
                  </a:txBody>
                  <a:tcPr/>
                </a:tc>
                <a:extLst>
                  <a:ext uri="{0D108BD9-81ED-4DB2-BD59-A6C34878D82A}">
                    <a16:rowId xmlns:a16="http://schemas.microsoft.com/office/drawing/2014/main" val="3641660129"/>
                  </a:ext>
                </a:extLst>
              </a:tr>
              <a:tr h="1013694">
                <a:tc>
                  <a:txBody>
                    <a:bodyPr/>
                    <a:lstStyle/>
                    <a:p>
                      <a:endParaRPr lang="en-US"/>
                    </a:p>
                  </a:txBody>
                  <a:tcPr/>
                </a:tc>
                <a:tc>
                  <a:txBody>
                    <a:bodyPr/>
                    <a:lstStyle/>
                    <a:p>
                      <a:endParaRPr lang="en-US"/>
                    </a:p>
                  </a:txBody>
                  <a:tcPr/>
                </a:tc>
                <a:extLst>
                  <a:ext uri="{0D108BD9-81ED-4DB2-BD59-A6C34878D82A}">
                    <a16:rowId xmlns:a16="http://schemas.microsoft.com/office/drawing/2014/main" val="828549034"/>
                  </a:ext>
                </a:extLst>
              </a:tr>
            </a:tbl>
          </a:graphicData>
        </a:graphic>
      </p:graphicFrame>
      <p:sp>
        <p:nvSpPr>
          <p:cNvPr id="42" name="TextBox 41">
            <a:extLst>
              <a:ext uri="{FF2B5EF4-FFF2-40B4-BE49-F238E27FC236}">
                <a16:creationId xmlns:a16="http://schemas.microsoft.com/office/drawing/2014/main" id="{A139EF5E-D9CF-3A82-FF81-629503CD0359}"/>
              </a:ext>
            </a:extLst>
          </p:cNvPr>
          <p:cNvSpPr txBox="1"/>
          <p:nvPr/>
        </p:nvSpPr>
        <p:spPr>
          <a:xfrm>
            <a:off x="791571" y="1786416"/>
            <a:ext cx="2311696" cy="421526"/>
          </a:xfrm>
          <a:prstGeom prst="rect">
            <a:avLst/>
          </a:prstGeom>
          <a:noFill/>
        </p:spPr>
        <p:txBody>
          <a:bodyPr wrap="square">
            <a:spAutoFit/>
          </a:bodyPr>
          <a:lstStyle/>
          <a:p>
            <a:pPr algn="ctr">
              <a:lnSpc>
                <a:spcPct val="130000"/>
              </a:lnSpc>
            </a:pPr>
            <a:r>
              <a:rPr lang="fr-FR" sz="1800">
                <a:solidFill>
                  <a:srgbClr val="000000"/>
                </a:solidFill>
                <a:effectLst/>
                <a:latin typeface="+mj-lt"/>
                <a:ea typeface="Calibri" panose="020F0502020204030204" pitchFamily="34" charset="0"/>
                <a:cs typeface="Times New Roman" panose="02020603050405020304" pitchFamily="18" charset="0"/>
              </a:rPr>
              <a:t>Thiếu Fe, Cu và Co </a:t>
            </a:r>
            <a:endParaRPr lang="en-US" sz="1800">
              <a:latin typeface="+mj-lt"/>
            </a:endParaRPr>
          </a:p>
        </p:txBody>
      </p:sp>
      <p:sp>
        <p:nvSpPr>
          <p:cNvPr id="44" name="TextBox 43">
            <a:extLst>
              <a:ext uri="{FF2B5EF4-FFF2-40B4-BE49-F238E27FC236}">
                <a16:creationId xmlns:a16="http://schemas.microsoft.com/office/drawing/2014/main" id="{03245622-F248-2782-7057-904DB3915C6D}"/>
              </a:ext>
            </a:extLst>
          </p:cNvPr>
          <p:cNvSpPr txBox="1"/>
          <p:nvPr/>
        </p:nvSpPr>
        <p:spPr>
          <a:xfrm>
            <a:off x="3103267" y="1655279"/>
            <a:ext cx="5492600" cy="775084"/>
          </a:xfrm>
          <a:prstGeom prst="rect">
            <a:avLst/>
          </a:prstGeom>
          <a:noFill/>
        </p:spPr>
        <p:txBody>
          <a:bodyPr wrap="square">
            <a:spAutoFit/>
          </a:bodyPr>
          <a:lstStyle/>
          <a:p>
            <a:pPr marL="285750" indent="-285750" algn="just">
              <a:lnSpc>
                <a:spcPct val="13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Ảnh hưởng xấu đến sự tạo máu.</a:t>
            </a:r>
          </a:p>
          <a:p>
            <a:pPr marL="285750" indent="-285750" algn="just">
              <a:lnSpc>
                <a:spcPct val="13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Làm cho vật nuôi thiếu máu,…</a:t>
            </a:r>
            <a:endParaRPr lang="en-US" sz="1800">
              <a:latin typeface="+mj-lt"/>
            </a:endParaRPr>
          </a:p>
        </p:txBody>
      </p:sp>
      <p:sp>
        <p:nvSpPr>
          <p:cNvPr id="46" name="TextBox 45">
            <a:extLst>
              <a:ext uri="{FF2B5EF4-FFF2-40B4-BE49-F238E27FC236}">
                <a16:creationId xmlns:a16="http://schemas.microsoft.com/office/drawing/2014/main" id="{7BCA63EC-6462-801A-489B-BC21242E9963}"/>
              </a:ext>
            </a:extLst>
          </p:cNvPr>
          <p:cNvSpPr txBox="1"/>
          <p:nvPr/>
        </p:nvSpPr>
        <p:spPr>
          <a:xfrm>
            <a:off x="3103267" y="2720605"/>
            <a:ext cx="5492600" cy="775084"/>
          </a:xfrm>
          <a:prstGeom prst="rect">
            <a:avLst/>
          </a:prstGeom>
          <a:noFill/>
        </p:spPr>
        <p:txBody>
          <a:bodyPr wrap="square">
            <a:spAutoFit/>
          </a:bodyPr>
          <a:lstStyle/>
          <a:p>
            <a:pPr marL="342900" indent="-342900" algn="just">
              <a:lnSpc>
                <a:spcPct val="130000"/>
              </a:lnSpc>
              <a:buFont typeface="Wingdings" panose="05000000000000000000" pitchFamily="2" charset="2"/>
              <a:buChar char="ü"/>
            </a:pPr>
            <a:r>
              <a:rPr lang="fr-FR" sz="1800">
                <a:latin typeface="+mj-lt"/>
                <a:ea typeface="Calibri" panose="020F0502020204030204" pitchFamily="34" charset="0"/>
                <a:cs typeface="Times New Roman" panose="02020603050405020304" pitchFamily="18" charset="0"/>
              </a:rPr>
              <a:t>Ả</a:t>
            </a:r>
            <a:r>
              <a:rPr lang="fr-FR" sz="1800">
                <a:solidFill>
                  <a:srgbClr val="000000"/>
                </a:solidFill>
                <a:effectLst/>
                <a:latin typeface="+mj-lt"/>
                <a:ea typeface="Calibri" panose="020F0502020204030204" pitchFamily="34" charset="0"/>
                <a:cs typeface="Times New Roman" panose="02020603050405020304" pitchFamily="18" charset="0"/>
              </a:rPr>
              <a:t>nh hưởng đến năng suất sinh trưởng.</a:t>
            </a:r>
          </a:p>
          <a:p>
            <a:pPr marL="342900" indent="-342900" algn="just">
              <a:lnSpc>
                <a:spcPct val="130000"/>
              </a:lnSpc>
              <a:buFont typeface="Wingdings" panose="05000000000000000000" pitchFamily="2" charset="2"/>
              <a:buChar char="ü"/>
            </a:pPr>
            <a:r>
              <a:rPr lang="fr-FR" sz="1800">
                <a:solidFill>
                  <a:srgbClr val="000000"/>
                </a:solidFill>
                <a:effectLst/>
                <a:latin typeface="+mj-lt"/>
                <a:ea typeface="Calibri" panose="020F0502020204030204" pitchFamily="34" charset="0"/>
                <a:cs typeface="Times New Roman" panose="02020603050405020304" pitchFamily="18" charset="0"/>
              </a:rPr>
              <a:t>Khả năng đẻ trứng, tiết sữa giảm sút.</a:t>
            </a:r>
            <a:endParaRPr lang="en-US" sz="1800">
              <a:latin typeface="+mj-lt"/>
            </a:endParaRPr>
          </a:p>
        </p:txBody>
      </p:sp>
      <p:sp>
        <p:nvSpPr>
          <p:cNvPr id="47" name="TextBox 46">
            <a:extLst>
              <a:ext uri="{FF2B5EF4-FFF2-40B4-BE49-F238E27FC236}">
                <a16:creationId xmlns:a16="http://schemas.microsoft.com/office/drawing/2014/main" id="{648A5753-0984-4B74-C6DA-4991E1E929FB}"/>
              </a:ext>
            </a:extLst>
          </p:cNvPr>
          <p:cNvSpPr txBox="1"/>
          <p:nvPr/>
        </p:nvSpPr>
        <p:spPr>
          <a:xfrm>
            <a:off x="791571" y="2930257"/>
            <a:ext cx="2311696" cy="414985"/>
          </a:xfrm>
          <a:prstGeom prst="rect">
            <a:avLst/>
          </a:prstGeom>
          <a:noFill/>
        </p:spPr>
        <p:txBody>
          <a:bodyPr wrap="square">
            <a:spAutoFit/>
          </a:bodyPr>
          <a:lstStyle/>
          <a:p>
            <a:pPr algn="ctr">
              <a:lnSpc>
                <a:spcPct val="130000"/>
              </a:lnSpc>
            </a:pPr>
            <a:r>
              <a:rPr lang="fr-FR" sz="1800">
                <a:solidFill>
                  <a:srgbClr val="000000"/>
                </a:solidFill>
                <a:effectLst/>
                <a:latin typeface="+mj-lt"/>
                <a:ea typeface="Calibri" panose="020F0502020204030204" pitchFamily="34" charset="0"/>
                <a:cs typeface="Times New Roman" panose="02020603050405020304" pitchFamily="18" charset="0"/>
              </a:rPr>
              <a:t>Thiếu </a:t>
            </a:r>
            <a:r>
              <a:rPr lang="fr-FR" sz="1800">
                <a:latin typeface="+mj-lt"/>
                <a:ea typeface="Calibri" panose="020F0502020204030204" pitchFamily="34" charset="0"/>
                <a:cs typeface="Times New Roman" panose="02020603050405020304" pitchFamily="18" charset="0"/>
              </a:rPr>
              <a:t>I</a:t>
            </a:r>
            <a:endParaRPr lang="en-US" sz="1800">
              <a:latin typeface="+mj-lt"/>
            </a:endParaRPr>
          </a:p>
        </p:txBody>
      </p:sp>
      <p:pic>
        <p:nvPicPr>
          <p:cNvPr id="3082" name="Picture 10">
            <a:extLst>
              <a:ext uri="{FF2B5EF4-FFF2-40B4-BE49-F238E27FC236}">
                <a16:creationId xmlns:a16="http://schemas.microsoft.com/office/drawing/2014/main" id="{721C66A9-BE4F-381C-60CC-28499A1F7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72" y="3897607"/>
            <a:ext cx="1560398" cy="11709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4A5A0C42-D84B-B0B7-9D75-7F4762127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75860">
            <a:off x="205049" y="882087"/>
            <a:ext cx="665335" cy="66533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B2C38837-FEC5-6BD1-1158-C104018E3D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154" t="21010" b="11166"/>
          <a:stretch/>
        </p:blipFill>
        <p:spPr bwMode="auto">
          <a:xfrm>
            <a:off x="8325072" y="879056"/>
            <a:ext cx="863695" cy="91783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2C5A7C5A-C171-88D6-DA19-3E84A14825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7439" y="4076046"/>
            <a:ext cx="1147800" cy="91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1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down)">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xEl>
                                              <p:pRg st="1" end="1"/>
                                            </p:txEl>
                                          </p:spTgt>
                                        </p:tgtEl>
                                        <p:attrNameLst>
                                          <p:attrName>style.visibility</p:attrName>
                                        </p:attrNameLst>
                                      </p:cBhvr>
                                      <p:to>
                                        <p:strVal val="visible"/>
                                      </p:to>
                                    </p:set>
                                    <p:animEffect transition="in" filter="wipe(down)">
                                      <p:cBhvr>
                                        <p:cTn id="17" dur="500"/>
                                        <p:tgtEl>
                                          <p:spTgt spid="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animEffect transition="in" filter="wipe(down)">
                                      <p:cBhvr>
                                        <p:cTn id="27" dur="500"/>
                                        <p:tgtEl>
                                          <p:spTgt spid="4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6">
                                            <p:txEl>
                                              <p:pRg st="1" end="1"/>
                                            </p:txEl>
                                          </p:spTgt>
                                        </p:tgtEl>
                                        <p:attrNameLst>
                                          <p:attrName>style.visibility</p:attrName>
                                        </p:attrNameLst>
                                      </p:cBhvr>
                                      <p:to>
                                        <p:strVal val="visible"/>
                                      </p:to>
                                    </p:set>
                                    <p:animEffect transition="in" filter="wipe(down)">
                                      <p:cBhvr>
                                        <p:cTn id="32" dur="500"/>
                                        <p:tgtEl>
                                          <p:spTgt spid="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37" name="Google Shape;2169;p30">
            <a:extLst>
              <a:ext uri="{FF2B5EF4-FFF2-40B4-BE49-F238E27FC236}">
                <a16:creationId xmlns:a16="http://schemas.microsoft.com/office/drawing/2014/main" id="{C209D0D4-48A4-1405-1142-942724880A5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II. </a:t>
            </a:r>
            <a:r>
              <a:rPr lang="fr-FR" sz="3000" b="1">
                <a:latin typeface="+mj-lt"/>
                <a:ea typeface="Calibri" panose="020F0502020204030204" pitchFamily="34" charset="0"/>
                <a:cs typeface="Times New Roman" panose="02020603050405020304" pitchFamily="18" charset="0"/>
              </a:rPr>
              <a:t>Nuôi dưỡng và chăm sóc vật nuôi non</a:t>
            </a:r>
            <a:endParaRPr sz="3000" b="1" dirty="0">
              <a:latin typeface="+mj-lt"/>
            </a:endParaRPr>
          </a:p>
        </p:txBody>
      </p:sp>
      <p:sp>
        <p:nvSpPr>
          <p:cNvPr id="2" name="Rectangle 1">
            <a:extLst>
              <a:ext uri="{FF2B5EF4-FFF2-40B4-BE49-F238E27FC236}">
                <a16:creationId xmlns:a16="http://schemas.microsoft.com/office/drawing/2014/main" id="{3C4851B4-2521-F966-A7AA-BF24960948B3}"/>
              </a:ext>
            </a:extLst>
          </p:cNvPr>
          <p:cNvSpPr/>
          <p:nvPr/>
        </p:nvSpPr>
        <p:spPr>
          <a:xfrm>
            <a:off x="1095153" y="3498112"/>
            <a:ext cx="3891517" cy="563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A07EAB-D42B-D3DD-2143-3C7F7B884F88}"/>
              </a:ext>
            </a:extLst>
          </p:cNvPr>
          <p:cNvPicPr>
            <a:picLocks noChangeAspect="1"/>
          </p:cNvPicPr>
          <p:nvPr/>
        </p:nvPicPr>
        <p:blipFill>
          <a:blip r:embed="rId3"/>
          <a:stretch>
            <a:fillRect/>
          </a:stretch>
        </p:blipFill>
        <p:spPr>
          <a:xfrm flipH="1">
            <a:off x="6877645" y="2785730"/>
            <a:ext cx="2190307" cy="2190307"/>
          </a:xfrm>
          <a:prstGeom prst="rect">
            <a:avLst/>
          </a:prstGeom>
        </p:spPr>
      </p:pic>
      <p:sp>
        <p:nvSpPr>
          <p:cNvPr id="11" name="TextBox 10">
            <a:extLst>
              <a:ext uri="{FF2B5EF4-FFF2-40B4-BE49-F238E27FC236}">
                <a16:creationId xmlns:a16="http://schemas.microsoft.com/office/drawing/2014/main" id="{0455B610-CF3A-7B27-B10C-590DC73E4BC5}"/>
              </a:ext>
            </a:extLst>
          </p:cNvPr>
          <p:cNvSpPr txBox="1"/>
          <p:nvPr/>
        </p:nvSpPr>
        <p:spPr>
          <a:xfrm>
            <a:off x="1003447" y="1178008"/>
            <a:ext cx="7137105" cy="1805046"/>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Đọc thông tin mục II SGK tr.48 và trả lời câu hỏi: </a:t>
            </a:r>
            <a:r>
              <a:rPr lang="fr-FR" sz="2000" i="1">
                <a:solidFill>
                  <a:srgbClr val="000000"/>
                </a:solidFill>
                <a:effectLst/>
                <a:latin typeface="+mj-lt"/>
                <a:ea typeface="Calibri" panose="020F0502020204030204" pitchFamily="34" charset="0"/>
                <a:cs typeface="Times New Roman" panose="02020603050405020304" pitchFamily="18" charset="0"/>
              </a:rPr>
              <a:t>Hãy cho biết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i="1">
                <a:solidFill>
                  <a:srgbClr val="000000"/>
                </a:solidFill>
                <a:effectLst/>
                <a:latin typeface="+mj-lt"/>
                <a:ea typeface="Calibri" panose="020F0502020204030204" pitchFamily="34" charset="0"/>
                <a:cs typeface="Times New Roman" panose="02020603050405020304" pitchFamily="18" charset="0"/>
              </a:rPr>
              <a:t>Đặc điểm chung của vật nuôi non.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i="1">
                <a:solidFill>
                  <a:srgbClr val="000000"/>
                </a:solidFill>
                <a:effectLst/>
                <a:latin typeface="+mj-lt"/>
                <a:ea typeface="Calibri" panose="020F0502020204030204" pitchFamily="34" charset="0"/>
                <a:cs typeface="Times New Roman" panose="02020603050405020304" pitchFamily="18" charset="0"/>
              </a:rPr>
              <a:t>Quá trình nuôi dưỡng và chăm sóc vật nuôi non cần chú ý những gì? </a:t>
            </a:r>
            <a:endParaRPr lang="en-US" sz="2000">
              <a:effectLst/>
              <a:latin typeface="+mj-lt"/>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21720F64-1BC2-30E0-9164-B53889B63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317" y="2887393"/>
            <a:ext cx="2898702" cy="249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5318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anim calcmode="lin" valueType="num">
                                      <p:cBhvr>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500"/>
                                        <p:tgtEl>
                                          <p:spTgt spid="11">
                                            <p:txEl>
                                              <p:pRg st="2" end="2"/>
                                            </p:txEl>
                                          </p:spTgt>
                                        </p:tgtEl>
                                      </p:cBhvr>
                                    </p:animEffect>
                                    <p:anim calcmode="lin" valueType="num">
                                      <p:cBhvr>
                                        <p:cTn id="2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circle(in)">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37" name="Google Shape;2169;p30">
            <a:extLst>
              <a:ext uri="{FF2B5EF4-FFF2-40B4-BE49-F238E27FC236}">
                <a16:creationId xmlns:a16="http://schemas.microsoft.com/office/drawing/2014/main" id="{C209D0D4-48A4-1405-1142-942724880A5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II. </a:t>
            </a:r>
            <a:r>
              <a:rPr lang="fr-FR" sz="3000" b="1">
                <a:latin typeface="+mj-lt"/>
                <a:ea typeface="Calibri" panose="020F0502020204030204" pitchFamily="34" charset="0"/>
                <a:cs typeface="Times New Roman" panose="02020603050405020304" pitchFamily="18" charset="0"/>
              </a:rPr>
              <a:t>Nuôi dưỡng và chăm sóc vật nuôi non</a:t>
            </a:r>
            <a:endParaRPr sz="3000" b="1" dirty="0">
              <a:latin typeface="+mj-lt"/>
            </a:endParaRPr>
          </a:p>
        </p:txBody>
      </p:sp>
      <p:sp>
        <p:nvSpPr>
          <p:cNvPr id="2" name="Rectangle 1">
            <a:extLst>
              <a:ext uri="{FF2B5EF4-FFF2-40B4-BE49-F238E27FC236}">
                <a16:creationId xmlns:a16="http://schemas.microsoft.com/office/drawing/2014/main" id="{3C4851B4-2521-F966-A7AA-BF24960948B3}"/>
              </a:ext>
            </a:extLst>
          </p:cNvPr>
          <p:cNvSpPr/>
          <p:nvPr/>
        </p:nvSpPr>
        <p:spPr>
          <a:xfrm>
            <a:off x="1095153" y="3498112"/>
            <a:ext cx="3891517" cy="563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F179D8-B7AC-D280-F8CE-7625D67E21C8}"/>
              </a:ext>
            </a:extLst>
          </p:cNvPr>
          <p:cNvSpPr txBox="1"/>
          <p:nvPr/>
        </p:nvSpPr>
        <p:spPr>
          <a:xfrm>
            <a:off x="764215" y="1078299"/>
            <a:ext cx="7615570" cy="2243628"/>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Đặc điểm chung của vật nuôi non: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Khả năng điều tiết thân nhiệt chưa tốt.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Dễ bị tác động bởi sự thay đổi nhiệt độ của môi trường.</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Chức năng của một số hệ cơ quan chưa hoàn chỉnh nên dễ bị mắc bệnh.</a:t>
            </a:r>
            <a:endParaRPr lang="en-US" sz="2000">
              <a:latin typeface="+mj-lt"/>
            </a:endParaRPr>
          </a:p>
        </p:txBody>
      </p:sp>
      <p:pic>
        <p:nvPicPr>
          <p:cNvPr id="2050" name="Picture 2">
            <a:extLst>
              <a:ext uri="{FF2B5EF4-FFF2-40B4-BE49-F238E27FC236}">
                <a16:creationId xmlns:a16="http://schemas.microsoft.com/office/drawing/2014/main" id="{11AC9993-F268-D6EB-6F75-C006250EE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12" y="3044834"/>
            <a:ext cx="3013554" cy="243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99493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anim calcmode="lin" valueType="num">
                                      <p:cBhvr>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anim calcmode="lin" valueType="num">
                                      <p:cBhvr>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anim calcmode="lin" valueType="num">
                                      <p:cBhvr>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2" name="Rectangle 1">
            <a:extLst>
              <a:ext uri="{FF2B5EF4-FFF2-40B4-BE49-F238E27FC236}">
                <a16:creationId xmlns:a16="http://schemas.microsoft.com/office/drawing/2014/main" id="{3C4851B4-2521-F966-A7AA-BF24960948B3}"/>
              </a:ext>
            </a:extLst>
          </p:cNvPr>
          <p:cNvSpPr/>
          <p:nvPr/>
        </p:nvSpPr>
        <p:spPr>
          <a:xfrm>
            <a:off x="1095153" y="3498112"/>
            <a:ext cx="3891517" cy="563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3352CD-7CD9-5339-CED9-3521F571BCB4}"/>
              </a:ext>
            </a:extLst>
          </p:cNvPr>
          <p:cNvSpPr txBox="1"/>
          <p:nvPr/>
        </p:nvSpPr>
        <p:spPr>
          <a:xfrm>
            <a:off x="652574" y="553537"/>
            <a:ext cx="7838852" cy="4036426"/>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Những biện pháp cần chú ý trong quá trình nuôi dưỡng và chăm sóc vật nuôi non: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Giữ ấm cho vật nuôi, chăm sóc chu đáo.</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Chuồng nuôi phải luôn đảm bảo vệ sinh sạch sẽ, khô ráo, thông thoáng, yên tĩnh.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Cho con non bú sữa đầu của mẹ càng sớm càng tốt.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Tập cho vật nuôi non ăn sớm thức ăn đủ dinh dưỡng để bổ sung các chất dinh dưỡng thiếu hụt trong sữa mẹ.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Cho vật nuôi vận động, tiếp xúc với ánh nắng vào buổi sớm. </a:t>
            </a:r>
            <a:endParaRPr lang="en-US" sz="20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8472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anim calcmode="lin" valueType="num">
                                      <p:cBhvr>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anim calcmode="lin" valueType="num">
                                      <p:cBhvr>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anim calcmode="lin" valueType="num">
                                      <p:cBhvr>
                                        <p:cTn id="4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4" name="Scroll: Horizontal 3">
            <a:extLst>
              <a:ext uri="{FF2B5EF4-FFF2-40B4-BE49-F238E27FC236}">
                <a16:creationId xmlns:a16="http://schemas.microsoft.com/office/drawing/2014/main" id="{6ED71A5D-72C0-7F45-C237-73E2B6DBAA96}"/>
              </a:ext>
            </a:extLst>
          </p:cNvPr>
          <p:cNvSpPr/>
          <p:nvPr/>
        </p:nvSpPr>
        <p:spPr>
          <a:xfrm>
            <a:off x="1536404" y="499729"/>
            <a:ext cx="6071191" cy="1265275"/>
          </a:xfrm>
          <a:prstGeom prst="horizont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300"/>
              </a:spcBef>
              <a:spcAft>
                <a:spcPts val="300"/>
              </a:spcAft>
            </a:pPr>
            <a:r>
              <a:rPr lang="fr-FR" sz="2000">
                <a:solidFill>
                  <a:srgbClr val="FFFFFF"/>
                </a:solidFill>
                <a:latin typeface="+mj-lt"/>
                <a:ea typeface="Calibri" panose="020F0502020204030204" pitchFamily="34" charset="0"/>
                <a:cs typeface="Times New Roman" panose="02020603050405020304" pitchFamily="18" charset="0"/>
              </a:rPr>
              <a:t>Q</a:t>
            </a:r>
            <a:r>
              <a:rPr lang="fr-FR" sz="2000">
                <a:solidFill>
                  <a:srgbClr val="FFFFFF"/>
                </a:solidFill>
                <a:effectLst/>
                <a:latin typeface="+mj-lt"/>
                <a:ea typeface="Calibri" panose="020F0502020204030204" pitchFamily="34" charset="0"/>
                <a:cs typeface="Times New Roman" panose="02020603050405020304" pitchFamily="18" charset="0"/>
              </a:rPr>
              <a:t>uan sát Hình 10.2 SGK tr.48 và trả lời câu hỏi: </a:t>
            </a:r>
            <a:r>
              <a:rPr lang="fr-FR" sz="2000" i="1">
                <a:solidFill>
                  <a:srgbClr val="FFFFFF"/>
                </a:solidFill>
                <a:effectLst/>
                <a:latin typeface="+mj-lt"/>
                <a:ea typeface="Calibri" panose="020F0502020204030204" pitchFamily="34" charset="0"/>
                <a:cs typeface="Times New Roman" panose="02020603050405020304" pitchFamily="18" charset="0"/>
              </a:rPr>
              <a:t>Việc làm ở mỗi hình có tác dụng gì? </a:t>
            </a:r>
            <a:endParaRPr lang="en-US" sz="2000">
              <a:solidFill>
                <a:srgbClr val="FFFFFF"/>
              </a:solidFill>
              <a:effectLst/>
              <a:latin typeface="+mj-lt"/>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47B07527-9648-CFCB-ABEC-A397CAD14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986" y="1926398"/>
            <a:ext cx="5122025" cy="2717373"/>
          </a:xfrm>
          <a:prstGeom prst="rect">
            <a:avLst/>
          </a:prstGeom>
        </p:spPr>
      </p:pic>
      <p:pic>
        <p:nvPicPr>
          <p:cNvPr id="15" name="Picture 7">
            <a:extLst>
              <a:ext uri="{FF2B5EF4-FFF2-40B4-BE49-F238E27FC236}">
                <a16:creationId xmlns:a16="http://schemas.microsoft.com/office/drawing/2014/main" id="{E705637D-27AD-1401-2BFB-B23A21F148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13759" y="1850849"/>
            <a:ext cx="1519580" cy="3118541"/>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6" name="TextBox 5">
            <a:extLst>
              <a:ext uri="{FF2B5EF4-FFF2-40B4-BE49-F238E27FC236}">
                <a16:creationId xmlns:a16="http://schemas.microsoft.com/office/drawing/2014/main" id="{945A1031-F9BF-3BAD-7F4A-15C7FC87EE6A}"/>
              </a:ext>
            </a:extLst>
          </p:cNvPr>
          <p:cNvSpPr txBox="1"/>
          <p:nvPr/>
        </p:nvSpPr>
        <p:spPr>
          <a:xfrm>
            <a:off x="683142" y="527311"/>
            <a:ext cx="7777716" cy="2566793"/>
          </a:xfrm>
          <a:prstGeom prst="rect">
            <a:avLst/>
          </a:prstGeom>
          <a:noFill/>
        </p:spPr>
        <p:txBody>
          <a:bodyPr wrap="square">
            <a:spAutoFit/>
          </a:bodyPr>
          <a:lstStyle/>
          <a:p>
            <a:pPr algn="just">
              <a:lnSpc>
                <a:spcPct val="130000"/>
              </a:lnSpc>
              <a:spcBef>
                <a:spcPts val="300"/>
              </a:spcBef>
              <a:spcAft>
                <a:spcPts val="300"/>
              </a:spcAft>
            </a:pPr>
            <a:r>
              <a:rPr lang="fr-FR" sz="2000" b="1" u="sng">
                <a:solidFill>
                  <a:schemeClr val="bg1">
                    <a:lumMod val="75000"/>
                  </a:schemeClr>
                </a:solidFill>
                <a:effectLst/>
                <a:latin typeface="+mj-lt"/>
                <a:ea typeface="Calibri" panose="020F0502020204030204" pitchFamily="34" charset="0"/>
                <a:cs typeface="Times New Roman" panose="02020603050405020304" pitchFamily="18" charset="0"/>
              </a:rPr>
              <a:t>Hình 10.1a: </a:t>
            </a:r>
          </a:p>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Cho vật nuôi con bú thêm sữa nhằm cho bê con có đủ chất dinh dưỡng, nhiều kháng thể, giúp vật nuôi non chống lại bệnh tật.</a:t>
            </a:r>
            <a:endParaRPr lang="en-US" sz="2000">
              <a:effectLst/>
              <a:latin typeface="+mj-lt"/>
              <a:ea typeface="Calibri" panose="020F0502020204030204" pitchFamily="34" charset="0"/>
              <a:cs typeface="Times New Roman" panose="02020603050405020304" pitchFamily="18" charset="0"/>
            </a:endParaRPr>
          </a:p>
          <a:p>
            <a:pPr algn="just">
              <a:lnSpc>
                <a:spcPct val="130000"/>
              </a:lnSpc>
            </a:pPr>
            <a:r>
              <a:rPr lang="fr-FR" sz="2000" b="1" u="sng">
                <a:solidFill>
                  <a:schemeClr val="bg1">
                    <a:lumMod val="75000"/>
                  </a:schemeClr>
                </a:solidFill>
                <a:effectLst/>
                <a:latin typeface="+mj-lt"/>
                <a:ea typeface="Calibri" panose="020F0502020204030204" pitchFamily="34" charset="0"/>
                <a:cs typeface="Times New Roman" panose="02020603050405020304" pitchFamily="18" charset="0"/>
              </a:rPr>
              <a:t>Hình 10.1b: </a:t>
            </a:r>
          </a:p>
          <a:p>
            <a:pPr algn="just">
              <a:lnSpc>
                <a:spcPct val="130000"/>
              </a:lnSpc>
            </a:pPr>
            <a:r>
              <a:rPr lang="fr-FR" sz="2000">
                <a:solidFill>
                  <a:srgbClr val="000000"/>
                </a:solidFill>
                <a:effectLst/>
                <a:latin typeface="+mj-lt"/>
                <a:ea typeface="Calibri" panose="020F0502020204030204" pitchFamily="34" charset="0"/>
                <a:cs typeface="Times New Roman" panose="02020603050405020304" pitchFamily="18" charset="0"/>
              </a:rPr>
              <a:t>Sưởi ấm cho gà con để tránh nhiễm lạnh, phát sinh các bệnh về hô hấp, tiêu hóa cho vật nuôi non.</a:t>
            </a:r>
            <a:endParaRPr lang="en-US" sz="2000">
              <a:latin typeface="+mj-lt"/>
            </a:endParaRPr>
          </a:p>
        </p:txBody>
      </p:sp>
      <p:pic>
        <p:nvPicPr>
          <p:cNvPr id="3074" name="Picture 2" descr="Nuôi bê bằng sữa bột">
            <a:extLst>
              <a:ext uri="{FF2B5EF4-FFF2-40B4-BE49-F238E27FC236}">
                <a16:creationId xmlns:a16="http://schemas.microsoft.com/office/drawing/2014/main" id="{111026BC-FE11-5BE3-840A-FA0B970BC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139" y="3017518"/>
            <a:ext cx="3009014" cy="1928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ách úm gà con mới nở hiệu quả">
            <a:extLst>
              <a:ext uri="{FF2B5EF4-FFF2-40B4-BE49-F238E27FC236}">
                <a16:creationId xmlns:a16="http://schemas.microsoft.com/office/drawing/2014/main" id="{1F75A04C-C9D2-53C1-3888-09E939E15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180" y="3228266"/>
            <a:ext cx="2696682" cy="171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2403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anim calcmode="lin" valueType="num">
                                      <p:cBhvr>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barn(inVertical)">
                                      <p:cBhvr>
                                        <p:cTn id="31" dur="500"/>
                                        <p:tgtEl>
                                          <p:spTgt spid="307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circle(in)">
                                      <p:cBhvr>
                                        <p:cTn id="3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5" name="Google Shape;2169;p30">
            <a:extLst>
              <a:ext uri="{FF2B5EF4-FFF2-40B4-BE49-F238E27FC236}">
                <a16:creationId xmlns:a16="http://schemas.microsoft.com/office/drawing/2014/main" id="{6BEBD5D7-46BB-B312-1B25-967A1E0121E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III. </a:t>
            </a:r>
            <a:r>
              <a:rPr lang="fr-FR" sz="3000" b="1">
                <a:latin typeface="+mj-lt"/>
                <a:cs typeface="Times New Roman" panose="02020603050405020304" pitchFamily="18" charset="0"/>
              </a:rPr>
              <a:t>Nuôi </a:t>
            </a:r>
            <a:r>
              <a:rPr lang="fr-FR" sz="3000" b="1">
                <a:latin typeface="+mj-lt"/>
                <a:ea typeface="Calibri" panose="020F0502020204030204" pitchFamily="34" charset="0"/>
                <a:cs typeface="Times New Roman" panose="02020603050405020304" pitchFamily="18" charset="0"/>
              </a:rPr>
              <a:t>dưỡng và chăm sóc vật nuôi đực giống</a:t>
            </a:r>
            <a:endParaRPr sz="3000" b="1" dirty="0">
              <a:latin typeface="+mj-lt"/>
            </a:endParaRPr>
          </a:p>
        </p:txBody>
      </p:sp>
      <p:sp>
        <p:nvSpPr>
          <p:cNvPr id="5" name="Thought Bubble: Cloud 4">
            <a:extLst>
              <a:ext uri="{FF2B5EF4-FFF2-40B4-BE49-F238E27FC236}">
                <a16:creationId xmlns:a16="http://schemas.microsoft.com/office/drawing/2014/main" id="{00F781DC-58F5-E495-6C67-B358A589C74D}"/>
              </a:ext>
            </a:extLst>
          </p:cNvPr>
          <p:cNvSpPr/>
          <p:nvPr/>
        </p:nvSpPr>
        <p:spPr>
          <a:xfrm>
            <a:off x="2706199" y="1142067"/>
            <a:ext cx="5103629" cy="2612585"/>
          </a:xfrm>
          <a:prstGeom prst="cloudCallout">
            <a:avLst>
              <a:gd name="adj1" fmla="val -53541"/>
              <a:gd name="adj2" fmla="val 48663"/>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300"/>
              </a:spcBef>
              <a:spcAft>
                <a:spcPts val="300"/>
              </a:spcAft>
            </a:pPr>
            <a:r>
              <a:rPr lang="fr-FR" sz="2000">
                <a:solidFill>
                  <a:schemeClr val="tx1">
                    <a:lumMod val="10000"/>
                  </a:schemeClr>
                </a:solidFill>
                <a:effectLst/>
                <a:latin typeface="+mj-lt"/>
                <a:ea typeface="Calibri" panose="020F0502020204030204" pitchFamily="34" charset="0"/>
                <a:cs typeface="Times New Roman" panose="02020603050405020304" pitchFamily="18" charset="0"/>
              </a:rPr>
              <a:t>Đọc thông tin mục III SGK</a:t>
            </a:r>
            <a:r>
              <a:rPr lang="fr-FR" sz="2000" b="1">
                <a:solidFill>
                  <a:schemeClr val="tx1">
                    <a:lumMod val="10000"/>
                  </a:schemeClr>
                </a:solidFill>
                <a:effectLst/>
                <a:latin typeface="+mj-lt"/>
                <a:ea typeface="Calibri" panose="020F0502020204030204" pitchFamily="34" charset="0"/>
                <a:cs typeface="Times New Roman" panose="02020603050405020304" pitchFamily="18" charset="0"/>
              </a:rPr>
              <a:t> </a:t>
            </a:r>
            <a:r>
              <a:rPr lang="fr-FR" sz="2000">
                <a:solidFill>
                  <a:schemeClr val="tx1">
                    <a:lumMod val="10000"/>
                  </a:schemeClr>
                </a:solidFill>
                <a:effectLst/>
                <a:latin typeface="+mj-lt"/>
                <a:ea typeface="Calibri" panose="020F0502020204030204" pitchFamily="34" charset="0"/>
                <a:cs typeface="Times New Roman" panose="02020603050405020304" pitchFamily="18" charset="0"/>
              </a:rPr>
              <a:t>và trả lời câu hỏi: </a:t>
            </a:r>
            <a:r>
              <a:rPr lang="fr-FR" sz="2000" i="1">
                <a:solidFill>
                  <a:schemeClr val="tx1">
                    <a:lumMod val="10000"/>
                  </a:schemeClr>
                </a:solidFill>
                <a:effectLst/>
                <a:latin typeface="+mj-lt"/>
                <a:ea typeface="Calibri" panose="020F0502020204030204" pitchFamily="34" charset="0"/>
                <a:cs typeface="Times New Roman" panose="02020603050405020304" pitchFamily="18" charset="0"/>
              </a:rPr>
              <a:t>Vật nuôi đực giống là gì?</a:t>
            </a:r>
            <a:endParaRPr lang="en-US" sz="2000">
              <a:solidFill>
                <a:schemeClr val="tx1">
                  <a:lumMod val="10000"/>
                </a:schemeClr>
              </a:solidFill>
              <a:effectLst/>
              <a:latin typeface="+mj-lt"/>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1C4F8B7F-4C73-1D7F-A81B-3F59CAD0B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01" y="2448360"/>
            <a:ext cx="2695140" cy="2695140"/>
          </a:xfrm>
          <a:prstGeom prst="rect">
            <a:avLst/>
          </a:prstGeom>
        </p:spPr>
      </p:pic>
      <p:pic>
        <p:nvPicPr>
          <p:cNvPr id="4098" name="Picture 2">
            <a:extLst>
              <a:ext uri="{FF2B5EF4-FFF2-40B4-BE49-F238E27FC236}">
                <a16:creationId xmlns:a16="http://schemas.microsoft.com/office/drawing/2014/main" id="{22F01F48-6002-2ABB-21F1-75D09D4048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87" r="44330" b="14262"/>
          <a:stretch/>
        </p:blipFill>
        <p:spPr bwMode="auto">
          <a:xfrm>
            <a:off x="7685544" y="3187088"/>
            <a:ext cx="1091801" cy="9067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E5F122D-2951-05F7-143C-77D2D1F07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648" y="3187088"/>
            <a:ext cx="1956412" cy="19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0824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5" name="Google Shape;2169;p30">
            <a:extLst>
              <a:ext uri="{FF2B5EF4-FFF2-40B4-BE49-F238E27FC236}">
                <a16:creationId xmlns:a16="http://schemas.microsoft.com/office/drawing/2014/main" id="{6BEBD5D7-46BB-B312-1B25-967A1E0121E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III. </a:t>
            </a:r>
            <a:r>
              <a:rPr lang="fr-FR" sz="3000" b="1">
                <a:latin typeface="+mj-lt"/>
                <a:cs typeface="Times New Roman" panose="02020603050405020304" pitchFamily="18" charset="0"/>
              </a:rPr>
              <a:t>Nuôi </a:t>
            </a:r>
            <a:r>
              <a:rPr lang="fr-FR" sz="3000" b="1">
                <a:latin typeface="+mj-lt"/>
                <a:ea typeface="Calibri" panose="020F0502020204030204" pitchFamily="34" charset="0"/>
                <a:cs typeface="Times New Roman" panose="02020603050405020304" pitchFamily="18" charset="0"/>
              </a:rPr>
              <a:t>dưỡng và chăm sóc vật nuôi đực giống</a:t>
            </a:r>
            <a:endParaRPr sz="3000" b="1" dirty="0">
              <a:latin typeface="+mj-lt"/>
            </a:endParaRPr>
          </a:p>
        </p:txBody>
      </p:sp>
      <p:pic>
        <p:nvPicPr>
          <p:cNvPr id="3" name="Picture 2">
            <a:extLst>
              <a:ext uri="{FF2B5EF4-FFF2-40B4-BE49-F238E27FC236}">
                <a16:creationId xmlns:a16="http://schemas.microsoft.com/office/drawing/2014/main" id="{2CFDF9DE-50A6-E4D6-BACA-7C9A0B9048A0}"/>
              </a:ext>
            </a:extLst>
          </p:cNvPr>
          <p:cNvPicPr>
            <a:picLocks noChangeAspect="1"/>
          </p:cNvPicPr>
          <p:nvPr/>
        </p:nvPicPr>
        <p:blipFill>
          <a:blip r:embed="rId3"/>
          <a:stretch>
            <a:fillRect/>
          </a:stretch>
        </p:blipFill>
        <p:spPr>
          <a:xfrm flipH="1">
            <a:off x="7621873" y="3179135"/>
            <a:ext cx="1522125" cy="1964365"/>
          </a:xfrm>
          <a:prstGeom prst="rect">
            <a:avLst/>
          </a:prstGeom>
        </p:spPr>
      </p:pic>
      <p:pic>
        <p:nvPicPr>
          <p:cNvPr id="9" name="Picture 8">
            <a:extLst>
              <a:ext uri="{FF2B5EF4-FFF2-40B4-BE49-F238E27FC236}">
                <a16:creationId xmlns:a16="http://schemas.microsoft.com/office/drawing/2014/main" id="{E4F7BFA5-FA9C-4C3D-F9B9-99E502280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92194" flipH="1">
            <a:off x="1386980" y="1091268"/>
            <a:ext cx="6370040" cy="3567515"/>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348AB614-4DB7-53F7-A0AE-9822879411E3}"/>
              </a:ext>
            </a:extLst>
          </p:cNvPr>
          <p:cNvSpPr txBox="1"/>
          <p:nvPr/>
        </p:nvSpPr>
        <p:spPr>
          <a:xfrm>
            <a:off x="1561163" y="1707699"/>
            <a:ext cx="6021673" cy="1728102"/>
          </a:xfrm>
          <a:prstGeom prst="rect">
            <a:avLst/>
          </a:prstGeom>
          <a:noFill/>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Vật nuôi đực giống là con vật được nuôi để phối giống trực tiếp với con cái hay thụ tinh nhân tạo. </a:t>
            </a: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Mỗi con đực thường phối giống cho hàng chục, hàng trăm con cái.</a:t>
            </a:r>
            <a:endParaRPr lang="en-US" sz="2000">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141AD9E-9559-4721-DFB6-ED680F418B08}"/>
              </a:ext>
            </a:extLst>
          </p:cNvPr>
          <p:cNvPicPr>
            <a:picLocks noChangeAspect="1"/>
          </p:cNvPicPr>
          <p:nvPr/>
        </p:nvPicPr>
        <p:blipFill>
          <a:blip r:embed="rId5"/>
          <a:stretch>
            <a:fillRect/>
          </a:stretch>
        </p:blipFill>
        <p:spPr>
          <a:xfrm>
            <a:off x="5955912" y="3087327"/>
            <a:ext cx="2262671" cy="2178210"/>
          </a:xfrm>
          <a:prstGeom prst="rect">
            <a:avLst/>
          </a:prstGeom>
        </p:spPr>
      </p:pic>
    </p:spTree>
    <p:extLst>
      <p:ext uri="{BB962C8B-B14F-4D97-AF65-F5344CB8AC3E}">
        <p14:creationId xmlns:p14="http://schemas.microsoft.com/office/powerpoint/2010/main" val="4080760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 name="TextBox 9">
            <a:extLst>
              <a:ext uri="{FF2B5EF4-FFF2-40B4-BE49-F238E27FC236}">
                <a16:creationId xmlns:a16="http://schemas.microsoft.com/office/drawing/2014/main" id="{A4D2C2DD-BDAC-A143-3BA8-66002DBD028E}"/>
              </a:ext>
            </a:extLst>
          </p:cNvPr>
          <p:cNvSpPr txBox="1"/>
          <p:nvPr/>
        </p:nvSpPr>
        <p:spPr>
          <a:xfrm>
            <a:off x="881173" y="978642"/>
            <a:ext cx="7381654" cy="1251048"/>
          </a:xfrm>
          <a:prstGeom prst="rect">
            <a:avLst/>
          </a:prstGeom>
          <a:noFill/>
        </p:spPr>
        <p:txBody>
          <a:bodyPr wrap="square">
            <a:spAutoFit/>
          </a:bodyPr>
          <a:lstStyle/>
          <a:p>
            <a:pPr algn="just">
              <a:lnSpc>
                <a:spcPct val="130000"/>
              </a:lnSpc>
              <a:spcBef>
                <a:spcPts val="300"/>
              </a:spcBef>
              <a:spcAft>
                <a:spcPts val="300"/>
              </a:spcAft>
            </a:pPr>
            <a:r>
              <a:rPr lang="fr-FR" sz="2000">
                <a:latin typeface="+mj-lt"/>
                <a:ea typeface="Calibri" panose="020F0502020204030204" pitchFamily="34" charset="0"/>
                <a:cs typeface="Times New Roman" panose="02020603050405020304" pitchFamily="18" charset="0"/>
              </a:rPr>
              <a:t>Q</a:t>
            </a:r>
            <a:r>
              <a:rPr lang="fr-FR" sz="2000">
                <a:solidFill>
                  <a:srgbClr val="000000"/>
                </a:solidFill>
                <a:effectLst/>
                <a:latin typeface="+mj-lt"/>
                <a:ea typeface="Calibri" panose="020F0502020204030204" pitchFamily="34" charset="0"/>
                <a:cs typeface="Times New Roman" panose="02020603050405020304" pitchFamily="18" charset="0"/>
              </a:rPr>
              <a:t>uan sát hình ảnh một số vật nuôi và trả lời câu hỏi: </a:t>
            </a:r>
            <a:r>
              <a:rPr lang="fr-FR" sz="2000" i="1">
                <a:solidFill>
                  <a:srgbClr val="000000"/>
                </a:solidFill>
                <a:effectLst/>
                <a:latin typeface="+mj-lt"/>
                <a:ea typeface="Calibri" panose="020F0502020204030204" pitchFamily="34" charset="0"/>
                <a:cs typeface="Times New Roman" panose="02020603050405020304" pitchFamily="18" charset="0"/>
              </a:rPr>
              <a:t>Ở gia đình em có nuôi những vật nuôi nào? Hãy cho biết cách chăm sóc chúng như thế nào?</a:t>
            </a:r>
            <a:endParaRPr lang="en-US" sz="2000">
              <a:effectLst/>
              <a:latin typeface="+mj-lt"/>
              <a:ea typeface="Calibri" panose="020F0502020204030204" pitchFamily="34" charset="0"/>
              <a:cs typeface="Times New Roman" panose="02020603050405020304" pitchFamily="18" charset="0"/>
            </a:endParaRPr>
          </a:p>
        </p:txBody>
      </p:sp>
      <p:sp>
        <p:nvSpPr>
          <p:cNvPr id="18" name="Google Shape;2169;p30">
            <a:extLst>
              <a:ext uri="{FF2B5EF4-FFF2-40B4-BE49-F238E27FC236}">
                <a16:creationId xmlns:a16="http://schemas.microsoft.com/office/drawing/2014/main" id="{A9DEA188-D53D-E1AF-C080-E0FDB7F9CE55}"/>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j-lt"/>
              </a:rPr>
              <a:t>KHỞI ĐỘNG</a:t>
            </a:r>
            <a:endParaRPr sz="3200" b="1" dirty="0">
              <a:latin typeface="+mj-lt"/>
            </a:endParaRPr>
          </a:p>
        </p:txBody>
      </p:sp>
      <p:pic>
        <p:nvPicPr>
          <p:cNvPr id="19" name="Picture 18" descr="A person feeding a group of cows&#10;&#10;Description automatically generated with low confidence">
            <a:extLst>
              <a:ext uri="{FF2B5EF4-FFF2-40B4-BE49-F238E27FC236}">
                <a16:creationId xmlns:a16="http://schemas.microsoft.com/office/drawing/2014/main" id="{B65B850A-FCBF-FE66-9F82-97AEA3B5C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313" y="2403563"/>
            <a:ext cx="3087814" cy="2221599"/>
          </a:xfrm>
          <a:prstGeom prst="rect">
            <a:avLst/>
          </a:prstGeom>
        </p:spPr>
      </p:pic>
      <p:pic>
        <p:nvPicPr>
          <p:cNvPr id="20" name="Picture 19" descr="A person standing in front of a group of chickens&#10;&#10;Description automatically generated with low confidence">
            <a:extLst>
              <a:ext uri="{FF2B5EF4-FFF2-40B4-BE49-F238E27FC236}">
                <a16:creationId xmlns:a16="http://schemas.microsoft.com/office/drawing/2014/main" id="{E82F3896-FA36-FA35-4F4E-095054604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2873" y="2404168"/>
            <a:ext cx="3087814" cy="2220994"/>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grpSp>
        <p:nvGrpSpPr>
          <p:cNvPr id="1507" name="Google Shape;1507;p39"/>
          <p:cNvGrpSpPr/>
          <p:nvPr/>
        </p:nvGrpSpPr>
        <p:grpSpPr>
          <a:xfrm>
            <a:off x="955644" y="1116069"/>
            <a:ext cx="7232712" cy="3846538"/>
            <a:chOff x="4322116" y="1451592"/>
            <a:chExt cx="3901057" cy="2736173"/>
          </a:xfrm>
        </p:grpSpPr>
        <p:sp>
          <p:nvSpPr>
            <p:cNvPr id="1508" name="Google Shape;1508;p39"/>
            <p:cNvSpPr/>
            <p:nvPr/>
          </p:nvSpPr>
          <p:spPr>
            <a:xfrm>
              <a:off x="4322116" y="1477216"/>
              <a:ext cx="3901057" cy="2710549"/>
            </a:xfrm>
            <a:custGeom>
              <a:avLst/>
              <a:gdLst/>
              <a:ahLst/>
              <a:cxnLst/>
              <a:rect l="l" t="t" r="r" b="b"/>
              <a:pathLst>
                <a:path w="284541" h="197706" extrusionOk="0">
                  <a:moveTo>
                    <a:pt x="4894" y="1"/>
                  </a:moveTo>
                  <a:cubicBezTo>
                    <a:pt x="2200" y="1"/>
                    <a:pt x="0" y="2201"/>
                    <a:pt x="0" y="4895"/>
                  </a:cubicBezTo>
                  <a:lnTo>
                    <a:pt x="0" y="192591"/>
                  </a:lnTo>
                  <a:cubicBezTo>
                    <a:pt x="0" y="195340"/>
                    <a:pt x="2145" y="197595"/>
                    <a:pt x="4894" y="197705"/>
                  </a:cubicBezTo>
                  <a:lnTo>
                    <a:pt x="280141" y="197705"/>
                  </a:lnTo>
                  <a:cubicBezTo>
                    <a:pt x="282725" y="197705"/>
                    <a:pt x="284540" y="195395"/>
                    <a:pt x="284540" y="192591"/>
                  </a:cubicBezTo>
                  <a:lnTo>
                    <a:pt x="284540" y="4895"/>
                  </a:lnTo>
                  <a:cubicBezTo>
                    <a:pt x="284540" y="2036"/>
                    <a:pt x="282725" y="1"/>
                    <a:pt x="280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4322116" y="1451592"/>
              <a:ext cx="3901057" cy="285003"/>
            </a:xfrm>
            <a:custGeom>
              <a:avLst/>
              <a:gdLst/>
              <a:ahLst/>
              <a:cxnLst/>
              <a:rect l="l" t="t" r="r" b="b"/>
              <a:pathLst>
                <a:path w="284541" h="20788" extrusionOk="0">
                  <a:moveTo>
                    <a:pt x="4894" y="0"/>
                  </a:moveTo>
                  <a:cubicBezTo>
                    <a:pt x="2200" y="0"/>
                    <a:pt x="0" y="2200"/>
                    <a:pt x="0" y="4894"/>
                  </a:cubicBezTo>
                  <a:lnTo>
                    <a:pt x="0" y="20788"/>
                  </a:lnTo>
                  <a:lnTo>
                    <a:pt x="284540" y="20788"/>
                  </a:lnTo>
                  <a:lnTo>
                    <a:pt x="284540" y="4894"/>
                  </a:lnTo>
                  <a:cubicBezTo>
                    <a:pt x="284540" y="2035"/>
                    <a:pt x="282725" y="0"/>
                    <a:pt x="280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4379410" y="1511903"/>
              <a:ext cx="3786455" cy="2612523"/>
            </a:xfrm>
            <a:custGeom>
              <a:avLst/>
              <a:gdLst/>
              <a:ahLst/>
              <a:cxnLst/>
              <a:rect l="l" t="t" r="r" b="b"/>
              <a:pathLst>
                <a:path w="276182" h="190556" extrusionOk="0">
                  <a:moveTo>
                    <a:pt x="4785" y="1"/>
                  </a:moveTo>
                  <a:cubicBezTo>
                    <a:pt x="2145" y="1"/>
                    <a:pt x="1" y="2145"/>
                    <a:pt x="56" y="4785"/>
                  </a:cubicBezTo>
                  <a:lnTo>
                    <a:pt x="56" y="185496"/>
                  </a:lnTo>
                  <a:cubicBezTo>
                    <a:pt x="56" y="188246"/>
                    <a:pt x="2255" y="190556"/>
                    <a:pt x="4785" y="190556"/>
                  </a:cubicBezTo>
                  <a:lnTo>
                    <a:pt x="271892" y="190556"/>
                  </a:lnTo>
                  <a:cubicBezTo>
                    <a:pt x="274422" y="190556"/>
                    <a:pt x="276182" y="188246"/>
                    <a:pt x="276182" y="185496"/>
                  </a:cubicBezTo>
                  <a:lnTo>
                    <a:pt x="276182" y="4785"/>
                  </a:lnTo>
                  <a:cubicBezTo>
                    <a:pt x="276182" y="2090"/>
                    <a:pt x="274422" y="1"/>
                    <a:pt x="2718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4371116" y="3742904"/>
              <a:ext cx="3797766" cy="430535"/>
            </a:xfrm>
            <a:custGeom>
              <a:avLst/>
              <a:gdLst/>
              <a:ahLst/>
              <a:cxnLst/>
              <a:rect l="l" t="t" r="r" b="b"/>
              <a:pathLst>
                <a:path w="277007" h="31403" extrusionOk="0">
                  <a:moveTo>
                    <a:pt x="1" y="0"/>
                  </a:moveTo>
                  <a:lnTo>
                    <a:pt x="1" y="31402"/>
                  </a:lnTo>
                  <a:lnTo>
                    <a:pt x="277007" y="31402"/>
                  </a:lnTo>
                  <a:lnTo>
                    <a:pt x="277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9"/>
            <p:cNvSpPr/>
            <p:nvPr/>
          </p:nvSpPr>
          <p:spPr>
            <a:xfrm>
              <a:off x="4494012" y="3811508"/>
              <a:ext cx="3534630" cy="19619"/>
            </a:xfrm>
            <a:custGeom>
              <a:avLst/>
              <a:gdLst/>
              <a:ahLst/>
              <a:cxnLst/>
              <a:rect l="l" t="t" r="r" b="b"/>
              <a:pathLst>
                <a:path w="257814" h="1431" extrusionOk="0">
                  <a:moveTo>
                    <a:pt x="1" y="1"/>
                  </a:moveTo>
                  <a:lnTo>
                    <a:pt x="1" y="1431"/>
                  </a:lnTo>
                  <a:lnTo>
                    <a:pt x="257814" y="1431"/>
                  </a:lnTo>
                  <a:lnTo>
                    <a:pt x="2578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9"/>
            <p:cNvSpPr/>
            <p:nvPr/>
          </p:nvSpPr>
          <p:spPr>
            <a:xfrm>
              <a:off x="4494012" y="3811508"/>
              <a:ext cx="1443869" cy="19619"/>
            </a:xfrm>
            <a:custGeom>
              <a:avLst/>
              <a:gdLst/>
              <a:ahLst/>
              <a:cxnLst/>
              <a:rect l="l" t="t" r="r" b="b"/>
              <a:pathLst>
                <a:path w="105315" h="1431" extrusionOk="0">
                  <a:moveTo>
                    <a:pt x="1" y="1"/>
                  </a:moveTo>
                  <a:lnTo>
                    <a:pt x="1" y="1431"/>
                  </a:lnTo>
                  <a:lnTo>
                    <a:pt x="105315" y="1431"/>
                  </a:lnTo>
                  <a:lnTo>
                    <a:pt x="1053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9"/>
            <p:cNvSpPr/>
            <p:nvPr/>
          </p:nvSpPr>
          <p:spPr>
            <a:xfrm>
              <a:off x="5171081" y="3920846"/>
              <a:ext cx="93502" cy="131959"/>
            </a:xfrm>
            <a:custGeom>
              <a:avLst/>
              <a:gdLst/>
              <a:ahLst/>
              <a:cxnLst/>
              <a:rect l="l" t="t" r="r" b="b"/>
              <a:pathLst>
                <a:path w="6820" h="9625" extrusionOk="0">
                  <a:moveTo>
                    <a:pt x="1" y="0"/>
                  </a:moveTo>
                  <a:lnTo>
                    <a:pt x="1" y="9624"/>
                  </a:lnTo>
                  <a:lnTo>
                    <a:pt x="6820" y="484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5281158" y="3920846"/>
              <a:ext cx="21881" cy="131959"/>
            </a:xfrm>
            <a:custGeom>
              <a:avLst/>
              <a:gdLst/>
              <a:ahLst/>
              <a:cxnLst/>
              <a:rect l="l" t="t" r="r" b="b"/>
              <a:pathLst>
                <a:path w="1596" h="9625" extrusionOk="0">
                  <a:moveTo>
                    <a:pt x="1" y="0"/>
                  </a:moveTo>
                  <a:lnTo>
                    <a:pt x="1" y="9624"/>
                  </a:lnTo>
                  <a:lnTo>
                    <a:pt x="1595" y="9624"/>
                  </a:lnTo>
                  <a:lnTo>
                    <a:pt x="1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4905683" y="3920846"/>
              <a:ext cx="93502" cy="131959"/>
            </a:xfrm>
            <a:custGeom>
              <a:avLst/>
              <a:gdLst/>
              <a:ahLst/>
              <a:cxnLst/>
              <a:rect l="l" t="t" r="r" b="b"/>
              <a:pathLst>
                <a:path w="6820" h="9625" extrusionOk="0">
                  <a:moveTo>
                    <a:pt x="1" y="0"/>
                  </a:moveTo>
                  <a:lnTo>
                    <a:pt x="1" y="9624"/>
                  </a:lnTo>
                  <a:lnTo>
                    <a:pt x="6820" y="484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4640284" y="3920846"/>
              <a:ext cx="93502" cy="131959"/>
            </a:xfrm>
            <a:custGeom>
              <a:avLst/>
              <a:gdLst/>
              <a:ahLst/>
              <a:cxnLst/>
              <a:rect l="l" t="t" r="r" b="b"/>
              <a:pathLst>
                <a:path w="6820" h="9625" extrusionOk="0">
                  <a:moveTo>
                    <a:pt x="6820" y="0"/>
                  </a:moveTo>
                  <a:lnTo>
                    <a:pt x="1" y="4840"/>
                  </a:lnTo>
                  <a:lnTo>
                    <a:pt x="6820" y="9624"/>
                  </a:lnTo>
                  <a:lnTo>
                    <a:pt x="6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4601828" y="3920846"/>
              <a:ext cx="21881" cy="131959"/>
            </a:xfrm>
            <a:custGeom>
              <a:avLst/>
              <a:gdLst/>
              <a:ahLst/>
              <a:cxnLst/>
              <a:rect l="l" t="t" r="r" b="b"/>
              <a:pathLst>
                <a:path w="1596" h="9625" extrusionOk="0">
                  <a:moveTo>
                    <a:pt x="1" y="0"/>
                  </a:moveTo>
                  <a:lnTo>
                    <a:pt x="1" y="9624"/>
                  </a:lnTo>
                  <a:lnTo>
                    <a:pt x="1596" y="9624"/>
                  </a:lnTo>
                  <a:lnTo>
                    <a:pt x="15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7215091" y="3898224"/>
              <a:ext cx="171169" cy="166631"/>
            </a:xfrm>
            <a:custGeom>
              <a:avLst/>
              <a:gdLst/>
              <a:ahLst/>
              <a:cxnLst/>
              <a:rect l="l" t="t" r="r" b="b"/>
              <a:pathLst>
                <a:path w="12485" h="12154" extrusionOk="0">
                  <a:moveTo>
                    <a:pt x="6270" y="4125"/>
                  </a:moveTo>
                  <a:cubicBezTo>
                    <a:pt x="7367" y="4125"/>
                    <a:pt x="8245" y="5000"/>
                    <a:pt x="8305" y="6096"/>
                  </a:cubicBezTo>
                  <a:lnTo>
                    <a:pt x="8305" y="6096"/>
                  </a:lnTo>
                  <a:cubicBezTo>
                    <a:pt x="8280" y="7308"/>
                    <a:pt x="7294" y="8116"/>
                    <a:pt x="6271" y="8116"/>
                  </a:cubicBezTo>
                  <a:cubicBezTo>
                    <a:pt x="5788" y="8116"/>
                    <a:pt x="5297" y="7936"/>
                    <a:pt x="4895" y="7534"/>
                  </a:cubicBezTo>
                  <a:cubicBezTo>
                    <a:pt x="3575" y="6325"/>
                    <a:pt x="4510" y="4125"/>
                    <a:pt x="6270" y="4125"/>
                  </a:cubicBezTo>
                  <a:close/>
                  <a:moveTo>
                    <a:pt x="5610" y="0"/>
                  </a:moveTo>
                  <a:cubicBezTo>
                    <a:pt x="5280" y="495"/>
                    <a:pt x="5060" y="1100"/>
                    <a:pt x="4840" y="1650"/>
                  </a:cubicBezTo>
                  <a:lnTo>
                    <a:pt x="4070" y="1980"/>
                  </a:lnTo>
                  <a:cubicBezTo>
                    <a:pt x="3520" y="1705"/>
                    <a:pt x="2916" y="1430"/>
                    <a:pt x="2311" y="1265"/>
                  </a:cubicBezTo>
                  <a:lnTo>
                    <a:pt x="1376" y="2200"/>
                  </a:lnTo>
                  <a:cubicBezTo>
                    <a:pt x="1541" y="2805"/>
                    <a:pt x="1761" y="3355"/>
                    <a:pt x="2036" y="3905"/>
                  </a:cubicBezTo>
                  <a:lnTo>
                    <a:pt x="1706" y="4620"/>
                  </a:lnTo>
                  <a:cubicBezTo>
                    <a:pt x="1156" y="4840"/>
                    <a:pt x="551" y="5115"/>
                    <a:pt x="1" y="5390"/>
                  </a:cubicBezTo>
                  <a:lnTo>
                    <a:pt x="1" y="6765"/>
                  </a:lnTo>
                  <a:cubicBezTo>
                    <a:pt x="551" y="7040"/>
                    <a:pt x="1156" y="7260"/>
                    <a:pt x="1706" y="7479"/>
                  </a:cubicBezTo>
                  <a:lnTo>
                    <a:pt x="2036" y="8194"/>
                  </a:lnTo>
                  <a:cubicBezTo>
                    <a:pt x="1761" y="8744"/>
                    <a:pt x="1541" y="9349"/>
                    <a:pt x="1376" y="9899"/>
                  </a:cubicBezTo>
                  <a:lnTo>
                    <a:pt x="2311" y="10889"/>
                  </a:lnTo>
                  <a:cubicBezTo>
                    <a:pt x="2916" y="10669"/>
                    <a:pt x="3465" y="10449"/>
                    <a:pt x="4015" y="10174"/>
                  </a:cubicBezTo>
                  <a:lnTo>
                    <a:pt x="4785" y="10504"/>
                  </a:lnTo>
                  <a:cubicBezTo>
                    <a:pt x="5005" y="11054"/>
                    <a:pt x="5280" y="11604"/>
                    <a:pt x="5555" y="12154"/>
                  </a:cubicBezTo>
                  <a:lnTo>
                    <a:pt x="6930" y="12154"/>
                  </a:lnTo>
                  <a:cubicBezTo>
                    <a:pt x="7205" y="11604"/>
                    <a:pt x="7480" y="11054"/>
                    <a:pt x="7700" y="10504"/>
                  </a:cubicBezTo>
                  <a:lnTo>
                    <a:pt x="8415" y="10174"/>
                  </a:lnTo>
                  <a:cubicBezTo>
                    <a:pt x="9020" y="10449"/>
                    <a:pt x="9570" y="10669"/>
                    <a:pt x="10175" y="10834"/>
                  </a:cubicBezTo>
                  <a:lnTo>
                    <a:pt x="11165" y="9899"/>
                  </a:lnTo>
                  <a:cubicBezTo>
                    <a:pt x="10945" y="9294"/>
                    <a:pt x="10725" y="8744"/>
                    <a:pt x="10450" y="8194"/>
                  </a:cubicBezTo>
                  <a:lnTo>
                    <a:pt x="10780" y="7424"/>
                  </a:lnTo>
                  <a:cubicBezTo>
                    <a:pt x="11385" y="7260"/>
                    <a:pt x="11935" y="6985"/>
                    <a:pt x="12485" y="6710"/>
                  </a:cubicBezTo>
                  <a:lnTo>
                    <a:pt x="12485" y="5335"/>
                  </a:lnTo>
                  <a:cubicBezTo>
                    <a:pt x="11935" y="5115"/>
                    <a:pt x="11385" y="4895"/>
                    <a:pt x="10835" y="4675"/>
                  </a:cubicBezTo>
                  <a:lnTo>
                    <a:pt x="10505" y="3960"/>
                  </a:lnTo>
                  <a:cubicBezTo>
                    <a:pt x="10780" y="3410"/>
                    <a:pt x="11000" y="2805"/>
                    <a:pt x="11165" y="2255"/>
                  </a:cubicBezTo>
                  <a:lnTo>
                    <a:pt x="10230" y="1265"/>
                  </a:lnTo>
                  <a:cubicBezTo>
                    <a:pt x="9625" y="1485"/>
                    <a:pt x="9020" y="1705"/>
                    <a:pt x="8470" y="1980"/>
                  </a:cubicBezTo>
                  <a:lnTo>
                    <a:pt x="7700" y="1650"/>
                  </a:lnTo>
                  <a:cubicBezTo>
                    <a:pt x="7480" y="1100"/>
                    <a:pt x="7260" y="550"/>
                    <a:pt x="6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7507635" y="3916321"/>
              <a:ext cx="195299" cy="128189"/>
            </a:xfrm>
            <a:custGeom>
              <a:avLst/>
              <a:gdLst/>
              <a:ahLst/>
              <a:cxnLst/>
              <a:rect l="l" t="t" r="r" b="b"/>
              <a:pathLst>
                <a:path w="14245" h="9350" extrusionOk="0">
                  <a:moveTo>
                    <a:pt x="13199" y="1045"/>
                  </a:moveTo>
                  <a:lnTo>
                    <a:pt x="13199" y="8304"/>
                  </a:lnTo>
                  <a:lnTo>
                    <a:pt x="1100" y="8304"/>
                  </a:lnTo>
                  <a:lnTo>
                    <a:pt x="1100" y="1045"/>
                  </a:lnTo>
                  <a:close/>
                  <a:moveTo>
                    <a:pt x="1" y="0"/>
                  </a:moveTo>
                  <a:lnTo>
                    <a:pt x="1" y="9349"/>
                  </a:lnTo>
                  <a:lnTo>
                    <a:pt x="14244" y="9349"/>
                  </a:lnTo>
                  <a:lnTo>
                    <a:pt x="14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7912519" y="3902748"/>
              <a:ext cx="64094" cy="64094"/>
            </a:xfrm>
            <a:custGeom>
              <a:avLst/>
              <a:gdLst/>
              <a:ahLst/>
              <a:cxnLst/>
              <a:rect l="l" t="t" r="r" b="b"/>
              <a:pathLst>
                <a:path w="4675" h="4675" extrusionOk="0">
                  <a:moveTo>
                    <a:pt x="1" y="0"/>
                  </a:moveTo>
                  <a:lnTo>
                    <a:pt x="1" y="1045"/>
                  </a:lnTo>
                  <a:lnTo>
                    <a:pt x="3630" y="1045"/>
                  </a:lnTo>
                  <a:lnTo>
                    <a:pt x="3630" y="4675"/>
                  </a:lnTo>
                  <a:lnTo>
                    <a:pt x="4675" y="4675"/>
                  </a:lnTo>
                  <a:lnTo>
                    <a:pt x="4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7821292" y="3902748"/>
              <a:ext cx="64094" cy="64094"/>
            </a:xfrm>
            <a:custGeom>
              <a:avLst/>
              <a:gdLst/>
              <a:ahLst/>
              <a:cxnLst/>
              <a:rect l="l" t="t" r="r" b="b"/>
              <a:pathLst>
                <a:path w="4675" h="4675" extrusionOk="0">
                  <a:moveTo>
                    <a:pt x="0" y="0"/>
                  </a:moveTo>
                  <a:lnTo>
                    <a:pt x="0" y="4675"/>
                  </a:lnTo>
                  <a:lnTo>
                    <a:pt x="1045" y="4675"/>
                  </a:lnTo>
                  <a:lnTo>
                    <a:pt x="1045" y="1045"/>
                  </a:lnTo>
                  <a:lnTo>
                    <a:pt x="4675" y="1045"/>
                  </a:lnTo>
                  <a:lnTo>
                    <a:pt x="4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7912519" y="3994729"/>
              <a:ext cx="64094" cy="64108"/>
            </a:xfrm>
            <a:custGeom>
              <a:avLst/>
              <a:gdLst/>
              <a:ahLst/>
              <a:cxnLst/>
              <a:rect l="l" t="t" r="r" b="b"/>
              <a:pathLst>
                <a:path w="4675" h="4676" extrusionOk="0">
                  <a:moveTo>
                    <a:pt x="3630" y="1"/>
                  </a:moveTo>
                  <a:lnTo>
                    <a:pt x="3630" y="3575"/>
                  </a:lnTo>
                  <a:lnTo>
                    <a:pt x="1" y="3575"/>
                  </a:lnTo>
                  <a:lnTo>
                    <a:pt x="1" y="4675"/>
                  </a:lnTo>
                  <a:lnTo>
                    <a:pt x="4675" y="4675"/>
                  </a:lnTo>
                  <a:lnTo>
                    <a:pt x="46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7821292" y="3994729"/>
              <a:ext cx="64094" cy="64108"/>
            </a:xfrm>
            <a:custGeom>
              <a:avLst/>
              <a:gdLst/>
              <a:ahLst/>
              <a:cxnLst/>
              <a:rect l="l" t="t" r="r" b="b"/>
              <a:pathLst>
                <a:path w="4675" h="4676" extrusionOk="0">
                  <a:moveTo>
                    <a:pt x="0" y="1"/>
                  </a:moveTo>
                  <a:lnTo>
                    <a:pt x="0" y="4675"/>
                  </a:lnTo>
                  <a:lnTo>
                    <a:pt x="4675" y="4675"/>
                  </a:lnTo>
                  <a:lnTo>
                    <a:pt x="4675" y="3575"/>
                  </a:lnTo>
                  <a:lnTo>
                    <a:pt x="1045" y="3575"/>
                  </a:lnTo>
                  <a:lnTo>
                    <a:pt x="10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5893378" y="3786638"/>
              <a:ext cx="79943" cy="67906"/>
            </a:xfrm>
            <a:custGeom>
              <a:avLst/>
              <a:gdLst/>
              <a:ahLst/>
              <a:cxnLst/>
              <a:rect l="l" t="t" r="r" b="b"/>
              <a:pathLst>
                <a:path w="5831" h="4953" extrusionOk="0">
                  <a:moveTo>
                    <a:pt x="3356" y="0"/>
                  </a:moveTo>
                  <a:cubicBezTo>
                    <a:pt x="1101" y="0"/>
                    <a:pt x="1" y="2640"/>
                    <a:pt x="1596" y="4235"/>
                  </a:cubicBezTo>
                  <a:cubicBezTo>
                    <a:pt x="2091" y="4730"/>
                    <a:pt x="2707" y="4952"/>
                    <a:pt x="3313" y="4952"/>
                  </a:cubicBezTo>
                  <a:cubicBezTo>
                    <a:pt x="4591" y="4952"/>
                    <a:pt x="5830" y="3967"/>
                    <a:pt x="5830" y="2475"/>
                  </a:cubicBezTo>
                  <a:cubicBezTo>
                    <a:pt x="5830" y="1100"/>
                    <a:pt x="4675" y="0"/>
                    <a:pt x="3356" y="0"/>
                  </a:cubicBezTo>
                  <a:close/>
                </a:path>
              </a:pathLst>
            </a:custGeom>
            <a:solidFill>
              <a:srgbClr val="D14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 name="Google Shape;4196;p87">
            <a:extLst>
              <a:ext uri="{FF2B5EF4-FFF2-40B4-BE49-F238E27FC236}">
                <a16:creationId xmlns:a16="http://schemas.microsoft.com/office/drawing/2014/main" id="{B4BC1A7F-C64E-8780-09A3-EEA7072CA541}"/>
              </a:ext>
            </a:extLst>
          </p:cNvPr>
          <p:cNvPicPr preferRelativeResize="0"/>
          <p:nvPr/>
        </p:nvPicPr>
        <p:blipFill>
          <a:blip r:embed="rId3">
            <a:alphaModFix amt="90000"/>
            <a:duotone>
              <a:prstClr val="black"/>
              <a:schemeClr val="accent5">
                <a:tint val="45000"/>
                <a:satMod val="400000"/>
              </a:schemeClr>
            </a:duotone>
          </a:blip>
          <a:stretch>
            <a:fillRect/>
          </a:stretch>
        </p:blipFill>
        <p:spPr>
          <a:xfrm>
            <a:off x="94089" y="180894"/>
            <a:ext cx="4477911" cy="808280"/>
          </a:xfrm>
          <a:prstGeom prst="rect">
            <a:avLst/>
          </a:prstGeom>
          <a:noFill/>
          <a:ln>
            <a:noFill/>
          </a:ln>
        </p:spPr>
      </p:pic>
      <p:sp>
        <p:nvSpPr>
          <p:cNvPr id="4" name="TextBox 3">
            <a:extLst>
              <a:ext uri="{FF2B5EF4-FFF2-40B4-BE49-F238E27FC236}">
                <a16:creationId xmlns:a16="http://schemas.microsoft.com/office/drawing/2014/main" id="{58C406FA-0FB7-7C51-A736-B5E3B2C04583}"/>
              </a:ext>
            </a:extLst>
          </p:cNvPr>
          <p:cNvSpPr txBox="1"/>
          <p:nvPr/>
        </p:nvSpPr>
        <p:spPr>
          <a:xfrm>
            <a:off x="443134" y="354201"/>
            <a:ext cx="3844298" cy="461665"/>
          </a:xfrm>
          <a:prstGeom prst="rect">
            <a:avLst/>
          </a:prstGeom>
          <a:noFill/>
        </p:spPr>
        <p:txBody>
          <a:bodyPr wrap="square" rtlCol="0">
            <a:spAutoFit/>
          </a:bodyPr>
          <a:lstStyle/>
          <a:p>
            <a:pPr algn="ctr"/>
            <a:r>
              <a:rPr lang="en-US" sz="2400" b="1">
                <a:solidFill>
                  <a:srgbClr val="FFFFFF"/>
                </a:solidFill>
              </a:rPr>
              <a:t>HOẠT ĐỘNG NHÓM ĐÔI</a:t>
            </a:r>
          </a:p>
        </p:txBody>
      </p:sp>
      <p:sp>
        <p:nvSpPr>
          <p:cNvPr id="29" name="TextBox 28">
            <a:extLst>
              <a:ext uri="{FF2B5EF4-FFF2-40B4-BE49-F238E27FC236}">
                <a16:creationId xmlns:a16="http://schemas.microsoft.com/office/drawing/2014/main" id="{93E704FD-E2DA-94FA-DC55-25C514564BDD}"/>
              </a:ext>
            </a:extLst>
          </p:cNvPr>
          <p:cNvSpPr txBox="1"/>
          <p:nvPr/>
        </p:nvSpPr>
        <p:spPr>
          <a:xfrm>
            <a:off x="1158689" y="1939593"/>
            <a:ext cx="3088649" cy="1651158"/>
          </a:xfrm>
          <a:prstGeom prst="rect">
            <a:avLst/>
          </a:prstGeom>
          <a:noFill/>
        </p:spPr>
        <p:txBody>
          <a:bodyPr wrap="square">
            <a:spAutoFit/>
          </a:bodyPr>
          <a:lstStyle/>
          <a:p>
            <a:pPr algn="just">
              <a:lnSpc>
                <a:spcPct val="130000"/>
              </a:lnSpc>
              <a:spcBef>
                <a:spcPts val="300"/>
              </a:spcBef>
              <a:spcAft>
                <a:spcPts val="300"/>
              </a:spcAft>
            </a:pPr>
            <a:r>
              <a:rPr lang="fr-FR" sz="2000">
                <a:latin typeface="+mj-lt"/>
                <a:ea typeface="Calibri" panose="020F0502020204030204" pitchFamily="34" charset="0"/>
                <a:cs typeface="Times New Roman" panose="02020603050405020304" pitchFamily="18" charset="0"/>
              </a:rPr>
              <a:t>Q</a:t>
            </a:r>
            <a:r>
              <a:rPr lang="fr-FR" sz="2000">
                <a:solidFill>
                  <a:srgbClr val="000000"/>
                </a:solidFill>
                <a:effectLst/>
                <a:latin typeface="+mj-lt"/>
                <a:ea typeface="Calibri" panose="020F0502020204030204" pitchFamily="34" charset="0"/>
                <a:cs typeface="Times New Roman" panose="02020603050405020304" pitchFamily="18" charset="0"/>
              </a:rPr>
              <a:t>uan sát Hình 10.3 SGK tr.49, </a:t>
            </a:r>
            <a:r>
              <a:rPr lang="fr-FR" sz="2000">
                <a:latin typeface="+mj-lt"/>
                <a:ea typeface="Calibri" panose="020F0502020204030204" pitchFamily="34" charset="0"/>
                <a:cs typeface="Times New Roman" panose="02020603050405020304" pitchFamily="18" charset="0"/>
              </a:rPr>
              <a:t>n</a:t>
            </a:r>
            <a:r>
              <a:rPr lang="fr-FR" sz="2000">
                <a:solidFill>
                  <a:srgbClr val="000000"/>
                </a:solidFill>
                <a:effectLst/>
                <a:latin typeface="+mj-lt"/>
                <a:ea typeface="Calibri" panose="020F0502020204030204" pitchFamily="34" charset="0"/>
                <a:cs typeface="Times New Roman" panose="02020603050405020304" pitchFamily="18" charset="0"/>
              </a:rPr>
              <a:t>êu ý nghĩa và biện pháp nuôi dưỡng, chăm sóc vật nuôi đực giống. </a:t>
            </a:r>
            <a:endParaRPr lang="en-US" sz="2000">
              <a:effectLs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7C6B338-3AF3-8F62-105E-C6F723E209AE}"/>
              </a:ext>
            </a:extLst>
          </p:cNvPr>
          <p:cNvPicPr>
            <a:picLocks noChangeAspect="1"/>
          </p:cNvPicPr>
          <p:nvPr/>
        </p:nvPicPr>
        <p:blipFill>
          <a:blip r:embed="rId4"/>
          <a:stretch>
            <a:fillRect/>
          </a:stretch>
        </p:blipFill>
        <p:spPr>
          <a:xfrm>
            <a:off x="4209389" y="1732220"/>
            <a:ext cx="3775922" cy="2065904"/>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07"/>
                                        </p:tgtEl>
                                        <p:attrNameLst>
                                          <p:attrName>style.visibility</p:attrName>
                                        </p:attrNameLst>
                                      </p:cBhvr>
                                      <p:to>
                                        <p:strVal val="visible"/>
                                      </p:to>
                                    </p:set>
                                    <p:animEffect transition="in" filter="fade">
                                      <p:cBhvr>
                                        <p:cTn id="15" dur="500"/>
                                        <p:tgtEl>
                                          <p:spTgt spid="1507"/>
                                        </p:tgtEl>
                                      </p:cBhvr>
                                    </p:animEffect>
                                    <p:anim calcmode="lin" valueType="num">
                                      <p:cBhvr>
                                        <p:cTn id="16" dur="500" fill="hold"/>
                                        <p:tgtEl>
                                          <p:spTgt spid="1507"/>
                                        </p:tgtEl>
                                        <p:attrNameLst>
                                          <p:attrName>ppt_x</p:attrName>
                                        </p:attrNameLst>
                                      </p:cBhvr>
                                      <p:tavLst>
                                        <p:tav tm="0">
                                          <p:val>
                                            <p:strVal val="#ppt_x"/>
                                          </p:val>
                                        </p:tav>
                                        <p:tav tm="100000">
                                          <p:val>
                                            <p:strVal val="#ppt_x"/>
                                          </p:val>
                                        </p:tav>
                                      </p:tavLst>
                                    </p:anim>
                                    <p:anim calcmode="lin" valueType="num">
                                      <p:cBhvr>
                                        <p:cTn id="17" dur="500" fill="hold"/>
                                        <p:tgtEl>
                                          <p:spTgt spid="150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grpSp>
        <p:nvGrpSpPr>
          <p:cNvPr id="1853" name="Google Shape;1853;p46"/>
          <p:cNvGrpSpPr/>
          <p:nvPr/>
        </p:nvGrpSpPr>
        <p:grpSpPr>
          <a:xfrm rot="1028454">
            <a:off x="-494947" y="3607742"/>
            <a:ext cx="1366216" cy="1797349"/>
            <a:chOff x="2237511" y="1745198"/>
            <a:chExt cx="3914529" cy="4296985"/>
          </a:xfrm>
        </p:grpSpPr>
        <p:grpSp>
          <p:nvGrpSpPr>
            <p:cNvPr id="1854" name="Google Shape;1854;p46"/>
            <p:cNvGrpSpPr/>
            <p:nvPr/>
          </p:nvGrpSpPr>
          <p:grpSpPr>
            <a:xfrm rot="-988172" flipH="1">
              <a:off x="3476949" y="1954246"/>
              <a:ext cx="2036095" cy="3878890"/>
              <a:chOff x="2453075" y="238700"/>
              <a:chExt cx="2722850" cy="5187200"/>
            </a:xfrm>
          </p:grpSpPr>
          <p:sp>
            <p:nvSpPr>
              <p:cNvPr id="1855" name="Google Shape;1855;p46"/>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46"/>
            <p:cNvGrpSpPr/>
            <p:nvPr/>
          </p:nvGrpSpPr>
          <p:grpSpPr>
            <a:xfrm rot="827869">
              <a:off x="5017325" y="3954110"/>
              <a:ext cx="936184" cy="1778126"/>
              <a:chOff x="2392800" y="238125"/>
              <a:chExt cx="2677175" cy="5084850"/>
            </a:xfrm>
          </p:grpSpPr>
          <p:sp>
            <p:nvSpPr>
              <p:cNvPr id="1867" name="Google Shape;1867;p4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46"/>
            <p:cNvGrpSpPr/>
            <p:nvPr/>
          </p:nvGrpSpPr>
          <p:grpSpPr>
            <a:xfrm rot="-3688815">
              <a:off x="2890984" y="3447497"/>
              <a:ext cx="1274334" cy="2236551"/>
              <a:chOff x="2479375" y="241250"/>
              <a:chExt cx="2454400" cy="5089875"/>
            </a:xfrm>
          </p:grpSpPr>
          <p:sp>
            <p:nvSpPr>
              <p:cNvPr id="1879" name="Google Shape;1879;p46"/>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 name="TextBox 56">
            <a:extLst>
              <a:ext uri="{FF2B5EF4-FFF2-40B4-BE49-F238E27FC236}">
                <a16:creationId xmlns:a16="http://schemas.microsoft.com/office/drawing/2014/main" id="{8B05B3A9-ECBB-B6D6-691A-0E5AF509F89B}"/>
              </a:ext>
            </a:extLst>
          </p:cNvPr>
          <p:cNvSpPr txBox="1"/>
          <p:nvPr/>
        </p:nvSpPr>
        <p:spPr>
          <a:xfrm>
            <a:off x="518067" y="439912"/>
            <a:ext cx="8117959" cy="2128211"/>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 Ý nghĩa của nuôi dưỡng và chăm sóc vật nuôi đực giống: có ý nghĩa trong khả năng phối giống và ảnh hưởng đến số lượng và chất lượng của vật nuôi đời sau.</a:t>
            </a:r>
            <a:endParaRPr lang="en-US" sz="2000">
              <a:effectLst/>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 Những biện pháp được sử dụng trong quá trình nuôi dưỡng và chăm sóc vật nuôi đực giống:</a:t>
            </a:r>
            <a:endParaRPr lang="en-US" sz="2000">
              <a:effectLst/>
              <a:latin typeface="+mj-lt"/>
              <a:ea typeface="Calibri" panose="020F0502020204030204" pitchFamily="34" charset="0"/>
              <a:cs typeface="Times New Roman" panose="02020603050405020304" pitchFamily="18" charset="0"/>
            </a:endParaRPr>
          </a:p>
        </p:txBody>
      </p:sp>
      <p:sp>
        <p:nvSpPr>
          <p:cNvPr id="13" name="Rectangle: Diagonal Corners Rounded 12">
            <a:extLst>
              <a:ext uri="{FF2B5EF4-FFF2-40B4-BE49-F238E27FC236}">
                <a16:creationId xmlns:a16="http://schemas.microsoft.com/office/drawing/2014/main" id="{285CB738-556F-4FCD-B161-44F8335AD9AF}"/>
              </a:ext>
            </a:extLst>
          </p:cNvPr>
          <p:cNvSpPr/>
          <p:nvPr/>
        </p:nvSpPr>
        <p:spPr>
          <a:xfrm>
            <a:off x="927688" y="2756951"/>
            <a:ext cx="7288619" cy="776177"/>
          </a:xfrm>
          <a:prstGeom prst="round2DiagRect">
            <a:avLst/>
          </a:prstGeom>
          <a:solidFill>
            <a:srgbClr val="18C65A"/>
          </a:solidFill>
          <a:ln>
            <a:solidFill>
              <a:srgbClr val="0E6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rgbClr val="FFFFFF"/>
                </a:solidFill>
                <a:effectLst/>
                <a:latin typeface="+mj-lt"/>
                <a:ea typeface="Calibri" panose="020F0502020204030204" pitchFamily="34" charset="0"/>
                <a:cs typeface="Times New Roman" panose="02020603050405020304" pitchFamily="18" charset="0"/>
              </a:rPr>
              <a:t>Cho ăn thức ăn chất lượng cao, giàu chất đạm</a:t>
            </a:r>
            <a:endParaRPr lang="en-US" sz="2000">
              <a:solidFill>
                <a:srgbClr val="FFFFFF"/>
              </a:solidFill>
              <a:latin typeface="+mj-lt"/>
            </a:endParaRPr>
          </a:p>
        </p:txBody>
      </p:sp>
      <p:sp>
        <p:nvSpPr>
          <p:cNvPr id="60" name="Rectangle: Diagonal Corners Rounded 59">
            <a:extLst>
              <a:ext uri="{FF2B5EF4-FFF2-40B4-BE49-F238E27FC236}">
                <a16:creationId xmlns:a16="http://schemas.microsoft.com/office/drawing/2014/main" id="{82966727-9CF6-B1A0-B16E-356CD7D39C7A}"/>
              </a:ext>
            </a:extLst>
          </p:cNvPr>
          <p:cNvSpPr/>
          <p:nvPr/>
        </p:nvSpPr>
        <p:spPr>
          <a:xfrm>
            <a:off x="927689" y="3756897"/>
            <a:ext cx="7288619" cy="776177"/>
          </a:xfrm>
          <a:prstGeom prst="round2DiagRect">
            <a:avLst/>
          </a:prstGeom>
          <a:solidFill>
            <a:srgbClr val="18C65A"/>
          </a:solidFill>
          <a:ln>
            <a:solidFill>
              <a:srgbClr val="0E6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rgbClr val="FFFFFF"/>
                </a:solidFill>
                <a:effectLst/>
                <a:latin typeface="+mj-lt"/>
                <a:ea typeface="Calibri" panose="020F0502020204030204" pitchFamily="34" charset="0"/>
                <a:cs typeface="Times New Roman" panose="02020603050405020304" pitchFamily="18" charset="0"/>
              </a:rPr>
              <a:t>Cho ăn đầy đủ để chúng không quá béo, không quá gầy</a:t>
            </a:r>
            <a:endParaRPr lang="en-US" sz="2000">
              <a:solidFill>
                <a:srgbClr val="FFFFFF"/>
              </a:solidFill>
              <a:latin typeface="+mj-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anim calcmode="lin" valueType="num">
                                      <p:cBhvr>
                                        <p:cTn id="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
                                            <p:txEl>
                                              <p:pRg st="1" end="1"/>
                                            </p:txEl>
                                          </p:spTgt>
                                        </p:tgtEl>
                                        <p:attrNameLst>
                                          <p:attrName>style.visibility</p:attrName>
                                        </p:attrNameLst>
                                      </p:cBhvr>
                                      <p:to>
                                        <p:strVal val="visible"/>
                                      </p:to>
                                    </p:set>
                                    <p:animEffect transition="in" filter="fade">
                                      <p:cBhvr>
                                        <p:cTn id="14" dur="500"/>
                                        <p:tgtEl>
                                          <p:spTgt spid="57">
                                            <p:txEl>
                                              <p:pRg st="1" end="1"/>
                                            </p:txEl>
                                          </p:spTgt>
                                        </p:tgtEl>
                                      </p:cBhvr>
                                    </p:animEffect>
                                    <p:anim calcmode="lin" valueType="num">
                                      <p:cBhvr>
                                        <p:cTn id="15"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26" name="Rectangle: Diagonal Corners Rounded 25">
            <a:extLst>
              <a:ext uri="{FF2B5EF4-FFF2-40B4-BE49-F238E27FC236}">
                <a16:creationId xmlns:a16="http://schemas.microsoft.com/office/drawing/2014/main" id="{781E6AC3-4442-D08C-F70E-829C919E552D}"/>
              </a:ext>
            </a:extLst>
          </p:cNvPr>
          <p:cNvSpPr/>
          <p:nvPr/>
        </p:nvSpPr>
        <p:spPr>
          <a:xfrm>
            <a:off x="927691" y="945135"/>
            <a:ext cx="7288619" cy="847486"/>
          </a:xfrm>
          <a:prstGeom prst="round2DiagRect">
            <a:avLst/>
          </a:prstGeom>
          <a:solidFill>
            <a:srgbClr val="18C65A"/>
          </a:solidFill>
          <a:ln>
            <a:solidFill>
              <a:srgbClr val="0E6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fr-FR" sz="2000">
                <a:solidFill>
                  <a:srgbClr val="FFFFFF"/>
                </a:solidFill>
                <a:effectLst/>
                <a:latin typeface="+mj-lt"/>
                <a:ea typeface="Calibri" panose="020F0502020204030204" pitchFamily="34" charset="0"/>
                <a:cs typeface="Times New Roman" panose="02020603050405020304" pitchFamily="18" charset="0"/>
              </a:rPr>
              <a:t>Chuồng nuôi rộng rãi, phù hợp sạch sẽ, khô ráo, mát về mùa hè, ấm về mùa đông</a:t>
            </a:r>
            <a:endParaRPr lang="en-US" sz="2000">
              <a:solidFill>
                <a:srgbClr val="FFFFFF"/>
              </a:solidFill>
              <a:latin typeface="+mj-lt"/>
            </a:endParaRPr>
          </a:p>
        </p:txBody>
      </p:sp>
      <p:sp>
        <p:nvSpPr>
          <p:cNvPr id="27" name="Rectangle: Diagonal Corners Rounded 26">
            <a:extLst>
              <a:ext uri="{FF2B5EF4-FFF2-40B4-BE49-F238E27FC236}">
                <a16:creationId xmlns:a16="http://schemas.microsoft.com/office/drawing/2014/main" id="{656E8245-9508-7A96-F55B-21915A8F7C51}"/>
              </a:ext>
            </a:extLst>
          </p:cNvPr>
          <p:cNvSpPr/>
          <p:nvPr/>
        </p:nvSpPr>
        <p:spPr>
          <a:xfrm>
            <a:off x="927690" y="2148007"/>
            <a:ext cx="7288619" cy="847486"/>
          </a:xfrm>
          <a:prstGeom prst="round2DiagRect">
            <a:avLst/>
          </a:prstGeom>
          <a:solidFill>
            <a:srgbClr val="18C65A"/>
          </a:solidFill>
          <a:ln>
            <a:solidFill>
              <a:srgbClr val="0E6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rgbClr val="FFFFFF"/>
                </a:solidFill>
                <a:effectLst/>
                <a:latin typeface="+mj-lt"/>
                <a:ea typeface="Calibri" panose="020F0502020204030204" pitchFamily="34" charset="0"/>
                <a:cs typeface="Times New Roman" panose="02020603050405020304" pitchFamily="18" charset="0"/>
              </a:rPr>
              <a:t>Tắm chải và vận động thường xuyên</a:t>
            </a:r>
            <a:endParaRPr lang="en-US" sz="2000">
              <a:solidFill>
                <a:srgbClr val="FFFFFF"/>
              </a:solidFill>
              <a:latin typeface="+mj-lt"/>
            </a:endParaRPr>
          </a:p>
        </p:txBody>
      </p:sp>
      <p:sp>
        <p:nvSpPr>
          <p:cNvPr id="28" name="Rectangle: Diagonal Corners Rounded 27">
            <a:extLst>
              <a:ext uri="{FF2B5EF4-FFF2-40B4-BE49-F238E27FC236}">
                <a16:creationId xmlns:a16="http://schemas.microsoft.com/office/drawing/2014/main" id="{3CBEB823-CFCB-7047-C883-B8B8B2120E26}"/>
              </a:ext>
            </a:extLst>
          </p:cNvPr>
          <p:cNvSpPr/>
          <p:nvPr/>
        </p:nvSpPr>
        <p:spPr>
          <a:xfrm>
            <a:off x="927690" y="3350879"/>
            <a:ext cx="7288619" cy="847486"/>
          </a:xfrm>
          <a:prstGeom prst="round2DiagRect">
            <a:avLst/>
          </a:prstGeom>
          <a:solidFill>
            <a:srgbClr val="18C65A"/>
          </a:solidFill>
          <a:ln>
            <a:solidFill>
              <a:srgbClr val="0E6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rgbClr val="FFFFFF"/>
                </a:solidFill>
                <a:effectLst/>
                <a:latin typeface="+mj-lt"/>
                <a:ea typeface="Calibri" panose="020F0502020204030204" pitchFamily="34" charset="0"/>
                <a:cs typeface="Times New Roman" panose="02020603050405020304" pitchFamily="18" charset="0"/>
              </a:rPr>
              <a:t>Khai thác tinh hay cho giao phối khoa học</a:t>
            </a:r>
            <a:endParaRPr lang="en-US" sz="2000">
              <a:solidFill>
                <a:srgbClr val="FFFFFF"/>
              </a:solidFill>
              <a:latin typeface="+mj-lt"/>
            </a:endParaRPr>
          </a:p>
        </p:txBody>
      </p:sp>
      <p:pic>
        <p:nvPicPr>
          <p:cNvPr id="5122" name="Picture 2">
            <a:extLst>
              <a:ext uri="{FF2B5EF4-FFF2-40B4-BE49-F238E27FC236}">
                <a16:creationId xmlns:a16="http://schemas.microsoft.com/office/drawing/2014/main" id="{E125C891-1A30-0B8F-AB13-8D3B5DE96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20418" y="3350879"/>
            <a:ext cx="1926108" cy="1674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grpSp>
        <p:nvGrpSpPr>
          <p:cNvPr id="1554" name="Google Shape;1554;p40"/>
          <p:cNvGrpSpPr/>
          <p:nvPr/>
        </p:nvGrpSpPr>
        <p:grpSpPr>
          <a:xfrm>
            <a:off x="78651" y="3477043"/>
            <a:ext cx="1856476" cy="2292867"/>
            <a:chOff x="121180" y="1551754"/>
            <a:chExt cx="3072777" cy="4009798"/>
          </a:xfrm>
        </p:grpSpPr>
        <p:grpSp>
          <p:nvGrpSpPr>
            <p:cNvPr id="1555" name="Google Shape;1555;p40"/>
            <p:cNvGrpSpPr/>
            <p:nvPr/>
          </p:nvGrpSpPr>
          <p:grpSpPr>
            <a:xfrm rot="-270131">
              <a:off x="196142" y="2382059"/>
              <a:ext cx="1047704" cy="1931131"/>
              <a:chOff x="2344925" y="238125"/>
              <a:chExt cx="2835925" cy="5038075"/>
            </a:xfrm>
          </p:grpSpPr>
          <p:sp>
            <p:nvSpPr>
              <p:cNvPr id="1556" name="Google Shape;1556;p40"/>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0"/>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0"/>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0"/>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0"/>
            <p:cNvGrpSpPr/>
            <p:nvPr/>
          </p:nvGrpSpPr>
          <p:grpSpPr>
            <a:xfrm rot="-209429">
              <a:off x="1311652" y="1602644"/>
              <a:ext cx="1777829" cy="3489971"/>
              <a:chOff x="2479375" y="241250"/>
              <a:chExt cx="2454400" cy="5089875"/>
            </a:xfrm>
          </p:grpSpPr>
          <p:sp>
            <p:nvSpPr>
              <p:cNvPr id="1567" name="Google Shape;1567;p40"/>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0"/>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0"/>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40"/>
            <p:cNvGrpSpPr/>
            <p:nvPr/>
          </p:nvGrpSpPr>
          <p:grpSpPr>
            <a:xfrm rot="1719885" flipH="1">
              <a:off x="531533" y="3107954"/>
              <a:ext cx="1885534" cy="2135203"/>
              <a:chOff x="1396775" y="238125"/>
              <a:chExt cx="4477525" cy="5209300"/>
            </a:xfrm>
          </p:grpSpPr>
          <p:sp>
            <p:nvSpPr>
              <p:cNvPr id="1574" name="Google Shape;1574;p40"/>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46" name="Picture 2">
            <a:extLst>
              <a:ext uri="{FF2B5EF4-FFF2-40B4-BE49-F238E27FC236}">
                <a16:creationId xmlns:a16="http://schemas.microsoft.com/office/drawing/2014/main" id="{5B1E4AB7-A085-0896-DE4B-9B84F4C47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01016" y="2375846"/>
            <a:ext cx="3039437" cy="3039437"/>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Oval 19">
            <a:extLst>
              <a:ext uri="{FF2B5EF4-FFF2-40B4-BE49-F238E27FC236}">
                <a16:creationId xmlns:a16="http://schemas.microsoft.com/office/drawing/2014/main" id="{0AD91584-766B-FB84-2CFB-93D291E5E580}"/>
              </a:ext>
            </a:extLst>
          </p:cNvPr>
          <p:cNvSpPr/>
          <p:nvPr/>
        </p:nvSpPr>
        <p:spPr>
          <a:xfrm>
            <a:off x="1707819" y="1199593"/>
            <a:ext cx="5100635" cy="2744314"/>
          </a:xfrm>
          <a:prstGeom prst="wedgeEllipseCallout">
            <a:avLst>
              <a:gd name="adj1" fmla="val 58589"/>
              <a:gd name="adj2" fmla="val 24531"/>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Bef>
                <a:spcPts val="300"/>
              </a:spcBef>
              <a:spcAft>
                <a:spcPts val="300"/>
              </a:spcAft>
            </a:pPr>
            <a:r>
              <a:rPr lang="fr-FR" sz="2000">
                <a:solidFill>
                  <a:srgbClr val="FFFFFF"/>
                </a:solidFill>
                <a:latin typeface="+mj-lt"/>
                <a:ea typeface="Calibri" panose="020F0502020204030204" pitchFamily="34" charset="0"/>
                <a:cs typeface="Times New Roman" panose="02020603050405020304" pitchFamily="18" charset="0"/>
              </a:rPr>
              <a:t>S</a:t>
            </a:r>
            <a:r>
              <a:rPr lang="fr-FR" sz="2000">
                <a:solidFill>
                  <a:srgbClr val="FFFFFF"/>
                </a:solidFill>
                <a:effectLst/>
                <a:latin typeface="+mj-lt"/>
                <a:ea typeface="Calibri" panose="020F0502020204030204" pitchFamily="34" charset="0"/>
                <a:cs typeface="Times New Roman" panose="02020603050405020304" pitchFamily="18" charset="0"/>
              </a:rPr>
              <a:t>ử dụng</a:t>
            </a:r>
            <a:r>
              <a:rPr lang="fr-FR" sz="2000" b="1">
                <a:solidFill>
                  <a:srgbClr val="FFFFFF"/>
                </a:solidFill>
                <a:effectLst/>
                <a:latin typeface="+mj-lt"/>
                <a:ea typeface="Calibri" panose="020F0502020204030204" pitchFamily="34" charset="0"/>
                <a:cs typeface="Times New Roman" panose="02020603050405020304" pitchFamily="18" charset="0"/>
              </a:rPr>
              <a:t> </a:t>
            </a:r>
            <a:r>
              <a:rPr lang="fr-FR" sz="2000">
                <a:solidFill>
                  <a:srgbClr val="FFFFFF"/>
                </a:solidFill>
                <a:effectLst/>
                <a:latin typeface="+mj-lt"/>
                <a:ea typeface="Calibri" panose="020F0502020204030204" pitchFamily="34" charset="0"/>
                <a:cs typeface="Times New Roman" panose="02020603050405020304" pitchFamily="18" charset="0"/>
              </a:rPr>
              <a:t>internet, sách, báo,.. để tìm hiểu về tác hại của đực giống quá béo hoặc quá gầy. </a:t>
            </a:r>
            <a:endParaRPr lang="en-US" sz="2000">
              <a:solidFill>
                <a:srgbClr val="FFFFFF"/>
              </a:solidFill>
              <a:effectLst/>
              <a:latin typeface="+mj-lt"/>
              <a:ea typeface="Calibri" panose="020F0502020204030204" pitchFamily="34" charset="0"/>
              <a:cs typeface="Times New Roman" panose="02020603050405020304" pitchFamily="18" charset="0"/>
            </a:endParaRPr>
          </a:p>
        </p:txBody>
      </p:sp>
      <p:sp>
        <p:nvSpPr>
          <p:cNvPr id="76" name="Google Shape;2169;p30">
            <a:extLst>
              <a:ext uri="{FF2B5EF4-FFF2-40B4-BE49-F238E27FC236}">
                <a16:creationId xmlns:a16="http://schemas.microsoft.com/office/drawing/2014/main" id="{E9971914-CE88-94BD-F96A-424BD2B10EF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III. </a:t>
            </a:r>
            <a:r>
              <a:rPr lang="fr-FR" sz="3000" b="1">
                <a:latin typeface="+mj-lt"/>
                <a:cs typeface="Times New Roman" panose="02020603050405020304" pitchFamily="18" charset="0"/>
              </a:rPr>
              <a:t>Nuôi </a:t>
            </a:r>
            <a:r>
              <a:rPr lang="fr-FR" sz="3000" b="1">
                <a:latin typeface="+mj-lt"/>
                <a:ea typeface="Calibri" panose="020F0502020204030204" pitchFamily="34" charset="0"/>
                <a:cs typeface="Times New Roman" panose="02020603050405020304" pitchFamily="18" charset="0"/>
              </a:rPr>
              <a:t>dưỡng và chăm sóc vật nuôi đực giống</a:t>
            </a:r>
            <a:endParaRPr sz="3000" b="1" dirty="0">
              <a:latin typeface="+mj-lt"/>
            </a:endParaRPr>
          </a:p>
        </p:txBody>
      </p:sp>
      <p:pic>
        <p:nvPicPr>
          <p:cNvPr id="6148" name="Picture 4">
            <a:extLst>
              <a:ext uri="{FF2B5EF4-FFF2-40B4-BE49-F238E27FC236}">
                <a16:creationId xmlns:a16="http://schemas.microsoft.com/office/drawing/2014/main" id="{BB68BED0-AAF2-0A15-8667-CE3CA3745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5393">
            <a:off x="7969545" y="1860406"/>
            <a:ext cx="1163822" cy="12533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FC0D0E7-1518-55FF-11ED-E8FBABD38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1074" y="4015227"/>
            <a:ext cx="999017" cy="999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grpSp>
        <p:nvGrpSpPr>
          <p:cNvPr id="1554" name="Google Shape;1554;p40"/>
          <p:cNvGrpSpPr/>
          <p:nvPr/>
        </p:nvGrpSpPr>
        <p:grpSpPr>
          <a:xfrm>
            <a:off x="78651" y="3477043"/>
            <a:ext cx="1856476" cy="2292867"/>
            <a:chOff x="121180" y="1551754"/>
            <a:chExt cx="3072777" cy="4009798"/>
          </a:xfrm>
        </p:grpSpPr>
        <p:grpSp>
          <p:nvGrpSpPr>
            <p:cNvPr id="1555" name="Google Shape;1555;p40"/>
            <p:cNvGrpSpPr/>
            <p:nvPr/>
          </p:nvGrpSpPr>
          <p:grpSpPr>
            <a:xfrm rot="-270131">
              <a:off x="196142" y="2382059"/>
              <a:ext cx="1047704" cy="1931131"/>
              <a:chOff x="2344925" y="238125"/>
              <a:chExt cx="2835925" cy="5038075"/>
            </a:xfrm>
          </p:grpSpPr>
          <p:sp>
            <p:nvSpPr>
              <p:cNvPr id="1556" name="Google Shape;1556;p40"/>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0"/>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0"/>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0"/>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0"/>
            <p:cNvGrpSpPr/>
            <p:nvPr/>
          </p:nvGrpSpPr>
          <p:grpSpPr>
            <a:xfrm rot="-209429">
              <a:off x="1311652" y="1602644"/>
              <a:ext cx="1777829" cy="3489971"/>
              <a:chOff x="2479375" y="241250"/>
              <a:chExt cx="2454400" cy="5089875"/>
            </a:xfrm>
          </p:grpSpPr>
          <p:sp>
            <p:nvSpPr>
              <p:cNvPr id="1567" name="Google Shape;1567;p40"/>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0"/>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0"/>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40"/>
            <p:cNvGrpSpPr/>
            <p:nvPr/>
          </p:nvGrpSpPr>
          <p:grpSpPr>
            <a:xfrm rot="1719885" flipH="1">
              <a:off x="531533" y="3107954"/>
              <a:ext cx="1885534" cy="2135203"/>
              <a:chOff x="1396775" y="238125"/>
              <a:chExt cx="4477525" cy="5209300"/>
            </a:xfrm>
          </p:grpSpPr>
          <p:sp>
            <p:nvSpPr>
              <p:cNvPr id="1574" name="Google Shape;1574;p40"/>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146" name="Picture 2">
            <a:extLst>
              <a:ext uri="{FF2B5EF4-FFF2-40B4-BE49-F238E27FC236}">
                <a16:creationId xmlns:a16="http://schemas.microsoft.com/office/drawing/2014/main" id="{5B1E4AB7-A085-0896-DE4B-9B84F4C47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01016" y="2375846"/>
            <a:ext cx="3039437" cy="3039437"/>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Oval 19">
            <a:extLst>
              <a:ext uri="{FF2B5EF4-FFF2-40B4-BE49-F238E27FC236}">
                <a16:creationId xmlns:a16="http://schemas.microsoft.com/office/drawing/2014/main" id="{0AD91584-766B-FB84-2CFB-93D291E5E580}"/>
              </a:ext>
            </a:extLst>
          </p:cNvPr>
          <p:cNvSpPr/>
          <p:nvPr/>
        </p:nvSpPr>
        <p:spPr>
          <a:xfrm>
            <a:off x="1707819" y="1199593"/>
            <a:ext cx="5100635" cy="2744314"/>
          </a:xfrm>
          <a:prstGeom prst="wedgeEllipseCallout">
            <a:avLst>
              <a:gd name="adj1" fmla="val 58589"/>
              <a:gd name="adj2" fmla="val 24531"/>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300"/>
              </a:spcBef>
              <a:spcAft>
                <a:spcPts val="300"/>
              </a:spcAft>
            </a:pPr>
            <a:r>
              <a:rPr lang="fr-FR" sz="2000">
                <a:solidFill>
                  <a:srgbClr val="FFFFFF"/>
                </a:solidFill>
                <a:effectLst/>
                <a:latin typeface="+mj-lt"/>
                <a:ea typeface="Calibri" panose="020F0502020204030204" pitchFamily="34" charset="0"/>
                <a:cs typeface="Times New Roman" panose="02020603050405020304" pitchFamily="18" charset="0"/>
              </a:rPr>
              <a:t>Tác hại: Ảnh hưởng xấu đến số lượng và chất lượng đàn con, sức đề kháng và chất lượng đàn con không tốt. </a:t>
            </a:r>
            <a:endParaRPr lang="en-US" sz="2000">
              <a:solidFill>
                <a:srgbClr val="FFFFFF"/>
              </a:solidFill>
              <a:effectLst/>
              <a:latin typeface="+mj-lt"/>
              <a:ea typeface="Calibri" panose="020F0502020204030204" pitchFamily="34" charset="0"/>
              <a:cs typeface="Times New Roman" panose="02020603050405020304" pitchFamily="18" charset="0"/>
            </a:endParaRPr>
          </a:p>
        </p:txBody>
      </p:sp>
      <p:sp>
        <p:nvSpPr>
          <p:cNvPr id="76" name="Google Shape;2169;p30">
            <a:extLst>
              <a:ext uri="{FF2B5EF4-FFF2-40B4-BE49-F238E27FC236}">
                <a16:creationId xmlns:a16="http://schemas.microsoft.com/office/drawing/2014/main" id="{E9971914-CE88-94BD-F96A-424BD2B10EF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III. </a:t>
            </a:r>
            <a:r>
              <a:rPr lang="fr-FR" sz="3000" b="1">
                <a:latin typeface="+mj-lt"/>
                <a:cs typeface="Times New Roman" panose="02020603050405020304" pitchFamily="18" charset="0"/>
              </a:rPr>
              <a:t>Nuôi </a:t>
            </a:r>
            <a:r>
              <a:rPr lang="fr-FR" sz="3000" b="1">
                <a:latin typeface="+mj-lt"/>
                <a:ea typeface="Calibri" panose="020F0502020204030204" pitchFamily="34" charset="0"/>
                <a:cs typeface="Times New Roman" panose="02020603050405020304" pitchFamily="18" charset="0"/>
              </a:rPr>
              <a:t>dưỡng và chăm sóc vật nuôi đực giống</a:t>
            </a:r>
            <a:endParaRPr sz="3000" b="1" dirty="0">
              <a:latin typeface="+mj-lt"/>
            </a:endParaRPr>
          </a:p>
        </p:txBody>
      </p:sp>
      <p:pic>
        <p:nvPicPr>
          <p:cNvPr id="6148" name="Picture 4">
            <a:extLst>
              <a:ext uri="{FF2B5EF4-FFF2-40B4-BE49-F238E27FC236}">
                <a16:creationId xmlns:a16="http://schemas.microsoft.com/office/drawing/2014/main" id="{BB68BED0-AAF2-0A15-8667-CE3CA3745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5393">
            <a:off x="7969545" y="1860406"/>
            <a:ext cx="1163822" cy="12533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EFC0D0E7-1518-55FF-11ED-E8FBABD38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1074" y="4015227"/>
            <a:ext cx="999017" cy="99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717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5" name="Google Shape;2169;p30">
            <a:extLst>
              <a:ext uri="{FF2B5EF4-FFF2-40B4-BE49-F238E27FC236}">
                <a16:creationId xmlns:a16="http://schemas.microsoft.com/office/drawing/2014/main" id="{6BEBD5D7-46BB-B312-1B25-967A1E0121E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2900" b="1">
                <a:latin typeface="+mj-lt"/>
              </a:rPr>
              <a:t>IV. </a:t>
            </a:r>
            <a:r>
              <a:rPr lang="fr-FR" sz="2900" b="1">
                <a:latin typeface="+mj-lt"/>
                <a:cs typeface="Times New Roman" panose="02020603050405020304" pitchFamily="18" charset="0"/>
              </a:rPr>
              <a:t>Nuôi </a:t>
            </a:r>
            <a:r>
              <a:rPr lang="fr-FR" sz="2900" b="1">
                <a:latin typeface="+mj-lt"/>
                <a:ea typeface="Calibri" panose="020F0502020204030204" pitchFamily="34" charset="0"/>
                <a:cs typeface="Times New Roman" panose="02020603050405020304" pitchFamily="18" charset="0"/>
              </a:rPr>
              <a:t>dưỡng và chăm sóc vật nuôi cái sinh sản</a:t>
            </a:r>
            <a:endParaRPr sz="2900" b="1" dirty="0">
              <a:latin typeface="+mj-lt"/>
            </a:endParaRPr>
          </a:p>
        </p:txBody>
      </p:sp>
      <p:pic>
        <p:nvPicPr>
          <p:cNvPr id="3" name="Picture 2">
            <a:extLst>
              <a:ext uri="{FF2B5EF4-FFF2-40B4-BE49-F238E27FC236}">
                <a16:creationId xmlns:a16="http://schemas.microsoft.com/office/drawing/2014/main" id="{2CFDF9DE-50A6-E4D6-BACA-7C9A0B9048A0}"/>
              </a:ext>
            </a:extLst>
          </p:cNvPr>
          <p:cNvPicPr>
            <a:picLocks noChangeAspect="1"/>
          </p:cNvPicPr>
          <p:nvPr/>
        </p:nvPicPr>
        <p:blipFill>
          <a:blip r:embed="rId3"/>
          <a:stretch>
            <a:fillRect/>
          </a:stretch>
        </p:blipFill>
        <p:spPr>
          <a:xfrm flipH="1">
            <a:off x="7621873" y="3179135"/>
            <a:ext cx="1522125" cy="1964365"/>
          </a:xfrm>
          <a:prstGeom prst="rect">
            <a:avLst/>
          </a:prstGeom>
        </p:spPr>
      </p:pic>
      <p:pic>
        <p:nvPicPr>
          <p:cNvPr id="11" name="Picture 10">
            <a:extLst>
              <a:ext uri="{FF2B5EF4-FFF2-40B4-BE49-F238E27FC236}">
                <a16:creationId xmlns:a16="http://schemas.microsoft.com/office/drawing/2014/main" id="{4EB1682A-6462-B9C8-91C3-D695BF295CEC}"/>
              </a:ext>
            </a:extLst>
          </p:cNvPr>
          <p:cNvPicPr>
            <a:picLocks noChangeAspect="1"/>
          </p:cNvPicPr>
          <p:nvPr/>
        </p:nvPicPr>
        <p:blipFill>
          <a:blip r:embed="rId4"/>
          <a:stretch>
            <a:fillRect/>
          </a:stretch>
        </p:blipFill>
        <p:spPr>
          <a:xfrm>
            <a:off x="3562076" y="1045710"/>
            <a:ext cx="4930258" cy="2151645"/>
          </a:xfrm>
          <a:prstGeom prst="rect">
            <a:avLst/>
          </a:prstGeom>
        </p:spPr>
      </p:pic>
      <p:sp>
        <p:nvSpPr>
          <p:cNvPr id="16" name="TextBox 15">
            <a:extLst>
              <a:ext uri="{FF2B5EF4-FFF2-40B4-BE49-F238E27FC236}">
                <a16:creationId xmlns:a16="http://schemas.microsoft.com/office/drawing/2014/main" id="{9B017BC6-71B2-A6B2-F246-E49E3EBE357B}"/>
              </a:ext>
            </a:extLst>
          </p:cNvPr>
          <p:cNvSpPr txBox="1"/>
          <p:nvPr/>
        </p:nvSpPr>
        <p:spPr>
          <a:xfrm>
            <a:off x="502868" y="3322731"/>
            <a:ext cx="8138264" cy="1404936"/>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Đọc thông tin mục IV, quan sát Hình 10.4 hãy cho biết: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i="1">
                <a:solidFill>
                  <a:srgbClr val="000000"/>
                </a:solidFill>
                <a:effectLst/>
                <a:latin typeface="+mj-lt"/>
                <a:ea typeface="Calibri" panose="020F0502020204030204" pitchFamily="34" charset="0"/>
                <a:cs typeface="Times New Roman" panose="02020603050405020304" pitchFamily="18" charset="0"/>
              </a:rPr>
              <a:t>Khái niệm vật nuôi cái sinh sản.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i="1">
                <a:solidFill>
                  <a:srgbClr val="000000"/>
                </a:solidFill>
                <a:effectLst/>
                <a:latin typeface="+mj-lt"/>
                <a:ea typeface="Calibri" panose="020F0502020204030204" pitchFamily="34" charset="0"/>
                <a:cs typeface="Times New Roman" panose="02020603050405020304" pitchFamily="18" charset="0"/>
              </a:rPr>
              <a:t>Ý nghĩa và biện pháp nuôi dưỡng, chăm sóc vật nuôi cái sinh sản. </a:t>
            </a:r>
            <a:endParaRPr lang="en-US" sz="2000">
              <a:effectLst/>
              <a:latin typeface="+mj-lt"/>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5B6F3EF-E8DE-4C6B-3617-990D4B2A3812}"/>
              </a:ext>
            </a:extLst>
          </p:cNvPr>
          <p:cNvPicPr>
            <a:picLocks noChangeAspect="1"/>
          </p:cNvPicPr>
          <p:nvPr/>
        </p:nvPicPr>
        <p:blipFill>
          <a:blip r:embed="rId5"/>
          <a:stretch>
            <a:fillRect/>
          </a:stretch>
        </p:blipFill>
        <p:spPr>
          <a:xfrm>
            <a:off x="651666" y="1165985"/>
            <a:ext cx="2676435" cy="1911093"/>
          </a:xfrm>
          <a:prstGeom prst="rect">
            <a:avLst/>
          </a:prstGeom>
        </p:spPr>
      </p:pic>
    </p:spTree>
    <p:extLst>
      <p:ext uri="{BB962C8B-B14F-4D97-AF65-F5344CB8AC3E}">
        <p14:creationId xmlns:p14="http://schemas.microsoft.com/office/powerpoint/2010/main" val="309881772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wipe(down)">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down)">
                                      <p:cBhvr>
                                        <p:cTn id="33"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5" name="Google Shape;2169;p30">
            <a:extLst>
              <a:ext uri="{FF2B5EF4-FFF2-40B4-BE49-F238E27FC236}">
                <a16:creationId xmlns:a16="http://schemas.microsoft.com/office/drawing/2014/main" id="{6BEBD5D7-46BB-B312-1B25-967A1E0121E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2900" b="1">
                <a:latin typeface="+mj-lt"/>
              </a:rPr>
              <a:t>IV. </a:t>
            </a:r>
            <a:r>
              <a:rPr lang="fr-FR" sz="2900" b="1">
                <a:latin typeface="+mj-lt"/>
                <a:cs typeface="Times New Roman" panose="02020603050405020304" pitchFamily="18" charset="0"/>
              </a:rPr>
              <a:t>Nuôi </a:t>
            </a:r>
            <a:r>
              <a:rPr lang="fr-FR" sz="2900" b="1">
                <a:latin typeface="+mj-lt"/>
                <a:ea typeface="Calibri" panose="020F0502020204030204" pitchFamily="34" charset="0"/>
                <a:cs typeface="Times New Roman" panose="02020603050405020304" pitchFamily="18" charset="0"/>
              </a:rPr>
              <a:t>dưỡng và chăm sóc vật nuôi cái sinh sản</a:t>
            </a:r>
            <a:endParaRPr sz="2900" b="1" dirty="0">
              <a:latin typeface="+mj-lt"/>
            </a:endParaRPr>
          </a:p>
        </p:txBody>
      </p:sp>
      <p:sp>
        <p:nvSpPr>
          <p:cNvPr id="8" name="TextBox 7">
            <a:extLst>
              <a:ext uri="{FF2B5EF4-FFF2-40B4-BE49-F238E27FC236}">
                <a16:creationId xmlns:a16="http://schemas.microsoft.com/office/drawing/2014/main" id="{BC2597D2-BB41-2840-5AC0-81804C8BF612}"/>
              </a:ext>
            </a:extLst>
          </p:cNvPr>
          <p:cNvSpPr txBox="1"/>
          <p:nvPr/>
        </p:nvSpPr>
        <p:spPr>
          <a:xfrm>
            <a:off x="438594" y="1099614"/>
            <a:ext cx="8266812" cy="3559372"/>
          </a:xfrm>
          <a:prstGeom prst="rect">
            <a:avLst/>
          </a:prstGeom>
          <a:noFill/>
        </p:spPr>
        <p:txBody>
          <a:bodyPr wrap="square">
            <a:spAutoFit/>
          </a:bodyPr>
          <a:lstStyle/>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 Vật nuôi cái sinh sản là các con cái được nuôi để đẻ con (với gia súc) hay đẻ trứng (với gia cầm).</a:t>
            </a:r>
            <a:endParaRPr lang="en-US" sz="2000">
              <a:effectLst/>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 Việc nuôi dưỡng và chăm sóc con cái sinh sản có ý nghĩa quan trọng vì sẽ ảnh hưởng trực tiếp đến chất lượng cao. </a:t>
            </a:r>
            <a:endParaRPr lang="en-US" sz="2000">
              <a:effectLst/>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 Biện pháp nuôi dưỡng, chăm sóc vật nuôi cái sinh sản: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Cung cấp đầy đủ các chất dinh dưỡng cho từng giai đoạn, nhất là protein, chất khoáng và vitamin.</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fr-FR" sz="2000">
                <a:solidFill>
                  <a:srgbClr val="000000"/>
                </a:solidFill>
                <a:effectLst/>
                <a:latin typeface="+mj-lt"/>
                <a:ea typeface="Calibri" panose="020F0502020204030204" pitchFamily="34" charset="0"/>
                <a:cs typeface="Times New Roman" panose="02020603050405020304" pitchFamily="18" charset="0"/>
              </a:rPr>
              <a:t>Chú ý đến chế độ vận động, tắm chải.</a:t>
            </a:r>
            <a:endParaRPr lang="en-US" sz="2000">
              <a:effectLst/>
              <a:latin typeface="+mj-lt"/>
              <a:ea typeface="Calibri" panose="020F0502020204030204" pitchFamily="34" charset="0"/>
              <a:cs typeface="Times New Roman" panose="02020603050405020304" pitchFamily="18" charset="0"/>
            </a:endParaRPr>
          </a:p>
        </p:txBody>
      </p:sp>
      <p:pic>
        <p:nvPicPr>
          <p:cNvPr id="7172" name="Picture 4">
            <a:extLst>
              <a:ext uri="{FF2B5EF4-FFF2-40B4-BE49-F238E27FC236}">
                <a16:creationId xmlns:a16="http://schemas.microsoft.com/office/drawing/2014/main" id="{9222E987-0B42-B506-D1DF-4C0830A92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529" y="3786520"/>
            <a:ext cx="2035471" cy="135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799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anim calcmode="lin" valueType="num">
                                      <p:cBhvr>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anim calcmode="lin" valueType="num">
                                      <p:cBhvr>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29" name="Google Shape;2169;p30">
            <a:extLst>
              <a:ext uri="{FF2B5EF4-FFF2-40B4-BE49-F238E27FC236}">
                <a16:creationId xmlns:a16="http://schemas.microsoft.com/office/drawing/2014/main" id="{F96FF0F5-3B53-7A50-645B-09BB0CC5A58C}"/>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LUYỆN TẬP</a:t>
            </a:r>
            <a:endParaRPr sz="3200" b="1" dirty="0">
              <a:latin typeface="+mj-lt"/>
            </a:endParaRPr>
          </a:p>
        </p:txBody>
      </p:sp>
      <p:sp>
        <p:nvSpPr>
          <p:cNvPr id="31" name="TextBox 30">
            <a:extLst>
              <a:ext uri="{FF2B5EF4-FFF2-40B4-BE49-F238E27FC236}">
                <a16:creationId xmlns:a16="http://schemas.microsoft.com/office/drawing/2014/main" id="{9812B8AA-D137-7B9E-F474-1339D6EDABAB}"/>
              </a:ext>
            </a:extLst>
          </p:cNvPr>
          <p:cNvSpPr txBox="1"/>
          <p:nvPr/>
        </p:nvSpPr>
        <p:spPr>
          <a:xfrm>
            <a:off x="501901" y="1146007"/>
            <a:ext cx="8140197" cy="2851486"/>
          </a:xfrm>
          <a:prstGeom prst="rect">
            <a:avLst/>
          </a:prstGeom>
          <a:noFill/>
        </p:spPr>
        <p:txBody>
          <a:bodyPr wrap="square">
            <a:spAutoFit/>
          </a:bodyPr>
          <a:lstStyle/>
          <a:p>
            <a:pPr algn="just">
              <a:lnSpc>
                <a:spcPct val="130000"/>
              </a:lnSpc>
            </a:pPr>
            <a:r>
              <a:rPr lang="en-US" sz="2000" b="1" i="0">
                <a:effectLst/>
                <a:latin typeface="+mn-lt"/>
              </a:rPr>
              <a:t>Câu </a:t>
            </a:r>
            <a:r>
              <a:rPr lang="vi-VN" sz="2000" b="1" i="0">
                <a:effectLst/>
                <a:latin typeface="+mn-lt"/>
              </a:rPr>
              <a:t>1. </a:t>
            </a:r>
            <a:r>
              <a:rPr lang="vi-VN" sz="2000" b="0" i="0">
                <a:effectLst/>
                <a:latin typeface="+mn-lt"/>
              </a:rPr>
              <a:t>Chọn từ hoặc cụm từ in nghiêng: phòng bệnh, tập cho vật nuôi non ăn sớm, kháng thể để hoàn thành các câu sau:</a:t>
            </a:r>
          </a:p>
          <a:p>
            <a:pPr algn="just">
              <a:lnSpc>
                <a:spcPct val="130000"/>
              </a:lnSpc>
            </a:pPr>
            <a:r>
              <a:rPr lang="en-US" sz="2000" b="0" i="0">
                <a:effectLst/>
                <a:latin typeface="+mn-lt"/>
              </a:rPr>
              <a:t>- </a:t>
            </a:r>
            <a:r>
              <a:rPr lang="vi-VN" sz="2000" b="0" i="0">
                <a:effectLst/>
                <a:latin typeface="+mn-lt"/>
              </a:rPr>
              <a:t>Khi nuôi dưỡng và chăm sóc vật nuôi non cần chú ý cho chúng uống sữa đầu ngay vì sữa đầu ngay vì sữa đầu có chất dinh dưỡng và ...(1)...</a:t>
            </a:r>
          </a:p>
          <a:p>
            <a:pPr algn="just">
              <a:lnSpc>
                <a:spcPct val="130000"/>
              </a:lnSpc>
            </a:pPr>
            <a:r>
              <a:rPr lang="en-US" sz="2000">
                <a:latin typeface="+mn-lt"/>
              </a:rPr>
              <a:t>- </a:t>
            </a:r>
            <a:r>
              <a:rPr lang="vi-VN" sz="2000" b="0" i="0">
                <a:effectLst/>
                <a:latin typeface="+mn-lt"/>
              </a:rPr>
              <a:t>Cần ...(2)...để bổ sung sự thiếu hụt chất dinh dưỡng trong sữa mẹ</a:t>
            </a:r>
          </a:p>
          <a:p>
            <a:pPr algn="just">
              <a:lnSpc>
                <a:spcPct val="130000"/>
              </a:lnSpc>
            </a:pPr>
            <a:r>
              <a:rPr lang="en-US" sz="2000" b="0" i="0">
                <a:effectLst/>
                <a:latin typeface="+mn-lt"/>
              </a:rPr>
              <a:t>- </a:t>
            </a:r>
            <a:r>
              <a:rPr lang="vi-VN" sz="2000" b="0" i="0">
                <a:effectLst/>
                <a:latin typeface="+mn-lt"/>
              </a:rPr>
              <a:t>Cần ...(3)...cho vật nuôi bằng cách tiêm vaccine, giữ vệ sinh sạch sẽ.</a:t>
            </a:r>
          </a:p>
        </p:txBody>
      </p:sp>
      <p:pic>
        <p:nvPicPr>
          <p:cNvPr id="6" name="Picture 5">
            <a:extLst>
              <a:ext uri="{FF2B5EF4-FFF2-40B4-BE49-F238E27FC236}">
                <a16:creationId xmlns:a16="http://schemas.microsoft.com/office/drawing/2014/main" id="{99F2717F-79F4-910C-C876-E54F11BEC557}"/>
              </a:ext>
            </a:extLst>
          </p:cNvPr>
          <p:cNvPicPr>
            <a:picLocks noChangeAspect="1"/>
          </p:cNvPicPr>
          <p:nvPr/>
        </p:nvPicPr>
        <p:blipFill>
          <a:blip r:embed="rId3"/>
          <a:stretch>
            <a:fillRect/>
          </a:stretch>
        </p:blipFill>
        <p:spPr>
          <a:xfrm rot="1005833">
            <a:off x="7650378" y="3936272"/>
            <a:ext cx="1329728" cy="1332393"/>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1">
                                            <p:txEl>
                                              <p:pRg st="1" end="1"/>
                                            </p:txEl>
                                          </p:spTgt>
                                        </p:tgtEl>
                                        <p:attrNameLst>
                                          <p:attrName>style.visibility</p:attrName>
                                        </p:attrNameLst>
                                      </p:cBhvr>
                                      <p:to>
                                        <p:strVal val="visible"/>
                                      </p:to>
                                    </p:set>
                                    <p:animEffect transition="in" filter="fade">
                                      <p:cBhvr>
                                        <p:cTn id="16" dur="500"/>
                                        <p:tgtEl>
                                          <p:spTgt spid="31">
                                            <p:txEl>
                                              <p:pRg st="1" end="1"/>
                                            </p:txEl>
                                          </p:spTgt>
                                        </p:tgtEl>
                                      </p:cBhvr>
                                    </p:animEffect>
                                    <p:anim calcmode="lin" valueType="num">
                                      <p:cBhvr>
                                        <p:cTn id="17"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xEl>
                                              <p:pRg st="2" end="2"/>
                                            </p:txEl>
                                          </p:spTgt>
                                        </p:tgtEl>
                                        <p:attrNameLst>
                                          <p:attrName>style.visibility</p:attrName>
                                        </p:attrNameLst>
                                      </p:cBhvr>
                                      <p:to>
                                        <p:strVal val="visible"/>
                                      </p:to>
                                    </p:set>
                                    <p:animEffect transition="in" filter="fade">
                                      <p:cBhvr>
                                        <p:cTn id="23" dur="500"/>
                                        <p:tgtEl>
                                          <p:spTgt spid="31">
                                            <p:txEl>
                                              <p:pRg st="2" end="2"/>
                                            </p:txEl>
                                          </p:spTgt>
                                        </p:tgtEl>
                                      </p:cBhvr>
                                    </p:animEffect>
                                    <p:anim calcmode="lin" valueType="num">
                                      <p:cBhvr>
                                        <p:cTn id="24"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1">
                                            <p:txEl>
                                              <p:pRg st="3" end="3"/>
                                            </p:txEl>
                                          </p:spTgt>
                                        </p:tgtEl>
                                        <p:attrNameLst>
                                          <p:attrName>style.visibility</p:attrName>
                                        </p:attrNameLst>
                                      </p:cBhvr>
                                      <p:to>
                                        <p:strVal val="visible"/>
                                      </p:to>
                                    </p:set>
                                    <p:animEffect transition="in" filter="fade">
                                      <p:cBhvr>
                                        <p:cTn id="30" dur="500"/>
                                        <p:tgtEl>
                                          <p:spTgt spid="31">
                                            <p:txEl>
                                              <p:pRg st="3" end="3"/>
                                            </p:txEl>
                                          </p:spTgt>
                                        </p:tgtEl>
                                      </p:cBhvr>
                                    </p:animEffect>
                                    <p:anim calcmode="lin" valueType="num">
                                      <p:cBhvr>
                                        <p:cTn id="31"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29" name="Google Shape;2169;p30">
            <a:extLst>
              <a:ext uri="{FF2B5EF4-FFF2-40B4-BE49-F238E27FC236}">
                <a16:creationId xmlns:a16="http://schemas.microsoft.com/office/drawing/2014/main" id="{F96FF0F5-3B53-7A50-645B-09BB0CC5A58C}"/>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LUYỆN TẬP</a:t>
            </a:r>
            <a:endParaRPr sz="3200" b="1" dirty="0">
              <a:latin typeface="+mj-lt"/>
            </a:endParaRPr>
          </a:p>
        </p:txBody>
      </p:sp>
      <p:sp>
        <p:nvSpPr>
          <p:cNvPr id="31" name="TextBox 30">
            <a:extLst>
              <a:ext uri="{FF2B5EF4-FFF2-40B4-BE49-F238E27FC236}">
                <a16:creationId xmlns:a16="http://schemas.microsoft.com/office/drawing/2014/main" id="{9812B8AA-D137-7B9E-F474-1339D6EDABAB}"/>
              </a:ext>
            </a:extLst>
          </p:cNvPr>
          <p:cNvSpPr txBox="1"/>
          <p:nvPr/>
        </p:nvSpPr>
        <p:spPr>
          <a:xfrm>
            <a:off x="501901" y="1092844"/>
            <a:ext cx="8140197" cy="3405484"/>
          </a:xfrm>
          <a:prstGeom prst="rect">
            <a:avLst/>
          </a:prstGeom>
          <a:noFill/>
        </p:spPr>
        <p:txBody>
          <a:bodyPr wrap="square">
            <a:spAutoFit/>
          </a:bodyPr>
          <a:lstStyle/>
          <a:p>
            <a:pPr algn="just">
              <a:lnSpc>
                <a:spcPct val="130000"/>
              </a:lnSpc>
              <a:spcBef>
                <a:spcPts val="1200"/>
              </a:spcBef>
              <a:spcAft>
                <a:spcPts val="1200"/>
              </a:spcAft>
            </a:pPr>
            <a:r>
              <a:rPr lang="en-US" sz="2000" b="1" i="0" u="sng">
                <a:solidFill>
                  <a:srgbClr val="009900"/>
                </a:solidFill>
                <a:effectLst/>
                <a:latin typeface="+mn-lt"/>
              </a:rPr>
              <a:t>Trả lời:</a:t>
            </a:r>
            <a:endParaRPr lang="vi-VN" sz="2000" b="1" i="0" u="sng">
              <a:solidFill>
                <a:srgbClr val="009900"/>
              </a:solidFill>
              <a:effectLst/>
              <a:latin typeface="+mn-lt"/>
            </a:endParaRPr>
          </a:p>
          <a:p>
            <a:pPr algn="just">
              <a:lnSpc>
                <a:spcPct val="130000"/>
              </a:lnSpc>
            </a:pPr>
            <a:r>
              <a:rPr lang="en-US" sz="2000" b="0" i="0">
                <a:effectLst/>
                <a:latin typeface="+mn-lt"/>
              </a:rPr>
              <a:t>- </a:t>
            </a:r>
            <a:r>
              <a:rPr lang="vi-VN" sz="2000" b="0" i="0">
                <a:effectLst/>
                <a:latin typeface="+mn-lt"/>
              </a:rPr>
              <a:t>Khi nuôi dưỡng và chăm sóc vật nuôi non cần chú ý cho chúng uống sữa đầu ngay vì sữa đầu ngay vì sữa đầu có chất dinh dưỡng và </a:t>
            </a:r>
            <a:r>
              <a:rPr lang="en-US" sz="2000" b="0" i="0">
                <a:solidFill>
                  <a:srgbClr val="FF0000"/>
                </a:solidFill>
                <a:effectLst/>
                <a:latin typeface="+mn-lt"/>
              </a:rPr>
              <a:t>kháng thể</a:t>
            </a:r>
            <a:r>
              <a:rPr lang="en-US" sz="2000" b="0" i="0">
                <a:effectLst/>
                <a:latin typeface="+mn-lt"/>
              </a:rPr>
              <a:t>.</a:t>
            </a:r>
            <a:endParaRPr lang="vi-VN" sz="2000" b="0" i="0">
              <a:solidFill>
                <a:srgbClr val="FF0000"/>
              </a:solidFill>
              <a:effectLst/>
              <a:latin typeface="+mn-lt"/>
            </a:endParaRPr>
          </a:p>
          <a:p>
            <a:pPr algn="just">
              <a:lnSpc>
                <a:spcPct val="130000"/>
              </a:lnSpc>
            </a:pPr>
            <a:r>
              <a:rPr lang="en-US" sz="2000">
                <a:latin typeface="+mn-lt"/>
              </a:rPr>
              <a:t>- </a:t>
            </a:r>
            <a:r>
              <a:rPr lang="vi-VN" sz="2000" b="0" i="0">
                <a:effectLst/>
                <a:latin typeface="+mn-lt"/>
              </a:rPr>
              <a:t>Cần </a:t>
            </a:r>
            <a:r>
              <a:rPr lang="en-US" sz="2000" b="0" i="0">
                <a:solidFill>
                  <a:srgbClr val="FF0000"/>
                </a:solidFill>
                <a:effectLst/>
                <a:latin typeface="+mn-lt"/>
              </a:rPr>
              <a:t>tập cho vật nuôi non ăn sớm </a:t>
            </a:r>
            <a:r>
              <a:rPr lang="vi-VN" sz="2000" b="0" i="0">
                <a:effectLst/>
                <a:latin typeface="+mn-lt"/>
              </a:rPr>
              <a:t>để bổ sung sự thiếu hụt chất dinh dưỡng trong sữa mẹ</a:t>
            </a:r>
          </a:p>
          <a:p>
            <a:pPr algn="just">
              <a:lnSpc>
                <a:spcPct val="130000"/>
              </a:lnSpc>
            </a:pPr>
            <a:r>
              <a:rPr lang="en-US" sz="2000" b="0" i="0">
                <a:effectLst/>
                <a:latin typeface="+mn-lt"/>
              </a:rPr>
              <a:t>- </a:t>
            </a:r>
            <a:r>
              <a:rPr lang="vi-VN" sz="2000" b="0" i="0">
                <a:effectLst/>
                <a:latin typeface="+mn-lt"/>
              </a:rPr>
              <a:t>Cần </a:t>
            </a:r>
            <a:r>
              <a:rPr lang="en-US" sz="2000" b="0" i="0">
                <a:solidFill>
                  <a:srgbClr val="FF0000"/>
                </a:solidFill>
                <a:effectLst/>
                <a:latin typeface="+mn-lt"/>
              </a:rPr>
              <a:t>phòng bệnh </a:t>
            </a:r>
            <a:r>
              <a:rPr lang="vi-VN" sz="2000" b="0" i="0">
                <a:effectLst/>
                <a:latin typeface="+mn-lt"/>
              </a:rPr>
              <a:t>cho vật nuôi bằng cách tiêm vaccine, giữ vệ sinh sạch sẽ.</a:t>
            </a:r>
          </a:p>
        </p:txBody>
      </p:sp>
    </p:spTree>
    <p:extLst>
      <p:ext uri="{BB962C8B-B14F-4D97-AF65-F5344CB8AC3E}">
        <p14:creationId xmlns:p14="http://schemas.microsoft.com/office/powerpoint/2010/main" val="338526108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down)">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anim calcmode="lin" valueType="num">
                                      <p:cBhvr>
                                        <p:cTn id="1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1">
                                            <p:txEl>
                                              <p:pRg st="2" end="2"/>
                                            </p:txEl>
                                          </p:spTgt>
                                        </p:tgtEl>
                                        <p:attrNameLst>
                                          <p:attrName>style.visibility</p:attrName>
                                        </p:attrNameLst>
                                      </p:cBhvr>
                                      <p:to>
                                        <p:strVal val="visible"/>
                                      </p:to>
                                    </p:set>
                                    <p:animEffect transition="in" filter="fade">
                                      <p:cBhvr>
                                        <p:cTn id="19" dur="500"/>
                                        <p:tgtEl>
                                          <p:spTgt spid="31">
                                            <p:txEl>
                                              <p:pRg st="2" end="2"/>
                                            </p:txEl>
                                          </p:spTgt>
                                        </p:tgtEl>
                                      </p:cBhvr>
                                    </p:animEffect>
                                    <p:anim calcmode="lin" valueType="num">
                                      <p:cBhvr>
                                        <p:cTn id="20" dur="5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1">
                                            <p:txEl>
                                              <p:pRg st="3" end="3"/>
                                            </p:txEl>
                                          </p:spTgt>
                                        </p:tgtEl>
                                        <p:attrNameLst>
                                          <p:attrName>style.visibility</p:attrName>
                                        </p:attrNameLst>
                                      </p:cBhvr>
                                      <p:to>
                                        <p:strVal val="visible"/>
                                      </p:to>
                                    </p:set>
                                    <p:animEffect transition="in" filter="fade">
                                      <p:cBhvr>
                                        <p:cTn id="26" dur="500"/>
                                        <p:tgtEl>
                                          <p:spTgt spid="31">
                                            <p:txEl>
                                              <p:pRg st="3" end="3"/>
                                            </p:txEl>
                                          </p:spTgt>
                                        </p:tgtEl>
                                      </p:cBhvr>
                                    </p:animEffect>
                                    <p:anim calcmode="lin" valueType="num">
                                      <p:cBhvr>
                                        <p:cTn id="27"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29" name="Google Shape;2169;p30">
            <a:extLst>
              <a:ext uri="{FF2B5EF4-FFF2-40B4-BE49-F238E27FC236}">
                <a16:creationId xmlns:a16="http://schemas.microsoft.com/office/drawing/2014/main" id="{F96FF0F5-3B53-7A50-645B-09BB0CC5A58C}"/>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LUYỆN TẬP</a:t>
            </a:r>
            <a:endParaRPr sz="3200" b="1" dirty="0">
              <a:latin typeface="+mj-lt"/>
            </a:endParaRPr>
          </a:p>
        </p:txBody>
      </p:sp>
      <p:sp>
        <p:nvSpPr>
          <p:cNvPr id="31" name="TextBox 30">
            <a:extLst>
              <a:ext uri="{FF2B5EF4-FFF2-40B4-BE49-F238E27FC236}">
                <a16:creationId xmlns:a16="http://schemas.microsoft.com/office/drawing/2014/main" id="{9812B8AA-D137-7B9E-F474-1339D6EDABAB}"/>
              </a:ext>
            </a:extLst>
          </p:cNvPr>
          <p:cNvSpPr txBox="1"/>
          <p:nvPr/>
        </p:nvSpPr>
        <p:spPr>
          <a:xfrm>
            <a:off x="501901" y="1146007"/>
            <a:ext cx="8140197" cy="1251048"/>
          </a:xfrm>
          <a:prstGeom prst="rect">
            <a:avLst/>
          </a:prstGeom>
          <a:noFill/>
        </p:spPr>
        <p:txBody>
          <a:bodyPr wrap="square">
            <a:spAutoFit/>
          </a:bodyPr>
          <a:lstStyle/>
          <a:p>
            <a:pPr algn="just">
              <a:lnSpc>
                <a:spcPct val="130000"/>
              </a:lnSpc>
            </a:pPr>
            <a:r>
              <a:rPr lang="en-US" sz="2000" b="1" i="0">
                <a:effectLst/>
                <a:latin typeface="+mn-lt"/>
              </a:rPr>
              <a:t>Câu 2</a:t>
            </a:r>
            <a:r>
              <a:rPr lang="vi-VN" sz="2000" b="1" i="0">
                <a:effectLst/>
                <a:latin typeface="+mn-lt"/>
              </a:rPr>
              <a:t>. </a:t>
            </a:r>
            <a:r>
              <a:rPr lang="vi-VN" sz="2000" b="0" i="0">
                <a:solidFill>
                  <a:srgbClr val="333333"/>
                </a:solidFill>
                <a:effectLst/>
                <a:latin typeface="+mn-lt"/>
              </a:rPr>
              <a:t>Vật nuôi non và vật nuôi trưởng thành có đặc điểm gì khác nhau? Thức ăn và cách chăm sóc vật nuôi non khác với vật nuôi trưởng thành như thế nào?</a:t>
            </a:r>
            <a:endParaRPr lang="vi-VN" sz="2000" b="0" i="0">
              <a:effectLst/>
              <a:latin typeface="+mn-lt"/>
            </a:endParaRPr>
          </a:p>
        </p:txBody>
      </p:sp>
      <p:pic>
        <p:nvPicPr>
          <p:cNvPr id="8194" name="Picture 2">
            <a:extLst>
              <a:ext uri="{FF2B5EF4-FFF2-40B4-BE49-F238E27FC236}">
                <a16:creationId xmlns:a16="http://schemas.microsoft.com/office/drawing/2014/main" id="{1AF21AAE-70D9-61D5-9665-752370829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33143" y="2892055"/>
            <a:ext cx="1822529" cy="18225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2457E130-539A-55AD-FEC2-E82877740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179" y="2378182"/>
            <a:ext cx="2467049" cy="24670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FBEBBEA8-5BEE-9223-2B6E-7CB060392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295" y="3089864"/>
            <a:ext cx="2467050" cy="142690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ED8B0F2A-A436-5E52-8F56-662C34DFD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2804" y="2927096"/>
            <a:ext cx="1589677" cy="158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par>
                                <p:cTn id="13" presetID="10" presetClass="entr" presetSubtype="0" fill="hold" nodeType="withEffect">
                                  <p:stCondLst>
                                    <p:cond delay="0"/>
                                  </p:stCondLst>
                                  <p:childTnLst>
                                    <p:set>
                                      <p:cBhvr>
                                        <p:cTn id="14" dur="1" fill="hold">
                                          <p:stCondLst>
                                            <p:cond delay="0"/>
                                          </p:stCondLst>
                                        </p:cTn>
                                        <p:tgtEl>
                                          <p:spTgt spid="8198"/>
                                        </p:tgtEl>
                                        <p:attrNameLst>
                                          <p:attrName>style.visibility</p:attrName>
                                        </p:attrNameLst>
                                      </p:cBhvr>
                                      <p:to>
                                        <p:strVal val="visible"/>
                                      </p:to>
                                    </p:set>
                                    <p:animEffect transition="in" filter="fade">
                                      <p:cBhvr>
                                        <p:cTn id="15" dur="500"/>
                                        <p:tgtEl>
                                          <p:spTgt spid="8198"/>
                                        </p:tgtEl>
                                      </p:cBhvr>
                                    </p:animEffect>
                                  </p:childTnLst>
                                </p:cTn>
                              </p:par>
                              <p:par>
                                <p:cTn id="16" presetID="10" presetClass="entr" presetSubtype="0"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500"/>
                                        <p:tgtEl>
                                          <p:spTgt spid="8196"/>
                                        </p:tgtEl>
                                      </p:cBhvr>
                                    </p:animEffect>
                                  </p:childTnLst>
                                </p:cTn>
                              </p:par>
                              <p:par>
                                <p:cTn id="19" presetID="10" presetClass="entr" presetSubtype="0" fill="hold" nodeType="withEffect">
                                  <p:stCondLst>
                                    <p:cond delay="0"/>
                                  </p:stCondLst>
                                  <p:childTnLst>
                                    <p:set>
                                      <p:cBhvr>
                                        <p:cTn id="20" dur="1" fill="hold">
                                          <p:stCondLst>
                                            <p:cond delay="0"/>
                                          </p:stCondLst>
                                        </p:cTn>
                                        <p:tgtEl>
                                          <p:spTgt spid="8202"/>
                                        </p:tgtEl>
                                        <p:attrNameLst>
                                          <p:attrName>style.visibility</p:attrName>
                                        </p:attrNameLst>
                                      </p:cBhvr>
                                      <p:to>
                                        <p:strVal val="visible"/>
                                      </p:to>
                                    </p:set>
                                    <p:animEffect transition="in" filter="fade">
                                      <p:cBhvr>
                                        <p:cTn id="21"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7" name="Picture 6" descr="A person standing next to a group of pigs in a cage&#10;&#10;Description automatically generated with low confidence">
            <a:extLst>
              <a:ext uri="{FF2B5EF4-FFF2-40B4-BE49-F238E27FC236}">
                <a16:creationId xmlns:a16="http://schemas.microsoft.com/office/drawing/2014/main" id="{BCF63318-87B0-871D-C614-C8E7F55D7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873" y="2403562"/>
            <a:ext cx="3087814" cy="2221600"/>
          </a:xfrm>
          <a:prstGeom prst="rect">
            <a:avLst/>
          </a:prstGeom>
        </p:spPr>
      </p:pic>
      <p:pic>
        <p:nvPicPr>
          <p:cNvPr id="6" name="Picture 5" descr="A dog with a pair of scissors&#10;&#10;Description automatically generated with low confidence">
            <a:extLst>
              <a:ext uri="{FF2B5EF4-FFF2-40B4-BE49-F238E27FC236}">
                <a16:creationId xmlns:a16="http://schemas.microsoft.com/office/drawing/2014/main" id="{2C4FFF56-236E-177C-DFCE-EE0C713630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313" y="2403563"/>
            <a:ext cx="3087814" cy="2221600"/>
          </a:xfrm>
          <a:prstGeom prst="rect">
            <a:avLst/>
          </a:prstGeom>
        </p:spPr>
      </p:pic>
      <p:sp>
        <p:nvSpPr>
          <p:cNvPr id="10" name="TextBox 9">
            <a:extLst>
              <a:ext uri="{FF2B5EF4-FFF2-40B4-BE49-F238E27FC236}">
                <a16:creationId xmlns:a16="http://schemas.microsoft.com/office/drawing/2014/main" id="{A4D2C2DD-BDAC-A143-3BA8-66002DBD028E}"/>
              </a:ext>
            </a:extLst>
          </p:cNvPr>
          <p:cNvSpPr txBox="1"/>
          <p:nvPr/>
        </p:nvSpPr>
        <p:spPr>
          <a:xfrm>
            <a:off x="881173" y="978642"/>
            <a:ext cx="7381654" cy="1251048"/>
          </a:xfrm>
          <a:prstGeom prst="rect">
            <a:avLst/>
          </a:prstGeom>
          <a:noFill/>
        </p:spPr>
        <p:txBody>
          <a:bodyPr wrap="square">
            <a:spAutoFit/>
          </a:bodyPr>
          <a:lstStyle/>
          <a:p>
            <a:pPr algn="just">
              <a:lnSpc>
                <a:spcPct val="130000"/>
              </a:lnSpc>
              <a:spcBef>
                <a:spcPts val="300"/>
              </a:spcBef>
              <a:spcAft>
                <a:spcPts val="300"/>
              </a:spcAft>
            </a:pPr>
            <a:r>
              <a:rPr lang="fr-FR" sz="2000">
                <a:latin typeface="+mj-lt"/>
                <a:ea typeface="Calibri" panose="020F0502020204030204" pitchFamily="34" charset="0"/>
                <a:cs typeface="Times New Roman" panose="02020603050405020304" pitchFamily="18" charset="0"/>
              </a:rPr>
              <a:t>Q</a:t>
            </a:r>
            <a:r>
              <a:rPr lang="fr-FR" sz="2000">
                <a:solidFill>
                  <a:srgbClr val="000000"/>
                </a:solidFill>
                <a:effectLst/>
                <a:latin typeface="+mj-lt"/>
                <a:ea typeface="Calibri" panose="020F0502020204030204" pitchFamily="34" charset="0"/>
                <a:cs typeface="Times New Roman" panose="02020603050405020304" pitchFamily="18" charset="0"/>
              </a:rPr>
              <a:t>uan sát hình ảnh một số vật nuôi và trả lời câu hỏi: </a:t>
            </a:r>
            <a:r>
              <a:rPr lang="fr-FR" sz="2000" i="1">
                <a:solidFill>
                  <a:srgbClr val="000000"/>
                </a:solidFill>
                <a:effectLst/>
                <a:latin typeface="+mj-lt"/>
                <a:ea typeface="Calibri" panose="020F0502020204030204" pitchFamily="34" charset="0"/>
                <a:cs typeface="Times New Roman" panose="02020603050405020304" pitchFamily="18" charset="0"/>
              </a:rPr>
              <a:t>Ở gia đình em có nuôi những vật nuôi nào? Hãy cho biết cách chăm sóc chúng như thế nào?</a:t>
            </a:r>
            <a:endParaRPr lang="en-US" sz="2000">
              <a:effectLst/>
              <a:latin typeface="+mj-lt"/>
              <a:ea typeface="Calibri" panose="020F0502020204030204" pitchFamily="34" charset="0"/>
              <a:cs typeface="Times New Roman" panose="02020603050405020304" pitchFamily="18" charset="0"/>
            </a:endParaRPr>
          </a:p>
        </p:txBody>
      </p:sp>
      <p:sp>
        <p:nvSpPr>
          <p:cNvPr id="18" name="Google Shape;2169;p30">
            <a:extLst>
              <a:ext uri="{FF2B5EF4-FFF2-40B4-BE49-F238E27FC236}">
                <a16:creationId xmlns:a16="http://schemas.microsoft.com/office/drawing/2014/main" id="{A9DEA188-D53D-E1AF-C080-E0FDB7F9CE55}"/>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j-lt"/>
              </a:rPr>
              <a:t>KHỞI ĐỘNG</a:t>
            </a:r>
            <a:endParaRPr sz="3200" b="1" dirty="0">
              <a:latin typeface="+mj-lt"/>
            </a:endParaRPr>
          </a:p>
        </p:txBody>
      </p:sp>
    </p:spTree>
    <p:extLst>
      <p:ext uri="{BB962C8B-B14F-4D97-AF65-F5344CB8AC3E}">
        <p14:creationId xmlns:p14="http://schemas.microsoft.com/office/powerpoint/2010/main" val="1736366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29" name="Google Shape;2169;p30">
            <a:extLst>
              <a:ext uri="{FF2B5EF4-FFF2-40B4-BE49-F238E27FC236}">
                <a16:creationId xmlns:a16="http://schemas.microsoft.com/office/drawing/2014/main" id="{F96FF0F5-3B53-7A50-645B-09BB0CC5A58C}"/>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LUYỆN TẬP</a:t>
            </a:r>
            <a:endParaRPr sz="3200" b="1" dirty="0">
              <a:latin typeface="+mj-lt"/>
            </a:endParaRPr>
          </a:p>
        </p:txBody>
      </p:sp>
      <p:sp>
        <p:nvSpPr>
          <p:cNvPr id="9" name="TextBox 8">
            <a:extLst>
              <a:ext uri="{FF2B5EF4-FFF2-40B4-BE49-F238E27FC236}">
                <a16:creationId xmlns:a16="http://schemas.microsoft.com/office/drawing/2014/main" id="{57D0587E-93FB-8562-3848-3D06F1946500}"/>
              </a:ext>
            </a:extLst>
          </p:cNvPr>
          <p:cNvSpPr txBox="1"/>
          <p:nvPr/>
        </p:nvSpPr>
        <p:spPr>
          <a:xfrm>
            <a:off x="411634" y="1099584"/>
            <a:ext cx="8320731" cy="2944332"/>
          </a:xfrm>
          <a:prstGeom prst="rect">
            <a:avLst/>
          </a:prstGeom>
          <a:noFill/>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en-US" sz="1900">
                <a:latin typeface="+mj-lt"/>
                <a:ea typeface="Calibri" panose="020F0502020204030204" pitchFamily="34" charset="0"/>
                <a:cs typeface="Times New Roman" panose="02020603050405020304" pitchFamily="18" charset="0"/>
              </a:rPr>
              <a:t>K</a:t>
            </a:r>
            <a:r>
              <a:rPr lang="en-US" sz="1900">
                <a:solidFill>
                  <a:srgbClr val="000000"/>
                </a:solidFill>
                <a:effectLst/>
                <a:latin typeface="+mj-lt"/>
                <a:ea typeface="Calibri" panose="020F0502020204030204" pitchFamily="34" charset="0"/>
                <a:cs typeface="Times New Roman" panose="02020603050405020304" pitchFamily="18" charset="0"/>
              </a:rPr>
              <a:t>hả năng điều tiết thân nhiệt của vật nuôi non chưa tốt, dễ bị tác động bởi sự thay đổi nhiệt độ của môi trường. </a:t>
            </a:r>
          </a:p>
          <a:p>
            <a:pPr marL="342900" indent="-342900" algn="just">
              <a:lnSpc>
                <a:spcPct val="130000"/>
              </a:lnSpc>
              <a:spcBef>
                <a:spcPts val="300"/>
              </a:spcBef>
              <a:spcAft>
                <a:spcPts val="300"/>
              </a:spcAft>
              <a:buFont typeface="Arial" panose="020B0604020202020204" pitchFamily="34" charset="0"/>
              <a:buChar char="•"/>
            </a:pPr>
            <a:r>
              <a:rPr lang="en-US" sz="1900">
                <a:solidFill>
                  <a:srgbClr val="000000"/>
                </a:solidFill>
                <a:effectLst/>
                <a:latin typeface="+mj-lt"/>
                <a:ea typeface="Calibri" panose="020F0502020204030204" pitchFamily="34" charset="0"/>
                <a:cs typeface="Times New Roman" panose="02020603050405020304" pitchFamily="18" charset="0"/>
              </a:rPr>
              <a:t>Chức năng của một số hệ cơ quan như hệ tiêu hóa, hệ hô hấp, hệ miễn dịch chưa hoàn chỉnh </a:t>
            </a:r>
            <a:r>
              <a:rPr lang="en-US" sz="1900">
                <a:latin typeface="+mj-lt"/>
                <a:ea typeface="Calibri" panose="020F0502020204030204" pitchFamily="34" charset="0"/>
                <a:cs typeface="Times New Roman" panose="02020603050405020304" pitchFamily="18" charset="0"/>
              </a:rPr>
              <a:t>=&gt; D</a:t>
            </a:r>
            <a:r>
              <a:rPr lang="en-US" sz="1900">
                <a:solidFill>
                  <a:srgbClr val="000000"/>
                </a:solidFill>
                <a:effectLst/>
                <a:latin typeface="+mj-lt"/>
                <a:ea typeface="Calibri" panose="020F0502020204030204" pitchFamily="34" charset="0"/>
                <a:cs typeface="Times New Roman" panose="02020603050405020304" pitchFamily="18" charset="0"/>
              </a:rPr>
              <a:t>ễ bị mắc bệnh.</a:t>
            </a:r>
            <a:endParaRPr lang="en-US" sz="19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en-US" sz="1900">
                <a:solidFill>
                  <a:srgbClr val="000000"/>
                </a:solidFill>
                <a:effectLst/>
                <a:latin typeface="+mj-lt"/>
                <a:ea typeface="Calibri" panose="020F0502020204030204" pitchFamily="34" charset="0"/>
                <a:cs typeface="Times New Roman" panose="02020603050405020304" pitchFamily="18" charset="0"/>
              </a:rPr>
              <a:t>Sức đề kháng của vật nuôi non kém hơn so với vật nuôi trưởng thành.</a:t>
            </a:r>
            <a:endParaRPr lang="en-US" sz="1900">
              <a:effectLst/>
              <a:latin typeface="+mj-lt"/>
              <a:ea typeface="Calibri" panose="020F0502020204030204" pitchFamily="34" charset="0"/>
              <a:cs typeface="Times New Roman" panose="02020603050405020304" pitchFamily="18" charset="0"/>
            </a:endParaRPr>
          </a:p>
          <a:p>
            <a:pPr marL="342900" indent="-342900" algn="just">
              <a:lnSpc>
                <a:spcPct val="130000"/>
              </a:lnSpc>
              <a:spcBef>
                <a:spcPts val="300"/>
              </a:spcBef>
              <a:spcAft>
                <a:spcPts val="300"/>
              </a:spcAft>
              <a:buFont typeface="Arial" panose="020B0604020202020204" pitchFamily="34" charset="0"/>
              <a:buChar char="•"/>
            </a:pPr>
            <a:r>
              <a:rPr lang="en-US" sz="1900">
                <a:solidFill>
                  <a:srgbClr val="000000"/>
                </a:solidFill>
                <a:effectLst/>
                <a:latin typeface="+mj-lt"/>
                <a:ea typeface="Calibri" panose="020F0502020204030204" pitchFamily="34" charset="0"/>
                <a:cs typeface="Times New Roman" panose="02020603050405020304" pitchFamily="18" charset="0"/>
              </a:rPr>
              <a:t>Lượng thức ăn của vật nuôi non ít hơn, được chế biến thơm ngon, có độ mềm và kích thước phù hợp để vật nuôi thích ăn, dễ ăn, dễ tiêu hóa.</a:t>
            </a:r>
            <a:endParaRPr lang="en-US" sz="1900">
              <a:effectLst/>
              <a:latin typeface="+mj-lt"/>
              <a:ea typeface="Calibri" panose="020F0502020204030204" pitchFamily="34" charset="0"/>
              <a:cs typeface="Times New Roman" panose="02020603050405020304" pitchFamily="18" charset="0"/>
            </a:endParaRPr>
          </a:p>
        </p:txBody>
      </p:sp>
      <p:pic>
        <p:nvPicPr>
          <p:cNvPr id="9218" name="Picture 2">
            <a:extLst>
              <a:ext uri="{FF2B5EF4-FFF2-40B4-BE49-F238E27FC236}">
                <a16:creationId xmlns:a16="http://schemas.microsoft.com/office/drawing/2014/main" id="{97319F2E-9AE2-F183-C8B1-EBCB8C4C6E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34"/>
          <a:stretch/>
        </p:blipFill>
        <p:spPr bwMode="auto">
          <a:xfrm>
            <a:off x="6429733" y="4043916"/>
            <a:ext cx="2185654" cy="99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8527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500"/>
                                        <p:tgtEl>
                                          <p:spTgt spid="9">
                                            <p:txEl>
                                              <p:pRg st="1" end="1"/>
                                            </p:txEl>
                                          </p:spTgt>
                                        </p:tgtEl>
                                      </p:cBhvr>
                                    </p:animEffect>
                                    <p:anim calcmode="lin" valueType="num">
                                      <p:cBhvr>
                                        <p:cTn id="1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anim calcmode="lin" valueType="num">
                                      <p:cBhvr>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anim calcmode="lin" valueType="num">
                                      <p:cBhvr>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29" name="Google Shape;2169;p30">
            <a:extLst>
              <a:ext uri="{FF2B5EF4-FFF2-40B4-BE49-F238E27FC236}">
                <a16:creationId xmlns:a16="http://schemas.microsoft.com/office/drawing/2014/main" id="{F96FF0F5-3B53-7A50-645B-09BB0CC5A58C}"/>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LUYỆN TẬP</a:t>
            </a:r>
            <a:endParaRPr sz="3200" b="1" dirty="0">
              <a:latin typeface="+mj-lt"/>
            </a:endParaRPr>
          </a:p>
        </p:txBody>
      </p:sp>
      <p:sp>
        <p:nvSpPr>
          <p:cNvPr id="31" name="TextBox 30">
            <a:extLst>
              <a:ext uri="{FF2B5EF4-FFF2-40B4-BE49-F238E27FC236}">
                <a16:creationId xmlns:a16="http://schemas.microsoft.com/office/drawing/2014/main" id="{9812B8AA-D137-7B9E-F474-1339D6EDABAB}"/>
              </a:ext>
            </a:extLst>
          </p:cNvPr>
          <p:cNvSpPr txBox="1"/>
          <p:nvPr/>
        </p:nvSpPr>
        <p:spPr>
          <a:xfrm>
            <a:off x="501901" y="1008488"/>
            <a:ext cx="8140197" cy="852606"/>
          </a:xfrm>
          <a:prstGeom prst="rect">
            <a:avLst/>
          </a:prstGeom>
          <a:noFill/>
        </p:spPr>
        <p:txBody>
          <a:bodyPr wrap="square">
            <a:spAutoFit/>
          </a:bodyPr>
          <a:lstStyle/>
          <a:p>
            <a:pPr algn="just">
              <a:lnSpc>
                <a:spcPct val="130000"/>
              </a:lnSpc>
            </a:pPr>
            <a:r>
              <a:rPr lang="en-US" sz="2000" b="1" i="0">
                <a:effectLst/>
                <a:latin typeface="+mj-lt"/>
              </a:rPr>
              <a:t>Câu 3</a:t>
            </a:r>
            <a:r>
              <a:rPr lang="vi-VN" sz="2000" b="1" i="0">
                <a:effectLst/>
                <a:latin typeface="+mj-lt"/>
              </a:rPr>
              <a:t>. </a:t>
            </a:r>
            <a:r>
              <a:rPr lang="vi-VN" sz="2000" b="0" i="0">
                <a:effectLst/>
                <a:latin typeface="+mn-lt"/>
              </a:rPr>
              <a:t>So sánh biện pháp nuôi dưỡng và chăm sóc vật nuôi non, vật nuôi đực giống và vật nuôi cái sinh sản.</a:t>
            </a:r>
          </a:p>
        </p:txBody>
      </p:sp>
      <p:pic>
        <p:nvPicPr>
          <p:cNvPr id="3" name="Picture 2">
            <a:extLst>
              <a:ext uri="{FF2B5EF4-FFF2-40B4-BE49-F238E27FC236}">
                <a16:creationId xmlns:a16="http://schemas.microsoft.com/office/drawing/2014/main" id="{8923A088-7C0B-1CAA-3F00-73A8F9A77BB2}"/>
              </a:ext>
            </a:extLst>
          </p:cNvPr>
          <p:cNvPicPr>
            <a:picLocks noChangeAspect="1"/>
          </p:cNvPicPr>
          <p:nvPr/>
        </p:nvPicPr>
        <p:blipFill>
          <a:blip r:embed="rId3"/>
          <a:stretch>
            <a:fillRect/>
          </a:stretch>
        </p:blipFill>
        <p:spPr>
          <a:xfrm>
            <a:off x="1835597" y="1998448"/>
            <a:ext cx="5472805" cy="2945314"/>
          </a:xfrm>
          <a:prstGeom prst="rect">
            <a:avLst/>
          </a:prstGeom>
        </p:spPr>
      </p:pic>
      <p:pic>
        <p:nvPicPr>
          <p:cNvPr id="10" name="Picture 17">
            <a:extLst>
              <a:ext uri="{FF2B5EF4-FFF2-40B4-BE49-F238E27FC236}">
                <a16:creationId xmlns:a16="http://schemas.microsoft.com/office/drawing/2014/main" id="{51F35EA2-0B86-464C-0513-919AD48702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6237" y="2094460"/>
            <a:ext cx="1129360" cy="2849302"/>
          </a:xfrm>
          <a:prstGeom prst="rect">
            <a:avLst/>
          </a:prstGeom>
        </p:spPr>
      </p:pic>
    </p:spTree>
    <p:extLst>
      <p:ext uri="{BB962C8B-B14F-4D97-AF65-F5344CB8AC3E}">
        <p14:creationId xmlns:p14="http://schemas.microsoft.com/office/powerpoint/2010/main" val="5515935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6" name="Wave 5">
            <a:extLst>
              <a:ext uri="{FF2B5EF4-FFF2-40B4-BE49-F238E27FC236}">
                <a16:creationId xmlns:a16="http://schemas.microsoft.com/office/drawing/2014/main" id="{013D53E1-CCF8-1A6C-7035-792644410856}"/>
              </a:ext>
            </a:extLst>
          </p:cNvPr>
          <p:cNvSpPr/>
          <p:nvPr/>
        </p:nvSpPr>
        <p:spPr>
          <a:xfrm>
            <a:off x="2769781" y="1052624"/>
            <a:ext cx="3604437" cy="1105786"/>
          </a:xfrm>
          <a:prstGeom prst="wav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200" b="1">
                <a:solidFill>
                  <a:schemeClr val="accent5">
                    <a:lumMod val="75000"/>
                  </a:schemeClr>
                </a:solidFill>
              </a:rPr>
              <a:t>TRÒ CHƠI VỀ ĐÍCH</a:t>
            </a:r>
          </a:p>
        </p:txBody>
      </p:sp>
      <p:sp>
        <p:nvSpPr>
          <p:cNvPr id="12" name="TextBox 11">
            <a:extLst>
              <a:ext uri="{FF2B5EF4-FFF2-40B4-BE49-F238E27FC236}">
                <a16:creationId xmlns:a16="http://schemas.microsoft.com/office/drawing/2014/main" id="{1165EDDE-02F3-0B07-F620-67A29C3B69FE}"/>
              </a:ext>
            </a:extLst>
          </p:cNvPr>
          <p:cNvSpPr txBox="1"/>
          <p:nvPr/>
        </p:nvSpPr>
        <p:spPr>
          <a:xfrm>
            <a:off x="3402888" y="2676746"/>
            <a:ext cx="5157147" cy="1728102"/>
          </a:xfrm>
          <a:prstGeom prst="rect">
            <a:avLst/>
          </a:prstGeom>
          <a:noFill/>
        </p:spPr>
        <p:txBody>
          <a:bodyPr wrap="square">
            <a:spAutoFit/>
          </a:bodyPr>
          <a:lstStyle/>
          <a:p>
            <a:pPr marL="342900" indent="-342900" algn="just">
              <a:lnSpc>
                <a:spcPct val="130000"/>
              </a:lnSpc>
              <a:spcBef>
                <a:spcPts val="300"/>
              </a:spcBef>
              <a:spcAft>
                <a:spcPts val="300"/>
              </a:spcAft>
              <a:buFont typeface="Arial" panose="020B0604020202020204" pitchFamily="34" charset="0"/>
              <a:buChar char="•"/>
            </a:pPr>
            <a:r>
              <a:rPr lang="nl-NL" sz="2000">
                <a:effectLst/>
                <a:latin typeface="+mj-lt"/>
                <a:ea typeface="Calibri" panose="020F0502020204030204" pitchFamily="34" charset="0"/>
                <a:cs typeface="Times New Roman" panose="02020603050405020304" pitchFamily="18" charset="0"/>
              </a:rPr>
              <a:t>HS lần lượt tìm các câu ca dao, tục ngữ liên quan đến vật nuôi. </a:t>
            </a:r>
          </a:p>
          <a:p>
            <a:pPr marL="342900" indent="-342900" algn="just">
              <a:lnSpc>
                <a:spcPct val="130000"/>
              </a:lnSpc>
              <a:spcBef>
                <a:spcPts val="300"/>
              </a:spcBef>
              <a:spcAft>
                <a:spcPts val="300"/>
              </a:spcAft>
              <a:buFont typeface="Arial" panose="020B0604020202020204" pitchFamily="34" charset="0"/>
              <a:buChar char="•"/>
            </a:pPr>
            <a:r>
              <a:rPr lang="nl-NL" sz="2000">
                <a:effectLst/>
                <a:latin typeface="+mj-lt"/>
                <a:ea typeface="Calibri" panose="020F0502020204030204" pitchFamily="34" charset="0"/>
                <a:cs typeface="Times New Roman" panose="02020603050405020304" pitchFamily="18" charset="0"/>
              </a:rPr>
              <a:t>Ai trả lời đúng, nhanh và tìm được nhiều câu nhất, sẽ là người về đích đầu tiên. </a:t>
            </a:r>
            <a:endParaRPr lang="en-US" sz="2000">
              <a:effectLst/>
              <a:latin typeface="+mj-lt"/>
              <a:ea typeface="Calibri" panose="020F0502020204030204" pitchFamily="34" charset="0"/>
              <a:cs typeface="Times New Roman" panose="02020603050405020304" pitchFamily="18" charset="0"/>
            </a:endParaRPr>
          </a:p>
        </p:txBody>
      </p:sp>
      <p:sp>
        <p:nvSpPr>
          <p:cNvPr id="18" name="Google Shape;2169;p30">
            <a:extLst>
              <a:ext uri="{FF2B5EF4-FFF2-40B4-BE49-F238E27FC236}">
                <a16:creationId xmlns:a16="http://schemas.microsoft.com/office/drawing/2014/main" id="{872C47E0-B46D-F25C-AC40-47E08E7795B1}"/>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VẬN DỤNG</a:t>
            </a:r>
            <a:endParaRPr sz="3200" b="1" dirty="0">
              <a:latin typeface="+mj-lt"/>
            </a:endParaRPr>
          </a:p>
        </p:txBody>
      </p:sp>
      <p:pic>
        <p:nvPicPr>
          <p:cNvPr id="19" name="Picture 20">
            <a:extLst>
              <a:ext uri="{FF2B5EF4-FFF2-40B4-BE49-F238E27FC236}">
                <a16:creationId xmlns:a16="http://schemas.microsoft.com/office/drawing/2014/main" id="{FE819D72-0718-A783-02D2-C9DD316F56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134"/>
          <a:stretch>
            <a:fillRect/>
          </a:stretch>
        </p:blipFill>
        <p:spPr>
          <a:xfrm>
            <a:off x="244549" y="0"/>
            <a:ext cx="1222744" cy="1502296"/>
          </a:xfrm>
          <a:prstGeom prst="rect">
            <a:avLst/>
          </a:prstGeom>
        </p:spPr>
      </p:pic>
      <p:pic>
        <p:nvPicPr>
          <p:cNvPr id="10244" name="Picture 4">
            <a:extLst>
              <a:ext uri="{FF2B5EF4-FFF2-40B4-BE49-F238E27FC236}">
                <a16:creationId xmlns:a16="http://schemas.microsoft.com/office/drawing/2014/main" id="{03361C4F-75E7-660D-26AC-24ED9874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7547" y="1967024"/>
            <a:ext cx="3336122" cy="3336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grpSp>
        <p:nvGrpSpPr>
          <p:cNvPr id="1819" name="Google Shape;1819;p45"/>
          <p:cNvGrpSpPr/>
          <p:nvPr/>
        </p:nvGrpSpPr>
        <p:grpSpPr>
          <a:xfrm>
            <a:off x="3528584" y="1147427"/>
            <a:ext cx="1831650" cy="3425075"/>
            <a:chOff x="3656175" y="1179325"/>
            <a:chExt cx="1831650" cy="3425075"/>
          </a:xfrm>
        </p:grpSpPr>
        <p:sp>
          <p:nvSpPr>
            <p:cNvPr id="1820" name="Google Shape;1820;p45"/>
            <p:cNvSpPr/>
            <p:nvPr/>
          </p:nvSpPr>
          <p:spPr>
            <a:xfrm rot="10800000">
              <a:off x="4817625" y="4162975"/>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rot="10800000">
              <a:off x="3656175" y="2871913"/>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rot="10800000">
              <a:off x="4817625" y="1580875"/>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rot="-5400000">
              <a:off x="3156975" y="2790750"/>
              <a:ext cx="28206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5400000">
              <a:off x="4145775" y="3761400"/>
              <a:ext cx="843000" cy="84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5400000">
              <a:off x="4145775" y="2470363"/>
              <a:ext cx="843000" cy="84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5400000">
              <a:off x="4145775" y="1179325"/>
              <a:ext cx="843000" cy="84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45"/>
          <p:cNvSpPr txBox="1">
            <a:spLocks noGrp="1"/>
          </p:cNvSpPr>
          <p:nvPr>
            <p:ph type="title" idx="4294967295"/>
          </p:nvPr>
        </p:nvSpPr>
        <p:spPr>
          <a:xfrm>
            <a:off x="4079984" y="1209227"/>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dk2"/>
                </a:solidFill>
                <a:latin typeface="+mj-lt"/>
              </a:rPr>
              <a:t>01</a:t>
            </a:r>
            <a:endParaRPr sz="3200" b="1">
              <a:solidFill>
                <a:schemeClr val="dk2"/>
              </a:solidFill>
              <a:latin typeface="+mj-lt"/>
            </a:endParaRPr>
          </a:p>
        </p:txBody>
      </p:sp>
      <p:sp>
        <p:nvSpPr>
          <p:cNvPr id="1834" name="Google Shape;1834;p45"/>
          <p:cNvSpPr txBox="1">
            <a:spLocks noGrp="1"/>
          </p:cNvSpPr>
          <p:nvPr>
            <p:ph type="title" idx="4294967295"/>
          </p:nvPr>
        </p:nvSpPr>
        <p:spPr>
          <a:xfrm>
            <a:off x="4079984" y="2500265"/>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dk2"/>
                </a:solidFill>
                <a:latin typeface="+mj-lt"/>
              </a:rPr>
              <a:t>02</a:t>
            </a:r>
            <a:endParaRPr sz="3200" b="1">
              <a:solidFill>
                <a:schemeClr val="dk2"/>
              </a:solidFill>
              <a:latin typeface="+mj-lt"/>
            </a:endParaRPr>
          </a:p>
        </p:txBody>
      </p:sp>
      <p:sp>
        <p:nvSpPr>
          <p:cNvPr id="1835" name="Google Shape;1835;p45"/>
          <p:cNvSpPr txBox="1">
            <a:spLocks noGrp="1"/>
          </p:cNvSpPr>
          <p:nvPr>
            <p:ph type="title" idx="4294967295"/>
          </p:nvPr>
        </p:nvSpPr>
        <p:spPr>
          <a:xfrm>
            <a:off x="4079984" y="3791315"/>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dk2"/>
                </a:solidFill>
                <a:latin typeface="+mj-lt"/>
              </a:rPr>
              <a:t>03</a:t>
            </a:r>
            <a:endParaRPr sz="3200" b="1">
              <a:solidFill>
                <a:schemeClr val="dk2"/>
              </a:solidFill>
              <a:latin typeface="+mj-lt"/>
            </a:endParaRPr>
          </a:p>
        </p:txBody>
      </p:sp>
      <p:sp>
        <p:nvSpPr>
          <p:cNvPr id="22" name="Google Shape;2169;p30">
            <a:extLst>
              <a:ext uri="{FF2B5EF4-FFF2-40B4-BE49-F238E27FC236}">
                <a16:creationId xmlns:a16="http://schemas.microsoft.com/office/drawing/2014/main" id="{70F9EF8B-97F3-F7A0-F8B7-DC97F07A9062}"/>
              </a:ext>
            </a:extLst>
          </p:cNvPr>
          <p:cNvSpPr txBox="1">
            <a:spLocks noGrp="1"/>
          </p:cNvSpPr>
          <p:nvPr>
            <p:ph type="title"/>
          </p:nvPr>
        </p:nvSpPr>
        <p:spPr>
          <a:xfrm>
            <a:off x="720000" y="2982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HƯỚNG DẪN VỀ NHÀ</a:t>
            </a:r>
            <a:endParaRPr sz="3200" b="1" dirty="0">
              <a:latin typeface="+mj-lt"/>
            </a:endParaRPr>
          </a:p>
        </p:txBody>
      </p:sp>
      <p:sp>
        <p:nvSpPr>
          <p:cNvPr id="24" name="TextBox 23">
            <a:extLst>
              <a:ext uri="{FF2B5EF4-FFF2-40B4-BE49-F238E27FC236}">
                <a16:creationId xmlns:a16="http://schemas.microsoft.com/office/drawing/2014/main" id="{5611D20E-A643-0A35-09CF-27694ED79430}"/>
              </a:ext>
            </a:extLst>
          </p:cNvPr>
          <p:cNvSpPr txBox="1"/>
          <p:nvPr/>
        </p:nvSpPr>
        <p:spPr>
          <a:xfrm>
            <a:off x="5305995" y="1351539"/>
            <a:ext cx="3110023" cy="400110"/>
          </a:xfrm>
          <a:prstGeom prst="rect">
            <a:avLst/>
          </a:prstGeom>
          <a:noFill/>
        </p:spPr>
        <p:txBody>
          <a:bodyPr wrap="square">
            <a:spAutoFit/>
          </a:bodyPr>
          <a:lstStyle/>
          <a:p>
            <a:pPr algn="ctr"/>
            <a:r>
              <a:rPr lang="en-US" sz="2000">
                <a:solidFill>
                  <a:srgbClr val="000000"/>
                </a:solidFill>
                <a:effectLst/>
                <a:latin typeface="+mj-lt"/>
                <a:ea typeface="Calibri" panose="020F0502020204030204" pitchFamily="34" charset="0"/>
              </a:rPr>
              <a:t>Ôn lại kiến thức đã học</a:t>
            </a:r>
            <a:endParaRPr lang="en-US" sz="2000">
              <a:latin typeface="+mj-lt"/>
            </a:endParaRPr>
          </a:p>
        </p:txBody>
      </p:sp>
      <p:sp>
        <p:nvSpPr>
          <p:cNvPr id="26" name="TextBox 25">
            <a:extLst>
              <a:ext uri="{FF2B5EF4-FFF2-40B4-BE49-F238E27FC236}">
                <a16:creationId xmlns:a16="http://schemas.microsoft.com/office/drawing/2014/main" id="{85C1B1DF-7CED-2C19-AD15-ED2321106E80}"/>
              </a:ext>
            </a:extLst>
          </p:cNvPr>
          <p:cNvSpPr txBox="1"/>
          <p:nvPr/>
        </p:nvSpPr>
        <p:spPr>
          <a:xfrm>
            <a:off x="353222" y="2368726"/>
            <a:ext cx="3165106" cy="850939"/>
          </a:xfrm>
          <a:prstGeom prst="rect">
            <a:avLst/>
          </a:prstGeom>
          <a:noFill/>
        </p:spPr>
        <p:txBody>
          <a:bodyPr wrap="square">
            <a:spAutoFit/>
          </a:bodyPr>
          <a:lstStyle/>
          <a:p>
            <a:pPr algn="ctr">
              <a:lnSpc>
                <a:spcPct val="130000"/>
              </a:lnSpc>
            </a:pPr>
            <a:r>
              <a:rPr lang="en-US" sz="2000">
                <a:solidFill>
                  <a:srgbClr val="000000"/>
                </a:solidFill>
                <a:effectLst/>
                <a:latin typeface="+mj-lt"/>
                <a:ea typeface="Calibri" panose="020F0502020204030204" pitchFamily="34" charset="0"/>
              </a:rPr>
              <a:t>Hoàn thành câu hỏi phần Vận dụng SGK tr.51</a:t>
            </a:r>
            <a:endParaRPr lang="en-US" sz="2000">
              <a:latin typeface="+mj-lt"/>
            </a:endParaRPr>
          </a:p>
        </p:txBody>
      </p:sp>
      <p:sp>
        <p:nvSpPr>
          <p:cNvPr id="28" name="TextBox 27">
            <a:extLst>
              <a:ext uri="{FF2B5EF4-FFF2-40B4-BE49-F238E27FC236}">
                <a16:creationId xmlns:a16="http://schemas.microsoft.com/office/drawing/2014/main" id="{FA334556-ECD4-B330-5BDF-A991F855A215}"/>
              </a:ext>
            </a:extLst>
          </p:cNvPr>
          <p:cNvSpPr txBox="1"/>
          <p:nvPr/>
        </p:nvSpPr>
        <p:spPr>
          <a:xfrm>
            <a:off x="5360234" y="3763632"/>
            <a:ext cx="3652283" cy="850939"/>
          </a:xfrm>
          <a:prstGeom prst="rect">
            <a:avLst/>
          </a:prstGeom>
          <a:noFill/>
        </p:spPr>
        <p:txBody>
          <a:bodyPr wrap="square">
            <a:spAutoFit/>
          </a:bodyPr>
          <a:lstStyle/>
          <a:p>
            <a:pPr algn="ctr">
              <a:lnSpc>
                <a:spcPct val="130000"/>
              </a:lnSpc>
            </a:pPr>
            <a:r>
              <a:rPr lang="en-US" sz="2000">
                <a:latin typeface="+mj-lt"/>
                <a:ea typeface="Calibri" panose="020F0502020204030204" pitchFamily="34" charset="0"/>
              </a:rPr>
              <a:t>T</a:t>
            </a:r>
            <a:r>
              <a:rPr lang="en-US" sz="2000">
                <a:solidFill>
                  <a:srgbClr val="000000"/>
                </a:solidFill>
                <a:effectLst/>
                <a:latin typeface="+mj-lt"/>
                <a:ea typeface="Calibri" panose="020F0502020204030204" pitchFamily="34" charset="0"/>
              </a:rPr>
              <a:t>ìm hiểu trước </a:t>
            </a:r>
            <a:r>
              <a:rPr lang="en-US" sz="2000" i="1">
                <a:solidFill>
                  <a:srgbClr val="000000"/>
                </a:solidFill>
                <a:effectLst/>
                <a:latin typeface="+mj-lt"/>
                <a:ea typeface="Calibri" panose="020F0502020204030204" pitchFamily="34" charset="0"/>
              </a:rPr>
              <a:t>Bài 11: Phòng và trị bệnh cho vật nuôi</a:t>
            </a:r>
            <a:endParaRPr lang="en-US" sz="2000">
              <a:latin typeface="+mj-l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819"/>
                                        </p:tgtEl>
                                        <p:attrNameLst>
                                          <p:attrName>style.visibility</p:attrName>
                                        </p:attrNameLst>
                                      </p:cBhvr>
                                      <p:to>
                                        <p:strVal val="visible"/>
                                      </p:to>
                                    </p:set>
                                    <p:anim calcmode="lin" valueType="num">
                                      <p:cBhvr>
                                        <p:cTn id="11" dur="500" fill="hold"/>
                                        <p:tgtEl>
                                          <p:spTgt spid="1819"/>
                                        </p:tgtEl>
                                        <p:attrNameLst>
                                          <p:attrName>ppt_w</p:attrName>
                                        </p:attrNameLst>
                                      </p:cBhvr>
                                      <p:tavLst>
                                        <p:tav tm="0">
                                          <p:val>
                                            <p:fltVal val="0"/>
                                          </p:val>
                                        </p:tav>
                                        <p:tav tm="100000">
                                          <p:val>
                                            <p:strVal val="#ppt_w"/>
                                          </p:val>
                                        </p:tav>
                                      </p:tavLst>
                                    </p:anim>
                                    <p:anim calcmode="lin" valueType="num">
                                      <p:cBhvr>
                                        <p:cTn id="12" dur="500" fill="hold"/>
                                        <p:tgtEl>
                                          <p:spTgt spid="1819"/>
                                        </p:tgtEl>
                                        <p:attrNameLst>
                                          <p:attrName>ppt_h</p:attrName>
                                        </p:attrNameLst>
                                      </p:cBhvr>
                                      <p:tavLst>
                                        <p:tav tm="0">
                                          <p:val>
                                            <p:fltVal val="0"/>
                                          </p:val>
                                        </p:tav>
                                        <p:tav tm="100000">
                                          <p:val>
                                            <p:strVal val="#ppt_h"/>
                                          </p:val>
                                        </p:tav>
                                      </p:tavLst>
                                    </p:anim>
                                    <p:animEffect transition="in" filter="fade">
                                      <p:cBhvr>
                                        <p:cTn id="13" dur="500"/>
                                        <p:tgtEl>
                                          <p:spTgt spid="18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33"/>
                                        </p:tgtEl>
                                        <p:attrNameLst>
                                          <p:attrName>style.visibility</p:attrName>
                                        </p:attrNameLst>
                                      </p:cBhvr>
                                      <p:to>
                                        <p:strVal val="visible"/>
                                      </p:to>
                                    </p:set>
                                    <p:animEffect transition="in" filter="fade">
                                      <p:cBhvr>
                                        <p:cTn id="18" dur="500"/>
                                        <p:tgtEl>
                                          <p:spTgt spid="18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34"/>
                                        </p:tgtEl>
                                        <p:attrNameLst>
                                          <p:attrName>style.visibility</p:attrName>
                                        </p:attrNameLst>
                                      </p:cBhvr>
                                      <p:to>
                                        <p:strVal val="visible"/>
                                      </p:to>
                                    </p:set>
                                    <p:animEffect transition="in" filter="fade">
                                      <p:cBhvr>
                                        <p:cTn id="28" dur="500"/>
                                        <p:tgtEl>
                                          <p:spTgt spid="18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35"/>
                                        </p:tgtEl>
                                        <p:attrNameLst>
                                          <p:attrName>style.visibility</p:attrName>
                                        </p:attrNameLst>
                                      </p:cBhvr>
                                      <p:to>
                                        <p:strVal val="visible"/>
                                      </p:to>
                                    </p:set>
                                    <p:animEffect transition="in" filter="fade">
                                      <p:cBhvr>
                                        <p:cTn id="38" dur="500"/>
                                        <p:tgtEl>
                                          <p:spTgt spid="18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 grpId="0"/>
      <p:bldP spid="1834" grpId="0"/>
      <p:bldP spid="1835" grpId="0"/>
      <p:bldP spid="22" grpId="0"/>
      <p:bldP spid="24" grpId="0"/>
      <p:bldP spid="26"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9" name="Google Shape;1967;p29">
            <a:extLst>
              <a:ext uri="{FF2B5EF4-FFF2-40B4-BE49-F238E27FC236}">
                <a16:creationId xmlns:a16="http://schemas.microsoft.com/office/drawing/2014/main" id="{8671CA62-92A1-1D11-1B5E-B7ECFD851F19}"/>
              </a:ext>
            </a:extLst>
          </p:cNvPr>
          <p:cNvSpPr txBox="1">
            <a:spLocks/>
          </p:cNvSpPr>
          <p:nvPr/>
        </p:nvSpPr>
        <p:spPr>
          <a:xfrm rot="21594080">
            <a:off x="221443" y="1617940"/>
            <a:ext cx="8701114" cy="19076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Patrick Hand"/>
              <a:buNone/>
              <a:defRPr sz="10000" b="1" i="0" u="none" strike="noStrike" cap="none">
                <a:solidFill>
                  <a:schemeClr val="accent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9pPr>
          </a:lstStyle>
          <a:p>
            <a:pPr>
              <a:lnSpc>
                <a:spcPct val="130000"/>
              </a:lnSpc>
            </a:pPr>
            <a:r>
              <a:rPr lang="en-US" sz="4000">
                <a:latin typeface="+mj-lt"/>
                <a:ea typeface="Nanum Pen Script"/>
                <a:cs typeface="Nanum Pen Script"/>
                <a:sym typeface="Nanum Pen Script"/>
              </a:rPr>
              <a:t>CẢM ƠN CÁC EM ĐÃ CHÚ Ý </a:t>
            </a:r>
          </a:p>
          <a:p>
            <a:pPr>
              <a:lnSpc>
                <a:spcPct val="130000"/>
              </a:lnSpc>
            </a:pPr>
            <a:r>
              <a:rPr lang="en-US" sz="4000">
                <a:latin typeface="+mj-lt"/>
                <a:ea typeface="Nanum Pen Script"/>
                <a:cs typeface="Nanum Pen Script"/>
                <a:sym typeface="Nanum Pen Script"/>
              </a:rPr>
              <a:t>LẮNG NGHE BÀI GIẢNG</a:t>
            </a:r>
            <a:endParaRPr lang="en-US" sz="4000" dirty="0">
              <a:latin typeface="+mj-lt"/>
              <a:ea typeface="Nanum Pen Script"/>
              <a:cs typeface="Nanum Pen Script"/>
              <a:sym typeface="Nanum Pen Script"/>
            </a:endParaRPr>
          </a:p>
        </p:txBody>
      </p:sp>
      <p:pic>
        <p:nvPicPr>
          <p:cNvPr id="11270" name="Picture 6">
            <a:extLst>
              <a:ext uri="{FF2B5EF4-FFF2-40B4-BE49-F238E27FC236}">
                <a16:creationId xmlns:a16="http://schemas.microsoft.com/office/drawing/2014/main" id="{A9080804-6066-661C-BCD1-471A20C21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2617">
            <a:off x="6083892" y="-232915"/>
            <a:ext cx="3127258" cy="22101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77B4FD-7E5C-D9A9-C508-5EC16271B0CD}"/>
              </a:ext>
            </a:extLst>
          </p:cNvPr>
          <p:cNvPicPr>
            <a:picLocks noChangeAspect="1"/>
          </p:cNvPicPr>
          <p:nvPr/>
        </p:nvPicPr>
        <p:blipFill>
          <a:blip r:embed="rId4"/>
          <a:stretch>
            <a:fillRect/>
          </a:stretch>
        </p:blipFill>
        <p:spPr>
          <a:xfrm>
            <a:off x="219806" y="3360774"/>
            <a:ext cx="1952848" cy="1952848"/>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86" name="TextBox 185">
            <a:extLst>
              <a:ext uri="{FF2B5EF4-FFF2-40B4-BE49-F238E27FC236}">
                <a16:creationId xmlns:a16="http://schemas.microsoft.com/office/drawing/2014/main" id="{EDC3FF42-4004-93FC-BA95-60AE3CC17B9E}"/>
              </a:ext>
            </a:extLst>
          </p:cNvPr>
          <p:cNvSpPr txBox="1"/>
          <p:nvPr/>
        </p:nvSpPr>
        <p:spPr>
          <a:xfrm>
            <a:off x="1253313" y="1915576"/>
            <a:ext cx="6637374" cy="1380121"/>
          </a:xfrm>
          <a:prstGeom prst="rect">
            <a:avLst/>
          </a:prstGeom>
          <a:noFill/>
        </p:spPr>
        <p:txBody>
          <a:bodyPr wrap="square">
            <a:spAutoFit/>
          </a:bodyPr>
          <a:lstStyle/>
          <a:p>
            <a:pPr algn="ctr">
              <a:lnSpc>
                <a:spcPct val="115000"/>
              </a:lnSpc>
              <a:spcBef>
                <a:spcPts val="200"/>
              </a:spcBef>
            </a:pPr>
            <a:r>
              <a:rPr lang="en-US" sz="3800" b="1">
                <a:solidFill>
                  <a:schemeClr val="accent1"/>
                </a:solidFill>
                <a:effectLst/>
                <a:latin typeface="+mj-lt"/>
                <a:ea typeface="DengXian Light" panose="02010600030101010101" pitchFamily="2" charset="-122"/>
                <a:cs typeface="Times New Roman" panose="02020603050405020304" pitchFamily="18" charset="0"/>
              </a:rPr>
              <a:t>BÀI 10: NUÔI DƯỠNG VÀ CHĂM SÓC VẬT NUÔI</a:t>
            </a:r>
          </a:p>
        </p:txBody>
      </p:sp>
      <p:pic>
        <p:nvPicPr>
          <p:cNvPr id="190" name="Google Shape;462;p48">
            <a:extLst>
              <a:ext uri="{FF2B5EF4-FFF2-40B4-BE49-F238E27FC236}">
                <a16:creationId xmlns:a16="http://schemas.microsoft.com/office/drawing/2014/main" id="{3E6DDEA1-0533-57D3-82AB-B539D7CCBA9F}"/>
              </a:ext>
            </a:extLst>
          </p:cNvPr>
          <p:cNvPicPr preferRelativeResize="0"/>
          <p:nvPr/>
        </p:nvPicPr>
        <p:blipFill rotWithShape="1">
          <a:blip r:embed="rId3">
            <a:alphaModFix/>
          </a:blip>
          <a:srcRect l="15186" t="11335" r="15180" b="11343"/>
          <a:stretch/>
        </p:blipFill>
        <p:spPr>
          <a:xfrm rot="1784703">
            <a:off x="145743" y="29173"/>
            <a:ext cx="1296430" cy="1354610"/>
          </a:xfrm>
          <a:prstGeom prst="rect">
            <a:avLst/>
          </a:prstGeom>
          <a:noFill/>
          <a:ln>
            <a:noFill/>
          </a:ln>
        </p:spPr>
      </p:pic>
      <p:pic>
        <p:nvPicPr>
          <p:cNvPr id="191" name="Picture 5">
            <a:extLst>
              <a:ext uri="{FF2B5EF4-FFF2-40B4-BE49-F238E27FC236}">
                <a16:creationId xmlns:a16="http://schemas.microsoft.com/office/drawing/2014/main" id="{7DFDDE5B-777D-F509-C04F-10F837F365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80151" y="3648415"/>
            <a:ext cx="1717333" cy="1348887"/>
          </a:xfrm>
          <a:prstGeom prst="rect">
            <a:avLst/>
          </a:prstGeom>
        </p:spPr>
      </p:pic>
      <p:pic>
        <p:nvPicPr>
          <p:cNvPr id="189" name="Picture 10">
            <a:extLst>
              <a:ext uri="{FF2B5EF4-FFF2-40B4-BE49-F238E27FC236}">
                <a16:creationId xmlns:a16="http://schemas.microsoft.com/office/drawing/2014/main" id="{BD993AD5-EDEB-532D-2D14-44C76563E6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032020" y="3370519"/>
            <a:ext cx="1717333" cy="1626783"/>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barn(inVertical)">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60" name="Google Shape;1060;p32"/>
          <p:cNvSpPr txBox="1">
            <a:spLocks noGrp="1"/>
          </p:cNvSpPr>
          <p:nvPr>
            <p:ph type="title" idx="3"/>
          </p:nvPr>
        </p:nvSpPr>
        <p:spPr>
          <a:xfrm>
            <a:off x="720000" y="1353557"/>
            <a:ext cx="674627" cy="46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b="1">
                <a:latin typeface="+mj-lt"/>
              </a:rPr>
              <a:t>I.</a:t>
            </a:r>
            <a:endParaRPr sz="2800" b="1">
              <a:latin typeface="+mj-lt"/>
            </a:endParaRPr>
          </a:p>
        </p:txBody>
      </p:sp>
      <p:sp>
        <p:nvSpPr>
          <p:cNvPr id="1063" name="Google Shape;1063;p32"/>
          <p:cNvSpPr txBox="1">
            <a:spLocks noGrp="1"/>
          </p:cNvSpPr>
          <p:nvPr>
            <p:ph type="title" idx="6"/>
          </p:nvPr>
        </p:nvSpPr>
        <p:spPr>
          <a:xfrm>
            <a:off x="720000" y="2175240"/>
            <a:ext cx="674627" cy="46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b="1">
                <a:latin typeface="+mj-lt"/>
              </a:rPr>
              <a:t>II.</a:t>
            </a:r>
            <a:endParaRPr sz="2800" b="1">
              <a:latin typeface="+mj-lt"/>
            </a:endParaRPr>
          </a:p>
        </p:txBody>
      </p:sp>
      <p:sp>
        <p:nvSpPr>
          <p:cNvPr id="1066" name="Google Shape;1066;p32"/>
          <p:cNvSpPr txBox="1">
            <a:spLocks noGrp="1"/>
          </p:cNvSpPr>
          <p:nvPr>
            <p:ph type="title" idx="9"/>
          </p:nvPr>
        </p:nvSpPr>
        <p:spPr>
          <a:xfrm>
            <a:off x="720000" y="2996923"/>
            <a:ext cx="674627" cy="463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b="1">
                <a:latin typeface="+mj-lt"/>
              </a:rPr>
              <a:t>III.</a:t>
            </a:r>
            <a:endParaRPr sz="2800" b="1">
              <a:latin typeface="+mj-lt"/>
            </a:endParaRPr>
          </a:p>
        </p:txBody>
      </p:sp>
      <p:sp>
        <p:nvSpPr>
          <p:cNvPr id="23" name="Google Shape;2169;p30">
            <a:extLst>
              <a:ext uri="{FF2B5EF4-FFF2-40B4-BE49-F238E27FC236}">
                <a16:creationId xmlns:a16="http://schemas.microsoft.com/office/drawing/2014/main" id="{35F5F17E-160F-2FEE-E19B-D9EB07255D29}"/>
              </a:ext>
            </a:extLst>
          </p:cNvPr>
          <p:cNvSpPr txBox="1">
            <a:spLocks noGrp="1"/>
          </p:cNvSpPr>
          <p:nvPr>
            <p:ph type="title"/>
          </p:nvPr>
        </p:nvSpPr>
        <p:spPr>
          <a:xfrm>
            <a:off x="720000" y="484514"/>
            <a:ext cx="7704000"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latin typeface="+mj-lt"/>
              </a:rPr>
              <a:t>NỘI DUNG BÀI HỌC</a:t>
            </a:r>
            <a:endParaRPr sz="3000" b="1" dirty="0">
              <a:latin typeface="+mj-lt"/>
            </a:endParaRPr>
          </a:p>
        </p:txBody>
      </p:sp>
      <p:sp>
        <p:nvSpPr>
          <p:cNvPr id="54" name="Google Shape;1066;p32">
            <a:extLst>
              <a:ext uri="{FF2B5EF4-FFF2-40B4-BE49-F238E27FC236}">
                <a16:creationId xmlns:a16="http://schemas.microsoft.com/office/drawing/2014/main" id="{C1B009EC-8755-9F08-CD18-6B11EC6BF3B6}"/>
              </a:ext>
            </a:extLst>
          </p:cNvPr>
          <p:cNvSpPr txBox="1">
            <a:spLocks/>
          </p:cNvSpPr>
          <p:nvPr/>
        </p:nvSpPr>
        <p:spPr>
          <a:xfrm>
            <a:off x="720000" y="3818606"/>
            <a:ext cx="674627" cy="46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Oswald Medium"/>
              <a:buNone/>
              <a:defRPr sz="3000" b="0" i="0" u="none" strike="noStrike" cap="none">
                <a:solidFill>
                  <a:schemeClr val="accent1"/>
                </a:solidFill>
                <a:latin typeface="Oswald Medium"/>
                <a:ea typeface="Oswald Medium"/>
                <a:cs typeface="Oswald Medium"/>
                <a:sym typeface="Oswald Medium"/>
              </a:defRPr>
            </a:lvl1pPr>
            <a:lvl2pPr marR="0" lvl="1"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2pPr>
            <a:lvl3pPr marR="0" lvl="2"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3pPr>
            <a:lvl4pPr marR="0" lvl="3"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4pPr>
            <a:lvl5pPr marR="0" lvl="4"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5pPr>
            <a:lvl6pPr marR="0" lvl="5"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6pPr>
            <a:lvl7pPr marR="0" lvl="6"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7pPr>
            <a:lvl8pPr marR="0" lvl="7"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8pPr>
            <a:lvl9pPr marR="0" lvl="8" algn="ctr" rtl="0">
              <a:lnSpc>
                <a:spcPct val="100000"/>
              </a:lnSpc>
              <a:spcBef>
                <a:spcPts val="0"/>
              </a:spcBef>
              <a:spcAft>
                <a:spcPts val="0"/>
              </a:spcAft>
              <a:buClr>
                <a:schemeClr val="accent1"/>
              </a:buClr>
              <a:buSzPts val="12000"/>
              <a:buFont typeface="Oswald Medium"/>
              <a:buNone/>
              <a:defRPr sz="12000" b="0" i="0" u="none" strike="noStrike" cap="none">
                <a:solidFill>
                  <a:schemeClr val="accent1"/>
                </a:solidFill>
                <a:latin typeface="Oswald Medium"/>
                <a:ea typeface="Oswald Medium"/>
                <a:cs typeface="Oswald Medium"/>
                <a:sym typeface="Oswald Medium"/>
              </a:defRPr>
            </a:lvl9pPr>
          </a:lstStyle>
          <a:p>
            <a:pPr algn="r"/>
            <a:r>
              <a:rPr lang="en" sz="2800" b="1">
                <a:latin typeface="+mj-lt"/>
              </a:rPr>
              <a:t>IV.</a:t>
            </a:r>
          </a:p>
        </p:txBody>
      </p:sp>
      <p:sp>
        <p:nvSpPr>
          <p:cNvPr id="56" name="TextBox 55">
            <a:extLst>
              <a:ext uri="{FF2B5EF4-FFF2-40B4-BE49-F238E27FC236}">
                <a16:creationId xmlns:a16="http://schemas.microsoft.com/office/drawing/2014/main" id="{7A948834-4CAD-E5DF-6AA6-741A87C517E1}"/>
              </a:ext>
            </a:extLst>
          </p:cNvPr>
          <p:cNvSpPr txBox="1"/>
          <p:nvPr/>
        </p:nvSpPr>
        <p:spPr>
          <a:xfrm>
            <a:off x="1284136" y="1328888"/>
            <a:ext cx="7028121" cy="477054"/>
          </a:xfrm>
          <a:prstGeom prst="rect">
            <a:avLst/>
          </a:prstGeom>
          <a:noFill/>
        </p:spPr>
        <p:txBody>
          <a:bodyPr wrap="square">
            <a:spAutoFit/>
          </a:bodyPr>
          <a:lstStyle/>
          <a:p>
            <a:r>
              <a:rPr lang="fr-FR" sz="2500" b="1" u="sng">
                <a:solidFill>
                  <a:schemeClr val="accent1"/>
                </a:solidFill>
                <a:effectLst/>
                <a:latin typeface="+mj-lt"/>
                <a:ea typeface="Calibri" panose="020F0502020204030204" pitchFamily="34" charset="0"/>
                <a:cs typeface="Times New Roman" panose="02020603050405020304" pitchFamily="18" charset="0"/>
              </a:rPr>
              <a:t>Vai trò của nuôi dưỡng và chăm sóc vật nuôi</a:t>
            </a:r>
            <a:endParaRPr lang="en-US" sz="2500" u="sng">
              <a:solidFill>
                <a:schemeClr val="accent1"/>
              </a:solidFill>
              <a:latin typeface="+mj-lt"/>
            </a:endParaRPr>
          </a:p>
        </p:txBody>
      </p:sp>
      <p:sp>
        <p:nvSpPr>
          <p:cNvPr id="58" name="TextBox 57">
            <a:extLst>
              <a:ext uri="{FF2B5EF4-FFF2-40B4-BE49-F238E27FC236}">
                <a16:creationId xmlns:a16="http://schemas.microsoft.com/office/drawing/2014/main" id="{F1A64FB4-23A6-DDC0-5262-3E35CCDECDDE}"/>
              </a:ext>
            </a:extLst>
          </p:cNvPr>
          <p:cNvSpPr txBox="1"/>
          <p:nvPr/>
        </p:nvSpPr>
        <p:spPr>
          <a:xfrm>
            <a:off x="1284136" y="2133678"/>
            <a:ext cx="6581554" cy="477054"/>
          </a:xfrm>
          <a:prstGeom prst="rect">
            <a:avLst/>
          </a:prstGeom>
          <a:noFill/>
        </p:spPr>
        <p:txBody>
          <a:bodyPr wrap="square">
            <a:spAutoFit/>
          </a:bodyPr>
          <a:lstStyle/>
          <a:p>
            <a:r>
              <a:rPr lang="fr-FR" sz="2500" b="1" u="sng">
                <a:solidFill>
                  <a:schemeClr val="accent1"/>
                </a:solidFill>
                <a:effectLst/>
                <a:latin typeface="+mj-lt"/>
                <a:ea typeface="Calibri" panose="020F0502020204030204" pitchFamily="34" charset="0"/>
                <a:cs typeface="Times New Roman" panose="02020603050405020304" pitchFamily="18" charset="0"/>
              </a:rPr>
              <a:t>Nuôi dưỡng và chăm sóc vật nuôi non</a:t>
            </a:r>
            <a:endParaRPr lang="en-US" sz="2500" u="sng">
              <a:solidFill>
                <a:schemeClr val="accent1"/>
              </a:solidFill>
              <a:latin typeface="+mj-lt"/>
            </a:endParaRPr>
          </a:p>
        </p:txBody>
      </p:sp>
      <p:sp>
        <p:nvSpPr>
          <p:cNvPr id="60" name="TextBox 59">
            <a:extLst>
              <a:ext uri="{FF2B5EF4-FFF2-40B4-BE49-F238E27FC236}">
                <a16:creationId xmlns:a16="http://schemas.microsoft.com/office/drawing/2014/main" id="{BEEA9073-FD18-BD80-F7CA-BF142F1C8D97}"/>
              </a:ext>
            </a:extLst>
          </p:cNvPr>
          <p:cNvSpPr txBox="1"/>
          <p:nvPr/>
        </p:nvSpPr>
        <p:spPr>
          <a:xfrm>
            <a:off x="1284136" y="2969215"/>
            <a:ext cx="7400260" cy="477054"/>
          </a:xfrm>
          <a:prstGeom prst="rect">
            <a:avLst/>
          </a:prstGeom>
          <a:noFill/>
        </p:spPr>
        <p:txBody>
          <a:bodyPr wrap="square">
            <a:spAutoFit/>
          </a:bodyPr>
          <a:lstStyle/>
          <a:p>
            <a:r>
              <a:rPr lang="fr-FR" sz="2500" b="1" u="sng">
                <a:solidFill>
                  <a:schemeClr val="accent1"/>
                </a:solidFill>
                <a:effectLst/>
                <a:latin typeface="+mj-lt"/>
                <a:ea typeface="Calibri" panose="020F0502020204030204" pitchFamily="34" charset="0"/>
                <a:cs typeface="Times New Roman" panose="02020603050405020304" pitchFamily="18" charset="0"/>
              </a:rPr>
              <a:t>Nuôi dưỡng và chăm sóc vật nuôi đực giống</a:t>
            </a:r>
            <a:endParaRPr lang="en-US" sz="2500" u="sng">
              <a:solidFill>
                <a:schemeClr val="accent1"/>
              </a:solidFill>
              <a:latin typeface="+mj-lt"/>
            </a:endParaRPr>
          </a:p>
        </p:txBody>
      </p:sp>
      <p:sp>
        <p:nvSpPr>
          <p:cNvPr id="62" name="TextBox 61">
            <a:extLst>
              <a:ext uri="{FF2B5EF4-FFF2-40B4-BE49-F238E27FC236}">
                <a16:creationId xmlns:a16="http://schemas.microsoft.com/office/drawing/2014/main" id="{CB0CA62B-E263-936E-BD46-2430E333B6F3}"/>
              </a:ext>
            </a:extLst>
          </p:cNvPr>
          <p:cNvSpPr txBox="1"/>
          <p:nvPr/>
        </p:nvSpPr>
        <p:spPr>
          <a:xfrm>
            <a:off x="1284136" y="3801713"/>
            <a:ext cx="7612912" cy="477054"/>
          </a:xfrm>
          <a:prstGeom prst="rect">
            <a:avLst/>
          </a:prstGeom>
          <a:noFill/>
        </p:spPr>
        <p:txBody>
          <a:bodyPr wrap="square">
            <a:spAutoFit/>
          </a:bodyPr>
          <a:lstStyle/>
          <a:p>
            <a:r>
              <a:rPr lang="fr-FR" sz="2500" b="1" u="sng">
                <a:solidFill>
                  <a:schemeClr val="accent1"/>
                </a:solidFill>
                <a:effectLst/>
                <a:latin typeface="+mj-lt"/>
                <a:ea typeface="Calibri" panose="020F0502020204030204" pitchFamily="34" charset="0"/>
                <a:cs typeface="Times New Roman" panose="02020603050405020304" pitchFamily="18" charset="0"/>
              </a:rPr>
              <a:t>Nuôi dưỡng và chăm sóc vật nuôi cái sinh sản</a:t>
            </a:r>
            <a:endParaRPr lang="en-US" sz="2500" u="sng">
              <a:solidFill>
                <a:schemeClr val="accent1"/>
              </a:solidFill>
              <a:latin typeface="+mj-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60"/>
                                        </p:tgtEl>
                                        <p:attrNameLst>
                                          <p:attrName>style.visibility</p:attrName>
                                        </p:attrNameLst>
                                      </p:cBhvr>
                                      <p:to>
                                        <p:strVal val="visible"/>
                                      </p:to>
                                    </p:set>
                                    <p:animEffect transition="in" filter="fade">
                                      <p:cBhvr>
                                        <p:cTn id="11" dur="500"/>
                                        <p:tgtEl>
                                          <p:spTgt spid="1060"/>
                                        </p:tgtEl>
                                      </p:cBhvr>
                                    </p:animEffect>
                                    <p:anim calcmode="lin" valueType="num">
                                      <p:cBhvr>
                                        <p:cTn id="12" dur="500" fill="hold"/>
                                        <p:tgtEl>
                                          <p:spTgt spid="1060"/>
                                        </p:tgtEl>
                                        <p:attrNameLst>
                                          <p:attrName>ppt_x</p:attrName>
                                        </p:attrNameLst>
                                      </p:cBhvr>
                                      <p:tavLst>
                                        <p:tav tm="0">
                                          <p:val>
                                            <p:strVal val="#ppt_x"/>
                                          </p:val>
                                        </p:tav>
                                        <p:tav tm="100000">
                                          <p:val>
                                            <p:strVal val="#ppt_x"/>
                                          </p:val>
                                        </p:tav>
                                      </p:tavLst>
                                    </p:anim>
                                    <p:anim calcmode="lin" valueType="num">
                                      <p:cBhvr>
                                        <p:cTn id="13" dur="500" fill="hold"/>
                                        <p:tgtEl>
                                          <p:spTgt spid="106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strVal val="#ppt_x"/>
                                          </p:val>
                                        </p:tav>
                                        <p:tav tm="100000">
                                          <p:val>
                                            <p:strVal val="#ppt_x"/>
                                          </p:val>
                                        </p:tav>
                                      </p:tavLst>
                                    </p:anim>
                                    <p:anim calcmode="lin" valueType="num">
                                      <p:cBhvr>
                                        <p:cTn id="18"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63"/>
                                        </p:tgtEl>
                                        <p:attrNameLst>
                                          <p:attrName>style.visibility</p:attrName>
                                        </p:attrNameLst>
                                      </p:cBhvr>
                                      <p:to>
                                        <p:strVal val="visible"/>
                                      </p:to>
                                    </p:set>
                                    <p:animEffect transition="in" filter="fade">
                                      <p:cBhvr>
                                        <p:cTn id="23" dur="500"/>
                                        <p:tgtEl>
                                          <p:spTgt spid="1063"/>
                                        </p:tgtEl>
                                      </p:cBhvr>
                                    </p:animEffect>
                                    <p:anim calcmode="lin" valueType="num">
                                      <p:cBhvr>
                                        <p:cTn id="24" dur="500" fill="hold"/>
                                        <p:tgtEl>
                                          <p:spTgt spid="1063"/>
                                        </p:tgtEl>
                                        <p:attrNameLst>
                                          <p:attrName>ppt_x</p:attrName>
                                        </p:attrNameLst>
                                      </p:cBhvr>
                                      <p:tavLst>
                                        <p:tav tm="0">
                                          <p:val>
                                            <p:strVal val="#ppt_x"/>
                                          </p:val>
                                        </p:tav>
                                        <p:tav tm="100000">
                                          <p:val>
                                            <p:strVal val="#ppt_x"/>
                                          </p:val>
                                        </p:tav>
                                      </p:tavLst>
                                    </p:anim>
                                    <p:anim calcmode="lin" valueType="num">
                                      <p:cBhvr>
                                        <p:cTn id="25" dur="500" fill="hold"/>
                                        <p:tgtEl>
                                          <p:spTgt spid="106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anim calcmode="lin" valueType="num">
                                      <p:cBhvr>
                                        <p:cTn id="29" dur="500" fill="hold"/>
                                        <p:tgtEl>
                                          <p:spTgt spid="58"/>
                                        </p:tgtEl>
                                        <p:attrNameLst>
                                          <p:attrName>ppt_x</p:attrName>
                                        </p:attrNameLst>
                                      </p:cBhvr>
                                      <p:tavLst>
                                        <p:tav tm="0">
                                          <p:val>
                                            <p:strVal val="#ppt_x"/>
                                          </p:val>
                                        </p:tav>
                                        <p:tav tm="100000">
                                          <p:val>
                                            <p:strVal val="#ppt_x"/>
                                          </p:val>
                                        </p:tav>
                                      </p:tavLst>
                                    </p:anim>
                                    <p:anim calcmode="lin" valueType="num">
                                      <p:cBhvr>
                                        <p:cTn id="30" dur="5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6"/>
                                        </p:tgtEl>
                                        <p:attrNameLst>
                                          <p:attrName>style.visibility</p:attrName>
                                        </p:attrNameLst>
                                      </p:cBhvr>
                                      <p:to>
                                        <p:strVal val="visible"/>
                                      </p:to>
                                    </p:set>
                                    <p:animEffect transition="in" filter="fade">
                                      <p:cBhvr>
                                        <p:cTn id="35" dur="500"/>
                                        <p:tgtEl>
                                          <p:spTgt spid="1066"/>
                                        </p:tgtEl>
                                      </p:cBhvr>
                                    </p:animEffect>
                                    <p:anim calcmode="lin" valueType="num">
                                      <p:cBhvr>
                                        <p:cTn id="36" dur="500" fill="hold"/>
                                        <p:tgtEl>
                                          <p:spTgt spid="1066"/>
                                        </p:tgtEl>
                                        <p:attrNameLst>
                                          <p:attrName>ppt_x</p:attrName>
                                        </p:attrNameLst>
                                      </p:cBhvr>
                                      <p:tavLst>
                                        <p:tav tm="0">
                                          <p:val>
                                            <p:strVal val="#ppt_x"/>
                                          </p:val>
                                        </p:tav>
                                        <p:tav tm="100000">
                                          <p:val>
                                            <p:strVal val="#ppt_x"/>
                                          </p:val>
                                        </p:tav>
                                      </p:tavLst>
                                    </p:anim>
                                    <p:anim calcmode="lin" valueType="num">
                                      <p:cBhvr>
                                        <p:cTn id="37" dur="500" fill="hold"/>
                                        <p:tgtEl>
                                          <p:spTgt spid="106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anim calcmode="lin" valueType="num">
                                      <p:cBhvr>
                                        <p:cTn id="48" dur="500" fill="hold"/>
                                        <p:tgtEl>
                                          <p:spTgt spid="54"/>
                                        </p:tgtEl>
                                        <p:attrNameLst>
                                          <p:attrName>ppt_x</p:attrName>
                                        </p:attrNameLst>
                                      </p:cBhvr>
                                      <p:tavLst>
                                        <p:tav tm="0">
                                          <p:val>
                                            <p:strVal val="#ppt_x"/>
                                          </p:val>
                                        </p:tav>
                                        <p:tav tm="100000">
                                          <p:val>
                                            <p:strVal val="#ppt_x"/>
                                          </p:val>
                                        </p:tav>
                                      </p:tavLst>
                                    </p:anim>
                                    <p:anim calcmode="lin" valueType="num">
                                      <p:cBhvr>
                                        <p:cTn id="49" dur="5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 grpId="0"/>
      <p:bldP spid="1063" grpId="0"/>
      <p:bldP spid="1066" grpId="0"/>
      <p:bldP spid="23" grpId="0"/>
      <p:bldP spid="54" grpId="0"/>
      <p:bldP spid="56" grpId="0"/>
      <p:bldP spid="58" grpId="0"/>
      <p:bldP spid="60"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10" name="Rectangle 9">
            <a:extLst>
              <a:ext uri="{FF2B5EF4-FFF2-40B4-BE49-F238E27FC236}">
                <a16:creationId xmlns:a16="http://schemas.microsoft.com/office/drawing/2014/main" id="{3DEB443F-DC86-F75E-22CE-EA00D6571475}"/>
              </a:ext>
            </a:extLst>
          </p:cNvPr>
          <p:cNvSpPr/>
          <p:nvPr/>
        </p:nvSpPr>
        <p:spPr>
          <a:xfrm>
            <a:off x="967563" y="3508744"/>
            <a:ext cx="4316818" cy="616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2169;p30">
            <a:extLst>
              <a:ext uri="{FF2B5EF4-FFF2-40B4-BE49-F238E27FC236}">
                <a16:creationId xmlns:a16="http://schemas.microsoft.com/office/drawing/2014/main" id="{C209D0D4-48A4-1405-1142-942724880A5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 </a:t>
            </a:r>
            <a:r>
              <a:rPr lang="fr-FR" sz="3000" b="1">
                <a:latin typeface="+mj-lt"/>
                <a:ea typeface="Calibri" panose="020F0502020204030204" pitchFamily="34" charset="0"/>
                <a:cs typeface="Times New Roman" panose="02020603050405020304" pitchFamily="18" charset="0"/>
              </a:rPr>
              <a:t>Vai trò của nuôi dưỡng và chăm sóc vật nuôi</a:t>
            </a:r>
            <a:endParaRPr sz="3000" b="1" dirty="0">
              <a:latin typeface="+mj-lt"/>
            </a:endParaRPr>
          </a:p>
        </p:txBody>
      </p:sp>
      <p:sp>
        <p:nvSpPr>
          <p:cNvPr id="14" name="Callout: Right Arrow 13">
            <a:extLst>
              <a:ext uri="{FF2B5EF4-FFF2-40B4-BE49-F238E27FC236}">
                <a16:creationId xmlns:a16="http://schemas.microsoft.com/office/drawing/2014/main" id="{DC37CB3C-1CD9-3682-E5AF-BB100187DD56}"/>
              </a:ext>
            </a:extLst>
          </p:cNvPr>
          <p:cNvSpPr/>
          <p:nvPr/>
        </p:nvSpPr>
        <p:spPr>
          <a:xfrm>
            <a:off x="749597" y="1611184"/>
            <a:ext cx="3960626" cy="2739050"/>
          </a:xfrm>
          <a:prstGeom prst="rightArrowCallout">
            <a:avLst>
              <a:gd name="adj1" fmla="val 19799"/>
              <a:gd name="adj2" fmla="val 21430"/>
              <a:gd name="adj3" fmla="val 25894"/>
              <a:gd name="adj4" fmla="val 7787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2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Quan sát Hình 10.1 và cho biết nuôi dưỡng, chăm sóc vật nuôi bao gồm những công việc gì? </a:t>
            </a:r>
            <a:endParaRPr lang="en-US" sz="2000">
              <a:effectLst/>
              <a:latin typeface="+mj-lt"/>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01E63E7A-5D97-D4CC-D4FB-477DE47B8CCA}"/>
              </a:ext>
            </a:extLst>
          </p:cNvPr>
          <p:cNvPicPr>
            <a:picLocks noChangeAspect="1"/>
          </p:cNvPicPr>
          <p:nvPr/>
        </p:nvPicPr>
        <p:blipFill>
          <a:blip r:embed="rId3"/>
          <a:stretch>
            <a:fillRect/>
          </a:stretch>
        </p:blipFill>
        <p:spPr>
          <a:xfrm>
            <a:off x="169026" y="959810"/>
            <a:ext cx="1349892" cy="1349892"/>
          </a:xfrm>
          <a:prstGeom prst="rect">
            <a:avLst/>
          </a:prstGeom>
        </p:spPr>
      </p:pic>
      <p:pic>
        <p:nvPicPr>
          <p:cNvPr id="148" name="Picture 147">
            <a:extLst>
              <a:ext uri="{FF2B5EF4-FFF2-40B4-BE49-F238E27FC236}">
                <a16:creationId xmlns:a16="http://schemas.microsoft.com/office/drawing/2014/main" id="{B2D6B24D-56BF-8875-F5FC-84AED51A6BE9}"/>
              </a:ext>
            </a:extLst>
          </p:cNvPr>
          <p:cNvPicPr>
            <a:picLocks noChangeAspect="1"/>
          </p:cNvPicPr>
          <p:nvPr/>
        </p:nvPicPr>
        <p:blipFill>
          <a:blip r:embed="rId4"/>
          <a:stretch>
            <a:fillRect/>
          </a:stretch>
        </p:blipFill>
        <p:spPr>
          <a:xfrm>
            <a:off x="4795283" y="1644047"/>
            <a:ext cx="3784657" cy="2673324"/>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circle(in)">
                                      <p:cBhvr>
                                        <p:cTn id="11" dur="500"/>
                                        <p:tgtEl>
                                          <p:spTgt spid="1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sp>
        <p:nvSpPr>
          <p:cNvPr id="9" name="Rectangle 8">
            <a:extLst>
              <a:ext uri="{FF2B5EF4-FFF2-40B4-BE49-F238E27FC236}">
                <a16:creationId xmlns:a16="http://schemas.microsoft.com/office/drawing/2014/main" id="{C0C80596-A274-EB01-7ACD-5037DE611FF6}"/>
              </a:ext>
            </a:extLst>
          </p:cNvPr>
          <p:cNvSpPr/>
          <p:nvPr/>
        </p:nvSpPr>
        <p:spPr>
          <a:xfrm>
            <a:off x="849111" y="3498111"/>
            <a:ext cx="4316818" cy="6166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8D8B1492-64FC-BE03-D1AD-7F0AD7630778}"/>
              </a:ext>
            </a:extLst>
          </p:cNvPr>
          <p:cNvPicPr>
            <a:picLocks noChangeAspect="1"/>
          </p:cNvPicPr>
          <p:nvPr/>
        </p:nvPicPr>
        <p:blipFill>
          <a:blip r:embed="rId3"/>
          <a:stretch>
            <a:fillRect/>
          </a:stretch>
        </p:blipFill>
        <p:spPr>
          <a:xfrm>
            <a:off x="2347969" y="1442893"/>
            <a:ext cx="4211158" cy="2968105"/>
          </a:xfrm>
          <a:prstGeom prst="rect">
            <a:avLst/>
          </a:prstGeom>
        </p:spPr>
      </p:pic>
      <p:sp>
        <p:nvSpPr>
          <p:cNvPr id="11" name="TextBox 10">
            <a:extLst>
              <a:ext uri="{FF2B5EF4-FFF2-40B4-BE49-F238E27FC236}">
                <a16:creationId xmlns:a16="http://schemas.microsoft.com/office/drawing/2014/main" id="{1C9E8339-99B7-351D-3DD3-D42C5B6E5C50}"/>
              </a:ext>
            </a:extLst>
          </p:cNvPr>
          <p:cNvSpPr txBox="1"/>
          <p:nvPr/>
        </p:nvSpPr>
        <p:spPr>
          <a:xfrm>
            <a:off x="-165467" y="1994740"/>
            <a:ext cx="2394983" cy="369332"/>
          </a:xfrm>
          <a:prstGeom prst="rect">
            <a:avLst/>
          </a:prstGeom>
          <a:noFill/>
        </p:spPr>
        <p:txBody>
          <a:bodyPr wrap="square">
            <a:spAutoFit/>
          </a:bodyPr>
          <a:lstStyle/>
          <a:p>
            <a:pPr algn="ctr"/>
            <a:r>
              <a:rPr lang="fr-FR" sz="1800">
                <a:solidFill>
                  <a:srgbClr val="000000"/>
                </a:solidFill>
                <a:effectLst/>
                <a:latin typeface="+mj-lt"/>
                <a:ea typeface="Calibri" panose="020F0502020204030204" pitchFamily="34" charset="0"/>
                <a:cs typeface="Times New Roman" panose="02020603050405020304" pitchFamily="18" charset="0"/>
              </a:rPr>
              <a:t>Cho vật nuôi ăn</a:t>
            </a:r>
            <a:endParaRPr lang="en-US" sz="1800">
              <a:latin typeface="+mj-lt"/>
            </a:endParaRPr>
          </a:p>
        </p:txBody>
      </p:sp>
      <p:sp>
        <p:nvSpPr>
          <p:cNvPr id="15" name="Google Shape;2169;p30">
            <a:extLst>
              <a:ext uri="{FF2B5EF4-FFF2-40B4-BE49-F238E27FC236}">
                <a16:creationId xmlns:a16="http://schemas.microsoft.com/office/drawing/2014/main" id="{6BEBD5D7-46BB-B312-1B25-967A1E0121E4}"/>
              </a:ext>
            </a:extLst>
          </p:cNvPr>
          <p:cNvSpPr txBox="1">
            <a:spLocks noGrp="1"/>
          </p:cNvSpPr>
          <p:nvPr>
            <p:ph type="title"/>
          </p:nvPr>
        </p:nvSpPr>
        <p:spPr>
          <a:xfrm>
            <a:off x="0" y="484514"/>
            <a:ext cx="9144000" cy="417600"/>
          </a:xfrm>
          <a:prstGeom prst="rect">
            <a:avLst/>
          </a:prstGeom>
        </p:spPr>
        <p:txBody>
          <a:bodyPr spcFirstLastPara="1" wrap="square" lIns="91425" tIns="91425" rIns="91425" bIns="91425" anchor="ctr" anchorCtr="0">
            <a:noAutofit/>
          </a:bodyPr>
          <a:lstStyle/>
          <a:p>
            <a:pPr algn="ctr"/>
            <a:r>
              <a:rPr lang="en" sz="3000" b="1">
                <a:latin typeface="+mj-lt"/>
              </a:rPr>
              <a:t>I. </a:t>
            </a:r>
            <a:r>
              <a:rPr lang="fr-FR" sz="3000" b="1">
                <a:latin typeface="+mj-lt"/>
                <a:ea typeface="Calibri" panose="020F0502020204030204" pitchFamily="34" charset="0"/>
                <a:cs typeface="Times New Roman" panose="02020603050405020304" pitchFamily="18" charset="0"/>
              </a:rPr>
              <a:t>Vai trò của nuôi dưỡng và chăm sóc vật nuôi</a:t>
            </a:r>
            <a:endParaRPr sz="3000" b="1" dirty="0">
              <a:latin typeface="+mj-lt"/>
            </a:endParaRPr>
          </a:p>
        </p:txBody>
      </p:sp>
      <p:sp>
        <p:nvSpPr>
          <p:cNvPr id="17" name="TextBox 16">
            <a:extLst>
              <a:ext uri="{FF2B5EF4-FFF2-40B4-BE49-F238E27FC236}">
                <a16:creationId xmlns:a16="http://schemas.microsoft.com/office/drawing/2014/main" id="{6050CDC4-D369-5442-4AD6-96A1AE4E9077}"/>
              </a:ext>
            </a:extLst>
          </p:cNvPr>
          <p:cNvSpPr txBox="1"/>
          <p:nvPr/>
        </p:nvSpPr>
        <p:spPr>
          <a:xfrm>
            <a:off x="6568265" y="1969862"/>
            <a:ext cx="2689704" cy="394210"/>
          </a:xfrm>
          <a:prstGeom prst="rect">
            <a:avLst/>
          </a:prstGeom>
          <a:noFill/>
        </p:spPr>
        <p:txBody>
          <a:bodyPr wrap="square">
            <a:spAutoFit/>
          </a:bodyPr>
          <a:lstStyle/>
          <a:p>
            <a:pPr algn="ctr">
              <a:lnSpc>
                <a:spcPct val="120000"/>
              </a:lnSpc>
            </a:pPr>
            <a:r>
              <a:rPr lang="fr-FR" sz="1800">
                <a:solidFill>
                  <a:srgbClr val="000000"/>
                </a:solidFill>
                <a:effectLst/>
                <a:latin typeface="+mj-lt"/>
                <a:ea typeface="Calibri" panose="020F0502020204030204" pitchFamily="34" charset="0"/>
                <a:cs typeface="Times New Roman" panose="02020603050405020304" pitchFamily="18" charset="0"/>
              </a:rPr>
              <a:t>Vệ sinh chuồng nuôi</a:t>
            </a:r>
            <a:endParaRPr lang="en-US" sz="1800">
              <a:latin typeface="+mj-lt"/>
            </a:endParaRPr>
          </a:p>
        </p:txBody>
      </p:sp>
      <p:sp>
        <p:nvSpPr>
          <p:cNvPr id="19" name="TextBox 18">
            <a:extLst>
              <a:ext uri="{FF2B5EF4-FFF2-40B4-BE49-F238E27FC236}">
                <a16:creationId xmlns:a16="http://schemas.microsoft.com/office/drawing/2014/main" id="{17654D70-8C1D-3D94-13AC-6B6ABA726FA3}"/>
              </a:ext>
            </a:extLst>
          </p:cNvPr>
          <p:cNvSpPr txBox="1"/>
          <p:nvPr/>
        </p:nvSpPr>
        <p:spPr>
          <a:xfrm>
            <a:off x="135235" y="3242477"/>
            <a:ext cx="2115879" cy="394210"/>
          </a:xfrm>
          <a:prstGeom prst="rect">
            <a:avLst/>
          </a:prstGeom>
          <a:noFill/>
        </p:spPr>
        <p:txBody>
          <a:bodyPr wrap="square">
            <a:spAutoFit/>
          </a:bodyPr>
          <a:lstStyle/>
          <a:p>
            <a:pPr algn="ctr">
              <a:lnSpc>
                <a:spcPct val="120000"/>
              </a:lnSpc>
            </a:pPr>
            <a:r>
              <a:rPr lang="fr-FR" sz="1800">
                <a:solidFill>
                  <a:srgbClr val="000000"/>
                </a:solidFill>
                <a:effectLst/>
                <a:latin typeface="+mj-lt"/>
                <a:ea typeface="Calibri" panose="020F0502020204030204" pitchFamily="34" charset="0"/>
                <a:cs typeface="Times New Roman" panose="02020603050405020304" pitchFamily="18" charset="0"/>
              </a:rPr>
              <a:t>Tiêm phòng</a:t>
            </a:r>
            <a:endParaRPr lang="en-US" sz="1800">
              <a:latin typeface="+mj-lt"/>
            </a:endParaRPr>
          </a:p>
        </p:txBody>
      </p:sp>
      <p:sp>
        <p:nvSpPr>
          <p:cNvPr id="21" name="TextBox 20">
            <a:extLst>
              <a:ext uri="{FF2B5EF4-FFF2-40B4-BE49-F238E27FC236}">
                <a16:creationId xmlns:a16="http://schemas.microsoft.com/office/drawing/2014/main" id="{6AA51D73-BFE0-097B-BEF1-523FE5D7A41E}"/>
              </a:ext>
            </a:extLst>
          </p:cNvPr>
          <p:cNvSpPr txBox="1"/>
          <p:nvPr/>
        </p:nvSpPr>
        <p:spPr>
          <a:xfrm>
            <a:off x="6551483" y="3242477"/>
            <a:ext cx="2592517" cy="394210"/>
          </a:xfrm>
          <a:prstGeom prst="rect">
            <a:avLst/>
          </a:prstGeom>
          <a:noFill/>
        </p:spPr>
        <p:txBody>
          <a:bodyPr wrap="square">
            <a:spAutoFit/>
          </a:bodyPr>
          <a:lstStyle/>
          <a:p>
            <a:pPr algn="ctr">
              <a:lnSpc>
                <a:spcPct val="120000"/>
              </a:lnSpc>
            </a:pPr>
            <a:r>
              <a:rPr lang="fr-FR" sz="1800">
                <a:solidFill>
                  <a:srgbClr val="000000"/>
                </a:solidFill>
                <a:effectLst/>
                <a:latin typeface="+mj-lt"/>
                <a:ea typeface="Calibri" panose="020F0502020204030204" pitchFamily="34" charset="0"/>
                <a:cs typeface="Times New Roman" panose="02020603050405020304" pitchFamily="18" charset="0"/>
              </a:rPr>
              <a:t>Tắm chải vật nuôi</a:t>
            </a:r>
            <a:endParaRPr lang="en-US" sz="1800">
              <a:latin typeface="+mj-lt"/>
            </a:endParaRPr>
          </a:p>
        </p:txBody>
      </p:sp>
      <p:cxnSp>
        <p:nvCxnSpPr>
          <p:cNvPr id="23" name="Straight Arrow Connector 22">
            <a:extLst>
              <a:ext uri="{FF2B5EF4-FFF2-40B4-BE49-F238E27FC236}">
                <a16:creationId xmlns:a16="http://schemas.microsoft.com/office/drawing/2014/main" id="{B504F178-921C-8465-E490-CFDB85D2EB85}"/>
              </a:ext>
            </a:extLst>
          </p:cNvPr>
          <p:cNvCxnSpPr>
            <a:cxnSpLocks/>
          </p:cNvCxnSpPr>
          <p:nvPr/>
        </p:nvCxnSpPr>
        <p:spPr>
          <a:xfrm flipH="1">
            <a:off x="2050590" y="2194795"/>
            <a:ext cx="29737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ECB1C7E-1D39-97F1-03A3-3D2E6A881B0D}"/>
              </a:ext>
            </a:extLst>
          </p:cNvPr>
          <p:cNvCxnSpPr>
            <a:cxnSpLocks/>
          </p:cNvCxnSpPr>
          <p:nvPr/>
        </p:nvCxnSpPr>
        <p:spPr>
          <a:xfrm flipH="1">
            <a:off x="2050590" y="3498109"/>
            <a:ext cx="29737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400ABA7-1AAD-57BE-E71E-235DA90D350D}"/>
              </a:ext>
            </a:extLst>
          </p:cNvPr>
          <p:cNvCxnSpPr>
            <a:cxnSpLocks/>
          </p:cNvCxnSpPr>
          <p:nvPr/>
        </p:nvCxnSpPr>
        <p:spPr>
          <a:xfrm flipV="1">
            <a:off x="6506712" y="2191845"/>
            <a:ext cx="297379" cy="2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8D0FE25C-C48E-EA60-665A-34FB2DEFCB33}"/>
              </a:ext>
            </a:extLst>
          </p:cNvPr>
          <p:cNvCxnSpPr/>
          <p:nvPr/>
        </p:nvCxnSpPr>
        <p:spPr>
          <a:xfrm>
            <a:off x="6506712" y="3465929"/>
            <a:ext cx="29737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C8DC559A-21D9-289E-9210-09F6B23A2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706648" y="3687960"/>
            <a:ext cx="1001417" cy="1484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241432B-BAE2-6061-FF51-CFAF8C1A74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807" y="4410998"/>
            <a:ext cx="834310" cy="751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5D79461-B1E1-75B0-E798-8EA37D05F4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3208574"/>
            <a:ext cx="2254747" cy="225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18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grpSp>
        <p:nvGrpSpPr>
          <p:cNvPr id="25" name="Group 11">
            <a:extLst>
              <a:ext uri="{FF2B5EF4-FFF2-40B4-BE49-F238E27FC236}">
                <a16:creationId xmlns:a16="http://schemas.microsoft.com/office/drawing/2014/main" id="{2B10BDCF-5993-A3B8-2AAB-832D91F0438B}"/>
              </a:ext>
            </a:extLst>
          </p:cNvPr>
          <p:cNvGrpSpPr/>
          <p:nvPr/>
        </p:nvGrpSpPr>
        <p:grpSpPr>
          <a:xfrm>
            <a:off x="937003" y="205417"/>
            <a:ext cx="7269993" cy="1006695"/>
            <a:chOff x="0" y="0"/>
            <a:chExt cx="2264464" cy="758563"/>
          </a:xfrm>
          <a:solidFill>
            <a:schemeClr val="accent3">
              <a:lumMod val="60000"/>
              <a:lumOff val="40000"/>
            </a:schemeClr>
          </a:solidFill>
        </p:grpSpPr>
        <p:sp>
          <p:nvSpPr>
            <p:cNvPr id="26" name="Freeform 12">
              <a:extLst>
                <a:ext uri="{FF2B5EF4-FFF2-40B4-BE49-F238E27FC236}">
                  <a16:creationId xmlns:a16="http://schemas.microsoft.com/office/drawing/2014/main" id="{3E5C7909-231E-F489-4CF4-70A7932E06D2}"/>
                </a:ext>
              </a:extLst>
            </p:cNvPr>
            <p:cNvSpPr/>
            <p:nvPr/>
          </p:nvSpPr>
          <p:spPr>
            <a:xfrm>
              <a:off x="0" y="0"/>
              <a:ext cx="2264464" cy="758563"/>
            </a:xfrm>
            <a:custGeom>
              <a:avLst/>
              <a:gdLst/>
              <a:ahLst/>
              <a:cxnLst/>
              <a:rect l="l" t="t" r="r" b="b"/>
              <a:pathLst>
                <a:path w="2264464" h="758563">
                  <a:moveTo>
                    <a:pt x="2140004" y="758563"/>
                  </a:moveTo>
                  <a:lnTo>
                    <a:pt x="124460" y="758563"/>
                  </a:lnTo>
                  <a:cubicBezTo>
                    <a:pt x="55880" y="758563"/>
                    <a:pt x="0" y="702683"/>
                    <a:pt x="0" y="634103"/>
                  </a:cubicBezTo>
                  <a:lnTo>
                    <a:pt x="0" y="124460"/>
                  </a:lnTo>
                  <a:cubicBezTo>
                    <a:pt x="0" y="55880"/>
                    <a:pt x="55880" y="0"/>
                    <a:pt x="124460" y="0"/>
                  </a:cubicBezTo>
                  <a:lnTo>
                    <a:pt x="2140004" y="0"/>
                  </a:lnTo>
                  <a:cubicBezTo>
                    <a:pt x="2208584" y="0"/>
                    <a:pt x="2264464" y="55880"/>
                    <a:pt x="2264464" y="124460"/>
                  </a:cubicBezTo>
                  <a:lnTo>
                    <a:pt x="2264464" y="634103"/>
                  </a:lnTo>
                  <a:cubicBezTo>
                    <a:pt x="2264464" y="702683"/>
                    <a:pt x="2208584" y="758563"/>
                    <a:pt x="2140004" y="758563"/>
                  </a:cubicBezTo>
                  <a:close/>
                </a:path>
              </a:pathLst>
            </a:custGeom>
            <a:grpFill/>
          </p:spPr>
        </p:sp>
      </p:grpSp>
      <p:sp>
        <p:nvSpPr>
          <p:cNvPr id="24" name="TextBox 23">
            <a:extLst>
              <a:ext uri="{FF2B5EF4-FFF2-40B4-BE49-F238E27FC236}">
                <a16:creationId xmlns:a16="http://schemas.microsoft.com/office/drawing/2014/main" id="{135E4750-592D-5206-A44A-40260FB527C6}"/>
              </a:ext>
            </a:extLst>
          </p:cNvPr>
          <p:cNvSpPr txBox="1"/>
          <p:nvPr/>
        </p:nvSpPr>
        <p:spPr>
          <a:xfrm>
            <a:off x="1034016" y="279845"/>
            <a:ext cx="7075966" cy="850939"/>
          </a:xfrm>
          <a:prstGeom prst="rect">
            <a:avLst/>
          </a:prstGeom>
          <a:noFill/>
        </p:spPr>
        <p:txBody>
          <a:bodyPr wrap="square">
            <a:spAutoFit/>
          </a:bodyPr>
          <a:lstStyle/>
          <a:p>
            <a:pPr algn="just">
              <a:lnSpc>
                <a:spcPct val="130000"/>
              </a:lnSpc>
            </a:pPr>
            <a:r>
              <a:rPr lang="fr-FR" sz="2000">
                <a:latin typeface="+mj-lt"/>
                <a:ea typeface="Calibri" panose="020F0502020204030204" pitchFamily="34" charset="0"/>
                <a:cs typeface="Times New Roman" panose="02020603050405020304" pitchFamily="18" charset="0"/>
              </a:rPr>
              <a:t>Đ</a:t>
            </a:r>
            <a:r>
              <a:rPr lang="fr-FR" sz="2000">
                <a:solidFill>
                  <a:srgbClr val="000000"/>
                </a:solidFill>
                <a:effectLst/>
                <a:latin typeface="+mj-lt"/>
                <a:ea typeface="Calibri" panose="020F0502020204030204" pitchFamily="34" charset="0"/>
                <a:cs typeface="Times New Roman" panose="02020603050405020304" pitchFamily="18" charset="0"/>
              </a:rPr>
              <a:t>ọc thông tin mục I SGK tr.47 và trả lời câu hỏi: </a:t>
            </a:r>
            <a:r>
              <a:rPr lang="fr-FR" sz="2000" i="1">
                <a:solidFill>
                  <a:srgbClr val="000000"/>
                </a:solidFill>
                <a:effectLst/>
                <a:latin typeface="+mj-lt"/>
                <a:ea typeface="Calibri" panose="020F0502020204030204" pitchFamily="34" charset="0"/>
                <a:cs typeface="Times New Roman" panose="02020603050405020304" pitchFamily="18" charset="0"/>
              </a:rPr>
              <a:t>Hãy nêu vai trò của nuôi dưỡng và chăm sóc vật nuôi.</a:t>
            </a:r>
            <a:r>
              <a:rPr lang="fr-FR" sz="2000">
                <a:solidFill>
                  <a:srgbClr val="000000"/>
                </a:solidFill>
                <a:effectLst/>
                <a:latin typeface="+mj-lt"/>
                <a:ea typeface="Calibri" panose="020F0502020204030204" pitchFamily="34" charset="0"/>
                <a:cs typeface="Times New Roman" panose="02020603050405020304" pitchFamily="18" charset="0"/>
              </a:rPr>
              <a:t> </a:t>
            </a:r>
            <a:endParaRPr lang="en-US" sz="2000">
              <a:latin typeface="+mj-lt"/>
            </a:endParaRPr>
          </a:p>
        </p:txBody>
      </p:sp>
      <p:sp>
        <p:nvSpPr>
          <p:cNvPr id="28" name="TextBox 27">
            <a:extLst>
              <a:ext uri="{FF2B5EF4-FFF2-40B4-BE49-F238E27FC236}">
                <a16:creationId xmlns:a16="http://schemas.microsoft.com/office/drawing/2014/main" id="{2E3B7293-AA05-A828-0F77-085B25A492BD}"/>
              </a:ext>
            </a:extLst>
          </p:cNvPr>
          <p:cNvSpPr txBox="1"/>
          <p:nvPr/>
        </p:nvSpPr>
        <p:spPr>
          <a:xfrm>
            <a:off x="800099" y="1286540"/>
            <a:ext cx="7543800" cy="3482428"/>
          </a:xfrm>
          <a:prstGeom prst="rect">
            <a:avLst/>
          </a:prstGeom>
          <a:noFill/>
        </p:spPr>
        <p:txBody>
          <a:bodyPr wrap="square">
            <a:spAutoFit/>
          </a:bodyPr>
          <a:lstStyle/>
          <a:p>
            <a:pPr algn="just">
              <a:lnSpc>
                <a:spcPct val="130000"/>
              </a:lnSpc>
              <a:spcBef>
                <a:spcPts val="300"/>
              </a:spcBef>
              <a:spcAft>
                <a:spcPts val="300"/>
              </a:spcAft>
            </a:pPr>
            <a:r>
              <a:rPr lang="fr-FR" sz="2000" b="1" u="sng">
                <a:solidFill>
                  <a:srgbClr val="009900"/>
                </a:solidFill>
                <a:effectLst/>
                <a:latin typeface="+mj-lt"/>
                <a:ea typeface="Calibri" panose="020F0502020204030204" pitchFamily="34" charset="0"/>
                <a:cs typeface="Times New Roman" panose="02020603050405020304" pitchFamily="18" charset="0"/>
              </a:rPr>
              <a:t>Nuôi dưỡng: </a:t>
            </a:r>
          </a:p>
          <a:p>
            <a:pPr algn="just">
              <a:lnSpc>
                <a:spcPct val="130000"/>
              </a:lnSpc>
              <a:spcBef>
                <a:spcPts val="300"/>
              </a:spcBef>
              <a:spcAft>
                <a:spcPts val="300"/>
              </a:spcAft>
            </a:pPr>
            <a:r>
              <a:rPr lang="fr-FR" sz="2000">
                <a:latin typeface="+mj-lt"/>
                <a:ea typeface="Calibri" panose="020F0502020204030204" pitchFamily="34" charset="0"/>
                <a:cs typeface="Times New Roman" panose="02020603050405020304" pitchFamily="18" charset="0"/>
              </a:rPr>
              <a:t>C</a:t>
            </a:r>
            <a:r>
              <a:rPr lang="fr-FR" sz="2000">
                <a:solidFill>
                  <a:srgbClr val="000000"/>
                </a:solidFill>
                <a:effectLst/>
                <a:latin typeface="+mj-lt"/>
                <a:ea typeface="Calibri" panose="020F0502020204030204" pitchFamily="34" charset="0"/>
                <a:cs typeface="Times New Roman" panose="02020603050405020304" pitchFamily="18" charset="0"/>
              </a:rPr>
              <a:t>ung cấp đầy đủ chất dinh dưỡng (chất đạm, tinh bột, chất béo, vitamin và khoáng chất), đủ lượng, phù hợp với từng giai đoạn và từng đối tượng. </a:t>
            </a:r>
            <a:endParaRPr lang="en-US" sz="2000">
              <a:effectLst/>
              <a:latin typeface="+mj-lt"/>
              <a:ea typeface="Calibri" panose="020F0502020204030204" pitchFamily="34" charset="0"/>
              <a:cs typeface="Times New Roman" panose="02020603050405020304" pitchFamily="18" charset="0"/>
            </a:endParaRPr>
          </a:p>
          <a:p>
            <a:pPr algn="just">
              <a:lnSpc>
                <a:spcPct val="130000"/>
              </a:lnSpc>
              <a:spcBef>
                <a:spcPts val="300"/>
              </a:spcBef>
              <a:spcAft>
                <a:spcPts val="300"/>
              </a:spcAft>
            </a:pPr>
            <a:r>
              <a:rPr lang="fr-FR" sz="2000" b="1" u="sng">
                <a:solidFill>
                  <a:srgbClr val="009900"/>
                </a:solidFill>
                <a:effectLst/>
                <a:latin typeface="+mj-lt"/>
                <a:ea typeface="Calibri" panose="020F0502020204030204" pitchFamily="34" charset="0"/>
                <a:cs typeface="Times New Roman" panose="02020603050405020304" pitchFamily="18" charset="0"/>
              </a:rPr>
              <a:t>Chăm sóc: </a:t>
            </a:r>
          </a:p>
          <a:p>
            <a:pPr algn="just">
              <a:lnSpc>
                <a:spcPct val="130000"/>
              </a:lnSpc>
              <a:spcBef>
                <a:spcPts val="300"/>
              </a:spcBef>
              <a:spcAft>
                <a:spcPts val="300"/>
              </a:spcAft>
            </a:pPr>
            <a:r>
              <a:rPr lang="fr-FR" sz="2000">
                <a:solidFill>
                  <a:srgbClr val="000000"/>
                </a:solidFill>
                <a:effectLst/>
                <a:latin typeface="+mj-lt"/>
                <a:ea typeface="Calibri" panose="020F0502020204030204" pitchFamily="34" charset="0"/>
                <a:cs typeface="Times New Roman" panose="02020603050405020304" pitchFamily="18" charset="0"/>
              </a:rPr>
              <a:t>Thường xuyên quan tâm tới vật nuôi, tạo ra môi trường trong chuồng trại nuôi phù hợp để vật nuôi sống thoải mái, khỏe mạnh, cho nhiều sản phẩm chăn nuôi nhất. </a:t>
            </a:r>
            <a:endParaRPr lang="en-US" sz="2000">
              <a:effectLst/>
              <a:latin typeface="+mj-lt"/>
              <a:ea typeface="Calibri" panose="020F0502020204030204" pitchFamily="34" charset="0"/>
              <a:cs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wipe(down)">
                                      <p:cBhvr>
                                        <p:cTn id="15" dur="5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20" dur="500"/>
                                        <p:tgtEl>
                                          <p:spTgt spid="2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xEl>
                                              <p:pRg st="2" end="2"/>
                                            </p:txEl>
                                          </p:spTgt>
                                        </p:tgtEl>
                                        <p:attrNameLst>
                                          <p:attrName>style.visibility</p:attrName>
                                        </p:attrNameLst>
                                      </p:cBhvr>
                                      <p:to>
                                        <p:strVal val="visible"/>
                                      </p:to>
                                    </p:set>
                                    <p:animEffect transition="in" filter="wipe(down)">
                                      <p:cBhvr>
                                        <p:cTn id="25" dur="500"/>
                                        <p:tgtEl>
                                          <p:spTgt spid="2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8">
                                            <p:txEl>
                                              <p:pRg st="3" end="3"/>
                                            </p:txEl>
                                          </p:spTgt>
                                        </p:tgtEl>
                                        <p:attrNameLst>
                                          <p:attrName>style.visibility</p:attrName>
                                        </p:attrNameLst>
                                      </p:cBhvr>
                                      <p:to>
                                        <p:strVal val="visible"/>
                                      </p:to>
                                    </p:set>
                                    <p:animEffect transition="in" filter="randombar(horizontal)">
                                      <p:cBhvr>
                                        <p:cTn id="30"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4" name="Callout: Line with Border and Accent Bar 3">
            <a:extLst>
              <a:ext uri="{FF2B5EF4-FFF2-40B4-BE49-F238E27FC236}">
                <a16:creationId xmlns:a16="http://schemas.microsoft.com/office/drawing/2014/main" id="{351E4674-CAAE-5E28-17FF-E76A28A14EB0}"/>
              </a:ext>
            </a:extLst>
          </p:cNvPr>
          <p:cNvSpPr/>
          <p:nvPr/>
        </p:nvSpPr>
        <p:spPr>
          <a:xfrm>
            <a:off x="1158948" y="520995"/>
            <a:ext cx="3689497" cy="680484"/>
          </a:xfrm>
          <a:prstGeom prst="accentBorderCallout1">
            <a:avLst>
              <a:gd name="adj1" fmla="val 53125"/>
              <a:gd name="adj2" fmla="val -3084"/>
              <a:gd name="adj3" fmla="val 53125"/>
              <a:gd name="adj4" fmla="val -20262"/>
            </a:avLst>
          </a:prstGeom>
          <a:ln>
            <a:solidFill>
              <a:schemeClr val="bg1">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a:solidFill>
                  <a:srgbClr val="FFFFFF"/>
                </a:solidFill>
              </a:rPr>
              <a:t>HOẠT ĐỘNG NHÓM ĐÔI</a:t>
            </a:r>
          </a:p>
        </p:txBody>
      </p:sp>
      <p:sp>
        <p:nvSpPr>
          <p:cNvPr id="180" name="TextBox 179">
            <a:extLst>
              <a:ext uri="{FF2B5EF4-FFF2-40B4-BE49-F238E27FC236}">
                <a16:creationId xmlns:a16="http://schemas.microsoft.com/office/drawing/2014/main" id="{68B6276A-C91F-5F3F-361B-B37EE2BA418D}"/>
              </a:ext>
            </a:extLst>
          </p:cNvPr>
          <p:cNvSpPr txBox="1"/>
          <p:nvPr/>
        </p:nvSpPr>
        <p:spPr>
          <a:xfrm>
            <a:off x="1863354" y="1413015"/>
            <a:ext cx="6228022" cy="850939"/>
          </a:xfrm>
          <a:prstGeom prst="rect">
            <a:avLst/>
          </a:prstGeom>
          <a:noFill/>
        </p:spPr>
        <p:txBody>
          <a:bodyPr wrap="square">
            <a:spAutoFit/>
          </a:bodyPr>
          <a:lstStyle/>
          <a:p>
            <a:pPr algn="just">
              <a:lnSpc>
                <a:spcPct val="130000"/>
              </a:lnSpc>
            </a:pPr>
            <a:r>
              <a:rPr lang="fr-FR" sz="2000">
                <a:solidFill>
                  <a:srgbClr val="000000"/>
                </a:solidFill>
                <a:effectLst/>
                <a:latin typeface="+mj-lt"/>
                <a:ea typeface="Calibri" panose="020F0502020204030204" pitchFamily="34" charset="0"/>
                <a:cs typeface="Times New Roman" panose="02020603050405020304" pitchFamily="18" charset="0"/>
              </a:rPr>
              <a:t>Nếu cho vật nuôi ăn thừa hoặc thiếu chất dinh dưỡng thì sẽ xảy ra hiện tượng gì?</a:t>
            </a:r>
            <a:endParaRPr lang="en-US" sz="2000">
              <a:latin typeface="+mj-lt"/>
            </a:endParaRPr>
          </a:p>
        </p:txBody>
      </p:sp>
      <p:pic>
        <p:nvPicPr>
          <p:cNvPr id="7" name="Picture 6">
            <a:extLst>
              <a:ext uri="{FF2B5EF4-FFF2-40B4-BE49-F238E27FC236}">
                <a16:creationId xmlns:a16="http://schemas.microsoft.com/office/drawing/2014/main" id="{26A1F724-B4A2-646F-8880-C61EC8DCB98D}"/>
              </a:ext>
            </a:extLst>
          </p:cNvPr>
          <p:cNvPicPr>
            <a:picLocks noChangeAspect="1"/>
          </p:cNvPicPr>
          <p:nvPr/>
        </p:nvPicPr>
        <p:blipFill>
          <a:blip r:embed="rId3"/>
          <a:stretch>
            <a:fillRect/>
          </a:stretch>
        </p:blipFill>
        <p:spPr>
          <a:xfrm>
            <a:off x="800487" y="1307245"/>
            <a:ext cx="1062477" cy="1062477"/>
          </a:xfrm>
          <a:prstGeom prst="rect">
            <a:avLst/>
          </a:prstGeom>
        </p:spPr>
      </p:pic>
      <p:pic>
        <p:nvPicPr>
          <p:cNvPr id="2050" name="Picture 2">
            <a:extLst>
              <a:ext uri="{FF2B5EF4-FFF2-40B4-BE49-F238E27FC236}">
                <a16:creationId xmlns:a16="http://schemas.microsoft.com/office/drawing/2014/main" id="{6C189B09-EEE8-2E20-6F23-95855291A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355" y="2407791"/>
            <a:ext cx="2199363" cy="2275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32CC61D-5302-833C-2787-B628B7DD21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84" y="2369722"/>
            <a:ext cx="3144076" cy="2359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h chọn thức ăn cho chó theo độ tuổi | by Pezpaza | Medium">
            <a:extLst>
              <a:ext uri="{FF2B5EF4-FFF2-40B4-BE49-F238E27FC236}">
                <a16:creationId xmlns:a16="http://schemas.microsoft.com/office/drawing/2014/main" id="{4E643CC1-9E54-C53B-12D4-31E1EC170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9419" y="2803487"/>
            <a:ext cx="3205161" cy="1925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500"/>
                                        <p:tgtEl>
                                          <p:spTgt spid="180"/>
                                        </p:tgtEl>
                                      </p:cBhvr>
                                    </p:animEffect>
                                    <p:anim calcmode="lin" valueType="num">
                                      <p:cBhvr>
                                        <p:cTn id="13" dur="500" fill="hold"/>
                                        <p:tgtEl>
                                          <p:spTgt spid="180"/>
                                        </p:tgtEl>
                                        <p:attrNameLst>
                                          <p:attrName>ppt_x</p:attrName>
                                        </p:attrNameLst>
                                      </p:cBhvr>
                                      <p:tavLst>
                                        <p:tav tm="0">
                                          <p:val>
                                            <p:strVal val="#ppt_x"/>
                                          </p:val>
                                        </p:tav>
                                        <p:tav tm="100000">
                                          <p:val>
                                            <p:strVal val="#ppt_x"/>
                                          </p:val>
                                        </p:tav>
                                      </p:tavLst>
                                    </p:anim>
                                    <p:anim calcmode="lin" valueType="num">
                                      <p:cBhvr>
                                        <p:cTn id="14" dur="500" fill="hold"/>
                                        <p:tgtEl>
                                          <p:spTgt spid="18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par>
                                <p:cTn id="25" presetID="10"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par>
                                <p:cTn id="28" presetID="10" presetClass="entr" presetSubtype="0" fill="hold" nodeType="with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fade">
                                      <p:cBhvr>
                                        <p:cTn id="3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0" grpId="0"/>
    </p:bldLst>
  </p:timing>
</p:sld>
</file>

<file path=ppt/theme/theme1.xml><?xml version="1.0" encoding="utf-8"?>
<a:theme xmlns:a="http://schemas.openxmlformats.org/drawingml/2006/main" name="Fall Sales Marketing Plan by Slidesgo">
  <a:themeElements>
    <a:clrScheme name="Simple Light">
      <a:dk1>
        <a:srgbClr val="FFE59B"/>
      </a:dk1>
      <a:lt1>
        <a:srgbClr val="EF8B46"/>
      </a:lt1>
      <a:dk2>
        <a:srgbClr val="FFF197"/>
      </a:dk2>
      <a:lt2>
        <a:srgbClr val="8B4324"/>
      </a:lt2>
      <a:accent1>
        <a:srgbClr val="642D10"/>
      </a:accent1>
      <a:accent2>
        <a:srgbClr val="B07E09"/>
      </a:accent2>
      <a:accent3>
        <a:srgbClr val="F09B36"/>
      </a:accent3>
      <a:accent4>
        <a:srgbClr val="FBD873"/>
      </a:accent4>
      <a:accent5>
        <a:srgbClr val="EF8B46"/>
      </a:accent5>
      <a:accent6>
        <a:srgbClr val="FFF197"/>
      </a:accent6>
      <a:hlink>
        <a:srgbClr val="8B43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1759</Words>
  <Application>Microsoft Office PowerPoint</Application>
  <PresentationFormat>On-screen Show (16:9)</PresentationFormat>
  <Paragraphs>127</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Patrick Hand</vt:lpstr>
      <vt:lpstr>Roboto Condensed Light</vt:lpstr>
      <vt:lpstr>Oswald Medium</vt:lpstr>
      <vt:lpstr>Bebas Neue</vt:lpstr>
      <vt:lpstr>Oswald</vt:lpstr>
      <vt:lpstr>Montserrat</vt:lpstr>
      <vt:lpstr>Wingdings</vt:lpstr>
      <vt:lpstr>Times New Roman</vt:lpstr>
      <vt:lpstr>Fall Sales Marketing Plan by Slidesgo</vt:lpstr>
      <vt:lpstr>PowerPoint Presentation</vt:lpstr>
      <vt:lpstr>KHỞI ĐỘNG</vt:lpstr>
      <vt:lpstr>KHỞI ĐỘNG</vt:lpstr>
      <vt:lpstr>PowerPoint Presentation</vt:lpstr>
      <vt:lpstr>I.</vt:lpstr>
      <vt:lpstr>I. Vai trò của nuôi dưỡng và chăm sóc vật nuôi</vt:lpstr>
      <vt:lpstr>I. Vai trò của nuôi dưỡng và chăm sóc vật nuôi</vt:lpstr>
      <vt:lpstr>PowerPoint Presentation</vt:lpstr>
      <vt:lpstr>PowerPoint Presentation</vt:lpstr>
      <vt:lpstr>PowerPoint Presentation</vt:lpstr>
      <vt:lpstr>PowerPoint Presentation</vt:lpstr>
      <vt:lpstr>PowerPoint Presentation</vt:lpstr>
      <vt:lpstr>II. Nuôi dưỡng và chăm sóc vật nuôi non</vt:lpstr>
      <vt:lpstr>II. Nuôi dưỡng và chăm sóc vật nuôi non</vt:lpstr>
      <vt:lpstr>PowerPoint Presentation</vt:lpstr>
      <vt:lpstr>PowerPoint Presentation</vt:lpstr>
      <vt:lpstr>PowerPoint Presentation</vt:lpstr>
      <vt:lpstr>III. Nuôi dưỡng và chăm sóc vật nuôi đực giống</vt:lpstr>
      <vt:lpstr>III. Nuôi dưỡng và chăm sóc vật nuôi đực giống</vt:lpstr>
      <vt:lpstr>PowerPoint Presentation</vt:lpstr>
      <vt:lpstr>PowerPoint Presentation</vt:lpstr>
      <vt:lpstr>PowerPoint Presentation</vt:lpstr>
      <vt:lpstr>III. Nuôi dưỡng và chăm sóc vật nuôi đực giống</vt:lpstr>
      <vt:lpstr>III. Nuôi dưỡng và chăm sóc vật nuôi đực giống</vt:lpstr>
      <vt:lpstr>IV. Nuôi dưỡng và chăm sóc vật nuôi cái sinh sản</vt:lpstr>
      <vt:lpstr>IV. Nuôi dưỡng và chăm sóc vật nuôi cái sinh sản</vt:lpstr>
      <vt:lpstr>LUYỆN TẬP</vt:lpstr>
      <vt:lpstr>LUYỆN TẬP</vt:lpstr>
      <vt:lpstr>LUYỆN TẬP</vt:lpstr>
      <vt:lpstr>LUYỆN TẬP</vt:lpstr>
      <vt:lpstr>LUYỆN TẬP</vt:lpstr>
      <vt:lpstr>VẬN DỤNG</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52</cp:revision>
  <dcterms:modified xsi:type="dcterms:W3CDTF">2022-05-28T03:12:37Z</dcterms:modified>
</cp:coreProperties>
</file>