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58" r:id="rId7"/>
    <p:sldId id="265" r:id="rId8"/>
    <p:sldId id="266" r:id="rId9"/>
    <p:sldId id="298" r:id="rId10"/>
    <p:sldId id="267" r:id="rId11"/>
    <p:sldId id="268" r:id="rId12"/>
    <p:sldId id="271" r:id="rId13"/>
    <p:sldId id="293" r:id="rId14"/>
    <p:sldId id="294" r:id="rId15"/>
    <p:sldId id="295" r:id="rId16"/>
    <p:sldId id="292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296" r:id="rId25"/>
    <p:sldId id="26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F4E79"/>
    <a:srgbClr val="ED7D31"/>
    <a:srgbClr val="15142A"/>
    <a:srgbClr val="FAED3B"/>
    <a:srgbClr val="70AD47"/>
    <a:srgbClr val="A7FDFF"/>
    <a:srgbClr val="3CDFE6"/>
    <a:srgbClr val="0C0D0E"/>
    <a:srgbClr val="C55A11"/>
    <a:srgbClr val="FFD3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78" autoAdjust="0"/>
    <p:restoredTop sz="84954" autoAdjust="0"/>
  </p:normalViewPr>
  <p:slideViewPr>
    <p:cSldViewPr snapToGrid="0">
      <p:cViewPr varScale="1">
        <p:scale>
          <a:sx n="66" d="100"/>
          <a:sy n="66" d="100"/>
        </p:scale>
        <p:origin x="-120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729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623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356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4878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1084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9078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4386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5986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560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7/1/2022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7/1/2022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7/1/2022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7/1/2022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7/1/2022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7/1/2022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7/1/2022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7/1/2022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7/1/2022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7/1/2022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gif"/><Relationship Id="rId18" Type="http://schemas.openxmlformats.org/officeDocument/2006/relationships/slide" Target="slide9.xml"/><Relationship Id="rId26" Type="http://schemas.openxmlformats.org/officeDocument/2006/relationships/slide" Target="slide17.xml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38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gif"/><Relationship Id="rId25" Type="http://schemas.openxmlformats.org/officeDocument/2006/relationships/image" Target="../media/image40.png"/><Relationship Id="rId3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png"/><Relationship Id="rId20" Type="http://schemas.microsoft.com/office/2007/relationships/media" Target="../media/media1.wma"/><Relationship Id="rId29" Type="http://schemas.openxmlformats.org/officeDocument/2006/relationships/image" Target="../media/image42.png"/><Relationship Id="rId1" Type="http://schemas.openxmlformats.org/officeDocument/2006/relationships/video" Target="NULL" TargetMode="Externa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slide" Target="slide16.xml"/><Relationship Id="rId32" Type="http://schemas.openxmlformats.org/officeDocument/2006/relationships/slide" Target="slide20.xml"/><Relationship Id="rId5" Type="http://schemas.openxmlformats.org/officeDocument/2006/relationships/image" Target="../media/image24.png"/><Relationship Id="rId15" Type="http://schemas.openxmlformats.org/officeDocument/2006/relationships/image" Target="../media/image34.gif"/><Relationship Id="rId23" Type="http://schemas.openxmlformats.org/officeDocument/2006/relationships/image" Target="../media/image39.png"/><Relationship Id="rId28" Type="http://schemas.openxmlformats.org/officeDocument/2006/relationships/slide" Target="slide19.xml"/><Relationship Id="rId10" Type="http://schemas.openxmlformats.org/officeDocument/2006/relationships/image" Target="../media/image29.png"/><Relationship Id="rId19" Type="http://schemas.openxmlformats.org/officeDocument/2006/relationships/image" Target="../media/image37.png"/><Relationship Id="rId31" Type="http://schemas.openxmlformats.org/officeDocument/2006/relationships/image" Target="../media/image43.png"/><Relationship Id="rId4" Type="http://schemas.openxmlformats.org/officeDocument/2006/relationships/audio" Target="../media/audio4.wav"/><Relationship Id="rId9" Type="http://schemas.openxmlformats.org/officeDocument/2006/relationships/image" Target="../media/image28.png"/><Relationship Id="rId14" Type="http://schemas.openxmlformats.org/officeDocument/2006/relationships/image" Target="../media/image33.gif"/><Relationship Id="rId22" Type="http://schemas.openxmlformats.org/officeDocument/2006/relationships/slide" Target="slide15.xml"/><Relationship Id="rId27" Type="http://schemas.openxmlformats.org/officeDocument/2006/relationships/image" Target="../media/image41.png"/><Relationship Id="rId30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xmlns="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T7-C3-T…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90639705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2" descr="100+ những hình ảnh icon buồn - hinhanhsieudep.net"/>
          <p:cNvSpPr>
            <a:spLocks noChangeAspect="1" noChangeArrowheads="1"/>
          </p:cNvSpPr>
          <p:nvPr/>
        </p:nvSpPr>
        <p:spPr bwMode="auto">
          <a:xfrm>
            <a:off x="155575" y="-28069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9579" y="175102"/>
            <a:ext cx="1867668" cy="155107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18896" y="1627490"/>
            <a:ext cx="710214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C0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6502" y="3477911"/>
            <a:ext cx="8633902" cy="6226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AA’; BB’; CC’; DD’ (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1F4E79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5259" y="4346939"/>
            <a:ext cx="8576387" cy="6226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hcn</a:t>
            </a:r>
            <a:endParaRPr lang="en-US" sz="3200" b="1" dirty="0">
              <a:solidFill>
                <a:srgbClr val="1F4E79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59" t="36775" r="40031" b="31163"/>
          <a:stretch>
            <a:fillRect/>
          </a:stretch>
        </p:blipFill>
        <p:spPr bwMode="auto">
          <a:xfrm>
            <a:off x="7853436" y="690718"/>
            <a:ext cx="3995052" cy="309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060669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21969" y="5337916"/>
            <a:ext cx="9765030" cy="1155258"/>
          </a:xfrm>
          <a:custGeom>
            <a:avLst/>
            <a:gdLst>
              <a:gd name="connsiteX0" fmla="*/ 0 w 1590283"/>
              <a:gd name="connsiteY0" fmla="*/ 84310 h 505847"/>
              <a:gd name="connsiteX1" fmla="*/ 84310 w 1590283"/>
              <a:gd name="connsiteY1" fmla="*/ 0 h 505847"/>
              <a:gd name="connsiteX2" fmla="*/ 1505973 w 1590283"/>
              <a:gd name="connsiteY2" fmla="*/ 0 h 505847"/>
              <a:gd name="connsiteX3" fmla="*/ 1590283 w 1590283"/>
              <a:gd name="connsiteY3" fmla="*/ 84310 h 505847"/>
              <a:gd name="connsiteX4" fmla="*/ 1590283 w 1590283"/>
              <a:gd name="connsiteY4" fmla="*/ 421537 h 505847"/>
              <a:gd name="connsiteX5" fmla="*/ 1505973 w 1590283"/>
              <a:gd name="connsiteY5" fmla="*/ 505847 h 505847"/>
              <a:gd name="connsiteX6" fmla="*/ 84310 w 1590283"/>
              <a:gd name="connsiteY6" fmla="*/ 505847 h 505847"/>
              <a:gd name="connsiteX7" fmla="*/ 0 w 1590283"/>
              <a:gd name="connsiteY7" fmla="*/ 421537 h 505847"/>
              <a:gd name="connsiteX8" fmla="*/ 0 w 1590283"/>
              <a:gd name="connsiteY8" fmla="*/ 84310 h 50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283" h="505847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943" tIns="72318" rIns="119943" bIns="72318" numCol="1" spcCol="1270" anchor="ctr" anchorCtr="0">
            <a:noAutofit/>
          </a:bodyPr>
          <a:lstStyle/>
          <a:p>
            <a:pPr algn="just">
              <a:spcBef>
                <a:spcPts val="750"/>
              </a:spcBef>
              <a:spcAft>
                <a:spcPts val="1500"/>
              </a:spcAft>
            </a:pPr>
            <a:r>
              <a:rPr lang="en-US" sz="3200" dirty="0" smtClean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; 8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, 12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chéo</a:t>
            </a:r>
            <a:r>
              <a:rPr lang="en-US" sz="3200" dirty="0" smtClean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1F4E7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21969" y="2301475"/>
            <a:ext cx="9826625" cy="1131976"/>
          </a:xfrm>
          <a:custGeom>
            <a:avLst/>
            <a:gdLst>
              <a:gd name="connsiteX0" fmla="*/ 0 w 1590283"/>
              <a:gd name="connsiteY0" fmla="*/ 84310 h 505847"/>
              <a:gd name="connsiteX1" fmla="*/ 84310 w 1590283"/>
              <a:gd name="connsiteY1" fmla="*/ 0 h 505847"/>
              <a:gd name="connsiteX2" fmla="*/ 1505973 w 1590283"/>
              <a:gd name="connsiteY2" fmla="*/ 0 h 505847"/>
              <a:gd name="connsiteX3" fmla="*/ 1590283 w 1590283"/>
              <a:gd name="connsiteY3" fmla="*/ 84310 h 505847"/>
              <a:gd name="connsiteX4" fmla="*/ 1590283 w 1590283"/>
              <a:gd name="connsiteY4" fmla="*/ 421537 h 505847"/>
              <a:gd name="connsiteX5" fmla="*/ 1505973 w 1590283"/>
              <a:gd name="connsiteY5" fmla="*/ 505847 h 505847"/>
              <a:gd name="connsiteX6" fmla="*/ 84310 w 1590283"/>
              <a:gd name="connsiteY6" fmla="*/ 505847 h 505847"/>
              <a:gd name="connsiteX7" fmla="*/ 0 w 1590283"/>
              <a:gd name="connsiteY7" fmla="*/ 421537 h 505847"/>
              <a:gd name="connsiteX8" fmla="*/ 0 w 1590283"/>
              <a:gd name="connsiteY8" fmla="*/ 84310 h 50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283" h="505847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197846"/>
              <a:satOff val="-23984"/>
              <a:lumOff val="883"/>
              <a:alphaOff val="0"/>
            </a:schemeClr>
          </a:fillRef>
          <a:effectRef idx="0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943" tIns="72318" rIns="119943" bIns="72318" numCol="1" spcCol="1270" anchor="ctr" anchorCtr="0">
            <a:noAutofit/>
          </a:bodyPr>
          <a:lstStyle/>
          <a:p>
            <a:pPr algn="just">
              <a:spcBef>
                <a:spcPts val="750"/>
              </a:spcBef>
              <a:spcAft>
                <a:spcPts val="1500"/>
              </a:spcAft>
            </a:pPr>
            <a:r>
              <a:rPr lang="en-US" sz="3200" dirty="0" smtClean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; 12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, 8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chéo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1F4E7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21969" y="3836750"/>
            <a:ext cx="9703434" cy="1108977"/>
          </a:xfrm>
          <a:custGeom>
            <a:avLst/>
            <a:gdLst>
              <a:gd name="connsiteX0" fmla="*/ 0 w 1590283"/>
              <a:gd name="connsiteY0" fmla="*/ 84310 h 505847"/>
              <a:gd name="connsiteX1" fmla="*/ 84310 w 1590283"/>
              <a:gd name="connsiteY1" fmla="*/ 0 h 505847"/>
              <a:gd name="connsiteX2" fmla="*/ 1505973 w 1590283"/>
              <a:gd name="connsiteY2" fmla="*/ 0 h 505847"/>
              <a:gd name="connsiteX3" fmla="*/ 1590283 w 1590283"/>
              <a:gd name="connsiteY3" fmla="*/ 84310 h 505847"/>
              <a:gd name="connsiteX4" fmla="*/ 1590283 w 1590283"/>
              <a:gd name="connsiteY4" fmla="*/ 421537 h 505847"/>
              <a:gd name="connsiteX5" fmla="*/ 1505973 w 1590283"/>
              <a:gd name="connsiteY5" fmla="*/ 505847 h 505847"/>
              <a:gd name="connsiteX6" fmla="*/ 84310 w 1590283"/>
              <a:gd name="connsiteY6" fmla="*/ 505847 h 505847"/>
              <a:gd name="connsiteX7" fmla="*/ 0 w 1590283"/>
              <a:gd name="connsiteY7" fmla="*/ 421537 h 505847"/>
              <a:gd name="connsiteX8" fmla="*/ 0 w 1590283"/>
              <a:gd name="connsiteY8" fmla="*/ 84310 h 50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283" h="505847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943" tIns="72318" rIns="119943" bIns="72318" numCol="1" spcCol="1270" anchor="ctr" anchorCtr="0">
            <a:noAutofit/>
          </a:bodyPr>
          <a:lstStyle/>
          <a:p>
            <a:pPr algn="just">
              <a:spcBef>
                <a:spcPts val="750"/>
              </a:spcBef>
              <a:spcAft>
                <a:spcPts val="1500"/>
              </a:spcAft>
            </a:pPr>
            <a:r>
              <a:rPr lang="en-US" sz="3200" dirty="0" smtClean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; 8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, 12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chéo</a:t>
            </a:r>
            <a:r>
              <a:rPr lang="en-US" sz="3200" dirty="0" smtClean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1F4E7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1441938" y="817009"/>
            <a:ext cx="9135062" cy="1090251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750"/>
              </a:spcBef>
              <a:spcAft>
                <a:spcPts val="1500"/>
              </a:spcAft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AutoShape 2" descr="100+ những hình ảnh icon buồn - hinhanhsieudep.net"/>
          <p:cNvSpPr>
            <a:spLocks noChangeAspect="1" noChangeArrowheads="1"/>
          </p:cNvSpPr>
          <p:nvPr/>
        </p:nvSpPr>
        <p:spPr bwMode="auto">
          <a:xfrm>
            <a:off x="155575" y="-28069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5403" y="5337916"/>
            <a:ext cx="1136468" cy="11364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3207" y="3810448"/>
            <a:ext cx="1071377" cy="10713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6999" y="2491475"/>
            <a:ext cx="957389" cy="9573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9579" y="175102"/>
            <a:ext cx="1867668" cy="1551076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0577000" y="133946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00:10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577000" y="135425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577000" y="1364213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577000" y="135456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577000" y="133946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577000" y="1359391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577000" y="134942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577000" y="133946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577000" y="131953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577000" y="132950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577000" y="132950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00:00</a:t>
            </a:r>
          </a:p>
        </p:txBody>
      </p:sp>
      <p:pic>
        <p:nvPicPr>
          <p:cNvPr id="28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55853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870359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2" descr="100+ những hình ảnh icon buồn - hinhanhsieudep.net"/>
          <p:cNvSpPr>
            <a:spLocks noChangeAspect="1" noChangeArrowheads="1"/>
          </p:cNvSpPr>
          <p:nvPr/>
        </p:nvSpPr>
        <p:spPr bwMode="auto">
          <a:xfrm>
            <a:off x="155575" y="-28069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9579" y="175102"/>
            <a:ext cx="1867668" cy="1551076"/>
          </a:xfrm>
          <a:prstGeom prst="rect">
            <a:avLst/>
          </a:prstGeom>
        </p:spPr>
      </p:pic>
      <p:pic>
        <p:nvPicPr>
          <p:cNvPr id="33" name="Picture 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35" t="30899" r="65909" b="38161"/>
          <a:stretch>
            <a:fillRect/>
          </a:stretch>
        </p:blipFill>
        <p:spPr bwMode="auto">
          <a:xfrm>
            <a:off x="7695217" y="734007"/>
            <a:ext cx="4191984" cy="342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63769" y="593330"/>
            <a:ext cx="673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Cho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3769" y="1368623"/>
            <a:ext cx="7431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chéo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/>
          </a:p>
        </p:txBody>
      </p:sp>
      <p:sp>
        <p:nvSpPr>
          <p:cNvPr id="36" name="Rectangle 35"/>
          <p:cNvSpPr/>
          <p:nvPr/>
        </p:nvSpPr>
        <p:spPr>
          <a:xfrm>
            <a:off x="263770" y="2688192"/>
            <a:ext cx="7431448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3769" y="4155494"/>
            <a:ext cx="7431447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6868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2" descr="100+ những hình ảnh icon buồn - hinhanhsieudep.net"/>
          <p:cNvSpPr>
            <a:spLocks noChangeAspect="1" noChangeArrowheads="1"/>
          </p:cNvSpPr>
          <p:nvPr/>
        </p:nvSpPr>
        <p:spPr bwMode="auto">
          <a:xfrm>
            <a:off x="155575" y="-28069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9579" y="175102"/>
            <a:ext cx="1867668" cy="155107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41993" y="2622930"/>
            <a:ext cx="7245701" cy="6226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AP; BQ; CM; DN</a:t>
            </a:r>
            <a:endParaRPr lang="en-US" sz="3200" b="1" dirty="0">
              <a:solidFill>
                <a:srgbClr val="1F4E79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1622965" y="1682232"/>
            <a:ext cx="2770364" cy="49372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35" t="30899" r="65909" b="38161"/>
          <a:stretch>
            <a:fillRect/>
          </a:stretch>
        </p:blipFill>
        <p:spPr bwMode="auto">
          <a:xfrm>
            <a:off x="7610397" y="666049"/>
            <a:ext cx="4191984" cy="342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141993" y="3441663"/>
            <a:ext cx="4993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3200" b="1" dirty="0" err="1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ABCD; MNPQ</a:t>
            </a:r>
            <a:endParaRPr lang="en-US" sz="3200" b="1" dirty="0">
              <a:solidFill>
                <a:srgbClr val="1F4E79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2542" y="4186234"/>
            <a:ext cx="8561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ADQM; DCPQ; BCPN; ABNM</a:t>
            </a:r>
            <a:endParaRPr lang="en-US" sz="3200" b="1" dirty="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09963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static.mattran.org.vn/zoom/648/uploaded/buidoanhung/2021_10_04/4_10_tg_udqq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8199" y="1101452"/>
            <a:ext cx="6868785" cy="456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1" y="-37881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20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CEC5C30-0B3A-4B13-ADDD-7C63C8AA921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79465" y="6133556"/>
            <a:ext cx="2380754" cy="377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6382155" y="54867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282390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vide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1075970" y="771071"/>
            <a:ext cx="10522856" cy="2999922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u="sng">
                <a:solidFill>
                  <a:srgbClr val="FF0000"/>
                </a:solidFill>
              </a:rPr>
              <a:t>Câu 1</a:t>
            </a:r>
            <a:r>
              <a:rPr lang="en-US" sz="2800">
                <a:solidFill>
                  <a:schemeClr val="bg1"/>
                </a:solidFill>
              </a:rPr>
              <a:t>: Cho hình hộp chữ nhật ABCD. A'B'C'D'. Mặt phẳng nào sau đây không là mặt của hình hộp chữ nhật?</a:t>
            </a:r>
          </a:p>
          <a:p>
            <a:r>
              <a:rPr lang="en-US" sz="2800">
                <a:solidFill>
                  <a:schemeClr val="bg1"/>
                </a:solidFill>
              </a:rPr>
              <a:t>A. mp (ABC'D')                    </a:t>
            </a:r>
          </a:p>
          <a:p>
            <a:r>
              <a:rPr lang="en-US" sz="2800">
                <a:solidFill>
                  <a:schemeClr val="bg1"/>
                </a:solidFill>
              </a:rPr>
              <a:t>B. mp (A'B'C'D')                  </a:t>
            </a:r>
          </a:p>
          <a:p>
            <a:r>
              <a:rPr lang="en-US" sz="2800">
                <a:solidFill>
                  <a:schemeClr val="bg1"/>
                </a:solidFill>
              </a:rPr>
              <a:t>C. mp (ABB'A')                    </a:t>
            </a:r>
          </a:p>
          <a:p>
            <a:r>
              <a:rPr lang="en-US" sz="2800">
                <a:solidFill>
                  <a:schemeClr val="bg1"/>
                </a:solidFill>
              </a:rPr>
              <a:t>D. mp (AA'D'D)</a:t>
            </a:r>
          </a:p>
          <a:p>
            <a:pPr algn="ctr"/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1075968" y="3974193"/>
            <a:ext cx="10522857" cy="1417480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Đáp án </a:t>
            </a:r>
            <a:r>
              <a:rPr lang="en-US" sz="3200" b="1" smtClean="0">
                <a:solidFill>
                  <a:schemeClr val="bg1"/>
                </a:solidFill>
              </a:rPr>
              <a:t>A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4181" y="5389797"/>
            <a:ext cx="2400300" cy="1468203"/>
          </a:xfrm>
          <a:prstGeom prst="rect">
            <a:avLst/>
          </a:prstGeom>
        </p:spPr>
      </p:pic>
      <p:sp>
        <p:nvSpPr>
          <p:cNvPr id="5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378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936170" y="745670"/>
            <a:ext cx="10522857" cy="336187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u="sng" dirty="0">
                <a:solidFill>
                  <a:srgbClr val="FF0000"/>
                </a:solidFill>
              </a:rPr>
              <a:t>Câu 2</a:t>
            </a:r>
            <a:r>
              <a:rPr lang="en-US" sz="3200" dirty="0"/>
              <a:t>: Hãy chọn câu </a:t>
            </a:r>
            <a:r>
              <a:rPr lang="en-US" sz="3200" b="1" dirty="0">
                <a:solidFill>
                  <a:srgbClr val="FF0000"/>
                </a:solidFill>
              </a:rPr>
              <a:t>sai</a:t>
            </a:r>
            <a:r>
              <a:rPr lang="en-US" sz="3200" dirty="0"/>
              <a:t>. Hình hộp chữ nhật ABCD. A'B'C'D'có</a:t>
            </a:r>
          </a:p>
          <a:p>
            <a:r>
              <a:rPr lang="en-US" sz="3200" dirty="0"/>
              <a:t>A. 12 cạnh  </a:t>
            </a:r>
          </a:p>
          <a:p>
            <a:r>
              <a:rPr lang="en-US" sz="3200" dirty="0"/>
              <a:t>B. 6 đỉnh            </a:t>
            </a:r>
          </a:p>
          <a:p>
            <a:r>
              <a:rPr lang="en-US" sz="3200" dirty="0"/>
              <a:t>C. 8 đỉnh        </a:t>
            </a:r>
          </a:p>
          <a:p>
            <a:r>
              <a:rPr lang="en-US" sz="3200" dirty="0"/>
              <a:t>D. 6 mặt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936171" y="4275825"/>
            <a:ext cx="10522857" cy="1113972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4181" y="5389797"/>
            <a:ext cx="2400300" cy="1468203"/>
          </a:xfrm>
          <a:prstGeom prst="rect">
            <a:avLst/>
          </a:prstGeom>
        </p:spPr>
      </p:pic>
      <p:sp>
        <p:nvSpPr>
          <p:cNvPr id="5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253983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29226" y="992392"/>
            <a:ext cx="10522857" cy="2738665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u="sng">
                <a:solidFill>
                  <a:srgbClr val="FF0000"/>
                </a:solidFill>
              </a:rPr>
              <a:t>Câu 3</a:t>
            </a:r>
            <a:r>
              <a:rPr lang="en-US" sz="2800"/>
              <a:t>: Cho hình hộp chữ nhật ABCD. A'B'C'D'. Gọi tên mặt phẳng chứa đường thẳng A'B và CD'. Hãy chọn đáp án </a:t>
            </a:r>
            <a:r>
              <a:rPr lang="en-US" sz="2800" b="1"/>
              <a:t>đúng</a:t>
            </a:r>
            <a:r>
              <a:rPr lang="en-US" sz="2800"/>
              <a:t>.</a:t>
            </a:r>
          </a:p>
          <a:p>
            <a:r>
              <a:rPr lang="en-US" sz="2800"/>
              <a:t>A. mp (ABB'A')                    </a:t>
            </a:r>
          </a:p>
          <a:p>
            <a:r>
              <a:rPr lang="en-US" sz="2800"/>
              <a:t>B. mp (ADD'A')                    </a:t>
            </a:r>
          </a:p>
          <a:p>
            <a:r>
              <a:rPr lang="en-US" sz="2800"/>
              <a:t>C. mp (DCC'D')                    </a:t>
            </a:r>
          </a:p>
          <a:p>
            <a:r>
              <a:rPr lang="en-US" sz="2800"/>
              <a:t>D. mp (A'BCD')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6" y="4099560"/>
            <a:ext cx="10522857" cy="1447960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4181" y="5389797"/>
            <a:ext cx="2400300" cy="1468203"/>
          </a:xfrm>
          <a:prstGeom prst="rect">
            <a:avLst/>
          </a:prstGeom>
        </p:spPr>
      </p:pic>
      <p:sp>
        <p:nvSpPr>
          <p:cNvPr id="5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56856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74222" y="747101"/>
            <a:ext cx="10522857" cy="2651579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u="sng">
                <a:solidFill>
                  <a:srgbClr val="FF0000"/>
                </a:solidFill>
              </a:rPr>
              <a:t>Câu 4</a:t>
            </a:r>
            <a:r>
              <a:rPr lang="en-US" sz="2800"/>
              <a:t>: Cho hình hộp chữ nhật ABCD. A'B'C'D' có ba kích thước đôi một khác nhau. Cạnh có độ dài bằng cạnh A'B' là</a:t>
            </a:r>
          </a:p>
          <a:p>
            <a:r>
              <a:rPr lang="en-US" sz="2800"/>
              <a:t>A. C'D'          </a:t>
            </a:r>
          </a:p>
          <a:p>
            <a:r>
              <a:rPr lang="en-US" sz="2800"/>
              <a:t>B. BC             </a:t>
            </a:r>
          </a:p>
          <a:p>
            <a:r>
              <a:rPr lang="en-US" sz="2800"/>
              <a:t>C. A'D'          </a:t>
            </a:r>
          </a:p>
          <a:p>
            <a:r>
              <a:rPr lang="en-US" sz="2800"/>
              <a:t>D. DD'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938809" y="3977639"/>
            <a:ext cx="10522857" cy="164898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4181" y="5389797"/>
            <a:ext cx="2400300" cy="1468203"/>
          </a:xfrm>
          <a:prstGeom prst="rect">
            <a:avLst/>
          </a:prstGeom>
        </p:spPr>
      </p:pic>
      <p:sp>
        <p:nvSpPr>
          <p:cNvPr id="5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293736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956492" y="790823"/>
            <a:ext cx="10522857" cy="2666094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u="sng">
                <a:solidFill>
                  <a:srgbClr val="FF0000"/>
                </a:solidFill>
              </a:rPr>
              <a:t>Câu 5</a:t>
            </a:r>
            <a:r>
              <a:rPr lang="en-US" sz="2800"/>
              <a:t>: Cho hình hộp chữ nhật ABCD. A'B'C'D'. Có bao nhiêu cạnh cắt cạnh AB?</a:t>
            </a:r>
          </a:p>
          <a:p>
            <a:r>
              <a:rPr lang="en-US" sz="2800"/>
              <a:t>A. 4                </a:t>
            </a:r>
          </a:p>
          <a:p>
            <a:r>
              <a:rPr lang="en-US" sz="2800"/>
              <a:t>B. 3                </a:t>
            </a:r>
          </a:p>
          <a:p>
            <a:r>
              <a:rPr lang="en-US" sz="2800"/>
              <a:t>C. 2                </a:t>
            </a:r>
          </a:p>
          <a:p>
            <a:r>
              <a:rPr lang="en-US" sz="2800"/>
              <a:t>D. 5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1075969" y="3855719"/>
            <a:ext cx="10522857" cy="1356361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lang="en-US" sz="3200" b="1" smtClean="0">
                <a:solidFill>
                  <a:prstClr val="white"/>
                </a:solidFill>
                <a:latin typeface="Calibri" panose="020F0502020204030204"/>
              </a:rPr>
              <a:t>: A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4181" y="5389797"/>
            <a:ext cx="2400300" cy="1468203"/>
          </a:xfrm>
          <a:prstGeom prst="rect">
            <a:avLst/>
          </a:prstGeom>
        </p:spPr>
      </p:pic>
      <p:sp>
        <p:nvSpPr>
          <p:cNvPr id="5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253075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444228" y="5610153"/>
            <a:ext cx="8804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881" t="38205" r="37457" b="33847"/>
          <a:stretch>
            <a:fillRect/>
          </a:stretch>
        </p:blipFill>
        <p:spPr bwMode="auto">
          <a:xfrm>
            <a:off x="1113903" y="1154504"/>
            <a:ext cx="3295866" cy="207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47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59" t="28876" r="53902" b="36157"/>
          <a:stretch>
            <a:fillRect/>
          </a:stretch>
        </p:blipFill>
        <p:spPr bwMode="auto">
          <a:xfrm>
            <a:off x="6021978" y="1036517"/>
            <a:ext cx="3065430" cy="207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66"/>
          <p:cNvPicPr>
            <a:picLocks noChangeAspect="1" noChangeArrowheads="1"/>
          </p:cNvPicPr>
          <p:nvPr/>
        </p:nvPicPr>
        <p:blipFill>
          <a:blip r:embed="rId4">
            <a:lum brigh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5" t="26605" r="69266" b="55840"/>
          <a:stretch>
            <a:fillRect/>
          </a:stretch>
        </p:blipFill>
        <p:spPr bwMode="auto">
          <a:xfrm>
            <a:off x="1113903" y="3473041"/>
            <a:ext cx="3284264" cy="200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77" t="26251" r="50583" b="18079"/>
          <a:stretch>
            <a:fillRect/>
          </a:stretch>
        </p:blipFill>
        <p:spPr bwMode="auto">
          <a:xfrm>
            <a:off x="6267222" y="3473041"/>
            <a:ext cx="2822632" cy="284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049914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725260"/>
            <a:ext cx="10522857" cy="2637065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u="sng">
                <a:solidFill>
                  <a:srgbClr val="FF0000"/>
                </a:solidFill>
              </a:rPr>
              <a:t>Câu 6:</a:t>
            </a:r>
            <a:r>
              <a:rPr lang="en-US" sz="2800" b="1"/>
              <a:t> </a:t>
            </a:r>
            <a:r>
              <a:rPr lang="en-US" sz="2800"/>
              <a:t>Cho hình hộp chữ nhật ABCD. A'B'C'D'. Cạnh nào dưới đây song song với A'D'?</a:t>
            </a:r>
          </a:p>
          <a:p>
            <a:r>
              <a:rPr lang="en-US" sz="2800"/>
              <a:t>A. A'B'          </a:t>
            </a:r>
          </a:p>
          <a:p>
            <a:r>
              <a:rPr lang="en-US" sz="2800"/>
              <a:t>B. BC</a:t>
            </a:r>
          </a:p>
          <a:p>
            <a:r>
              <a:rPr lang="en-US" sz="2800"/>
              <a:t>C. CC'</a:t>
            </a:r>
          </a:p>
          <a:p>
            <a:r>
              <a:rPr lang="en-US" sz="2800"/>
              <a:t>D. BB’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34572" y="4143375"/>
            <a:ext cx="10522857" cy="1246422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4181" y="5389797"/>
            <a:ext cx="2400300" cy="1468203"/>
          </a:xfrm>
          <a:prstGeom prst="rect">
            <a:avLst/>
          </a:prstGeom>
        </p:spPr>
      </p:pic>
      <p:sp>
        <p:nvSpPr>
          <p:cNvPr id="5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174392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E530CE9-79B6-4A34-9DE8-7F769B44A120}"/>
              </a:ext>
            </a:extLst>
          </p:cNvPr>
          <p:cNvSpPr txBox="1"/>
          <p:nvPr/>
        </p:nvSpPr>
        <p:spPr>
          <a:xfrm>
            <a:off x="2070100" y="1690724"/>
            <a:ext cx="9601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Học bài theo SGK và vở ghi.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thuộc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đặc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hộp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nhật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- Bài 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tập về nhà 2/80/SGK</a:t>
            </a:r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0100" y="3130221"/>
            <a:ext cx="8789586" cy="6226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fr-FR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fr-FR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fr-FR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tiết sau học tiếp.</a:t>
            </a:r>
            <a:endParaRPr lang="en-US" sz="3200" b="1" dirty="0">
              <a:solidFill>
                <a:srgbClr val="0070C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37508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931359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303850" y="651017"/>
            <a:ext cx="1101482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HĐ1: </a:t>
            </a:r>
            <a:r>
              <a:rPr lang="en-US" sz="30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algn="just"/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4888" y="81169"/>
            <a:ext cx="45325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118" y="3109638"/>
            <a:ext cx="2887458" cy="253863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7597" y="5781752"/>
            <a:ext cx="9538189" cy="589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22558" y="5559848"/>
            <a:ext cx="75616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12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8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97" y="3248892"/>
            <a:ext cx="3686882" cy="232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89912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3" grpId="0"/>
      <p:bldP spid="17" grpId="0"/>
      <p:bldP spid="17" grpId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1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517668" y="445874"/>
            <a:ext cx="329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2.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59" t="36775" r="40031" b="31163"/>
          <a:stretch>
            <a:fillRect/>
          </a:stretch>
        </p:blipFill>
        <p:spPr bwMode="auto">
          <a:xfrm>
            <a:off x="7387577" y="213067"/>
            <a:ext cx="3895301" cy="301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50107" y="1102933"/>
            <a:ext cx="723557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1F4E79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5043" y="1629665"/>
            <a:ext cx="8556171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ABCD.A’B’C’D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lowchart: Data 34"/>
          <p:cNvSpPr/>
          <p:nvPr/>
        </p:nvSpPr>
        <p:spPr>
          <a:xfrm>
            <a:off x="7854491" y="669469"/>
            <a:ext cx="3150966" cy="555173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Data 35"/>
          <p:cNvSpPr/>
          <p:nvPr/>
        </p:nvSpPr>
        <p:spPr>
          <a:xfrm>
            <a:off x="7850952" y="2173338"/>
            <a:ext cx="3056534" cy="537205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26723" y="2403818"/>
            <a:ext cx="644984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A’B’C’D’,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373823" y="669469"/>
            <a:ext cx="2533664" cy="15038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904972" y="1199328"/>
            <a:ext cx="2533664" cy="15038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87384" y="3040681"/>
            <a:ext cx="8884420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ABB’A’; BB’C’C; CC’D’D; DD’A’A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87384" y="3727936"/>
            <a:ext cx="988770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AB; BC; CD; DA; A’B’; B’C’; C’D’; D’A’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25043" y="4395731"/>
            <a:ext cx="6262484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AA’; BB’; CC’; DD’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1441" y="5253921"/>
            <a:ext cx="6363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A; B; C; D; A’; B’; C’; D’</a:t>
            </a:r>
            <a:endParaRPr lang="en-US" sz="3200" dirty="0"/>
          </a:p>
        </p:txBody>
      </p:sp>
      <p:pic>
        <p:nvPicPr>
          <p:cNvPr id="48" name="!!3">
            <a:extLst>
              <a:ext uri="{FF2B5EF4-FFF2-40B4-BE49-F238E27FC236}">
                <a16:creationId xmlns:a16="http://schemas.microsoft.com/office/drawing/2014/main" xmlns="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0" y="22329"/>
            <a:ext cx="1348168" cy="120231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771E190-FEB2-4337-A955-8F6A819B8B7A}"/>
              </a:ext>
            </a:extLst>
          </p:cNvPr>
          <p:cNvSpPr txBox="1"/>
          <p:nvPr/>
        </p:nvSpPr>
        <p:spPr>
          <a:xfrm>
            <a:off x="628254" y="6436077"/>
            <a:ext cx="343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endParaRPr lang="en-US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69398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5" grpId="1"/>
      <p:bldP spid="26" grpId="0"/>
      <p:bldP spid="35" grpId="0" animBg="1"/>
      <p:bldP spid="35" grpId="1" animBg="1"/>
      <p:bldP spid="36" grpId="0" animBg="1"/>
      <p:bldP spid="36" grpId="1" animBg="1"/>
      <p:bldP spid="40" grpId="0"/>
      <p:bldP spid="41" grpId="0" animBg="1"/>
      <p:bldP spid="41" grpId="1" animBg="1"/>
      <p:bldP spid="42" grpId="0" animBg="1"/>
      <p:bldP spid="42" grpId="1" animBg="1"/>
      <p:bldP spid="43" grpId="0"/>
      <p:bldP spid="44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2050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636" t="51352" r="14777" b="25691"/>
          <a:stretch>
            <a:fillRect/>
          </a:stretch>
        </p:blipFill>
        <p:spPr bwMode="auto">
          <a:xfrm>
            <a:off x="6721948" y="99750"/>
            <a:ext cx="4711185" cy="369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671898" y="327324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*/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ý: </a:t>
            </a:r>
            <a:endParaRPr lang="en-US" sz="3200" b="1" dirty="0">
              <a:solidFill>
                <a:srgbClr val="1F4E7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1699" y="1316141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Đan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/>
          </a:p>
        </p:txBody>
      </p:sp>
      <p:pic>
        <p:nvPicPr>
          <p:cNvPr id="2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6FD194B4-275B-4D7C-9A52-03004FB6F2A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915129" y="-371588"/>
            <a:ext cx="1687729" cy="16877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699" y="3969275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đứt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11613862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1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546039" y="493771"/>
            <a:ext cx="329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2.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59" t="36775" r="40031" b="31163"/>
          <a:stretch>
            <a:fillRect/>
          </a:stretch>
        </p:blipFill>
        <p:spPr bwMode="auto">
          <a:xfrm>
            <a:off x="6507388" y="22329"/>
            <a:ext cx="4864255" cy="377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50106" y="1102933"/>
            <a:ext cx="7454865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ABCD.A’B’C’D’</a:t>
            </a:r>
            <a:endParaRPr lang="en-US" sz="3200" b="1" dirty="0">
              <a:solidFill>
                <a:srgbClr val="1F4E79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6723" y="2403818"/>
            <a:ext cx="6275885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A’B’C’D’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4332" y="3113592"/>
            <a:ext cx="6180665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AA’; BB’; CC’; DD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DCC’D’, ABB’A’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46678" y="4955984"/>
            <a:ext cx="81953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AB, BC, CD, CA ta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ABCD.A’B’C’D’</a:t>
            </a:r>
            <a:endParaRPr lang="en-US" sz="3200" dirty="0"/>
          </a:p>
        </p:txBody>
      </p:sp>
      <p:pic>
        <p:nvPicPr>
          <p:cNvPr id="48" name="!!3">
            <a:extLst>
              <a:ext uri="{FF2B5EF4-FFF2-40B4-BE49-F238E27FC236}">
                <a16:creationId xmlns:a16="http://schemas.microsoft.com/office/drawing/2014/main" xmlns="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0" y="22329"/>
            <a:ext cx="1348168" cy="120231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771E190-FEB2-4337-A955-8F6A819B8B7A}"/>
              </a:ext>
            </a:extLst>
          </p:cNvPr>
          <p:cNvSpPr txBox="1"/>
          <p:nvPr/>
        </p:nvSpPr>
        <p:spPr>
          <a:xfrm>
            <a:off x="628254" y="6436077"/>
            <a:ext cx="343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endParaRPr lang="en-US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14022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40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3075" name="Picture 38"/>
          <p:cNvPicPr>
            <a:picLocks noChangeAspect="1" noChangeArrowheads="1"/>
          </p:cNvPicPr>
          <p:nvPr/>
        </p:nvPicPr>
        <p:blipFill>
          <a:blip r:embed="rId2">
            <a:lum bright="22000" contrast="-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232" t="33670" r="17221" b="42424"/>
          <a:stretch>
            <a:fillRect/>
          </a:stretch>
        </p:blipFill>
        <p:spPr bwMode="auto">
          <a:xfrm>
            <a:off x="7136037" y="-33910"/>
            <a:ext cx="4427627" cy="385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46039" y="493771"/>
            <a:ext cx="329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3.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312259"/>
            <a:ext cx="7462157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AA’D’D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AA’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DD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!!3">
            <a:extLst>
              <a:ext uri="{FF2B5EF4-FFF2-40B4-BE49-F238E27FC236}">
                <a16:creationId xmlns:a16="http://schemas.microsoft.com/office/drawing/2014/main" xmlns="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0" y="22329"/>
            <a:ext cx="1348168" cy="120231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3080349"/>
            <a:ext cx="6096000" cy="6135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1" y="-12"/>
            <a:ext cx="1385548" cy="124699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8258" y="2345426"/>
            <a:ext cx="4089581" cy="6135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961" y="375530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70509014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1" grpId="1"/>
      <p:bldP spid="14" grpId="0"/>
      <p:bldP spid="1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964523" cy="79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995" y="455476"/>
            <a:ext cx="4199178" cy="3451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83637" y="186706"/>
            <a:ext cx="668365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6? </a:t>
            </a:r>
            <a:endParaRPr lang="en-US" sz="3200" b="1" dirty="0">
              <a:solidFill>
                <a:srgbClr val="1F4E79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714337" y="1676448"/>
            <a:ext cx="3105510" cy="58967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04580" y="1608310"/>
            <a:ext cx="668365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A’C </a:t>
            </a:r>
            <a:r>
              <a:rPr lang="en-US" sz="3200" dirty="0" err="1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ABCD.A’B’C’D’</a:t>
            </a:r>
            <a:endParaRPr lang="en-US" sz="3200" dirty="0">
              <a:solidFill>
                <a:srgbClr val="1F4E79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580" y="3805984"/>
            <a:ext cx="1032128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A’C; B;D; C’A; D’B</a:t>
            </a:r>
            <a:endParaRPr lang="en-US" sz="32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16201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21969" y="5337916"/>
            <a:ext cx="9765030" cy="1155258"/>
          </a:xfrm>
          <a:custGeom>
            <a:avLst/>
            <a:gdLst>
              <a:gd name="connsiteX0" fmla="*/ 0 w 1590283"/>
              <a:gd name="connsiteY0" fmla="*/ 84310 h 505847"/>
              <a:gd name="connsiteX1" fmla="*/ 84310 w 1590283"/>
              <a:gd name="connsiteY1" fmla="*/ 0 h 505847"/>
              <a:gd name="connsiteX2" fmla="*/ 1505973 w 1590283"/>
              <a:gd name="connsiteY2" fmla="*/ 0 h 505847"/>
              <a:gd name="connsiteX3" fmla="*/ 1590283 w 1590283"/>
              <a:gd name="connsiteY3" fmla="*/ 84310 h 505847"/>
              <a:gd name="connsiteX4" fmla="*/ 1590283 w 1590283"/>
              <a:gd name="connsiteY4" fmla="*/ 421537 h 505847"/>
              <a:gd name="connsiteX5" fmla="*/ 1505973 w 1590283"/>
              <a:gd name="connsiteY5" fmla="*/ 505847 h 505847"/>
              <a:gd name="connsiteX6" fmla="*/ 84310 w 1590283"/>
              <a:gd name="connsiteY6" fmla="*/ 505847 h 505847"/>
              <a:gd name="connsiteX7" fmla="*/ 0 w 1590283"/>
              <a:gd name="connsiteY7" fmla="*/ 421537 h 505847"/>
              <a:gd name="connsiteX8" fmla="*/ 0 w 1590283"/>
              <a:gd name="connsiteY8" fmla="*/ 84310 h 50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283" h="505847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943" tIns="72318" rIns="119943" bIns="72318" numCol="1" spcCol="1270" anchor="ctr" anchorCtr="0">
            <a:noAutofit/>
          </a:bodyPr>
          <a:lstStyle/>
          <a:p>
            <a:pPr algn="just">
              <a:spcBef>
                <a:spcPts val="750"/>
              </a:spcBef>
              <a:spcAft>
                <a:spcPts val="1500"/>
              </a:spcAft>
            </a:pPr>
            <a:r>
              <a:rPr lang="en-US" sz="3200" dirty="0" smtClean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; 8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, 12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chéo</a:t>
            </a:r>
            <a:r>
              <a:rPr lang="en-US" sz="3200" dirty="0" smtClean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1F4E7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21969" y="2301475"/>
            <a:ext cx="9826625" cy="1131976"/>
          </a:xfrm>
          <a:custGeom>
            <a:avLst/>
            <a:gdLst>
              <a:gd name="connsiteX0" fmla="*/ 0 w 1590283"/>
              <a:gd name="connsiteY0" fmla="*/ 84310 h 505847"/>
              <a:gd name="connsiteX1" fmla="*/ 84310 w 1590283"/>
              <a:gd name="connsiteY1" fmla="*/ 0 h 505847"/>
              <a:gd name="connsiteX2" fmla="*/ 1505973 w 1590283"/>
              <a:gd name="connsiteY2" fmla="*/ 0 h 505847"/>
              <a:gd name="connsiteX3" fmla="*/ 1590283 w 1590283"/>
              <a:gd name="connsiteY3" fmla="*/ 84310 h 505847"/>
              <a:gd name="connsiteX4" fmla="*/ 1590283 w 1590283"/>
              <a:gd name="connsiteY4" fmla="*/ 421537 h 505847"/>
              <a:gd name="connsiteX5" fmla="*/ 1505973 w 1590283"/>
              <a:gd name="connsiteY5" fmla="*/ 505847 h 505847"/>
              <a:gd name="connsiteX6" fmla="*/ 84310 w 1590283"/>
              <a:gd name="connsiteY6" fmla="*/ 505847 h 505847"/>
              <a:gd name="connsiteX7" fmla="*/ 0 w 1590283"/>
              <a:gd name="connsiteY7" fmla="*/ 421537 h 505847"/>
              <a:gd name="connsiteX8" fmla="*/ 0 w 1590283"/>
              <a:gd name="connsiteY8" fmla="*/ 84310 h 50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283" h="505847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197846"/>
              <a:satOff val="-23984"/>
              <a:lumOff val="883"/>
              <a:alphaOff val="0"/>
            </a:schemeClr>
          </a:fillRef>
          <a:effectRef idx="0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943" tIns="72318" rIns="119943" bIns="72318" numCol="1" spcCol="1270" anchor="ctr" anchorCtr="0">
            <a:noAutofit/>
          </a:bodyPr>
          <a:lstStyle/>
          <a:p>
            <a:pPr algn="just">
              <a:spcBef>
                <a:spcPts val="750"/>
              </a:spcBef>
              <a:spcAft>
                <a:spcPts val="1500"/>
              </a:spcAft>
            </a:pPr>
            <a:r>
              <a:rPr lang="en-US" sz="3200" dirty="0" smtClean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; 12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, 8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chéo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1F4E7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21969" y="3836750"/>
            <a:ext cx="9703434" cy="1108977"/>
          </a:xfrm>
          <a:custGeom>
            <a:avLst/>
            <a:gdLst>
              <a:gd name="connsiteX0" fmla="*/ 0 w 1590283"/>
              <a:gd name="connsiteY0" fmla="*/ 84310 h 505847"/>
              <a:gd name="connsiteX1" fmla="*/ 84310 w 1590283"/>
              <a:gd name="connsiteY1" fmla="*/ 0 h 505847"/>
              <a:gd name="connsiteX2" fmla="*/ 1505973 w 1590283"/>
              <a:gd name="connsiteY2" fmla="*/ 0 h 505847"/>
              <a:gd name="connsiteX3" fmla="*/ 1590283 w 1590283"/>
              <a:gd name="connsiteY3" fmla="*/ 84310 h 505847"/>
              <a:gd name="connsiteX4" fmla="*/ 1590283 w 1590283"/>
              <a:gd name="connsiteY4" fmla="*/ 421537 h 505847"/>
              <a:gd name="connsiteX5" fmla="*/ 1505973 w 1590283"/>
              <a:gd name="connsiteY5" fmla="*/ 505847 h 505847"/>
              <a:gd name="connsiteX6" fmla="*/ 84310 w 1590283"/>
              <a:gd name="connsiteY6" fmla="*/ 505847 h 505847"/>
              <a:gd name="connsiteX7" fmla="*/ 0 w 1590283"/>
              <a:gd name="connsiteY7" fmla="*/ 421537 h 505847"/>
              <a:gd name="connsiteX8" fmla="*/ 0 w 1590283"/>
              <a:gd name="connsiteY8" fmla="*/ 84310 h 50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283" h="505847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943" tIns="72318" rIns="119943" bIns="72318" numCol="1" spcCol="1270" anchor="ctr" anchorCtr="0">
            <a:noAutofit/>
          </a:bodyPr>
          <a:lstStyle/>
          <a:p>
            <a:pPr algn="just">
              <a:spcBef>
                <a:spcPts val="750"/>
              </a:spcBef>
              <a:spcAft>
                <a:spcPts val="1500"/>
              </a:spcAft>
            </a:pPr>
            <a:r>
              <a:rPr lang="en-US" sz="3200" dirty="0" smtClean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; 8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, 12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chéo</a:t>
            </a:r>
            <a:r>
              <a:rPr lang="en-US" sz="3200" dirty="0" smtClean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1F4E7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1441938" y="817009"/>
            <a:ext cx="9135062" cy="1090251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750"/>
              </a:spcBef>
              <a:spcAft>
                <a:spcPts val="1500"/>
              </a:spcAft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AutoShape 2" descr="100+ những hình ảnh icon buồn - hinhanhsieudep.net"/>
          <p:cNvSpPr>
            <a:spLocks noChangeAspect="1" noChangeArrowheads="1"/>
          </p:cNvSpPr>
          <p:nvPr/>
        </p:nvSpPr>
        <p:spPr bwMode="auto">
          <a:xfrm>
            <a:off x="155575" y="-28069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5403" y="5337916"/>
            <a:ext cx="1136468" cy="11364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3207" y="3810448"/>
            <a:ext cx="1071377" cy="10713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6999" y="2491475"/>
            <a:ext cx="957389" cy="9573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9579" y="175102"/>
            <a:ext cx="1867668" cy="1551076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0577000" y="133946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00:10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577000" y="135425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577000" y="1364213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577000" y="135456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577000" y="133946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577000" y="1359391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577000" y="134942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577000" y="133946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577000" y="131953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577000" y="132950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577000" y="132950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00:00</a:t>
            </a:r>
          </a:p>
        </p:txBody>
      </p:sp>
      <p:pic>
        <p:nvPicPr>
          <p:cNvPr id="28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55853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254349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746</TotalTime>
  <Words>1084</Words>
  <Application>Microsoft Office PowerPoint</Application>
  <PresentationFormat>Custom</PresentationFormat>
  <Paragraphs>155</Paragraphs>
  <Slides>22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Hình hộp chữ nhật. Hình lập phương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Remember… Safety First!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Hieu Nguyen Trung</cp:lastModifiedBy>
  <cp:revision>45</cp:revision>
  <dcterms:created xsi:type="dcterms:W3CDTF">2021-06-07T13:44:30Z</dcterms:created>
  <dcterms:modified xsi:type="dcterms:W3CDTF">2022-07-01T02:58:58Z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