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&#65279;<?xml version="1.0" encoding="utf-8"?><Relationships xmlns="http://schemas.openxmlformats.org/package/2006/relationships"><Relationship Type="http://schemas.openxmlformats.org/officeDocument/2006/relationships/extended-properties" Target="docProps/app.xml" Id="rId3" /><Relationship Type="http://schemas.openxmlformats.org/package/2006/relationships/metadata/core-properties" Target="docProps/core.xml" Id="rId2" /><Relationship Type="http://schemas.openxmlformats.org/officeDocument/2006/relationships/officeDocument" Target="ppt/presentation.xml" Id="rId1" /><Relationship Type="http://schemas.microsoft.com/office/2007/relationships/ui/extensibility" Target="/customUI/customUI14.xml" Id="Rbdf48a1bf9c34464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59" r:id="rId2"/>
    <p:sldId id="294" r:id="rId3"/>
    <p:sldId id="295" r:id="rId4"/>
    <p:sldId id="284" r:id="rId5"/>
    <p:sldId id="457" r:id="rId6"/>
    <p:sldId id="256" r:id="rId7"/>
    <p:sldId id="265" r:id="rId8"/>
    <p:sldId id="290" r:id="rId9"/>
    <p:sldId id="287" r:id="rId10"/>
    <p:sldId id="266" r:id="rId11"/>
    <p:sldId id="268" r:id="rId12"/>
    <p:sldId id="291" r:id="rId13"/>
    <p:sldId id="272" r:id="rId14"/>
    <p:sldId id="293" r:id="rId15"/>
    <p:sldId id="292" r:id="rId16"/>
    <p:sldId id="288" r:id="rId17"/>
    <p:sldId id="271" r:id="rId18"/>
    <p:sldId id="289" r:id="rId19"/>
    <p:sldId id="277" r:id="rId20"/>
    <p:sldId id="281" r:id="rId21"/>
    <p:sldId id="279" r:id="rId22"/>
    <p:sldId id="280" r:id="rId23"/>
    <p:sldId id="275" r:id="rId24"/>
    <p:sldId id="276" r:id="rId25"/>
    <p:sldId id="267" r:id="rId26"/>
  </p:sldIdLst>
  <p:sldSz cx="12192000" cy="6858000"/>
  <p:notesSz cx="6858000" cy="9144000"/>
  <p:custDataLst>
    <p:tags r:id="rId28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460" initials="T" lastIdx="16" clrIdx="0">
    <p:extLst>
      <p:ext uri="{19B8F6BF-5375-455C-9EA6-DF929625EA0E}">
        <p15:presenceInfo xmlns:p15="http://schemas.microsoft.com/office/powerpoint/2012/main" userId="T460" providerId="None"/>
      </p:ext>
    </p:extLst>
  </p:cmAuthor>
  <p:cmAuthor id="2" name="Vũ Thị Hiền" initials="VTH" lastIdx="1" clrIdx="1">
    <p:extLst>
      <p:ext uri="{19B8F6BF-5375-455C-9EA6-DF929625EA0E}">
        <p15:presenceInfo xmlns:p15="http://schemas.microsoft.com/office/powerpoint/2012/main" userId="Vũ Thị Hiền" providerId="None"/>
      </p:ext>
    </p:extLst>
  </p:cmAuthor>
  <p:cmAuthor id="3" name="ADMIN" initials="A" lastIdx="1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FF"/>
    <a:srgbClr val="008000"/>
    <a:srgbClr val="33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40" autoAdjust="0"/>
    <p:restoredTop sz="94660"/>
  </p:normalViewPr>
  <p:slideViewPr>
    <p:cSldViewPr snapToGrid="0">
      <p:cViewPr varScale="1">
        <p:scale>
          <a:sx n="27" d="100"/>
          <a:sy n="27" d="100"/>
        </p:scale>
        <p:origin x="120" y="9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presProps" Target="presProp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3" dt="2021-07-25T23:05:45.019" idx="1">
    <p:pos x="1366" y="346"/>
    <p:text>slide 3
- Slide 3:  Ký hiệu hoạt động (trong file gợi ý hoặc khác)
điều chỉnh lại font chữ về time new roman</p:text>
  </p:cm>
</p:cmLst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1A6C867-5640-4890-9BBB-DBBB33C62E0E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E595FF9-7F13-4589-ADB1-A98CFA417FE8}">
      <dgm:prSet phldrT="[Text]" custT="1"/>
      <dgm:spPr>
        <a:solidFill>
          <a:schemeClr val="accent1">
            <a:lumMod val="60000"/>
            <a:lumOff val="40000"/>
          </a:schemeClr>
        </a:solidFill>
        <a:ln>
          <a:solidFill>
            <a:schemeClr val="accent1">
              <a:lumMod val="40000"/>
              <a:lumOff val="60000"/>
            </a:schemeClr>
          </a:solidFill>
        </a:ln>
      </dgm:spPr>
      <dgm:t>
        <a:bodyPr/>
        <a:lstStyle/>
        <a:p>
          <a:r>
            <a:rPr kumimoji="0" lang="en-US" altLang="en-US" sz="2800" b="0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1. </a:t>
          </a:r>
          <a:r>
            <a:rPr kumimoji="0" lang="en-US" altLang="en-US" sz="2800" b="0" i="0" u="none" strike="noStrike" cap="none" normalizeH="0" baseline="0" dirty="0" err="1">
              <a:ln>
                <a:noFill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Giáo</a:t>
          </a:r>
          <a:r>
            <a:rPr kumimoji="0" lang="en-US" altLang="en-US" sz="2800" b="0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kumimoji="0" lang="en-US" altLang="en-US" sz="2800" b="0" i="0" u="none" strike="noStrike" cap="none" normalizeH="0" baseline="0" dirty="0" err="1">
              <a:ln>
                <a:noFill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viên</a:t>
          </a:r>
          <a:endParaRPr lang="en-US" sz="2800" b="0" dirty="0"/>
        </a:p>
      </dgm:t>
    </dgm:pt>
    <dgm:pt modelId="{B327BC0A-A89C-479E-B8CD-C46EF1DB42D9}" type="parTrans" cxnId="{98EF93F6-9645-42BA-9EDE-0684263968A6}">
      <dgm:prSet/>
      <dgm:spPr/>
      <dgm:t>
        <a:bodyPr/>
        <a:lstStyle/>
        <a:p>
          <a:endParaRPr lang="en-US"/>
        </a:p>
      </dgm:t>
    </dgm:pt>
    <dgm:pt modelId="{41D8AE83-6358-42AE-B439-0EFC9D377ED1}" type="sibTrans" cxnId="{98EF93F6-9645-42BA-9EDE-0684263968A6}">
      <dgm:prSet/>
      <dgm:spPr/>
      <dgm:t>
        <a:bodyPr/>
        <a:lstStyle/>
        <a:p>
          <a:endParaRPr lang="en-US"/>
        </a:p>
      </dgm:t>
    </dgm:pt>
    <dgm:pt modelId="{ECA0ABAF-B23C-4736-AEB9-5FAE681D07FA}">
      <dgm:prSet phldrT="[Text]" custT="1"/>
      <dgm:spPr/>
      <dgm:t>
        <a:bodyPr/>
        <a:lstStyle/>
        <a:p>
          <a:r>
            <a:rPr lang="vi-VN" altLang="en-US" sz="2800" b="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SGK, kế hoạch bài dạy</a:t>
          </a:r>
          <a:r>
            <a:rPr lang="en-US" altLang="en-US" sz="2800" b="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altLang="en-US" sz="2800" b="0" dirty="0" err="1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phiếu</a:t>
          </a:r>
          <a:r>
            <a:rPr lang="en-US" altLang="en-US" sz="2800" b="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en-US" sz="2800" b="0" dirty="0" err="1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bài</a:t>
          </a:r>
          <a:r>
            <a:rPr lang="en-US" altLang="en-US" sz="2800" b="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en-US" sz="2800" b="0" dirty="0" err="1" smtClean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tập</a:t>
          </a:r>
          <a:r>
            <a:rPr lang="en-US" altLang="en-US" sz="2800" b="0" dirty="0" smtClean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en-US" sz="2800" b="0" dirty="0"/>
        </a:p>
      </dgm:t>
    </dgm:pt>
    <dgm:pt modelId="{A44464D3-94BC-4791-92AF-D4DDB39C3B1A}" type="parTrans" cxnId="{8424536B-BE7E-4427-8F9D-11FD9E33F2DF}">
      <dgm:prSet/>
      <dgm:spPr/>
      <dgm:t>
        <a:bodyPr/>
        <a:lstStyle/>
        <a:p>
          <a:endParaRPr lang="en-US"/>
        </a:p>
      </dgm:t>
    </dgm:pt>
    <dgm:pt modelId="{C021D020-C3B9-4ABB-A06B-CC452B865337}" type="sibTrans" cxnId="{8424536B-BE7E-4427-8F9D-11FD9E33F2DF}">
      <dgm:prSet/>
      <dgm:spPr/>
      <dgm:t>
        <a:bodyPr/>
        <a:lstStyle/>
        <a:p>
          <a:endParaRPr lang="en-US"/>
        </a:p>
      </dgm:t>
    </dgm:pt>
    <dgm:pt modelId="{3B33AAEF-2BF8-4EBB-A3B1-62835B5C81BF}">
      <dgm:prSet phldrT="[Text]" custT="1"/>
      <dgm:spPr>
        <a:solidFill>
          <a:schemeClr val="accent1">
            <a:lumMod val="60000"/>
            <a:lumOff val="40000"/>
          </a:schemeClr>
        </a:solidFill>
        <a:ln>
          <a:solidFill>
            <a:schemeClr val="accent1">
              <a:lumMod val="40000"/>
              <a:lumOff val="60000"/>
            </a:schemeClr>
          </a:solidFill>
        </a:ln>
      </dgm:spPr>
      <dgm:t>
        <a:bodyPr/>
        <a:lstStyle/>
        <a:p>
          <a:r>
            <a:rPr lang="en-US" sz="2800" b="0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2. </a:t>
          </a:r>
          <a:r>
            <a:rPr lang="en-US" sz="2800" b="0" dirty="0" err="1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Học</a:t>
          </a:r>
          <a:r>
            <a:rPr lang="en-US" sz="2800" b="0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0" dirty="0" err="1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sinh</a:t>
          </a:r>
          <a:endParaRPr lang="en-US" sz="2800" b="0" dirty="0"/>
        </a:p>
      </dgm:t>
    </dgm:pt>
    <dgm:pt modelId="{887C755C-0A39-4BCA-B05A-04B6066CC9B9}" type="parTrans" cxnId="{114F78D7-52EA-4C98-83EA-2E3113FBAE6C}">
      <dgm:prSet/>
      <dgm:spPr/>
      <dgm:t>
        <a:bodyPr/>
        <a:lstStyle/>
        <a:p>
          <a:endParaRPr lang="en-US"/>
        </a:p>
      </dgm:t>
    </dgm:pt>
    <dgm:pt modelId="{8A81B1FB-67E6-4DD3-8927-4689A7E10F68}" type="sibTrans" cxnId="{114F78D7-52EA-4C98-83EA-2E3113FBAE6C}">
      <dgm:prSet/>
      <dgm:spPr/>
      <dgm:t>
        <a:bodyPr/>
        <a:lstStyle/>
        <a:p>
          <a:endParaRPr lang="en-US"/>
        </a:p>
      </dgm:t>
    </dgm:pt>
    <dgm:pt modelId="{704E6F5A-9DD3-4463-B617-DAC4CB1475BA}">
      <dgm:prSet phldrT="[Text]" custT="1"/>
      <dgm:spPr/>
      <dgm:t>
        <a:bodyPr/>
        <a:lstStyle/>
        <a:p>
          <a:r>
            <a:rPr lang="vi-VN" sz="2800" b="0" dirty="0">
              <a:latin typeface="+mj-lt"/>
              <a:ea typeface="Times New Roman" panose="02020603050405020304" pitchFamily="18" charset="0"/>
              <a:cs typeface="Times New Roman" panose="02020603050405020304" pitchFamily="18" charset="0"/>
            </a:rPr>
            <a:t>SGK</a:t>
          </a:r>
          <a:r>
            <a:rPr lang="en-US" sz="2800" b="0" dirty="0">
              <a:latin typeface="+mj-lt"/>
              <a:ea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en-US" sz="2800" b="0" dirty="0">
            <a:latin typeface="+mj-lt"/>
          </a:endParaRPr>
        </a:p>
      </dgm:t>
    </dgm:pt>
    <dgm:pt modelId="{527A9CE6-AF4E-472F-AD59-A231136EB5D9}" type="parTrans" cxnId="{D4D75E30-4B78-4946-8E43-D2A67A5959C0}">
      <dgm:prSet/>
      <dgm:spPr/>
      <dgm:t>
        <a:bodyPr/>
        <a:lstStyle/>
        <a:p>
          <a:endParaRPr lang="en-US"/>
        </a:p>
      </dgm:t>
    </dgm:pt>
    <dgm:pt modelId="{3EE0876E-E618-456F-81E9-FBAA95CF7E2B}" type="sibTrans" cxnId="{D4D75E30-4B78-4946-8E43-D2A67A5959C0}">
      <dgm:prSet/>
      <dgm:spPr/>
      <dgm:t>
        <a:bodyPr/>
        <a:lstStyle/>
        <a:p>
          <a:endParaRPr lang="en-US"/>
        </a:p>
      </dgm:t>
    </dgm:pt>
    <dgm:pt modelId="{E1F6625C-DEE5-4E81-9E17-CE182C3F5B83}">
      <dgm:prSet phldrT="[Text]" custT="1"/>
      <dgm:spPr/>
      <dgm:t>
        <a:bodyPr/>
        <a:lstStyle/>
        <a:p>
          <a:r>
            <a:rPr lang="en-US" altLang="en-US" sz="2800" b="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T</a:t>
          </a:r>
          <a:r>
            <a:rPr lang="vi-VN" altLang="en-US" sz="2800" b="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hước thẳng có </a:t>
          </a:r>
          <a:r>
            <a:rPr lang="en-US" altLang="en-US" sz="2800" b="0" dirty="0" err="1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vạch</a:t>
          </a:r>
          <a:r>
            <a:rPr lang="en-US" altLang="en-US" sz="2800" b="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altLang="en-US" sz="2800" b="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chia đơn vị,</a:t>
          </a:r>
          <a:r>
            <a:rPr lang="en-US" altLang="en-US" sz="2800" b="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altLang="en-US" sz="2800" b="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máy chiếu</a:t>
          </a:r>
          <a:r>
            <a:rPr lang="en-US" altLang="en-US" sz="2800" b="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en-US" sz="2800" b="0" dirty="0"/>
        </a:p>
      </dgm:t>
    </dgm:pt>
    <dgm:pt modelId="{36AAC359-CE2D-49C3-8DCE-CD6A0AB76C47}" type="parTrans" cxnId="{16414EC6-8CBC-4C11-938D-F4D86DEAFD64}">
      <dgm:prSet/>
      <dgm:spPr/>
      <dgm:t>
        <a:bodyPr/>
        <a:lstStyle/>
        <a:p>
          <a:endParaRPr lang="en-US"/>
        </a:p>
      </dgm:t>
    </dgm:pt>
    <dgm:pt modelId="{C1C3EF18-84B5-4FA0-8B06-B82A0F1FB869}" type="sibTrans" cxnId="{16414EC6-8CBC-4C11-938D-F4D86DEAFD64}">
      <dgm:prSet/>
      <dgm:spPr/>
      <dgm:t>
        <a:bodyPr/>
        <a:lstStyle/>
        <a:p>
          <a:endParaRPr lang="en-US"/>
        </a:p>
      </dgm:t>
    </dgm:pt>
    <dgm:pt modelId="{7C640BC9-3B54-462E-81CB-2C5C26E6BC7C}">
      <dgm:prSet phldrT="[Text]" custT="1"/>
      <dgm:spPr/>
      <dgm:t>
        <a:bodyPr/>
        <a:lstStyle/>
        <a:p>
          <a:r>
            <a:rPr lang="en-US" sz="2800" b="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T</a:t>
          </a:r>
          <a:r>
            <a:rPr lang="vi-VN" sz="2800" b="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hước thẳng có </a:t>
          </a:r>
          <a:r>
            <a:rPr lang="en-US" sz="2800" b="0" dirty="0" err="1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vạch</a:t>
          </a:r>
          <a:r>
            <a:rPr lang="en-US" sz="2800" b="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2800" b="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chia đơn vị, bảng nh</a:t>
          </a:r>
          <a:r>
            <a:rPr lang="en-US" sz="2800" b="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ó</a:t>
          </a:r>
          <a:r>
            <a:rPr lang="vi-VN" sz="2800" b="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m</a:t>
          </a:r>
          <a:r>
            <a:rPr lang="en-US" sz="2800" b="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800" b="0" dirty="0" err="1" smtClean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kéo</a:t>
          </a:r>
          <a:r>
            <a:rPr lang="en-US" sz="2800" b="0" dirty="0" smtClean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en-US" sz="2800" b="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D2FF963-9027-4683-9E96-547AE7F71337}" type="parTrans" cxnId="{0C9C6203-F4AB-4245-B661-DDE3B284A297}">
      <dgm:prSet/>
      <dgm:spPr/>
      <dgm:t>
        <a:bodyPr/>
        <a:lstStyle/>
        <a:p>
          <a:endParaRPr lang="en-US"/>
        </a:p>
      </dgm:t>
    </dgm:pt>
    <dgm:pt modelId="{64865A18-553A-4E74-892F-46AD1B65C9B8}" type="sibTrans" cxnId="{0C9C6203-F4AB-4245-B661-DDE3B284A297}">
      <dgm:prSet/>
      <dgm:spPr/>
      <dgm:t>
        <a:bodyPr/>
        <a:lstStyle/>
        <a:p>
          <a:endParaRPr lang="en-US"/>
        </a:p>
      </dgm:t>
    </dgm:pt>
    <dgm:pt modelId="{D71F825F-8A65-4BDA-BC7A-08775CC4F943}">
      <dgm:prSet phldrT="[Text]" custT="1"/>
      <dgm:spPr/>
      <dgm:t>
        <a:bodyPr/>
        <a:lstStyle/>
        <a:p>
          <a:endParaRPr lang="en-US" sz="2800" b="0" dirty="0"/>
        </a:p>
      </dgm:t>
    </dgm:pt>
    <dgm:pt modelId="{340B0917-AE02-47E8-991A-57C2FEF6B492}" type="parTrans" cxnId="{949833C7-880F-431F-9337-C36D09FD7E69}">
      <dgm:prSet/>
      <dgm:spPr/>
      <dgm:t>
        <a:bodyPr/>
        <a:lstStyle/>
        <a:p>
          <a:endParaRPr lang="en-US"/>
        </a:p>
      </dgm:t>
    </dgm:pt>
    <dgm:pt modelId="{EEA8AB36-2CE6-4B2C-BE03-742C9EF0AE15}" type="sibTrans" cxnId="{949833C7-880F-431F-9337-C36D09FD7E69}">
      <dgm:prSet/>
      <dgm:spPr/>
      <dgm:t>
        <a:bodyPr/>
        <a:lstStyle/>
        <a:p>
          <a:endParaRPr lang="en-US"/>
        </a:p>
      </dgm:t>
    </dgm:pt>
    <dgm:pt modelId="{EBF0A97A-EDF1-4C47-8ECB-5F5F6A8E456D}" type="pres">
      <dgm:prSet presAssocID="{E1A6C867-5640-4890-9BBB-DBBB33C62E0E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E5C9E7A5-AF2E-4D50-8726-C7D64A106B64}" type="pres">
      <dgm:prSet presAssocID="{8E595FF9-7F13-4589-ADB1-A98CFA417FE8}" presName="parentText" presStyleLbl="node1" presStyleIdx="0" presStyleCnt="2" custScaleY="39103" custLinFactNeighborY="-323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DFB8EA2-E9F4-4E7D-B5BF-ABC527E44C63}" type="pres">
      <dgm:prSet presAssocID="{8E595FF9-7F13-4589-ADB1-A98CFA417FE8}" presName="childText" presStyleLbl="revTx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2408717-B530-41AC-B5CE-E14FAEC5B062}" type="pres">
      <dgm:prSet presAssocID="{3B33AAEF-2BF8-4EBB-A3B1-62835B5C81BF}" presName="parentText" presStyleLbl="node1" presStyleIdx="1" presStyleCnt="2" custScaleY="66221" custLinFactNeighborY="-8129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F3B6D51-6576-4847-95F8-097004C88A78}" type="pres">
      <dgm:prSet presAssocID="{3B33AAEF-2BF8-4EBB-A3B1-62835B5C81BF}" presName="childText" presStyleLbl="revTx" presStyleIdx="1" presStyleCnt="2" custLinFactNeighborX="4301" custLinFactNeighborY="327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98EF93F6-9645-42BA-9EDE-0684263968A6}" srcId="{E1A6C867-5640-4890-9BBB-DBBB33C62E0E}" destId="{8E595FF9-7F13-4589-ADB1-A98CFA417FE8}" srcOrd="0" destOrd="0" parTransId="{B327BC0A-A89C-479E-B8CD-C46EF1DB42D9}" sibTransId="{41D8AE83-6358-42AE-B439-0EFC9D377ED1}"/>
    <dgm:cxn modelId="{16414EC6-8CBC-4C11-938D-F4D86DEAFD64}" srcId="{8E595FF9-7F13-4589-ADB1-A98CFA417FE8}" destId="{E1F6625C-DEE5-4E81-9E17-CE182C3F5B83}" srcOrd="1" destOrd="0" parTransId="{36AAC359-CE2D-49C3-8DCE-CD6A0AB76C47}" sibTransId="{C1C3EF18-84B5-4FA0-8B06-B82A0F1FB869}"/>
    <dgm:cxn modelId="{BA5B9CD6-AF1A-4D79-8DC3-9ED6964CB5F5}" type="presOf" srcId="{D71F825F-8A65-4BDA-BC7A-08775CC4F943}" destId="{0DFB8EA2-E9F4-4E7D-B5BF-ABC527E44C63}" srcOrd="0" destOrd="2" presId="urn:microsoft.com/office/officeart/2005/8/layout/vList2"/>
    <dgm:cxn modelId="{770E6D75-2589-4F18-8B25-2642615E4FB6}" type="presOf" srcId="{E1F6625C-DEE5-4E81-9E17-CE182C3F5B83}" destId="{0DFB8EA2-E9F4-4E7D-B5BF-ABC527E44C63}" srcOrd="0" destOrd="1" presId="urn:microsoft.com/office/officeart/2005/8/layout/vList2"/>
    <dgm:cxn modelId="{3A28E52C-05AC-464F-BC2C-AE5BA1C059F0}" type="presOf" srcId="{E1A6C867-5640-4890-9BBB-DBBB33C62E0E}" destId="{EBF0A97A-EDF1-4C47-8ECB-5F5F6A8E456D}" srcOrd="0" destOrd="0" presId="urn:microsoft.com/office/officeart/2005/8/layout/vList2"/>
    <dgm:cxn modelId="{8424536B-BE7E-4427-8F9D-11FD9E33F2DF}" srcId="{8E595FF9-7F13-4589-ADB1-A98CFA417FE8}" destId="{ECA0ABAF-B23C-4736-AEB9-5FAE681D07FA}" srcOrd="0" destOrd="0" parTransId="{A44464D3-94BC-4791-92AF-D4DDB39C3B1A}" sibTransId="{C021D020-C3B9-4ABB-A06B-CC452B865337}"/>
    <dgm:cxn modelId="{8C2EF9A6-E286-4D8C-9B5D-AA58CB61699C}" type="presOf" srcId="{7C640BC9-3B54-462E-81CB-2C5C26E6BC7C}" destId="{8F3B6D51-6576-4847-95F8-097004C88A78}" srcOrd="0" destOrd="1" presId="urn:microsoft.com/office/officeart/2005/8/layout/vList2"/>
    <dgm:cxn modelId="{D4D75E30-4B78-4946-8E43-D2A67A5959C0}" srcId="{3B33AAEF-2BF8-4EBB-A3B1-62835B5C81BF}" destId="{704E6F5A-9DD3-4463-B617-DAC4CB1475BA}" srcOrd="0" destOrd="0" parTransId="{527A9CE6-AF4E-472F-AD59-A231136EB5D9}" sibTransId="{3EE0876E-E618-456F-81E9-FBAA95CF7E2B}"/>
    <dgm:cxn modelId="{FD09A55E-6FC0-4B08-8C11-21482B1E3979}" type="presOf" srcId="{3B33AAEF-2BF8-4EBB-A3B1-62835B5C81BF}" destId="{D2408717-B530-41AC-B5CE-E14FAEC5B062}" srcOrd="0" destOrd="0" presId="urn:microsoft.com/office/officeart/2005/8/layout/vList2"/>
    <dgm:cxn modelId="{2ACFD60D-ABB2-4145-BA35-09A5FD91CFF0}" type="presOf" srcId="{8E595FF9-7F13-4589-ADB1-A98CFA417FE8}" destId="{E5C9E7A5-AF2E-4D50-8726-C7D64A106B64}" srcOrd="0" destOrd="0" presId="urn:microsoft.com/office/officeart/2005/8/layout/vList2"/>
    <dgm:cxn modelId="{31096CDC-920C-4489-BD01-670DA5CE15D5}" type="presOf" srcId="{704E6F5A-9DD3-4463-B617-DAC4CB1475BA}" destId="{8F3B6D51-6576-4847-95F8-097004C88A78}" srcOrd="0" destOrd="0" presId="urn:microsoft.com/office/officeart/2005/8/layout/vList2"/>
    <dgm:cxn modelId="{114F78D7-52EA-4C98-83EA-2E3113FBAE6C}" srcId="{E1A6C867-5640-4890-9BBB-DBBB33C62E0E}" destId="{3B33AAEF-2BF8-4EBB-A3B1-62835B5C81BF}" srcOrd="1" destOrd="0" parTransId="{887C755C-0A39-4BCA-B05A-04B6066CC9B9}" sibTransId="{8A81B1FB-67E6-4DD3-8927-4689A7E10F68}"/>
    <dgm:cxn modelId="{99C0CA34-B0CB-444B-8AAD-810CD5D103FE}" type="presOf" srcId="{ECA0ABAF-B23C-4736-AEB9-5FAE681D07FA}" destId="{0DFB8EA2-E9F4-4E7D-B5BF-ABC527E44C63}" srcOrd="0" destOrd="0" presId="urn:microsoft.com/office/officeart/2005/8/layout/vList2"/>
    <dgm:cxn modelId="{949833C7-880F-431F-9337-C36D09FD7E69}" srcId="{8E595FF9-7F13-4589-ADB1-A98CFA417FE8}" destId="{D71F825F-8A65-4BDA-BC7A-08775CC4F943}" srcOrd="2" destOrd="0" parTransId="{340B0917-AE02-47E8-991A-57C2FEF6B492}" sibTransId="{EEA8AB36-2CE6-4B2C-BE03-742C9EF0AE15}"/>
    <dgm:cxn modelId="{0C9C6203-F4AB-4245-B661-DDE3B284A297}" srcId="{3B33AAEF-2BF8-4EBB-A3B1-62835B5C81BF}" destId="{7C640BC9-3B54-462E-81CB-2C5C26E6BC7C}" srcOrd="1" destOrd="0" parTransId="{4D2FF963-9027-4683-9E96-547AE7F71337}" sibTransId="{64865A18-553A-4E74-892F-46AD1B65C9B8}"/>
    <dgm:cxn modelId="{9F1AFFF0-E33D-4DC7-B3E7-D911C79A7F1A}" type="presParOf" srcId="{EBF0A97A-EDF1-4C47-8ECB-5F5F6A8E456D}" destId="{E5C9E7A5-AF2E-4D50-8726-C7D64A106B64}" srcOrd="0" destOrd="0" presId="urn:microsoft.com/office/officeart/2005/8/layout/vList2"/>
    <dgm:cxn modelId="{88644A3A-F668-480A-850D-C179F4F6DD3A}" type="presParOf" srcId="{EBF0A97A-EDF1-4C47-8ECB-5F5F6A8E456D}" destId="{0DFB8EA2-E9F4-4E7D-B5BF-ABC527E44C63}" srcOrd="1" destOrd="0" presId="urn:microsoft.com/office/officeart/2005/8/layout/vList2"/>
    <dgm:cxn modelId="{6C8D77FC-A446-430E-A02D-DAFAB5B7BD9F}" type="presParOf" srcId="{EBF0A97A-EDF1-4C47-8ECB-5F5F6A8E456D}" destId="{D2408717-B530-41AC-B5CE-E14FAEC5B062}" srcOrd="2" destOrd="0" presId="urn:microsoft.com/office/officeart/2005/8/layout/vList2"/>
    <dgm:cxn modelId="{91D390D9-0792-4B7E-8561-3CDA6BC8385E}" type="presParOf" srcId="{EBF0A97A-EDF1-4C47-8ECB-5F5F6A8E456D}" destId="{8F3B6D51-6576-4847-95F8-097004C88A78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5C9E7A5-AF2E-4D50-8726-C7D64A106B64}">
      <dsp:nvSpPr>
        <dsp:cNvPr id="0" name=""/>
        <dsp:cNvSpPr/>
      </dsp:nvSpPr>
      <dsp:spPr>
        <a:xfrm>
          <a:off x="0" y="1002009"/>
          <a:ext cx="9448799" cy="468485"/>
        </a:xfrm>
        <a:prstGeom prst="roundRect">
          <a:avLst/>
        </a:prstGeom>
        <a:solidFill>
          <a:schemeClr val="accent1">
            <a:lumMod val="60000"/>
            <a:lumOff val="40000"/>
          </a:schemeClr>
        </a:solidFill>
        <a:ln w="12700" cap="flat" cmpd="sng" algn="ctr">
          <a:solidFill>
            <a:schemeClr val="accent1">
              <a:lumMod val="40000"/>
              <a:lumOff val="6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0" lang="en-US" altLang="en-US" sz="2800" b="0" i="0" u="none" strike="noStrike" kern="1200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1. </a:t>
          </a:r>
          <a:r>
            <a:rPr kumimoji="0" lang="en-US" altLang="en-US" sz="2800" b="0" i="0" u="none" strike="noStrike" kern="1200" cap="none" normalizeH="0" baseline="0" dirty="0" err="1">
              <a:ln>
                <a:noFill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Giáo</a:t>
          </a:r>
          <a:r>
            <a:rPr kumimoji="0" lang="en-US" altLang="en-US" sz="2800" b="0" i="0" u="none" strike="noStrike" kern="1200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kumimoji="0" lang="en-US" altLang="en-US" sz="2800" b="0" i="0" u="none" strike="noStrike" kern="1200" cap="none" normalizeH="0" baseline="0" dirty="0" err="1">
              <a:ln>
                <a:noFill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viên</a:t>
          </a:r>
          <a:endParaRPr lang="en-US" sz="2800" b="0" kern="1200" dirty="0"/>
        </a:p>
      </dsp:txBody>
      <dsp:txXfrm>
        <a:off x="22870" y="1024879"/>
        <a:ext cx="9403059" cy="422745"/>
      </dsp:txXfrm>
    </dsp:sp>
    <dsp:sp modelId="{0DFB8EA2-E9F4-4E7D-B5BF-ABC527E44C63}">
      <dsp:nvSpPr>
        <dsp:cNvPr id="0" name=""/>
        <dsp:cNvSpPr/>
      </dsp:nvSpPr>
      <dsp:spPr>
        <a:xfrm>
          <a:off x="0" y="1516551"/>
          <a:ext cx="9448799" cy="14241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99999" tIns="35560" rIns="199136" bIns="35560" numCol="1" spcCol="1270" anchor="t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vi-VN" altLang="en-US" sz="2800" b="0" kern="12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SGK, kế hoạch bài dạy</a:t>
          </a:r>
          <a:r>
            <a:rPr lang="en-US" altLang="en-US" sz="2800" b="0" kern="12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altLang="en-US" sz="2800" b="0" kern="1200" dirty="0" err="1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phiếu</a:t>
          </a:r>
          <a:r>
            <a:rPr lang="en-US" altLang="en-US" sz="2800" b="0" kern="12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en-US" sz="2800" b="0" kern="1200" dirty="0" err="1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bài</a:t>
          </a:r>
          <a:r>
            <a:rPr lang="en-US" altLang="en-US" sz="2800" b="0" kern="12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en-US" sz="2800" b="0" kern="1200" dirty="0" err="1" smtClean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tập</a:t>
          </a:r>
          <a:r>
            <a:rPr lang="en-US" altLang="en-US" sz="2800" b="0" kern="1200" dirty="0" smtClean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en-US" sz="2800" b="0" kern="1200" dirty="0"/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altLang="en-US" sz="2800" b="0" kern="12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T</a:t>
          </a:r>
          <a:r>
            <a:rPr lang="vi-VN" altLang="en-US" sz="2800" b="0" kern="12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hước thẳng có </a:t>
          </a:r>
          <a:r>
            <a:rPr lang="en-US" altLang="en-US" sz="2800" b="0" kern="1200" dirty="0" err="1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vạch</a:t>
          </a:r>
          <a:r>
            <a:rPr lang="en-US" altLang="en-US" sz="2800" b="0" kern="12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altLang="en-US" sz="2800" b="0" kern="12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chia đơn vị,</a:t>
          </a:r>
          <a:r>
            <a:rPr lang="en-US" altLang="en-US" sz="2800" b="0" kern="12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altLang="en-US" sz="2800" b="0" kern="12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máy chiếu</a:t>
          </a:r>
          <a:r>
            <a:rPr lang="en-US" altLang="en-US" sz="2800" b="0" kern="12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en-US" sz="2800" b="0" kern="1200" dirty="0"/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endParaRPr lang="en-US" sz="2800" b="0" kern="1200" dirty="0"/>
        </a:p>
      </dsp:txBody>
      <dsp:txXfrm>
        <a:off x="0" y="1516551"/>
        <a:ext cx="9448799" cy="1424160"/>
      </dsp:txXfrm>
    </dsp:sp>
    <dsp:sp modelId="{D2408717-B530-41AC-B5CE-E14FAEC5B062}">
      <dsp:nvSpPr>
        <dsp:cNvPr id="0" name=""/>
        <dsp:cNvSpPr/>
      </dsp:nvSpPr>
      <dsp:spPr>
        <a:xfrm>
          <a:off x="0" y="2854557"/>
          <a:ext cx="9448799" cy="793380"/>
        </a:xfrm>
        <a:prstGeom prst="roundRect">
          <a:avLst/>
        </a:prstGeom>
        <a:solidFill>
          <a:schemeClr val="accent1">
            <a:lumMod val="60000"/>
            <a:lumOff val="40000"/>
          </a:schemeClr>
        </a:solidFill>
        <a:ln w="12700" cap="flat" cmpd="sng" algn="ctr">
          <a:solidFill>
            <a:schemeClr val="accent1">
              <a:lumMod val="40000"/>
              <a:lumOff val="6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0" kern="1200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2. </a:t>
          </a:r>
          <a:r>
            <a:rPr lang="en-US" sz="2800" b="0" kern="1200" dirty="0" err="1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Học</a:t>
          </a:r>
          <a:r>
            <a:rPr lang="en-US" sz="2800" b="0" kern="1200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0" kern="1200" dirty="0" err="1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sinh</a:t>
          </a:r>
          <a:endParaRPr lang="en-US" sz="2800" b="0" kern="1200" dirty="0"/>
        </a:p>
      </dsp:txBody>
      <dsp:txXfrm>
        <a:off x="38730" y="2893287"/>
        <a:ext cx="9371339" cy="715920"/>
      </dsp:txXfrm>
    </dsp:sp>
    <dsp:sp modelId="{8F3B6D51-6576-4847-95F8-097004C88A78}">
      <dsp:nvSpPr>
        <dsp:cNvPr id="0" name=""/>
        <dsp:cNvSpPr/>
      </dsp:nvSpPr>
      <dsp:spPr>
        <a:xfrm>
          <a:off x="0" y="3773377"/>
          <a:ext cx="9448799" cy="10598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99999" tIns="35560" rIns="199136" bIns="35560" numCol="1" spcCol="1270" anchor="t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vi-VN" sz="2800" b="0" kern="1200" dirty="0">
              <a:latin typeface="+mj-lt"/>
              <a:ea typeface="Times New Roman" panose="02020603050405020304" pitchFamily="18" charset="0"/>
              <a:cs typeface="Times New Roman" panose="02020603050405020304" pitchFamily="18" charset="0"/>
            </a:rPr>
            <a:t>SGK</a:t>
          </a:r>
          <a:r>
            <a:rPr lang="en-US" sz="2800" b="0" kern="1200" dirty="0">
              <a:latin typeface="+mj-lt"/>
              <a:ea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en-US" sz="2800" b="0" kern="1200" dirty="0">
            <a:latin typeface="+mj-lt"/>
          </a:endParaRPr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sz="2800" b="0" kern="12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T</a:t>
          </a:r>
          <a:r>
            <a:rPr lang="vi-VN" sz="2800" b="0" kern="12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hước thẳng có </a:t>
          </a:r>
          <a:r>
            <a:rPr lang="en-US" sz="2800" b="0" kern="1200" dirty="0" err="1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vạch</a:t>
          </a:r>
          <a:r>
            <a:rPr lang="en-US" sz="2800" b="0" kern="12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2800" b="0" kern="12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chia đơn vị, bảng nh</a:t>
          </a:r>
          <a:r>
            <a:rPr lang="en-US" sz="2800" b="0" kern="12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ó</a:t>
          </a:r>
          <a:r>
            <a:rPr lang="vi-VN" sz="2800" b="0" kern="12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m</a:t>
          </a:r>
          <a:r>
            <a:rPr lang="en-US" sz="2800" b="0" kern="12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800" b="0" kern="1200" dirty="0" err="1" smtClean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kéo</a:t>
          </a:r>
          <a:r>
            <a:rPr lang="en-US" sz="2800" b="0" kern="1200" dirty="0" smtClean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en-US" sz="2800" b="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0" y="3773377"/>
        <a:ext cx="9448799" cy="105984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3C3448-4452-4B91-925E-A47518C35292}" type="datetimeFigureOut">
              <a:rPr lang="en-US" smtClean="0"/>
              <a:t>8/1/2022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988BAB-D96C-4A68-AC12-65CEE0C94D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85630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B979B6-8E7C-4E90-8C9D-F537DFD7086F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66947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B979B6-8E7C-4E90-8C9D-F537DFD7086F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91551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BFC527-5129-4EA3-A80D-B1CE5EB63E94}" type="datetimeFigureOut">
              <a:rPr lang="en-US" smtClean="0"/>
              <a:t>8/1/2022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0E64E-4D7A-4022-ABBD-B57FF6EA43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88504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BFC527-5129-4EA3-A80D-B1CE5EB63E94}" type="datetimeFigureOut">
              <a:rPr lang="en-US" smtClean="0"/>
              <a:t>8/1/2022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0E64E-4D7A-4022-ABBD-B57FF6EA43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7616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BFC527-5129-4EA3-A80D-B1CE5EB63E94}" type="datetimeFigureOut">
              <a:rPr lang="en-US" smtClean="0"/>
              <a:t>8/1/2022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0E64E-4D7A-4022-ABBD-B57FF6EA43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18712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BFC527-5129-4EA3-A80D-B1CE5EB63E94}" type="datetimeFigureOut">
              <a:rPr lang="en-US" smtClean="0"/>
              <a:t>8/1/2022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0E64E-4D7A-4022-ABBD-B57FF6EA43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7777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BFC527-5129-4EA3-A80D-B1CE5EB63E94}" type="datetimeFigureOut">
              <a:rPr lang="en-US" smtClean="0"/>
              <a:t>8/1/2022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0E64E-4D7A-4022-ABBD-B57FF6EA43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721636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BFC527-5129-4EA3-A80D-B1CE5EB63E94}" type="datetimeFigureOut">
              <a:rPr lang="en-US" smtClean="0"/>
              <a:t>8/1/2022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0E64E-4D7A-4022-ABBD-B57FF6EA43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220855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BFC527-5129-4EA3-A80D-B1CE5EB63E94}" type="datetimeFigureOut">
              <a:rPr lang="en-US" smtClean="0"/>
              <a:t>8/1/2022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0E64E-4D7A-4022-ABBD-B57FF6EA43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466421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BFC527-5129-4EA3-A80D-B1CE5EB63E94}" type="datetimeFigureOut">
              <a:rPr lang="en-US" smtClean="0"/>
              <a:t>8/1/2022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0E64E-4D7A-4022-ABBD-B57FF6EA43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278356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BFC527-5129-4EA3-A80D-B1CE5EB63E94}" type="datetimeFigureOut">
              <a:rPr lang="en-US" smtClean="0"/>
              <a:t>8/1/2022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0E64E-4D7A-4022-ABBD-B57FF6EA43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230989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BFC527-5129-4EA3-A80D-B1CE5EB63E94}" type="datetimeFigureOut">
              <a:rPr lang="en-US" smtClean="0"/>
              <a:t>8/1/2022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0E64E-4D7A-4022-ABBD-B57FF6EA43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629910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BFC527-5129-4EA3-A80D-B1CE5EB63E94}" type="datetimeFigureOut">
              <a:rPr lang="en-US" smtClean="0"/>
              <a:t>8/1/2022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0E64E-4D7A-4022-ABBD-B57FF6EA43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35655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BFC527-5129-4EA3-A80D-B1CE5EB63E94}" type="datetimeFigureOut">
              <a:rPr lang="en-US" smtClean="0"/>
              <a:t>8/1/2022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0E64E-4D7A-4022-ABBD-B57FF6EA43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427015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BFC527-5129-4EA3-A80D-B1CE5EB63E94}" type="datetimeFigureOut">
              <a:rPr lang="en-US" smtClean="0"/>
              <a:t>8/1/2022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0E64E-4D7A-4022-ABBD-B57FF6EA43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593924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BFC527-5129-4EA3-A80D-B1CE5EB63E94}" type="datetimeFigureOut">
              <a:rPr lang="en-US" smtClean="0"/>
              <a:t>8/1/2022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0E64E-4D7A-4022-ABBD-B57FF6EA43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937806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BFC527-5129-4EA3-A80D-B1CE5EB63E94}" type="datetimeFigureOut">
              <a:rPr lang="en-US" smtClean="0"/>
              <a:t>8/1/2022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0E64E-4D7A-4022-ABBD-B57FF6EA43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159394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BFC527-5129-4EA3-A80D-B1CE5EB63E94}" type="datetimeFigureOut">
              <a:rPr lang="en-US" smtClean="0"/>
              <a:t>8/1/2022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0E64E-4D7A-4022-ABBD-B57FF6EA43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468450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BFC527-5129-4EA3-A80D-B1CE5EB63E94}" type="datetimeFigureOut">
              <a:rPr lang="en-US" smtClean="0"/>
              <a:t>8/1/2022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0E64E-4D7A-4022-ABBD-B57FF6EA43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859581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BFC527-5129-4EA3-A80D-B1CE5EB63E94}" type="datetimeFigureOut">
              <a:rPr lang="en-US" smtClean="0"/>
              <a:t>8/1/2022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0E64E-4D7A-4022-ABBD-B57FF6EA43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830244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BFC527-5129-4EA3-A80D-B1CE5EB63E94}" type="datetimeFigureOut">
              <a:rPr lang="en-US" smtClean="0"/>
              <a:t>8/1/2022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0E64E-4D7A-4022-ABBD-B57FF6EA43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841759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BFC527-5129-4EA3-A80D-B1CE5EB63E94}" type="datetimeFigureOut">
              <a:rPr lang="en-US" smtClean="0"/>
              <a:t>8/1/2022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0E64E-4D7A-4022-ABBD-B57FF6EA43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154542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BFC527-5129-4EA3-A80D-B1CE5EB63E94}" type="datetimeFigureOut">
              <a:rPr lang="en-US" smtClean="0"/>
              <a:t>8/1/2022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0E64E-4D7A-4022-ABBD-B57FF6EA43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73403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BFC527-5129-4EA3-A80D-B1CE5EB63E94}" type="datetimeFigureOut">
              <a:rPr lang="en-US" smtClean="0"/>
              <a:t>8/1/2022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0E64E-4D7A-4022-ABBD-B57FF6EA43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1700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BFC527-5129-4EA3-A80D-B1CE5EB63E94}" type="datetimeFigureOut">
              <a:rPr lang="en-US" smtClean="0"/>
              <a:t>8/1/2022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0E64E-4D7A-4022-ABBD-B57FF6EA43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442343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BFC527-5129-4EA3-A80D-B1CE5EB63E94}" type="datetimeFigureOut">
              <a:rPr lang="en-US" smtClean="0"/>
              <a:t>8/1/2022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0E64E-4D7A-4022-ABBD-B57FF6EA43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702796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BFC527-5129-4EA3-A80D-B1CE5EB63E94}" type="datetimeFigureOut">
              <a:rPr lang="en-US" smtClean="0"/>
              <a:t>8/1/2022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0E64E-4D7A-4022-ABBD-B57FF6EA43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422507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BFC527-5129-4EA3-A80D-B1CE5EB63E94}" type="datetimeFigureOut">
              <a:rPr lang="en-US" smtClean="0"/>
              <a:t>8/1/2022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0E64E-4D7A-4022-ABBD-B57FF6EA43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135395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BFC527-5129-4EA3-A80D-B1CE5EB63E94}" type="datetimeFigureOut">
              <a:rPr lang="en-US" smtClean="0"/>
              <a:t>8/1/2022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0E64E-4D7A-4022-ABBD-B57FF6EA43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887919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BFC527-5129-4EA3-A80D-B1CE5EB63E94}" type="datetimeFigureOut">
              <a:rPr lang="en-US" smtClean="0"/>
              <a:t>8/1/2022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0E64E-4D7A-4022-ABBD-B57FF6EA43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261494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BFC527-5129-4EA3-A80D-B1CE5EB63E94}" type="datetimeFigureOut">
              <a:rPr lang="en-US" smtClean="0"/>
              <a:t>8/1/2022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0E64E-4D7A-4022-ABBD-B57FF6EA43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379551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BFC527-5129-4EA3-A80D-B1CE5EB63E94}" type="datetimeFigureOut">
              <a:rPr lang="en-US" smtClean="0"/>
              <a:t>8/1/2022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0E64E-4D7A-4022-ABBD-B57FF6EA43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644570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BFC527-5129-4EA3-A80D-B1CE5EB63E94}" type="datetimeFigureOut">
              <a:rPr lang="en-US" smtClean="0"/>
              <a:t>8/1/2022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0E64E-4D7A-4022-ABBD-B57FF6EA43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97572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BFC527-5129-4EA3-A80D-B1CE5EB63E94}" type="datetimeFigureOut">
              <a:rPr lang="en-US" smtClean="0"/>
              <a:t>8/1/2022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0E64E-4D7A-4022-ABBD-B57FF6EA43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183792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BFC527-5129-4EA3-A80D-B1CE5EB63E94}" type="datetimeFigureOut">
              <a:rPr lang="en-US" smtClean="0"/>
              <a:t>8/1/2022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0E64E-4D7A-4022-ABBD-B57FF6EA43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8047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BFC527-5129-4EA3-A80D-B1CE5EB63E94}" type="datetimeFigureOut">
              <a:rPr lang="en-US" smtClean="0"/>
              <a:t>8/1/2022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0E64E-4D7A-4022-ABBD-B57FF6EA43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517026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BFC527-5129-4EA3-A80D-B1CE5EB63E94}" type="datetimeFigureOut">
              <a:rPr lang="en-US" smtClean="0"/>
              <a:t>8/1/2022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0E64E-4D7A-4022-ABBD-B57FF6EA43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646031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BFC527-5129-4EA3-A80D-B1CE5EB63E94}" type="datetimeFigureOut">
              <a:rPr lang="en-US" smtClean="0"/>
              <a:t>8/1/2022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0E64E-4D7A-4022-ABBD-B57FF6EA43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824174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BFC527-5129-4EA3-A80D-B1CE5EB63E94}" type="datetimeFigureOut">
              <a:rPr lang="en-US" smtClean="0"/>
              <a:t>8/1/2022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0E64E-4D7A-4022-ABBD-B57FF6EA43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443787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BFC527-5129-4EA3-A80D-B1CE5EB63E94}" type="datetimeFigureOut">
              <a:rPr lang="en-US" smtClean="0"/>
              <a:t>8/1/2022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0E64E-4D7A-4022-ABBD-B57FF6EA43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142717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BFC527-5129-4EA3-A80D-B1CE5EB63E94}" type="datetimeFigureOut">
              <a:rPr lang="en-US" smtClean="0"/>
              <a:t>8/1/2022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0E64E-4D7A-4022-ABBD-B57FF6EA43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63138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BFC527-5129-4EA3-A80D-B1CE5EB63E94}" type="datetimeFigureOut">
              <a:rPr lang="en-US" smtClean="0"/>
              <a:t>8/1/2022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0E64E-4D7A-4022-ABBD-B57FF6EA43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91582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BFC527-5129-4EA3-A80D-B1CE5EB63E94}" type="datetimeFigureOut">
              <a:rPr lang="en-US" smtClean="0"/>
              <a:t>8/1/2022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0E64E-4D7A-4022-ABBD-B57FF6EA43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40308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BFC527-5129-4EA3-A80D-B1CE5EB63E94}" type="datetimeFigureOut">
              <a:rPr lang="en-US" smtClean="0"/>
              <a:t>8/1/2022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0E64E-4D7A-4022-ABBD-B57FF6EA43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93579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BFC527-5129-4EA3-A80D-B1CE5EB63E94}" type="datetimeFigureOut">
              <a:rPr lang="en-US" smtClean="0"/>
              <a:t>8/1/2022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0E64E-4D7A-4022-ABBD-B57FF6EA43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44891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BFC527-5129-4EA3-A80D-B1CE5EB63E94}" type="datetimeFigureOut">
              <a:rPr lang="en-US" smtClean="0"/>
              <a:t>8/1/2022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0E64E-4D7A-4022-ABBD-B57FF6EA43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80909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BFC527-5129-4EA3-A80D-B1CE5EB63E94}" type="datetimeFigureOut">
              <a:rPr lang="en-US" smtClean="0"/>
              <a:t>8/1/2022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C0E64E-4D7A-4022-ABBD-B57FF6EA43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02003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91" r:id="rId2"/>
    <p:sldLayoutId id="2147483690" r:id="rId3"/>
    <p:sldLayoutId id="2147483689" r:id="rId4"/>
    <p:sldLayoutId id="2147483680" r:id="rId5"/>
    <p:sldLayoutId id="2147483677" r:id="rId6"/>
    <p:sldLayoutId id="2147483676" r:id="rId7"/>
    <p:sldLayoutId id="2147483675" r:id="rId8"/>
    <p:sldLayoutId id="2147483673" r:id="rId9"/>
    <p:sldLayoutId id="2147483672" r:id="rId10"/>
    <p:sldLayoutId id="2147483671" r:id="rId11"/>
    <p:sldLayoutId id="2147483662" r:id="rId12"/>
    <p:sldLayoutId id="2147483650" r:id="rId13"/>
    <p:sldLayoutId id="2147483692" r:id="rId14"/>
    <p:sldLayoutId id="2147483688" r:id="rId15"/>
    <p:sldLayoutId id="2147483686" r:id="rId16"/>
    <p:sldLayoutId id="2147483685" r:id="rId17"/>
    <p:sldLayoutId id="2147483684" r:id="rId18"/>
    <p:sldLayoutId id="2147483683" r:id="rId19"/>
    <p:sldLayoutId id="2147483682" r:id="rId20"/>
    <p:sldLayoutId id="2147483681" r:id="rId21"/>
    <p:sldLayoutId id="2147483674" r:id="rId22"/>
    <p:sldLayoutId id="2147483670" r:id="rId23"/>
    <p:sldLayoutId id="2147483668" r:id="rId24"/>
    <p:sldLayoutId id="2147483667" r:id="rId25"/>
    <p:sldLayoutId id="2147483666" r:id="rId26"/>
    <p:sldLayoutId id="2147483665" r:id="rId27"/>
    <p:sldLayoutId id="2147483664" r:id="rId28"/>
    <p:sldLayoutId id="2147483663" r:id="rId29"/>
    <p:sldLayoutId id="2147483651" r:id="rId30"/>
    <p:sldLayoutId id="2147483652" r:id="rId31"/>
    <p:sldLayoutId id="2147483653" r:id="rId32"/>
    <p:sldLayoutId id="2147483654" r:id="rId33"/>
    <p:sldLayoutId id="2147483655" r:id="rId34"/>
    <p:sldLayoutId id="2147483687" r:id="rId35"/>
    <p:sldLayoutId id="2147483679" r:id="rId36"/>
    <p:sldLayoutId id="2147483678" r:id="rId37"/>
    <p:sldLayoutId id="2147483669" r:id="rId38"/>
    <p:sldLayoutId id="2147483661" r:id="rId39"/>
    <p:sldLayoutId id="2147483660" r:id="rId40"/>
    <p:sldLayoutId id="2147483656" r:id="rId41"/>
    <p:sldLayoutId id="2147483657" r:id="rId42"/>
    <p:sldLayoutId id="2147483658" r:id="rId43"/>
    <p:sldLayoutId id="2147483659" r:id="rId4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21.png"/><Relationship Id="rId7" Type="http://schemas.openxmlformats.org/officeDocument/2006/relationships/image" Target="../media/image16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50.png"/><Relationship Id="rId5" Type="http://schemas.openxmlformats.org/officeDocument/2006/relationships/image" Target="../media/image14.png"/><Relationship Id="rId4" Type="http://schemas.openxmlformats.org/officeDocument/2006/relationships/image" Target="../media/image1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24.wmf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10.png"/><Relationship Id="rId5" Type="http://schemas.openxmlformats.org/officeDocument/2006/relationships/image" Target="../media/image23.wmf"/><Relationship Id="rId4" Type="http://schemas.openxmlformats.org/officeDocument/2006/relationships/image" Target="../media/image19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42.png"/><Relationship Id="rId7" Type="http://schemas.openxmlformats.org/officeDocument/2006/relationships/image" Target="../media/image2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7.png"/><Relationship Id="rId5" Type="http://schemas.openxmlformats.org/officeDocument/2006/relationships/image" Target="../media/image240.png"/><Relationship Id="rId4" Type="http://schemas.openxmlformats.org/officeDocument/2006/relationships/image" Target="../media/image26.png"/><Relationship Id="rId9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49.png"/><Relationship Id="rId7" Type="http://schemas.openxmlformats.org/officeDocument/2006/relationships/image" Target="../media/image52.png"/><Relationship Id="rId2" Type="http://schemas.openxmlformats.org/officeDocument/2006/relationships/slideLayout" Target="../slideLayouts/slideLayout13.xml"/><Relationship Id="rId1" Type="http://schemas.openxmlformats.org/officeDocument/2006/relationships/video" Target="https://www.youtube.com/embed/DhnjH8_PLqs" TargetMode="External"/><Relationship Id="rId6" Type="http://schemas.openxmlformats.org/officeDocument/2006/relationships/image" Target="../media/image51.png"/><Relationship Id="rId5" Type="http://schemas.openxmlformats.org/officeDocument/2006/relationships/image" Target="../media/image31.png"/><Relationship Id="rId4" Type="http://schemas.openxmlformats.org/officeDocument/2006/relationships/image" Target="../media/image5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3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34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slide" Target="slide23.xml"/><Relationship Id="rId3" Type="http://schemas.openxmlformats.org/officeDocument/2006/relationships/slide" Target="slide20.xml"/><Relationship Id="rId7" Type="http://schemas.openxmlformats.org/officeDocument/2006/relationships/image" Target="../media/image41.png"/><Relationship Id="rId12" Type="http://schemas.openxmlformats.org/officeDocument/2006/relationships/image" Target="../media/image46.gif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Relationship Id="rId6" Type="http://schemas.openxmlformats.org/officeDocument/2006/relationships/slide" Target="slide21.xml"/><Relationship Id="rId11" Type="http://schemas.openxmlformats.org/officeDocument/2006/relationships/image" Target="../media/image45.png"/><Relationship Id="rId5" Type="http://schemas.openxmlformats.org/officeDocument/2006/relationships/image" Target="../media/image40.png"/><Relationship Id="rId10" Type="http://schemas.openxmlformats.org/officeDocument/2006/relationships/image" Target="../media/image44.png"/><Relationship Id="rId4" Type="http://schemas.openxmlformats.org/officeDocument/2006/relationships/image" Target="../media/image39.png"/><Relationship Id="rId9" Type="http://schemas.openxmlformats.org/officeDocument/2006/relationships/slide" Target="slide2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4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slide" Target="slide19.xml"/><Relationship Id="rId13" Type="http://schemas.openxmlformats.org/officeDocument/2006/relationships/image" Target="../media/image53.gif"/><Relationship Id="rId3" Type="http://schemas.openxmlformats.org/officeDocument/2006/relationships/audio" Target="../media/audio2.wav"/><Relationship Id="rId7" Type="http://schemas.openxmlformats.org/officeDocument/2006/relationships/image" Target="../media/image48.jpeg"/><Relationship Id="rId12" Type="http://schemas.openxmlformats.org/officeDocument/2006/relationships/image" Target="../media/image52.gif"/><Relationship Id="rId1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png"/><Relationship Id="rId11" Type="http://schemas.openxmlformats.org/officeDocument/2006/relationships/image" Target="../media/image51.gif"/><Relationship Id="rId5" Type="http://schemas.openxmlformats.org/officeDocument/2006/relationships/image" Target="../media/image39.png"/><Relationship Id="rId15" Type="http://schemas.openxmlformats.org/officeDocument/2006/relationships/image" Target="../media/image55.png"/><Relationship Id="rId10" Type="http://schemas.openxmlformats.org/officeDocument/2006/relationships/image" Target="../media/image50.gif"/><Relationship Id="rId4" Type="http://schemas.openxmlformats.org/officeDocument/2006/relationships/image" Target="../media/image47.gif"/><Relationship Id="rId9" Type="http://schemas.openxmlformats.org/officeDocument/2006/relationships/image" Target="../media/image49.gif"/><Relationship Id="rId14" Type="http://schemas.openxmlformats.org/officeDocument/2006/relationships/image" Target="../media/image54.gi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slide" Target="slide19.xml"/><Relationship Id="rId13" Type="http://schemas.openxmlformats.org/officeDocument/2006/relationships/image" Target="../media/image53.gif"/><Relationship Id="rId3" Type="http://schemas.openxmlformats.org/officeDocument/2006/relationships/audio" Target="../media/audio2.wav"/><Relationship Id="rId7" Type="http://schemas.openxmlformats.org/officeDocument/2006/relationships/image" Target="../media/image48.jpeg"/><Relationship Id="rId12" Type="http://schemas.openxmlformats.org/officeDocument/2006/relationships/image" Target="../media/image52.gif"/><Relationship Id="rId1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png"/><Relationship Id="rId11" Type="http://schemas.openxmlformats.org/officeDocument/2006/relationships/image" Target="../media/image51.gif"/><Relationship Id="rId5" Type="http://schemas.openxmlformats.org/officeDocument/2006/relationships/image" Target="../media/image41.png"/><Relationship Id="rId10" Type="http://schemas.openxmlformats.org/officeDocument/2006/relationships/image" Target="../media/image50.gif"/><Relationship Id="rId4" Type="http://schemas.openxmlformats.org/officeDocument/2006/relationships/image" Target="../media/image47.gif"/><Relationship Id="rId9" Type="http://schemas.openxmlformats.org/officeDocument/2006/relationships/image" Target="../media/image49.gif"/><Relationship Id="rId14" Type="http://schemas.openxmlformats.org/officeDocument/2006/relationships/image" Target="../media/image54.gi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slide" Target="slide19.xml"/><Relationship Id="rId13" Type="http://schemas.openxmlformats.org/officeDocument/2006/relationships/image" Target="../media/image53.gif"/><Relationship Id="rId18" Type="http://schemas.openxmlformats.org/officeDocument/2006/relationships/audio" Target="../media/audio1.wav"/><Relationship Id="rId3" Type="http://schemas.openxmlformats.org/officeDocument/2006/relationships/audio" Target="../media/audio2.wav"/><Relationship Id="rId7" Type="http://schemas.openxmlformats.org/officeDocument/2006/relationships/image" Target="../media/image48.jpeg"/><Relationship Id="rId12" Type="http://schemas.openxmlformats.org/officeDocument/2006/relationships/image" Target="../media/image52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png"/><Relationship Id="rId11" Type="http://schemas.openxmlformats.org/officeDocument/2006/relationships/image" Target="../media/image51.gif"/><Relationship Id="rId5" Type="http://schemas.openxmlformats.org/officeDocument/2006/relationships/image" Target="../media/image44.png"/><Relationship Id="rId10" Type="http://schemas.openxmlformats.org/officeDocument/2006/relationships/image" Target="../media/image50.gif"/><Relationship Id="rId4" Type="http://schemas.openxmlformats.org/officeDocument/2006/relationships/image" Target="../media/image47.gif"/><Relationship Id="rId9" Type="http://schemas.openxmlformats.org/officeDocument/2006/relationships/image" Target="../media/image49.gif"/><Relationship Id="rId14" Type="http://schemas.openxmlformats.org/officeDocument/2006/relationships/image" Target="../media/image54.gif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wmf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wisc-online.com/assetrepository/viewasset?id=1508" TargetMode="External"/><Relationship Id="rId3" Type="http://schemas.openxmlformats.org/officeDocument/2006/relationships/image" Target="../media/image2.jpeg"/><Relationship Id="rId7" Type="http://schemas.openxmlformats.org/officeDocument/2006/relationships/image" Target="../media/image4.jpeg"/><Relationship Id="rId12" Type="http://schemas.openxmlformats.org/officeDocument/2006/relationships/comments" Target="../comments/comment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4.xml"/><Relationship Id="rId6" Type="http://schemas.openxmlformats.org/officeDocument/2006/relationships/hyperlink" Target="http://www.allwhitebackground.com/colorful-background-images.html" TargetMode="External"/><Relationship Id="rId11" Type="http://schemas.openxmlformats.org/officeDocument/2006/relationships/image" Target="../media/image7.png"/><Relationship Id="rId5" Type="http://schemas.openxmlformats.org/officeDocument/2006/relationships/image" Target="../media/image3.jpeg"/><Relationship Id="rId10" Type="http://schemas.openxmlformats.org/officeDocument/2006/relationships/image" Target="../media/image6.png"/><Relationship Id="rId4" Type="http://schemas.openxmlformats.org/officeDocument/2006/relationships/hyperlink" Target="https://www.publicdomainpictures.net/en/view-image.php?image=317882&amp;picture=abstract-background" TargetMode="External"/><Relationship Id="rId9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wmf"/><Relationship Id="rId1" Type="http://schemas.openxmlformats.org/officeDocument/2006/relationships/slideLayout" Target="../slideLayouts/slideLayout3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3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1.jpeg"/><Relationship Id="rId7" Type="http://schemas.openxmlformats.org/officeDocument/2006/relationships/image" Target="../media/image15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jpe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wmf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wm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3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hỗ dành sẵn cho Nội dung 4" descr="Ảnh có chứa diều, bầu trời, bay, ngoài trời&#10;&#10;Mô tả được tạo tự động">
            <a:extLst>
              <a:ext uri="{FF2B5EF4-FFF2-40B4-BE49-F238E27FC236}">
                <a16:creationId xmlns:a16="http://schemas.microsoft.com/office/drawing/2014/main" id="{71528377-7ACF-46B8-9189-905EFCEFA86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94"/>
          <a:stretch/>
        </p:blipFill>
        <p:spPr>
          <a:xfrm>
            <a:off x="26" y="13"/>
            <a:ext cx="12263691" cy="6857987"/>
          </a:xfrm>
          <a:prstGeom prst="rect">
            <a:avLst/>
          </a:prstGeom>
        </p:spPr>
      </p:pic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9D73F281-D85A-414B-B050-B924052F9282}"/>
              </a:ext>
            </a:extLst>
          </p:cNvPr>
          <p:cNvSpPr txBox="1"/>
          <p:nvPr/>
        </p:nvSpPr>
        <p:spPr>
          <a:xfrm>
            <a:off x="2333220" y="486452"/>
            <a:ext cx="8885339" cy="474189"/>
          </a:xfrm>
          <a:prstGeom prst="rect">
            <a:avLst/>
          </a:prstGeom>
        </p:spPr>
        <p:txBody>
          <a:bodyPr vert="horz" lIns="121917" tIns="60959" rIns="121917" bIns="60959" rtlCol="0">
            <a:normAutofit fontScale="92500" lnSpcReduction="20000"/>
          </a:bodyPr>
          <a:lstStyle/>
          <a:p>
            <a:pPr>
              <a:lnSpc>
                <a:spcPct val="90000"/>
              </a:lnSpc>
              <a:spcAft>
                <a:spcPts val="800"/>
              </a:spcAft>
            </a:pP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ĐÀO TẠO ……….</a:t>
            </a: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ABD37E8A-D45A-4AF4-AA02-27891D5290CA}"/>
              </a:ext>
            </a:extLst>
          </p:cNvPr>
          <p:cNvSpPr txBox="1"/>
          <p:nvPr/>
        </p:nvSpPr>
        <p:spPr>
          <a:xfrm>
            <a:off x="1774023" y="956790"/>
            <a:ext cx="4498982" cy="677106"/>
          </a:xfrm>
          <a:prstGeom prst="rect">
            <a:avLst/>
          </a:prstGeom>
          <a:noFill/>
        </p:spPr>
        <p:txBody>
          <a:bodyPr wrap="none" lIns="121917" tIns="60959" rIns="121917" bIns="60959" rtlCol="0">
            <a:spAutoFit/>
          </a:bodyPr>
          <a:lstStyle/>
          <a:p>
            <a:pPr>
              <a:spcAft>
                <a:spcPts val="800"/>
              </a:spcAft>
            </a:pP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…………..</a:t>
            </a: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D5A797EB-37FC-432B-A43C-3061B2852843}"/>
              </a:ext>
            </a:extLst>
          </p:cNvPr>
          <p:cNvSpPr txBox="1"/>
          <p:nvPr/>
        </p:nvSpPr>
        <p:spPr>
          <a:xfrm>
            <a:off x="3927630" y="4950510"/>
            <a:ext cx="1909556" cy="738662"/>
          </a:xfrm>
          <a:prstGeom prst="rect">
            <a:avLst/>
          </a:prstGeom>
          <a:noFill/>
        </p:spPr>
        <p:txBody>
          <a:bodyPr wrap="none" lIns="121917" tIns="60959" rIns="121917" bIns="60959" rtlCol="0">
            <a:spAutoFit/>
          </a:bodyPr>
          <a:lstStyle/>
          <a:p>
            <a:pPr>
              <a:spcAft>
                <a:spcPts val="800"/>
              </a:spcAft>
            </a:pP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GV:…..</a:t>
            </a: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BC2202BE-FB57-4E81-83EF-0EA40E864761}"/>
              </a:ext>
            </a:extLst>
          </p:cNvPr>
          <p:cNvSpPr txBox="1"/>
          <p:nvPr/>
        </p:nvSpPr>
        <p:spPr>
          <a:xfrm>
            <a:off x="1575269" y="2905781"/>
            <a:ext cx="10401239" cy="1046438"/>
          </a:xfrm>
          <a:prstGeom prst="rect">
            <a:avLst/>
          </a:prstGeom>
          <a:noFill/>
        </p:spPr>
        <p:txBody>
          <a:bodyPr wrap="none" lIns="121917" tIns="60959" rIns="121917" bIns="60959" rtlCol="0">
            <a:spAutoFit/>
          </a:bodyPr>
          <a:lstStyle/>
          <a:p>
            <a:pPr>
              <a:spcAft>
                <a:spcPts val="800"/>
              </a:spcAft>
            </a:pP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 TOÁN 7 (CÁNH DIỀU )</a:t>
            </a: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D2B28935-FE08-4EA8-AA06-C7169869F84A}"/>
              </a:ext>
            </a:extLst>
          </p:cNvPr>
          <p:cNvSpPr txBox="1"/>
          <p:nvPr/>
        </p:nvSpPr>
        <p:spPr>
          <a:xfrm>
            <a:off x="5779222" y="5743803"/>
            <a:ext cx="5547346" cy="738662"/>
          </a:xfrm>
          <a:prstGeom prst="rect">
            <a:avLst/>
          </a:prstGeom>
          <a:noFill/>
        </p:spPr>
        <p:txBody>
          <a:bodyPr wrap="none" lIns="121917" tIns="60959" rIns="121917" bIns="60959" rtlCol="0">
            <a:spAutoFit/>
          </a:bodyPr>
          <a:lstStyle/>
          <a:p>
            <a:pPr>
              <a:spcAft>
                <a:spcPts val="800"/>
              </a:spcAft>
            </a:pP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 HỌC: 2022 - 2023</a:t>
            </a:r>
          </a:p>
        </p:txBody>
      </p:sp>
      <p:sp>
        <p:nvSpPr>
          <p:cNvPr id="12" name="TextBox 5">
            <a:extLst>
              <a:ext uri="{FF2B5EF4-FFF2-40B4-BE49-F238E27FC236}">
                <a16:creationId xmlns:a16="http://schemas.microsoft.com/office/drawing/2014/main" id="{D6CFFD74-0E04-AEBB-F752-36A569A4A52C}"/>
              </a:ext>
            </a:extLst>
          </p:cNvPr>
          <p:cNvSpPr txBox="1"/>
          <p:nvPr/>
        </p:nvSpPr>
        <p:spPr>
          <a:xfrm>
            <a:off x="2152810" y="4046032"/>
            <a:ext cx="96142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CHƯƠNG II- BÀI 8: ĐẠI LƯỢNG TỈ LỆ NGHỊCH</a:t>
            </a:r>
          </a:p>
        </p:txBody>
      </p:sp>
    </p:spTree>
    <p:extLst>
      <p:ext uri="{BB962C8B-B14F-4D97-AF65-F5344CB8AC3E}">
        <p14:creationId xmlns:p14="http://schemas.microsoft.com/office/powerpoint/2010/main" val="279422545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538623" y="530799"/>
            <a:ext cx="69916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NHIỆM VỤ HỌC TẬP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50917" y="1136627"/>
            <a:ext cx="4682782" cy="3104888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/>
              <p:cNvSpPr txBox="1"/>
              <p:nvPr/>
            </p:nvSpPr>
            <p:spPr>
              <a:xfrm>
                <a:off x="632798" y="1220279"/>
                <a:ext cx="5894361" cy="242745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Giả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sử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một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xe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ô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tô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chuyển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động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đều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trên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quãng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𝐴𝐵</m:t>
                    </m:r>
                  </m:oMath>
                </a14:m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dài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240</m:t>
                    </m:r>
                  </m:oMath>
                </a14:m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km.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Vận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tốc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(km/h)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thời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gian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(h)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xe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ô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tô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khi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đi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từ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đến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B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được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liên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hệ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theo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công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v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240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𝑡</m:t>
                        </m:r>
                      </m:den>
                    </m:f>
                  </m:oMath>
                </a14:m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2798" y="1220279"/>
                <a:ext cx="5894361" cy="2427459"/>
              </a:xfrm>
              <a:prstGeom prst="rect">
                <a:avLst/>
              </a:prstGeom>
              <a:blipFill>
                <a:blip r:embed="rId3"/>
                <a:stretch>
                  <a:fillRect l="-2172" t="-2513" b="-22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9" name="Group 8"/>
          <p:cNvGrpSpPr/>
          <p:nvPr/>
        </p:nvGrpSpPr>
        <p:grpSpPr>
          <a:xfrm>
            <a:off x="556556" y="3499664"/>
            <a:ext cx="5894361" cy="954107"/>
            <a:chOff x="556556" y="3499664"/>
            <a:chExt cx="5894361" cy="954107"/>
          </a:xfrm>
        </p:grpSpPr>
        <p:sp>
          <p:nvSpPr>
            <p:cNvPr id="5" name="TextBox 4"/>
            <p:cNvSpPr txBox="1"/>
            <p:nvPr/>
          </p:nvSpPr>
          <p:spPr>
            <a:xfrm>
              <a:off x="556556" y="3499664"/>
              <a:ext cx="5894361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Tìm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thích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hợp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cho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bảng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sau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3770141" y="3520816"/>
              <a:ext cx="407963" cy="52322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0" name="Table 9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934639819"/>
                  </p:ext>
                </p:extLst>
              </p:nvPr>
            </p:nvGraphicFramePr>
            <p:xfrm>
              <a:off x="661181" y="4557932"/>
              <a:ext cx="10472520" cy="1786597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094504">
                      <a:extLst>
                        <a:ext uri="{9D8B030D-6E8A-4147-A177-3AD203B41FA5}">
                          <a16:colId xmlns:a16="http://schemas.microsoft.com/office/drawing/2014/main" val="779581081"/>
                        </a:ext>
                      </a:extLst>
                    </a:gridCol>
                    <a:gridCol w="2094504">
                      <a:extLst>
                        <a:ext uri="{9D8B030D-6E8A-4147-A177-3AD203B41FA5}">
                          <a16:colId xmlns:a16="http://schemas.microsoft.com/office/drawing/2014/main" val="2871995604"/>
                        </a:ext>
                      </a:extLst>
                    </a:gridCol>
                    <a:gridCol w="2094504">
                      <a:extLst>
                        <a:ext uri="{9D8B030D-6E8A-4147-A177-3AD203B41FA5}">
                          <a16:colId xmlns:a16="http://schemas.microsoft.com/office/drawing/2014/main" val="2605318475"/>
                        </a:ext>
                      </a:extLst>
                    </a:gridCol>
                    <a:gridCol w="2094504">
                      <a:extLst>
                        <a:ext uri="{9D8B030D-6E8A-4147-A177-3AD203B41FA5}">
                          <a16:colId xmlns:a16="http://schemas.microsoft.com/office/drawing/2014/main" val="2131858182"/>
                        </a:ext>
                      </a:extLst>
                    </a:gridCol>
                    <a:gridCol w="2094504">
                      <a:extLst>
                        <a:ext uri="{9D8B030D-6E8A-4147-A177-3AD203B41FA5}">
                          <a16:colId xmlns:a16="http://schemas.microsoft.com/office/drawing/2014/main" val="3636389855"/>
                        </a:ext>
                      </a:extLst>
                    </a:gridCol>
                  </a:tblGrid>
                  <a:tr h="949382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800" i="1" dirty="0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      </m:t>
                                </m:r>
                                <m:r>
                                  <a:rPr lang="en-US" sz="2800" i="1" dirty="0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𝑡</m:t>
                                </m:r>
                                <m:r>
                                  <a:rPr lang="en-US" sz="2800" i="1" dirty="0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 (</m:t>
                                </m:r>
                                <m:r>
                                  <a:rPr lang="en-US" sz="2800" i="1" dirty="0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h</m:t>
                                </m:r>
                                <m:r>
                                  <a:rPr lang="en-US" sz="2800" i="1" dirty="0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US" sz="28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solidFill>
                          <a:schemeClr val="accent6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800" i="1" dirty="0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3</m:t>
                                </m:r>
                              </m:oMath>
                            </m:oMathPara>
                          </a14:m>
                          <a:endParaRPr lang="en-US" sz="28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solidFill>
                          <a:schemeClr val="accent6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800" i="1" dirty="0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4</m:t>
                                </m:r>
                              </m:oMath>
                            </m:oMathPara>
                          </a14:m>
                          <a:endParaRPr lang="en-US" sz="28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solidFill>
                          <a:schemeClr val="accent6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800" i="1" dirty="0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5</m:t>
                                </m:r>
                              </m:oMath>
                            </m:oMathPara>
                          </a14:m>
                          <a:endParaRPr lang="en-US" sz="28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solidFill>
                          <a:schemeClr val="accent6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800" i="1" dirty="0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6</m:t>
                                </m:r>
                              </m:oMath>
                            </m:oMathPara>
                          </a14:m>
                          <a:endParaRPr lang="en-US" sz="28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solidFill>
                          <a:schemeClr val="accent6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141253645"/>
                      </a:ext>
                    </a:extLst>
                  </a:tr>
                  <a:tr h="837215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800" i="1" baseline="0" dirty="0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  </m:t>
                                </m:r>
                                <m:r>
                                  <a:rPr lang="en-US" sz="2800" b="1" i="1" baseline="0" dirty="0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𝒗</m:t>
                                </m:r>
                                <m:r>
                                  <a:rPr lang="en-US" sz="2800" b="1" i="1" baseline="0" dirty="0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 (</m:t>
                                </m:r>
                                <m:r>
                                  <a:rPr lang="en-US" sz="2800" b="1" i="1" baseline="0" dirty="0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𝒌𝒎</m:t>
                                </m:r>
                                <m:r>
                                  <a:rPr lang="en-US" sz="2800" b="1" i="1" baseline="0" dirty="0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/</m:t>
                                </m:r>
                                <m:r>
                                  <a:rPr lang="en-US" sz="2800" b="1" i="1" baseline="0" dirty="0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𝒉</m:t>
                                </m:r>
                                <m:r>
                                  <a:rPr lang="en-US" sz="2800" b="1" i="1" baseline="0" dirty="0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US" sz="2800" b="1" dirty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solidFill>
                          <a:schemeClr val="accent6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800" i="1" dirty="0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?</m:t>
                                </m:r>
                              </m:oMath>
                            </m:oMathPara>
                          </a14:m>
                          <a:endParaRPr lang="en-US" sz="2800" dirty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solidFill>
                          <a:schemeClr val="accent6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800" i="1" dirty="0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?</m:t>
                                </m:r>
                              </m:oMath>
                            </m:oMathPara>
                          </a14:m>
                          <a:endParaRPr lang="en-US" sz="2800" dirty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solidFill>
                          <a:schemeClr val="accent6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800" i="1" dirty="0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?</m:t>
                                </m:r>
                              </m:oMath>
                            </m:oMathPara>
                          </a14:m>
                          <a:endParaRPr lang="en-US" sz="2800" dirty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solidFill>
                          <a:schemeClr val="accent6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800" i="1" dirty="0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?</m:t>
                                </m:r>
                              </m:oMath>
                            </m:oMathPara>
                          </a14:m>
                          <a:endParaRPr lang="en-US" sz="2800" dirty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solidFill>
                          <a:schemeClr val="accent6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831792757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0" name="Table 9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934639819"/>
                  </p:ext>
                </p:extLst>
              </p:nvPr>
            </p:nvGraphicFramePr>
            <p:xfrm>
              <a:off x="661181" y="4557932"/>
              <a:ext cx="10472520" cy="1786597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094504">
                      <a:extLst>
                        <a:ext uri="{9D8B030D-6E8A-4147-A177-3AD203B41FA5}">
                          <a16:colId xmlns:a16="http://schemas.microsoft.com/office/drawing/2014/main" val="779581081"/>
                        </a:ext>
                      </a:extLst>
                    </a:gridCol>
                    <a:gridCol w="2094504">
                      <a:extLst>
                        <a:ext uri="{9D8B030D-6E8A-4147-A177-3AD203B41FA5}">
                          <a16:colId xmlns:a16="http://schemas.microsoft.com/office/drawing/2014/main" val="2871995604"/>
                        </a:ext>
                      </a:extLst>
                    </a:gridCol>
                    <a:gridCol w="2094504">
                      <a:extLst>
                        <a:ext uri="{9D8B030D-6E8A-4147-A177-3AD203B41FA5}">
                          <a16:colId xmlns:a16="http://schemas.microsoft.com/office/drawing/2014/main" val="2605318475"/>
                        </a:ext>
                      </a:extLst>
                    </a:gridCol>
                    <a:gridCol w="2094504">
                      <a:extLst>
                        <a:ext uri="{9D8B030D-6E8A-4147-A177-3AD203B41FA5}">
                          <a16:colId xmlns:a16="http://schemas.microsoft.com/office/drawing/2014/main" val="2131858182"/>
                        </a:ext>
                      </a:extLst>
                    </a:gridCol>
                    <a:gridCol w="2094504">
                      <a:extLst>
                        <a:ext uri="{9D8B030D-6E8A-4147-A177-3AD203B41FA5}">
                          <a16:colId xmlns:a16="http://schemas.microsoft.com/office/drawing/2014/main" val="3636389855"/>
                        </a:ext>
                      </a:extLst>
                    </a:gridCol>
                  </a:tblGrid>
                  <a:tr h="949382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291" t="-641" r="-400872" b="-8974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100291" t="-641" r="-300872" b="-8974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200875" t="-641" r="-201749" b="-8974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300000" t="-641" r="-101163" b="-8974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400000" t="-641" r="-1163" b="-89744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141253645"/>
                      </a:ext>
                    </a:extLst>
                  </a:tr>
                  <a:tr h="837215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291" t="-113768" r="-400872" b="-144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100291" t="-113768" r="-300872" b="-144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200875" t="-113768" r="-201749" b="-144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300000" t="-113768" r="-101163" b="-144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400000" t="-113768" r="-1163" b="-1449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831792757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3463729" y="5610093"/>
                <a:ext cx="612824" cy="52322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80</m:t>
                      </m:r>
                    </m:oMath>
                  </m:oMathPara>
                </a14:m>
                <a:endParaRPr lang="en-US" sz="28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63729" y="5610093"/>
                <a:ext cx="612824" cy="52322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7629307" y="5584067"/>
                <a:ext cx="612824" cy="52322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48</m:t>
                      </m:r>
                    </m:oMath>
                  </m:oMathPara>
                </a14:m>
                <a:endParaRPr lang="en-US" sz="28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9307" y="5584067"/>
                <a:ext cx="612824" cy="52322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5630156" y="5591705"/>
                <a:ext cx="612824" cy="52322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60</m:t>
                      </m:r>
                    </m:oMath>
                  </m:oMathPara>
                </a14:m>
                <a:endParaRPr lang="en-US" sz="28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30156" y="5591705"/>
                <a:ext cx="612824" cy="52322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9732961" y="5591705"/>
                <a:ext cx="612824" cy="52322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40</m:t>
                      </m:r>
                    </m:oMath>
                  </m:oMathPara>
                </a14:m>
                <a:endParaRPr lang="en-US" sz="28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32961" y="5591705"/>
                <a:ext cx="612824" cy="52322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" name="Group 2"/>
          <p:cNvGrpSpPr/>
          <p:nvPr/>
        </p:nvGrpSpPr>
        <p:grpSpPr>
          <a:xfrm>
            <a:off x="-194374" y="16782"/>
            <a:ext cx="3161179" cy="1631002"/>
            <a:chOff x="770741" y="111405"/>
            <a:chExt cx="3161179" cy="1631002"/>
          </a:xfrm>
        </p:grpSpPr>
        <p:sp>
          <p:nvSpPr>
            <p:cNvPr id="19" name="Google Shape;157;p20">
              <a:extLst>
                <a:ext uri="{FF2B5EF4-FFF2-40B4-BE49-F238E27FC236}">
                  <a16:creationId xmlns:a16="http://schemas.microsoft.com/office/drawing/2014/main" id="{E98F7850-E8A1-4D65-AB4B-DB9606909211}"/>
                </a:ext>
              </a:extLst>
            </p:cNvPr>
            <p:cNvSpPr/>
            <p:nvPr/>
          </p:nvSpPr>
          <p:spPr>
            <a:xfrm rot="20269304">
              <a:off x="792231" y="111405"/>
              <a:ext cx="2602777" cy="1086196"/>
            </a:xfrm>
            <a:custGeom>
              <a:avLst/>
              <a:gdLst/>
              <a:ahLst/>
              <a:cxnLst/>
              <a:rect l="l" t="t" r="r" b="b"/>
              <a:pathLst>
                <a:path w="19198" h="10845" extrusionOk="0">
                  <a:moveTo>
                    <a:pt x="7572" y="1"/>
                  </a:moveTo>
                  <a:lnTo>
                    <a:pt x="7108" y="25"/>
                  </a:lnTo>
                  <a:lnTo>
                    <a:pt x="6668" y="98"/>
                  </a:lnTo>
                  <a:lnTo>
                    <a:pt x="6229" y="196"/>
                  </a:lnTo>
                  <a:lnTo>
                    <a:pt x="5813" y="343"/>
                  </a:lnTo>
                  <a:lnTo>
                    <a:pt x="5423" y="538"/>
                  </a:lnTo>
                  <a:lnTo>
                    <a:pt x="5056" y="758"/>
                  </a:lnTo>
                  <a:lnTo>
                    <a:pt x="4714" y="1026"/>
                  </a:lnTo>
                  <a:lnTo>
                    <a:pt x="4397" y="1319"/>
                  </a:lnTo>
                  <a:lnTo>
                    <a:pt x="4104" y="1637"/>
                  </a:lnTo>
                  <a:lnTo>
                    <a:pt x="3835" y="1979"/>
                  </a:lnTo>
                  <a:lnTo>
                    <a:pt x="3615" y="2345"/>
                  </a:lnTo>
                  <a:lnTo>
                    <a:pt x="3420" y="2736"/>
                  </a:lnTo>
                  <a:lnTo>
                    <a:pt x="3273" y="3151"/>
                  </a:lnTo>
                  <a:lnTo>
                    <a:pt x="3151" y="3591"/>
                  </a:lnTo>
                  <a:lnTo>
                    <a:pt x="3102" y="4030"/>
                  </a:lnTo>
                  <a:lnTo>
                    <a:pt x="3078" y="4494"/>
                  </a:lnTo>
                  <a:lnTo>
                    <a:pt x="3078" y="4788"/>
                  </a:lnTo>
                  <a:lnTo>
                    <a:pt x="2712" y="4788"/>
                  </a:lnTo>
                  <a:lnTo>
                    <a:pt x="2419" y="4836"/>
                  </a:lnTo>
                  <a:lnTo>
                    <a:pt x="2125" y="4910"/>
                  </a:lnTo>
                  <a:lnTo>
                    <a:pt x="1832" y="5032"/>
                  </a:lnTo>
                  <a:lnTo>
                    <a:pt x="1588" y="5154"/>
                  </a:lnTo>
                  <a:lnTo>
                    <a:pt x="1320" y="5300"/>
                  </a:lnTo>
                  <a:lnTo>
                    <a:pt x="1100" y="5471"/>
                  </a:lnTo>
                  <a:lnTo>
                    <a:pt x="880" y="5667"/>
                  </a:lnTo>
                  <a:lnTo>
                    <a:pt x="685" y="5887"/>
                  </a:lnTo>
                  <a:lnTo>
                    <a:pt x="514" y="6131"/>
                  </a:lnTo>
                  <a:lnTo>
                    <a:pt x="367" y="6375"/>
                  </a:lnTo>
                  <a:lnTo>
                    <a:pt x="220" y="6644"/>
                  </a:lnTo>
                  <a:lnTo>
                    <a:pt x="123" y="6912"/>
                  </a:lnTo>
                  <a:lnTo>
                    <a:pt x="50" y="7205"/>
                  </a:lnTo>
                  <a:lnTo>
                    <a:pt x="1" y="7499"/>
                  </a:lnTo>
                  <a:lnTo>
                    <a:pt x="1" y="7816"/>
                  </a:lnTo>
                  <a:lnTo>
                    <a:pt x="1" y="8134"/>
                  </a:lnTo>
                  <a:lnTo>
                    <a:pt x="50" y="8427"/>
                  </a:lnTo>
                  <a:lnTo>
                    <a:pt x="123" y="8720"/>
                  </a:lnTo>
                  <a:lnTo>
                    <a:pt x="220" y="8988"/>
                  </a:lnTo>
                  <a:lnTo>
                    <a:pt x="367" y="9257"/>
                  </a:lnTo>
                  <a:lnTo>
                    <a:pt x="514" y="9501"/>
                  </a:lnTo>
                  <a:lnTo>
                    <a:pt x="685" y="9745"/>
                  </a:lnTo>
                  <a:lnTo>
                    <a:pt x="880" y="9965"/>
                  </a:lnTo>
                  <a:lnTo>
                    <a:pt x="1100" y="10161"/>
                  </a:lnTo>
                  <a:lnTo>
                    <a:pt x="1320" y="10332"/>
                  </a:lnTo>
                  <a:lnTo>
                    <a:pt x="1588" y="10478"/>
                  </a:lnTo>
                  <a:lnTo>
                    <a:pt x="1832" y="10600"/>
                  </a:lnTo>
                  <a:lnTo>
                    <a:pt x="2125" y="10722"/>
                  </a:lnTo>
                  <a:lnTo>
                    <a:pt x="2419" y="10796"/>
                  </a:lnTo>
                  <a:lnTo>
                    <a:pt x="2712" y="10844"/>
                  </a:lnTo>
                  <a:lnTo>
                    <a:pt x="16486" y="10844"/>
                  </a:lnTo>
                  <a:lnTo>
                    <a:pt x="16779" y="10796"/>
                  </a:lnTo>
                  <a:lnTo>
                    <a:pt x="17072" y="10722"/>
                  </a:lnTo>
                  <a:lnTo>
                    <a:pt x="17365" y="10600"/>
                  </a:lnTo>
                  <a:lnTo>
                    <a:pt x="17610" y="10478"/>
                  </a:lnTo>
                  <a:lnTo>
                    <a:pt x="17878" y="10332"/>
                  </a:lnTo>
                  <a:lnTo>
                    <a:pt x="18098" y="10161"/>
                  </a:lnTo>
                  <a:lnTo>
                    <a:pt x="18318" y="9965"/>
                  </a:lnTo>
                  <a:lnTo>
                    <a:pt x="18513" y="9745"/>
                  </a:lnTo>
                  <a:lnTo>
                    <a:pt x="18684" y="9501"/>
                  </a:lnTo>
                  <a:lnTo>
                    <a:pt x="18831" y="9257"/>
                  </a:lnTo>
                  <a:lnTo>
                    <a:pt x="18977" y="8988"/>
                  </a:lnTo>
                  <a:lnTo>
                    <a:pt x="19075" y="8720"/>
                  </a:lnTo>
                  <a:lnTo>
                    <a:pt x="19148" y="8427"/>
                  </a:lnTo>
                  <a:lnTo>
                    <a:pt x="19197" y="8134"/>
                  </a:lnTo>
                  <a:lnTo>
                    <a:pt x="19197" y="7816"/>
                  </a:lnTo>
                  <a:lnTo>
                    <a:pt x="19197" y="7499"/>
                  </a:lnTo>
                  <a:lnTo>
                    <a:pt x="19148" y="7205"/>
                  </a:lnTo>
                  <a:lnTo>
                    <a:pt x="19075" y="6912"/>
                  </a:lnTo>
                  <a:lnTo>
                    <a:pt x="18977" y="6644"/>
                  </a:lnTo>
                  <a:lnTo>
                    <a:pt x="18831" y="6375"/>
                  </a:lnTo>
                  <a:lnTo>
                    <a:pt x="18684" y="6131"/>
                  </a:lnTo>
                  <a:lnTo>
                    <a:pt x="18513" y="5887"/>
                  </a:lnTo>
                  <a:lnTo>
                    <a:pt x="18318" y="5667"/>
                  </a:lnTo>
                  <a:lnTo>
                    <a:pt x="18098" y="5471"/>
                  </a:lnTo>
                  <a:lnTo>
                    <a:pt x="17878" y="5300"/>
                  </a:lnTo>
                  <a:lnTo>
                    <a:pt x="17610" y="5154"/>
                  </a:lnTo>
                  <a:lnTo>
                    <a:pt x="17365" y="5032"/>
                  </a:lnTo>
                  <a:lnTo>
                    <a:pt x="17072" y="4910"/>
                  </a:lnTo>
                  <a:lnTo>
                    <a:pt x="16779" y="4836"/>
                  </a:lnTo>
                  <a:lnTo>
                    <a:pt x="16486" y="4788"/>
                  </a:lnTo>
                  <a:lnTo>
                    <a:pt x="15412" y="4788"/>
                  </a:lnTo>
                  <a:lnTo>
                    <a:pt x="15436" y="4494"/>
                  </a:lnTo>
                  <a:lnTo>
                    <a:pt x="15412" y="4201"/>
                  </a:lnTo>
                  <a:lnTo>
                    <a:pt x="15387" y="3933"/>
                  </a:lnTo>
                  <a:lnTo>
                    <a:pt x="15314" y="3664"/>
                  </a:lnTo>
                  <a:lnTo>
                    <a:pt x="15216" y="3420"/>
                  </a:lnTo>
                  <a:lnTo>
                    <a:pt x="15094" y="3176"/>
                  </a:lnTo>
                  <a:lnTo>
                    <a:pt x="14972" y="2956"/>
                  </a:lnTo>
                  <a:lnTo>
                    <a:pt x="14801" y="2736"/>
                  </a:lnTo>
                  <a:lnTo>
                    <a:pt x="14630" y="2541"/>
                  </a:lnTo>
                  <a:lnTo>
                    <a:pt x="14435" y="2370"/>
                  </a:lnTo>
                  <a:lnTo>
                    <a:pt x="14215" y="2199"/>
                  </a:lnTo>
                  <a:lnTo>
                    <a:pt x="13995" y="2077"/>
                  </a:lnTo>
                  <a:lnTo>
                    <a:pt x="13751" y="1954"/>
                  </a:lnTo>
                  <a:lnTo>
                    <a:pt x="13507" y="1857"/>
                  </a:lnTo>
                  <a:lnTo>
                    <a:pt x="13238" y="1784"/>
                  </a:lnTo>
                  <a:lnTo>
                    <a:pt x="12969" y="1759"/>
                  </a:lnTo>
                  <a:lnTo>
                    <a:pt x="12676" y="1735"/>
                  </a:lnTo>
                  <a:lnTo>
                    <a:pt x="12334" y="1759"/>
                  </a:lnTo>
                  <a:lnTo>
                    <a:pt x="11992" y="1832"/>
                  </a:lnTo>
                  <a:lnTo>
                    <a:pt x="11650" y="1930"/>
                  </a:lnTo>
                  <a:lnTo>
                    <a:pt x="11357" y="2077"/>
                  </a:lnTo>
                  <a:lnTo>
                    <a:pt x="11186" y="1857"/>
                  </a:lnTo>
                  <a:lnTo>
                    <a:pt x="11015" y="1637"/>
                  </a:lnTo>
                  <a:lnTo>
                    <a:pt x="10844" y="1417"/>
                  </a:lnTo>
                  <a:lnTo>
                    <a:pt x="10649" y="1222"/>
                  </a:lnTo>
                  <a:lnTo>
                    <a:pt x="10454" y="1051"/>
                  </a:lnTo>
                  <a:lnTo>
                    <a:pt x="10234" y="880"/>
                  </a:lnTo>
                  <a:lnTo>
                    <a:pt x="9990" y="709"/>
                  </a:lnTo>
                  <a:lnTo>
                    <a:pt x="9745" y="562"/>
                  </a:lnTo>
                  <a:lnTo>
                    <a:pt x="9501" y="440"/>
                  </a:lnTo>
                  <a:lnTo>
                    <a:pt x="9257" y="318"/>
                  </a:lnTo>
                  <a:lnTo>
                    <a:pt x="8988" y="220"/>
                  </a:lnTo>
                  <a:lnTo>
                    <a:pt x="8720" y="147"/>
                  </a:lnTo>
                  <a:lnTo>
                    <a:pt x="8427" y="74"/>
                  </a:lnTo>
                  <a:lnTo>
                    <a:pt x="8158" y="25"/>
                  </a:lnTo>
                  <a:lnTo>
                    <a:pt x="7865" y="1"/>
                  </a:lnTo>
                  <a:close/>
                </a:path>
              </a:pathLst>
            </a:custGeom>
            <a:solidFill>
              <a:srgbClr val="00B05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1050" dirty="0"/>
            </a:p>
          </p:txBody>
        </p:sp>
        <p:sp>
          <p:nvSpPr>
            <p:cNvPr id="20" name="Hộp Văn bản 10">
              <a:extLst>
                <a:ext uri="{FF2B5EF4-FFF2-40B4-BE49-F238E27FC236}">
                  <a16:creationId xmlns:a16="http://schemas.microsoft.com/office/drawing/2014/main" id="{2BFA5FA8-BCB5-4109-A323-D465A630B106}"/>
                </a:ext>
              </a:extLst>
            </p:cNvPr>
            <p:cNvSpPr txBox="1"/>
            <p:nvPr/>
          </p:nvSpPr>
          <p:spPr>
            <a:xfrm rot="20269304">
              <a:off x="770741" y="365631"/>
              <a:ext cx="3161179" cy="1376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8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 ĐỘNG 1</a:t>
              </a:r>
            </a:p>
            <a:p>
              <a:pPr algn="ctr">
                <a:lnSpc>
                  <a:spcPct val="150000"/>
                </a:lnSpc>
              </a:pPr>
              <a:r>
                <a:rPr lang="en-US" sz="32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8CEE34EA-9B1B-934C-03B5-674FC310B634}"/>
              </a:ext>
            </a:extLst>
          </p:cNvPr>
          <p:cNvSpPr txBox="1"/>
          <p:nvPr/>
        </p:nvSpPr>
        <p:spPr>
          <a:xfrm>
            <a:off x="2655837" y="-31215"/>
            <a:ext cx="82459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Tiết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…,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8: ĐẠI LƯỢNG TỈ LỆ NGHỊCH (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Tiết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1)</a:t>
            </a:r>
          </a:p>
        </p:txBody>
      </p:sp>
    </p:spTree>
    <p:extLst>
      <p:ext uri="{BB962C8B-B14F-4D97-AF65-F5344CB8AC3E}">
        <p14:creationId xmlns:p14="http://schemas.microsoft.com/office/powerpoint/2010/main" val="3338217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3" grpId="0" animBg="1"/>
      <p:bldP spid="14" grpId="0" animBg="1"/>
      <p:bldP spid="15" grpId="0" animBg="1"/>
      <p:bldP spid="1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01345" y="1016785"/>
            <a:ext cx="1107530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quãng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lẫn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Ta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quãng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nghịch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608866" y="2904265"/>
                <a:ext cx="11071299" cy="16108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Nếu </a:t>
                </a:r>
                <a:r>
                  <a:rPr lang="en-US" sz="28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đại</a:t>
                </a:r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lượng</a:t>
                </a:r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i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liên</a:t>
                </a:r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hệ</a:t>
                </a:r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với</a:t>
                </a:r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đại</a:t>
                </a:r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lượng</a:t>
                </a:r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i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theo</a:t>
                </a:r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công</a:t>
                </a:r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i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 </a:t>
                </a:r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𝒂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hay </a:t>
                </a:r>
                <a:r>
                  <a:rPr lang="en-US" sz="2800" b="1" i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x.y</a:t>
                </a:r>
                <a:r>
                  <a:rPr lang="en-US" sz="2800" b="1" i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 a (</a:t>
                </a:r>
                <a:r>
                  <a:rPr lang="en-US" sz="28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với</a:t>
                </a:r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 </a:t>
                </a:r>
                <a:r>
                  <a:rPr lang="en-US" sz="28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một</a:t>
                </a:r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hằng</a:t>
                </a:r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khác</a:t>
                </a:r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0) </a:t>
                </a:r>
                <a:r>
                  <a:rPr lang="en-US" sz="28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thì</a:t>
                </a:r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ta </a:t>
                </a:r>
                <a:r>
                  <a:rPr lang="en-US" sz="28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nói</a:t>
                </a:r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i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tỉ</a:t>
                </a:r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lệ</a:t>
                </a:r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nghịch</a:t>
                </a:r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với</a:t>
                </a:r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i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theo</a:t>
                </a:r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hệ</a:t>
                </a:r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tỉ</a:t>
                </a:r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lệ</a:t>
                </a:r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a.</a:t>
                </a: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8866" y="2904265"/>
                <a:ext cx="11071299" cy="1610890"/>
              </a:xfrm>
              <a:prstGeom prst="rect">
                <a:avLst/>
              </a:prstGeom>
              <a:blipFill>
                <a:blip r:embed="rId2"/>
                <a:stretch>
                  <a:fillRect l="-1156" r="-1101" b="-94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/>
          <p:cNvSpPr txBox="1"/>
          <p:nvPr/>
        </p:nvSpPr>
        <p:spPr>
          <a:xfrm>
            <a:off x="3565280" y="6185463"/>
            <a:ext cx="612824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7945" y="4742570"/>
            <a:ext cx="2238095" cy="1600000"/>
          </a:xfrm>
          <a:prstGeom prst="rect">
            <a:avLst/>
          </a:prstGeom>
        </p:spPr>
      </p:pic>
      <p:sp>
        <p:nvSpPr>
          <p:cNvPr id="6" name="TextBox 16">
            <a:extLst>
              <a:ext uri="{FF2B5EF4-FFF2-40B4-BE49-F238E27FC236}">
                <a16:creationId xmlns:a16="http://schemas.microsoft.com/office/drawing/2014/main" id="{6C116EA2-41CC-4451-28E4-1B9378C85676}"/>
              </a:ext>
            </a:extLst>
          </p:cNvPr>
          <p:cNvSpPr txBox="1"/>
          <p:nvPr/>
        </p:nvSpPr>
        <p:spPr>
          <a:xfrm>
            <a:off x="2655837" y="57273"/>
            <a:ext cx="82459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Tiết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…,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8: ĐẠI LƯỢNG TỈ LỆ NGHỊCH (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Tiết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1)</a:t>
            </a:r>
          </a:p>
        </p:txBody>
      </p:sp>
    </p:spTree>
    <p:extLst>
      <p:ext uri="{BB962C8B-B14F-4D97-AF65-F5344CB8AC3E}">
        <p14:creationId xmlns:p14="http://schemas.microsoft.com/office/powerpoint/2010/main" val="335388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3565280" y="6185463"/>
            <a:ext cx="612824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505227" y="407984"/>
            <a:ext cx="69916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NHÓM (5’)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-2222696" y="437736"/>
            <a:ext cx="69916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/>
              <p:cNvSpPr txBox="1"/>
              <p:nvPr/>
            </p:nvSpPr>
            <p:spPr>
              <a:xfrm>
                <a:off x="281353" y="990708"/>
                <a:ext cx="10964885" cy="26940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u="sng" dirty="0" err="1">
                    <a:solidFill>
                      <a:srgbClr val="0066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Bài</a:t>
                </a:r>
                <a:r>
                  <a:rPr lang="en-US" sz="2800" b="1" u="sng" dirty="0">
                    <a:solidFill>
                      <a:srgbClr val="0066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1</a:t>
                </a:r>
                <a:r>
                  <a:rPr lang="en-US" sz="2800" dirty="0">
                    <a:solidFill>
                      <a:srgbClr val="0066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Một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công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nhân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theo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kế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hoạch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cần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phải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làm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1000</m:t>
                    </m:r>
                  </m:oMath>
                </a14:m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sản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phẩm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  <a:p>
                <a:pPr marL="514350" indent="-514350">
                  <a:buAutoNum type="alphaLcParenR"/>
                </a:pP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Gọi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800" b="0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(</m:t>
                    </m:r>
                    <m:r>
                      <a:rPr lang="en-US" sz="2800" b="0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h</m:t>
                    </m:r>
                    <m:r>
                      <a:rPr lang="en-US" sz="2800" b="0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sz="28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thời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gian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người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công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nhân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đó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làm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𝑦</m:t>
                    </m:r>
                  </m:oMath>
                </a14:m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sản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phẩm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làm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được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trong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1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giờ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Viết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công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tính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𝑦</m:t>
                    </m:r>
                  </m:oMath>
                </a14:m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theo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?</a:t>
                </a:r>
              </a:p>
              <a:p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b) </a:t>
                </a:r>
                <a14:m>
                  <m:oMath xmlns:m="http://schemas.openxmlformats.org/officeDocument/2006/math">
                    <m:r>
                      <a:rPr lang="en-US" sz="2800" b="0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𝑦</m:t>
                    </m:r>
                  </m:oMath>
                </a14:m>
                <a:r>
                  <a:rPr lang="en-US" sz="28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phải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hai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đại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lượng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tỉ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lệ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nghịch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không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?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Nếu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hãy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xác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định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hệ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tỉ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lệ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  <a:p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c)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Tính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giá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trị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𝑦</m:t>
                    </m:r>
                  </m:oMath>
                </a14:m>
                <a:r>
                  <a:rPr lang="en-US" sz="28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khi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800" b="0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=10</m:t>
                    </m:r>
                  </m:oMath>
                </a14:m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 </a:t>
                </a:r>
                <a14:m>
                  <m:oMath xmlns:m="http://schemas.openxmlformats.org/officeDocument/2006/math">
                    <m:r>
                      <a:rPr lang="en-US" sz="28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8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=20</m:t>
                    </m:r>
                  </m:oMath>
                </a14:m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 </a:t>
                </a:r>
                <a14:m>
                  <m:oMath xmlns:m="http://schemas.openxmlformats.org/officeDocument/2006/math">
                    <m:r>
                      <a:rPr lang="en-US" sz="2800" b="0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800" b="0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=25</m:t>
                    </m:r>
                  </m:oMath>
                </a14:m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</a:p>
            </p:txBody>
          </p:sp>
        </mc:Choice>
        <mc:Fallback xmlns="">
          <p:sp>
            <p:nvSpPr>
              <p:cNvPr id="32" name="TextBox 3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1353" y="990708"/>
                <a:ext cx="10964885" cy="2694007"/>
              </a:xfrm>
              <a:prstGeom prst="rect">
                <a:avLst/>
              </a:prstGeom>
              <a:blipFill>
                <a:blip r:embed="rId4"/>
                <a:stretch>
                  <a:fillRect l="-1112" t="-2494" r="-56" b="-49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TextBox 32"/>
          <p:cNvSpPr txBox="1"/>
          <p:nvPr/>
        </p:nvSpPr>
        <p:spPr>
          <a:xfrm>
            <a:off x="281353" y="3531042"/>
            <a:ext cx="109648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9326880" y="5273583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4097" name="Picture 1" descr="WRITEGRP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6880" y="57610"/>
            <a:ext cx="2967446" cy="143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/>
              <p:cNvSpPr txBox="1"/>
              <p:nvPr/>
            </p:nvSpPr>
            <p:spPr>
              <a:xfrm>
                <a:off x="1800665" y="3792652"/>
                <a:ext cx="10964885" cy="35505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a)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Công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tính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𝑦</m:t>
                    </m:r>
                  </m:oMath>
                </a14:m>
                <a:r>
                  <a:rPr lang="en-US" sz="28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theo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800" i="1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3200" b="0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32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1000</m:t>
                        </m:r>
                      </m:num>
                      <m:den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den>
                    </m:f>
                  </m:oMath>
                </a14:m>
                <a:r>
                  <a:rPr lang="en-US" sz="32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b)</a:t>
                </a:r>
                <a:r>
                  <a:rPr lang="en-US" sz="28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en-US" sz="28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𝑦</m:t>
                    </m:r>
                  </m:oMath>
                </a14:m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hai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đại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lượng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tỉ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lệ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nghịch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với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hệ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tỉ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lệ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1000 </m:t>
                    </m:r>
                  </m:oMath>
                </a14:m>
                <a:endPara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514350" indent="-514350">
                  <a:buAutoNum type="alphaLcParenR" startAt="3"/>
                </a:pP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Khi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800" b="0" i="0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x</m:t>
                    </m:r>
                    <m:r>
                      <a:rPr lang="en-US" sz="2800" b="0" i="0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=10 </m:t>
                    </m:r>
                  </m:oMath>
                </a14:m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thì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800" b="0" i="0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y</m:t>
                    </m:r>
                    <m:r>
                      <a:rPr lang="en-US" sz="2800" b="0" i="0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800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1000</m:t>
                        </m:r>
                        <m:r>
                          <a:rPr lang="en-US" sz="28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</m:num>
                      <m:den>
                        <m:r>
                          <a:rPr lang="en-US" sz="28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10</m:t>
                        </m:r>
                      </m:den>
                    </m:f>
                    <m:r>
                      <a:rPr lang="en-US" sz="28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=100.</m:t>
                    </m:r>
                  </m:oMath>
                </a14:m>
                <a:endParaRPr lang="en-US" sz="2800" b="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Khi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800" i="0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x</m:t>
                    </m:r>
                    <m:r>
                      <a:rPr lang="en-US" sz="2800" i="0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=20 </m:t>
                    </m:r>
                  </m:oMath>
                </a14:m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thì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800" b="0" i="0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y</m:t>
                    </m:r>
                    <m:r>
                      <a:rPr lang="en-US" sz="2800" i="0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800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1000</m:t>
                        </m:r>
                      </m:num>
                      <m:den>
                        <m:r>
                          <a:rPr lang="en-US" sz="28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20</m:t>
                        </m:r>
                      </m:den>
                    </m:f>
                    <m:r>
                      <a:rPr lang="en-US" sz="2800" i="0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2800" b="0" i="0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5</m:t>
                    </m:r>
                    <m:r>
                      <a:rPr lang="en-US" sz="2800" i="0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0 </m:t>
                    </m:r>
                  </m:oMath>
                </a14:m>
                <a:endParaRPr lang="en-US" sz="2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Khi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800" i="0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x</m:t>
                    </m:r>
                    <m:r>
                      <a:rPr lang="en-US" sz="2800" i="0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=25  </m:t>
                    </m:r>
                  </m:oMath>
                </a14:m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thì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800" i="0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y</m:t>
                    </m:r>
                    <m:r>
                      <a:rPr lang="en-US" sz="2800" i="0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800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1000</m:t>
                        </m:r>
                      </m:num>
                      <m:den>
                        <m:r>
                          <a:rPr lang="en-US" sz="2800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a:rPr lang="en-US" sz="28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5</m:t>
                        </m:r>
                      </m:den>
                    </m:f>
                    <m:r>
                      <a:rPr lang="en-US" sz="280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28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4</m:t>
                    </m:r>
                    <m:r>
                      <a:rPr lang="en-US" sz="280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0 </m:t>
                    </m:r>
                  </m:oMath>
                </a14:m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  <a:p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26" name="TextBox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00665" y="3792652"/>
                <a:ext cx="10964885" cy="3550587"/>
              </a:xfrm>
              <a:prstGeom prst="rect">
                <a:avLst/>
              </a:prstGeom>
              <a:blipFill>
                <a:blip r:embed="rId6"/>
                <a:stretch>
                  <a:fillRect l="-11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10846526" y="5023924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46526" y="5023924"/>
            <a:ext cx="14478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</a:extLst>
        </p:spPr>
      </p:pic>
      <p:pic>
        <p:nvPicPr>
          <p:cNvPr id="12" name="Đồng hồ đếm ngược 5 phút - 5 Minutes (2).mp4">
            <a:hlinkClick r:id="" action="ppaction://media"/>
            <a:extLst>
              <a:ext uri="{FF2B5EF4-FFF2-40B4-BE49-F238E27FC236}">
                <a16:creationId xmlns:a16="http://schemas.microsoft.com/office/drawing/2014/main" id="{7603AE8A-2FA2-6907-E3F8-6B218D38958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496719" y="5386968"/>
            <a:ext cx="2000302" cy="1125171"/>
          </a:xfrm>
          <a:prstGeom prst="rect">
            <a:avLst/>
          </a:prstGeom>
        </p:spPr>
      </p:pic>
      <p:sp>
        <p:nvSpPr>
          <p:cNvPr id="14" name="TextBox 16">
            <a:extLst>
              <a:ext uri="{FF2B5EF4-FFF2-40B4-BE49-F238E27FC236}">
                <a16:creationId xmlns:a16="http://schemas.microsoft.com/office/drawing/2014/main" id="{1E5E0122-6E4F-FFA3-4977-1D3A717E80F6}"/>
              </a:ext>
            </a:extLst>
          </p:cNvPr>
          <p:cNvSpPr txBox="1"/>
          <p:nvPr/>
        </p:nvSpPr>
        <p:spPr>
          <a:xfrm>
            <a:off x="964688" y="-19545"/>
            <a:ext cx="82459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Tiết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…,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8: ĐẠI LƯỢNG TỈ LỆ NGHỊCH (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Tiết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1)</a:t>
            </a:r>
          </a:p>
        </p:txBody>
      </p:sp>
    </p:spTree>
    <p:extLst>
      <p:ext uri="{BB962C8B-B14F-4D97-AF65-F5344CB8AC3E}">
        <p14:creationId xmlns:p14="http://schemas.microsoft.com/office/powerpoint/2010/main" val="1603598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3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  <p:bldLst>
      <p:bldP spid="28" grpId="0"/>
      <p:bldP spid="32" grpId="0"/>
      <p:bldP spid="33" grpId="0"/>
      <p:bldP spid="2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905168" y="60689"/>
            <a:ext cx="69916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HOẠT ĐỘNG CÁ NHÂN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1133166" y="570040"/>
                <a:ext cx="1116082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         Cho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biết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800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, </m:t>
                    </m:r>
                    <m:r>
                      <a:rPr lang="en-US" sz="2800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800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hai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đại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lượng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tỉ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lệ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nghịch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với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nhau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3166" y="570040"/>
                <a:ext cx="11160828" cy="523220"/>
              </a:xfrm>
              <a:prstGeom prst="rect">
                <a:avLst/>
              </a:prstGeom>
              <a:blipFill>
                <a:blip r:embed="rId3"/>
                <a:stretch>
                  <a:fillRect t="-12941" b="-329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" name="Group 2"/>
          <p:cNvGrpSpPr/>
          <p:nvPr/>
        </p:nvGrpSpPr>
        <p:grpSpPr>
          <a:xfrm>
            <a:off x="382342" y="4247121"/>
            <a:ext cx="6932859" cy="529093"/>
            <a:chOff x="382342" y="4247121"/>
            <a:chExt cx="6932859" cy="529093"/>
          </a:xfrm>
        </p:grpSpPr>
        <p:sp>
          <p:nvSpPr>
            <p:cNvPr id="5" name="TextBox 4"/>
            <p:cNvSpPr txBox="1"/>
            <p:nvPr/>
          </p:nvSpPr>
          <p:spPr>
            <a:xfrm>
              <a:off x="382342" y="4247121"/>
              <a:ext cx="693285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b)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Tìm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thích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hợp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cho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bảng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trên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3990412" y="4252994"/>
              <a:ext cx="479840" cy="52322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10" name="Table 9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684954393"/>
                  </p:ext>
                </p:extLst>
              </p:nvPr>
            </p:nvGraphicFramePr>
            <p:xfrm>
              <a:off x="1445493" y="1093260"/>
              <a:ext cx="10472520" cy="1750629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094504">
                      <a:extLst>
                        <a:ext uri="{9D8B030D-6E8A-4147-A177-3AD203B41FA5}">
                          <a16:colId xmlns:a16="http://schemas.microsoft.com/office/drawing/2014/main" val="779581081"/>
                        </a:ext>
                      </a:extLst>
                    </a:gridCol>
                    <a:gridCol w="2094504">
                      <a:extLst>
                        <a:ext uri="{9D8B030D-6E8A-4147-A177-3AD203B41FA5}">
                          <a16:colId xmlns:a16="http://schemas.microsoft.com/office/drawing/2014/main" val="2871995604"/>
                        </a:ext>
                      </a:extLst>
                    </a:gridCol>
                    <a:gridCol w="2094504">
                      <a:extLst>
                        <a:ext uri="{9D8B030D-6E8A-4147-A177-3AD203B41FA5}">
                          <a16:colId xmlns:a16="http://schemas.microsoft.com/office/drawing/2014/main" val="2605318475"/>
                        </a:ext>
                      </a:extLst>
                    </a:gridCol>
                    <a:gridCol w="2094504">
                      <a:extLst>
                        <a:ext uri="{9D8B030D-6E8A-4147-A177-3AD203B41FA5}">
                          <a16:colId xmlns:a16="http://schemas.microsoft.com/office/drawing/2014/main" val="2131858182"/>
                        </a:ext>
                      </a:extLst>
                    </a:gridCol>
                    <a:gridCol w="2094504">
                      <a:extLst>
                        <a:ext uri="{9D8B030D-6E8A-4147-A177-3AD203B41FA5}">
                          <a16:colId xmlns:a16="http://schemas.microsoft.com/office/drawing/2014/main" val="3636389855"/>
                        </a:ext>
                      </a:extLst>
                    </a:gridCol>
                  </a:tblGrid>
                  <a:tr h="805749">
                    <a:tc>
                      <a:txBody>
                        <a:bodyPr/>
                        <a:lstStyle/>
                        <a:p>
                          <a:r>
                            <a:rPr lang="en-US" sz="2800" i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         </a:t>
                          </a:r>
                          <a14:m>
                            <m:oMath xmlns:m="http://schemas.openxmlformats.org/officeDocument/2006/math">
                              <m:r>
                                <a:rPr lang="en-US" sz="2800" i="1" dirty="0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oMath>
                          </a14:m>
                          <a:endParaRPr lang="en-US" sz="28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solidFill>
                          <a:schemeClr val="accent6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800" i="1" dirty="0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𝑥</m:t>
                                </m:r>
                                <m:r>
                                  <a:rPr lang="en-US" sz="2800" i="1" baseline="-25000" dirty="0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1</m:t>
                                </m:r>
                                <m:r>
                                  <a:rPr lang="en-US" sz="2800" b="1" i="1" dirty="0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=</m:t>
                                </m:r>
                                <m:r>
                                  <a:rPr lang="en-US" sz="2800" i="1" baseline="-25000" dirty="0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 </m:t>
                                </m:r>
                                <m:r>
                                  <a:rPr lang="en-US" sz="2800" i="1" dirty="0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20</m:t>
                                </m:r>
                              </m:oMath>
                            </m:oMathPara>
                          </a14:m>
                          <a:endParaRPr lang="en-US" sz="28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solidFill>
                          <a:schemeClr val="accent6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800" i="1" dirty="0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𝑥</m:t>
                                </m:r>
                                <m:r>
                                  <a:rPr lang="en-US" sz="2800" i="1" baseline="-25000" dirty="0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  <m:r>
                                  <a:rPr lang="en-US" sz="2800" b="1" i="1" dirty="0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=</m:t>
                                </m:r>
                                <m:r>
                                  <a:rPr lang="en-US" sz="2800" i="1" baseline="-25000" dirty="0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 </m:t>
                                </m:r>
                                <m:r>
                                  <a:rPr lang="en-US" sz="2800" i="1" dirty="0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18</m:t>
                                </m:r>
                              </m:oMath>
                            </m:oMathPara>
                          </a14:m>
                          <a:endParaRPr lang="en-US" sz="28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solidFill>
                          <a:schemeClr val="accent6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800" i="1" dirty="0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𝑥</m:t>
                                </m:r>
                                <m:r>
                                  <a:rPr lang="en-US" sz="2800" i="1" baseline="-25000" dirty="0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3</m:t>
                                </m:r>
                                <m:r>
                                  <a:rPr lang="en-US" sz="2800" b="1" i="1" dirty="0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=</m:t>
                                </m:r>
                                <m:r>
                                  <a:rPr lang="en-US" sz="2800" i="1" dirty="0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15</m:t>
                                </m:r>
                              </m:oMath>
                            </m:oMathPara>
                          </a14:m>
                          <a:endParaRPr lang="en-US" sz="28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solidFill>
                          <a:schemeClr val="accent6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800" i="1" dirty="0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𝑥</m:t>
                                </m:r>
                                <m:r>
                                  <a:rPr lang="en-US" sz="2800" i="1" baseline="-25000" dirty="0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4</m:t>
                                </m:r>
                                <m:r>
                                  <a:rPr lang="en-US" sz="2800" b="1" i="1" dirty="0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=</m:t>
                                </m:r>
                                <m:r>
                                  <a:rPr lang="en-US" sz="2800" i="1" dirty="0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5</m:t>
                                </m:r>
                              </m:oMath>
                            </m:oMathPara>
                          </a14:m>
                          <a:endParaRPr lang="en-US" sz="28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solidFill>
                          <a:schemeClr val="accent6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141253645"/>
                      </a:ext>
                    </a:extLst>
                  </a:tr>
                  <a:tr h="89380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i="1" baseline="0" dirty="0">
                              <a:solidFill>
                                <a:schemeClr val="bg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 </a:t>
                          </a:r>
                          <a14:m>
                            <m:oMath xmlns:m="http://schemas.openxmlformats.org/officeDocument/2006/math">
                              <m:r>
                                <a:rPr lang="en-US" sz="2800" b="1" i="1" baseline="0" dirty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𝒚</m:t>
                              </m:r>
                            </m:oMath>
                          </a14:m>
                          <a:endParaRPr lang="en-US" sz="2800" b="1" dirty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solidFill>
                          <a:schemeClr val="accent6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800" b="1" i="1" dirty="0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𝒚</m:t>
                                </m:r>
                                <m:r>
                                  <a:rPr lang="en-US" sz="2800" b="1" i="1" baseline="-25000" dirty="0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𝟏</m:t>
                                </m:r>
                                <m:r>
                                  <a:rPr lang="en-US" sz="2800" b="1" i="1" dirty="0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=</m:t>
                                </m:r>
                                <m:r>
                                  <a:rPr lang="en-US" sz="2800" b="1" i="1" dirty="0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𝟗</m:t>
                                </m:r>
                              </m:oMath>
                            </m:oMathPara>
                          </a14:m>
                          <a:endParaRPr lang="en-US" sz="2800" b="1" dirty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solidFill>
                          <a:schemeClr val="accent6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800" b="1" i="1" dirty="0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𝒚</m:t>
                                </m:r>
                                <m:r>
                                  <a:rPr lang="en-US" sz="2800" b="1" i="1" baseline="-25000" dirty="0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𝟏</m:t>
                                </m:r>
                                <m:r>
                                  <a:rPr lang="en-US" sz="2800" b="1" i="1" dirty="0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=</m:t>
                                </m:r>
                              </m:oMath>
                            </m:oMathPara>
                          </a14:m>
                          <a:endParaRPr lang="en-US" sz="2800" b="1" dirty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pPr algn="ctr"/>
                          <a:endParaRPr lang="en-US" sz="2800" b="1" dirty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solidFill>
                          <a:schemeClr val="accent6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800" b="1" i="1" dirty="0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𝒚</m:t>
                                </m:r>
                                <m:r>
                                  <a:rPr lang="en-US" sz="2800" b="1" i="1" baseline="-25000" dirty="0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𝟑</m:t>
                                </m:r>
                                <m:r>
                                  <a:rPr lang="en-US" sz="2800" b="1" i="1" baseline="-25000" dirty="0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 =</m:t>
                                </m:r>
                              </m:oMath>
                            </m:oMathPara>
                          </a14:m>
                          <a:endParaRPr lang="en-US" sz="2800" b="1" dirty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solidFill>
                          <a:schemeClr val="accent6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800" b="1" i="1" dirty="0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𝒚</m:t>
                                </m:r>
                                <m:r>
                                  <a:rPr lang="en-US" sz="2800" b="1" i="1" baseline="-25000" dirty="0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𝟒</m:t>
                                </m:r>
                                <m:r>
                                  <a:rPr lang="en-US" sz="2800" b="1" i="1" baseline="-25000" dirty="0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 =</m:t>
                                </m:r>
                              </m:oMath>
                            </m:oMathPara>
                          </a14:m>
                          <a:endParaRPr lang="en-US" sz="2800" b="1" dirty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solidFill>
                          <a:schemeClr val="accent6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831792757"/>
                      </a:ext>
                    </a:extLst>
                  </a:tr>
                </a:tbl>
              </a:graphicData>
            </a:graphic>
          </p:graphicFrame>
        </mc:Choice>
        <mc:Fallback>
          <p:graphicFrame>
            <p:nvGraphicFramePr>
              <p:cNvPr id="10" name="Table 9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684954393"/>
                  </p:ext>
                </p:extLst>
              </p:nvPr>
            </p:nvGraphicFramePr>
            <p:xfrm>
              <a:off x="1445493" y="1093260"/>
              <a:ext cx="10472520" cy="1750629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094504">
                      <a:extLst>
                        <a:ext uri="{9D8B030D-6E8A-4147-A177-3AD203B41FA5}">
                          <a16:colId xmlns:a16="http://schemas.microsoft.com/office/drawing/2014/main" val="779581081"/>
                        </a:ext>
                      </a:extLst>
                    </a:gridCol>
                    <a:gridCol w="2094504">
                      <a:extLst>
                        <a:ext uri="{9D8B030D-6E8A-4147-A177-3AD203B41FA5}">
                          <a16:colId xmlns:a16="http://schemas.microsoft.com/office/drawing/2014/main" val="2871995604"/>
                        </a:ext>
                      </a:extLst>
                    </a:gridCol>
                    <a:gridCol w="2094504">
                      <a:extLst>
                        <a:ext uri="{9D8B030D-6E8A-4147-A177-3AD203B41FA5}">
                          <a16:colId xmlns:a16="http://schemas.microsoft.com/office/drawing/2014/main" val="2605318475"/>
                        </a:ext>
                      </a:extLst>
                    </a:gridCol>
                    <a:gridCol w="2094504">
                      <a:extLst>
                        <a:ext uri="{9D8B030D-6E8A-4147-A177-3AD203B41FA5}">
                          <a16:colId xmlns:a16="http://schemas.microsoft.com/office/drawing/2014/main" val="2131858182"/>
                        </a:ext>
                      </a:extLst>
                    </a:gridCol>
                    <a:gridCol w="2094504">
                      <a:extLst>
                        <a:ext uri="{9D8B030D-6E8A-4147-A177-3AD203B41FA5}">
                          <a16:colId xmlns:a16="http://schemas.microsoft.com/office/drawing/2014/main" val="3636389855"/>
                        </a:ext>
                      </a:extLst>
                    </a:gridCol>
                  </a:tblGrid>
                  <a:tr h="805749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291" t="-752" r="-400872" b="-1180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100291" t="-752" r="-300872" b="-1180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200875" t="-752" r="-201749" b="-1180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300000" t="-752" r="-101163" b="-1180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400000" t="-752" r="-1163" b="-11804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141253645"/>
                      </a:ext>
                    </a:extLst>
                  </a:tr>
                  <a:tr h="94488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291" t="-86452" r="-400872" b="-12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100291" t="-86452" r="-300872" b="-12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200875" t="-86452" r="-201749" b="-12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300000" t="-86452" r="-101163" b="-12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4"/>
                          <a:stretch>
                            <a:fillRect l="-400000" t="-86452" r="-1163" b="-129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831792757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/>
              <p:cNvSpPr txBox="1"/>
              <p:nvPr/>
            </p:nvSpPr>
            <p:spPr>
              <a:xfrm>
                <a:off x="254380" y="3542071"/>
                <a:ext cx="1222064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Vì</a:t>
                </a:r>
                <a:r>
                  <a:rPr lang="en-US" sz="28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en-US" sz="28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28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𝑦</m:t>
                    </m:r>
                  </m:oMath>
                </a14:m>
                <a:r>
                  <a:rPr lang="en-US" sz="28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8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hai</a:t>
                </a:r>
                <a:r>
                  <a:rPr lang="en-US" sz="28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đại</a:t>
                </a:r>
                <a:r>
                  <a:rPr lang="en-US" sz="28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lượng</a:t>
                </a:r>
                <a:r>
                  <a:rPr lang="en-US" sz="28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tỉ</a:t>
                </a:r>
                <a:r>
                  <a:rPr lang="en-US" sz="28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lệ</a:t>
                </a:r>
                <a:r>
                  <a:rPr lang="en-US" sz="28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nghịch</a:t>
                </a:r>
                <a:r>
                  <a:rPr lang="en-US" sz="28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nên</a:t>
                </a:r>
                <a:r>
                  <a:rPr lang="en-US" sz="28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800" i="1" baseline="-25000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1</m:t>
                    </m:r>
                    <m:r>
                      <a:rPr lang="en-US" sz="280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sz="280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800" i="1" baseline="-25000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1</m:t>
                    </m:r>
                    <m:r>
                      <a:rPr lang="en-US" sz="280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 </m:t>
                    </m:r>
                    <m:r>
                      <a:rPr lang="en-US" sz="280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𝑎</m:t>
                    </m:r>
                  </m:oMath>
                </a14:m>
                <a:r>
                  <a:rPr lang="en-US" sz="28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Do </a:t>
                </a:r>
                <a:r>
                  <a:rPr lang="en-US" sz="28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đó</a:t>
                </a:r>
                <a:r>
                  <a:rPr lang="en-US" sz="28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lang="en-US" sz="280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 20.9= 180.   </m:t>
                    </m:r>
                  </m:oMath>
                </a14:m>
                <a:endParaRPr lang="en-US" sz="28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4380" y="3542071"/>
                <a:ext cx="12220648" cy="523220"/>
              </a:xfrm>
              <a:prstGeom prst="rect">
                <a:avLst/>
              </a:prstGeom>
              <a:blipFill>
                <a:blip r:embed="rId5"/>
                <a:stretch>
                  <a:fillRect l="-1048" t="-11628" b="-313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Box 17"/>
          <p:cNvSpPr txBox="1"/>
          <p:nvPr/>
        </p:nvSpPr>
        <p:spPr>
          <a:xfrm>
            <a:off x="9233792" y="1914463"/>
            <a:ext cx="420490" cy="52322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104956" y="1914463"/>
            <a:ext cx="420490" cy="52322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1355744" y="1941180"/>
            <a:ext cx="420490" cy="52322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08466" y="2968981"/>
            <a:ext cx="111608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22" name="Table 21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506057755"/>
                  </p:ext>
                </p:extLst>
              </p:nvPr>
            </p:nvGraphicFramePr>
            <p:xfrm>
              <a:off x="723538" y="4858199"/>
              <a:ext cx="10472520" cy="1786597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094504">
                      <a:extLst>
                        <a:ext uri="{9D8B030D-6E8A-4147-A177-3AD203B41FA5}">
                          <a16:colId xmlns:a16="http://schemas.microsoft.com/office/drawing/2014/main" val="779581081"/>
                        </a:ext>
                      </a:extLst>
                    </a:gridCol>
                    <a:gridCol w="2094504">
                      <a:extLst>
                        <a:ext uri="{9D8B030D-6E8A-4147-A177-3AD203B41FA5}">
                          <a16:colId xmlns:a16="http://schemas.microsoft.com/office/drawing/2014/main" val="2871995604"/>
                        </a:ext>
                      </a:extLst>
                    </a:gridCol>
                    <a:gridCol w="2094504">
                      <a:extLst>
                        <a:ext uri="{9D8B030D-6E8A-4147-A177-3AD203B41FA5}">
                          <a16:colId xmlns:a16="http://schemas.microsoft.com/office/drawing/2014/main" val="2605318475"/>
                        </a:ext>
                      </a:extLst>
                    </a:gridCol>
                    <a:gridCol w="2094504">
                      <a:extLst>
                        <a:ext uri="{9D8B030D-6E8A-4147-A177-3AD203B41FA5}">
                          <a16:colId xmlns:a16="http://schemas.microsoft.com/office/drawing/2014/main" val="2131858182"/>
                        </a:ext>
                      </a:extLst>
                    </a:gridCol>
                    <a:gridCol w="2094504">
                      <a:extLst>
                        <a:ext uri="{9D8B030D-6E8A-4147-A177-3AD203B41FA5}">
                          <a16:colId xmlns:a16="http://schemas.microsoft.com/office/drawing/2014/main" val="3636389855"/>
                        </a:ext>
                      </a:extLst>
                    </a:gridCol>
                  </a:tblGrid>
                  <a:tr h="949382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800" i="1" dirty="0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    </m:t>
                                </m:r>
                                <m:r>
                                  <a:rPr lang="en-US" sz="2800" i="1" dirty="0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𝑥</m:t>
                                </m:r>
                              </m:oMath>
                            </m:oMathPara>
                          </a14:m>
                          <a:endParaRPr lang="en-US" sz="28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solidFill>
                          <a:schemeClr val="accent6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800" i="1" dirty="0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𝑥</m:t>
                                </m:r>
                                <m:r>
                                  <a:rPr lang="en-US" sz="2800" i="1" baseline="-25000" dirty="0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1</m:t>
                                </m:r>
                                <m:r>
                                  <a:rPr lang="en-US" sz="2800" b="1" i="1" dirty="0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=</m:t>
                                </m:r>
                                <m:r>
                                  <a:rPr lang="en-US" sz="2800" i="1" dirty="0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20</m:t>
                                </m:r>
                              </m:oMath>
                            </m:oMathPara>
                          </a14:m>
                          <a:endParaRPr lang="en-US" sz="28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solidFill>
                          <a:schemeClr val="accent6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800" i="1" dirty="0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𝑥</m:t>
                                </m:r>
                                <m:r>
                                  <a:rPr lang="en-US" sz="2800" i="1" baseline="-25000" dirty="0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  <m:r>
                                  <a:rPr lang="en-US" sz="2800" b="1" i="1" dirty="0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=</m:t>
                                </m:r>
                                <m:r>
                                  <a:rPr lang="en-US" sz="2800" i="1" dirty="0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18</m:t>
                                </m:r>
                              </m:oMath>
                            </m:oMathPara>
                          </a14:m>
                          <a:endParaRPr lang="en-US" sz="28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solidFill>
                          <a:schemeClr val="accent6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800" i="1" dirty="0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𝑥</m:t>
                                </m:r>
                                <m:r>
                                  <a:rPr lang="en-US" sz="2800" i="1" baseline="-25000" dirty="0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3</m:t>
                                </m:r>
                                <m:r>
                                  <a:rPr lang="en-US" sz="2800" b="1" i="1" dirty="0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=</m:t>
                                </m:r>
                                <m:r>
                                  <a:rPr lang="en-US" sz="2800" i="1" dirty="0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15</m:t>
                                </m:r>
                              </m:oMath>
                            </m:oMathPara>
                          </a14:m>
                          <a:endParaRPr lang="en-US" sz="28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solidFill>
                          <a:schemeClr val="accent6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800" i="1" dirty="0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𝑥</m:t>
                                </m:r>
                                <m:r>
                                  <a:rPr lang="en-US" sz="2800" i="1" baseline="-25000" dirty="0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4</m:t>
                                </m:r>
                                <m:r>
                                  <a:rPr lang="en-US" sz="2800" b="1" i="1" dirty="0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=</m:t>
                                </m:r>
                                <m:r>
                                  <a:rPr lang="en-US" sz="2800" i="1" dirty="0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5</m:t>
                                </m:r>
                              </m:oMath>
                            </m:oMathPara>
                          </a14:m>
                          <a:endParaRPr lang="en-US" sz="28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solidFill>
                          <a:schemeClr val="accent6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141253645"/>
                      </a:ext>
                    </a:extLst>
                  </a:tr>
                  <a:tr h="837215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800" i="1" baseline="0" dirty="0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  </m:t>
                                </m:r>
                                <m:r>
                                  <a:rPr lang="en-US" sz="2800" b="1" i="1" baseline="0" dirty="0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𝒚</m:t>
                                </m:r>
                              </m:oMath>
                            </m:oMathPara>
                          </a14:m>
                          <a:endParaRPr lang="en-US" sz="2800" b="1" dirty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solidFill>
                          <a:schemeClr val="accent6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800" b="1" i="1" dirty="0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𝒚</m:t>
                                </m:r>
                                <m:r>
                                  <a:rPr lang="en-US" sz="2800" b="1" i="1" baseline="-25000" dirty="0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𝟏</m:t>
                                </m:r>
                                <m:r>
                                  <a:rPr lang="en-US" sz="2800" b="1" i="1" dirty="0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=</m:t>
                                </m:r>
                                <m:r>
                                  <a:rPr lang="en-US" sz="2800" b="1" i="1" dirty="0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𝟗</m:t>
                                </m:r>
                              </m:oMath>
                            </m:oMathPara>
                          </a14:m>
                          <a:endParaRPr lang="en-US" sz="2800" b="1" dirty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solidFill>
                          <a:schemeClr val="accent6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800" b="1" i="1" dirty="0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𝒚</m:t>
                                </m:r>
                                <m:r>
                                  <a:rPr lang="en-US" sz="2800" b="1" i="1" baseline="-25000" dirty="0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𝟏</m:t>
                                </m:r>
                                <m:r>
                                  <a:rPr lang="en-US" sz="2800" b="1" i="1" dirty="0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=</m:t>
                                </m:r>
                              </m:oMath>
                            </m:oMathPara>
                          </a14:m>
                          <a:endParaRPr lang="en-US" sz="2800" b="1" dirty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solidFill>
                          <a:schemeClr val="accent6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800" b="1" i="1" dirty="0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𝒚</m:t>
                                </m:r>
                                <m:r>
                                  <a:rPr lang="en-US" sz="2800" b="1" i="1" baseline="-25000" dirty="0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𝟑</m:t>
                                </m:r>
                                <m:r>
                                  <a:rPr lang="en-US" sz="2800" b="1" i="1" dirty="0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=</m:t>
                                </m:r>
                                <m:r>
                                  <a:rPr lang="en-US" sz="2800" b="1" i="1" baseline="-25000" dirty="0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 </m:t>
                                </m:r>
                              </m:oMath>
                            </m:oMathPara>
                          </a14:m>
                          <a:endParaRPr lang="en-US" sz="2800" b="1" dirty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solidFill>
                          <a:schemeClr val="accent6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800" b="1" i="1" dirty="0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𝒚</m:t>
                                </m:r>
                                <m:r>
                                  <a:rPr lang="en-US" sz="2800" b="1" i="1" baseline="-25000" dirty="0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𝟒</m:t>
                                </m:r>
                                <m:r>
                                  <a:rPr lang="en-US" sz="2800" b="1" i="1" baseline="-25000" dirty="0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 =</m:t>
                                </m:r>
                              </m:oMath>
                            </m:oMathPara>
                          </a14:m>
                          <a:endParaRPr lang="en-US" sz="2800" b="1" dirty="0">
                            <a:solidFill>
                              <a:schemeClr val="bg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solidFill>
                          <a:schemeClr val="accent6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831792757"/>
                      </a:ext>
                    </a:extLst>
                  </a:tr>
                </a:tbl>
              </a:graphicData>
            </a:graphic>
          </p:graphicFrame>
        </mc:Choice>
        <mc:Fallback>
          <p:graphicFrame>
            <p:nvGraphicFramePr>
              <p:cNvPr id="22" name="Table 21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506057755"/>
                  </p:ext>
                </p:extLst>
              </p:nvPr>
            </p:nvGraphicFramePr>
            <p:xfrm>
              <a:off x="723538" y="4858199"/>
              <a:ext cx="10472520" cy="1786597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094504">
                      <a:extLst>
                        <a:ext uri="{9D8B030D-6E8A-4147-A177-3AD203B41FA5}">
                          <a16:colId xmlns:a16="http://schemas.microsoft.com/office/drawing/2014/main" val="779581081"/>
                        </a:ext>
                      </a:extLst>
                    </a:gridCol>
                    <a:gridCol w="2094504">
                      <a:extLst>
                        <a:ext uri="{9D8B030D-6E8A-4147-A177-3AD203B41FA5}">
                          <a16:colId xmlns:a16="http://schemas.microsoft.com/office/drawing/2014/main" val="2871995604"/>
                        </a:ext>
                      </a:extLst>
                    </a:gridCol>
                    <a:gridCol w="2094504">
                      <a:extLst>
                        <a:ext uri="{9D8B030D-6E8A-4147-A177-3AD203B41FA5}">
                          <a16:colId xmlns:a16="http://schemas.microsoft.com/office/drawing/2014/main" val="2605318475"/>
                        </a:ext>
                      </a:extLst>
                    </a:gridCol>
                    <a:gridCol w="2094504">
                      <a:extLst>
                        <a:ext uri="{9D8B030D-6E8A-4147-A177-3AD203B41FA5}">
                          <a16:colId xmlns:a16="http://schemas.microsoft.com/office/drawing/2014/main" val="2131858182"/>
                        </a:ext>
                      </a:extLst>
                    </a:gridCol>
                    <a:gridCol w="2094504">
                      <a:extLst>
                        <a:ext uri="{9D8B030D-6E8A-4147-A177-3AD203B41FA5}">
                          <a16:colId xmlns:a16="http://schemas.microsoft.com/office/drawing/2014/main" val="3636389855"/>
                        </a:ext>
                      </a:extLst>
                    </a:gridCol>
                  </a:tblGrid>
                  <a:tr h="949382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6"/>
                          <a:stretch>
                            <a:fillRect l="-291" t="-637" r="-400872" b="-8917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6"/>
                          <a:stretch>
                            <a:fillRect l="-100291" t="-637" r="-300872" b="-8917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6"/>
                          <a:stretch>
                            <a:fillRect l="-200875" t="-637" r="-201749" b="-8917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6"/>
                          <a:stretch>
                            <a:fillRect l="-300000" t="-637" r="-101163" b="-8917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6"/>
                          <a:stretch>
                            <a:fillRect l="-400000" t="-637" r="-1163" b="-8917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141253645"/>
                      </a:ext>
                    </a:extLst>
                  </a:tr>
                  <a:tr h="837215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6"/>
                          <a:stretch>
                            <a:fillRect l="-291" t="-114493" r="-400872" b="-144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6"/>
                          <a:stretch>
                            <a:fillRect l="-100291" t="-114493" r="-300872" b="-144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6"/>
                          <a:stretch>
                            <a:fillRect l="-200875" t="-114493" r="-201749" b="-144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6"/>
                          <a:stretch>
                            <a:fillRect l="-300000" t="-114493" r="-101163" b="-144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6"/>
                          <a:stretch>
                            <a:fillRect l="-400000" t="-114493" r="-1163" b="-1449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831792757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3" name="TextBox 22"/>
              <p:cNvSpPr txBox="1"/>
              <p:nvPr/>
            </p:nvSpPr>
            <p:spPr>
              <a:xfrm>
                <a:off x="8311697" y="5844027"/>
                <a:ext cx="612824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𝟏𝟐</m:t>
                      </m:r>
                    </m:oMath>
                  </m:oMathPara>
                </a14:m>
                <a:endPara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11697" y="5844027"/>
                <a:ext cx="612824" cy="52322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4" name="TextBox 23"/>
              <p:cNvSpPr txBox="1"/>
              <p:nvPr/>
            </p:nvSpPr>
            <p:spPr>
              <a:xfrm>
                <a:off x="6184589" y="5817583"/>
                <a:ext cx="612824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𝟏𝟎</m:t>
                      </m:r>
                    </m:oMath>
                  </m:oMathPara>
                </a14:m>
                <a:endPara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84589" y="5817583"/>
                <a:ext cx="612824" cy="52322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5" name="TextBox 24"/>
              <p:cNvSpPr txBox="1"/>
              <p:nvPr/>
            </p:nvSpPr>
            <p:spPr>
              <a:xfrm>
                <a:off x="10472637" y="5845293"/>
                <a:ext cx="612824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𝟑𝟔</m:t>
                      </m:r>
                    </m:oMath>
                  </m:oMathPara>
                </a14:m>
                <a:endPara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25" name="TextBox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72637" y="5845293"/>
                <a:ext cx="612824" cy="523220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8" name="Group 27"/>
          <p:cNvGrpSpPr/>
          <p:nvPr/>
        </p:nvGrpSpPr>
        <p:grpSpPr>
          <a:xfrm>
            <a:off x="-109511" y="-15630"/>
            <a:ext cx="3161179" cy="1757084"/>
            <a:chOff x="703506" y="111405"/>
            <a:chExt cx="3161179" cy="1757084"/>
          </a:xfrm>
        </p:grpSpPr>
        <p:sp>
          <p:nvSpPr>
            <p:cNvPr id="29" name="Google Shape;157;p20">
              <a:extLst>
                <a:ext uri="{FF2B5EF4-FFF2-40B4-BE49-F238E27FC236}">
                  <a16:creationId xmlns:a16="http://schemas.microsoft.com/office/drawing/2014/main" id="{E98F7850-E8A1-4D65-AB4B-DB9606909211}"/>
                </a:ext>
              </a:extLst>
            </p:cNvPr>
            <p:cNvSpPr/>
            <p:nvPr/>
          </p:nvSpPr>
          <p:spPr>
            <a:xfrm rot="20269304">
              <a:off x="792231" y="111405"/>
              <a:ext cx="2602777" cy="1086196"/>
            </a:xfrm>
            <a:custGeom>
              <a:avLst/>
              <a:gdLst/>
              <a:ahLst/>
              <a:cxnLst/>
              <a:rect l="l" t="t" r="r" b="b"/>
              <a:pathLst>
                <a:path w="19198" h="10845" extrusionOk="0">
                  <a:moveTo>
                    <a:pt x="7572" y="1"/>
                  </a:moveTo>
                  <a:lnTo>
                    <a:pt x="7108" y="25"/>
                  </a:lnTo>
                  <a:lnTo>
                    <a:pt x="6668" y="98"/>
                  </a:lnTo>
                  <a:lnTo>
                    <a:pt x="6229" y="196"/>
                  </a:lnTo>
                  <a:lnTo>
                    <a:pt x="5813" y="343"/>
                  </a:lnTo>
                  <a:lnTo>
                    <a:pt x="5423" y="538"/>
                  </a:lnTo>
                  <a:lnTo>
                    <a:pt x="5056" y="758"/>
                  </a:lnTo>
                  <a:lnTo>
                    <a:pt x="4714" y="1026"/>
                  </a:lnTo>
                  <a:lnTo>
                    <a:pt x="4397" y="1319"/>
                  </a:lnTo>
                  <a:lnTo>
                    <a:pt x="4104" y="1637"/>
                  </a:lnTo>
                  <a:lnTo>
                    <a:pt x="3835" y="1979"/>
                  </a:lnTo>
                  <a:lnTo>
                    <a:pt x="3615" y="2345"/>
                  </a:lnTo>
                  <a:lnTo>
                    <a:pt x="3420" y="2736"/>
                  </a:lnTo>
                  <a:lnTo>
                    <a:pt x="3273" y="3151"/>
                  </a:lnTo>
                  <a:lnTo>
                    <a:pt x="3151" y="3591"/>
                  </a:lnTo>
                  <a:lnTo>
                    <a:pt x="3102" y="4030"/>
                  </a:lnTo>
                  <a:lnTo>
                    <a:pt x="3078" y="4494"/>
                  </a:lnTo>
                  <a:lnTo>
                    <a:pt x="3078" y="4788"/>
                  </a:lnTo>
                  <a:lnTo>
                    <a:pt x="2712" y="4788"/>
                  </a:lnTo>
                  <a:lnTo>
                    <a:pt x="2419" y="4836"/>
                  </a:lnTo>
                  <a:lnTo>
                    <a:pt x="2125" y="4910"/>
                  </a:lnTo>
                  <a:lnTo>
                    <a:pt x="1832" y="5032"/>
                  </a:lnTo>
                  <a:lnTo>
                    <a:pt x="1588" y="5154"/>
                  </a:lnTo>
                  <a:lnTo>
                    <a:pt x="1320" y="5300"/>
                  </a:lnTo>
                  <a:lnTo>
                    <a:pt x="1100" y="5471"/>
                  </a:lnTo>
                  <a:lnTo>
                    <a:pt x="880" y="5667"/>
                  </a:lnTo>
                  <a:lnTo>
                    <a:pt x="685" y="5887"/>
                  </a:lnTo>
                  <a:lnTo>
                    <a:pt x="514" y="6131"/>
                  </a:lnTo>
                  <a:lnTo>
                    <a:pt x="367" y="6375"/>
                  </a:lnTo>
                  <a:lnTo>
                    <a:pt x="220" y="6644"/>
                  </a:lnTo>
                  <a:lnTo>
                    <a:pt x="123" y="6912"/>
                  </a:lnTo>
                  <a:lnTo>
                    <a:pt x="50" y="7205"/>
                  </a:lnTo>
                  <a:lnTo>
                    <a:pt x="1" y="7499"/>
                  </a:lnTo>
                  <a:lnTo>
                    <a:pt x="1" y="7816"/>
                  </a:lnTo>
                  <a:lnTo>
                    <a:pt x="1" y="8134"/>
                  </a:lnTo>
                  <a:lnTo>
                    <a:pt x="50" y="8427"/>
                  </a:lnTo>
                  <a:lnTo>
                    <a:pt x="123" y="8720"/>
                  </a:lnTo>
                  <a:lnTo>
                    <a:pt x="220" y="8988"/>
                  </a:lnTo>
                  <a:lnTo>
                    <a:pt x="367" y="9257"/>
                  </a:lnTo>
                  <a:lnTo>
                    <a:pt x="514" y="9501"/>
                  </a:lnTo>
                  <a:lnTo>
                    <a:pt x="685" y="9745"/>
                  </a:lnTo>
                  <a:lnTo>
                    <a:pt x="880" y="9965"/>
                  </a:lnTo>
                  <a:lnTo>
                    <a:pt x="1100" y="10161"/>
                  </a:lnTo>
                  <a:lnTo>
                    <a:pt x="1320" y="10332"/>
                  </a:lnTo>
                  <a:lnTo>
                    <a:pt x="1588" y="10478"/>
                  </a:lnTo>
                  <a:lnTo>
                    <a:pt x="1832" y="10600"/>
                  </a:lnTo>
                  <a:lnTo>
                    <a:pt x="2125" y="10722"/>
                  </a:lnTo>
                  <a:lnTo>
                    <a:pt x="2419" y="10796"/>
                  </a:lnTo>
                  <a:lnTo>
                    <a:pt x="2712" y="10844"/>
                  </a:lnTo>
                  <a:lnTo>
                    <a:pt x="16486" y="10844"/>
                  </a:lnTo>
                  <a:lnTo>
                    <a:pt x="16779" y="10796"/>
                  </a:lnTo>
                  <a:lnTo>
                    <a:pt x="17072" y="10722"/>
                  </a:lnTo>
                  <a:lnTo>
                    <a:pt x="17365" y="10600"/>
                  </a:lnTo>
                  <a:lnTo>
                    <a:pt x="17610" y="10478"/>
                  </a:lnTo>
                  <a:lnTo>
                    <a:pt x="17878" y="10332"/>
                  </a:lnTo>
                  <a:lnTo>
                    <a:pt x="18098" y="10161"/>
                  </a:lnTo>
                  <a:lnTo>
                    <a:pt x="18318" y="9965"/>
                  </a:lnTo>
                  <a:lnTo>
                    <a:pt x="18513" y="9745"/>
                  </a:lnTo>
                  <a:lnTo>
                    <a:pt x="18684" y="9501"/>
                  </a:lnTo>
                  <a:lnTo>
                    <a:pt x="18831" y="9257"/>
                  </a:lnTo>
                  <a:lnTo>
                    <a:pt x="18977" y="8988"/>
                  </a:lnTo>
                  <a:lnTo>
                    <a:pt x="19075" y="8720"/>
                  </a:lnTo>
                  <a:lnTo>
                    <a:pt x="19148" y="8427"/>
                  </a:lnTo>
                  <a:lnTo>
                    <a:pt x="19197" y="8134"/>
                  </a:lnTo>
                  <a:lnTo>
                    <a:pt x="19197" y="7816"/>
                  </a:lnTo>
                  <a:lnTo>
                    <a:pt x="19197" y="7499"/>
                  </a:lnTo>
                  <a:lnTo>
                    <a:pt x="19148" y="7205"/>
                  </a:lnTo>
                  <a:lnTo>
                    <a:pt x="19075" y="6912"/>
                  </a:lnTo>
                  <a:lnTo>
                    <a:pt x="18977" y="6644"/>
                  </a:lnTo>
                  <a:lnTo>
                    <a:pt x="18831" y="6375"/>
                  </a:lnTo>
                  <a:lnTo>
                    <a:pt x="18684" y="6131"/>
                  </a:lnTo>
                  <a:lnTo>
                    <a:pt x="18513" y="5887"/>
                  </a:lnTo>
                  <a:lnTo>
                    <a:pt x="18318" y="5667"/>
                  </a:lnTo>
                  <a:lnTo>
                    <a:pt x="18098" y="5471"/>
                  </a:lnTo>
                  <a:lnTo>
                    <a:pt x="17878" y="5300"/>
                  </a:lnTo>
                  <a:lnTo>
                    <a:pt x="17610" y="5154"/>
                  </a:lnTo>
                  <a:lnTo>
                    <a:pt x="17365" y="5032"/>
                  </a:lnTo>
                  <a:lnTo>
                    <a:pt x="17072" y="4910"/>
                  </a:lnTo>
                  <a:lnTo>
                    <a:pt x="16779" y="4836"/>
                  </a:lnTo>
                  <a:lnTo>
                    <a:pt x="16486" y="4788"/>
                  </a:lnTo>
                  <a:lnTo>
                    <a:pt x="15412" y="4788"/>
                  </a:lnTo>
                  <a:lnTo>
                    <a:pt x="15436" y="4494"/>
                  </a:lnTo>
                  <a:lnTo>
                    <a:pt x="15412" y="4201"/>
                  </a:lnTo>
                  <a:lnTo>
                    <a:pt x="15387" y="3933"/>
                  </a:lnTo>
                  <a:lnTo>
                    <a:pt x="15314" y="3664"/>
                  </a:lnTo>
                  <a:lnTo>
                    <a:pt x="15216" y="3420"/>
                  </a:lnTo>
                  <a:lnTo>
                    <a:pt x="15094" y="3176"/>
                  </a:lnTo>
                  <a:lnTo>
                    <a:pt x="14972" y="2956"/>
                  </a:lnTo>
                  <a:lnTo>
                    <a:pt x="14801" y="2736"/>
                  </a:lnTo>
                  <a:lnTo>
                    <a:pt x="14630" y="2541"/>
                  </a:lnTo>
                  <a:lnTo>
                    <a:pt x="14435" y="2370"/>
                  </a:lnTo>
                  <a:lnTo>
                    <a:pt x="14215" y="2199"/>
                  </a:lnTo>
                  <a:lnTo>
                    <a:pt x="13995" y="2077"/>
                  </a:lnTo>
                  <a:lnTo>
                    <a:pt x="13751" y="1954"/>
                  </a:lnTo>
                  <a:lnTo>
                    <a:pt x="13507" y="1857"/>
                  </a:lnTo>
                  <a:lnTo>
                    <a:pt x="13238" y="1784"/>
                  </a:lnTo>
                  <a:lnTo>
                    <a:pt x="12969" y="1759"/>
                  </a:lnTo>
                  <a:lnTo>
                    <a:pt x="12676" y="1735"/>
                  </a:lnTo>
                  <a:lnTo>
                    <a:pt x="12334" y="1759"/>
                  </a:lnTo>
                  <a:lnTo>
                    <a:pt x="11992" y="1832"/>
                  </a:lnTo>
                  <a:lnTo>
                    <a:pt x="11650" y="1930"/>
                  </a:lnTo>
                  <a:lnTo>
                    <a:pt x="11357" y="2077"/>
                  </a:lnTo>
                  <a:lnTo>
                    <a:pt x="11186" y="1857"/>
                  </a:lnTo>
                  <a:lnTo>
                    <a:pt x="11015" y="1637"/>
                  </a:lnTo>
                  <a:lnTo>
                    <a:pt x="10844" y="1417"/>
                  </a:lnTo>
                  <a:lnTo>
                    <a:pt x="10649" y="1222"/>
                  </a:lnTo>
                  <a:lnTo>
                    <a:pt x="10454" y="1051"/>
                  </a:lnTo>
                  <a:lnTo>
                    <a:pt x="10234" y="880"/>
                  </a:lnTo>
                  <a:lnTo>
                    <a:pt x="9990" y="709"/>
                  </a:lnTo>
                  <a:lnTo>
                    <a:pt x="9745" y="562"/>
                  </a:lnTo>
                  <a:lnTo>
                    <a:pt x="9501" y="440"/>
                  </a:lnTo>
                  <a:lnTo>
                    <a:pt x="9257" y="318"/>
                  </a:lnTo>
                  <a:lnTo>
                    <a:pt x="8988" y="220"/>
                  </a:lnTo>
                  <a:lnTo>
                    <a:pt x="8720" y="147"/>
                  </a:lnTo>
                  <a:lnTo>
                    <a:pt x="8427" y="74"/>
                  </a:lnTo>
                  <a:lnTo>
                    <a:pt x="8158" y="25"/>
                  </a:lnTo>
                  <a:lnTo>
                    <a:pt x="7865" y="1"/>
                  </a:lnTo>
                  <a:close/>
                </a:path>
              </a:pathLst>
            </a:custGeom>
            <a:solidFill>
              <a:srgbClr val="00B05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1050" dirty="0"/>
            </a:p>
          </p:txBody>
        </p:sp>
        <p:sp>
          <p:nvSpPr>
            <p:cNvPr id="30" name="Hộp Văn bản 10">
              <a:extLst>
                <a:ext uri="{FF2B5EF4-FFF2-40B4-BE49-F238E27FC236}">
                  <a16:creationId xmlns:a16="http://schemas.microsoft.com/office/drawing/2014/main" id="{2BFA5FA8-BCB5-4109-A323-D465A630B106}"/>
                </a:ext>
              </a:extLst>
            </p:cNvPr>
            <p:cNvSpPr txBox="1"/>
            <p:nvPr/>
          </p:nvSpPr>
          <p:spPr>
            <a:xfrm rot="20269304">
              <a:off x="703506" y="391161"/>
              <a:ext cx="3161179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8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 ĐỘNG 2</a:t>
              </a:r>
            </a:p>
            <a:p>
              <a:pPr algn="ctr">
                <a:lnSpc>
                  <a:spcPct val="150000"/>
                </a:lnSpc>
              </a:pPr>
              <a:r>
                <a:rPr lang="en-US" sz="32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08461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7" grpId="0"/>
      <p:bldP spid="18" grpId="0" animBg="1"/>
      <p:bldP spid="19" grpId="0" animBg="1"/>
      <p:bldP spid="20" grpId="0" animBg="1"/>
      <p:bldP spid="21" grpId="0"/>
      <p:bldP spid="23" grpId="0"/>
      <p:bldP spid="24" grpId="0"/>
      <p:bldP spid="2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905168" y="60689"/>
            <a:ext cx="69916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NHÓM (3’)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414708" y="561355"/>
                <a:ext cx="1116082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c) So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sánh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các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tích </a:t>
                </a:r>
                <a14:m>
                  <m:oMath xmlns:m="http://schemas.openxmlformats.org/officeDocument/2006/math">
                    <m:r>
                      <a:rPr lang="en-US" sz="2800" b="0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28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800" i="1" baseline="-25000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1</m:t>
                    </m:r>
                    <m:r>
                      <a:rPr lang="en-US" sz="28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sz="28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800" i="1" baseline="-25000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1</m:t>
                    </m:r>
                    <m:r>
                      <a:rPr lang="en-US" sz="28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;   </m:t>
                    </m:r>
                    <m:r>
                      <a:rPr lang="en-US" sz="28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800" i="1" baseline="-25000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8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sz="28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800" i="1" baseline="-25000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8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;</m:t>
                    </m:r>
                    <m:r>
                      <a:rPr lang="en-US" sz="2800" i="1" baseline="-25000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   </m:t>
                    </m:r>
                    <m:r>
                      <a:rPr lang="en-US" sz="28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800" i="1" baseline="-25000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3</m:t>
                    </m:r>
                    <m:r>
                      <a:rPr lang="en-US" sz="28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sz="28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800" i="1" baseline="-25000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3</m:t>
                    </m:r>
                    <m:r>
                      <a:rPr lang="en-US" sz="28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;</m:t>
                    </m:r>
                    <m:r>
                      <a:rPr lang="en-US" sz="2800" i="1" baseline="-25000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   </m:t>
                    </m:r>
                    <m:r>
                      <a:rPr lang="en-US" sz="28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800" i="1" baseline="-25000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4</m:t>
                    </m:r>
                    <m:r>
                      <a:rPr lang="en-US" sz="28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sz="28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800" i="1" baseline="-25000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4.</m:t>
                    </m:r>
                    <m:r>
                      <a:rPr lang="en-US" sz="28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endParaRPr lang="en-US" sz="280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4708" y="561355"/>
                <a:ext cx="11160828" cy="523220"/>
              </a:xfrm>
              <a:prstGeom prst="rect">
                <a:avLst/>
              </a:prstGeom>
              <a:blipFill>
                <a:blip r:embed="rId3"/>
                <a:stretch>
                  <a:fillRect l="-1092" t="-11628" b="-313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/>
          <p:cNvSpPr txBox="1"/>
          <p:nvPr/>
        </p:nvSpPr>
        <p:spPr>
          <a:xfrm>
            <a:off x="379384" y="4145186"/>
            <a:ext cx="1180965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28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8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8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28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r>
              <a:rPr lang="en-US" sz="28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nghịch</a:t>
            </a:r>
            <a:r>
              <a:rPr lang="en-US" sz="28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8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8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8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8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8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8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8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sz="28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8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 </a:t>
            </a:r>
            <a:r>
              <a:rPr lang="en-US" sz="2800" b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8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28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r>
              <a:rPr lang="en-US" sz="28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28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8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28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bất</a:t>
            </a:r>
            <a:r>
              <a:rPr lang="en-US" sz="28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28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8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8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8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nghịch</a:t>
            </a:r>
            <a:r>
              <a:rPr lang="en-US" sz="28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đảo</a:t>
            </a:r>
            <a:r>
              <a:rPr lang="en-US" sz="28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28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8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28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8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8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8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8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kia</a:t>
            </a:r>
            <a:r>
              <a:rPr lang="en-US" sz="28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365115" y="2064718"/>
            <a:ext cx="420490" cy="52322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301184" y="2047393"/>
            <a:ext cx="420490" cy="52322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0533550" y="2068986"/>
            <a:ext cx="420490" cy="52322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/>
              <p:cNvSpPr txBox="1"/>
              <p:nvPr/>
            </p:nvSpPr>
            <p:spPr>
              <a:xfrm>
                <a:off x="567108" y="2060403"/>
                <a:ext cx="11160828" cy="80977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d) So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sánh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các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tỉ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320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32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32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sz="320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32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32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320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32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sz="32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sz="320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32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sz="32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sub>
                        </m:sSub>
                      </m:den>
                    </m:f>
                    <m:r>
                      <a:rPr lang="en-US" sz="3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</a:t>
                </a:r>
                <a:r>
                  <a:rPr lang="en-US" sz="3200" dirty="0">
                    <a:solidFill>
                      <a:schemeClr val="tx1"/>
                    </a:solidFill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32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32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32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sz="32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32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3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32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32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sz="3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sz="32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32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sz="32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32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32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32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sz="32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32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32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4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32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32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sz="32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4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sz="32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32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sz="32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sub>
                        </m:sSub>
                      </m:den>
                    </m:f>
                  </m:oMath>
                </a14:m>
                <a:endPara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7108" y="2060403"/>
                <a:ext cx="11160828" cy="809773"/>
              </a:xfrm>
              <a:prstGeom prst="rect">
                <a:avLst/>
              </a:prstGeom>
              <a:blipFill>
                <a:blip r:embed="rId4"/>
                <a:stretch>
                  <a:fillRect l="-1092" t="-3759" b="-22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1672045" y="1337777"/>
            <a:ext cx="22067111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 flipV="1">
            <a:off x="-2121204" y="3285332"/>
            <a:ext cx="15137524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26" name="Hình ảnh 5">
            <a:extLst>
              <a:ext uri="{FF2B5EF4-FFF2-40B4-BE49-F238E27FC236}">
                <a16:creationId xmlns:a16="http://schemas.microsoft.com/office/drawing/2014/main" id="{35E04B13-6D6D-4505-8345-1B030B57597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7917" y="234158"/>
            <a:ext cx="3042257" cy="183864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1333500" y="1148742"/>
                <a:ext cx="6172200" cy="584775"/>
              </a:xfrm>
              <a:prstGeom prst="rect">
                <a:avLst/>
              </a:prstGeom>
              <a:ln>
                <a:solidFill>
                  <a:srgbClr val="FF0000"/>
                </a:solidFill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dirty="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en-US" sz="3200" i="1" baseline="-25000" dirty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1</m:t>
                      </m:r>
                      <m:r>
                        <a:rPr lang="en-US" sz="3200" i="1" dirty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.</m:t>
                      </m:r>
                      <m:r>
                        <a:rPr lang="en-US" sz="3200" i="1" dirty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𝑦</m:t>
                      </m:r>
                      <m:r>
                        <a:rPr lang="en-US" sz="3200" i="1" baseline="-25000" dirty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1</m:t>
                      </m:r>
                      <m:r>
                        <a:rPr lang="en-US" sz="3200" b="0" i="1" dirty="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3200" i="1" dirty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en-US" sz="3200" i="1" baseline="-25000" dirty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2</m:t>
                      </m:r>
                      <m:r>
                        <a:rPr lang="en-US" sz="3200" i="1" dirty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.</m:t>
                      </m:r>
                      <m:r>
                        <a:rPr lang="en-US" sz="3200" i="1" dirty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𝑦</m:t>
                      </m:r>
                      <m:r>
                        <a:rPr lang="en-US" sz="3200" i="1" baseline="-25000" dirty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2</m:t>
                      </m:r>
                      <m:r>
                        <a:rPr lang="en-US" sz="3200" b="0" i="1" dirty="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3200" i="1" dirty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en-US" sz="3200" i="1" baseline="-25000" dirty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3</m:t>
                      </m:r>
                      <m:r>
                        <a:rPr lang="en-US" sz="3200" i="1" dirty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.</m:t>
                      </m:r>
                      <m:r>
                        <a:rPr lang="en-US" sz="3200" i="1" dirty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𝑦</m:t>
                      </m:r>
                      <m:r>
                        <a:rPr lang="en-US" sz="3200" i="1" baseline="-25000" dirty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3</m:t>
                      </m:r>
                      <m:r>
                        <a:rPr lang="en-US" sz="3200" i="1" dirty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;</m:t>
                      </m:r>
                      <m:r>
                        <a:rPr lang="en-US" sz="3200" b="0" i="1" dirty="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3200" i="1" baseline="-25000" dirty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n-US" sz="3200" i="1" dirty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en-US" sz="3200" i="1" baseline="-25000" dirty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4</m:t>
                      </m:r>
                      <m:r>
                        <a:rPr lang="en-US" sz="3200" i="1" dirty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.</m:t>
                      </m:r>
                      <m:r>
                        <a:rPr lang="en-US" sz="3200" i="1" dirty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𝑦</m:t>
                      </m:r>
                      <m:r>
                        <a:rPr lang="en-US" sz="3200" i="1" baseline="-25000" dirty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4</m:t>
                      </m:r>
                    </m:oMath>
                  </m:oMathPara>
                </a14:m>
                <a:endPara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33500" y="1148742"/>
                <a:ext cx="6172200" cy="58477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2752361" y="3082521"/>
                <a:ext cx="4943839" cy="812082"/>
              </a:xfrm>
              <a:prstGeom prst="rect">
                <a:avLst/>
              </a:prstGeom>
              <a:ln>
                <a:solidFill>
                  <a:srgbClr val="FF0000"/>
                </a:solidFill>
              </a:ln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32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32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32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32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sz="32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32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32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</a:t>
                </a:r>
                <a14:m>
                  <m:oMath xmlns:m="http://schemas.openxmlformats.org/officeDocument/2006/math">
                    <m:r>
                      <a:rPr lang="en-US" sz="3200" b="0" i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f>
                      <m:fPr>
                        <m:ctrlPr>
                          <a:rPr lang="en-US" sz="32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32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32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sz="32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sz="32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32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sz="32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sub>
                        </m:sSub>
                      </m:den>
                    </m:f>
                    <m:r>
                      <a:rPr lang="en-US" sz="32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32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32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32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sz="32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32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32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=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32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32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sz="32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sz="32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32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sz="32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32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32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32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sz="32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32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32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4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=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32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32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sz="32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4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sz="32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32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sz="32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sub>
                        </m:sSub>
                      </m:den>
                    </m:f>
                  </m:oMath>
                </a14:m>
                <a:endPara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52361" y="3082521"/>
                <a:ext cx="4943839" cy="812082"/>
              </a:xfrm>
              <a:prstGeom prst="rect">
                <a:avLst/>
              </a:prstGeom>
              <a:blipFill>
                <a:blip r:embed="rId7"/>
                <a:stretch>
                  <a:fillRect t="-2963" b="-1481"/>
                </a:stretch>
              </a:blipFill>
              <a:ln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DhnjH8_PLqs"/>
          <p:cNvPicPr>
            <a:picLocks noRot="1" noChangeAspect="1"/>
          </p:cNvPicPr>
          <p:nvPr>
            <a:videoFile r:link="rId1"/>
          </p:nvPr>
        </p:nvPicPr>
        <p:blipFill>
          <a:blip r:embed="rId8"/>
          <a:stretch>
            <a:fillRect/>
          </a:stretch>
        </p:blipFill>
        <p:spPr>
          <a:xfrm>
            <a:off x="9674906" y="2037889"/>
            <a:ext cx="1717288" cy="965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2211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97035" y="801700"/>
            <a:ext cx="11809659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28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8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8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28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r>
              <a:rPr lang="en-US" sz="28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nghịch</a:t>
            </a:r>
            <a:r>
              <a:rPr lang="en-US" sz="28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8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8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8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8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8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8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8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sz="28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8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 </a:t>
            </a:r>
            <a:r>
              <a:rPr lang="en-US" sz="2800" b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8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28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r>
              <a:rPr lang="en-US" sz="28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pPr>
              <a:lnSpc>
                <a:spcPct val="150000"/>
              </a:lnSpc>
            </a:pPr>
            <a:endParaRPr lang="en-US" sz="2800" b="1" dirty="0">
              <a:solidFill>
                <a:srgbClr val="0066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endParaRPr lang="en-US" sz="2800" b="1" dirty="0">
              <a:solidFill>
                <a:srgbClr val="0066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28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8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28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bất</a:t>
            </a:r>
            <a:r>
              <a:rPr lang="en-US" sz="28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28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8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8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8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nghịch</a:t>
            </a:r>
            <a:r>
              <a:rPr lang="en-US" sz="28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đảo</a:t>
            </a:r>
            <a:r>
              <a:rPr lang="en-US" sz="28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28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8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28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8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8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8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8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kia</a:t>
            </a:r>
            <a:r>
              <a:rPr lang="en-US" sz="28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365115" y="2064718"/>
            <a:ext cx="420490" cy="52322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0533550" y="2068986"/>
            <a:ext cx="420490" cy="52322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1672045" y="1337777"/>
            <a:ext cx="22067111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 flipV="1">
            <a:off x="-2121204" y="3285332"/>
            <a:ext cx="15137524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Rectangle 2"/>
              <p:cNvSpPr/>
              <p:nvPr/>
            </p:nvSpPr>
            <p:spPr>
              <a:xfrm>
                <a:off x="1406435" y="2241201"/>
                <a:ext cx="8469407" cy="584775"/>
              </a:xfrm>
              <a:prstGeom prst="rect">
                <a:avLst/>
              </a:prstGeom>
              <a:ln>
                <a:solidFill>
                  <a:srgbClr val="FF0000"/>
                </a:solidFill>
              </a:ln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3200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3200" i="1" baseline="-25000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1</m:t>
                    </m:r>
                    <m:r>
                      <a:rPr lang="en-US" sz="3200" i="1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sz="3200" i="1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3200" i="1" baseline="-25000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1</m:t>
                    </m:r>
                    <m:r>
                      <a:rPr lang="en-US" sz="3200" b="0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3200" i="1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3200" i="1" baseline="-25000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3200" i="1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sz="3200" i="1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3200" i="1" baseline="-25000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3200" b="0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3200" i="1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3200" i="1" baseline="-25000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3</m:t>
                    </m:r>
                    <m:r>
                      <a:rPr lang="en-US" sz="3200" i="1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sz="3200" i="1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3200" i="1" baseline="-25000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3</m:t>
                    </m:r>
                    <m:r>
                      <a:rPr lang="en-US" sz="3200" i="1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;</m:t>
                    </m:r>
                    <m:r>
                      <a:rPr lang="en-US" sz="3200" b="0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3200" i="1" baseline="-25000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3200" i="1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3200" i="1" baseline="-25000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4</m:t>
                    </m:r>
                    <m:r>
                      <a:rPr lang="en-US" sz="3200" i="1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sz="3200" i="1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3200" i="1" baseline="-25000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4</m:t>
                    </m:r>
                  </m:oMath>
                </a14:m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=…</a:t>
                </a:r>
                <a:r>
                  <a:rPr lang="en-US" sz="3200" dirty="0">
                    <a:cs typeface="Times New Roman" panose="02020603050405020304" pitchFamily="18" charset="0"/>
                  </a:rPr>
                  <a:t> =</a:t>
                </a:r>
                <a14:m>
                  <m:oMath xmlns:m="http://schemas.openxmlformats.org/officeDocument/2006/math">
                    <m:r>
                      <a:rPr lang="en-US" sz="3200" i="1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3200" b="0" i="1" baseline="-25000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𝑛</m:t>
                    </m:r>
                    <m:r>
                      <a:rPr lang="en-US" sz="3200" i="1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sz="3200" i="1" dirty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𝑦𝑛</m:t>
                    </m:r>
                  </m:oMath>
                </a14:m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 </a:t>
                </a:r>
                <a14:m>
                  <m:oMath xmlns:m="http://schemas.openxmlformats.org/officeDocument/2006/math">
                    <m:r>
                      <a:rPr lang="en-US" sz="3200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𝑎</m:t>
                    </m:r>
                  </m:oMath>
                </a14:m>
                <a:endPara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06435" y="2241201"/>
                <a:ext cx="8469407" cy="584775"/>
              </a:xfrm>
              <a:prstGeom prst="rect">
                <a:avLst/>
              </a:prstGeom>
              <a:blipFill>
                <a:blip r:embed="rId2"/>
                <a:stretch>
                  <a:fillRect t="-14286" b="-32653"/>
                </a:stretch>
              </a:blipFill>
              <a:ln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8" name="Rectangle 7"/>
              <p:cNvSpPr/>
              <p:nvPr/>
            </p:nvSpPr>
            <p:spPr>
              <a:xfrm>
                <a:off x="2975638" y="4999240"/>
                <a:ext cx="4943839" cy="812082"/>
              </a:xfrm>
              <a:prstGeom prst="rect">
                <a:avLst/>
              </a:prstGeom>
              <a:ln>
                <a:solidFill>
                  <a:srgbClr val="FF0000"/>
                </a:solidFill>
              </a:ln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32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32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32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32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sz="32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32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32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</a:t>
                </a:r>
                <a14:m>
                  <m:oMath xmlns:m="http://schemas.openxmlformats.org/officeDocument/2006/math">
                    <m:r>
                      <a:rPr lang="en-US" sz="3200" b="0" i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f>
                      <m:fPr>
                        <m:ctrlPr>
                          <a:rPr lang="en-US" sz="32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32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32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sz="32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sz="32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32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sz="32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sub>
                        </m:sSub>
                      </m:den>
                    </m:f>
                    <m:r>
                      <a:rPr lang="en-US" sz="32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32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32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32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sz="32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32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32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=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32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32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sz="32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sz="32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32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sz="32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32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32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32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sz="32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32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32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4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=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32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32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sz="32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4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sz="32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32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sz="32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sub>
                        </m:sSub>
                      </m:den>
                    </m:f>
                  </m:oMath>
                </a14:m>
                <a:endPara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75638" y="4999240"/>
                <a:ext cx="4943839" cy="812082"/>
              </a:xfrm>
              <a:prstGeom prst="rect">
                <a:avLst/>
              </a:prstGeom>
              <a:blipFill>
                <a:blip r:embed="rId3"/>
                <a:stretch>
                  <a:fillRect t="-2963" b="-1481"/>
                </a:stretch>
              </a:blipFill>
              <a:ln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16">
            <a:extLst>
              <a:ext uri="{FF2B5EF4-FFF2-40B4-BE49-F238E27FC236}">
                <a16:creationId xmlns:a16="http://schemas.microsoft.com/office/drawing/2014/main" id="{EC9CD1D6-B2DE-C845-E765-3A222003513E}"/>
              </a:ext>
            </a:extLst>
          </p:cNvPr>
          <p:cNvSpPr txBox="1"/>
          <p:nvPr/>
        </p:nvSpPr>
        <p:spPr>
          <a:xfrm>
            <a:off x="2655837" y="57273"/>
            <a:ext cx="82459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Tiết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…,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8: ĐẠI LƯỢNG TỈ LỆ NGHỊCH (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Tiết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1)</a:t>
            </a:r>
          </a:p>
        </p:txBody>
      </p:sp>
    </p:spTree>
    <p:extLst>
      <p:ext uri="{BB962C8B-B14F-4D97-AF65-F5344CB8AC3E}">
        <p14:creationId xmlns:p14="http://schemas.microsoft.com/office/powerpoint/2010/main" val="4144249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415937" y="1481090"/>
            <a:ext cx="6008914" cy="3038657"/>
            <a:chOff x="3350623" y="854073"/>
            <a:chExt cx="6008914" cy="3038657"/>
          </a:xfrm>
        </p:grpSpPr>
        <p:sp>
          <p:nvSpPr>
            <p:cNvPr id="4" name="Google Shape;157;p20">
              <a:extLst>
                <a:ext uri="{FF2B5EF4-FFF2-40B4-BE49-F238E27FC236}">
                  <a16:creationId xmlns:a16="http://schemas.microsoft.com/office/drawing/2014/main" id="{E98F7850-E8A1-4D65-AB4B-DB9606909211}"/>
                </a:ext>
              </a:extLst>
            </p:cNvPr>
            <p:cNvSpPr/>
            <p:nvPr/>
          </p:nvSpPr>
          <p:spPr>
            <a:xfrm>
              <a:off x="3618412" y="854073"/>
              <a:ext cx="5473336" cy="3038657"/>
            </a:xfrm>
            <a:custGeom>
              <a:avLst/>
              <a:gdLst/>
              <a:ahLst/>
              <a:cxnLst/>
              <a:rect l="l" t="t" r="r" b="b"/>
              <a:pathLst>
                <a:path w="19198" h="10845" extrusionOk="0">
                  <a:moveTo>
                    <a:pt x="7572" y="1"/>
                  </a:moveTo>
                  <a:lnTo>
                    <a:pt x="7108" y="25"/>
                  </a:lnTo>
                  <a:lnTo>
                    <a:pt x="6668" y="98"/>
                  </a:lnTo>
                  <a:lnTo>
                    <a:pt x="6229" y="196"/>
                  </a:lnTo>
                  <a:lnTo>
                    <a:pt x="5813" y="343"/>
                  </a:lnTo>
                  <a:lnTo>
                    <a:pt x="5423" y="538"/>
                  </a:lnTo>
                  <a:lnTo>
                    <a:pt x="5056" y="758"/>
                  </a:lnTo>
                  <a:lnTo>
                    <a:pt x="4714" y="1026"/>
                  </a:lnTo>
                  <a:lnTo>
                    <a:pt x="4397" y="1319"/>
                  </a:lnTo>
                  <a:lnTo>
                    <a:pt x="4104" y="1637"/>
                  </a:lnTo>
                  <a:lnTo>
                    <a:pt x="3835" y="1979"/>
                  </a:lnTo>
                  <a:lnTo>
                    <a:pt x="3615" y="2345"/>
                  </a:lnTo>
                  <a:lnTo>
                    <a:pt x="3420" y="2736"/>
                  </a:lnTo>
                  <a:lnTo>
                    <a:pt x="3273" y="3151"/>
                  </a:lnTo>
                  <a:lnTo>
                    <a:pt x="3151" y="3591"/>
                  </a:lnTo>
                  <a:lnTo>
                    <a:pt x="3102" y="4030"/>
                  </a:lnTo>
                  <a:lnTo>
                    <a:pt x="3078" y="4494"/>
                  </a:lnTo>
                  <a:lnTo>
                    <a:pt x="3078" y="4788"/>
                  </a:lnTo>
                  <a:lnTo>
                    <a:pt x="2712" y="4788"/>
                  </a:lnTo>
                  <a:lnTo>
                    <a:pt x="2419" y="4836"/>
                  </a:lnTo>
                  <a:lnTo>
                    <a:pt x="2125" y="4910"/>
                  </a:lnTo>
                  <a:lnTo>
                    <a:pt x="1832" y="5032"/>
                  </a:lnTo>
                  <a:lnTo>
                    <a:pt x="1588" y="5154"/>
                  </a:lnTo>
                  <a:lnTo>
                    <a:pt x="1320" y="5300"/>
                  </a:lnTo>
                  <a:lnTo>
                    <a:pt x="1100" y="5471"/>
                  </a:lnTo>
                  <a:lnTo>
                    <a:pt x="880" y="5667"/>
                  </a:lnTo>
                  <a:lnTo>
                    <a:pt x="685" y="5887"/>
                  </a:lnTo>
                  <a:lnTo>
                    <a:pt x="514" y="6131"/>
                  </a:lnTo>
                  <a:lnTo>
                    <a:pt x="367" y="6375"/>
                  </a:lnTo>
                  <a:lnTo>
                    <a:pt x="220" y="6644"/>
                  </a:lnTo>
                  <a:lnTo>
                    <a:pt x="123" y="6912"/>
                  </a:lnTo>
                  <a:lnTo>
                    <a:pt x="50" y="7205"/>
                  </a:lnTo>
                  <a:lnTo>
                    <a:pt x="1" y="7499"/>
                  </a:lnTo>
                  <a:lnTo>
                    <a:pt x="1" y="7816"/>
                  </a:lnTo>
                  <a:lnTo>
                    <a:pt x="1" y="8134"/>
                  </a:lnTo>
                  <a:lnTo>
                    <a:pt x="50" y="8427"/>
                  </a:lnTo>
                  <a:lnTo>
                    <a:pt x="123" y="8720"/>
                  </a:lnTo>
                  <a:lnTo>
                    <a:pt x="220" y="8988"/>
                  </a:lnTo>
                  <a:lnTo>
                    <a:pt x="367" y="9257"/>
                  </a:lnTo>
                  <a:lnTo>
                    <a:pt x="514" y="9501"/>
                  </a:lnTo>
                  <a:lnTo>
                    <a:pt x="685" y="9745"/>
                  </a:lnTo>
                  <a:lnTo>
                    <a:pt x="880" y="9965"/>
                  </a:lnTo>
                  <a:lnTo>
                    <a:pt x="1100" y="10161"/>
                  </a:lnTo>
                  <a:lnTo>
                    <a:pt x="1320" y="10332"/>
                  </a:lnTo>
                  <a:lnTo>
                    <a:pt x="1588" y="10478"/>
                  </a:lnTo>
                  <a:lnTo>
                    <a:pt x="1832" y="10600"/>
                  </a:lnTo>
                  <a:lnTo>
                    <a:pt x="2125" y="10722"/>
                  </a:lnTo>
                  <a:lnTo>
                    <a:pt x="2419" y="10796"/>
                  </a:lnTo>
                  <a:lnTo>
                    <a:pt x="2712" y="10844"/>
                  </a:lnTo>
                  <a:lnTo>
                    <a:pt x="16486" y="10844"/>
                  </a:lnTo>
                  <a:lnTo>
                    <a:pt x="16779" y="10796"/>
                  </a:lnTo>
                  <a:lnTo>
                    <a:pt x="17072" y="10722"/>
                  </a:lnTo>
                  <a:lnTo>
                    <a:pt x="17365" y="10600"/>
                  </a:lnTo>
                  <a:lnTo>
                    <a:pt x="17610" y="10478"/>
                  </a:lnTo>
                  <a:lnTo>
                    <a:pt x="17878" y="10332"/>
                  </a:lnTo>
                  <a:lnTo>
                    <a:pt x="18098" y="10161"/>
                  </a:lnTo>
                  <a:lnTo>
                    <a:pt x="18318" y="9965"/>
                  </a:lnTo>
                  <a:lnTo>
                    <a:pt x="18513" y="9745"/>
                  </a:lnTo>
                  <a:lnTo>
                    <a:pt x="18684" y="9501"/>
                  </a:lnTo>
                  <a:lnTo>
                    <a:pt x="18831" y="9257"/>
                  </a:lnTo>
                  <a:lnTo>
                    <a:pt x="18977" y="8988"/>
                  </a:lnTo>
                  <a:lnTo>
                    <a:pt x="19075" y="8720"/>
                  </a:lnTo>
                  <a:lnTo>
                    <a:pt x="19148" y="8427"/>
                  </a:lnTo>
                  <a:lnTo>
                    <a:pt x="19197" y="8134"/>
                  </a:lnTo>
                  <a:lnTo>
                    <a:pt x="19197" y="7816"/>
                  </a:lnTo>
                  <a:lnTo>
                    <a:pt x="19197" y="7499"/>
                  </a:lnTo>
                  <a:lnTo>
                    <a:pt x="19148" y="7205"/>
                  </a:lnTo>
                  <a:lnTo>
                    <a:pt x="19075" y="6912"/>
                  </a:lnTo>
                  <a:lnTo>
                    <a:pt x="18977" y="6644"/>
                  </a:lnTo>
                  <a:lnTo>
                    <a:pt x="18831" y="6375"/>
                  </a:lnTo>
                  <a:lnTo>
                    <a:pt x="18684" y="6131"/>
                  </a:lnTo>
                  <a:lnTo>
                    <a:pt x="18513" y="5887"/>
                  </a:lnTo>
                  <a:lnTo>
                    <a:pt x="18318" y="5667"/>
                  </a:lnTo>
                  <a:lnTo>
                    <a:pt x="18098" y="5471"/>
                  </a:lnTo>
                  <a:lnTo>
                    <a:pt x="17878" y="5300"/>
                  </a:lnTo>
                  <a:lnTo>
                    <a:pt x="17610" y="5154"/>
                  </a:lnTo>
                  <a:lnTo>
                    <a:pt x="17365" y="5032"/>
                  </a:lnTo>
                  <a:lnTo>
                    <a:pt x="17072" y="4910"/>
                  </a:lnTo>
                  <a:lnTo>
                    <a:pt x="16779" y="4836"/>
                  </a:lnTo>
                  <a:lnTo>
                    <a:pt x="16486" y="4788"/>
                  </a:lnTo>
                  <a:lnTo>
                    <a:pt x="15412" y="4788"/>
                  </a:lnTo>
                  <a:lnTo>
                    <a:pt x="15436" y="4494"/>
                  </a:lnTo>
                  <a:lnTo>
                    <a:pt x="15412" y="4201"/>
                  </a:lnTo>
                  <a:lnTo>
                    <a:pt x="15387" y="3933"/>
                  </a:lnTo>
                  <a:lnTo>
                    <a:pt x="15314" y="3664"/>
                  </a:lnTo>
                  <a:lnTo>
                    <a:pt x="15216" y="3420"/>
                  </a:lnTo>
                  <a:lnTo>
                    <a:pt x="15094" y="3176"/>
                  </a:lnTo>
                  <a:lnTo>
                    <a:pt x="14972" y="2956"/>
                  </a:lnTo>
                  <a:lnTo>
                    <a:pt x="14801" y="2736"/>
                  </a:lnTo>
                  <a:lnTo>
                    <a:pt x="14630" y="2541"/>
                  </a:lnTo>
                  <a:lnTo>
                    <a:pt x="14435" y="2370"/>
                  </a:lnTo>
                  <a:lnTo>
                    <a:pt x="14215" y="2199"/>
                  </a:lnTo>
                  <a:lnTo>
                    <a:pt x="13995" y="2077"/>
                  </a:lnTo>
                  <a:lnTo>
                    <a:pt x="13751" y="1954"/>
                  </a:lnTo>
                  <a:lnTo>
                    <a:pt x="13507" y="1857"/>
                  </a:lnTo>
                  <a:lnTo>
                    <a:pt x="13238" y="1784"/>
                  </a:lnTo>
                  <a:lnTo>
                    <a:pt x="12969" y="1759"/>
                  </a:lnTo>
                  <a:lnTo>
                    <a:pt x="12676" y="1735"/>
                  </a:lnTo>
                  <a:lnTo>
                    <a:pt x="12334" y="1759"/>
                  </a:lnTo>
                  <a:lnTo>
                    <a:pt x="11992" y="1832"/>
                  </a:lnTo>
                  <a:lnTo>
                    <a:pt x="11650" y="1930"/>
                  </a:lnTo>
                  <a:lnTo>
                    <a:pt x="11357" y="2077"/>
                  </a:lnTo>
                  <a:lnTo>
                    <a:pt x="11186" y="1857"/>
                  </a:lnTo>
                  <a:lnTo>
                    <a:pt x="11015" y="1637"/>
                  </a:lnTo>
                  <a:lnTo>
                    <a:pt x="10844" y="1417"/>
                  </a:lnTo>
                  <a:lnTo>
                    <a:pt x="10649" y="1222"/>
                  </a:lnTo>
                  <a:lnTo>
                    <a:pt x="10454" y="1051"/>
                  </a:lnTo>
                  <a:lnTo>
                    <a:pt x="10234" y="880"/>
                  </a:lnTo>
                  <a:lnTo>
                    <a:pt x="9990" y="709"/>
                  </a:lnTo>
                  <a:lnTo>
                    <a:pt x="9745" y="562"/>
                  </a:lnTo>
                  <a:lnTo>
                    <a:pt x="9501" y="440"/>
                  </a:lnTo>
                  <a:lnTo>
                    <a:pt x="9257" y="318"/>
                  </a:lnTo>
                  <a:lnTo>
                    <a:pt x="8988" y="220"/>
                  </a:lnTo>
                  <a:lnTo>
                    <a:pt x="8720" y="147"/>
                  </a:lnTo>
                  <a:lnTo>
                    <a:pt x="8427" y="74"/>
                  </a:lnTo>
                  <a:lnTo>
                    <a:pt x="8158" y="25"/>
                  </a:lnTo>
                  <a:lnTo>
                    <a:pt x="7865" y="1"/>
                  </a:lnTo>
                  <a:close/>
                </a:path>
              </a:pathLst>
            </a:custGeom>
            <a:solidFill>
              <a:srgbClr val="00B05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1050" dirty="0"/>
            </a:p>
          </p:txBody>
        </p:sp>
        <p:sp>
          <p:nvSpPr>
            <p:cNvPr id="5" name="Hộp Văn bản 10">
              <a:extLst>
                <a:ext uri="{FF2B5EF4-FFF2-40B4-BE49-F238E27FC236}">
                  <a16:creationId xmlns:a16="http://schemas.microsoft.com/office/drawing/2014/main" id="{2BFA5FA8-BCB5-4109-A323-D465A630B106}"/>
                </a:ext>
              </a:extLst>
            </p:cNvPr>
            <p:cNvSpPr txBox="1"/>
            <p:nvPr/>
          </p:nvSpPr>
          <p:spPr>
            <a:xfrm>
              <a:off x="3350623" y="1834792"/>
              <a:ext cx="600891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32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 ĐỘNG</a:t>
              </a:r>
            </a:p>
            <a:p>
              <a:pPr algn="ctr">
                <a:lnSpc>
                  <a:spcPct val="150000"/>
                </a:lnSpc>
              </a:pPr>
              <a:r>
                <a:rPr lang="en-US" sz="32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LUYỆN TẬP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36465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3565280" y="6185463"/>
            <a:ext cx="612824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022734" y="0"/>
            <a:ext cx="69916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NHÓM: </a:t>
            </a:r>
            <a:r>
              <a:rPr lang="en-US" sz="28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28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8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251613" y="551874"/>
            <a:ext cx="1102436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2" name="TextBox 31"/>
              <p:cNvSpPr txBox="1"/>
              <p:nvPr/>
            </p:nvSpPr>
            <p:spPr>
              <a:xfrm>
                <a:off x="251613" y="1526379"/>
                <a:ext cx="11649442" cy="11328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2800" b="1" u="sng" dirty="0" err="1">
                    <a:solidFill>
                      <a:srgbClr val="0066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Bài</a:t>
                </a:r>
                <a:r>
                  <a:rPr lang="en-US" sz="2800" b="1" u="sng" dirty="0">
                    <a:solidFill>
                      <a:srgbClr val="0066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2 (SGK/66)</a:t>
                </a:r>
                <a:r>
                  <a:rPr lang="en-US" sz="2800" b="1" dirty="0">
                    <a:solidFill>
                      <a:srgbClr val="0066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Một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ô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tô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dự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định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đi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từ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𝐴</m:t>
                    </m:r>
                  </m:oMath>
                </a14:m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đến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𝐵</m:t>
                    </m:r>
                  </m:oMath>
                </a14:m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trong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6</m:t>
                    </m:r>
                  </m:oMath>
                </a14:m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giờ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Nhưng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thực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tế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ô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tô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đi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với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vận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tốc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gấp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4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3</m:t>
                        </m:r>
                      </m:den>
                    </m:f>
                  </m:oMath>
                </a14:m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vận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tốc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dự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định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Tính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thời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gian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ô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tô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đã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đi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quãng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𝐴𝐵</m:t>
                    </m:r>
                    <m:r>
                      <a:rPr lang="en-US" sz="2800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</m:oMath>
                </a14:m>
                <a:endPara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32" name="TextBox 3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613" y="1526379"/>
                <a:ext cx="11649442" cy="1132874"/>
              </a:xfrm>
              <a:prstGeom prst="rect">
                <a:avLst/>
              </a:prstGeom>
              <a:blipFill>
                <a:blip r:embed="rId2"/>
                <a:stretch>
                  <a:fillRect l="-1047" t="-5376" r="-1099" b="-53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TextBox 32"/>
          <p:cNvSpPr txBox="1"/>
          <p:nvPr/>
        </p:nvSpPr>
        <p:spPr>
          <a:xfrm>
            <a:off x="311091" y="3511444"/>
            <a:ext cx="109648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2" name="Rectangle 20"/>
              <p:cNvSpPr>
                <a:spLocks noChangeArrowheads="1"/>
              </p:cNvSpPr>
              <p:nvPr/>
            </p:nvSpPr>
            <p:spPr bwMode="auto">
              <a:xfrm>
                <a:off x="336069" y="3927174"/>
                <a:ext cx="11363488" cy="355546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just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fr-FR" altLang="en-US" sz="28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Gọi </a:t>
                </a:r>
                <a:r>
                  <a:rPr kumimoji="0" lang="fr-FR" altLang="en-US" sz="2800" b="0" i="0" u="none" strike="noStrike" cap="none" normalizeH="0" baseline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thời</a:t>
                </a:r>
                <a:r>
                  <a:rPr kumimoji="0" lang="fr-FR" altLang="en-US" sz="28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fr-FR" altLang="en-US" sz="2800" b="0" i="0" u="none" strike="noStrike" cap="none" normalizeH="0" baseline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gian</a:t>
                </a:r>
                <a:r>
                  <a:rPr kumimoji="0" lang="fr-FR" altLang="en-US" sz="28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ô </a:t>
                </a:r>
                <a:r>
                  <a:rPr kumimoji="0" lang="fr-FR" altLang="en-US" sz="2800" b="0" i="0" u="none" strike="noStrike" cap="none" normalizeH="0" baseline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tô</a:t>
                </a:r>
                <a:r>
                  <a:rPr kumimoji="0" lang="fr-FR" altLang="en-US" sz="28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fr-FR" altLang="en-US" sz="2800" b="0" i="0" u="none" strike="noStrike" cap="none" normalizeH="0" baseline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đi</a:t>
                </a:r>
                <a:r>
                  <a:rPr kumimoji="0" lang="fr-FR" altLang="en-US" sz="28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fr-FR" altLang="en-US" sz="2800" b="0" i="0" u="none" strike="noStrike" cap="none" normalizeH="0" baseline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hết</a:t>
                </a:r>
                <a:r>
                  <a:rPr kumimoji="0" lang="fr-FR" altLang="en-US" sz="28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fr-FR" altLang="en-US" sz="2800" b="0" i="0" u="none" strike="noStrike" cap="none" normalizeH="0" baseline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quãng</a:t>
                </a:r>
                <a:r>
                  <a:rPr kumimoji="0" lang="fr-FR" altLang="en-US" sz="28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fr-FR" altLang="en-US" sz="2800" b="0" i="0" u="none" strike="noStrike" cap="none" normalizeH="0" baseline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đường</a:t>
                </a:r>
                <a:r>
                  <a:rPr kumimoji="0" lang="fr-FR" altLang="en-US" sz="28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fr-FR" altLang="en-US" sz="28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𝐴𝐵</m:t>
                    </m:r>
                  </m:oMath>
                </a14:m>
                <a:r>
                  <a:rPr kumimoji="0" lang="fr-FR" altLang="en-US" sz="28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là</a:t>
                </a:r>
                <a:r>
                  <a:rPr kumimoji="0" lang="fr-FR" altLang="en-US" sz="2800" b="0" i="0" u="none" strike="noStrike" cap="none" normalizeH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fr-FR" altLang="en-US" sz="2800" b="0" i="1" u="none" strike="noStrike" cap="none" normalizeH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kumimoji="0" lang="fr-FR" altLang="en-US" sz="2800" b="0" i="1" u="none" strike="noStrike" cap="none" normalizeH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(</m:t>
                    </m:r>
                    <m:r>
                      <a:rPr kumimoji="0" lang="fr-FR" altLang="en-US" sz="2800" b="0" i="1" u="none" strike="noStrike" cap="none" normalizeH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h</m:t>
                    </m:r>
                    <m:r>
                      <a:rPr kumimoji="0" lang="fr-FR" altLang="en-US" sz="2800" b="0" i="1" u="none" strike="noStrike" cap="none" normalizeH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kumimoji="0" lang="fr-FR" altLang="en-US" sz="2800" b="0" i="0" u="none" strike="noStrike" cap="none" normalizeH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  <a:p>
                <a:pPr lvl="0" algn="just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fr-FR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Theo </a:t>
                </a:r>
                <a:r>
                  <a:rPr lang="fr-FR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đề</a:t>
                </a:r>
                <a:r>
                  <a:rPr lang="fr-FR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bài</a:t>
                </a:r>
                <a:r>
                  <a:rPr lang="fr-FR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ta </a:t>
                </a:r>
                <a:r>
                  <a:rPr lang="fr-FR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fr-FR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tỉ</a:t>
                </a:r>
                <a:r>
                  <a:rPr lang="fr-FR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lệ</a:t>
                </a:r>
                <a:r>
                  <a:rPr lang="fr-FR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giữa</a:t>
                </a:r>
                <a:r>
                  <a:rPr lang="fr-FR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vận</a:t>
                </a:r>
                <a:r>
                  <a:rPr lang="fr-FR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tốc</a:t>
                </a:r>
                <a:r>
                  <a:rPr lang="fr-FR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thực</a:t>
                </a:r>
                <a:r>
                  <a:rPr lang="fr-FR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tế</a:t>
                </a:r>
                <a:r>
                  <a:rPr lang="fr-FR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fr-FR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vận</a:t>
                </a:r>
                <a:r>
                  <a:rPr lang="fr-FR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tốc</a:t>
                </a:r>
                <a:r>
                  <a:rPr lang="fr-FR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dự</a:t>
                </a:r>
                <a:r>
                  <a:rPr lang="fr-FR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định</a:t>
                </a:r>
                <a:r>
                  <a:rPr lang="fr-FR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là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fr-FR" sz="28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4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fr-FR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  <a:p>
                <a:pPr algn="just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fr-FR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Lại</a:t>
                </a:r>
                <a:r>
                  <a:rPr lang="fr-FR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fr-FR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trên</a:t>
                </a:r>
                <a:r>
                  <a:rPr lang="fr-FR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cùng</a:t>
                </a:r>
                <a:r>
                  <a:rPr lang="fr-FR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một</a:t>
                </a:r>
                <a:r>
                  <a:rPr lang="fr-FR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quãng</a:t>
                </a:r>
                <a:r>
                  <a:rPr lang="fr-FR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đường</a:t>
                </a:r>
                <a:r>
                  <a:rPr lang="fr-FR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vận</a:t>
                </a:r>
                <a:r>
                  <a:rPr lang="fr-FR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tốc</a:t>
                </a:r>
                <a:r>
                  <a:rPr lang="fr-FR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fr-FR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thời</a:t>
                </a:r>
                <a:r>
                  <a:rPr lang="fr-FR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gian</a:t>
                </a:r>
                <a:r>
                  <a:rPr lang="fr-FR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chuyển</a:t>
                </a:r>
                <a:r>
                  <a:rPr lang="fr-FR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động</a:t>
                </a:r>
                <a:r>
                  <a:rPr lang="fr-FR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là </a:t>
                </a:r>
                <a:r>
                  <a:rPr lang="fr-FR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hai</a:t>
                </a:r>
                <a:r>
                  <a:rPr lang="fr-FR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đại</a:t>
                </a:r>
                <a:r>
                  <a:rPr lang="fr-FR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lượng</a:t>
                </a:r>
                <a:r>
                  <a:rPr lang="fr-FR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tỉ</a:t>
                </a:r>
                <a:r>
                  <a:rPr lang="fr-FR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lệ</a:t>
                </a:r>
                <a:r>
                  <a:rPr lang="fr-FR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nghịch</a:t>
                </a:r>
                <a:r>
                  <a:rPr lang="fr-FR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nên</a:t>
                </a:r>
                <a:r>
                  <a:rPr lang="fr-FR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ta </a:t>
                </a:r>
                <a:r>
                  <a:rPr lang="fr-FR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fr-FR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 : </a:t>
                </a:r>
              </a:p>
              <a:p>
                <a:pPr algn="just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fr-FR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                                     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fr-FR" sz="32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6 </m:t>
                        </m:r>
                      </m:num>
                      <m:den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den>
                    </m:f>
                  </m:oMath>
                </a14:m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4</m:t>
                        </m:r>
                      </m:num>
                      <m:den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suy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ra</a:t>
                </a:r>
                <a:r>
                  <a:rPr 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800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 4,5 </m:t>
                    </m:r>
                  </m:oMath>
                </a14:m>
                <a:endPara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lvl="0" algn="just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kumimoji="0" lang="fr-FR" altLang="en-US" sz="2800" b="0" i="0" u="none" strike="noStrike" cap="none" normalizeH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marR="0" lvl="0" indent="0" algn="just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fr-FR" altLang="en-US" sz="28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kumimoji="0" lang="fr-FR" altLang="en-US" sz="2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22" name="Rectangle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36069" y="3927174"/>
                <a:ext cx="11363488" cy="3555460"/>
              </a:xfrm>
              <a:prstGeom prst="rect">
                <a:avLst/>
              </a:prstGeom>
              <a:blipFill>
                <a:blip r:embed="rId3"/>
                <a:stretch>
                  <a:fillRect l="-1073" t="-1201" r="-1127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" name="TextBox 34"/>
          <p:cNvSpPr txBox="1"/>
          <p:nvPr/>
        </p:nvSpPr>
        <p:spPr>
          <a:xfrm>
            <a:off x="251613" y="2585901"/>
            <a:ext cx="1096488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ý: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treo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chéo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39" name="Hình ảnh 7">
            <a:extLst>
              <a:ext uri="{FF2B5EF4-FFF2-40B4-BE49-F238E27FC236}">
                <a16:creationId xmlns:a16="http://schemas.microsoft.com/office/drawing/2014/main" id="{BA7CBF01-4069-4699-B6B4-566D373388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5619" y="78963"/>
            <a:ext cx="1640713" cy="1360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1539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2" grpId="0"/>
      <p:bldP spid="33" grpId="0"/>
      <p:bldP spid="22" grpId="0"/>
      <p:bldP spid="3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3415937" y="1481090"/>
            <a:ext cx="6008914" cy="3038657"/>
            <a:chOff x="3415937" y="1481090"/>
            <a:chExt cx="6008914" cy="3038657"/>
          </a:xfrm>
        </p:grpSpPr>
        <p:sp>
          <p:nvSpPr>
            <p:cNvPr id="4" name="Google Shape;157;p20">
              <a:extLst>
                <a:ext uri="{FF2B5EF4-FFF2-40B4-BE49-F238E27FC236}">
                  <a16:creationId xmlns:a16="http://schemas.microsoft.com/office/drawing/2014/main" id="{E98F7850-E8A1-4D65-AB4B-DB9606909211}"/>
                </a:ext>
              </a:extLst>
            </p:cNvPr>
            <p:cNvSpPr/>
            <p:nvPr/>
          </p:nvSpPr>
          <p:spPr>
            <a:xfrm>
              <a:off x="3683726" y="1481090"/>
              <a:ext cx="5473336" cy="3038657"/>
            </a:xfrm>
            <a:custGeom>
              <a:avLst/>
              <a:gdLst/>
              <a:ahLst/>
              <a:cxnLst/>
              <a:rect l="l" t="t" r="r" b="b"/>
              <a:pathLst>
                <a:path w="19198" h="10845" extrusionOk="0">
                  <a:moveTo>
                    <a:pt x="7572" y="1"/>
                  </a:moveTo>
                  <a:lnTo>
                    <a:pt x="7108" y="25"/>
                  </a:lnTo>
                  <a:lnTo>
                    <a:pt x="6668" y="98"/>
                  </a:lnTo>
                  <a:lnTo>
                    <a:pt x="6229" y="196"/>
                  </a:lnTo>
                  <a:lnTo>
                    <a:pt x="5813" y="343"/>
                  </a:lnTo>
                  <a:lnTo>
                    <a:pt x="5423" y="538"/>
                  </a:lnTo>
                  <a:lnTo>
                    <a:pt x="5056" y="758"/>
                  </a:lnTo>
                  <a:lnTo>
                    <a:pt x="4714" y="1026"/>
                  </a:lnTo>
                  <a:lnTo>
                    <a:pt x="4397" y="1319"/>
                  </a:lnTo>
                  <a:lnTo>
                    <a:pt x="4104" y="1637"/>
                  </a:lnTo>
                  <a:lnTo>
                    <a:pt x="3835" y="1979"/>
                  </a:lnTo>
                  <a:lnTo>
                    <a:pt x="3615" y="2345"/>
                  </a:lnTo>
                  <a:lnTo>
                    <a:pt x="3420" y="2736"/>
                  </a:lnTo>
                  <a:lnTo>
                    <a:pt x="3273" y="3151"/>
                  </a:lnTo>
                  <a:lnTo>
                    <a:pt x="3151" y="3591"/>
                  </a:lnTo>
                  <a:lnTo>
                    <a:pt x="3102" y="4030"/>
                  </a:lnTo>
                  <a:lnTo>
                    <a:pt x="3078" y="4494"/>
                  </a:lnTo>
                  <a:lnTo>
                    <a:pt x="3078" y="4788"/>
                  </a:lnTo>
                  <a:lnTo>
                    <a:pt x="2712" y="4788"/>
                  </a:lnTo>
                  <a:lnTo>
                    <a:pt x="2419" y="4836"/>
                  </a:lnTo>
                  <a:lnTo>
                    <a:pt x="2125" y="4910"/>
                  </a:lnTo>
                  <a:lnTo>
                    <a:pt x="1832" y="5032"/>
                  </a:lnTo>
                  <a:lnTo>
                    <a:pt x="1588" y="5154"/>
                  </a:lnTo>
                  <a:lnTo>
                    <a:pt x="1320" y="5300"/>
                  </a:lnTo>
                  <a:lnTo>
                    <a:pt x="1100" y="5471"/>
                  </a:lnTo>
                  <a:lnTo>
                    <a:pt x="880" y="5667"/>
                  </a:lnTo>
                  <a:lnTo>
                    <a:pt x="685" y="5887"/>
                  </a:lnTo>
                  <a:lnTo>
                    <a:pt x="514" y="6131"/>
                  </a:lnTo>
                  <a:lnTo>
                    <a:pt x="367" y="6375"/>
                  </a:lnTo>
                  <a:lnTo>
                    <a:pt x="220" y="6644"/>
                  </a:lnTo>
                  <a:lnTo>
                    <a:pt x="123" y="6912"/>
                  </a:lnTo>
                  <a:lnTo>
                    <a:pt x="50" y="7205"/>
                  </a:lnTo>
                  <a:lnTo>
                    <a:pt x="1" y="7499"/>
                  </a:lnTo>
                  <a:lnTo>
                    <a:pt x="1" y="7816"/>
                  </a:lnTo>
                  <a:lnTo>
                    <a:pt x="1" y="8134"/>
                  </a:lnTo>
                  <a:lnTo>
                    <a:pt x="50" y="8427"/>
                  </a:lnTo>
                  <a:lnTo>
                    <a:pt x="123" y="8720"/>
                  </a:lnTo>
                  <a:lnTo>
                    <a:pt x="220" y="8988"/>
                  </a:lnTo>
                  <a:lnTo>
                    <a:pt x="367" y="9257"/>
                  </a:lnTo>
                  <a:lnTo>
                    <a:pt x="514" y="9501"/>
                  </a:lnTo>
                  <a:lnTo>
                    <a:pt x="685" y="9745"/>
                  </a:lnTo>
                  <a:lnTo>
                    <a:pt x="880" y="9965"/>
                  </a:lnTo>
                  <a:lnTo>
                    <a:pt x="1100" y="10161"/>
                  </a:lnTo>
                  <a:lnTo>
                    <a:pt x="1320" y="10332"/>
                  </a:lnTo>
                  <a:lnTo>
                    <a:pt x="1588" y="10478"/>
                  </a:lnTo>
                  <a:lnTo>
                    <a:pt x="1832" y="10600"/>
                  </a:lnTo>
                  <a:lnTo>
                    <a:pt x="2125" y="10722"/>
                  </a:lnTo>
                  <a:lnTo>
                    <a:pt x="2419" y="10796"/>
                  </a:lnTo>
                  <a:lnTo>
                    <a:pt x="2712" y="10844"/>
                  </a:lnTo>
                  <a:lnTo>
                    <a:pt x="16486" y="10844"/>
                  </a:lnTo>
                  <a:lnTo>
                    <a:pt x="16779" y="10796"/>
                  </a:lnTo>
                  <a:lnTo>
                    <a:pt x="17072" y="10722"/>
                  </a:lnTo>
                  <a:lnTo>
                    <a:pt x="17365" y="10600"/>
                  </a:lnTo>
                  <a:lnTo>
                    <a:pt x="17610" y="10478"/>
                  </a:lnTo>
                  <a:lnTo>
                    <a:pt x="17878" y="10332"/>
                  </a:lnTo>
                  <a:lnTo>
                    <a:pt x="18098" y="10161"/>
                  </a:lnTo>
                  <a:lnTo>
                    <a:pt x="18318" y="9965"/>
                  </a:lnTo>
                  <a:lnTo>
                    <a:pt x="18513" y="9745"/>
                  </a:lnTo>
                  <a:lnTo>
                    <a:pt x="18684" y="9501"/>
                  </a:lnTo>
                  <a:lnTo>
                    <a:pt x="18831" y="9257"/>
                  </a:lnTo>
                  <a:lnTo>
                    <a:pt x="18977" y="8988"/>
                  </a:lnTo>
                  <a:lnTo>
                    <a:pt x="19075" y="8720"/>
                  </a:lnTo>
                  <a:lnTo>
                    <a:pt x="19148" y="8427"/>
                  </a:lnTo>
                  <a:lnTo>
                    <a:pt x="19197" y="8134"/>
                  </a:lnTo>
                  <a:lnTo>
                    <a:pt x="19197" y="7816"/>
                  </a:lnTo>
                  <a:lnTo>
                    <a:pt x="19197" y="7499"/>
                  </a:lnTo>
                  <a:lnTo>
                    <a:pt x="19148" y="7205"/>
                  </a:lnTo>
                  <a:lnTo>
                    <a:pt x="19075" y="6912"/>
                  </a:lnTo>
                  <a:lnTo>
                    <a:pt x="18977" y="6644"/>
                  </a:lnTo>
                  <a:lnTo>
                    <a:pt x="18831" y="6375"/>
                  </a:lnTo>
                  <a:lnTo>
                    <a:pt x="18684" y="6131"/>
                  </a:lnTo>
                  <a:lnTo>
                    <a:pt x="18513" y="5887"/>
                  </a:lnTo>
                  <a:lnTo>
                    <a:pt x="18318" y="5667"/>
                  </a:lnTo>
                  <a:lnTo>
                    <a:pt x="18098" y="5471"/>
                  </a:lnTo>
                  <a:lnTo>
                    <a:pt x="17878" y="5300"/>
                  </a:lnTo>
                  <a:lnTo>
                    <a:pt x="17610" y="5154"/>
                  </a:lnTo>
                  <a:lnTo>
                    <a:pt x="17365" y="5032"/>
                  </a:lnTo>
                  <a:lnTo>
                    <a:pt x="17072" y="4910"/>
                  </a:lnTo>
                  <a:lnTo>
                    <a:pt x="16779" y="4836"/>
                  </a:lnTo>
                  <a:lnTo>
                    <a:pt x="16486" y="4788"/>
                  </a:lnTo>
                  <a:lnTo>
                    <a:pt x="15412" y="4788"/>
                  </a:lnTo>
                  <a:lnTo>
                    <a:pt x="15436" y="4494"/>
                  </a:lnTo>
                  <a:lnTo>
                    <a:pt x="15412" y="4201"/>
                  </a:lnTo>
                  <a:lnTo>
                    <a:pt x="15387" y="3933"/>
                  </a:lnTo>
                  <a:lnTo>
                    <a:pt x="15314" y="3664"/>
                  </a:lnTo>
                  <a:lnTo>
                    <a:pt x="15216" y="3420"/>
                  </a:lnTo>
                  <a:lnTo>
                    <a:pt x="15094" y="3176"/>
                  </a:lnTo>
                  <a:lnTo>
                    <a:pt x="14972" y="2956"/>
                  </a:lnTo>
                  <a:lnTo>
                    <a:pt x="14801" y="2736"/>
                  </a:lnTo>
                  <a:lnTo>
                    <a:pt x="14630" y="2541"/>
                  </a:lnTo>
                  <a:lnTo>
                    <a:pt x="14435" y="2370"/>
                  </a:lnTo>
                  <a:lnTo>
                    <a:pt x="14215" y="2199"/>
                  </a:lnTo>
                  <a:lnTo>
                    <a:pt x="13995" y="2077"/>
                  </a:lnTo>
                  <a:lnTo>
                    <a:pt x="13751" y="1954"/>
                  </a:lnTo>
                  <a:lnTo>
                    <a:pt x="13507" y="1857"/>
                  </a:lnTo>
                  <a:lnTo>
                    <a:pt x="13238" y="1784"/>
                  </a:lnTo>
                  <a:lnTo>
                    <a:pt x="12969" y="1759"/>
                  </a:lnTo>
                  <a:lnTo>
                    <a:pt x="12676" y="1735"/>
                  </a:lnTo>
                  <a:lnTo>
                    <a:pt x="12334" y="1759"/>
                  </a:lnTo>
                  <a:lnTo>
                    <a:pt x="11992" y="1832"/>
                  </a:lnTo>
                  <a:lnTo>
                    <a:pt x="11650" y="1930"/>
                  </a:lnTo>
                  <a:lnTo>
                    <a:pt x="11357" y="2077"/>
                  </a:lnTo>
                  <a:lnTo>
                    <a:pt x="11186" y="1857"/>
                  </a:lnTo>
                  <a:lnTo>
                    <a:pt x="11015" y="1637"/>
                  </a:lnTo>
                  <a:lnTo>
                    <a:pt x="10844" y="1417"/>
                  </a:lnTo>
                  <a:lnTo>
                    <a:pt x="10649" y="1222"/>
                  </a:lnTo>
                  <a:lnTo>
                    <a:pt x="10454" y="1051"/>
                  </a:lnTo>
                  <a:lnTo>
                    <a:pt x="10234" y="880"/>
                  </a:lnTo>
                  <a:lnTo>
                    <a:pt x="9990" y="709"/>
                  </a:lnTo>
                  <a:lnTo>
                    <a:pt x="9745" y="562"/>
                  </a:lnTo>
                  <a:lnTo>
                    <a:pt x="9501" y="440"/>
                  </a:lnTo>
                  <a:lnTo>
                    <a:pt x="9257" y="318"/>
                  </a:lnTo>
                  <a:lnTo>
                    <a:pt x="8988" y="220"/>
                  </a:lnTo>
                  <a:lnTo>
                    <a:pt x="8720" y="147"/>
                  </a:lnTo>
                  <a:lnTo>
                    <a:pt x="8427" y="74"/>
                  </a:lnTo>
                  <a:lnTo>
                    <a:pt x="8158" y="25"/>
                  </a:lnTo>
                  <a:lnTo>
                    <a:pt x="7865" y="1"/>
                  </a:lnTo>
                  <a:close/>
                </a:path>
              </a:pathLst>
            </a:custGeom>
            <a:solidFill>
              <a:srgbClr val="00B05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1050" dirty="0"/>
            </a:p>
          </p:txBody>
        </p:sp>
        <p:sp>
          <p:nvSpPr>
            <p:cNvPr id="5" name="Hộp Văn bản 10">
              <a:extLst>
                <a:ext uri="{FF2B5EF4-FFF2-40B4-BE49-F238E27FC236}">
                  <a16:creationId xmlns:a16="http://schemas.microsoft.com/office/drawing/2014/main" id="{2BFA5FA8-BCB5-4109-A323-D465A630B106}"/>
                </a:ext>
              </a:extLst>
            </p:cNvPr>
            <p:cNvSpPr txBox="1"/>
            <p:nvPr/>
          </p:nvSpPr>
          <p:spPr>
            <a:xfrm>
              <a:off x="3415937" y="2723066"/>
              <a:ext cx="600891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32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 ĐỘNG VẬN DỤNG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93758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id="{6335562D-47C3-42BC-BC7D-7AF52EE5A71A}"/>
              </a:ext>
            </a:extLst>
          </p:cNvPr>
          <p:cNvSpPr/>
          <p:nvPr/>
        </p:nvSpPr>
        <p:spPr>
          <a:xfrm>
            <a:off x="0" y="3067367"/>
            <a:ext cx="12192000" cy="1141745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0DE8E057-79AF-4679-8F0F-5F578B85F19A}"/>
              </a:ext>
            </a:extLst>
          </p:cNvPr>
          <p:cNvSpPr/>
          <p:nvPr/>
        </p:nvSpPr>
        <p:spPr>
          <a:xfrm>
            <a:off x="0" y="5174777"/>
            <a:ext cx="12192000" cy="1141745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hlinkClick r:id="rId3" action="ppaction://hlinksldjump"/>
            <a:extLst>
              <a:ext uri="{FF2B5EF4-FFF2-40B4-BE49-F238E27FC236}">
                <a16:creationId xmlns:a16="http://schemas.microsoft.com/office/drawing/2014/main" id="{165D02D2-111C-48DA-B806-17EDA77B2D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657" y="2158562"/>
            <a:ext cx="1969179" cy="174360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E93B167-9DF8-4F7B-A15E-DCA0F1988FC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933" y="1646450"/>
            <a:ext cx="2060627" cy="1383912"/>
          </a:xfrm>
          <a:prstGeom prst="rect">
            <a:avLst/>
          </a:prstGeom>
        </p:spPr>
      </p:pic>
      <p:pic>
        <p:nvPicPr>
          <p:cNvPr id="10" name="Picture 9">
            <a:hlinkClick r:id="rId6" action="ppaction://hlinksldjump"/>
            <a:extLst>
              <a:ext uri="{FF2B5EF4-FFF2-40B4-BE49-F238E27FC236}">
                <a16:creationId xmlns:a16="http://schemas.microsoft.com/office/drawing/2014/main" id="{99F79902-D845-4948-9A8D-BC737DA8398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3401" y="2158562"/>
            <a:ext cx="1969179" cy="174360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5A3D29D-2006-4BE0-AEF2-ABC918DCEA4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7677" y="1646449"/>
            <a:ext cx="2060627" cy="1383912"/>
          </a:xfrm>
          <a:prstGeom prst="rect">
            <a:avLst/>
          </a:prstGeom>
        </p:spPr>
      </p:pic>
      <p:pic>
        <p:nvPicPr>
          <p:cNvPr id="12" name="Picture 11">
            <a:hlinkClick r:id="rId9" action="ppaction://hlinksldjump"/>
            <a:extLst>
              <a:ext uri="{FF2B5EF4-FFF2-40B4-BE49-F238E27FC236}">
                <a16:creationId xmlns:a16="http://schemas.microsoft.com/office/drawing/2014/main" id="{B9F6EF56-EFE5-46AA-BEED-938FE1E31AD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2141" y="2158562"/>
            <a:ext cx="1969179" cy="174360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ABCEBFF-5DE1-4042-94D0-113FF0A7D80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6417" y="1646449"/>
            <a:ext cx="2060627" cy="1383912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16677DD5-4B38-44EE-AE03-4CE69860F1F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" y="6308883"/>
            <a:ext cx="6095999" cy="334819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8E58EB64-C11F-4AA8-BD51-6B7EDB33655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79" y="6308883"/>
            <a:ext cx="6095999" cy="334819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468116E2-9E2A-444E-92F8-B1A7CB14769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" y="4202656"/>
            <a:ext cx="6095999" cy="334819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4AF2A1C0-A62D-4A01-AB2A-74ABC46C1AC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79" y="4202656"/>
            <a:ext cx="6095999" cy="334819"/>
          </a:xfrm>
          <a:prstGeom prst="rect">
            <a:avLst/>
          </a:prstGeom>
        </p:spPr>
      </p:pic>
      <p:sp>
        <p:nvSpPr>
          <p:cNvPr id="42" name="Flowchart: Summing Junction 41">
            <a:hlinkClick r:id="rId13" action="ppaction://hlinksldjump"/>
            <a:extLst>
              <a:ext uri="{FF2B5EF4-FFF2-40B4-BE49-F238E27FC236}">
                <a16:creationId xmlns:a16="http://schemas.microsoft.com/office/drawing/2014/main" id="{E51D645D-F5EB-48AD-9720-05E0BE57DF46}"/>
              </a:ext>
            </a:extLst>
          </p:cNvPr>
          <p:cNvSpPr/>
          <p:nvPr/>
        </p:nvSpPr>
        <p:spPr>
          <a:xfrm>
            <a:off x="11398691" y="6114928"/>
            <a:ext cx="649068" cy="649068"/>
          </a:xfrm>
          <a:prstGeom prst="flowChartSummingJunction">
            <a:avLst/>
          </a:prstGeom>
          <a:solidFill>
            <a:srgbClr val="FF0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2557728" y="157564"/>
            <a:ext cx="71061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TRÒ CHƠI: HỘP QUÀ BÍ MẬT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809897" y="655336"/>
            <a:ext cx="1009758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trắc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69673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Freeform: Shape 64">
            <a:extLst>
              <a:ext uri="{FF2B5EF4-FFF2-40B4-BE49-F238E27FC236}">
                <a16:creationId xmlns:a16="http://schemas.microsoft.com/office/drawing/2014/main" id="{61ABD889-CCEB-4BFD-B139-AA3762F04A82}"/>
              </a:ext>
            </a:extLst>
          </p:cNvPr>
          <p:cNvSpPr/>
          <p:nvPr/>
        </p:nvSpPr>
        <p:spPr>
          <a:xfrm rot="5400000">
            <a:off x="-158013" y="154967"/>
            <a:ext cx="4114804" cy="3804872"/>
          </a:xfrm>
          <a:custGeom>
            <a:avLst/>
            <a:gdLst>
              <a:gd name="connsiteX0" fmla="*/ 0 w 4670251"/>
              <a:gd name="connsiteY0" fmla="*/ 2133085 h 4116501"/>
              <a:gd name="connsiteX1" fmla="*/ 0 w 4670251"/>
              <a:gd name="connsiteY1" fmla="*/ 0 h 4116501"/>
              <a:gd name="connsiteX2" fmla="*/ 4670251 w 4670251"/>
              <a:gd name="connsiteY2" fmla="*/ 4116501 h 4116501"/>
              <a:gd name="connsiteX3" fmla="*/ 2250224 w 4670251"/>
              <a:gd name="connsiteY3" fmla="*/ 4116501 h 4116501"/>
              <a:gd name="connsiteX4" fmla="*/ 0 w 4670251"/>
              <a:gd name="connsiteY4" fmla="*/ 2133085 h 41165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70251" h="4116501">
                <a:moveTo>
                  <a:pt x="0" y="2133085"/>
                </a:moveTo>
                <a:lnTo>
                  <a:pt x="0" y="0"/>
                </a:lnTo>
                <a:lnTo>
                  <a:pt x="4670251" y="4116501"/>
                </a:lnTo>
                <a:lnTo>
                  <a:pt x="2250224" y="4116501"/>
                </a:lnTo>
                <a:lnTo>
                  <a:pt x="0" y="2133085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21917" tIns="60959" rIns="121917" bIns="60959" rtlCol="0" anchor="ctr">
            <a:noAutofit/>
          </a:bodyPr>
          <a:lstStyle/>
          <a:p>
            <a:pPr algn="ctr"/>
            <a:endParaRPr lang="en-US" sz="1867"/>
          </a:p>
        </p:txBody>
      </p:sp>
      <p:graphicFrame>
        <p:nvGraphicFramePr>
          <p:cNvPr id="8" name="Diagram 7"/>
          <p:cNvGraphicFramePr/>
          <p:nvPr>
            <p:extLst>
              <p:ext uri="{D42A27DB-BD31-4B8C-83A1-F6EECF244321}">
                <p14:modId xmlns:p14="http://schemas.microsoft.com/office/powerpoint/2010/main" val="874043523"/>
              </p:ext>
            </p:extLst>
          </p:nvPr>
        </p:nvGraphicFramePr>
        <p:xfrm>
          <a:off x="2540000" y="838201"/>
          <a:ext cx="9448800" cy="58419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TextBox 1"/>
          <p:cNvSpPr txBox="1"/>
          <p:nvPr/>
        </p:nvSpPr>
        <p:spPr>
          <a:xfrm rot="18853228">
            <a:off x="-871865" y="1342434"/>
            <a:ext cx="4170361" cy="913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09585" indent="-609585" algn="ctr">
              <a:buAutoNum type="alphaUcPeriod"/>
            </a:pPr>
            <a:r>
              <a:rPr lang="en-US" sz="2667" b="1" dirty="0" err="1">
                <a:latin typeface="Times New Roman" pitchFamily="18" charset="0"/>
                <a:cs typeface="Times New Roman" pitchFamily="18" charset="0"/>
              </a:rPr>
              <a:t>THIẾT</a:t>
            </a:r>
            <a:r>
              <a:rPr lang="en-US" sz="2667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67" b="1" dirty="0" err="1"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667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67" b="1" dirty="0" err="1">
                <a:latin typeface="Times New Roman" pitchFamily="18" charset="0"/>
                <a:cs typeface="Times New Roman" pitchFamily="18" charset="0"/>
              </a:rPr>
              <a:t>DẠY</a:t>
            </a:r>
            <a:r>
              <a:rPr lang="en-US" sz="2667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67" b="1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667" b="1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2667" b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667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67" b="1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667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67" b="1" dirty="0" err="1">
                <a:latin typeface="Times New Roman" pitchFamily="18" charset="0"/>
                <a:cs typeface="Times New Roman" pitchFamily="18" charset="0"/>
              </a:rPr>
              <a:t>LIỆU</a:t>
            </a:r>
            <a:endParaRPr lang="en-US" sz="2667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910532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 animBg="1"/>
      <p:bldGraphic spid="8" grpId="0">
        <p:bldAsOne/>
      </p:bldGraphic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4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9" y="4860959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5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3" y="394794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Một tràng pháo tay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0" y="1"/>
            <a:ext cx="12192000" cy="2002971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679399" y="2653932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Đáp án: C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6" y="4994171"/>
            <a:ext cx="2438330" cy="250979"/>
          </a:xfrm>
          <a:prstGeom prst="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Arrow: Pentagon 30">
            <a:hlinkClick r:id="rId8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9" y="4069021"/>
            <a:ext cx="2310939" cy="899514"/>
          </a:xfrm>
          <a:prstGeom prst="homePlate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3" y="5457584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78" y="4194326"/>
            <a:ext cx="154407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746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5" y="3437713"/>
            <a:ext cx="777979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973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3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571" y="3822144"/>
            <a:ext cx="714375" cy="1190625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2" name="Table 1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357771172"/>
                  </p:ext>
                </p:extLst>
              </p:nvPr>
            </p:nvGraphicFramePr>
            <p:xfrm>
              <a:off x="0" y="0"/>
              <a:ext cx="12192000" cy="2388807"/>
            </p:xfrm>
            <a:graphic>
              <a:graphicData uri="http://schemas.openxmlformats.org/drawingml/2006/table">
                <a:tbl>
                  <a:tblPr>
                    <a:tableStyleId>{5C22544A-7EE6-4342-B048-85BDC9FD1C3A}</a:tableStyleId>
                  </a:tblPr>
                  <a:tblGrid>
                    <a:gridCol w="12192000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</a:tblGrid>
                  <a:tr h="0">
                    <a:tc>
                      <a:txBody>
                        <a:bodyPr/>
                        <a:lstStyle/>
                        <a:p>
                          <a:pPr marL="0" marR="0" algn="l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1000"/>
                            </a:spcAft>
                          </a:pPr>
                          <a:r>
                            <a:rPr lang="pt-BR" sz="2800" b="1" u="sng" dirty="0" smtClean="0">
                              <a:solidFill>
                                <a:srgbClr val="FF0000"/>
                              </a:solidFill>
                              <a:effectLst/>
                              <a:latin typeface="Times New Roman" pitchFamily="18" charset="0"/>
                              <a:cs typeface="Times New Roman" pitchFamily="18" charset="0"/>
                            </a:rPr>
                            <a:t>Câu 1</a:t>
                          </a:r>
                          <a:r>
                            <a:rPr lang="pt-BR" sz="2800" b="1" dirty="0">
                              <a:effectLst/>
                              <a:latin typeface="Times New Roman" pitchFamily="18" charset="0"/>
                              <a:cs typeface="Times New Roman" pitchFamily="18" charset="0"/>
                            </a:rPr>
                            <a:t>: </a:t>
                          </a:r>
                          <a:r>
                            <a:rPr lang="en-US" sz="2800" b="0" dirty="0" err="1">
                              <a:effectLst/>
                              <a:latin typeface="Times New Roman" pitchFamily="18" charset="0"/>
                              <a:cs typeface="Times New Roman" pitchFamily="18" charset="0"/>
                            </a:rPr>
                            <a:t>Nếu</a:t>
                          </a:r>
                          <a:r>
                            <a:rPr lang="en-US" sz="2800" b="0" baseline="0" dirty="0">
                              <a:effectLst/>
                              <a:latin typeface="Times New Roman" pitchFamily="18" charset="0"/>
                              <a:cs typeface="Times New Roman" pitchFamily="18" charset="0"/>
                            </a:rPr>
                            <a:t> x </a:t>
                          </a:r>
                          <a:r>
                            <a:rPr lang="en-US" sz="2800" b="0" baseline="0" dirty="0" err="1">
                              <a:effectLst/>
                              <a:latin typeface="Times New Roman" pitchFamily="18" charset="0"/>
                              <a:cs typeface="Times New Roman" pitchFamily="18" charset="0"/>
                            </a:rPr>
                            <a:t>và</a:t>
                          </a:r>
                          <a:r>
                            <a:rPr lang="en-US" sz="2800" b="0" baseline="0" dirty="0">
                              <a:effectLst/>
                              <a:latin typeface="Times New Roman" pitchFamily="18" charset="0"/>
                              <a:cs typeface="Times New Roman" pitchFamily="18" charset="0"/>
                            </a:rPr>
                            <a:t> y </a:t>
                          </a:r>
                          <a:r>
                            <a:rPr lang="en-US" sz="2800" b="0" baseline="0" dirty="0" err="1">
                              <a:effectLst/>
                              <a:latin typeface="Times New Roman" pitchFamily="18" charset="0"/>
                              <a:cs typeface="Times New Roman" pitchFamily="18" charset="0"/>
                            </a:rPr>
                            <a:t>là</a:t>
                          </a:r>
                          <a:r>
                            <a:rPr lang="en-US" sz="2800" b="0" baseline="0" dirty="0">
                              <a:effectLst/>
                              <a:latin typeface="Times New Roman" pitchFamily="18" charset="0"/>
                              <a:cs typeface="Times New Roman" pitchFamily="18" charset="0"/>
                            </a:rPr>
                            <a:t> </a:t>
                          </a:r>
                          <a:r>
                            <a:rPr lang="en-US" sz="2800" b="0" baseline="0" dirty="0" err="1">
                              <a:effectLst/>
                              <a:latin typeface="Times New Roman" pitchFamily="18" charset="0"/>
                              <a:cs typeface="Times New Roman" pitchFamily="18" charset="0"/>
                            </a:rPr>
                            <a:t>hai</a:t>
                          </a:r>
                          <a:r>
                            <a:rPr lang="en-US" sz="2800" b="0" baseline="0" dirty="0">
                              <a:effectLst/>
                              <a:latin typeface="Times New Roman" pitchFamily="18" charset="0"/>
                              <a:cs typeface="Times New Roman" pitchFamily="18" charset="0"/>
                            </a:rPr>
                            <a:t> </a:t>
                          </a:r>
                          <a:r>
                            <a:rPr lang="en-US" sz="2800" b="0" baseline="0" dirty="0" err="1">
                              <a:effectLst/>
                              <a:latin typeface="Times New Roman" pitchFamily="18" charset="0"/>
                              <a:cs typeface="Times New Roman" pitchFamily="18" charset="0"/>
                            </a:rPr>
                            <a:t>đại</a:t>
                          </a:r>
                          <a:r>
                            <a:rPr lang="en-US" sz="2800" b="0" baseline="0" dirty="0">
                              <a:effectLst/>
                              <a:latin typeface="Times New Roman" pitchFamily="18" charset="0"/>
                              <a:cs typeface="Times New Roman" pitchFamily="18" charset="0"/>
                            </a:rPr>
                            <a:t> </a:t>
                          </a:r>
                          <a:r>
                            <a:rPr lang="en-US" sz="2800" b="0" baseline="0" dirty="0" err="1">
                              <a:effectLst/>
                              <a:latin typeface="Times New Roman" pitchFamily="18" charset="0"/>
                              <a:cs typeface="Times New Roman" pitchFamily="18" charset="0"/>
                            </a:rPr>
                            <a:t>lượng</a:t>
                          </a:r>
                          <a:r>
                            <a:rPr lang="en-US" sz="2800" b="0" baseline="0" dirty="0">
                              <a:effectLst/>
                              <a:latin typeface="Times New Roman" pitchFamily="18" charset="0"/>
                              <a:cs typeface="Times New Roman" pitchFamily="18" charset="0"/>
                            </a:rPr>
                            <a:t> </a:t>
                          </a:r>
                          <a:r>
                            <a:rPr lang="en-US" sz="2800" b="0" baseline="0" dirty="0" err="1">
                              <a:effectLst/>
                              <a:latin typeface="Times New Roman" pitchFamily="18" charset="0"/>
                              <a:cs typeface="Times New Roman" pitchFamily="18" charset="0"/>
                            </a:rPr>
                            <a:t>tỉ</a:t>
                          </a:r>
                          <a:r>
                            <a:rPr lang="en-US" sz="2800" b="0" baseline="0" dirty="0">
                              <a:effectLst/>
                              <a:latin typeface="Times New Roman" pitchFamily="18" charset="0"/>
                              <a:cs typeface="Times New Roman" pitchFamily="18" charset="0"/>
                            </a:rPr>
                            <a:t> </a:t>
                          </a:r>
                          <a:r>
                            <a:rPr lang="en-US" sz="2800" b="0" baseline="0" dirty="0" err="1">
                              <a:effectLst/>
                              <a:latin typeface="Times New Roman" pitchFamily="18" charset="0"/>
                              <a:cs typeface="Times New Roman" pitchFamily="18" charset="0"/>
                            </a:rPr>
                            <a:t>lệ</a:t>
                          </a:r>
                          <a:r>
                            <a:rPr lang="en-US" sz="2800" b="0" baseline="0" dirty="0">
                              <a:effectLst/>
                              <a:latin typeface="Times New Roman" pitchFamily="18" charset="0"/>
                              <a:cs typeface="Times New Roman" pitchFamily="18" charset="0"/>
                            </a:rPr>
                            <a:t> </a:t>
                          </a:r>
                          <a:r>
                            <a:rPr lang="en-US" sz="2800" b="0" baseline="0" dirty="0" err="1">
                              <a:effectLst/>
                              <a:latin typeface="Times New Roman" pitchFamily="18" charset="0"/>
                              <a:cs typeface="Times New Roman" pitchFamily="18" charset="0"/>
                            </a:rPr>
                            <a:t>nghịch</a:t>
                          </a:r>
                          <a:r>
                            <a:rPr lang="en-US" sz="2800" b="0" baseline="0" dirty="0">
                              <a:effectLst/>
                              <a:latin typeface="Times New Roman" pitchFamily="18" charset="0"/>
                              <a:cs typeface="Times New Roman" pitchFamily="18" charset="0"/>
                            </a:rPr>
                            <a:t> </a:t>
                          </a:r>
                          <a:r>
                            <a:rPr lang="en-US" sz="2800" b="0" baseline="0" dirty="0" err="1">
                              <a:effectLst/>
                              <a:latin typeface="Times New Roman" pitchFamily="18" charset="0"/>
                              <a:cs typeface="Times New Roman" pitchFamily="18" charset="0"/>
                            </a:rPr>
                            <a:t>theo</a:t>
                          </a:r>
                          <a:r>
                            <a:rPr lang="en-US" sz="2800" b="0" baseline="0" dirty="0">
                              <a:effectLst/>
                              <a:latin typeface="Times New Roman" pitchFamily="18" charset="0"/>
                              <a:cs typeface="Times New Roman" pitchFamily="18" charset="0"/>
                            </a:rPr>
                            <a:t> </a:t>
                          </a:r>
                          <a:r>
                            <a:rPr lang="en-US" sz="2800" b="0" baseline="0" dirty="0" err="1">
                              <a:effectLst/>
                              <a:latin typeface="Times New Roman" pitchFamily="18" charset="0"/>
                              <a:cs typeface="Times New Roman" pitchFamily="18" charset="0"/>
                            </a:rPr>
                            <a:t>hệ</a:t>
                          </a:r>
                          <a:r>
                            <a:rPr lang="en-US" sz="2800" b="0" baseline="0" dirty="0">
                              <a:effectLst/>
                              <a:latin typeface="Times New Roman" pitchFamily="18" charset="0"/>
                              <a:cs typeface="Times New Roman" pitchFamily="18" charset="0"/>
                            </a:rPr>
                            <a:t> </a:t>
                          </a:r>
                          <a:r>
                            <a:rPr lang="en-US" sz="2800" b="0" baseline="0" dirty="0" err="1">
                              <a:effectLst/>
                              <a:latin typeface="Times New Roman" pitchFamily="18" charset="0"/>
                              <a:cs typeface="Times New Roman" pitchFamily="18" charset="0"/>
                            </a:rPr>
                            <a:t>số</a:t>
                          </a:r>
                          <a:r>
                            <a:rPr lang="en-US" sz="2800" b="0" baseline="0" dirty="0">
                              <a:effectLst/>
                              <a:latin typeface="Times New Roman" pitchFamily="18" charset="0"/>
                              <a:cs typeface="Times New Roman" pitchFamily="18" charset="0"/>
                            </a:rPr>
                            <a:t> </a:t>
                          </a:r>
                          <a:r>
                            <a:rPr lang="en-US" sz="2800" b="0" baseline="0" dirty="0" err="1">
                              <a:effectLst/>
                              <a:latin typeface="Times New Roman" pitchFamily="18" charset="0"/>
                              <a:cs typeface="Times New Roman" pitchFamily="18" charset="0"/>
                            </a:rPr>
                            <a:t>tỉ</a:t>
                          </a:r>
                          <a:r>
                            <a:rPr lang="en-US" sz="2800" b="0" baseline="0" dirty="0">
                              <a:effectLst/>
                              <a:latin typeface="Times New Roman" pitchFamily="18" charset="0"/>
                              <a:cs typeface="Times New Roman" pitchFamily="18" charset="0"/>
                            </a:rPr>
                            <a:t> </a:t>
                          </a:r>
                          <a:r>
                            <a:rPr lang="en-US" sz="2800" b="0" baseline="0" dirty="0" err="1">
                              <a:effectLst/>
                              <a:latin typeface="Times New Roman" pitchFamily="18" charset="0"/>
                              <a:cs typeface="Times New Roman" pitchFamily="18" charset="0"/>
                            </a:rPr>
                            <a:t>lệ</a:t>
                          </a:r>
                          <a:r>
                            <a:rPr lang="en-US" sz="2800" b="0" baseline="0" dirty="0">
                              <a:effectLst/>
                              <a:latin typeface="Times New Roman" pitchFamily="18" charset="0"/>
                              <a:cs typeface="Times New Roman" pitchFamily="18" charset="0"/>
                            </a:rPr>
                            <a:t> </a:t>
                          </a:r>
                          <a:r>
                            <a:rPr lang="en-US" sz="2800" b="0" baseline="0" dirty="0" err="1">
                              <a:effectLst/>
                              <a:latin typeface="Times New Roman" pitchFamily="18" charset="0"/>
                              <a:cs typeface="Times New Roman" pitchFamily="18" charset="0"/>
                            </a:rPr>
                            <a:t>là</a:t>
                          </a:r>
                          <a:r>
                            <a:rPr lang="en-US" sz="2800" b="0" baseline="0" dirty="0">
                              <a:effectLst/>
                              <a:latin typeface="Times New Roman" pitchFamily="18" charset="0"/>
                              <a:cs typeface="Times New Roman" pitchFamily="18" charset="0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lang="en-US" sz="2800" b="0" i="1" baseline="0" dirty="0" smtClean="0">
                                  <a:effectLst/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30</m:t>
                              </m:r>
                            </m:oMath>
                          </a14:m>
                          <a:r>
                            <a:rPr lang="en-US" sz="2800" b="0" baseline="0" dirty="0">
                              <a:effectLst/>
                              <a:latin typeface="Times New Roman" pitchFamily="18" charset="0"/>
                              <a:cs typeface="Times New Roman" pitchFamily="18" charset="0"/>
                            </a:rPr>
                            <a:t> </a:t>
                          </a:r>
                          <a:r>
                            <a:rPr lang="en-US" sz="2800" b="0" baseline="0" dirty="0" err="1">
                              <a:effectLst/>
                              <a:latin typeface="Times New Roman" pitchFamily="18" charset="0"/>
                              <a:cs typeface="Times New Roman" pitchFamily="18" charset="0"/>
                            </a:rPr>
                            <a:t>thì</a:t>
                          </a:r>
                          <a:r>
                            <a:rPr lang="pt-BR" sz="2800" b="0" dirty="0">
                              <a:effectLst/>
                              <a:latin typeface="Times New Roman" pitchFamily="18" charset="0"/>
                              <a:cs typeface="Times New Roman" pitchFamily="18" charset="0"/>
                            </a:rPr>
                            <a:t>:</a:t>
                          </a:r>
                          <a:endParaRPr lang="en-US" sz="2800" b="0" dirty="0">
                            <a:effectLst/>
                            <a:latin typeface="Times New Roman" pitchFamily="18" charset="0"/>
                            <a:cs typeface="Times New Roman" pitchFamily="18" charset="0"/>
                          </a:endParaRPr>
                        </a:p>
                        <a:p>
                          <a:pPr marL="0" marR="0" algn="l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1000"/>
                            </a:spcAft>
                          </a:pPr>
                          <a:r>
                            <a:rPr lang="pt-BR" sz="2800" b="0" dirty="0" smtClean="0">
                              <a:effectLst/>
                              <a:latin typeface="Times New Roman" pitchFamily="18" charset="0"/>
                              <a:cs typeface="Times New Roman" pitchFamily="18" charset="0"/>
                            </a:rPr>
                            <a:t>               A</a:t>
                          </a:r>
                          <a:r>
                            <a:rPr lang="pt-BR" sz="2800" b="0" dirty="0">
                              <a:effectLst/>
                              <a:latin typeface="Times New Roman" pitchFamily="18" charset="0"/>
                              <a:cs typeface="Times New Roman" pitchFamily="18" charset="0"/>
                            </a:rPr>
                            <a:t>. </a:t>
                          </a:r>
                          <a14:m>
                            <m:oMath xmlns:m="http://schemas.openxmlformats.org/officeDocument/2006/math">
                              <m:r>
                                <a:rPr lang="en-US" sz="2800" b="0" i="1" dirty="0" smtClean="0">
                                  <a:effectLst/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𝑥</m:t>
                              </m:r>
                              <m:r>
                                <a:rPr lang="en-US" sz="2800" b="0" i="1" dirty="0" smtClean="0">
                                  <a:effectLst/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 = 30</m:t>
                              </m:r>
                              <m:r>
                                <a:rPr lang="en-US" sz="2800" b="0" i="1" dirty="0" smtClean="0">
                                  <a:effectLst/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𝑦</m:t>
                              </m:r>
                              <m:r>
                                <a:rPr lang="en-US" sz="2800" b="0" i="1" dirty="0" smtClean="0">
                                  <a:effectLst/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                  </m:t>
                              </m:r>
                            </m:oMath>
                          </a14:m>
                          <a:r>
                            <a:rPr lang="pt-BR" sz="2800" b="0" dirty="0">
                              <a:effectLst/>
                              <a:latin typeface="Times New Roman" pitchFamily="18" charset="0"/>
                              <a:cs typeface="Times New Roman" pitchFamily="18" charset="0"/>
                            </a:rPr>
                            <a:t>B.  </a:t>
                          </a:r>
                          <a14:m>
                            <m:oMath xmlns:m="http://schemas.openxmlformats.org/officeDocument/2006/math">
                              <m:r>
                                <a:rPr lang="en-US" sz="2800" b="0" i="1" dirty="0" smtClean="0">
                                  <a:effectLst/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𝑦</m:t>
                              </m:r>
                              <m:r>
                                <a:rPr lang="en-US" sz="2800" b="0" i="1" dirty="0" smtClean="0">
                                  <a:effectLst/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 = 30</m:t>
                              </m:r>
                              <m:r>
                                <a:rPr lang="en-US" sz="2800" b="0" i="1" dirty="0" smtClean="0">
                                  <a:effectLst/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𝑥</m:t>
                              </m:r>
                            </m:oMath>
                          </a14:m>
                          <a:endParaRPr lang="en-US" sz="2800" b="0" dirty="0">
                            <a:effectLst/>
                            <a:latin typeface="Times New Roman" pitchFamily="18" charset="0"/>
                            <a:cs typeface="Times New Roman" pitchFamily="18" charset="0"/>
                          </a:endParaRPr>
                        </a:p>
                        <a:p>
                          <a:pPr marL="0" marR="0" algn="l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1000"/>
                            </a:spcAft>
                          </a:pPr>
                          <a:r>
                            <a:rPr lang="pt-BR" sz="2800" b="0" dirty="0" smtClean="0">
                              <a:effectLst/>
                              <a:latin typeface="Times New Roman" pitchFamily="18" charset="0"/>
                              <a:cs typeface="Times New Roman" pitchFamily="18" charset="0"/>
                            </a:rPr>
                            <a:t>               C</a:t>
                          </a:r>
                          <a:r>
                            <a:rPr lang="pt-BR" sz="2800" b="0" dirty="0">
                              <a:effectLst/>
                              <a:latin typeface="Times New Roman" pitchFamily="18" charset="0"/>
                              <a:cs typeface="Times New Roman" pitchFamily="18" charset="0"/>
                            </a:rPr>
                            <a:t>. </a:t>
                          </a:r>
                          <a14:m>
                            <m:oMath xmlns:m="http://schemas.openxmlformats.org/officeDocument/2006/math">
                              <m:r>
                                <m:rPr>
                                  <m:sty m:val="p"/>
                                </m:rPr>
                                <a:rPr lang="en-US" sz="2800" b="0" i="0" smtClean="0">
                                  <a:effectLst/>
                                  <a:latin typeface="Cambria Math" panose="02040503050406030204" pitchFamily="18" charset="0"/>
                                </a:rPr>
                                <m:t>x</m:t>
                              </m:r>
                              <m:r>
                                <a:rPr lang="en-US" sz="2800" b="0" i="0" smtClean="0">
                                  <a:effectLst/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m:rPr>
                                  <m:sty m:val="p"/>
                                </m:rPr>
                                <a:rPr lang="en-US" sz="2800" b="0" i="0" smtClean="0">
                                  <a:effectLst/>
                                  <a:latin typeface="Cambria Math" panose="02040503050406030204" pitchFamily="18" charset="0"/>
                                </a:rPr>
                                <m:t>y</m:t>
                              </m:r>
                              <m:r>
                                <a:rPr lang="en-US" sz="2800" b="0" i="0" smtClean="0">
                                  <a:effectLst/>
                                  <a:latin typeface="Cambria Math" panose="02040503050406030204" pitchFamily="18" charset="0"/>
                                </a:rPr>
                                <m:t>=30                 </m:t>
                              </m:r>
                              <m:r>
                                <a:rPr lang="en-US" sz="2800" b="0" i="0" smtClean="0">
                                  <a:effectLst/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oMath>
                          </a14:m>
                          <a:r>
                            <a:rPr lang="pt-BR" sz="2800" b="0" dirty="0">
                              <a:effectLst/>
                              <a:latin typeface="Times New Roman" pitchFamily="18" charset="0"/>
                              <a:cs typeface="Times New Roman" pitchFamily="18" charset="0"/>
                            </a:rPr>
                            <a:t> D. </a:t>
                          </a:r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pt-BR" sz="2800" b="0" i="1" dirty="0" smtClean="0">
                                      <a:effectLst/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pt-BR" sz="2800" b="0" i="1" dirty="0" smtClean="0">
                                          <a:effectLst/>
                                          <a:latin typeface="Cambria Math" panose="02040503050406030204" pitchFamily="18" charset="0"/>
                                          <a:cs typeface="Times New Roman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b="0" i="1" dirty="0" smtClean="0">
                                          <a:effectLst/>
                                          <a:latin typeface="Cambria Math" panose="02040503050406030204" pitchFamily="18" charset="0"/>
                                          <a:cs typeface="Times New Roman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US" sz="2800" b="0" i="1" dirty="0" smtClean="0">
                                          <a:effectLst/>
                                          <a:latin typeface="Cambria Math" panose="02040503050406030204" pitchFamily="18" charset="0"/>
                                          <a:cs typeface="Times New Roman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lang="pt-BR" sz="2800" b="0" i="1" dirty="0" smtClean="0">
                                          <a:effectLst/>
                                          <a:latin typeface="Cambria Math" panose="02040503050406030204" pitchFamily="18" charset="0"/>
                                          <a:cs typeface="Times New Roman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b="0" i="1" dirty="0" smtClean="0">
                                          <a:effectLst/>
                                          <a:latin typeface="Cambria Math" panose="02040503050406030204" pitchFamily="18" charset="0"/>
                                          <a:cs typeface="Times New Roman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US" sz="2800" b="0" i="1" dirty="0" smtClean="0">
                                          <a:effectLst/>
                                          <a:latin typeface="Cambria Math" panose="02040503050406030204" pitchFamily="18" charset="0"/>
                                          <a:cs typeface="Times New Roman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</m:den>
                              </m:f>
                              <m:r>
                                <a:rPr lang="en-US" sz="2800" b="0" i="1" dirty="0" smtClean="0">
                                  <a:effectLst/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=</m:t>
                              </m:r>
                              <m:f>
                                <m:fPr>
                                  <m:ctrlPr>
                                    <a:rPr lang="en-US" sz="2800" b="0" i="1" dirty="0" smtClean="0">
                                      <a:effectLst/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sz="2800" b="0" i="1" dirty="0" smtClean="0">
                                          <a:effectLst/>
                                          <a:latin typeface="Cambria Math" panose="02040503050406030204" pitchFamily="18" charset="0"/>
                                          <a:cs typeface="Times New Roman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b="0" i="1" dirty="0" smtClean="0">
                                          <a:effectLst/>
                                          <a:latin typeface="Cambria Math" panose="02040503050406030204" pitchFamily="18" charset="0"/>
                                          <a:cs typeface="Times New Roman" pitchFamily="18" charset="0"/>
                                        </a:rPr>
                                        <m:t>𝑦</m:t>
                                      </m:r>
                                    </m:e>
                                    <m:sub>
                                      <m:r>
                                        <a:rPr lang="en-US" sz="2800" b="0" i="1" dirty="0" smtClean="0">
                                          <a:effectLst/>
                                          <a:latin typeface="Cambria Math" panose="02040503050406030204" pitchFamily="18" charset="0"/>
                                          <a:cs typeface="Times New Roman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sz="2800" b="0" i="1" dirty="0" smtClean="0">
                                          <a:effectLst/>
                                          <a:latin typeface="Cambria Math" panose="02040503050406030204" pitchFamily="18" charset="0"/>
                                          <a:cs typeface="Times New Roman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b="0" i="1" dirty="0" smtClean="0">
                                          <a:effectLst/>
                                          <a:latin typeface="Cambria Math" panose="02040503050406030204" pitchFamily="18" charset="0"/>
                                          <a:cs typeface="Times New Roman" pitchFamily="18" charset="0"/>
                                        </a:rPr>
                                        <m:t>𝑦</m:t>
                                      </m:r>
                                    </m:e>
                                    <m:sub>
                                      <m:r>
                                        <a:rPr lang="en-US" sz="2800" b="0" i="1" dirty="0" smtClean="0">
                                          <a:effectLst/>
                                          <a:latin typeface="Cambria Math" panose="02040503050406030204" pitchFamily="18" charset="0"/>
                                          <a:cs typeface="Times New Roman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</m:den>
                              </m:f>
                            </m:oMath>
                          </a14:m>
                          <a:endParaRPr lang="en-US" sz="2800" b="0" dirty="0">
                            <a:solidFill>
                              <a:srgbClr val="000000"/>
                            </a:solidFill>
                            <a:effectLst/>
                            <a:latin typeface="Times New Roman" pitchFamily="18" charset="0"/>
                            <a:ea typeface="Calibri"/>
                            <a:cs typeface="Times New Roman" pitchFamily="18" charset="0"/>
                          </a:endParaRPr>
                        </a:p>
                      </a:txBody>
                      <a:tcPr marL="114300" marR="114300" marT="0" marB="0"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</a:tbl>
              </a:graphicData>
            </a:graphic>
          </p:graphicFrame>
        </mc:Choice>
        <mc:Fallback>
          <p:graphicFrame>
            <p:nvGraphicFramePr>
              <p:cNvPr id="2" name="Table 1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357771172"/>
                  </p:ext>
                </p:extLst>
              </p:nvPr>
            </p:nvGraphicFramePr>
            <p:xfrm>
              <a:off x="0" y="0"/>
              <a:ext cx="12192000" cy="2388807"/>
            </p:xfrm>
            <a:graphic>
              <a:graphicData uri="http://schemas.openxmlformats.org/drawingml/2006/table">
                <a:tbl>
                  <a:tblPr>
                    <a:tableStyleId>{5C22544A-7EE6-4342-B048-85BDC9FD1C3A}</a:tableStyleId>
                  </a:tblPr>
                  <a:tblGrid>
                    <a:gridCol w="12192000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</a:tblGrid>
                  <a:tr h="2388807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114300" marR="114300" marT="0" marB="0">
                        <a:blipFill>
                          <a:blip r:embed="rId15"/>
                          <a:stretch>
                            <a:fillRect l="-100" t="-510" r="-150" b="-2806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266165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7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4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9" y="4860959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5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3" y="3961799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Một bộ compa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0" y="1"/>
            <a:ext cx="12192000" cy="2002971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4822377" y="3982087"/>
            <a:ext cx="4563371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noProof="0" dirty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Đáp án: C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6" y="4994171"/>
            <a:ext cx="2438330" cy="250979"/>
          </a:xfrm>
          <a:prstGeom prst="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8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9" y="4069021"/>
            <a:ext cx="2310939" cy="899514"/>
          </a:xfrm>
          <a:prstGeom prst="homePlate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3" y="5457584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78" y="4194326"/>
            <a:ext cx="154407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746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5" y="3437713"/>
            <a:ext cx="777979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973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3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571" y="3822144"/>
            <a:ext cx="714375" cy="1190625"/>
          </a:xfrm>
          <a:prstGeom prst="rect">
            <a:avLst/>
          </a:prstGeom>
        </p:spPr>
      </p:pic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82542730"/>
              </p:ext>
            </p:extLst>
          </p:nvPr>
        </p:nvGraphicFramePr>
        <p:xfrm>
          <a:off x="98099" y="65036"/>
          <a:ext cx="12137408" cy="347472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21374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907436">
                <a:tc>
                  <a:txBody>
                    <a:bodyPr/>
                    <a:lstStyle/>
                    <a:p>
                      <a:pPr>
                        <a:lnSpc>
                          <a:spcPts val="4000"/>
                        </a:lnSpc>
                      </a:pPr>
                      <a:r>
                        <a:rPr lang="pt-BR" sz="2800" b="1" u="sng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Câu 2</a:t>
                      </a:r>
                      <a:r>
                        <a:rPr lang="pt-BR" sz="28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: </a:t>
                      </a:r>
                      <a:r>
                        <a:rPr lang="en-US" sz="28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Chọn</a:t>
                      </a:r>
                      <a:r>
                        <a:rPr lang="en-US" sz="28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28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trả</a:t>
                      </a:r>
                      <a:r>
                        <a:rPr lang="en-US" sz="28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lời</a:t>
                      </a:r>
                      <a:r>
                        <a:rPr lang="en-US" sz="28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đúng</a:t>
                      </a:r>
                      <a:r>
                        <a:rPr lang="en-US" sz="28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 </a:t>
                      </a:r>
                      <a:r>
                        <a:rPr lang="en-US" sz="28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8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máy</a:t>
                      </a:r>
                      <a:r>
                        <a:rPr lang="en-US" sz="28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bơm</a:t>
                      </a:r>
                      <a:r>
                        <a:rPr lang="en-US" sz="28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8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cùng</a:t>
                      </a:r>
                      <a:r>
                        <a:rPr lang="en-US" sz="28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công</a:t>
                      </a:r>
                      <a:r>
                        <a:rPr lang="en-US" sz="28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suất</a:t>
                      </a:r>
                      <a:r>
                        <a:rPr lang="en-US" sz="28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bơm</a:t>
                      </a:r>
                      <a:r>
                        <a:rPr lang="en-US" sz="28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nước</a:t>
                      </a:r>
                      <a:r>
                        <a:rPr lang="en-US" sz="28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vào</a:t>
                      </a:r>
                      <a:r>
                        <a:rPr lang="en-US" sz="28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cùng</a:t>
                      </a:r>
                      <a:r>
                        <a:rPr lang="en-US" sz="28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28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bể</a:t>
                      </a:r>
                      <a:r>
                        <a:rPr lang="en-US" sz="28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chứa</a:t>
                      </a:r>
                      <a:r>
                        <a:rPr lang="en-US" sz="28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thì</a:t>
                      </a:r>
                      <a:endParaRPr lang="en-US" sz="2800" kern="1200" dirty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ts val="4000"/>
                        </a:lnSpc>
                      </a:pPr>
                      <a:r>
                        <a:rPr lang="en-US" sz="2800" b="1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A. </a:t>
                      </a:r>
                      <a:r>
                        <a:rPr lang="en-US" sz="28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28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lượng</a:t>
                      </a:r>
                      <a:r>
                        <a:rPr lang="en-US" sz="28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máy</a:t>
                      </a:r>
                      <a:r>
                        <a:rPr lang="en-US" sz="28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bơm</a:t>
                      </a:r>
                      <a:r>
                        <a:rPr lang="en-US" sz="28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tỉ</a:t>
                      </a:r>
                      <a:r>
                        <a:rPr lang="en-US" sz="28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lệ</a:t>
                      </a:r>
                      <a:r>
                        <a:rPr lang="en-US" sz="28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thuận</a:t>
                      </a:r>
                      <a:r>
                        <a:rPr lang="en-US" sz="28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28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thời</a:t>
                      </a:r>
                      <a:r>
                        <a:rPr lang="en-US" sz="28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gian</a:t>
                      </a:r>
                      <a:r>
                        <a:rPr lang="en-US" sz="28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bơm</a:t>
                      </a:r>
                      <a:r>
                        <a:rPr lang="en-US" sz="28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đầy</a:t>
                      </a:r>
                      <a:r>
                        <a:rPr lang="en-US" sz="28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bể</a:t>
                      </a:r>
                      <a:r>
                        <a:rPr lang="en-US" sz="28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chứa</a:t>
                      </a:r>
                      <a:r>
                        <a:rPr lang="en-US" sz="28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 		</a:t>
                      </a:r>
                    </a:p>
                    <a:p>
                      <a:pPr>
                        <a:lnSpc>
                          <a:spcPts val="4000"/>
                        </a:lnSpc>
                      </a:pPr>
                      <a:r>
                        <a:rPr lang="en-US" sz="2800" b="1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B. </a:t>
                      </a:r>
                      <a:r>
                        <a:rPr lang="en-US" sz="28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Thời</a:t>
                      </a:r>
                      <a:r>
                        <a:rPr lang="en-US" sz="28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gian</a:t>
                      </a:r>
                      <a:r>
                        <a:rPr lang="en-US" sz="28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bơm</a:t>
                      </a:r>
                      <a:r>
                        <a:rPr lang="en-US" sz="28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đầy</a:t>
                      </a:r>
                      <a:r>
                        <a:rPr lang="en-US" sz="28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bể</a:t>
                      </a:r>
                      <a:r>
                        <a:rPr lang="en-US" sz="28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chứa</a:t>
                      </a:r>
                      <a:r>
                        <a:rPr lang="en-US" sz="28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28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tỉ</a:t>
                      </a:r>
                      <a:r>
                        <a:rPr lang="en-US" sz="28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lệ</a:t>
                      </a:r>
                      <a:r>
                        <a:rPr lang="en-US" sz="28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28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28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máy</a:t>
                      </a:r>
                      <a:r>
                        <a:rPr lang="en-US" sz="28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bơm</a:t>
                      </a:r>
                      <a:r>
                        <a:rPr lang="en-US" sz="28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 	</a:t>
                      </a:r>
                    </a:p>
                    <a:p>
                      <a:pPr>
                        <a:lnSpc>
                          <a:spcPts val="4000"/>
                        </a:lnSpc>
                      </a:pPr>
                      <a:r>
                        <a:rPr lang="en-US" sz="2800" b="1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C. </a:t>
                      </a:r>
                      <a:r>
                        <a:rPr lang="en-US" sz="28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28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lượng</a:t>
                      </a:r>
                      <a:r>
                        <a:rPr lang="en-US" sz="28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máy</a:t>
                      </a:r>
                      <a:r>
                        <a:rPr lang="en-US" sz="28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bơm</a:t>
                      </a:r>
                      <a:r>
                        <a:rPr lang="en-US" sz="28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tỉ</a:t>
                      </a:r>
                      <a:r>
                        <a:rPr lang="en-US" sz="28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lệ</a:t>
                      </a:r>
                      <a:r>
                        <a:rPr lang="en-US" sz="28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nghịch</a:t>
                      </a:r>
                      <a:r>
                        <a:rPr lang="en-US" sz="28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28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thời</a:t>
                      </a:r>
                      <a:r>
                        <a:rPr lang="en-US" sz="28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gian</a:t>
                      </a:r>
                      <a:r>
                        <a:rPr lang="en-US" sz="28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bơm</a:t>
                      </a:r>
                      <a:r>
                        <a:rPr lang="en-US" sz="28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đầy</a:t>
                      </a:r>
                      <a:r>
                        <a:rPr lang="en-US" sz="28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bể</a:t>
                      </a:r>
                      <a:r>
                        <a:rPr lang="en-US" sz="28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chứa</a:t>
                      </a:r>
                      <a:r>
                        <a:rPr lang="en-US" sz="28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 		</a:t>
                      </a:r>
                    </a:p>
                    <a:p>
                      <a:pPr>
                        <a:lnSpc>
                          <a:spcPts val="4000"/>
                        </a:lnSpc>
                      </a:pPr>
                      <a:r>
                        <a:rPr lang="en-US" sz="2800" b="1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D. </a:t>
                      </a:r>
                      <a:r>
                        <a:rPr lang="en-US" sz="28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Thời</a:t>
                      </a:r>
                      <a:r>
                        <a:rPr lang="en-US" sz="28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gian</a:t>
                      </a:r>
                      <a:r>
                        <a:rPr lang="en-US" sz="28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bơm</a:t>
                      </a:r>
                      <a:r>
                        <a:rPr lang="en-US" sz="28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đầy</a:t>
                      </a:r>
                      <a:r>
                        <a:rPr lang="en-US" sz="28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bể</a:t>
                      </a:r>
                      <a:r>
                        <a:rPr lang="en-US" sz="28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chứa</a:t>
                      </a:r>
                      <a:r>
                        <a:rPr lang="en-US" sz="28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tỉ</a:t>
                      </a:r>
                      <a:r>
                        <a:rPr lang="en-US" sz="28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lệ</a:t>
                      </a:r>
                      <a:r>
                        <a:rPr lang="en-US" sz="28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thuận</a:t>
                      </a:r>
                      <a:r>
                        <a:rPr lang="en-US" sz="28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28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công</a:t>
                      </a:r>
                      <a:r>
                        <a:rPr lang="en-US" sz="28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suất</a:t>
                      </a:r>
                      <a:r>
                        <a:rPr lang="en-US" sz="28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máy</a:t>
                      </a:r>
                      <a:r>
                        <a:rPr lang="en-US" sz="28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bơm</a:t>
                      </a:r>
                      <a:r>
                        <a:rPr lang="en-US" sz="28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 </a:t>
                      </a:r>
                    </a:p>
                    <a:p>
                      <a:endParaRPr lang="en-US" sz="2800" b="1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14300" marR="11430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26823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7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4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9" y="4860959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5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37043" y="3878493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Một bộ</a:t>
            </a:r>
            <a:r>
              <a:rPr kumimoji="0" lang="en-US" sz="1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thước kẻ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0" y="0"/>
            <a:ext cx="12192000" cy="288781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3247052" y="3126821"/>
            <a:ext cx="7078599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Đáp án: D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6" y="4994171"/>
            <a:ext cx="2438330" cy="250979"/>
          </a:xfrm>
          <a:prstGeom prst="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8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9" y="4069021"/>
            <a:ext cx="2310939" cy="899514"/>
          </a:xfrm>
          <a:prstGeom prst="homePlate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3" y="5457584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78" y="4194326"/>
            <a:ext cx="154407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746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5" y="3437713"/>
            <a:ext cx="777979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973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3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571" y="3822144"/>
            <a:ext cx="714375" cy="1190625"/>
          </a:xfrm>
          <a:prstGeom prst="rect">
            <a:avLst/>
          </a:prstGeom>
        </p:spPr>
      </p:pic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19597702"/>
              </p:ext>
            </p:extLst>
          </p:nvPr>
        </p:nvGraphicFramePr>
        <p:xfrm>
          <a:off x="18439" y="74305"/>
          <a:ext cx="12296633" cy="3123692"/>
        </p:xfrm>
        <a:graphic>
          <a:graphicData uri="http://schemas.openxmlformats.org/drawingml/2006/table">
            <a:tbl>
              <a:tblPr/>
              <a:tblGrid>
                <a:gridCol w="1229663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pt-BR" sz="2800" b="1" u="sng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Câu 3</a:t>
                      </a:r>
                      <a:r>
                        <a:rPr lang="pt-BR" sz="28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: </a:t>
                      </a:r>
                      <a:r>
                        <a:rPr lang="pt-BR" sz="2800" b="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H</a:t>
                      </a:r>
                      <a:r>
                        <a:rPr lang="en-US" sz="28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ai</a:t>
                      </a:r>
                      <a:r>
                        <a:rPr lang="en-US" sz="28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đại</a:t>
                      </a:r>
                      <a:r>
                        <a:rPr lang="en-US" sz="28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lượng</a:t>
                      </a:r>
                      <a:r>
                        <a:rPr lang="en-US" sz="28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nào</a:t>
                      </a:r>
                      <a:r>
                        <a:rPr lang="en-US" sz="2800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baseline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dưới</a:t>
                      </a:r>
                      <a:r>
                        <a:rPr lang="en-US" sz="2800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baseline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đây</a:t>
                      </a:r>
                      <a:r>
                        <a:rPr lang="en-US" sz="2800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tỉ</a:t>
                      </a:r>
                      <a:r>
                        <a:rPr lang="en-US" sz="28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lệ</a:t>
                      </a:r>
                      <a:r>
                        <a:rPr lang="en-US" sz="28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thuận</a:t>
                      </a:r>
                      <a:r>
                        <a:rPr lang="en-US" sz="28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28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nhau</a:t>
                      </a:r>
                      <a:r>
                        <a:rPr lang="en-US" sz="28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?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28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A. </a:t>
                      </a:r>
                      <a:r>
                        <a:rPr lang="en-US" sz="28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Chiều</a:t>
                      </a:r>
                      <a:r>
                        <a:rPr lang="en-US" sz="28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dài</a:t>
                      </a:r>
                      <a:r>
                        <a:rPr lang="en-US" sz="28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8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chiều</a:t>
                      </a:r>
                      <a:r>
                        <a:rPr lang="en-US" sz="28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rộng</a:t>
                      </a:r>
                      <a:r>
                        <a:rPr lang="en-US" sz="28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8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8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chữ</a:t>
                      </a:r>
                      <a:r>
                        <a:rPr lang="en-US" sz="28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nhật</a:t>
                      </a:r>
                      <a:r>
                        <a:rPr lang="en-US" sz="28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8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diện</a:t>
                      </a:r>
                      <a:r>
                        <a:rPr lang="en-US" sz="28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tích</a:t>
                      </a:r>
                      <a:r>
                        <a:rPr lang="en-US" sz="28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cho</a:t>
                      </a:r>
                      <a:r>
                        <a:rPr lang="en-US" sz="28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trước</a:t>
                      </a:r>
                      <a:r>
                        <a:rPr lang="en-US" sz="28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 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28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B. </a:t>
                      </a:r>
                      <a:r>
                        <a:rPr lang="en-US" sz="28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Năng</a:t>
                      </a:r>
                      <a:r>
                        <a:rPr lang="en-US" sz="28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suất</a:t>
                      </a:r>
                      <a:r>
                        <a:rPr lang="en-US" sz="28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lao</a:t>
                      </a:r>
                      <a:r>
                        <a:rPr lang="en-US" sz="28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28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8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thời</a:t>
                      </a:r>
                      <a:r>
                        <a:rPr lang="en-US" sz="28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gian</a:t>
                      </a:r>
                      <a:r>
                        <a:rPr lang="en-US" sz="28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để</a:t>
                      </a:r>
                      <a:r>
                        <a:rPr lang="en-US" sz="28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làm</a:t>
                      </a:r>
                      <a:r>
                        <a:rPr lang="en-US" sz="28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xong</a:t>
                      </a:r>
                      <a:r>
                        <a:rPr lang="en-US" sz="28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28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công</a:t>
                      </a:r>
                      <a:r>
                        <a:rPr lang="en-US" sz="28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việc</a:t>
                      </a:r>
                      <a:r>
                        <a:rPr lang="en-US" sz="28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 	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28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C. </a:t>
                      </a:r>
                      <a:r>
                        <a:rPr lang="en-US" sz="28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Vận</a:t>
                      </a:r>
                      <a:r>
                        <a:rPr lang="en-US" sz="28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tốc</a:t>
                      </a:r>
                      <a:r>
                        <a:rPr lang="en-US" sz="28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8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thời</a:t>
                      </a:r>
                      <a:r>
                        <a:rPr lang="en-US" sz="28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gian</a:t>
                      </a:r>
                      <a:r>
                        <a:rPr lang="en-US" sz="28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khi</a:t>
                      </a:r>
                      <a:r>
                        <a:rPr lang="en-US" sz="28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đi</a:t>
                      </a:r>
                      <a:r>
                        <a:rPr lang="en-US" sz="28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trên</a:t>
                      </a:r>
                      <a:r>
                        <a:rPr lang="en-US" sz="28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cùng</a:t>
                      </a:r>
                      <a:r>
                        <a:rPr lang="en-US" sz="28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quãng</a:t>
                      </a:r>
                      <a:r>
                        <a:rPr lang="en-US" sz="28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đường</a:t>
                      </a:r>
                      <a:r>
                        <a:rPr lang="en-US" sz="28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 	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28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D. </a:t>
                      </a:r>
                      <a:r>
                        <a:rPr lang="en-US" sz="28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Chu vi </a:t>
                      </a:r>
                      <a:r>
                        <a:rPr lang="en-US" sz="28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8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bán</a:t>
                      </a:r>
                      <a:r>
                        <a:rPr lang="en-US" sz="28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kính</a:t>
                      </a:r>
                      <a:r>
                        <a:rPr lang="en-US" sz="28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8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28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đường</a:t>
                      </a:r>
                      <a:r>
                        <a:rPr lang="en-US" sz="28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tròn</a:t>
                      </a:r>
                      <a:r>
                        <a:rPr lang="en-US" sz="28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 </a:t>
                      </a:r>
                    </a:p>
                  </a:txBody>
                  <a:tcPr marL="114300" marR="11430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93356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8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500"/>
                            </p:stCondLst>
                            <p:childTnLst>
                              <p:par>
                                <p:cTn id="41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  <p:bldP spid="28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025386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4670474" y="3847659"/>
            <a:ext cx="7666893" cy="2732649"/>
            <a:chOff x="5486400" y="3313087"/>
            <a:chExt cx="7666893" cy="2732649"/>
          </a:xfrm>
        </p:grpSpPr>
        <p:sp>
          <p:nvSpPr>
            <p:cNvPr id="5" name="Cloud Callout 4"/>
            <p:cNvSpPr/>
            <p:nvPr/>
          </p:nvSpPr>
          <p:spPr>
            <a:xfrm>
              <a:off x="5486400" y="3313087"/>
              <a:ext cx="7666893" cy="2732649"/>
            </a:xfrm>
            <a:prstGeom prst="cloudCallout">
              <a:avLst/>
            </a:prstGeom>
            <a:solidFill>
              <a:schemeClr val="accent6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6175717" y="3556028"/>
              <a:ext cx="6977576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* </a:t>
              </a:r>
              <a:r>
                <a:rPr lang="en-US" sz="28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Khi</a:t>
              </a:r>
              <a:r>
                <a: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công</a:t>
              </a:r>
              <a:r>
                <a: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nhân</a:t>
              </a:r>
              <a:r>
                <a: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tăng</a:t>
              </a:r>
              <a:r>
                <a: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lên</a:t>
              </a:r>
              <a:r>
                <a: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thì</a:t>
              </a:r>
              <a:r>
                <a: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thời</a:t>
              </a:r>
              <a:r>
                <a: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gian</a:t>
              </a:r>
              <a:r>
                <a: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hoàn</a:t>
              </a:r>
              <a:r>
                <a: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thành</a:t>
              </a:r>
              <a:r>
                <a: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công</a:t>
              </a:r>
              <a:r>
                <a: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việc</a:t>
              </a:r>
              <a:r>
                <a: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sẽ</a:t>
              </a:r>
              <a:r>
                <a: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tăng</a:t>
              </a:r>
              <a:r>
                <a: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lên</a:t>
              </a:r>
              <a:r>
                <a: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hay </a:t>
              </a:r>
              <a:r>
                <a:rPr lang="en-US" sz="28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giảm</a:t>
              </a:r>
              <a:r>
                <a: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đi</a:t>
              </a:r>
              <a:r>
                <a: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  <a:p>
              <a:r>
                <a: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* 27 </a:t>
              </a:r>
              <a:r>
                <a:rPr lang="en-US" sz="28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công</a:t>
              </a:r>
              <a:r>
                <a: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nhân</a:t>
              </a:r>
              <a:r>
                <a: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hoàn</a:t>
              </a:r>
              <a:r>
                <a: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thành</a:t>
              </a:r>
              <a:r>
                <a: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công</a:t>
              </a:r>
              <a:r>
                <a: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việc</a:t>
              </a:r>
              <a:r>
                <a: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đó</a:t>
              </a:r>
              <a:r>
                <a: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bao</a:t>
              </a:r>
              <a:r>
                <a: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lâu</a:t>
              </a:r>
              <a:r>
                <a: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0" y="0"/>
            <a:ext cx="12192000" cy="1815882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tốc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Lào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18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12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bổ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sung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27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suất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lao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4670474" y="3847659"/>
            <a:ext cx="7739577" cy="2732649"/>
            <a:chOff x="684961" y="2124366"/>
            <a:chExt cx="7739577" cy="2732649"/>
          </a:xfrm>
        </p:grpSpPr>
        <p:sp>
          <p:nvSpPr>
            <p:cNvPr id="11" name="Cloud Callout 10"/>
            <p:cNvSpPr/>
            <p:nvPr/>
          </p:nvSpPr>
          <p:spPr>
            <a:xfrm>
              <a:off x="684961" y="2124366"/>
              <a:ext cx="7666893" cy="2732649"/>
            </a:xfrm>
            <a:prstGeom prst="cloudCallout">
              <a:avLst/>
            </a:prstGeom>
            <a:solidFill>
              <a:schemeClr val="accent6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446962" y="2471810"/>
              <a:ext cx="6977576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* </a:t>
              </a:r>
              <a:r>
                <a:rPr lang="en-US" sz="2800" dirty="0" err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Khi</a:t>
              </a:r>
              <a:r>
                <a:rPr lang="en-US" sz="2800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2800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công</a:t>
              </a:r>
              <a:r>
                <a:rPr lang="en-US" sz="2800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nhân</a:t>
              </a:r>
              <a:r>
                <a:rPr lang="en-US" sz="2800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tăng</a:t>
              </a:r>
              <a:r>
                <a:rPr lang="en-US" sz="2800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lên</a:t>
              </a:r>
              <a:r>
                <a:rPr lang="en-US" sz="2800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thì</a:t>
              </a:r>
              <a:r>
                <a:rPr lang="en-US" sz="2800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thời</a:t>
              </a:r>
              <a:r>
                <a:rPr lang="en-US" sz="2800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gian</a:t>
              </a:r>
              <a:r>
                <a:rPr lang="en-US" sz="2800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hoàn</a:t>
              </a:r>
              <a:r>
                <a:rPr lang="en-US" sz="2800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thành</a:t>
              </a:r>
              <a:r>
                <a:rPr lang="en-US" sz="2800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công</a:t>
              </a:r>
              <a:r>
                <a:rPr lang="en-US" sz="2800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việc</a:t>
              </a:r>
              <a:r>
                <a:rPr lang="en-US" sz="2800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sẽ</a:t>
              </a:r>
              <a:r>
                <a:rPr lang="en-US" sz="2800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giảm</a:t>
              </a:r>
              <a:r>
                <a:rPr lang="en-US" sz="2800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đi</a:t>
              </a:r>
              <a:r>
                <a:rPr lang="en-US" sz="2800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  <a:p>
              <a:r>
                <a:rPr lang="en-US" sz="2800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* 27 </a:t>
              </a:r>
              <a:r>
                <a:rPr lang="en-US" sz="2800" dirty="0" err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công</a:t>
              </a:r>
              <a:r>
                <a:rPr lang="en-US" sz="2800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nhân</a:t>
              </a:r>
              <a:r>
                <a:rPr lang="en-US" sz="2800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hoàn</a:t>
              </a:r>
              <a:r>
                <a:rPr lang="en-US" sz="2800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thành</a:t>
              </a:r>
              <a:r>
                <a:rPr lang="en-US" sz="2800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công</a:t>
              </a:r>
              <a:r>
                <a:rPr lang="en-US" sz="2800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việc</a:t>
              </a:r>
              <a:r>
                <a:rPr lang="en-US" sz="2800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đó</a:t>
              </a:r>
              <a:r>
                <a:rPr lang="en-US" sz="2800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2800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8 </a:t>
              </a:r>
              <a:r>
                <a:rPr lang="en-US" sz="2800" dirty="0" err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ngày</a:t>
              </a:r>
              <a:r>
                <a:rPr lang="en-US" sz="2800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84144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3565280" y="6185463"/>
            <a:ext cx="612824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800665" y="196948"/>
            <a:ext cx="69916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HƯỚNG DẪN VỀ NHÀ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576775" y="1053537"/>
            <a:ext cx="11480242" cy="26571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5000"/>
              </a:lnSpc>
            </a:pPr>
            <a:r>
              <a:rPr lang="fr-FR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fr-FR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fr-FR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fr-FR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khái</a:t>
            </a:r>
            <a:r>
              <a:rPr lang="fr-FR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r>
              <a:rPr lang="fr-FR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fr-FR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fr-FR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fr-FR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r>
              <a:rPr lang="fr-FR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nghịch</a:t>
            </a:r>
            <a:r>
              <a:rPr lang="fr-FR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(SGK </a:t>
            </a:r>
            <a:r>
              <a:rPr lang="fr-FR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fr-FR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64). </a:t>
            </a:r>
            <a:r>
              <a:rPr lang="fr-FR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fr-FR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fr-FR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fr-FR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fr-FR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fr-FR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fr-FR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chữa</a:t>
            </a:r>
            <a:r>
              <a:rPr lang="fr-FR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fr-FR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fr-FR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fr-FR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ts val="5000"/>
              </a:lnSpc>
            </a:pPr>
            <a:r>
              <a:rPr lang="fr-FR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fr-FR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fr-FR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fr-FR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1,2,3,4 SGK/68.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ts val="5000"/>
              </a:lnSpc>
            </a:pPr>
            <a:r>
              <a:rPr lang="fr-FR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fr-FR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fr-FR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fr-FR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III/ SGK </a:t>
            </a:r>
            <a:r>
              <a:rPr lang="fr-FR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fr-FR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66 </a:t>
            </a:r>
            <a:r>
              <a:rPr lang="fr-FR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fr-FR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fr-FR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fr-FR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fr-FR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fr-FR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fr-FR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fr-FR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7" name="Picture 5" descr="POINSET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0571" y="4350629"/>
            <a:ext cx="2586446" cy="23734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28357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Hình ảnh Khung Viền Hoa Hoa Sen Hoa Mai Nền Hoa đào PNG , Màu Nước, Vẽ Tay, Hoa  Viền PNG miễn phí tải tập tin PSDComment và Vecto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267" y="-561703"/>
            <a:ext cx="10711543" cy="7602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487783" y="2377440"/>
            <a:ext cx="56562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TRÂN TRỌNG CẢM ƠN</a:t>
            </a:r>
          </a:p>
        </p:txBody>
      </p:sp>
    </p:spTree>
    <p:extLst>
      <p:ext uri="{BB962C8B-B14F-4D97-AF65-F5344CB8AC3E}">
        <p14:creationId xmlns:p14="http://schemas.microsoft.com/office/powerpoint/2010/main" val="27751540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4E208DDE-5F53-487A-916C-A3AE276FA6A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4"/>
              </a:ext>
            </a:extLst>
          </a:blip>
          <a:srcRect l="20349" r="20345" b="-4"/>
          <a:stretch/>
        </p:blipFill>
        <p:spPr>
          <a:xfrm>
            <a:off x="1153629" y="2784661"/>
            <a:ext cx="2733847" cy="3103563"/>
          </a:xfrm>
          <a:custGeom>
            <a:avLst/>
            <a:gdLst/>
            <a:ahLst/>
            <a:cxnLst/>
            <a:rect l="l" t="t" r="r" b="b"/>
            <a:pathLst>
              <a:path w="2590737" h="2926956">
                <a:moveTo>
                  <a:pt x="1463478" y="0"/>
                </a:moveTo>
                <a:cubicBezTo>
                  <a:pt x="1867606" y="0"/>
                  <a:pt x="2233476" y="163805"/>
                  <a:pt x="2498313" y="428643"/>
                </a:cubicBezTo>
                <a:lnTo>
                  <a:pt x="2501029" y="431631"/>
                </a:lnTo>
                <a:lnTo>
                  <a:pt x="2445696" y="582811"/>
                </a:lnTo>
                <a:cubicBezTo>
                  <a:pt x="2374039" y="813196"/>
                  <a:pt x="2335437" y="1058145"/>
                  <a:pt x="2335437" y="1312109"/>
                </a:cubicBezTo>
                <a:cubicBezTo>
                  <a:pt x="2335437" y="1650728"/>
                  <a:pt x="2404063" y="1973319"/>
                  <a:pt x="2528166" y="2266732"/>
                </a:cubicBezTo>
                <a:lnTo>
                  <a:pt x="2590737" y="2396622"/>
                </a:lnTo>
                <a:lnTo>
                  <a:pt x="2498313" y="2498313"/>
                </a:lnTo>
                <a:cubicBezTo>
                  <a:pt x="2233476" y="2763151"/>
                  <a:pt x="1867606" y="2926956"/>
                  <a:pt x="1463478" y="2926956"/>
                </a:cubicBezTo>
                <a:cubicBezTo>
                  <a:pt x="655221" y="2926956"/>
                  <a:pt x="0" y="2271735"/>
                  <a:pt x="0" y="1463478"/>
                </a:cubicBezTo>
                <a:cubicBezTo>
                  <a:pt x="0" y="655221"/>
                  <a:pt x="655221" y="0"/>
                  <a:pt x="1463478" y="0"/>
                </a:cubicBezTo>
                <a:close/>
              </a:path>
            </a:pathLst>
          </a:custGeom>
        </p:spPr>
      </p:pic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65A14FCB-5569-4268-AF8B-502D9EF6E73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6"/>
              </a:ext>
            </a:extLst>
          </a:blip>
          <a:srcRect l="17382" r="20120" b="2"/>
          <a:stretch/>
        </p:blipFill>
        <p:spPr>
          <a:xfrm>
            <a:off x="3458135" y="1905003"/>
            <a:ext cx="4577519" cy="4577519"/>
          </a:xfrm>
          <a:custGeom>
            <a:avLst/>
            <a:gdLst/>
            <a:ahLst/>
            <a:cxnLst/>
            <a:rect l="l" t="t" r="r" b="b"/>
            <a:pathLst>
              <a:path w="4627646" h="4627648">
                <a:moveTo>
                  <a:pt x="2313823" y="0"/>
                </a:moveTo>
                <a:cubicBezTo>
                  <a:pt x="3591712" y="0"/>
                  <a:pt x="4627646" y="1035934"/>
                  <a:pt x="4627646" y="2313824"/>
                </a:cubicBezTo>
                <a:cubicBezTo>
                  <a:pt x="4627646" y="3591714"/>
                  <a:pt x="3591712" y="4627648"/>
                  <a:pt x="2313823" y="4627648"/>
                </a:cubicBezTo>
                <a:cubicBezTo>
                  <a:pt x="1035934" y="4627648"/>
                  <a:pt x="0" y="3591714"/>
                  <a:pt x="0" y="2313824"/>
                </a:cubicBezTo>
                <a:cubicBezTo>
                  <a:pt x="0" y="1035934"/>
                  <a:pt x="1035934" y="0"/>
                  <a:pt x="2313823" y="0"/>
                </a:cubicBezTo>
                <a:close/>
              </a:path>
            </a:pathLst>
          </a:custGeom>
        </p:spPr>
      </p:pic>
      <p:pic>
        <p:nvPicPr>
          <p:cNvPr id="8" name="Picture 7" descr="Background pattern&#10;&#10;Description automatically generated">
            <a:extLst>
              <a:ext uri="{FF2B5EF4-FFF2-40B4-BE49-F238E27FC236}">
                <a16:creationId xmlns:a16="http://schemas.microsoft.com/office/drawing/2014/main" id="{EEA75D7F-8BEB-403A-A7C2-DC62D23C83A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8"/>
              </a:ext>
            </a:extLst>
          </a:blip>
          <a:srcRect l="36012" r="14448" b="2"/>
          <a:stretch/>
        </p:blipFill>
        <p:spPr>
          <a:xfrm>
            <a:off x="7560499" y="2451691"/>
            <a:ext cx="3273940" cy="3730712"/>
          </a:xfrm>
          <a:custGeom>
            <a:avLst/>
            <a:gdLst/>
            <a:ahLst/>
            <a:cxnLst/>
            <a:rect l="l" t="t" r="r" b="b"/>
            <a:pathLst>
              <a:path w="2577829" h="2926956">
                <a:moveTo>
                  <a:pt x="1114351" y="0"/>
                </a:moveTo>
                <a:cubicBezTo>
                  <a:pt x="1922608" y="0"/>
                  <a:pt x="2577829" y="655221"/>
                  <a:pt x="2577829" y="1463478"/>
                </a:cubicBezTo>
                <a:cubicBezTo>
                  <a:pt x="2577829" y="2271735"/>
                  <a:pt x="1922608" y="2926956"/>
                  <a:pt x="1114351" y="2926956"/>
                </a:cubicBezTo>
                <a:cubicBezTo>
                  <a:pt x="710223" y="2926956"/>
                  <a:pt x="344353" y="2763151"/>
                  <a:pt x="79516" y="2498313"/>
                </a:cubicBezTo>
                <a:lnTo>
                  <a:pt x="0" y="2410824"/>
                </a:lnTo>
                <a:lnTo>
                  <a:pt x="69413" y="2266732"/>
                </a:lnTo>
                <a:cubicBezTo>
                  <a:pt x="193516" y="1973319"/>
                  <a:pt x="262142" y="1650728"/>
                  <a:pt x="262142" y="1312109"/>
                </a:cubicBezTo>
                <a:cubicBezTo>
                  <a:pt x="262142" y="1058145"/>
                  <a:pt x="223540" y="813196"/>
                  <a:pt x="151883" y="582811"/>
                </a:cubicBezTo>
                <a:lnTo>
                  <a:pt x="91478" y="417771"/>
                </a:lnTo>
                <a:lnTo>
                  <a:pt x="183443" y="334187"/>
                </a:lnTo>
                <a:cubicBezTo>
                  <a:pt x="436418" y="125413"/>
                  <a:pt x="760739" y="0"/>
                  <a:pt x="1114351" y="0"/>
                </a:cubicBezTo>
                <a:close/>
              </a:path>
            </a:pathLst>
          </a:custGeom>
        </p:spPr>
      </p:pic>
      <p:pic>
        <p:nvPicPr>
          <p:cNvPr id="17" name="Picture 16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7BFEE031-360F-4D5F-904A-32B86E7ACC2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8660" y="2042477"/>
            <a:ext cx="3103563" cy="310356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53B174F-EE32-44C0-AEBD-2414C6D6BB2E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9"/>
          <a:stretch/>
        </p:blipFill>
        <p:spPr>
          <a:xfrm>
            <a:off x="7467601" y="2641977"/>
            <a:ext cx="3103563" cy="310356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5F0387D-CEB3-4D01-B097-E93181CF9E3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2893" y="2743201"/>
            <a:ext cx="2082307" cy="2082307"/>
          </a:xfrm>
          <a:prstGeom prst="rect">
            <a:avLst/>
          </a:prstGeom>
        </p:spPr>
      </p:pic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8393A647-F1D0-4A88-8DF7-6E5578A89569}"/>
              </a:ext>
            </a:extLst>
          </p:cNvPr>
          <p:cNvSpPr/>
          <p:nvPr/>
        </p:nvSpPr>
        <p:spPr>
          <a:xfrm rot="5400000">
            <a:off x="-187908" y="184860"/>
            <a:ext cx="3103563" cy="2733845"/>
          </a:xfrm>
          <a:custGeom>
            <a:avLst/>
            <a:gdLst>
              <a:gd name="connsiteX0" fmla="*/ 0 w 4670251"/>
              <a:gd name="connsiteY0" fmla="*/ 2133085 h 4116501"/>
              <a:gd name="connsiteX1" fmla="*/ 0 w 4670251"/>
              <a:gd name="connsiteY1" fmla="*/ 0 h 4116501"/>
              <a:gd name="connsiteX2" fmla="*/ 4670251 w 4670251"/>
              <a:gd name="connsiteY2" fmla="*/ 4116501 h 4116501"/>
              <a:gd name="connsiteX3" fmla="*/ 2250224 w 4670251"/>
              <a:gd name="connsiteY3" fmla="*/ 4116501 h 4116501"/>
              <a:gd name="connsiteX4" fmla="*/ 0 w 4670251"/>
              <a:gd name="connsiteY4" fmla="*/ 2133085 h 41165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70251" h="4116501">
                <a:moveTo>
                  <a:pt x="0" y="2133085"/>
                </a:moveTo>
                <a:lnTo>
                  <a:pt x="0" y="0"/>
                </a:lnTo>
                <a:lnTo>
                  <a:pt x="4670251" y="4116501"/>
                </a:lnTo>
                <a:lnTo>
                  <a:pt x="2250224" y="4116501"/>
                </a:lnTo>
                <a:lnTo>
                  <a:pt x="0" y="2133085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21917" tIns="60959" rIns="121917" bIns="60959" rtlCol="0" anchor="ctr">
            <a:noAutofit/>
          </a:bodyPr>
          <a:lstStyle/>
          <a:p>
            <a:pPr algn="ctr"/>
            <a:endParaRPr lang="en-US" sz="1867"/>
          </a:p>
        </p:txBody>
      </p:sp>
      <p:sp>
        <p:nvSpPr>
          <p:cNvPr id="2" name="TextBox 1"/>
          <p:cNvSpPr txBox="1"/>
          <p:nvPr/>
        </p:nvSpPr>
        <p:spPr>
          <a:xfrm rot="18710966">
            <a:off x="-421166" y="870877"/>
            <a:ext cx="31655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1828801" y="889001"/>
            <a:ext cx="2540001" cy="1752977"/>
            <a:chOff x="1371600" y="666750"/>
            <a:chExt cx="1905001" cy="1314733"/>
          </a:xfrm>
        </p:grpSpPr>
        <p:sp>
          <p:nvSpPr>
            <p:cNvPr id="10" name="Cloud Callout 9"/>
            <p:cNvSpPr/>
            <p:nvPr/>
          </p:nvSpPr>
          <p:spPr>
            <a:xfrm>
              <a:off x="1371600" y="666750"/>
              <a:ext cx="1905001" cy="1314733"/>
            </a:xfrm>
            <a:prstGeom prst="cloudCallout">
              <a:avLst/>
            </a:prstGeom>
            <a:noFill/>
            <a:scene3d>
              <a:camera prst="perspectiveLeft"/>
              <a:lightRig rig="threePt" dir="t"/>
            </a:scene3d>
            <a:sp3d>
              <a:bevelT w="139700" prst="cross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485900" y="1078990"/>
              <a:ext cx="1676400" cy="3462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HĐ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: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CẶP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ĐÔI</a:t>
              </a:r>
              <a:endParaRPr lang="en-US" sz="24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6290498" y="381001"/>
            <a:ext cx="2540001" cy="1752977"/>
            <a:chOff x="1371600" y="666750"/>
            <a:chExt cx="1905001" cy="1314733"/>
          </a:xfrm>
        </p:grpSpPr>
        <p:sp>
          <p:nvSpPr>
            <p:cNvPr id="19" name="Cloud Callout 18"/>
            <p:cNvSpPr/>
            <p:nvPr/>
          </p:nvSpPr>
          <p:spPr>
            <a:xfrm>
              <a:off x="1371600" y="666750"/>
              <a:ext cx="1905001" cy="1314733"/>
            </a:xfrm>
            <a:prstGeom prst="cloudCallout">
              <a:avLst/>
            </a:prstGeom>
            <a:noFill/>
            <a:scene3d>
              <a:camera prst="perspectiveLeft"/>
              <a:lightRig rig="threePt" dir="t"/>
            </a:scene3d>
            <a:sp3d>
              <a:bevelT w="139700" prst="cross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1485900" y="1078990"/>
              <a:ext cx="1676400" cy="3462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HĐ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: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NHÓM</a:t>
              </a:r>
              <a:endParaRPr lang="en-US" sz="24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9347201" y="698714"/>
            <a:ext cx="2540001" cy="1752977"/>
            <a:chOff x="1371600" y="666750"/>
            <a:chExt cx="1905001" cy="1314733"/>
          </a:xfrm>
        </p:grpSpPr>
        <p:sp>
          <p:nvSpPr>
            <p:cNvPr id="22" name="Cloud Callout 21"/>
            <p:cNvSpPr/>
            <p:nvPr/>
          </p:nvSpPr>
          <p:spPr>
            <a:xfrm>
              <a:off x="1371600" y="666750"/>
              <a:ext cx="1905001" cy="1314733"/>
            </a:xfrm>
            <a:prstGeom prst="cloudCallout">
              <a:avLst/>
            </a:prstGeom>
            <a:noFill/>
            <a:scene3d>
              <a:camera prst="perspectiveLeft"/>
              <a:lightRig rig="threePt" dir="t"/>
            </a:scene3d>
            <a:sp3d>
              <a:bevelT w="139700" prst="cross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1485900" y="1078990"/>
              <a:ext cx="1676400" cy="6232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HĐ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: </a:t>
              </a:r>
            </a:p>
            <a:p>
              <a:pPr algn="ctr"/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CÁ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NHÂN</a:t>
              </a:r>
              <a:endParaRPr lang="en-US" sz="24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82725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87" name="Group 3086"/>
          <p:cNvGrpSpPr/>
          <p:nvPr/>
        </p:nvGrpSpPr>
        <p:grpSpPr>
          <a:xfrm>
            <a:off x="3122023" y="400294"/>
            <a:ext cx="6570617" cy="1819126"/>
            <a:chOff x="3122023" y="400294"/>
            <a:chExt cx="6570617" cy="1819126"/>
          </a:xfrm>
        </p:grpSpPr>
        <p:pic>
          <p:nvPicPr>
            <p:cNvPr id="3074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22023" y="400294"/>
              <a:ext cx="6453051" cy="18191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TextBox 2"/>
            <p:cNvSpPr txBox="1"/>
            <p:nvPr/>
          </p:nvSpPr>
          <p:spPr>
            <a:xfrm>
              <a:off x="4010296" y="786637"/>
              <a:ext cx="568234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ĐẠI LƯỢNG TỈ LỆ NGHỊCH</a:t>
              </a:r>
              <a:endParaRPr lang="en-US" sz="28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3083" name="Group 3082"/>
          <p:cNvGrpSpPr/>
          <p:nvPr/>
        </p:nvGrpSpPr>
        <p:grpSpPr>
          <a:xfrm>
            <a:off x="882521" y="2182104"/>
            <a:ext cx="5191577" cy="2050183"/>
            <a:chOff x="882521" y="2182104"/>
            <a:chExt cx="5191577" cy="2050183"/>
          </a:xfrm>
        </p:grpSpPr>
        <p:cxnSp>
          <p:nvCxnSpPr>
            <p:cNvPr id="5" name="Straight Connector 4"/>
            <p:cNvCxnSpPr/>
            <p:nvPr/>
          </p:nvCxnSpPr>
          <p:spPr>
            <a:xfrm flipH="1">
              <a:off x="2325059" y="2182104"/>
              <a:ext cx="3749039" cy="1185549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5" name="Group 24"/>
            <p:cNvGrpSpPr/>
            <p:nvPr/>
          </p:nvGrpSpPr>
          <p:grpSpPr>
            <a:xfrm>
              <a:off x="882521" y="3170459"/>
              <a:ext cx="2050090" cy="1061828"/>
              <a:chOff x="882521" y="3170459"/>
              <a:chExt cx="2050090" cy="1061828"/>
            </a:xfrm>
          </p:grpSpPr>
          <p:sp>
            <p:nvSpPr>
              <p:cNvPr id="12" name="Google Shape;157;p20">
                <a:extLst>
                  <a:ext uri="{FF2B5EF4-FFF2-40B4-BE49-F238E27FC236}">
                    <a16:creationId xmlns:a16="http://schemas.microsoft.com/office/drawing/2014/main" id="{E98F7850-E8A1-4D65-AB4B-DB9606909211}"/>
                  </a:ext>
                </a:extLst>
              </p:cNvPr>
              <p:cNvSpPr/>
              <p:nvPr/>
            </p:nvSpPr>
            <p:spPr>
              <a:xfrm>
                <a:off x="882521" y="3170459"/>
                <a:ext cx="2050090" cy="1061828"/>
              </a:xfrm>
              <a:custGeom>
                <a:avLst/>
                <a:gdLst/>
                <a:ahLst/>
                <a:cxnLst/>
                <a:rect l="l" t="t" r="r" b="b"/>
                <a:pathLst>
                  <a:path w="19198" h="10845" extrusionOk="0">
                    <a:moveTo>
                      <a:pt x="7572" y="1"/>
                    </a:moveTo>
                    <a:lnTo>
                      <a:pt x="7108" y="25"/>
                    </a:lnTo>
                    <a:lnTo>
                      <a:pt x="6668" y="98"/>
                    </a:lnTo>
                    <a:lnTo>
                      <a:pt x="6229" y="196"/>
                    </a:lnTo>
                    <a:lnTo>
                      <a:pt x="5813" y="343"/>
                    </a:lnTo>
                    <a:lnTo>
                      <a:pt x="5423" y="538"/>
                    </a:lnTo>
                    <a:lnTo>
                      <a:pt x="5056" y="758"/>
                    </a:lnTo>
                    <a:lnTo>
                      <a:pt x="4714" y="1026"/>
                    </a:lnTo>
                    <a:lnTo>
                      <a:pt x="4397" y="1319"/>
                    </a:lnTo>
                    <a:lnTo>
                      <a:pt x="4104" y="1637"/>
                    </a:lnTo>
                    <a:lnTo>
                      <a:pt x="3835" y="1979"/>
                    </a:lnTo>
                    <a:lnTo>
                      <a:pt x="3615" y="2345"/>
                    </a:lnTo>
                    <a:lnTo>
                      <a:pt x="3420" y="2736"/>
                    </a:lnTo>
                    <a:lnTo>
                      <a:pt x="3273" y="3151"/>
                    </a:lnTo>
                    <a:lnTo>
                      <a:pt x="3151" y="3591"/>
                    </a:lnTo>
                    <a:lnTo>
                      <a:pt x="3102" y="4030"/>
                    </a:lnTo>
                    <a:lnTo>
                      <a:pt x="3078" y="4494"/>
                    </a:lnTo>
                    <a:lnTo>
                      <a:pt x="3078" y="4788"/>
                    </a:lnTo>
                    <a:lnTo>
                      <a:pt x="2712" y="4788"/>
                    </a:lnTo>
                    <a:lnTo>
                      <a:pt x="2419" y="4836"/>
                    </a:lnTo>
                    <a:lnTo>
                      <a:pt x="2125" y="4910"/>
                    </a:lnTo>
                    <a:lnTo>
                      <a:pt x="1832" y="5032"/>
                    </a:lnTo>
                    <a:lnTo>
                      <a:pt x="1588" y="5154"/>
                    </a:lnTo>
                    <a:lnTo>
                      <a:pt x="1320" y="5300"/>
                    </a:lnTo>
                    <a:lnTo>
                      <a:pt x="1100" y="5471"/>
                    </a:lnTo>
                    <a:lnTo>
                      <a:pt x="880" y="5667"/>
                    </a:lnTo>
                    <a:lnTo>
                      <a:pt x="685" y="5887"/>
                    </a:lnTo>
                    <a:lnTo>
                      <a:pt x="514" y="6131"/>
                    </a:lnTo>
                    <a:lnTo>
                      <a:pt x="367" y="6375"/>
                    </a:lnTo>
                    <a:lnTo>
                      <a:pt x="220" y="6644"/>
                    </a:lnTo>
                    <a:lnTo>
                      <a:pt x="123" y="6912"/>
                    </a:lnTo>
                    <a:lnTo>
                      <a:pt x="50" y="7205"/>
                    </a:lnTo>
                    <a:lnTo>
                      <a:pt x="1" y="7499"/>
                    </a:lnTo>
                    <a:lnTo>
                      <a:pt x="1" y="7816"/>
                    </a:lnTo>
                    <a:lnTo>
                      <a:pt x="1" y="8134"/>
                    </a:lnTo>
                    <a:lnTo>
                      <a:pt x="50" y="8427"/>
                    </a:lnTo>
                    <a:lnTo>
                      <a:pt x="123" y="8720"/>
                    </a:lnTo>
                    <a:lnTo>
                      <a:pt x="220" y="8988"/>
                    </a:lnTo>
                    <a:lnTo>
                      <a:pt x="367" y="9257"/>
                    </a:lnTo>
                    <a:lnTo>
                      <a:pt x="514" y="9501"/>
                    </a:lnTo>
                    <a:lnTo>
                      <a:pt x="685" y="9745"/>
                    </a:lnTo>
                    <a:lnTo>
                      <a:pt x="880" y="9965"/>
                    </a:lnTo>
                    <a:lnTo>
                      <a:pt x="1100" y="10161"/>
                    </a:lnTo>
                    <a:lnTo>
                      <a:pt x="1320" y="10332"/>
                    </a:lnTo>
                    <a:lnTo>
                      <a:pt x="1588" y="10478"/>
                    </a:lnTo>
                    <a:lnTo>
                      <a:pt x="1832" y="10600"/>
                    </a:lnTo>
                    <a:lnTo>
                      <a:pt x="2125" y="10722"/>
                    </a:lnTo>
                    <a:lnTo>
                      <a:pt x="2419" y="10796"/>
                    </a:lnTo>
                    <a:lnTo>
                      <a:pt x="2712" y="10844"/>
                    </a:lnTo>
                    <a:lnTo>
                      <a:pt x="16486" y="10844"/>
                    </a:lnTo>
                    <a:lnTo>
                      <a:pt x="16779" y="10796"/>
                    </a:lnTo>
                    <a:lnTo>
                      <a:pt x="17072" y="10722"/>
                    </a:lnTo>
                    <a:lnTo>
                      <a:pt x="17365" y="10600"/>
                    </a:lnTo>
                    <a:lnTo>
                      <a:pt x="17610" y="10478"/>
                    </a:lnTo>
                    <a:lnTo>
                      <a:pt x="17878" y="10332"/>
                    </a:lnTo>
                    <a:lnTo>
                      <a:pt x="18098" y="10161"/>
                    </a:lnTo>
                    <a:lnTo>
                      <a:pt x="18318" y="9965"/>
                    </a:lnTo>
                    <a:lnTo>
                      <a:pt x="18513" y="9745"/>
                    </a:lnTo>
                    <a:lnTo>
                      <a:pt x="18684" y="9501"/>
                    </a:lnTo>
                    <a:lnTo>
                      <a:pt x="18831" y="9257"/>
                    </a:lnTo>
                    <a:lnTo>
                      <a:pt x="18977" y="8988"/>
                    </a:lnTo>
                    <a:lnTo>
                      <a:pt x="19075" y="8720"/>
                    </a:lnTo>
                    <a:lnTo>
                      <a:pt x="19148" y="8427"/>
                    </a:lnTo>
                    <a:lnTo>
                      <a:pt x="19197" y="8134"/>
                    </a:lnTo>
                    <a:lnTo>
                      <a:pt x="19197" y="7816"/>
                    </a:lnTo>
                    <a:lnTo>
                      <a:pt x="19197" y="7499"/>
                    </a:lnTo>
                    <a:lnTo>
                      <a:pt x="19148" y="7205"/>
                    </a:lnTo>
                    <a:lnTo>
                      <a:pt x="19075" y="6912"/>
                    </a:lnTo>
                    <a:lnTo>
                      <a:pt x="18977" y="6644"/>
                    </a:lnTo>
                    <a:lnTo>
                      <a:pt x="18831" y="6375"/>
                    </a:lnTo>
                    <a:lnTo>
                      <a:pt x="18684" y="6131"/>
                    </a:lnTo>
                    <a:lnTo>
                      <a:pt x="18513" y="5887"/>
                    </a:lnTo>
                    <a:lnTo>
                      <a:pt x="18318" y="5667"/>
                    </a:lnTo>
                    <a:lnTo>
                      <a:pt x="18098" y="5471"/>
                    </a:lnTo>
                    <a:lnTo>
                      <a:pt x="17878" y="5300"/>
                    </a:lnTo>
                    <a:lnTo>
                      <a:pt x="17610" y="5154"/>
                    </a:lnTo>
                    <a:lnTo>
                      <a:pt x="17365" y="5032"/>
                    </a:lnTo>
                    <a:lnTo>
                      <a:pt x="17072" y="4910"/>
                    </a:lnTo>
                    <a:lnTo>
                      <a:pt x="16779" y="4836"/>
                    </a:lnTo>
                    <a:lnTo>
                      <a:pt x="16486" y="4788"/>
                    </a:lnTo>
                    <a:lnTo>
                      <a:pt x="15412" y="4788"/>
                    </a:lnTo>
                    <a:lnTo>
                      <a:pt x="15436" y="4494"/>
                    </a:lnTo>
                    <a:lnTo>
                      <a:pt x="15412" y="4201"/>
                    </a:lnTo>
                    <a:lnTo>
                      <a:pt x="15387" y="3933"/>
                    </a:lnTo>
                    <a:lnTo>
                      <a:pt x="15314" y="3664"/>
                    </a:lnTo>
                    <a:lnTo>
                      <a:pt x="15216" y="3420"/>
                    </a:lnTo>
                    <a:lnTo>
                      <a:pt x="15094" y="3176"/>
                    </a:lnTo>
                    <a:lnTo>
                      <a:pt x="14972" y="2956"/>
                    </a:lnTo>
                    <a:lnTo>
                      <a:pt x="14801" y="2736"/>
                    </a:lnTo>
                    <a:lnTo>
                      <a:pt x="14630" y="2541"/>
                    </a:lnTo>
                    <a:lnTo>
                      <a:pt x="14435" y="2370"/>
                    </a:lnTo>
                    <a:lnTo>
                      <a:pt x="14215" y="2199"/>
                    </a:lnTo>
                    <a:lnTo>
                      <a:pt x="13995" y="2077"/>
                    </a:lnTo>
                    <a:lnTo>
                      <a:pt x="13751" y="1954"/>
                    </a:lnTo>
                    <a:lnTo>
                      <a:pt x="13507" y="1857"/>
                    </a:lnTo>
                    <a:lnTo>
                      <a:pt x="13238" y="1784"/>
                    </a:lnTo>
                    <a:lnTo>
                      <a:pt x="12969" y="1759"/>
                    </a:lnTo>
                    <a:lnTo>
                      <a:pt x="12676" y="1735"/>
                    </a:lnTo>
                    <a:lnTo>
                      <a:pt x="12334" y="1759"/>
                    </a:lnTo>
                    <a:lnTo>
                      <a:pt x="11992" y="1832"/>
                    </a:lnTo>
                    <a:lnTo>
                      <a:pt x="11650" y="1930"/>
                    </a:lnTo>
                    <a:lnTo>
                      <a:pt x="11357" y="2077"/>
                    </a:lnTo>
                    <a:lnTo>
                      <a:pt x="11186" y="1857"/>
                    </a:lnTo>
                    <a:lnTo>
                      <a:pt x="11015" y="1637"/>
                    </a:lnTo>
                    <a:lnTo>
                      <a:pt x="10844" y="1417"/>
                    </a:lnTo>
                    <a:lnTo>
                      <a:pt x="10649" y="1222"/>
                    </a:lnTo>
                    <a:lnTo>
                      <a:pt x="10454" y="1051"/>
                    </a:lnTo>
                    <a:lnTo>
                      <a:pt x="10234" y="880"/>
                    </a:lnTo>
                    <a:lnTo>
                      <a:pt x="9990" y="709"/>
                    </a:lnTo>
                    <a:lnTo>
                      <a:pt x="9745" y="562"/>
                    </a:lnTo>
                    <a:lnTo>
                      <a:pt x="9501" y="440"/>
                    </a:lnTo>
                    <a:lnTo>
                      <a:pt x="9257" y="318"/>
                    </a:lnTo>
                    <a:lnTo>
                      <a:pt x="8988" y="220"/>
                    </a:lnTo>
                    <a:lnTo>
                      <a:pt x="8720" y="147"/>
                    </a:lnTo>
                    <a:lnTo>
                      <a:pt x="8427" y="74"/>
                    </a:lnTo>
                    <a:lnTo>
                      <a:pt x="8158" y="25"/>
                    </a:lnTo>
                    <a:lnTo>
                      <a:pt x="7865" y="1"/>
                    </a:lnTo>
                    <a:close/>
                  </a:path>
                </a:pathLst>
              </a:custGeom>
              <a:solidFill>
                <a:srgbClr val="3399FF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endParaRPr sz="1050" dirty="0"/>
              </a:p>
            </p:txBody>
          </p:sp>
          <p:sp>
            <p:nvSpPr>
              <p:cNvPr id="13" name="Hộp Văn bản 10">
                <a:extLst>
                  <a:ext uri="{FF2B5EF4-FFF2-40B4-BE49-F238E27FC236}">
                    <a16:creationId xmlns:a16="http://schemas.microsoft.com/office/drawing/2014/main" id="{2BFA5FA8-BCB5-4109-A323-D465A630B106}"/>
                  </a:ext>
                </a:extLst>
              </p:cNvPr>
              <p:cNvSpPr txBox="1"/>
              <p:nvPr/>
            </p:nvSpPr>
            <p:spPr>
              <a:xfrm>
                <a:off x="1125469" y="3580477"/>
                <a:ext cx="1391728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Mở</a:t>
                </a:r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đầu</a:t>
                </a:r>
                <a:endPara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grpSp>
        <p:nvGrpSpPr>
          <p:cNvPr id="3084" name="Group 3083"/>
          <p:cNvGrpSpPr/>
          <p:nvPr/>
        </p:nvGrpSpPr>
        <p:grpSpPr>
          <a:xfrm>
            <a:off x="3225465" y="2144787"/>
            <a:ext cx="2933403" cy="2173764"/>
            <a:chOff x="3225465" y="2144787"/>
            <a:chExt cx="2933403" cy="2173764"/>
          </a:xfrm>
        </p:grpSpPr>
        <p:grpSp>
          <p:nvGrpSpPr>
            <p:cNvPr id="7" name="Group 6"/>
            <p:cNvGrpSpPr/>
            <p:nvPr/>
          </p:nvGrpSpPr>
          <p:grpSpPr>
            <a:xfrm>
              <a:off x="3225465" y="3218640"/>
              <a:ext cx="2678945" cy="1099911"/>
              <a:chOff x="3225465" y="3262337"/>
              <a:chExt cx="2678945" cy="1099911"/>
            </a:xfrm>
          </p:grpSpPr>
          <p:sp>
            <p:nvSpPr>
              <p:cNvPr id="23" name="Google Shape;157;p20">
                <a:extLst>
                  <a:ext uri="{FF2B5EF4-FFF2-40B4-BE49-F238E27FC236}">
                    <a16:creationId xmlns:a16="http://schemas.microsoft.com/office/drawing/2014/main" id="{E98F7850-E8A1-4D65-AB4B-DB9606909211}"/>
                  </a:ext>
                </a:extLst>
              </p:cNvPr>
              <p:cNvSpPr/>
              <p:nvPr/>
            </p:nvSpPr>
            <p:spPr>
              <a:xfrm>
                <a:off x="3225465" y="3262337"/>
                <a:ext cx="2678945" cy="1040861"/>
              </a:xfrm>
              <a:custGeom>
                <a:avLst/>
                <a:gdLst/>
                <a:ahLst/>
                <a:cxnLst/>
                <a:rect l="l" t="t" r="r" b="b"/>
                <a:pathLst>
                  <a:path w="19198" h="10845" extrusionOk="0">
                    <a:moveTo>
                      <a:pt x="7572" y="1"/>
                    </a:moveTo>
                    <a:lnTo>
                      <a:pt x="7108" y="25"/>
                    </a:lnTo>
                    <a:lnTo>
                      <a:pt x="6668" y="98"/>
                    </a:lnTo>
                    <a:lnTo>
                      <a:pt x="6229" y="196"/>
                    </a:lnTo>
                    <a:lnTo>
                      <a:pt x="5813" y="343"/>
                    </a:lnTo>
                    <a:lnTo>
                      <a:pt x="5423" y="538"/>
                    </a:lnTo>
                    <a:lnTo>
                      <a:pt x="5056" y="758"/>
                    </a:lnTo>
                    <a:lnTo>
                      <a:pt x="4714" y="1026"/>
                    </a:lnTo>
                    <a:lnTo>
                      <a:pt x="4397" y="1319"/>
                    </a:lnTo>
                    <a:lnTo>
                      <a:pt x="4104" y="1637"/>
                    </a:lnTo>
                    <a:lnTo>
                      <a:pt x="3835" y="1979"/>
                    </a:lnTo>
                    <a:lnTo>
                      <a:pt x="3615" y="2345"/>
                    </a:lnTo>
                    <a:lnTo>
                      <a:pt x="3420" y="2736"/>
                    </a:lnTo>
                    <a:lnTo>
                      <a:pt x="3273" y="3151"/>
                    </a:lnTo>
                    <a:lnTo>
                      <a:pt x="3151" y="3591"/>
                    </a:lnTo>
                    <a:lnTo>
                      <a:pt x="3102" y="4030"/>
                    </a:lnTo>
                    <a:lnTo>
                      <a:pt x="3078" y="4494"/>
                    </a:lnTo>
                    <a:lnTo>
                      <a:pt x="3078" y="4788"/>
                    </a:lnTo>
                    <a:lnTo>
                      <a:pt x="2712" y="4788"/>
                    </a:lnTo>
                    <a:lnTo>
                      <a:pt x="2419" y="4836"/>
                    </a:lnTo>
                    <a:lnTo>
                      <a:pt x="2125" y="4910"/>
                    </a:lnTo>
                    <a:lnTo>
                      <a:pt x="1832" y="5032"/>
                    </a:lnTo>
                    <a:lnTo>
                      <a:pt x="1588" y="5154"/>
                    </a:lnTo>
                    <a:lnTo>
                      <a:pt x="1320" y="5300"/>
                    </a:lnTo>
                    <a:lnTo>
                      <a:pt x="1100" y="5471"/>
                    </a:lnTo>
                    <a:lnTo>
                      <a:pt x="880" y="5667"/>
                    </a:lnTo>
                    <a:lnTo>
                      <a:pt x="685" y="5887"/>
                    </a:lnTo>
                    <a:lnTo>
                      <a:pt x="514" y="6131"/>
                    </a:lnTo>
                    <a:lnTo>
                      <a:pt x="367" y="6375"/>
                    </a:lnTo>
                    <a:lnTo>
                      <a:pt x="220" y="6644"/>
                    </a:lnTo>
                    <a:lnTo>
                      <a:pt x="123" y="6912"/>
                    </a:lnTo>
                    <a:lnTo>
                      <a:pt x="50" y="7205"/>
                    </a:lnTo>
                    <a:lnTo>
                      <a:pt x="1" y="7499"/>
                    </a:lnTo>
                    <a:lnTo>
                      <a:pt x="1" y="7816"/>
                    </a:lnTo>
                    <a:lnTo>
                      <a:pt x="1" y="8134"/>
                    </a:lnTo>
                    <a:lnTo>
                      <a:pt x="50" y="8427"/>
                    </a:lnTo>
                    <a:lnTo>
                      <a:pt x="123" y="8720"/>
                    </a:lnTo>
                    <a:lnTo>
                      <a:pt x="220" y="8988"/>
                    </a:lnTo>
                    <a:lnTo>
                      <a:pt x="367" y="9257"/>
                    </a:lnTo>
                    <a:lnTo>
                      <a:pt x="514" y="9501"/>
                    </a:lnTo>
                    <a:lnTo>
                      <a:pt x="685" y="9745"/>
                    </a:lnTo>
                    <a:lnTo>
                      <a:pt x="880" y="9965"/>
                    </a:lnTo>
                    <a:lnTo>
                      <a:pt x="1100" y="10161"/>
                    </a:lnTo>
                    <a:lnTo>
                      <a:pt x="1320" y="10332"/>
                    </a:lnTo>
                    <a:lnTo>
                      <a:pt x="1588" y="10478"/>
                    </a:lnTo>
                    <a:lnTo>
                      <a:pt x="1832" y="10600"/>
                    </a:lnTo>
                    <a:lnTo>
                      <a:pt x="2125" y="10722"/>
                    </a:lnTo>
                    <a:lnTo>
                      <a:pt x="2419" y="10796"/>
                    </a:lnTo>
                    <a:lnTo>
                      <a:pt x="2712" y="10844"/>
                    </a:lnTo>
                    <a:lnTo>
                      <a:pt x="16486" y="10844"/>
                    </a:lnTo>
                    <a:lnTo>
                      <a:pt x="16779" y="10796"/>
                    </a:lnTo>
                    <a:lnTo>
                      <a:pt x="17072" y="10722"/>
                    </a:lnTo>
                    <a:lnTo>
                      <a:pt x="17365" y="10600"/>
                    </a:lnTo>
                    <a:lnTo>
                      <a:pt x="17610" y="10478"/>
                    </a:lnTo>
                    <a:lnTo>
                      <a:pt x="17878" y="10332"/>
                    </a:lnTo>
                    <a:lnTo>
                      <a:pt x="18098" y="10161"/>
                    </a:lnTo>
                    <a:lnTo>
                      <a:pt x="18318" y="9965"/>
                    </a:lnTo>
                    <a:lnTo>
                      <a:pt x="18513" y="9745"/>
                    </a:lnTo>
                    <a:lnTo>
                      <a:pt x="18684" y="9501"/>
                    </a:lnTo>
                    <a:lnTo>
                      <a:pt x="18831" y="9257"/>
                    </a:lnTo>
                    <a:lnTo>
                      <a:pt x="18977" y="8988"/>
                    </a:lnTo>
                    <a:lnTo>
                      <a:pt x="19075" y="8720"/>
                    </a:lnTo>
                    <a:lnTo>
                      <a:pt x="19148" y="8427"/>
                    </a:lnTo>
                    <a:lnTo>
                      <a:pt x="19197" y="8134"/>
                    </a:lnTo>
                    <a:lnTo>
                      <a:pt x="19197" y="7816"/>
                    </a:lnTo>
                    <a:lnTo>
                      <a:pt x="19197" y="7499"/>
                    </a:lnTo>
                    <a:lnTo>
                      <a:pt x="19148" y="7205"/>
                    </a:lnTo>
                    <a:lnTo>
                      <a:pt x="19075" y="6912"/>
                    </a:lnTo>
                    <a:lnTo>
                      <a:pt x="18977" y="6644"/>
                    </a:lnTo>
                    <a:lnTo>
                      <a:pt x="18831" y="6375"/>
                    </a:lnTo>
                    <a:lnTo>
                      <a:pt x="18684" y="6131"/>
                    </a:lnTo>
                    <a:lnTo>
                      <a:pt x="18513" y="5887"/>
                    </a:lnTo>
                    <a:lnTo>
                      <a:pt x="18318" y="5667"/>
                    </a:lnTo>
                    <a:lnTo>
                      <a:pt x="18098" y="5471"/>
                    </a:lnTo>
                    <a:lnTo>
                      <a:pt x="17878" y="5300"/>
                    </a:lnTo>
                    <a:lnTo>
                      <a:pt x="17610" y="5154"/>
                    </a:lnTo>
                    <a:lnTo>
                      <a:pt x="17365" y="5032"/>
                    </a:lnTo>
                    <a:lnTo>
                      <a:pt x="17072" y="4910"/>
                    </a:lnTo>
                    <a:lnTo>
                      <a:pt x="16779" y="4836"/>
                    </a:lnTo>
                    <a:lnTo>
                      <a:pt x="16486" y="4788"/>
                    </a:lnTo>
                    <a:lnTo>
                      <a:pt x="15412" y="4788"/>
                    </a:lnTo>
                    <a:lnTo>
                      <a:pt x="15436" y="4494"/>
                    </a:lnTo>
                    <a:lnTo>
                      <a:pt x="15412" y="4201"/>
                    </a:lnTo>
                    <a:lnTo>
                      <a:pt x="15387" y="3933"/>
                    </a:lnTo>
                    <a:lnTo>
                      <a:pt x="15314" y="3664"/>
                    </a:lnTo>
                    <a:lnTo>
                      <a:pt x="15216" y="3420"/>
                    </a:lnTo>
                    <a:lnTo>
                      <a:pt x="15094" y="3176"/>
                    </a:lnTo>
                    <a:lnTo>
                      <a:pt x="14972" y="2956"/>
                    </a:lnTo>
                    <a:lnTo>
                      <a:pt x="14801" y="2736"/>
                    </a:lnTo>
                    <a:lnTo>
                      <a:pt x="14630" y="2541"/>
                    </a:lnTo>
                    <a:lnTo>
                      <a:pt x="14435" y="2370"/>
                    </a:lnTo>
                    <a:lnTo>
                      <a:pt x="14215" y="2199"/>
                    </a:lnTo>
                    <a:lnTo>
                      <a:pt x="13995" y="2077"/>
                    </a:lnTo>
                    <a:lnTo>
                      <a:pt x="13751" y="1954"/>
                    </a:lnTo>
                    <a:lnTo>
                      <a:pt x="13507" y="1857"/>
                    </a:lnTo>
                    <a:lnTo>
                      <a:pt x="13238" y="1784"/>
                    </a:lnTo>
                    <a:lnTo>
                      <a:pt x="12969" y="1759"/>
                    </a:lnTo>
                    <a:lnTo>
                      <a:pt x="12676" y="1735"/>
                    </a:lnTo>
                    <a:lnTo>
                      <a:pt x="12334" y="1759"/>
                    </a:lnTo>
                    <a:lnTo>
                      <a:pt x="11992" y="1832"/>
                    </a:lnTo>
                    <a:lnTo>
                      <a:pt x="11650" y="1930"/>
                    </a:lnTo>
                    <a:lnTo>
                      <a:pt x="11357" y="2077"/>
                    </a:lnTo>
                    <a:lnTo>
                      <a:pt x="11186" y="1857"/>
                    </a:lnTo>
                    <a:lnTo>
                      <a:pt x="11015" y="1637"/>
                    </a:lnTo>
                    <a:lnTo>
                      <a:pt x="10844" y="1417"/>
                    </a:lnTo>
                    <a:lnTo>
                      <a:pt x="10649" y="1222"/>
                    </a:lnTo>
                    <a:lnTo>
                      <a:pt x="10454" y="1051"/>
                    </a:lnTo>
                    <a:lnTo>
                      <a:pt x="10234" y="880"/>
                    </a:lnTo>
                    <a:lnTo>
                      <a:pt x="9990" y="709"/>
                    </a:lnTo>
                    <a:lnTo>
                      <a:pt x="9745" y="562"/>
                    </a:lnTo>
                    <a:lnTo>
                      <a:pt x="9501" y="440"/>
                    </a:lnTo>
                    <a:lnTo>
                      <a:pt x="9257" y="318"/>
                    </a:lnTo>
                    <a:lnTo>
                      <a:pt x="8988" y="220"/>
                    </a:lnTo>
                    <a:lnTo>
                      <a:pt x="8720" y="147"/>
                    </a:lnTo>
                    <a:lnTo>
                      <a:pt x="8427" y="74"/>
                    </a:lnTo>
                    <a:lnTo>
                      <a:pt x="8158" y="25"/>
                    </a:lnTo>
                    <a:lnTo>
                      <a:pt x="7865" y="1"/>
                    </a:lnTo>
                    <a:close/>
                  </a:path>
                </a:pathLst>
              </a:custGeom>
              <a:solidFill>
                <a:srgbClr val="3399FF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endParaRPr sz="1050" dirty="0"/>
              </a:p>
            </p:txBody>
          </p:sp>
          <p:sp>
            <p:nvSpPr>
              <p:cNvPr id="24" name="Hộp Văn bản 10">
                <a:extLst>
                  <a:ext uri="{FF2B5EF4-FFF2-40B4-BE49-F238E27FC236}">
                    <a16:creationId xmlns:a16="http://schemas.microsoft.com/office/drawing/2014/main" id="{2BFA5FA8-BCB5-4109-A323-D465A630B106}"/>
                  </a:ext>
                </a:extLst>
              </p:cNvPr>
              <p:cNvSpPr txBox="1"/>
              <p:nvPr/>
            </p:nvSpPr>
            <p:spPr>
              <a:xfrm>
                <a:off x="3578345" y="3408141"/>
                <a:ext cx="1954381" cy="9541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Hình</a:t>
                </a:r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thành</a:t>
                </a:r>
                <a:endPara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kiến</a:t>
                </a:r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thức</a:t>
                </a:r>
                <a:endPara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cxnSp>
          <p:nvCxnSpPr>
            <p:cNvPr id="3077" name="Straight Connector 3076"/>
            <p:cNvCxnSpPr/>
            <p:nvPr/>
          </p:nvCxnSpPr>
          <p:spPr>
            <a:xfrm flipH="1">
              <a:off x="4794069" y="2144787"/>
              <a:ext cx="1364799" cy="1219657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85" name="Group 3084"/>
          <p:cNvGrpSpPr/>
          <p:nvPr/>
        </p:nvGrpSpPr>
        <p:grpSpPr>
          <a:xfrm>
            <a:off x="6158868" y="2144787"/>
            <a:ext cx="2678945" cy="2066533"/>
            <a:chOff x="6158868" y="2144787"/>
            <a:chExt cx="2678945" cy="2066533"/>
          </a:xfrm>
        </p:grpSpPr>
        <p:grpSp>
          <p:nvGrpSpPr>
            <p:cNvPr id="26" name="Group 25"/>
            <p:cNvGrpSpPr/>
            <p:nvPr/>
          </p:nvGrpSpPr>
          <p:grpSpPr>
            <a:xfrm>
              <a:off x="6158868" y="3170459"/>
              <a:ext cx="2678945" cy="1040861"/>
              <a:chOff x="6158868" y="3170459"/>
              <a:chExt cx="2678945" cy="1040861"/>
            </a:xfrm>
          </p:grpSpPr>
          <p:sp>
            <p:nvSpPr>
              <p:cNvPr id="28" name="Google Shape;157;p20">
                <a:extLst>
                  <a:ext uri="{FF2B5EF4-FFF2-40B4-BE49-F238E27FC236}">
                    <a16:creationId xmlns:a16="http://schemas.microsoft.com/office/drawing/2014/main" id="{E98F7850-E8A1-4D65-AB4B-DB9606909211}"/>
                  </a:ext>
                </a:extLst>
              </p:cNvPr>
              <p:cNvSpPr/>
              <p:nvPr/>
            </p:nvSpPr>
            <p:spPr>
              <a:xfrm>
                <a:off x="6158868" y="3170459"/>
                <a:ext cx="2678945" cy="1040861"/>
              </a:xfrm>
              <a:custGeom>
                <a:avLst/>
                <a:gdLst/>
                <a:ahLst/>
                <a:cxnLst/>
                <a:rect l="l" t="t" r="r" b="b"/>
                <a:pathLst>
                  <a:path w="19198" h="10845" extrusionOk="0">
                    <a:moveTo>
                      <a:pt x="7572" y="1"/>
                    </a:moveTo>
                    <a:lnTo>
                      <a:pt x="7108" y="25"/>
                    </a:lnTo>
                    <a:lnTo>
                      <a:pt x="6668" y="98"/>
                    </a:lnTo>
                    <a:lnTo>
                      <a:pt x="6229" y="196"/>
                    </a:lnTo>
                    <a:lnTo>
                      <a:pt x="5813" y="343"/>
                    </a:lnTo>
                    <a:lnTo>
                      <a:pt x="5423" y="538"/>
                    </a:lnTo>
                    <a:lnTo>
                      <a:pt x="5056" y="758"/>
                    </a:lnTo>
                    <a:lnTo>
                      <a:pt x="4714" y="1026"/>
                    </a:lnTo>
                    <a:lnTo>
                      <a:pt x="4397" y="1319"/>
                    </a:lnTo>
                    <a:lnTo>
                      <a:pt x="4104" y="1637"/>
                    </a:lnTo>
                    <a:lnTo>
                      <a:pt x="3835" y="1979"/>
                    </a:lnTo>
                    <a:lnTo>
                      <a:pt x="3615" y="2345"/>
                    </a:lnTo>
                    <a:lnTo>
                      <a:pt x="3420" y="2736"/>
                    </a:lnTo>
                    <a:lnTo>
                      <a:pt x="3273" y="3151"/>
                    </a:lnTo>
                    <a:lnTo>
                      <a:pt x="3151" y="3591"/>
                    </a:lnTo>
                    <a:lnTo>
                      <a:pt x="3102" y="4030"/>
                    </a:lnTo>
                    <a:lnTo>
                      <a:pt x="3078" y="4494"/>
                    </a:lnTo>
                    <a:lnTo>
                      <a:pt x="3078" y="4788"/>
                    </a:lnTo>
                    <a:lnTo>
                      <a:pt x="2712" y="4788"/>
                    </a:lnTo>
                    <a:lnTo>
                      <a:pt x="2419" y="4836"/>
                    </a:lnTo>
                    <a:lnTo>
                      <a:pt x="2125" y="4910"/>
                    </a:lnTo>
                    <a:lnTo>
                      <a:pt x="1832" y="5032"/>
                    </a:lnTo>
                    <a:lnTo>
                      <a:pt x="1588" y="5154"/>
                    </a:lnTo>
                    <a:lnTo>
                      <a:pt x="1320" y="5300"/>
                    </a:lnTo>
                    <a:lnTo>
                      <a:pt x="1100" y="5471"/>
                    </a:lnTo>
                    <a:lnTo>
                      <a:pt x="880" y="5667"/>
                    </a:lnTo>
                    <a:lnTo>
                      <a:pt x="685" y="5887"/>
                    </a:lnTo>
                    <a:lnTo>
                      <a:pt x="514" y="6131"/>
                    </a:lnTo>
                    <a:lnTo>
                      <a:pt x="367" y="6375"/>
                    </a:lnTo>
                    <a:lnTo>
                      <a:pt x="220" y="6644"/>
                    </a:lnTo>
                    <a:lnTo>
                      <a:pt x="123" y="6912"/>
                    </a:lnTo>
                    <a:lnTo>
                      <a:pt x="50" y="7205"/>
                    </a:lnTo>
                    <a:lnTo>
                      <a:pt x="1" y="7499"/>
                    </a:lnTo>
                    <a:lnTo>
                      <a:pt x="1" y="7816"/>
                    </a:lnTo>
                    <a:lnTo>
                      <a:pt x="1" y="8134"/>
                    </a:lnTo>
                    <a:lnTo>
                      <a:pt x="50" y="8427"/>
                    </a:lnTo>
                    <a:lnTo>
                      <a:pt x="123" y="8720"/>
                    </a:lnTo>
                    <a:lnTo>
                      <a:pt x="220" y="8988"/>
                    </a:lnTo>
                    <a:lnTo>
                      <a:pt x="367" y="9257"/>
                    </a:lnTo>
                    <a:lnTo>
                      <a:pt x="514" y="9501"/>
                    </a:lnTo>
                    <a:lnTo>
                      <a:pt x="685" y="9745"/>
                    </a:lnTo>
                    <a:lnTo>
                      <a:pt x="880" y="9965"/>
                    </a:lnTo>
                    <a:lnTo>
                      <a:pt x="1100" y="10161"/>
                    </a:lnTo>
                    <a:lnTo>
                      <a:pt x="1320" y="10332"/>
                    </a:lnTo>
                    <a:lnTo>
                      <a:pt x="1588" y="10478"/>
                    </a:lnTo>
                    <a:lnTo>
                      <a:pt x="1832" y="10600"/>
                    </a:lnTo>
                    <a:lnTo>
                      <a:pt x="2125" y="10722"/>
                    </a:lnTo>
                    <a:lnTo>
                      <a:pt x="2419" y="10796"/>
                    </a:lnTo>
                    <a:lnTo>
                      <a:pt x="2712" y="10844"/>
                    </a:lnTo>
                    <a:lnTo>
                      <a:pt x="16486" y="10844"/>
                    </a:lnTo>
                    <a:lnTo>
                      <a:pt x="16779" y="10796"/>
                    </a:lnTo>
                    <a:lnTo>
                      <a:pt x="17072" y="10722"/>
                    </a:lnTo>
                    <a:lnTo>
                      <a:pt x="17365" y="10600"/>
                    </a:lnTo>
                    <a:lnTo>
                      <a:pt x="17610" y="10478"/>
                    </a:lnTo>
                    <a:lnTo>
                      <a:pt x="17878" y="10332"/>
                    </a:lnTo>
                    <a:lnTo>
                      <a:pt x="18098" y="10161"/>
                    </a:lnTo>
                    <a:lnTo>
                      <a:pt x="18318" y="9965"/>
                    </a:lnTo>
                    <a:lnTo>
                      <a:pt x="18513" y="9745"/>
                    </a:lnTo>
                    <a:lnTo>
                      <a:pt x="18684" y="9501"/>
                    </a:lnTo>
                    <a:lnTo>
                      <a:pt x="18831" y="9257"/>
                    </a:lnTo>
                    <a:lnTo>
                      <a:pt x="18977" y="8988"/>
                    </a:lnTo>
                    <a:lnTo>
                      <a:pt x="19075" y="8720"/>
                    </a:lnTo>
                    <a:lnTo>
                      <a:pt x="19148" y="8427"/>
                    </a:lnTo>
                    <a:lnTo>
                      <a:pt x="19197" y="8134"/>
                    </a:lnTo>
                    <a:lnTo>
                      <a:pt x="19197" y="7816"/>
                    </a:lnTo>
                    <a:lnTo>
                      <a:pt x="19197" y="7499"/>
                    </a:lnTo>
                    <a:lnTo>
                      <a:pt x="19148" y="7205"/>
                    </a:lnTo>
                    <a:lnTo>
                      <a:pt x="19075" y="6912"/>
                    </a:lnTo>
                    <a:lnTo>
                      <a:pt x="18977" y="6644"/>
                    </a:lnTo>
                    <a:lnTo>
                      <a:pt x="18831" y="6375"/>
                    </a:lnTo>
                    <a:lnTo>
                      <a:pt x="18684" y="6131"/>
                    </a:lnTo>
                    <a:lnTo>
                      <a:pt x="18513" y="5887"/>
                    </a:lnTo>
                    <a:lnTo>
                      <a:pt x="18318" y="5667"/>
                    </a:lnTo>
                    <a:lnTo>
                      <a:pt x="18098" y="5471"/>
                    </a:lnTo>
                    <a:lnTo>
                      <a:pt x="17878" y="5300"/>
                    </a:lnTo>
                    <a:lnTo>
                      <a:pt x="17610" y="5154"/>
                    </a:lnTo>
                    <a:lnTo>
                      <a:pt x="17365" y="5032"/>
                    </a:lnTo>
                    <a:lnTo>
                      <a:pt x="17072" y="4910"/>
                    </a:lnTo>
                    <a:lnTo>
                      <a:pt x="16779" y="4836"/>
                    </a:lnTo>
                    <a:lnTo>
                      <a:pt x="16486" y="4788"/>
                    </a:lnTo>
                    <a:lnTo>
                      <a:pt x="15412" y="4788"/>
                    </a:lnTo>
                    <a:lnTo>
                      <a:pt x="15436" y="4494"/>
                    </a:lnTo>
                    <a:lnTo>
                      <a:pt x="15412" y="4201"/>
                    </a:lnTo>
                    <a:lnTo>
                      <a:pt x="15387" y="3933"/>
                    </a:lnTo>
                    <a:lnTo>
                      <a:pt x="15314" y="3664"/>
                    </a:lnTo>
                    <a:lnTo>
                      <a:pt x="15216" y="3420"/>
                    </a:lnTo>
                    <a:lnTo>
                      <a:pt x="15094" y="3176"/>
                    </a:lnTo>
                    <a:lnTo>
                      <a:pt x="14972" y="2956"/>
                    </a:lnTo>
                    <a:lnTo>
                      <a:pt x="14801" y="2736"/>
                    </a:lnTo>
                    <a:lnTo>
                      <a:pt x="14630" y="2541"/>
                    </a:lnTo>
                    <a:lnTo>
                      <a:pt x="14435" y="2370"/>
                    </a:lnTo>
                    <a:lnTo>
                      <a:pt x="14215" y="2199"/>
                    </a:lnTo>
                    <a:lnTo>
                      <a:pt x="13995" y="2077"/>
                    </a:lnTo>
                    <a:lnTo>
                      <a:pt x="13751" y="1954"/>
                    </a:lnTo>
                    <a:lnTo>
                      <a:pt x="13507" y="1857"/>
                    </a:lnTo>
                    <a:lnTo>
                      <a:pt x="13238" y="1784"/>
                    </a:lnTo>
                    <a:lnTo>
                      <a:pt x="12969" y="1759"/>
                    </a:lnTo>
                    <a:lnTo>
                      <a:pt x="12676" y="1735"/>
                    </a:lnTo>
                    <a:lnTo>
                      <a:pt x="12334" y="1759"/>
                    </a:lnTo>
                    <a:lnTo>
                      <a:pt x="11992" y="1832"/>
                    </a:lnTo>
                    <a:lnTo>
                      <a:pt x="11650" y="1930"/>
                    </a:lnTo>
                    <a:lnTo>
                      <a:pt x="11357" y="2077"/>
                    </a:lnTo>
                    <a:lnTo>
                      <a:pt x="11186" y="1857"/>
                    </a:lnTo>
                    <a:lnTo>
                      <a:pt x="11015" y="1637"/>
                    </a:lnTo>
                    <a:lnTo>
                      <a:pt x="10844" y="1417"/>
                    </a:lnTo>
                    <a:lnTo>
                      <a:pt x="10649" y="1222"/>
                    </a:lnTo>
                    <a:lnTo>
                      <a:pt x="10454" y="1051"/>
                    </a:lnTo>
                    <a:lnTo>
                      <a:pt x="10234" y="880"/>
                    </a:lnTo>
                    <a:lnTo>
                      <a:pt x="9990" y="709"/>
                    </a:lnTo>
                    <a:lnTo>
                      <a:pt x="9745" y="562"/>
                    </a:lnTo>
                    <a:lnTo>
                      <a:pt x="9501" y="440"/>
                    </a:lnTo>
                    <a:lnTo>
                      <a:pt x="9257" y="318"/>
                    </a:lnTo>
                    <a:lnTo>
                      <a:pt x="8988" y="220"/>
                    </a:lnTo>
                    <a:lnTo>
                      <a:pt x="8720" y="147"/>
                    </a:lnTo>
                    <a:lnTo>
                      <a:pt x="8427" y="74"/>
                    </a:lnTo>
                    <a:lnTo>
                      <a:pt x="8158" y="25"/>
                    </a:lnTo>
                    <a:lnTo>
                      <a:pt x="7865" y="1"/>
                    </a:lnTo>
                    <a:close/>
                  </a:path>
                </a:pathLst>
              </a:custGeom>
              <a:solidFill>
                <a:srgbClr val="3399FF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endParaRPr sz="1050" dirty="0"/>
              </a:p>
            </p:txBody>
          </p:sp>
          <p:sp>
            <p:nvSpPr>
              <p:cNvPr id="29" name="Hộp Văn bản 10">
                <a:extLst>
                  <a:ext uri="{FF2B5EF4-FFF2-40B4-BE49-F238E27FC236}">
                    <a16:creationId xmlns:a16="http://schemas.microsoft.com/office/drawing/2014/main" id="{2BFA5FA8-BCB5-4109-A323-D465A630B106}"/>
                  </a:ext>
                </a:extLst>
              </p:cNvPr>
              <p:cNvSpPr txBox="1"/>
              <p:nvPr/>
            </p:nvSpPr>
            <p:spPr>
              <a:xfrm>
                <a:off x="6593165" y="3531369"/>
                <a:ext cx="1752403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Luyện</a:t>
                </a:r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tập</a:t>
                </a:r>
                <a:endPara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cxnSp>
          <p:nvCxnSpPr>
            <p:cNvPr id="3079" name="Straight Connector 3078"/>
            <p:cNvCxnSpPr/>
            <p:nvPr/>
          </p:nvCxnSpPr>
          <p:spPr>
            <a:xfrm>
              <a:off x="6158868" y="2144787"/>
              <a:ext cx="1339472" cy="1185549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86" name="Group 3085"/>
          <p:cNvGrpSpPr/>
          <p:nvPr/>
        </p:nvGrpSpPr>
        <p:grpSpPr>
          <a:xfrm>
            <a:off x="6184994" y="2154105"/>
            <a:ext cx="5586222" cy="2139329"/>
            <a:chOff x="6184994" y="2154105"/>
            <a:chExt cx="5586222" cy="2139329"/>
          </a:xfrm>
        </p:grpSpPr>
        <p:grpSp>
          <p:nvGrpSpPr>
            <p:cNvPr id="3072" name="Group 3071"/>
            <p:cNvGrpSpPr/>
            <p:nvPr/>
          </p:nvGrpSpPr>
          <p:grpSpPr>
            <a:xfrm>
              <a:off x="9092271" y="3252573"/>
              <a:ext cx="2678945" cy="1040861"/>
              <a:chOff x="9092271" y="3252573"/>
              <a:chExt cx="2678945" cy="1040861"/>
            </a:xfrm>
          </p:grpSpPr>
          <p:sp>
            <p:nvSpPr>
              <p:cNvPr id="30" name="Google Shape;157;p20">
                <a:extLst>
                  <a:ext uri="{FF2B5EF4-FFF2-40B4-BE49-F238E27FC236}">
                    <a16:creationId xmlns:a16="http://schemas.microsoft.com/office/drawing/2014/main" id="{E98F7850-E8A1-4D65-AB4B-DB9606909211}"/>
                  </a:ext>
                </a:extLst>
              </p:cNvPr>
              <p:cNvSpPr/>
              <p:nvPr/>
            </p:nvSpPr>
            <p:spPr>
              <a:xfrm>
                <a:off x="9092271" y="3252573"/>
                <a:ext cx="2678945" cy="1040861"/>
              </a:xfrm>
              <a:custGeom>
                <a:avLst/>
                <a:gdLst/>
                <a:ahLst/>
                <a:cxnLst/>
                <a:rect l="l" t="t" r="r" b="b"/>
                <a:pathLst>
                  <a:path w="19198" h="10845" extrusionOk="0">
                    <a:moveTo>
                      <a:pt x="7572" y="1"/>
                    </a:moveTo>
                    <a:lnTo>
                      <a:pt x="7108" y="25"/>
                    </a:lnTo>
                    <a:lnTo>
                      <a:pt x="6668" y="98"/>
                    </a:lnTo>
                    <a:lnTo>
                      <a:pt x="6229" y="196"/>
                    </a:lnTo>
                    <a:lnTo>
                      <a:pt x="5813" y="343"/>
                    </a:lnTo>
                    <a:lnTo>
                      <a:pt x="5423" y="538"/>
                    </a:lnTo>
                    <a:lnTo>
                      <a:pt x="5056" y="758"/>
                    </a:lnTo>
                    <a:lnTo>
                      <a:pt x="4714" y="1026"/>
                    </a:lnTo>
                    <a:lnTo>
                      <a:pt x="4397" y="1319"/>
                    </a:lnTo>
                    <a:lnTo>
                      <a:pt x="4104" y="1637"/>
                    </a:lnTo>
                    <a:lnTo>
                      <a:pt x="3835" y="1979"/>
                    </a:lnTo>
                    <a:lnTo>
                      <a:pt x="3615" y="2345"/>
                    </a:lnTo>
                    <a:lnTo>
                      <a:pt x="3420" y="2736"/>
                    </a:lnTo>
                    <a:lnTo>
                      <a:pt x="3273" y="3151"/>
                    </a:lnTo>
                    <a:lnTo>
                      <a:pt x="3151" y="3591"/>
                    </a:lnTo>
                    <a:lnTo>
                      <a:pt x="3102" y="4030"/>
                    </a:lnTo>
                    <a:lnTo>
                      <a:pt x="3078" y="4494"/>
                    </a:lnTo>
                    <a:lnTo>
                      <a:pt x="3078" y="4788"/>
                    </a:lnTo>
                    <a:lnTo>
                      <a:pt x="2712" y="4788"/>
                    </a:lnTo>
                    <a:lnTo>
                      <a:pt x="2419" y="4836"/>
                    </a:lnTo>
                    <a:lnTo>
                      <a:pt x="2125" y="4910"/>
                    </a:lnTo>
                    <a:lnTo>
                      <a:pt x="1832" y="5032"/>
                    </a:lnTo>
                    <a:lnTo>
                      <a:pt x="1588" y="5154"/>
                    </a:lnTo>
                    <a:lnTo>
                      <a:pt x="1320" y="5300"/>
                    </a:lnTo>
                    <a:lnTo>
                      <a:pt x="1100" y="5471"/>
                    </a:lnTo>
                    <a:lnTo>
                      <a:pt x="880" y="5667"/>
                    </a:lnTo>
                    <a:lnTo>
                      <a:pt x="685" y="5887"/>
                    </a:lnTo>
                    <a:lnTo>
                      <a:pt x="514" y="6131"/>
                    </a:lnTo>
                    <a:lnTo>
                      <a:pt x="367" y="6375"/>
                    </a:lnTo>
                    <a:lnTo>
                      <a:pt x="220" y="6644"/>
                    </a:lnTo>
                    <a:lnTo>
                      <a:pt x="123" y="6912"/>
                    </a:lnTo>
                    <a:lnTo>
                      <a:pt x="50" y="7205"/>
                    </a:lnTo>
                    <a:lnTo>
                      <a:pt x="1" y="7499"/>
                    </a:lnTo>
                    <a:lnTo>
                      <a:pt x="1" y="7816"/>
                    </a:lnTo>
                    <a:lnTo>
                      <a:pt x="1" y="8134"/>
                    </a:lnTo>
                    <a:lnTo>
                      <a:pt x="50" y="8427"/>
                    </a:lnTo>
                    <a:lnTo>
                      <a:pt x="123" y="8720"/>
                    </a:lnTo>
                    <a:lnTo>
                      <a:pt x="220" y="8988"/>
                    </a:lnTo>
                    <a:lnTo>
                      <a:pt x="367" y="9257"/>
                    </a:lnTo>
                    <a:lnTo>
                      <a:pt x="514" y="9501"/>
                    </a:lnTo>
                    <a:lnTo>
                      <a:pt x="685" y="9745"/>
                    </a:lnTo>
                    <a:lnTo>
                      <a:pt x="880" y="9965"/>
                    </a:lnTo>
                    <a:lnTo>
                      <a:pt x="1100" y="10161"/>
                    </a:lnTo>
                    <a:lnTo>
                      <a:pt x="1320" y="10332"/>
                    </a:lnTo>
                    <a:lnTo>
                      <a:pt x="1588" y="10478"/>
                    </a:lnTo>
                    <a:lnTo>
                      <a:pt x="1832" y="10600"/>
                    </a:lnTo>
                    <a:lnTo>
                      <a:pt x="2125" y="10722"/>
                    </a:lnTo>
                    <a:lnTo>
                      <a:pt x="2419" y="10796"/>
                    </a:lnTo>
                    <a:lnTo>
                      <a:pt x="2712" y="10844"/>
                    </a:lnTo>
                    <a:lnTo>
                      <a:pt x="16486" y="10844"/>
                    </a:lnTo>
                    <a:lnTo>
                      <a:pt x="16779" y="10796"/>
                    </a:lnTo>
                    <a:lnTo>
                      <a:pt x="17072" y="10722"/>
                    </a:lnTo>
                    <a:lnTo>
                      <a:pt x="17365" y="10600"/>
                    </a:lnTo>
                    <a:lnTo>
                      <a:pt x="17610" y="10478"/>
                    </a:lnTo>
                    <a:lnTo>
                      <a:pt x="17878" y="10332"/>
                    </a:lnTo>
                    <a:lnTo>
                      <a:pt x="18098" y="10161"/>
                    </a:lnTo>
                    <a:lnTo>
                      <a:pt x="18318" y="9965"/>
                    </a:lnTo>
                    <a:lnTo>
                      <a:pt x="18513" y="9745"/>
                    </a:lnTo>
                    <a:lnTo>
                      <a:pt x="18684" y="9501"/>
                    </a:lnTo>
                    <a:lnTo>
                      <a:pt x="18831" y="9257"/>
                    </a:lnTo>
                    <a:lnTo>
                      <a:pt x="18977" y="8988"/>
                    </a:lnTo>
                    <a:lnTo>
                      <a:pt x="19075" y="8720"/>
                    </a:lnTo>
                    <a:lnTo>
                      <a:pt x="19148" y="8427"/>
                    </a:lnTo>
                    <a:lnTo>
                      <a:pt x="19197" y="8134"/>
                    </a:lnTo>
                    <a:lnTo>
                      <a:pt x="19197" y="7816"/>
                    </a:lnTo>
                    <a:lnTo>
                      <a:pt x="19197" y="7499"/>
                    </a:lnTo>
                    <a:lnTo>
                      <a:pt x="19148" y="7205"/>
                    </a:lnTo>
                    <a:lnTo>
                      <a:pt x="19075" y="6912"/>
                    </a:lnTo>
                    <a:lnTo>
                      <a:pt x="18977" y="6644"/>
                    </a:lnTo>
                    <a:lnTo>
                      <a:pt x="18831" y="6375"/>
                    </a:lnTo>
                    <a:lnTo>
                      <a:pt x="18684" y="6131"/>
                    </a:lnTo>
                    <a:lnTo>
                      <a:pt x="18513" y="5887"/>
                    </a:lnTo>
                    <a:lnTo>
                      <a:pt x="18318" y="5667"/>
                    </a:lnTo>
                    <a:lnTo>
                      <a:pt x="18098" y="5471"/>
                    </a:lnTo>
                    <a:lnTo>
                      <a:pt x="17878" y="5300"/>
                    </a:lnTo>
                    <a:lnTo>
                      <a:pt x="17610" y="5154"/>
                    </a:lnTo>
                    <a:lnTo>
                      <a:pt x="17365" y="5032"/>
                    </a:lnTo>
                    <a:lnTo>
                      <a:pt x="17072" y="4910"/>
                    </a:lnTo>
                    <a:lnTo>
                      <a:pt x="16779" y="4836"/>
                    </a:lnTo>
                    <a:lnTo>
                      <a:pt x="16486" y="4788"/>
                    </a:lnTo>
                    <a:lnTo>
                      <a:pt x="15412" y="4788"/>
                    </a:lnTo>
                    <a:lnTo>
                      <a:pt x="15436" y="4494"/>
                    </a:lnTo>
                    <a:lnTo>
                      <a:pt x="15412" y="4201"/>
                    </a:lnTo>
                    <a:lnTo>
                      <a:pt x="15387" y="3933"/>
                    </a:lnTo>
                    <a:lnTo>
                      <a:pt x="15314" y="3664"/>
                    </a:lnTo>
                    <a:lnTo>
                      <a:pt x="15216" y="3420"/>
                    </a:lnTo>
                    <a:lnTo>
                      <a:pt x="15094" y="3176"/>
                    </a:lnTo>
                    <a:lnTo>
                      <a:pt x="14972" y="2956"/>
                    </a:lnTo>
                    <a:lnTo>
                      <a:pt x="14801" y="2736"/>
                    </a:lnTo>
                    <a:lnTo>
                      <a:pt x="14630" y="2541"/>
                    </a:lnTo>
                    <a:lnTo>
                      <a:pt x="14435" y="2370"/>
                    </a:lnTo>
                    <a:lnTo>
                      <a:pt x="14215" y="2199"/>
                    </a:lnTo>
                    <a:lnTo>
                      <a:pt x="13995" y="2077"/>
                    </a:lnTo>
                    <a:lnTo>
                      <a:pt x="13751" y="1954"/>
                    </a:lnTo>
                    <a:lnTo>
                      <a:pt x="13507" y="1857"/>
                    </a:lnTo>
                    <a:lnTo>
                      <a:pt x="13238" y="1784"/>
                    </a:lnTo>
                    <a:lnTo>
                      <a:pt x="12969" y="1759"/>
                    </a:lnTo>
                    <a:lnTo>
                      <a:pt x="12676" y="1735"/>
                    </a:lnTo>
                    <a:lnTo>
                      <a:pt x="12334" y="1759"/>
                    </a:lnTo>
                    <a:lnTo>
                      <a:pt x="11992" y="1832"/>
                    </a:lnTo>
                    <a:lnTo>
                      <a:pt x="11650" y="1930"/>
                    </a:lnTo>
                    <a:lnTo>
                      <a:pt x="11357" y="2077"/>
                    </a:lnTo>
                    <a:lnTo>
                      <a:pt x="11186" y="1857"/>
                    </a:lnTo>
                    <a:lnTo>
                      <a:pt x="11015" y="1637"/>
                    </a:lnTo>
                    <a:lnTo>
                      <a:pt x="10844" y="1417"/>
                    </a:lnTo>
                    <a:lnTo>
                      <a:pt x="10649" y="1222"/>
                    </a:lnTo>
                    <a:lnTo>
                      <a:pt x="10454" y="1051"/>
                    </a:lnTo>
                    <a:lnTo>
                      <a:pt x="10234" y="880"/>
                    </a:lnTo>
                    <a:lnTo>
                      <a:pt x="9990" y="709"/>
                    </a:lnTo>
                    <a:lnTo>
                      <a:pt x="9745" y="562"/>
                    </a:lnTo>
                    <a:lnTo>
                      <a:pt x="9501" y="440"/>
                    </a:lnTo>
                    <a:lnTo>
                      <a:pt x="9257" y="318"/>
                    </a:lnTo>
                    <a:lnTo>
                      <a:pt x="8988" y="220"/>
                    </a:lnTo>
                    <a:lnTo>
                      <a:pt x="8720" y="147"/>
                    </a:lnTo>
                    <a:lnTo>
                      <a:pt x="8427" y="74"/>
                    </a:lnTo>
                    <a:lnTo>
                      <a:pt x="8158" y="25"/>
                    </a:lnTo>
                    <a:lnTo>
                      <a:pt x="7865" y="1"/>
                    </a:lnTo>
                    <a:close/>
                  </a:path>
                </a:pathLst>
              </a:custGeom>
              <a:solidFill>
                <a:srgbClr val="3399FF"/>
              </a:solidFill>
              <a:ln>
                <a:noFill/>
              </a:ln>
            </p:spPr>
            <p:txBody>
              <a:bodyPr spcFirstLastPara="1" wrap="square" lIns="68569" tIns="68569" rIns="68569" bIns="68569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endParaRPr sz="1050" dirty="0"/>
              </a:p>
            </p:txBody>
          </p:sp>
          <p:sp>
            <p:nvSpPr>
              <p:cNvPr id="31" name="Hộp Văn bản 10">
                <a:extLst>
                  <a:ext uri="{FF2B5EF4-FFF2-40B4-BE49-F238E27FC236}">
                    <a16:creationId xmlns:a16="http://schemas.microsoft.com/office/drawing/2014/main" id="{2BFA5FA8-BCB5-4109-A323-D465A630B106}"/>
                  </a:ext>
                </a:extLst>
              </p:cNvPr>
              <p:cNvSpPr txBox="1"/>
              <p:nvPr/>
            </p:nvSpPr>
            <p:spPr>
              <a:xfrm>
                <a:off x="9526568" y="3613483"/>
                <a:ext cx="1694695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Vận</a:t>
                </a:r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dụng</a:t>
                </a:r>
                <a:endPara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cxnSp>
          <p:nvCxnSpPr>
            <p:cNvPr id="3081" name="Straight Connector 3080"/>
            <p:cNvCxnSpPr/>
            <p:nvPr/>
          </p:nvCxnSpPr>
          <p:spPr>
            <a:xfrm>
              <a:off x="6184994" y="2154105"/>
              <a:ext cx="3847280" cy="1210339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458891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0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0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219995" y="1154519"/>
            <a:ext cx="6008914" cy="3038657"/>
            <a:chOff x="3350623" y="854073"/>
            <a:chExt cx="6008914" cy="3038657"/>
          </a:xfrm>
        </p:grpSpPr>
        <p:sp>
          <p:nvSpPr>
            <p:cNvPr id="4" name="Google Shape;157;p20">
              <a:extLst>
                <a:ext uri="{FF2B5EF4-FFF2-40B4-BE49-F238E27FC236}">
                  <a16:creationId xmlns:a16="http://schemas.microsoft.com/office/drawing/2014/main" id="{E98F7850-E8A1-4D65-AB4B-DB9606909211}"/>
                </a:ext>
              </a:extLst>
            </p:cNvPr>
            <p:cNvSpPr/>
            <p:nvPr/>
          </p:nvSpPr>
          <p:spPr>
            <a:xfrm>
              <a:off x="3618412" y="854073"/>
              <a:ext cx="5473336" cy="3038657"/>
            </a:xfrm>
            <a:custGeom>
              <a:avLst/>
              <a:gdLst/>
              <a:ahLst/>
              <a:cxnLst/>
              <a:rect l="l" t="t" r="r" b="b"/>
              <a:pathLst>
                <a:path w="19198" h="10845" extrusionOk="0">
                  <a:moveTo>
                    <a:pt x="7572" y="1"/>
                  </a:moveTo>
                  <a:lnTo>
                    <a:pt x="7108" y="25"/>
                  </a:lnTo>
                  <a:lnTo>
                    <a:pt x="6668" y="98"/>
                  </a:lnTo>
                  <a:lnTo>
                    <a:pt x="6229" y="196"/>
                  </a:lnTo>
                  <a:lnTo>
                    <a:pt x="5813" y="343"/>
                  </a:lnTo>
                  <a:lnTo>
                    <a:pt x="5423" y="538"/>
                  </a:lnTo>
                  <a:lnTo>
                    <a:pt x="5056" y="758"/>
                  </a:lnTo>
                  <a:lnTo>
                    <a:pt x="4714" y="1026"/>
                  </a:lnTo>
                  <a:lnTo>
                    <a:pt x="4397" y="1319"/>
                  </a:lnTo>
                  <a:lnTo>
                    <a:pt x="4104" y="1637"/>
                  </a:lnTo>
                  <a:lnTo>
                    <a:pt x="3835" y="1979"/>
                  </a:lnTo>
                  <a:lnTo>
                    <a:pt x="3615" y="2345"/>
                  </a:lnTo>
                  <a:lnTo>
                    <a:pt x="3420" y="2736"/>
                  </a:lnTo>
                  <a:lnTo>
                    <a:pt x="3273" y="3151"/>
                  </a:lnTo>
                  <a:lnTo>
                    <a:pt x="3151" y="3591"/>
                  </a:lnTo>
                  <a:lnTo>
                    <a:pt x="3102" y="4030"/>
                  </a:lnTo>
                  <a:lnTo>
                    <a:pt x="3078" y="4494"/>
                  </a:lnTo>
                  <a:lnTo>
                    <a:pt x="3078" y="4788"/>
                  </a:lnTo>
                  <a:lnTo>
                    <a:pt x="2712" y="4788"/>
                  </a:lnTo>
                  <a:lnTo>
                    <a:pt x="2419" y="4836"/>
                  </a:lnTo>
                  <a:lnTo>
                    <a:pt x="2125" y="4910"/>
                  </a:lnTo>
                  <a:lnTo>
                    <a:pt x="1832" y="5032"/>
                  </a:lnTo>
                  <a:lnTo>
                    <a:pt x="1588" y="5154"/>
                  </a:lnTo>
                  <a:lnTo>
                    <a:pt x="1320" y="5300"/>
                  </a:lnTo>
                  <a:lnTo>
                    <a:pt x="1100" y="5471"/>
                  </a:lnTo>
                  <a:lnTo>
                    <a:pt x="880" y="5667"/>
                  </a:lnTo>
                  <a:lnTo>
                    <a:pt x="685" y="5887"/>
                  </a:lnTo>
                  <a:lnTo>
                    <a:pt x="514" y="6131"/>
                  </a:lnTo>
                  <a:lnTo>
                    <a:pt x="367" y="6375"/>
                  </a:lnTo>
                  <a:lnTo>
                    <a:pt x="220" y="6644"/>
                  </a:lnTo>
                  <a:lnTo>
                    <a:pt x="123" y="6912"/>
                  </a:lnTo>
                  <a:lnTo>
                    <a:pt x="50" y="7205"/>
                  </a:lnTo>
                  <a:lnTo>
                    <a:pt x="1" y="7499"/>
                  </a:lnTo>
                  <a:lnTo>
                    <a:pt x="1" y="7816"/>
                  </a:lnTo>
                  <a:lnTo>
                    <a:pt x="1" y="8134"/>
                  </a:lnTo>
                  <a:lnTo>
                    <a:pt x="50" y="8427"/>
                  </a:lnTo>
                  <a:lnTo>
                    <a:pt x="123" y="8720"/>
                  </a:lnTo>
                  <a:lnTo>
                    <a:pt x="220" y="8988"/>
                  </a:lnTo>
                  <a:lnTo>
                    <a:pt x="367" y="9257"/>
                  </a:lnTo>
                  <a:lnTo>
                    <a:pt x="514" y="9501"/>
                  </a:lnTo>
                  <a:lnTo>
                    <a:pt x="685" y="9745"/>
                  </a:lnTo>
                  <a:lnTo>
                    <a:pt x="880" y="9965"/>
                  </a:lnTo>
                  <a:lnTo>
                    <a:pt x="1100" y="10161"/>
                  </a:lnTo>
                  <a:lnTo>
                    <a:pt x="1320" y="10332"/>
                  </a:lnTo>
                  <a:lnTo>
                    <a:pt x="1588" y="10478"/>
                  </a:lnTo>
                  <a:lnTo>
                    <a:pt x="1832" y="10600"/>
                  </a:lnTo>
                  <a:lnTo>
                    <a:pt x="2125" y="10722"/>
                  </a:lnTo>
                  <a:lnTo>
                    <a:pt x="2419" y="10796"/>
                  </a:lnTo>
                  <a:lnTo>
                    <a:pt x="2712" y="10844"/>
                  </a:lnTo>
                  <a:lnTo>
                    <a:pt x="16486" y="10844"/>
                  </a:lnTo>
                  <a:lnTo>
                    <a:pt x="16779" y="10796"/>
                  </a:lnTo>
                  <a:lnTo>
                    <a:pt x="17072" y="10722"/>
                  </a:lnTo>
                  <a:lnTo>
                    <a:pt x="17365" y="10600"/>
                  </a:lnTo>
                  <a:lnTo>
                    <a:pt x="17610" y="10478"/>
                  </a:lnTo>
                  <a:lnTo>
                    <a:pt x="17878" y="10332"/>
                  </a:lnTo>
                  <a:lnTo>
                    <a:pt x="18098" y="10161"/>
                  </a:lnTo>
                  <a:lnTo>
                    <a:pt x="18318" y="9965"/>
                  </a:lnTo>
                  <a:lnTo>
                    <a:pt x="18513" y="9745"/>
                  </a:lnTo>
                  <a:lnTo>
                    <a:pt x="18684" y="9501"/>
                  </a:lnTo>
                  <a:lnTo>
                    <a:pt x="18831" y="9257"/>
                  </a:lnTo>
                  <a:lnTo>
                    <a:pt x="18977" y="8988"/>
                  </a:lnTo>
                  <a:lnTo>
                    <a:pt x="19075" y="8720"/>
                  </a:lnTo>
                  <a:lnTo>
                    <a:pt x="19148" y="8427"/>
                  </a:lnTo>
                  <a:lnTo>
                    <a:pt x="19197" y="8134"/>
                  </a:lnTo>
                  <a:lnTo>
                    <a:pt x="19197" y="7816"/>
                  </a:lnTo>
                  <a:lnTo>
                    <a:pt x="19197" y="7499"/>
                  </a:lnTo>
                  <a:lnTo>
                    <a:pt x="19148" y="7205"/>
                  </a:lnTo>
                  <a:lnTo>
                    <a:pt x="19075" y="6912"/>
                  </a:lnTo>
                  <a:lnTo>
                    <a:pt x="18977" y="6644"/>
                  </a:lnTo>
                  <a:lnTo>
                    <a:pt x="18831" y="6375"/>
                  </a:lnTo>
                  <a:lnTo>
                    <a:pt x="18684" y="6131"/>
                  </a:lnTo>
                  <a:lnTo>
                    <a:pt x="18513" y="5887"/>
                  </a:lnTo>
                  <a:lnTo>
                    <a:pt x="18318" y="5667"/>
                  </a:lnTo>
                  <a:lnTo>
                    <a:pt x="18098" y="5471"/>
                  </a:lnTo>
                  <a:lnTo>
                    <a:pt x="17878" y="5300"/>
                  </a:lnTo>
                  <a:lnTo>
                    <a:pt x="17610" y="5154"/>
                  </a:lnTo>
                  <a:lnTo>
                    <a:pt x="17365" y="5032"/>
                  </a:lnTo>
                  <a:lnTo>
                    <a:pt x="17072" y="4910"/>
                  </a:lnTo>
                  <a:lnTo>
                    <a:pt x="16779" y="4836"/>
                  </a:lnTo>
                  <a:lnTo>
                    <a:pt x="16486" y="4788"/>
                  </a:lnTo>
                  <a:lnTo>
                    <a:pt x="15412" y="4788"/>
                  </a:lnTo>
                  <a:lnTo>
                    <a:pt x="15436" y="4494"/>
                  </a:lnTo>
                  <a:lnTo>
                    <a:pt x="15412" y="4201"/>
                  </a:lnTo>
                  <a:lnTo>
                    <a:pt x="15387" y="3933"/>
                  </a:lnTo>
                  <a:lnTo>
                    <a:pt x="15314" y="3664"/>
                  </a:lnTo>
                  <a:lnTo>
                    <a:pt x="15216" y="3420"/>
                  </a:lnTo>
                  <a:lnTo>
                    <a:pt x="15094" y="3176"/>
                  </a:lnTo>
                  <a:lnTo>
                    <a:pt x="14972" y="2956"/>
                  </a:lnTo>
                  <a:lnTo>
                    <a:pt x="14801" y="2736"/>
                  </a:lnTo>
                  <a:lnTo>
                    <a:pt x="14630" y="2541"/>
                  </a:lnTo>
                  <a:lnTo>
                    <a:pt x="14435" y="2370"/>
                  </a:lnTo>
                  <a:lnTo>
                    <a:pt x="14215" y="2199"/>
                  </a:lnTo>
                  <a:lnTo>
                    <a:pt x="13995" y="2077"/>
                  </a:lnTo>
                  <a:lnTo>
                    <a:pt x="13751" y="1954"/>
                  </a:lnTo>
                  <a:lnTo>
                    <a:pt x="13507" y="1857"/>
                  </a:lnTo>
                  <a:lnTo>
                    <a:pt x="13238" y="1784"/>
                  </a:lnTo>
                  <a:lnTo>
                    <a:pt x="12969" y="1759"/>
                  </a:lnTo>
                  <a:lnTo>
                    <a:pt x="12676" y="1735"/>
                  </a:lnTo>
                  <a:lnTo>
                    <a:pt x="12334" y="1759"/>
                  </a:lnTo>
                  <a:lnTo>
                    <a:pt x="11992" y="1832"/>
                  </a:lnTo>
                  <a:lnTo>
                    <a:pt x="11650" y="1930"/>
                  </a:lnTo>
                  <a:lnTo>
                    <a:pt x="11357" y="2077"/>
                  </a:lnTo>
                  <a:lnTo>
                    <a:pt x="11186" y="1857"/>
                  </a:lnTo>
                  <a:lnTo>
                    <a:pt x="11015" y="1637"/>
                  </a:lnTo>
                  <a:lnTo>
                    <a:pt x="10844" y="1417"/>
                  </a:lnTo>
                  <a:lnTo>
                    <a:pt x="10649" y="1222"/>
                  </a:lnTo>
                  <a:lnTo>
                    <a:pt x="10454" y="1051"/>
                  </a:lnTo>
                  <a:lnTo>
                    <a:pt x="10234" y="880"/>
                  </a:lnTo>
                  <a:lnTo>
                    <a:pt x="9990" y="709"/>
                  </a:lnTo>
                  <a:lnTo>
                    <a:pt x="9745" y="562"/>
                  </a:lnTo>
                  <a:lnTo>
                    <a:pt x="9501" y="440"/>
                  </a:lnTo>
                  <a:lnTo>
                    <a:pt x="9257" y="318"/>
                  </a:lnTo>
                  <a:lnTo>
                    <a:pt x="8988" y="220"/>
                  </a:lnTo>
                  <a:lnTo>
                    <a:pt x="8720" y="147"/>
                  </a:lnTo>
                  <a:lnTo>
                    <a:pt x="8427" y="74"/>
                  </a:lnTo>
                  <a:lnTo>
                    <a:pt x="8158" y="25"/>
                  </a:lnTo>
                  <a:lnTo>
                    <a:pt x="7865" y="1"/>
                  </a:lnTo>
                  <a:close/>
                </a:path>
              </a:pathLst>
            </a:custGeom>
            <a:solidFill>
              <a:srgbClr val="00B05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1050" dirty="0"/>
            </a:p>
          </p:txBody>
        </p:sp>
        <p:sp>
          <p:nvSpPr>
            <p:cNvPr id="5" name="Hộp Văn bản 10">
              <a:extLst>
                <a:ext uri="{FF2B5EF4-FFF2-40B4-BE49-F238E27FC236}">
                  <a16:creationId xmlns:a16="http://schemas.microsoft.com/office/drawing/2014/main" id="{2BFA5FA8-BCB5-4109-A323-D465A630B106}"/>
                </a:ext>
              </a:extLst>
            </p:cNvPr>
            <p:cNvSpPr txBox="1"/>
            <p:nvPr/>
          </p:nvSpPr>
          <p:spPr>
            <a:xfrm>
              <a:off x="3350623" y="1834792"/>
              <a:ext cx="6008914" cy="14811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32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 ĐỘNG</a:t>
              </a:r>
            </a:p>
            <a:p>
              <a:pPr algn="ctr">
                <a:lnSpc>
                  <a:spcPct val="150000"/>
                </a:lnSpc>
              </a:pPr>
              <a:r>
                <a:rPr lang="en-US" sz="32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MỞ ĐẦU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76095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Đường cao tốc Nội Bài - Lào Cai sẽ được mở rộng lên 4 làn xe - YouTub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3491"/>
            <a:ext cx="1222950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14" descr="Dự án đường cao tốc Nội Bài- Lào Cai, gói thầu A6 | Công ty cổ phần Licogi  13 - Cơ giới hạ tầng"/>
          <p:cNvSpPr>
            <a:spLocks noChangeAspect="1" noChangeArrowheads="1"/>
          </p:cNvSpPr>
          <p:nvPr/>
        </p:nvSpPr>
        <p:spPr bwMode="auto">
          <a:xfrm>
            <a:off x="1030786" y="309039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42" name="Picture 18" descr="Đường nối cao tốc Nội Bài - Lào Cai đến Sa Pa: Đẩy nhanh tiến độ các gói  thầu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46098" y="2999024"/>
            <a:ext cx="2628900" cy="1733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229507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13491"/>
            <a:ext cx="12229507" cy="6858000"/>
          </a:xfrm>
          <a:prstGeom prst="rect">
            <a:avLst/>
          </a:prstGeom>
        </p:spPr>
      </p:pic>
      <p:pic>
        <p:nvPicPr>
          <p:cNvPr id="7" name="Picture 16" descr="Dự án đường cao tốc Nội Bài- Lào Cai, gói thầu A6 | Công ty cổ phần Licogi  13 - Cơ giới hạ tầ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2951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" y="13491"/>
            <a:ext cx="12191998" cy="6858000"/>
          </a:xfrm>
          <a:prstGeom prst="rect">
            <a:avLst/>
          </a:prstGeom>
        </p:spPr>
      </p:pic>
      <p:pic>
        <p:nvPicPr>
          <p:cNvPr id="9" name="Picture 10" descr="Lưu lượng xe tăng kỷ lục trên tuyến cao tốc Nội Bài - Lào Cai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51" y="26981"/>
            <a:ext cx="12229509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812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40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6754"/>
            <a:ext cx="12192000" cy="7025386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4670474" y="3847659"/>
            <a:ext cx="7666893" cy="2732649"/>
            <a:chOff x="5486400" y="3313087"/>
            <a:chExt cx="7666893" cy="2732649"/>
          </a:xfrm>
        </p:grpSpPr>
        <p:sp>
          <p:nvSpPr>
            <p:cNvPr id="5" name="Cloud Callout 4"/>
            <p:cNvSpPr/>
            <p:nvPr/>
          </p:nvSpPr>
          <p:spPr>
            <a:xfrm>
              <a:off x="5486400" y="3313087"/>
              <a:ext cx="7666893" cy="2732649"/>
            </a:xfrm>
            <a:prstGeom prst="cloudCallout">
              <a:avLst/>
            </a:prstGeom>
            <a:solidFill>
              <a:schemeClr val="accent6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6175717" y="3556028"/>
              <a:ext cx="6977576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* </a:t>
              </a:r>
              <a:r>
                <a:rPr lang="en-US" sz="28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Khi</a:t>
              </a:r>
              <a:r>
                <a: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công</a:t>
              </a:r>
              <a:r>
                <a: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nhân</a:t>
              </a:r>
              <a:r>
                <a: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tăng</a:t>
              </a:r>
              <a:r>
                <a: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lên</a:t>
              </a:r>
              <a:r>
                <a: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thì</a:t>
              </a:r>
              <a:r>
                <a: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thời</a:t>
              </a:r>
              <a:r>
                <a: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gian</a:t>
              </a:r>
              <a:r>
                <a: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hoàn</a:t>
              </a:r>
              <a:r>
                <a: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thành</a:t>
              </a:r>
              <a:r>
                <a: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công</a:t>
              </a:r>
              <a:r>
                <a: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việc</a:t>
              </a:r>
              <a:r>
                <a: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sẽ</a:t>
              </a:r>
              <a:r>
                <a: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tăng</a:t>
              </a:r>
              <a:r>
                <a: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lên</a:t>
              </a:r>
              <a:r>
                <a: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hay </a:t>
              </a:r>
              <a:r>
                <a:rPr lang="en-US" sz="28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giảm</a:t>
              </a:r>
              <a:r>
                <a: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đi</a:t>
              </a:r>
              <a:r>
                <a: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  <a:p>
              <a:r>
                <a: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* 27 </a:t>
              </a:r>
              <a:r>
                <a:rPr lang="en-US" sz="28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công</a:t>
              </a:r>
              <a:r>
                <a: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nhân</a:t>
              </a:r>
              <a:r>
                <a: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hoàn</a:t>
              </a:r>
              <a:r>
                <a: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thành</a:t>
              </a:r>
              <a:r>
                <a: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công</a:t>
              </a:r>
              <a:r>
                <a: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việc</a:t>
              </a:r>
              <a:r>
                <a: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đó</a:t>
              </a:r>
              <a:r>
                <a: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bao</a:t>
              </a:r>
              <a:r>
                <a: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lâu</a:t>
              </a:r>
              <a:r>
                <a:rPr lang="en-US" sz="2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0" y="0"/>
            <a:ext cx="12192000" cy="1815882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tốc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Lào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18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12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bổ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sung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27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suất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lao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8512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-158184" y="1281113"/>
            <a:ext cx="9614263" cy="1828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CHƯƠNG II- BÀI 8</a:t>
            </a:r>
          </a:p>
          <a:p>
            <a:pPr algn="ctr">
              <a:lnSpc>
                <a:spcPct val="150000"/>
              </a:lnSpc>
            </a:pP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ĐẠI LƯỢNG TỈ LỆ NGHỊCH</a:t>
            </a:r>
          </a:p>
        </p:txBody>
      </p:sp>
      <p:pic>
        <p:nvPicPr>
          <p:cNvPr id="8" name="Picture 3" descr="POINSET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4763"/>
            <a:ext cx="1276350" cy="127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2688" y="5068389"/>
            <a:ext cx="1371600" cy="167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1003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219995" y="1154519"/>
            <a:ext cx="6008914" cy="3038657"/>
            <a:chOff x="3350623" y="854073"/>
            <a:chExt cx="6008914" cy="3038657"/>
          </a:xfrm>
        </p:grpSpPr>
        <p:sp>
          <p:nvSpPr>
            <p:cNvPr id="4" name="Google Shape;157;p20">
              <a:extLst>
                <a:ext uri="{FF2B5EF4-FFF2-40B4-BE49-F238E27FC236}">
                  <a16:creationId xmlns:a16="http://schemas.microsoft.com/office/drawing/2014/main" id="{E98F7850-E8A1-4D65-AB4B-DB9606909211}"/>
                </a:ext>
              </a:extLst>
            </p:cNvPr>
            <p:cNvSpPr/>
            <p:nvPr/>
          </p:nvSpPr>
          <p:spPr>
            <a:xfrm>
              <a:off x="3618412" y="854073"/>
              <a:ext cx="5473336" cy="3038657"/>
            </a:xfrm>
            <a:custGeom>
              <a:avLst/>
              <a:gdLst/>
              <a:ahLst/>
              <a:cxnLst/>
              <a:rect l="l" t="t" r="r" b="b"/>
              <a:pathLst>
                <a:path w="19198" h="10845" extrusionOk="0">
                  <a:moveTo>
                    <a:pt x="7572" y="1"/>
                  </a:moveTo>
                  <a:lnTo>
                    <a:pt x="7108" y="25"/>
                  </a:lnTo>
                  <a:lnTo>
                    <a:pt x="6668" y="98"/>
                  </a:lnTo>
                  <a:lnTo>
                    <a:pt x="6229" y="196"/>
                  </a:lnTo>
                  <a:lnTo>
                    <a:pt x="5813" y="343"/>
                  </a:lnTo>
                  <a:lnTo>
                    <a:pt x="5423" y="538"/>
                  </a:lnTo>
                  <a:lnTo>
                    <a:pt x="5056" y="758"/>
                  </a:lnTo>
                  <a:lnTo>
                    <a:pt x="4714" y="1026"/>
                  </a:lnTo>
                  <a:lnTo>
                    <a:pt x="4397" y="1319"/>
                  </a:lnTo>
                  <a:lnTo>
                    <a:pt x="4104" y="1637"/>
                  </a:lnTo>
                  <a:lnTo>
                    <a:pt x="3835" y="1979"/>
                  </a:lnTo>
                  <a:lnTo>
                    <a:pt x="3615" y="2345"/>
                  </a:lnTo>
                  <a:lnTo>
                    <a:pt x="3420" y="2736"/>
                  </a:lnTo>
                  <a:lnTo>
                    <a:pt x="3273" y="3151"/>
                  </a:lnTo>
                  <a:lnTo>
                    <a:pt x="3151" y="3591"/>
                  </a:lnTo>
                  <a:lnTo>
                    <a:pt x="3102" y="4030"/>
                  </a:lnTo>
                  <a:lnTo>
                    <a:pt x="3078" y="4494"/>
                  </a:lnTo>
                  <a:lnTo>
                    <a:pt x="3078" y="4788"/>
                  </a:lnTo>
                  <a:lnTo>
                    <a:pt x="2712" y="4788"/>
                  </a:lnTo>
                  <a:lnTo>
                    <a:pt x="2419" y="4836"/>
                  </a:lnTo>
                  <a:lnTo>
                    <a:pt x="2125" y="4910"/>
                  </a:lnTo>
                  <a:lnTo>
                    <a:pt x="1832" y="5032"/>
                  </a:lnTo>
                  <a:lnTo>
                    <a:pt x="1588" y="5154"/>
                  </a:lnTo>
                  <a:lnTo>
                    <a:pt x="1320" y="5300"/>
                  </a:lnTo>
                  <a:lnTo>
                    <a:pt x="1100" y="5471"/>
                  </a:lnTo>
                  <a:lnTo>
                    <a:pt x="880" y="5667"/>
                  </a:lnTo>
                  <a:lnTo>
                    <a:pt x="685" y="5887"/>
                  </a:lnTo>
                  <a:lnTo>
                    <a:pt x="514" y="6131"/>
                  </a:lnTo>
                  <a:lnTo>
                    <a:pt x="367" y="6375"/>
                  </a:lnTo>
                  <a:lnTo>
                    <a:pt x="220" y="6644"/>
                  </a:lnTo>
                  <a:lnTo>
                    <a:pt x="123" y="6912"/>
                  </a:lnTo>
                  <a:lnTo>
                    <a:pt x="50" y="7205"/>
                  </a:lnTo>
                  <a:lnTo>
                    <a:pt x="1" y="7499"/>
                  </a:lnTo>
                  <a:lnTo>
                    <a:pt x="1" y="7816"/>
                  </a:lnTo>
                  <a:lnTo>
                    <a:pt x="1" y="8134"/>
                  </a:lnTo>
                  <a:lnTo>
                    <a:pt x="50" y="8427"/>
                  </a:lnTo>
                  <a:lnTo>
                    <a:pt x="123" y="8720"/>
                  </a:lnTo>
                  <a:lnTo>
                    <a:pt x="220" y="8988"/>
                  </a:lnTo>
                  <a:lnTo>
                    <a:pt x="367" y="9257"/>
                  </a:lnTo>
                  <a:lnTo>
                    <a:pt x="514" y="9501"/>
                  </a:lnTo>
                  <a:lnTo>
                    <a:pt x="685" y="9745"/>
                  </a:lnTo>
                  <a:lnTo>
                    <a:pt x="880" y="9965"/>
                  </a:lnTo>
                  <a:lnTo>
                    <a:pt x="1100" y="10161"/>
                  </a:lnTo>
                  <a:lnTo>
                    <a:pt x="1320" y="10332"/>
                  </a:lnTo>
                  <a:lnTo>
                    <a:pt x="1588" y="10478"/>
                  </a:lnTo>
                  <a:lnTo>
                    <a:pt x="1832" y="10600"/>
                  </a:lnTo>
                  <a:lnTo>
                    <a:pt x="2125" y="10722"/>
                  </a:lnTo>
                  <a:lnTo>
                    <a:pt x="2419" y="10796"/>
                  </a:lnTo>
                  <a:lnTo>
                    <a:pt x="2712" y="10844"/>
                  </a:lnTo>
                  <a:lnTo>
                    <a:pt x="16486" y="10844"/>
                  </a:lnTo>
                  <a:lnTo>
                    <a:pt x="16779" y="10796"/>
                  </a:lnTo>
                  <a:lnTo>
                    <a:pt x="17072" y="10722"/>
                  </a:lnTo>
                  <a:lnTo>
                    <a:pt x="17365" y="10600"/>
                  </a:lnTo>
                  <a:lnTo>
                    <a:pt x="17610" y="10478"/>
                  </a:lnTo>
                  <a:lnTo>
                    <a:pt x="17878" y="10332"/>
                  </a:lnTo>
                  <a:lnTo>
                    <a:pt x="18098" y="10161"/>
                  </a:lnTo>
                  <a:lnTo>
                    <a:pt x="18318" y="9965"/>
                  </a:lnTo>
                  <a:lnTo>
                    <a:pt x="18513" y="9745"/>
                  </a:lnTo>
                  <a:lnTo>
                    <a:pt x="18684" y="9501"/>
                  </a:lnTo>
                  <a:lnTo>
                    <a:pt x="18831" y="9257"/>
                  </a:lnTo>
                  <a:lnTo>
                    <a:pt x="18977" y="8988"/>
                  </a:lnTo>
                  <a:lnTo>
                    <a:pt x="19075" y="8720"/>
                  </a:lnTo>
                  <a:lnTo>
                    <a:pt x="19148" y="8427"/>
                  </a:lnTo>
                  <a:lnTo>
                    <a:pt x="19197" y="8134"/>
                  </a:lnTo>
                  <a:lnTo>
                    <a:pt x="19197" y="7816"/>
                  </a:lnTo>
                  <a:lnTo>
                    <a:pt x="19197" y="7499"/>
                  </a:lnTo>
                  <a:lnTo>
                    <a:pt x="19148" y="7205"/>
                  </a:lnTo>
                  <a:lnTo>
                    <a:pt x="19075" y="6912"/>
                  </a:lnTo>
                  <a:lnTo>
                    <a:pt x="18977" y="6644"/>
                  </a:lnTo>
                  <a:lnTo>
                    <a:pt x="18831" y="6375"/>
                  </a:lnTo>
                  <a:lnTo>
                    <a:pt x="18684" y="6131"/>
                  </a:lnTo>
                  <a:lnTo>
                    <a:pt x="18513" y="5887"/>
                  </a:lnTo>
                  <a:lnTo>
                    <a:pt x="18318" y="5667"/>
                  </a:lnTo>
                  <a:lnTo>
                    <a:pt x="18098" y="5471"/>
                  </a:lnTo>
                  <a:lnTo>
                    <a:pt x="17878" y="5300"/>
                  </a:lnTo>
                  <a:lnTo>
                    <a:pt x="17610" y="5154"/>
                  </a:lnTo>
                  <a:lnTo>
                    <a:pt x="17365" y="5032"/>
                  </a:lnTo>
                  <a:lnTo>
                    <a:pt x="17072" y="4910"/>
                  </a:lnTo>
                  <a:lnTo>
                    <a:pt x="16779" y="4836"/>
                  </a:lnTo>
                  <a:lnTo>
                    <a:pt x="16486" y="4788"/>
                  </a:lnTo>
                  <a:lnTo>
                    <a:pt x="15412" y="4788"/>
                  </a:lnTo>
                  <a:lnTo>
                    <a:pt x="15436" y="4494"/>
                  </a:lnTo>
                  <a:lnTo>
                    <a:pt x="15412" y="4201"/>
                  </a:lnTo>
                  <a:lnTo>
                    <a:pt x="15387" y="3933"/>
                  </a:lnTo>
                  <a:lnTo>
                    <a:pt x="15314" y="3664"/>
                  </a:lnTo>
                  <a:lnTo>
                    <a:pt x="15216" y="3420"/>
                  </a:lnTo>
                  <a:lnTo>
                    <a:pt x="15094" y="3176"/>
                  </a:lnTo>
                  <a:lnTo>
                    <a:pt x="14972" y="2956"/>
                  </a:lnTo>
                  <a:lnTo>
                    <a:pt x="14801" y="2736"/>
                  </a:lnTo>
                  <a:lnTo>
                    <a:pt x="14630" y="2541"/>
                  </a:lnTo>
                  <a:lnTo>
                    <a:pt x="14435" y="2370"/>
                  </a:lnTo>
                  <a:lnTo>
                    <a:pt x="14215" y="2199"/>
                  </a:lnTo>
                  <a:lnTo>
                    <a:pt x="13995" y="2077"/>
                  </a:lnTo>
                  <a:lnTo>
                    <a:pt x="13751" y="1954"/>
                  </a:lnTo>
                  <a:lnTo>
                    <a:pt x="13507" y="1857"/>
                  </a:lnTo>
                  <a:lnTo>
                    <a:pt x="13238" y="1784"/>
                  </a:lnTo>
                  <a:lnTo>
                    <a:pt x="12969" y="1759"/>
                  </a:lnTo>
                  <a:lnTo>
                    <a:pt x="12676" y="1735"/>
                  </a:lnTo>
                  <a:lnTo>
                    <a:pt x="12334" y="1759"/>
                  </a:lnTo>
                  <a:lnTo>
                    <a:pt x="11992" y="1832"/>
                  </a:lnTo>
                  <a:lnTo>
                    <a:pt x="11650" y="1930"/>
                  </a:lnTo>
                  <a:lnTo>
                    <a:pt x="11357" y="2077"/>
                  </a:lnTo>
                  <a:lnTo>
                    <a:pt x="11186" y="1857"/>
                  </a:lnTo>
                  <a:lnTo>
                    <a:pt x="11015" y="1637"/>
                  </a:lnTo>
                  <a:lnTo>
                    <a:pt x="10844" y="1417"/>
                  </a:lnTo>
                  <a:lnTo>
                    <a:pt x="10649" y="1222"/>
                  </a:lnTo>
                  <a:lnTo>
                    <a:pt x="10454" y="1051"/>
                  </a:lnTo>
                  <a:lnTo>
                    <a:pt x="10234" y="880"/>
                  </a:lnTo>
                  <a:lnTo>
                    <a:pt x="9990" y="709"/>
                  </a:lnTo>
                  <a:lnTo>
                    <a:pt x="9745" y="562"/>
                  </a:lnTo>
                  <a:lnTo>
                    <a:pt x="9501" y="440"/>
                  </a:lnTo>
                  <a:lnTo>
                    <a:pt x="9257" y="318"/>
                  </a:lnTo>
                  <a:lnTo>
                    <a:pt x="8988" y="220"/>
                  </a:lnTo>
                  <a:lnTo>
                    <a:pt x="8720" y="147"/>
                  </a:lnTo>
                  <a:lnTo>
                    <a:pt x="8427" y="74"/>
                  </a:lnTo>
                  <a:lnTo>
                    <a:pt x="8158" y="25"/>
                  </a:lnTo>
                  <a:lnTo>
                    <a:pt x="7865" y="1"/>
                  </a:lnTo>
                  <a:close/>
                </a:path>
              </a:pathLst>
            </a:custGeom>
            <a:solidFill>
              <a:srgbClr val="00B050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endParaRPr sz="1050" dirty="0"/>
            </a:p>
          </p:txBody>
        </p:sp>
        <p:sp>
          <p:nvSpPr>
            <p:cNvPr id="5" name="Hộp Văn bản 10">
              <a:extLst>
                <a:ext uri="{FF2B5EF4-FFF2-40B4-BE49-F238E27FC236}">
                  <a16:creationId xmlns:a16="http://schemas.microsoft.com/office/drawing/2014/main" id="{2BFA5FA8-BCB5-4109-A323-D465A630B106}"/>
                </a:ext>
              </a:extLst>
            </p:cNvPr>
            <p:cNvSpPr txBox="1"/>
            <p:nvPr/>
          </p:nvSpPr>
          <p:spPr>
            <a:xfrm>
              <a:off x="3350623" y="1834792"/>
              <a:ext cx="6008914" cy="14811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32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 ĐỘNG</a:t>
              </a:r>
            </a:p>
            <a:p>
              <a:pPr algn="ctr">
                <a:lnSpc>
                  <a:spcPct val="150000"/>
                </a:lnSpc>
              </a:pPr>
              <a:r>
                <a:rPr lang="en-US" sz="32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HÌNH THÀNH KIẾN THỨC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91950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159501286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UI/customUI14.xml>ID15 2022CD STT115

</file>

<file path=docProps/app.xml><?xml version="1.0" encoding="utf-8"?>
<Properties xmlns="http://schemas.openxmlformats.org/officeDocument/2006/extended-properties" xmlns:vt="http://schemas.openxmlformats.org/officeDocument/2006/docPropsVTypes">
  <TotalTime>447</TotalTime>
  <Words>1429</Words>
  <Application>Microsoft Office PowerPoint</Application>
  <PresentationFormat>Widescreen</PresentationFormat>
  <Paragraphs>178</Paragraphs>
  <Slides>25</Slides>
  <Notes>2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2" baseType="lpstr">
      <vt:lpstr>Arial</vt:lpstr>
      <vt:lpstr>Calibri</vt:lpstr>
      <vt:lpstr>Calibri Light</vt:lpstr>
      <vt:lpstr>Cambria Math</vt:lpstr>
      <vt:lpstr>Tahoma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65</cp:revision>
  <dcterms:created xsi:type="dcterms:W3CDTF">2022-07-05T14:17:21Z</dcterms:created>
  <dcterms:modified xsi:type="dcterms:W3CDTF">2022-08-01T16:13:28Z</dcterms:modified>
</cp:coreProperties>
</file>