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9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69AA1-399C-4F3C-8820-EF83908EB287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6A6A2-2DF2-43E1-94D1-C105F76A4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D05A2-2F6E-4F2E-9108-9E1DA9351AF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A047A-83B9-40DB-8D84-5628AF18ACC2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CFAFE-F682-42E4-BE14-68D04231B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s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0" y="36576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b="1" kern="10" dirty="0">
                <a:ln w="19050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MÔN VẬT LÝ 9</a:t>
            </a:r>
            <a:endParaRPr lang="en-US" sz="6000" b="1" kern="10" dirty="0">
              <a:ln w="19050">
                <a:solidFill>
                  <a:srgbClr val="A50021"/>
                </a:solidFill>
                <a:round/>
                <a:headEnd/>
                <a:tailEnd/>
              </a:ln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0" y="533400"/>
            <a:ext cx="8734425" cy="2819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347"/>
              </a:avLst>
            </a:prstTxWarp>
          </a:bodyPr>
          <a:lstStyle/>
          <a:p>
            <a:pPr algn="ctr"/>
            <a:r>
              <a:rPr lang="en-US" sz="44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</a:t>
            </a:r>
          </a:p>
          <a:p>
            <a:pPr algn="ctr"/>
            <a:endParaRPr lang="en-US" sz="44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00F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THẦY CÔ GIÁ</a:t>
            </a:r>
            <a:r>
              <a:rPr lang="en-US" sz="44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</a:t>
            </a:r>
            <a:r>
              <a:rPr lang="en-US" sz="44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ĐẾN DỰ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AutoShape 2" descr="Canvas"/>
          <p:cNvSpPr>
            <a:spLocks noChangeArrowheads="1"/>
          </p:cNvSpPr>
          <p:nvPr/>
        </p:nvSpPr>
        <p:spPr bwMode="auto">
          <a:xfrm>
            <a:off x="2133600" y="55626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45" name="Rectangle 4" descr="Oak"/>
          <p:cNvSpPr>
            <a:spLocks noChangeArrowheads="1"/>
          </p:cNvSpPr>
          <p:nvPr/>
        </p:nvSpPr>
        <p:spPr bwMode="auto">
          <a:xfrm>
            <a:off x="381000" y="64008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2438400" y="57721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200400" y="22098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 rot="5400000">
            <a:off x="3962400" y="1638300"/>
            <a:ext cx="76200" cy="17907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3152775" y="23622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 flipH="1">
            <a:off x="4105275" y="48006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10251" name="Rectangle 10"/>
          <p:cNvSpPr>
            <a:spLocks noChangeArrowheads="1"/>
          </p:cNvSpPr>
          <p:nvPr/>
        </p:nvSpPr>
        <p:spPr bwMode="auto">
          <a:xfrm>
            <a:off x="3629025" y="48006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52" name="Freeform 11"/>
          <p:cNvSpPr>
            <a:spLocks/>
          </p:cNvSpPr>
          <p:nvPr/>
        </p:nvSpPr>
        <p:spPr bwMode="auto">
          <a:xfrm>
            <a:off x="3657600" y="4114800"/>
            <a:ext cx="1081088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53" name="Rectangle 12"/>
          <p:cNvSpPr>
            <a:spLocks noChangeArrowheads="1"/>
          </p:cNvSpPr>
          <p:nvPr/>
        </p:nvSpPr>
        <p:spPr bwMode="auto">
          <a:xfrm>
            <a:off x="4038600" y="396240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10254" name="Rectangle 13"/>
          <p:cNvSpPr>
            <a:spLocks noChangeArrowheads="1"/>
          </p:cNvSpPr>
          <p:nvPr/>
        </p:nvSpPr>
        <p:spPr bwMode="auto">
          <a:xfrm>
            <a:off x="4038600" y="47244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0255" name="Line 14"/>
          <p:cNvSpPr>
            <a:spLocks noChangeShapeType="1"/>
          </p:cNvSpPr>
          <p:nvPr/>
        </p:nvSpPr>
        <p:spPr bwMode="auto">
          <a:xfrm>
            <a:off x="4610100" y="25622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Line 15"/>
          <p:cNvSpPr>
            <a:spLocks noChangeShapeType="1"/>
          </p:cNvSpPr>
          <p:nvPr/>
        </p:nvSpPr>
        <p:spPr bwMode="auto">
          <a:xfrm>
            <a:off x="4457700" y="25717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Line 16"/>
          <p:cNvSpPr>
            <a:spLocks noChangeShapeType="1"/>
          </p:cNvSpPr>
          <p:nvPr/>
        </p:nvSpPr>
        <p:spPr bwMode="auto">
          <a:xfrm flipH="1">
            <a:off x="4152900" y="2717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Line 17"/>
          <p:cNvSpPr>
            <a:spLocks noChangeShapeType="1"/>
          </p:cNvSpPr>
          <p:nvPr/>
        </p:nvSpPr>
        <p:spPr bwMode="auto">
          <a:xfrm flipH="1">
            <a:off x="4597400" y="27051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Line 18"/>
          <p:cNvSpPr>
            <a:spLocks noChangeShapeType="1"/>
          </p:cNvSpPr>
          <p:nvPr/>
        </p:nvSpPr>
        <p:spPr bwMode="auto">
          <a:xfrm>
            <a:off x="4165600" y="27305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5400" y="6053138"/>
            <a:ext cx="882650" cy="304800"/>
            <a:chOff x="576" y="3813"/>
            <a:chExt cx="556" cy="192"/>
          </a:xfrm>
        </p:grpSpPr>
        <p:sp>
          <p:nvSpPr>
            <p:cNvPr id="10332" name="Rectangle 20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3" name="Line 21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0334" name="AutoShape 22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5" name="AutoShape 23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6" name="AutoShape 24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7" name="Oval 25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8" name="Oval 26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9" name="Oval 27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40" name="Line 28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0341" name="Oval 29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42" name="Oval 30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0261" name="Freeform 31"/>
          <p:cNvSpPr>
            <a:spLocks/>
          </p:cNvSpPr>
          <p:nvPr/>
        </p:nvSpPr>
        <p:spPr bwMode="auto">
          <a:xfrm>
            <a:off x="1143000" y="36576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32"/>
          <p:cNvSpPr>
            <a:spLocks noChangeArrowheads="1"/>
          </p:cNvSpPr>
          <p:nvPr/>
        </p:nvSpPr>
        <p:spPr bwMode="auto">
          <a:xfrm>
            <a:off x="6659563" y="61150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3" name="Oval 33"/>
          <p:cNvSpPr>
            <a:spLocks noChangeArrowheads="1"/>
          </p:cNvSpPr>
          <p:nvPr/>
        </p:nvSpPr>
        <p:spPr bwMode="auto">
          <a:xfrm>
            <a:off x="6753225" y="61055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4" name="Oval 34"/>
          <p:cNvSpPr>
            <a:spLocks noChangeArrowheads="1"/>
          </p:cNvSpPr>
          <p:nvPr/>
        </p:nvSpPr>
        <p:spPr bwMode="auto">
          <a:xfrm>
            <a:off x="7029450" y="61150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5" name="Text Box 35"/>
          <p:cNvSpPr txBox="1">
            <a:spLocks noChangeArrowheads="1"/>
          </p:cNvSpPr>
          <p:nvPr/>
        </p:nvSpPr>
        <p:spPr bwMode="auto">
          <a:xfrm>
            <a:off x="6667500" y="57753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10266" name="Rectangle 36"/>
          <p:cNvSpPr>
            <a:spLocks noChangeArrowheads="1"/>
          </p:cNvSpPr>
          <p:nvPr/>
        </p:nvSpPr>
        <p:spPr bwMode="auto">
          <a:xfrm>
            <a:off x="6438900" y="61912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7" name="Oval 37"/>
          <p:cNvSpPr>
            <a:spLocks noChangeArrowheads="1"/>
          </p:cNvSpPr>
          <p:nvPr/>
        </p:nvSpPr>
        <p:spPr bwMode="auto">
          <a:xfrm>
            <a:off x="6410325" y="57912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8" name="Oval 38"/>
          <p:cNvSpPr>
            <a:spLocks noChangeArrowheads="1"/>
          </p:cNvSpPr>
          <p:nvPr/>
        </p:nvSpPr>
        <p:spPr bwMode="auto">
          <a:xfrm>
            <a:off x="6623050" y="61055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9" name="Oval 39"/>
          <p:cNvSpPr>
            <a:spLocks noChangeArrowheads="1"/>
          </p:cNvSpPr>
          <p:nvPr/>
        </p:nvSpPr>
        <p:spPr bwMode="auto">
          <a:xfrm>
            <a:off x="6753225" y="60880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0" name="Oval 40"/>
          <p:cNvSpPr>
            <a:spLocks noChangeArrowheads="1"/>
          </p:cNvSpPr>
          <p:nvPr/>
        </p:nvSpPr>
        <p:spPr bwMode="auto">
          <a:xfrm>
            <a:off x="7048500" y="61071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6400800" y="5791200"/>
            <a:ext cx="719138" cy="719138"/>
            <a:chOff x="3456" y="2832"/>
            <a:chExt cx="453" cy="453"/>
          </a:xfrm>
        </p:grpSpPr>
        <p:sp>
          <p:nvSpPr>
            <p:cNvPr id="10330" name="Line 42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Oval 43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0272" name="Rectangle 44"/>
          <p:cNvSpPr>
            <a:spLocks noChangeArrowheads="1"/>
          </p:cNvSpPr>
          <p:nvPr/>
        </p:nvSpPr>
        <p:spPr bwMode="auto">
          <a:xfrm>
            <a:off x="4038600" y="62198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3" name="Rectangle 45"/>
          <p:cNvSpPr>
            <a:spLocks noChangeArrowheads="1"/>
          </p:cNvSpPr>
          <p:nvPr/>
        </p:nvSpPr>
        <p:spPr bwMode="auto">
          <a:xfrm>
            <a:off x="4391025" y="52911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4" name="Oval 46"/>
          <p:cNvSpPr>
            <a:spLocks noChangeArrowheads="1"/>
          </p:cNvSpPr>
          <p:nvPr/>
        </p:nvSpPr>
        <p:spPr bwMode="auto">
          <a:xfrm>
            <a:off x="4486275" y="53721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5" name="AutoShape 47"/>
          <p:cNvSpPr>
            <a:spLocks noChangeArrowheads="1"/>
          </p:cNvSpPr>
          <p:nvPr/>
        </p:nvSpPr>
        <p:spPr bwMode="auto">
          <a:xfrm>
            <a:off x="4624388" y="59817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 rot="-7764344">
            <a:off x="4324350" y="5243513"/>
            <a:ext cx="990600" cy="990600"/>
            <a:chOff x="3552" y="2544"/>
            <a:chExt cx="624" cy="624"/>
          </a:xfrm>
        </p:grpSpPr>
        <p:sp>
          <p:nvSpPr>
            <p:cNvPr id="10328" name="Oval 49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29" name="Line 50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63" name="Oval 51"/>
          <p:cNvSpPr>
            <a:spLocks noChangeArrowheads="1"/>
          </p:cNvSpPr>
          <p:nvPr/>
        </p:nvSpPr>
        <p:spPr bwMode="auto">
          <a:xfrm>
            <a:off x="4710113" y="56102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10278" name="Freeform 52"/>
          <p:cNvSpPr>
            <a:spLocks/>
          </p:cNvSpPr>
          <p:nvPr/>
        </p:nvSpPr>
        <p:spPr bwMode="auto">
          <a:xfrm>
            <a:off x="2133600" y="61690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9" name="Freeform 53"/>
          <p:cNvSpPr>
            <a:spLocks/>
          </p:cNvSpPr>
          <p:nvPr/>
        </p:nvSpPr>
        <p:spPr bwMode="auto">
          <a:xfrm>
            <a:off x="5181600" y="61388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0" name="AutoShape 54"/>
          <p:cNvSpPr>
            <a:spLocks noChangeArrowheads="1"/>
          </p:cNvSpPr>
          <p:nvPr/>
        </p:nvSpPr>
        <p:spPr bwMode="auto">
          <a:xfrm>
            <a:off x="43243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1" name="AutoShape 55"/>
          <p:cNvSpPr>
            <a:spLocks noChangeArrowheads="1"/>
          </p:cNvSpPr>
          <p:nvPr/>
        </p:nvSpPr>
        <p:spPr bwMode="auto">
          <a:xfrm>
            <a:off x="51625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2" name="AutoShape 56"/>
          <p:cNvSpPr>
            <a:spLocks noChangeArrowheads="1"/>
          </p:cNvSpPr>
          <p:nvPr/>
        </p:nvSpPr>
        <p:spPr bwMode="auto">
          <a:xfrm>
            <a:off x="2105025" y="60388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3" name="AutoShape 57"/>
          <p:cNvSpPr>
            <a:spLocks noChangeArrowheads="1"/>
          </p:cNvSpPr>
          <p:nvPr/>
        </p:nvSpPr>
        <p:spPr bwMode="auto">
          <a:xfrm>
            <a:off x="1390650" y="60198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4" name="AutoShape 58"/>
          <p:cNvSpPr>
            <a:spLocks noChangeArrowheads="1"/>
          </p:cNvSpPr>
          <p:nvPr/>
        </p:nvSpPr>
        <p:spPr bwMode="auto">
          <a:xfrm>
            <a:off x="6629400" y="5943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5" name="AutoShape 59"/>
          <p:cNvSpPr>
            <a:spLocks noChangeArrowheads="1"/>
          </p:cNvSpPr>
          <p:nvPr/>
        </p:nvSpPr>
        <p:spPr bwMode="auto">
          <a:xfrm>
            <a:off x="7162800" y="59817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6" name="Rectangle 60"/>
          <p:cNvSpPr>
            <a:spLocks noChangeArrowheads="1"/>
          </p:cNvSpPr>
          <p:nvPr/>
        </p:nvSpPr>
        <p:spPr bwMode="auto">
          <a:xfrm>
            <a:off x="6715125" y="57626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7" name="Rectangle 61"/>
          <p:cNvSpPr>
            <a:spLocks noChangeArrowheads="1"/>
          </p:cNvSpPr>
          <p:nvPr/>
        </p:nvSpPr>
        <p:spPr bwMode="auto">
          <a:xfrm>
            <a:off x="6991350" y="46720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8" name="Arc 62"/>
          <p:cNvSpPr>
            <a:spLocks/>
          </p:cNvSpPr>
          <p:nvPr/>
        </p:nvSpPr>
        <p:spPr bwMode="auto">
          <a:xfrm rot="-2700000">
            <a:off x="7239000" y="46482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9" name="Line 63"/>
          <p:cNvSpPr>
            <a:spLocks noChangeShapeType="1"/>
          </p:cNvSpPr>
          <p:nvPr/>
        </p:nvSpPr>
        <p:spPr bwMode="auto">
          <a:xfrm>
            <a:off x="7091363" y="49387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0" name="Line 64"/>
          <p:cNvSpPr>
            <a:spLocks noChangeShapeType="1"/>
          </p:cNvSpPr>
          <p:nvPr/>
        </p:nvSpPr>
        <p:spPr bwMode="auto">
          <a:xfrm flipH="1">
            <a:off x="7791450" y="49434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1" name="Text Box 65"/>
          <p:cNvSpPr txBox="1">
            <a:spLocks noChangeArrowheads="1"/>
          </p:cNvSpPr>
          <p:nvPr/>
        </p:nvSpPr>
        <p:spPr bwMode="auto">
          <a:xfrm>
            <a:off x="7467600" y="48006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10292" name="Rectangle 66"/>
          <p:cNvSpPr>
            <a:spLocks noChangeArrowheads="1"/>
          </p:cNvSpPr>
          <p:nvPr/>
        </p:nvSpPr>
        <p:spPr bwMode="auto">
          <a:xfrm>
            <a:off x="6991350" y="52435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3" name="Oval 67"/>
          <p:cNvSpPr>
            <a:spLocks noChangeArrowheads="1"/>
          </p:cNvSpPr>
          <p:nvPr/>
        </p:nvSpPr>
        <p:spPr bwMode="auto">
          <a:xfrm>
            <a:off x="7419975" y="53149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4" name="Oval 68"/>
          <p:cNvSpPr>
            <a:spLocks noChangeArrowheads="1"/>
          </p:cNvSpPr>
          <p:nvPr/>
        </p:nvSpPr>
        <p:spPr bwMode="auto">
          <a:xfrm rot="20010864" flipV="1">
            <a:off x="7467600" y="52578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4581" name="Oval 69"/>
          <p:cNvSpPr>
            <a:spLocks noChangeArrowheads="1"/>
          </p:cNvSpPr>
          <p:nvPr/>
        </p:nvSpPr>
        <p:spPr bwMode="auto">
          <a:xfrm rot="20010864" flipV="1">
            <a:off x="7048500" y="4465638"/>
            <a:ext cx="1063625" cy="1074737"/>
          </a:xfrm>
          <a:prstGeom prst="ellipse">
            <a:avLst/>
          </a:prstGeom>
          <a:noFill/>
          <a:ln w="19050">
            <a:noFill/>
            <a:round/>
            <a:headEnd type="none" w="sm" len="sm"/>
            <a:tailEnd/>
          </a:ln>
          <a:effectLst>
            <a:outerShdw dist="28398" dir="20006097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10296" name="Freeform 70"/>
          <p:cNvSpPr>
            <a:spLocks/>
          </p:cNvSpPr>
          <p:nvPr/>
        </p:nvSpPr>
        <p:spPr bwMode="auto">
          <a:xfrm>
            <a:off x="5105400" y="36576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7" name="AutoShape 71"/>
          <p:cNvSpPr>
            <a:spLocks noChangeArrowheads="1"/>
          </p:cNvSpPr>
          <p:nvPr/>
        </p:nvSpPr>
        <p:spPr bwMode="auto">
          <a:xfrm>
            <a:off x="7048500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8" name="AutoShape 72"/>
          <p:cNvSpPr>
            <a:spLocks noChangeArrowheads="1"/>
          </p:cNvSpPr>
          <p:nvPr/>
        </p:nvSpPr>
        <p:spPr bwMode="auto">
          <a:xfrm>
            <a:off x="7762875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9" name="Line 73"/>
          <p:cNvSpPr>
            <a:spLocks noChangeShapeType="1"/>
          </p:cNvSpPr>
          <p:nvPr/>
        </p:nvSpPr>
        <p:spPr bwMode="auto">
          <a:xfrm flipV="1">
            <a:off x="40386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0" name="Line 74"/>
          <p:cNvSpPr>
            <a:spLocks noChangeShapeType="1"/>
          </p:cNvSpPr>
          <p:nvPr/>
        </p:nvSpPr>
        <p:spPr bwMode="auto">
          <a:xfrm flipV="1">
            <a:off x="51054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1" name="Line 75"/>
          <p:cNvSpPr>
            <a:spLocks noChangeShapeType="1"/>
          </p:cNvSpPr>
          <p:nvPr/>
        </p:nvSpPr>
        <p:spPr bwMode="auto">
          <a:xfrm>
            <a:off x="44958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2" name="Line 76"/>
          <p:cNvSpPr>
            <a:spLocks noChangeShapeType="1"/>
          </p:cNvSpPr>
          <p:nvPr/>
        </p:nvSpPr>
        <p:spPr bwMode="auto">
          <a:xfrm>
            <a:off x="46482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3" name="Line 77"/>
          <p:cNvSpPr>
            <a:spLocks noChangeShapeType="1"/>
          </p:cNvSpPr>
          <p:nvPr/>
        </p:nvSpPr>
        <p:spPr bwMode="auto">
          <a:xfrm>
            <a:off x="40386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4" name="Line 78"/>
          <p:cNvSpPr>
            <a:spLocks noChangeShapeType="1"/>
          </p:cNvSpPr>
          <p:nvPr/>
        </p:nvSpPr>
        <p:spPr bwMode="auto">
          <a:xfrm>
            <a:off x="46482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5" name="Line 79"/>
          <p:cNvSpPr>
            <a:spLocks noChangeShapeType="1"/>
          </p:cNvSpPr>
          <p:nvPr/>
        </p:nvSpPr>
        <p:spPr bwMode="auto">
          <a:xfrm>
            <a:off x="7239000" y="50292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06" name="Line 80"/>
          <p:cNvSpPr>
            <a:spLocks noChangeShapeType="1"/>
          </p:cNvSpPr>
          <p:nvPr/>
        </p:nvSpPr>
        <p:spPr bwMode="auto">
          <a:xfrm>
            <a:off x="73152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7239000" y="5029200"/>
            <a:ext cx="609600" cy="609600"/>
            <a:chOff x="4560" y="3168"/>
            <a:chExt cx="384" cy="384"/>
          </a:xfrm>
        </p:grpSpPr>
        <p:sp>
          <p:nvSpPr>
            <p:cNvPr id="10326" name="Line 82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Line 83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08" name="Line 84"/>
          <p:cNvSpPr>
            <a:spLocks noChangeShapeType="1"/>
          </p:cNvSpPr>
          <p:nvPr/>
        </p:nvSpPr>
        <p:spPr bwMode="auto">
          <a:xfrm>
            <a:off x="7315200" y="51816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9" name="Line 85"/>
          <p:cNvSpPr>
            <a:spLocks noChangeShapeType="1"/>
          </p:cNvSpPr>
          <p:nvPr/>
        </p:nvSpPr>
        <p:spPr bwMode="auto">
          <a:xfrm>
            <a:off x="73914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10" name="Line 88"/>
          <p:cNvSpPr>
            <a:spLocks noChangeShapeType="1"/>
          </p:cNvSpPr>
          <p:nvPr/>
        </p:nvSpPr>
        <p:spPr bwMode="auto">
          <a:xfrm flipH="1">
            <a:off x="4038600" y="36576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1" name="Line 89"/>
          <p:cNvSpPr>
            <a:spLocks noChangeShapeType="1"/>
          </p:cNvSpPr>
          <p:nvPr/>
        </p:nvSpPr>
        <p:spPr bwMode="auto">
          <a:xfrm>
            <a:off x="3962400" y="44958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2" name="Line 91"/>
          <p:cNvSpPr>
            <a:spLocks noChangeShapeType="1"/>
          </p:cNvSpPr>
          <p:nvPr/>
        </p:nvSpPr>
        <p:spPr bwMode="auto">
          <a:xfrm flipH="1">
            <a:off x="4495800" y="41910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04" name="Line 92"/>
          <p:cNvSpPr>
            <a:spLocks noChangeShapeType="1"/>
          </p:cNvSpPr>
          <p:nvPr/>
        </p:nvSpPr>
        <p:spPr bwMode="auto">
          <a:xfrm flipH="1">
            <a:off x="4114800" y="41148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4" name="Line 93"/>
          <p:cNvSpPr>
            <a:spLocks noChangeShapeType="1"/>
          </p:cNvSpPr>
          <p:nvPr/>
        </p:nvSpPr>
        <p:spPr bwMode="auto">
          <a:xfrm flipV="1">
            <a:off x="7239000" y="56388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5" name="Text Box 94"/>
          <p:cNvSpPr txBox="1">
            <a:spLocks noChangeArrowheads="1"/>
          </p:cNvSpPr>
          <p:nvPr/>
        </p:nvSpPr>
        <p:spPr bwMode="auto">
          <a:xfrm>
            <a:off x="4191000" y="4419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10316" name="Text Box 95"/>
          <p:cNvSpPr txBox="1">
            <a:spLocks noChangeArrowheads="1"/>
          </p:cNvSpPr>
          <p:nvPr/>
        </p:nvSpPr>
        <p:spPr bwMode="auto">
          <a:xfrm>
            <a:off x="4800600" y="3886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10317" name="Text Box 96"/>
          <p:cNvSpPr txBox="1">
            <a:spLocks noChangeArrowheads="1"/>
          </p:cNvSpPr>
          <p:nvPr/>
        </p:nvSpPr>
        <p:spPr bwMode="auto">
          <a:xfrm>
            <a:off x="1447800" y="53340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10318" name="Line 97"/>
          <p:cNvSpPr>
            <a:spLocks noChangeShapeType="1"/>
          </p:cNvSpPr>
          <p:nvPr/>
        </p:nvSpPr>
        <p:spPr bwMode="auto">
          <a:xfrm>
            <a:off x="4343400" y="2514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11" name="Text Box 99"/>
          <p:cNvSpPr txBox="1">
            <a:spLocks noChangeArrowheads="1"/>
          </p:cNvSpPr>
          <p:nvPr/>
        </p:nvSpPr>
        <p:spPr bwMode="auto">
          <a:xfrm>
            <a:off x="228600" y="304800"/>
            <a:ext cx="6324600" cy="646331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613" name="Text Box 101" descr="Newsprint"/>
          <p:cNvSpPr txBox="1">
            <a:spLocks noChangeArrowheads="1"/>
          </p:cNvSpPr>
          <p:nvPr/>
        </p:nvSpPr>
        <p:spPr bwMode="auto">
          <a:xfrm>
            <a:off x="5181600" y="2171700"/>
            <a:ext cx="3962400" cy="193899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1" name="Line 90"/>
          <p:cNvSpPr>
            <a:spLocks noChangeShapeType="1"/>
          </p:cNvSpPr>
          <p:nvPr/>
        </p:nvSpPr>
        <p:spPr bwMode="auto">
          <a:xfrm>
            <a:off x="5105400" y="35814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15" name="Text Box 103"/>
          <p:cNvSpPr txBox="1">
            <a:spLocks noChangeArrowheads="1"/>
          </p:cNvSpPr>
          <p:nvPr/>
        </p:nvSpPr>
        <p:spPr bwMode="auto">
          <a:xfrm>
            <a:off x="152400" y="2438400"/>
            <a:ext cx="2514600" cy="457200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 thay vì  S</a:t>
            </a:r>
          </a:p>
        </p:txBody>
      </p:sp>
      <p:sp>
        <p:nvSpPr>
          <p:cNvPr id="64616" name="Text Box 104"/>
          <p:cNvSpPr txBox="1">
            <a:spLocks noChangeArrowheads="1"/>
          </p:cNvSpPr>
          <p:nvPr/>
        </p:nvSpPr>
        <p:spPr bwMode="auto">
          <a:xfrm>
            <a:off x="228600" y="3124200"/>
            <a:ext cx="1981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S thay vì N</a:t>
            </a:r>
          </a:p>
        </p:txBody>
      </p:sp>
      <p:sp>
        <p:nvSpPr>
          <p:cNvPr id="64617" name="Line 105"/>
          <p:cNvSpPr>
            <a:spLocks noChangeShapeType="1"/>
          </p:cNvSpPr>
          <p:nvPr/>
        </p:nvSpPr>
        <p:spPr bwMode="auto">
          <a:xfrm>
            <a:off x="2286000" y="2971800"/>
            <a:ext cx="2286000" cy="914400"/>
          </a:xfrm>
          <a:prstGeom prst="line">
            <a:avLst/>
          </a:prstGeom>
          <a:noFill/>
          <a:ln w="9525">
            <a:solidFill>
              <a:srgbClr val="66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18" name="Line 106"/>
          <p:cNvSpPr>
            <a:spLocks noChangeShapeType="1"/>
          </p:cNvSpPr>
          <p:nvPr/>
        </p:nvSpPr>
        <p:spPr bwMode="auto">
          <a:xfrm>
            <a:off x="2286000" y="3657600"/>
            <a:ext cx="2133600" cy="1066800"/>
          </a:xfrm>
          <a:prstGeom prst="line">
            <a:avLst/>
          </a:prstGeom>
          <a:noFill/>
          <a:ln w="9525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4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4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76699E-7 C 0.01371 7.76699E-7 0.0276 7.76699E-7 0.03333 7.76699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4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04" grpId="0" animBg="1"/>
      <p:bldP spid="64611" grpId="0" animBg="1"/>
      <p:bldP spid="64613" grpId="0" animBg="1"/>
      <p:bldP spid="64615" grpId="0" animBg="1"/>
      <p:bldP spid="64616" grpId="0" animBg="1"/>
      <p:bldP spid="64617" grpId="0" animBg="1"/>
      <p:bldP spid="64617" grpId="1" animBg="1"/>
      <p:bldP spid="64618" grpId="0" animBg="1"/>
      <p:bldP spid="646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7467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0" y="152400"/>
            <a:ext cx="4495800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Quy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tắc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bàn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trái</a:t>
            </a:r>
            <a:endParaRPr lang="en-US" sz="3200" b="1" i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152400" y="838200"/>
            <a:ext cx="8719883" cy="181588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i="0" dirty="0" err="1">
                <a:latin typeface="Times New Roman" pitchFamily="18" charset="0"/>
              </a:rPr>
              <a:t>Đặt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bàn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trái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sao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các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đường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sức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từ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hướng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vào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lòng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bàn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, </a:t>
            </a:r>
            <a:r>
              <a:rPr lang="en-US" sz="2800" b="1" i="0" dirty="0" err="1">
                <a:latin typeface="Times New Roman" pitchFamily="18" charset="0"/>
              </a:rPr>
              <a:t>chiều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từ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cổ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đến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ngón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giữa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hướng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theo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chiều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dòng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điện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thì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ngón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cái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choãi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ra</a:t>
            </a:r>
            <a:r>
              <a:rPr lang="en-US" sz="2800" b="1" i="0" dirty="0">
                <a:latin typeface="Times New Roman" pitchFamily="18" charset="0"/>
              </a:rPr>
              <a:t> 90</a:t>
            </a:r>
            <a:r>
              <a:rPr lang="en-US" sz="2800" b="1" i="0" baseline="30000" dirty="0">
                <a:latin typeface="Times New Roman" pitchFamily="18" charset="0"/>
              </a:rPr>
              <a:t>0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chỉ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chiều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của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lực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điện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từ</a:t>
            </a:r>
            <a:r>
              <a:rPr lang="en-US" sz="2800" b="1" i="0" dirty="0">
                <a:latin typeface="Times New Roman" pitchFamily="18" charset="0"/>
              </a:rPr>
              <a:t> </a:t>
            </a:r>
          </a:p>
        </p:txBody>
      </p:sp>
      <p:pic>
        <p:nvPicPr>
          <p:cNvPr id="19" name="Picture 18" descr="H2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2895600"/>
            <a:ext cx="4525963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2133600" y="1295399"/>
            <a:ext cx="2819400" cy="2398713"/>
          </a:xfrm>
          <a:prstGeom prst="straightConnector1">
            <a:avLst/>
          </a:prstGeom>
          <a:noFill/>
          <a:ln w="57150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rot="5400000">
            <a:off x="1257300" y="2705100"/>
            <a:ext cx="3200400" cy="9906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531019" y="3507581"/>
            <a:ext cx="3586163" cy="6858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5175" y="3314700"/>
            <a:ext cx="50006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04800" y="5770563"/>
            <a:ext cx="27432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3916363"/>
            <a:ext cx="2743200" cy="185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11163" y="3998913"/>
            <a:ext cx="2530475" cy="1554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1624013" y="5607050"/>
            <a:ext cx="104775" cy="1095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H="1" flipV="1">
            <a:off x="685800" y="4953000"/>
            <a:ext cx="1925638" cy="1087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493713" y="4443413"/>
            <a:ext cx="2295525" cy="304800"/>
          </a:xfrm>
          <a:custGeom>
            <a:avLst/>
            <a:gdLst>
              <a:gd name="T0" fmla="*/ 0 w 4176"/>
              <a:gd name="T1" fmla="*/ 2147483647 h 536"/>
              <a:gd name="T2" fmla="*/ 2147483647 w 4176"/>
              <a:gd name="T3" fmla="*/ 2147483647 h 536"/>
              <a:gd name="T4" fmla="*/ 2147483647 w 4176"/>
              <a:gd name="T5" fmla="*/ 2147483647 h 536"/>
              <a:gd name="T6" fmla="*/ 2147483647 w 4176"/>
              <a:gd name="T7" fmla="*/ 2147483647 h 536"/>
              <a:gd name="T8" fmla="*/ 2147483647 w 4176"/>
              <a:gd name="T9" fmla="*/ 2147483647 h 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76"/>
              <a:gd name="T16" fmla="*/ 0 h 536"/>
              <a:gd name="T17" fmla="*/ 4176 w 4176"/>
              <a:gd name="T18" fmla="*/ 536 h 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76" h="536">
                <a:moveTo>
                  <a:pt x="0" y="536"/>
                </a:moveTo>
                <a:cubicBezTo>
                  <a:pt x="292" y="364"/>
                  <a:pt x="584" y="192"/>
                  <a:pt x="1008" y="104"/>
                </a:cubicBezTo>
                <a:cubicBezTo>
                  <a:pt x="1432" y="16"/>
                  <a:pt x="2120" y="0"/>
                  <a:pt x="2544" y="8"/>
                </a:cubicBezTo>
                <a:cubicBezTo>
                  <a:pt x="2968" y="16"/>
                  <a:pt x="3280" y="80"/>
                  <a:pt x="3552" y="152"/>
                </a:cubicBezTo>
                <a:cubicBezTo>
                  <a:pt x="3824" y="224"/>
                  <a:pt x="4072" y="392"/>
                  <a:pt x="4176" y="44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654175" y="4224338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2235200" y="4278313"/>
            <a:ext cx="52388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1522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V="1">
            <a:off x="2459038" y="4387850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H="1" flipV="1">
            <a:off x="1020763" y="4278313"/>
            <a:ext cx="53975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V="1">
            <a:off x="1776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V="1">
            <a:off x="1903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V="1">
            <a:off x="202406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V="1">
            <a:off x="2130425" y="4305300"/>
            <a:ext cx="2540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V="1">
            <a:off x="2789238" y="4522788"/>
            <a:ext cx="104775" cy="120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V="1">
            <a:off x="2339975" y="4359275"/>
            <a:ext cx="269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flipV="1">
            <a:off x="2570163" y="4414838"/>
            <a:ext cx="33337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flipV="1">
            <a:off x="2682875" y="4468813"/>
            <a:ext cx="53975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H="1" flipV="1">
            <a:off x="915988" y="4359275"/>
            <a:ext cx="2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 flipV="1">
            <a:off x="811213" y="4414838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 flipV="1">
            <a:off x="677863" y="4468813"/>
            <a:ext cx="52387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 flipH="1" flipV="1">
            <a:off x="546100" y="4549775"/>
            <a:ext cx="523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0" name="Line 26"/>
          <p:cNvSpPr>
            <a:spLocks noChangeShapeType="1"/>
          </p:cNvSpPr>
          <p:nvPr/>
        </p:nvSpPr>
        <p:spPr bwMode="auto">
          <a:xfrm flipH="1" flipV="1">
            <a:off x="414338" y="4578350"/>
            <a:ext cx="79375" cy="136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 flipH="1" flipV="1">
            <a:off x="1179513" y="4332288"/>
            <a:ext cx="11112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H="1" flipV="1">
            <a:off x="1296988" y="4305300"/>
            <a:ext cx="11112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flipV="1">
            <a:off x="1417638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1477963" y="3848100"/>
            <a:ext cx="219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0">
                <a:latin typeface=".VnTime" pitchFamily="34" charset="0"/>
              </a:rPr>
              <a:t>2</a:t>
            </a:r>
          </a:p>
        </p:txBody>
      </p: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317500" y="3983038"/>
            <a:ext cx="219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>
                <a:latin typeface=".VnTime" pitchFamily="34" charset="0"/>
              </a:rPr>
              <a:t>0</a:t>
            </a:r>
          </a:p>
        </p:txBody>
      </p:sp>
      <p:sp>
        <p:nvSpPr>
          <p:cNvPr id="11296" name="Text Box 32"/>
          <p:cNvSpPr txBox="1">
            <a:spLocks noChangeArrowheads="1"/>
          </p:cNvSpPr>
          <p:nvPr/>
        </p:nvSpPr>
        <p:spPr bwMode="auto">
          <a:xfrm>
            <a:off x="792163" y="3856038"/>
            <a:ext cx="22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0">
                <a:latin typeface=".VnTime" pitchFamily="34" charset="0"/>
              </a:rPr>
              <a:t>1</a:t>
            </a:r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2130425" y="3833813"/>
            <a:ext cx="220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0">
                <a:latin typeface=".VnTime" pitchFamily="34" charset="0"/>
              </a:rPr>
              <a:t>3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2638425" y="3871913"/>
            <a:ext cx="220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>
                <a:latin typeface=".VnTime" pitchFamily="34" charset="0"/>
              </a:rPr>
              <a:t>4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1384300" y="4373563"/>
            <a:ext cx="22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>
                <a:latin typeface=".VnTime" pitchFamily="34" charset="0"/>
              </a:rPr>
              <a:t>A</a:t>
            </a:r>
          </a:p>
        </p:txBody>
      </p:sp>
      <p:sp>
        <p:nvSpPr>
          <p:cNvPr id="11300" name="Rectangle 36"/>
          <p:cNvSpPr>
            <a:spLocks noChangeArrowheads="1"/>
          </p:cNvSpPr>
          <p:nvPr/>
        </p:nvSpPr>
        <p:spPr bwMode="auto">
          <a:xfrm>
            <a:off x="304800" y="5562600"/>
            <a:ext cx="2743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>
            <a:off x="304800" y="6142038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04800" y="5986463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03" name="Oval 39"/>
          <p:cNvSpPr>
            <a:spLocks noChangeArrowheads="1"/>
          </p:cNvSpPr>
          <p:nvPr/>
        </p:nvSpPr>
        <p:spPr bwMode="auto">
          <a:xfrm>
            <a:off x="1589088" y="5624513"/>
            <a:ext cx="349250" cy="258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596900" y="3657600"/>
            <a:ext cx="582613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i="0">
                <a:latin typeface=".VnTime" pitchFamily="34" charset="0"/>
              </a:rPr>
              <a:t>-</a:t>
            </a:r>
          </a:p>
        </p:txBody>
      </p:sp>
      <p:sp>
        <p:nvSpPr>
          <p:cNvPr id="11305" name="Rectangle 41"/>
          <p:cNvSpPr>
            <a:spLocks noChangeArrowheads="1"/>
          </p:cNvSpPr>
          <p:nvPr/>
        </p:nvSpPr>
        <p:spPr bwMode="auto">
          <a:xfrm>
            <a:off x="2055813" y="3657600"/>
            <a:ext cx="584200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i="0">
                <a:latin typeface=".VnTime" pitchFamily="34" charset="0"/>
              </a:rPr>
              <a:t>+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 rot="10800000">
            <a:off x="1524000" y="762000"/>
            <a:ext cx="1624013" cy="762000"/>
            <a:chOff x="240" y="3600"/>
            <a:chExt cx="1023" cy="480"/>
          </a:xfrm>
        </p:grpSpPr>
        <p:sp>
          <p:nvSpPr>
            <p:cNvPr id="11362" name="Rectangle 43"/>
            <p:cNvSpPr>
              <a:spLocks noChangeArrowheads="1"/>
            </p:cNvSpPr>
            <p:nvPr/>
          </p:nvSpPr>
          <p:spPr bwMode="auto">
            <a:xfrm>
              <a:off x="240" y="3714"/>
              <a:ext cx="96" cy="24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63" name="Rectangle 44"/>
            <p:cNvSpPr>
              <a:spLocks noChangeArrowheads="1"/>
            </p:cNvSpPr>
            <p:nvPr/>
          </p:nvSpPr>
          <p:spPr bwMode="auto">
            <a:xfrm>
              <a:off x="351" y="3600"/>
              <a:ext cx="912" cy="48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 i="0">
                  <a:solidFill>
                    <a:schemeClr val="tx2"/>
                  </a:solidFill>
                  <a:latin typeface="Times New Roman" pitchFamily="18" charset="0"/>
                </a:rPr>
                <a:t>+      -</a:t>
              </a:r>
            </a:p>
          </p:txBody>
        </p:sp>
      </p:grpSp>
      <p:sp>
        <p:nvSpPr>
          <p:cNvPr id="11307" name="Rectangle 45"/>
          <p:cNvSpPr>
            <a:spLocks noChangeArrowheads="1"/>
          </p:cNvSpPr>
          <p:nvPr/>
        </p:nvSpPr>
        <p:spPr bwMode="auto">
          <a:xfrm>
            <a:off x="5410200" y="381000"/>
            <a:ext cx="152400" cy="6096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rot="6125800">
            <a:off x="589757" y="1908969"/>
            <a:ext cx="590550" cy="153987"/>
            <a:chOff x="2496" y="1938"/>
            <a:chExt cx="372" cy="222"/>
          </a:xfrm>
        </p:grpSpPr>
        <p:sp>
          <p:nvSpPr>
            <p:cNvPr id="11360" name="Rectangle 47"/>
            <p:cNvSpPr>
              <a:spLocks noChangeArrowheads="1"/>
            </p:cNvSpPr>
            <p:nvPr/>
          </p:nvSpPr>
          <p:spPr bwMode="auto">
            <a:xfrm rot="8718290">
              <a:off x="2496" y="2064"/>
              <a:ext cx="372" cy="9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vi-VN" i="0">
                <a:latin typeface=".VnTime" pitchFamily="34" charset="0"/>
              </a:endParaRPr>
            </a:p>
          </p:txBody>
        </p:sp>
        <p:sp>
          <p:nvSpPr>
            <p:cNvPr id="11361" name="Rectangle 48"/>
            <p:cNvSpPr>
              <a:spLocks noChangeArrowheads="1"/>
            </p:cNvSpPr>
            <p:nvPr/>
          </p:nvSpPr>
          <p:spPr bwMode="auto">
            <a:xfrm rot="-2029325">
              <a:off x="2676" y="1938"/>
              <a:ext cx="51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sp>
        <p:nvSpPr>
          <p:cNvPr id="11309" name="Rectangle 49"/>
          <p:cNvSpPr>
            <a:spLocks noChangeArrowheads="1"/>
          </p:cNvSpPr>
          <p:nvPr/>
        </p:nvSpPr>
        <p:spPr bwMode="auto">
          <a:xfrm rot="5266436">
            <a:off x="522287" y="1458913"/>
            <a:ext cx="174625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0" name="Rectangle 50"/>
          <p:cNvSpPr>
            <a:spLocks noChangeArrowheads="1"/>
          </p:cNvSpPr>
          <p:nvPr/>
        </p:nvSpPr>
        <p:spPr bwMode="auto">
          <a:xfrm rot="5266436">
            <a:off x="-72231" y="1916907"/>
            <a:ext cx="1066800" cy="163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1" name="Rectangle 51"/>
          <p:cNvSpPr>
            <a:spLocks noChangeArrowheads="1"/>
          </p:cNvSpPr>
          <p:nvPr/>
        </p:nvSpPr>
        <p:spPr bwMode="auto">
          <a:xfrm rot="5266436">
            <a:off x="608012" y="2135188"/>
            <a:ext cx="155575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2" name="Text Box 52"/>
          <p:cNvSpPr txBox="1">
            <a:spLocks noChangeArrowheads="1"/>
          </p:cNvSpPr>
          <p:nvPr/>
        </p:nvSpPr>
        <p:spPr bwMode="auto">
          <a:xfrm>
            <a:off x="990600" y="1604963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 dirty="0">
                <a:latin typeface=".VnTime" pitchFamily="34" charset="0"/>
              </a:rPr>
              <a:t>K</a:t>
            </a: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4278313" y="0"/>
            <a:ext cx="2438400" cy="1905000"/>
            <a:chOff x="3072" y="96"/>
            <a:chExt cx="1536" cy="1200"/>
          </a:xfrm>
        </p:grpSpPr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3264" y="336"/>
              <a:ext cx="1152" cy="776"/>
              <a:chOff x="1680" y="2256"/>
              <a:chExt cx="864" cy="488"/>
            </a:xfrm>
          </p:grpSpPr>
          <p:sp>
            <p:nvSpPr>
              <p:cNvPr id="11352" name="Rectangle 55"/>
              <p:cNvSpPr>
                <a:spLocks noChangeArrowheads="1"/>
              </p:cNvSpPr>
              <p:nvPr/>
            </p:nvSpPr>
            <p:spPr bwMode="auto">
              <a:xfrm>
                <a:off x="1680" y="2332"/>
                <a:ext cx="864" cy="336"/>
              </a:xfrm>
              <a:prstGeom prst="rect">
                <a:avLst/>
              </a:prstGeom>
              <a:solidFill>
                <a:srgbClr val="FF9999"/>
              </a:solidFill>
              <a:ln w="2857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Arial" charset="0"/>
                </a:endParaRPr>
              </a:p>
            </p:txBody>
          </p:sp>
          <p:sp>
            <p:nvSpPr>
              <p:cNvPr id="11353" name="Freeform 56"/>
              <p:cNvSpPr>
                <a:spLocks/>
              </p:cNvSpPr>
              <p:nvPr/>
            </p:nvSpPr>
            <p:spPr bwMode="auto">
              <a:xfrm>
                <a:off x="1784" y="225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4" name="Freeform 57"/>
              <p:cNvSpPr>
                <a:spLocks/>
              </p:cNvSpPr>
              <p:nvPr/>
            </p:nvSpPr>
            <p:spPr bwMode="auto">
              <a:xfrm>
                <a:off x="1878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5" name="Freeform 58"/>
              <p:cNvSpPr>
                <a:spLocks/>
              </p:cNvSpPr>
              <p:nvPr/>
            </p:nvSpPr>
            <p:spPr bwMode="auto">
              <a:xfrm>
                <a:off x="1973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6" name="Freeform 59"/>
              <p:cNvSpPr>
                <a:spLocks/>
              </p:cNvSpPr>
              <p:nvPr/>
            </p:nvSpPr>
            <p:spPr bwMode="auto">
              <a:xfrm>
                <a:off x="2058" y="2266"/>
                <a:ext cx="124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7" name="Freeform 60"/>
              <p:cNvSpPr>
                <a:spLocks/>
              </p:cNvSpPr>
              <p:nvPr/>
            </p:nvSpPr>
            <p:spPr bwMode="auto">
              <a:xfrm>
                <a:off x="2162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8" name="Freeform 61"/>
              <p:cNvSpPr>
                <a:spLocks/>
              </p:cNvSpPr>
              <p:nvPr/>
            </p:nvSpPr>
            <p:spPr bwMode="auto">
              <a:xfrm>
                <a:off x="2267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9" name="Freeform 62"/>
              <p:cNvSpPr>
                <a:spLocks/>
              </p:cNvSpPr>
              <p:nvPr/>
            </p:nvSpPr>
            <p:spPr bwMode="auto">
              <a:xfrm>
                <a:off x="2364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46" name="Rectangle 63"/>
            <p:cNvSpPr>
              <a:spLocks noChangeArrowheads="1"/>
            </p:cNvSpPr>
            <p:nvPr/>
          </p:nvSpPr>
          <p:spPr bwMode="auto">
            <a:xfrm>
              <a:off x="3072" y="1104"/>
              <a:ext cx="1536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47" name="Rectangle 64"/>
            <p:cNvSpPr>
              <a:spLocks noChangeArrowheads="1"/>
            </p:cNvSpPr>
            <p:nvPr/>
          </p:nvSpPr>
          <p:spPr bwMode="auto">
            <a:xfrm>
              <a:off x="3168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48" name="Rectangle 65"/>
            <p:cNvSpPr>
              <a:spLocks noChangeArrowheads="1"/>
            </p:cNvSpPr>
            <p:nvPr/>
          </p:nvSpPr>
          <p:spPr bwMode="auto">
            <a:xfrm>
              <a:off x="4416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49" name="Rectangle 66"/>
            <p:cNvSpPr>
              <a:spLocks noChangeArrowheads="1"/>
            </p:cNvSpPr>
            <p:nvPr/>
          </p:nvSpPr>
          <p:spPr bwMode="auto">
            <a:xfrm>
              <a:off x="3123" y="576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50" name="Rectangle 67"/>
            <p:cNvSpPr>
              <a:spLocks noChangeArrowheads="1"/>
            </p:cNvSpPr>
            <p:nvPr/>
          </p:nvSpPr>
          <p:spPr bwMode="auto">
            <a:xfrm>
              <a:off x="4512" y="624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51" name="Rectangle 68"/>
            <p:cNvSpPr>
              <a:spLocks noChangeArrowheads="1"/>
            </p:cNvSpPr>
            <p:nvPr/>
          </p:nvSpPr>
          <p:spPr bwMode="auto">
            <a:xfrm>
              <a:off x="3264" y="240"/>
              <a:ext cx="115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sp>
        <p:nvSpPr>
          <p:cNvPr id="11314" name="Rectangle 69"/>
          <p:cNvSpPr>
            <a:spLocks noChangeArrowheads="1"/>
          </p:cNvSpPr>
          <p:nvPr/>
        </p:nvSpPr>
        <p:spPr bwMode="auto">
          <a:xfrm>
            <a:off x="3448050" y="2743200"/>
            <a:ext cx="44577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5" name="Rectangle 70"/>
          <p:cNvSpPr>
            <a:spLocks noChangeArrowheads="1"/>
          </p:cNvSpPr>
          <p:nvPr/>
        </p:nvSpPr>
        <p:spPr bwMode="auto">
          <a:xfrm>
            <a:off x="7702550" y="2286000"/>
            <a:ext cx="88900" cy="4076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6" name="Rectangle 71"/>
          <p:cNvSpPr>
            <a:spLocks noChangeArrowheads="1"/>
          </p:cNvSpPr>
          <p:nvPr/>
        </p:nvSpPr>
        <p:spPr bwMode="auto">
          <a:xfrm>
            <a:off x="7505700" y="2647950"/>
            <a:ext cx="4572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7" name="Rectangle 72"/>
          <p:cNvSpPr>
            <a:spLocks noChangeArrowheads="1"/>
          </p:cNvSpPr>
          <p:nvPr/>
        </p:nvSpPr>
        <p:spPr bwMode="auto">
          <a:xfrm>
            <a:off x="4022725" y="2701925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8" name="Rectangle 73"/>
          <p:cNvSpPr>
            <a:spLocks noChangeArrowheads="1"/>
          </p:cNvSpPr>
          <p:nvPr/>
        </p:nvSpPr>
        <p:spPr bwMode="auto">
          <a:xfrm>
            <a:off x="5934075" y="2701925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4413250" y="2819400"/>
            <a:ext cx="3130550" cy="2682875"/>
            <a:chOff x="2688" y="1750"/>
            <a:chExt cx="1972" cy="1690"/>
          </a:xfrm>
        </p:grpSpPr>
        <p:sp>
          <p:nvSpPr>
            <p:cNvPr id="11340" name="Line 75"/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1" name="Line 76"/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2" name="Line 77"/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3" name="Text Box 78"/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11344" name="Text Box 79"/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B</a:t>
              </a:r>
            </a:p>
          </p:txBody>
        </p:sp>
      </p:grpSp>
      <p:cxnSp>
        <p:nvCxnSpPr>
          <p:cNvPr id="11320" name="AutoShape 80"/>
          <p:cNvCxnSpPr>
            <a:cxnSpLocks noChangeShapeType="1"/>
            <a:stCxn id="11304" idx="0"/>
            <a:endCxn id="11310" idx="3"/>
          </p:cNvCxnSpPr>
          <p:nvPr/>
        </p:nvCxnSpPr>
        <p:spPr bwMode="auto">
          <a:xfrm rot="5400000" flipH="1">
            <a:off x="123031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1" name="AutoShape 81"/>
          <p:cNvCxnSpPr>
            <a:cxnSpLocks noChangeShapeType="1"/>
            <a:endCxn id="11363" idx="3"/>
          </p:cNvCxnSpPr>
          <p:nvPr/>
        </p:nvCxnSpPr>
        <p:spPr bwMode="auto">
          <a:xfrm flipV="1">
            <a:off x="423863" y="1143000"/>
            <a:ext cx="1087437" cy="304800"/>
          </a:xfrm>
          <a:prstGeom prst="bentConnector3">
            <a:avLst>
              <a:gd name="adj1" fmla="val 72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2" name="AutoShape 82"/>
          <p:cNvCxnSpPr>
            <a:cxnSpLocks noChangeShapeType="1"/>
            <a:stCxn id="11362" idx="1"/>
            <a:endCxn id="11349" idx="3"/>
          </p:cNvCxnSpPr>
          <p:nvPr/>
        </p:nvCxnSpPr>
        <p:spPr bwMode="auto">
          <a:xfrm flipV="1">
            <a:off x="3163888" y="914400"/>
            <a:ext cx="1271587" cy="236538"/>
          </a:xfrm>
          <a:prstGeom prst="bentConnector3">
            <a:avLst>
              <a:gd name="adj1" fmla="val 4494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3" name="AutoShape 83"/>
          <p:cNvCxnSpPr>
            <a:cxnSpLocks noChangeShapeType="1"/>
            <a:stCxn id="11350" idx="3"/>
            <a:endCxn id="11318" idx="3"/>
          </p:cNvCxnSpPr>
          <p:nvPr/>
        </p:nvCxnSpPr>
        <p:spPr bwMode="auto">
          <a:xfrm>
            <a:off x="6640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4" name="AutoShape 84"/>
          <p:cNvCxnSpPr>
            <a:cxnSpLocks noChangeShapeType="1"/>
            <a:stCxn id="11305" idx="0"/>
            <a:endCxn id="11317" idx="1"/>
          </p:cNvCxnSpPr>
          <p:nvPr/>
        </p:nvCxnSpPr>
        <p:spPr bwMode="auto">
          <a:xfrm rot="-5400000">
            <a:off x="2747963" y="2382838"/>
            <a:ext cx="874712" cy="1674812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87125" name="AutoShape 85"/>
          <p:cNvCxnSpPr>
            <a:cxnSpLocks noChangeShapeType="1"/>
          </p:cNvCxnSpPr>
          <p:nvPr/>
        </p:nvCxnSpPr>
        <p:spPr bwMode="auto">
          <a:xfrm rot="5400000" flipH="1">
            <a:off x="126206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87126" name="AutoShape 86"/>
          <p:cNvCxnSpPr>
            <a:cxnSpLocks noChangeShapeType="1"/>
          </p:cNvCxnSpPr>
          <p:nvPr/>
        </p:nvCxnSpPr>
        <p:spPr bwMode="auto">
          <a:xfrm flipV="1">
            <a:off x="468313" y="1136650"/>
            <a:ext cx="1074737" cy="322263"/>
          </a:xfrm>
          <a:prstGeom prst="bentConnector3">
            <a:avLst>
              <a:gd name="adj1" fmla="val -2958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87127" name="AutoShape 87"/>
          <p:cNvCxnSpPr>
            <a:cxnSpLocks noChangeShapeType="1"/>
          </p:cNvCxnSpPr>
          <p:nvPr/>
        </p:nvCxnSpPr>
        <p:spPr bwMode="auto">
          <a:xfrm flipV="1">
            <a:off x="3135313" y="914400"/>
            <a:ext cx="1220787" cy="228600"/>
          </a:xfrm>
          <a:prstGeom prst="bentConnector3">
            <a:avLst>
              <a:gd name="adj1" fmla="val 4941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87128" name="AutoShape 88"/>
          <p:cNvCxnSpPr>
            <a:cxnSpLocks noChangeShapeType="1"/>
          </p:cNvCxnSpPr>
          <p:nvPr/>
        </p:nvCxnSpPr>
        <p:spPr bwMode="auto">
          <a:xfrm>
            <a:off x="6640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4413250" y="2803525"/>
            <a:ext cx="3130550" cy="2678113"/>
            <a:chOff x="2688" y="1750"/>
            <a:chExt cx="1972" cy="1687"/>
          </a:xfrm>
        </p:grpSpPr>
        <p:sp>
          <p:nvSpPr>
            <p:cNvPr id="11335" name="Line 90"/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91"/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37" name="Line 92"/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38" name="Text Box 93"/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11339" name="Text Box 94"/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B</a:t>
              </a:r>
            </a:p>
          </p:txBody>
        </p:sp>
      </p:grpSp>
      <p:cxnSp>
        <p:nvCxnSpPr>
          <p:cNvPr id="87135" name="AutoShape 95"/>
          <p:cNvCxnSpPr>
            <a:cxnSpLocks noChangeShapeType="1"/>
          </p:cNvCxnSpPr>
          <p:nvPr/>
        </p:nvCxnSpPr>
        <p:spPr bwMode="auto">
          <a:xfrm rot="-5400000">
            <a:off x="2751137" y="2390776"/>
            <a:ext cx="874713" cy="16748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7137" name="Line 97"/>
          <p:cNvSpPr>
            <a:spLocks noChangeShapeType="1"/>
          </p:cNvSpPr>
          <p:nvPr/>
        </p:nvSpPr>
        <p:spPr bwMode="auto">
          <a:xfrm>
            <a:off x="4495800" y="3657600"/>
            <a:ext cx="0" cy="533400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 rot="15423829">
            <a:off x="2836317" y="3892397"/>
            <a:ext cx="2571922" cy="1926484"/>
            <a:chOff x="4765" y="4780"/>
            <a:chExt cx="1355" cy="76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isometricRightUp">
              <a:rot lat="2400000" lon="18600000" rev="600000"/>
            </a:camera>
            <a:lightRig rig="threePt" dir="t"/>
          </a:scene3d>
        </p:grpSpPr>
        <p:sp>
          <p:nvSpPr>
            <p:cNvPr id="100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846"/>
                <a:gd name="T1" fmla="*/ 0 h 21600"/>
                <a:gd name="T2" fmla="*/ 16846 w 16846"/>
                <a:gd name="T3" fmla="*/ 8081 h 21600"/>
                <a:gd name="T4" fmla="*/ 0 w 168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Arc 58"/>
            <p:cNvSpPr>
              <a:spLocks/>
            </p:cNvSpPr>
            <p:nvPr/>
          </p:nvSpPr>
          <p:spPr bwMode="auto">
            <a:xfrm rot="23656161">
              <a:off x="5303" y="4824"/>
              <a:ext cx="101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5835"/>
                <a:gd name="T1" fmla="*/ 0 h 21600"/>
                <a:gd name="T2" fmla="*/ 15835 w 15835"/>
                <a:gd name="T3" fmla="*/ 6909 h 21600"/>
                <a:gd name="T4" fmla="*/ 0 w 158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Arc 68"/>
            <p:cNvSpPr>
              <a:spLocks/>
            </p:cNvSpPr>
            <p:nvPr/>
          </p:nvSpPr>
          <p:spPr bwMode="auto">
            <a:xfrm rot="14061611">
              <a:off x="5368" y="525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Arc 69"/>
            <p:cNvSpPr>
              <a:spLocks/>
            </p:cNvSpPr>
            <p:nvPr/>
          </p:nvSpPr>
          <p:spPr bwMode="auto">
            <a:xfrm rot="15244301">
              <a:off x="5242" y="5186"/>
              <a:ext cx="230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3" name="Line 97"/>
          <p:cNvSpPr>
            <a:spLocks noChangeShapeType="1"/>
          </p:cNvSpPr>
          <p:nvPr/>
        </p:nvSpPr>
        <p:spPr bwMode="auto">
          <a:xfrm flipH="1" flipV="1">
            <a:off x="4876800" y="4267200"/>
            <a:ext cx="8382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" name="Line 97"/>
          <p:cNvSpPr>
            <a:spLocks noChangeShapeType="1"/>
          </p:cNvSpPr>
          <p:nvPr/>
        </p:nvSpPr>
        <p:spPr bwMode="auto">
          <a:xfrm flipH="1" flipV="1">
            <a:off x="3581400" y="5334000"/>
            <a:ext cx="1143000" cy="46038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54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14781E-7 L -0.06285 0.00486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2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14781E-7 L -0.06285 0.0048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 animBg="1"/>
      <p:bldP spid="87137" grpId="0" animBg="1"/>
      <p:bldP spid="143" grpId="0" animBg="1"/>
      <p:bldP spid="1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0" y="210368"/>
            <a:ext cx="9027731" cy="76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NGUYÊN TẮC CẤU TẠO VÀ HOẠT ĐỘNG CỦA ĐỘNG CƠ ĐIỆN MỘT CHIỀU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69387" y="778362"/>
            <a:ext cx="8013189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-304800" y="1447800"/>
            <a:ext cx="9178757" cy="4961036"/>
            <a:chOff x="2097" y="1008"/>
            <a:chExt cx="3759" cy="2931"/>
          </a:xfrm>
        </p:grpSpPr>
        <p:sp>
          <p:nvSpPr>
            <p:cNvPr id="3077" name="Text Box 25"/>
            <p:cNvSpPr txBox="1">
              <a:spLocks noChangeArrowheads="1"/>
            </p:cNvSpPr>
            <p:nvPr/>
          </p:nvSpPr>
          <p:spPr bwMode="auto">
            <a:xfrm>
              <a:off x="3921" y="3668"/>
              <a:ext cx="92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28.1</a:t>
              </a:r>
            </a:p>
          </p:txBody>
        </p:sp>
        <p:pic>
          <p:nvPicPr>
            <p:cNvPr id="3078" name="Picture 27" descr="1"/>
            <p:cNvPicPr>
              <a:picLocks noChangeAspect="1" noChangeArrowheads="1"/>
            </p:cNvPicPr>
            <p:nvPr/>
          </p:nvPicPr>
          <p:blipFill>
            <a:blip r:embed="rId2"/>
            <a:srcRect l="18680"/>
            <a:stretch>
              <a:fillRect/>
            </a:stretch>
          </p:blipFill>
          <p:spPr bwMode="auto">
            <a:xfrm>
              <a:off x="3312" y="1008"/>
              <a:ext cx="2538" cy="264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8"/>
            <p:cNvGrpSpPr>
              <a:grpSpLocks/>
            </p:cNvGrpSpPr>
            <p:nvPr/>
          </p:nvGrpSpPr>
          <p:grpSpPr bwMode="auto">
            <a:xfrm rot="-132564">
              <a:off x="2265" y="1968"/>
              <a:ext cx="3500" cy="1296"/>
              <a:chOff x="336" y="2496"/>
              <a:chExt cx="3984" cy="1536"/>
            </a:xfrm>
          </p:grpSpPr>
          <p:sp>
            <p:nvSpPr>
              <p:cNvPr id="3103" name="Line 29"/>
              <p:cNvSpPr>
                <a:spLocks noChangeShapeType="1"/>
              </p:cNvSpPr>
              <p:nvPr/>
            </p:nvSpPr>
            <p:spPr bwMode="auto">
              <a:xfrm>
                <a:off x="2160" y="3168"/>
                <a:ext cx="144" cy="48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Line 30"/>
              <p:cNvSpPr>
                <a:spLocks noChangeShapeType="1"/>
              </p:cNvSpPr>
              <p:nvPr/>
            </p:nvSpPr>
            <p:spPr bwMode="auto">
              <a:xfrm>
                <a:off x="336" y="2496"/>
                <a:ext cx="3984" cy="153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 rot="10220178">
              <a:off x="2097" y="1248"/>
              <a:ext cx="3500" cy="1296"/>
              <a:chOff x="336" y="2496"/>
              <a:chExt cx="3984" cy="1536"/>
            </a:xfrm>
          </p:grpSpPr>
          <p:sp>
            <p:nvSpPr>
              <p:cNvPr id="3101" name="Line 32"/>
              <p:cNvSpPr>
                <a:spLocks noChangeShapeType="1"/>
              </p:cNvSpPr>
              <p:nvPr/>
            </p:nvSpPr>
            <p:spPr bwMode="auto">
              <a:xfrm>
                <a:off x="2160" y="3168"/>
                <a:ext cx="144" cy="48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Line 33"/>
              <p:cNvSpPr>
                <a:spLocks noChangeShapeType="1"/>
              </p:cNvSpPr>
              <p:nvPr/>
            </p:nvSpPr>
            <p:spPr bwMode="auto">
              <a:xfrm>
                <a:off x="336" y="2496"/>
                <a:ext cx="3984" cy="153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1" name="Text Box 34"/>
            <p:cNvSpPr txBox="1">
              <a:spLocks noChangeArrowheads="1"/>
            </p:cNvSpPr>
            <p:nvPr/>
          </p:nvSpPr>
          <p:spPr bwMode="auto">
            <a:xfrm>
              <a:off x="4458" y="1824"/>
              <a:ext cx="208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082" name="Text Box 35"/>
            <p:cNvSpPr txBox="1">
              <a:spLocks noChangeArrowheads="1"/>
            </p:cNvSpPr>
            <p:nvPr/>
          </p:nvSpPr>
          <p:spPr bwMode="auto">
            <a:xfrm>
              <a:off x="4393" y="2721"/>
              <a:ext cx="204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083" name="Text Box 36"/>
            <p:cNvSpPr txBox="1">
              <a:spLocks noChangeArrowheads="1"/>
            </p:cNvSpPr>
            <p:nvPr/>
          </p:nvSpPr>
          <p:spPr bwMode="auto">
            <a:xfrm>
              <a:off x="3526" y="2494"/>
              <a:ext cx="198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/>
          </p:nvSpPr>
          <p:spPr bwMode="auto">
            <a:xfrm>
              <a:off x="3520" y="1660"/>
              <a:ext cx="193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085" name="Line 38"/>
            <p:cNvSpPr>
              <a:spLocks noChangeShapeType="1"/>
            </p:cNvSpPr>
            <p:nvPr/>
          </p:nvSpPr>
          <p:spPr bwMode="auto">
            <a:xfrm>
              <a:off x="3576" y="1675"/>
              <a:ext cx="0" cy="1068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Line 39"/>
            <p:cNvSpPr>
              <a:spLocks noChangeShapeType="1"/>
            </p:cNvSpPr>
            <p:nvPr/>
          </p:nvSpPr>
          <p:spPr bwMode="auto">
            <a:xfrm>
              <a:off x="3756" y="1723"/>
              <a:ext cx="0" cy="1134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Line 40"/>
            <p:cNvSpPr>
              <a:spLocks noChangeShapeType="1"/>
            </p:cNvSpPr>
            <p:nvPr/>
          </p:nvSpPr>
          <p:spPr bwMode="auto">
            <a:xfrm>
              <a:off x="3920" y="1771"/>
              <a:ext cx="0" cy="120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Line 41"/>
            <p:cNvSpPr>
              <a:spLocks noChangeShapeType="1"/>
            </p:cNvSpPr>
            <p:nvPr/>
          </p:nvSpPr>
          <p:spPr bwMode="auto">
            <a:xfrm>
              <a:off x="4420" y="1735"/>
              <a:ext cx="0" cy="120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42"/>
            <p:cNvSpPr>
              <a:spLocks noChangeShapeType="1"/>
            </p:cNvSpPr>
            <p:nvPr/>
          </p:nvSpPr>
          <p:spPr bwMode="auto">
            <a:xfrm>
              <a:off x="4076" y="1723"/>
              <a:ext cx="0" cy="1020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Line 43"/>
            <p:cNvSpPr>
              <a:spLocks noChangeShapeType="1"/>
            </p:cNvSpPr>
            <p:nvPr/>
          </p:nvSpPr>
          <p:spPr bwMode="auto">
            <a:xfrm>
              <a:off x="4252" y="1735"/>
              <a:ext cx="0" cy="108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Line 44"/>
            <p:cNvSpPr>
              <a:spLocks noChangeShapeType="1"/>
            </p:cNvSpPr>
            <p:nvPr/>
          </p:nvSpPr>
          <p:spPr bwMode="auto">
            <a:xfrm>
              <a:off x="2744" y="1927"/>
              <a:ext cx="1728" cy="4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45"/>
            <p:cNvSpPr>
              <a:spLocks noChangeShapeType="1"/>
            </p:cNvSpPr>
            <p:nvPr/>
          </p:nvSpPr>
          <p:spPr bwMode="auto">
            <a:xfrm>
              <a:off x="5088" y="2527"/>
              <a:ext cx="768" cy="20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46"/>
            <p:cNvSpPr>
              <a:spLocks noChangeShapeType="1"/>
            </p:cNvSpPr>
            <p:nvPr/>
          </p:nvSpPr>
          <p:spPr bwMode="auto">
            <a:xfrm>
              <a:off x="3214" y="2093"/>
              <a:ext cx="1391" cy="315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47"/>
            <p:cNvSpPr>
              <a:spLocks noChangeShapeType="1"/>
            </p:cNvSpPr>
            <p:nvPr/>
          </p:nvSpPr>
          <p:spPr bwMode="auto">
            <a:xfrm>
              <a:off x="4768" y="2453"/>
              <a:ext cx="760" cy="165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Line 48"/>
            <p:cNvSpPr>
              <a:spLocks noChangeShapeType="1"/>
            </p:cNvSpPr>
            <p:nvPr/>
          </p:nvSpPr>
          <p:spPr bwMode="auto">
            <a:xfrm>
              <a:off x="3694" y="2053"/>
              <a:ext cx="0" cy="14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49"/>
            <p:cNvSpPr>
              <a:spLocks noChangeShapeType="1"/>
            </p:cNvSpPr>
            <p:nvPr/>
          </p:nvSpPr>
          <p:spPr bwMode="auto">
            <a:xfrm>
              <a:off x="3724" y="2035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Line 50"/>
            <p:cNvSpPr>
              <a:spLocks noChangeShapeType="1"/>
            </p:cNvSpPr>
            <p:nvPr/>
          </p:nvSpPr>
          <p:spPr bwMode="auto">
            <a:xfrm>
              <a:off x="3660" y="1991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Line 51"/>
            <p:cNvSpPr>
              <a:spLocks noChangeShapeType="1"/>
            </p:cNvSpPr>
            <p:nvPr/>
          </p:nvSpPr>
          <p:spPr bwMode="auto">
            <a:xfrm>
              <a:off x="3886" y="2531"/>
              <a:ext cx="33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Line 52"/>
            <p:cNvSpPr>
              <a:spLocks noChangeShapeType="1"/>
            </p:cNvSpPr>
            <p:nvPr/>
          </p:nvSpPr>
          <p:spPr bwMode="auto">
            <a:xfrm flipH="1" flipV="1">
              <a:off x="3846" y="1917"/>
              <a:ext cx="338" cy="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Rectangle 53"/>
            <p:cNvSpPr>
              <a:spLocks noChangeArrowheads="1"/>
            </p:cNvSpPr>
            <p:nvPr/>
          </p:nvSpPr>
          <p:spPr bwMode="auto">
            <a:xfrm>
              <a:off x="2724" y="1440"/>
              <a:ext cx="576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5" grpId="0"/>
      <p:bldP spid="82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2"/>
          <a:srcRect l="-3459" r="-41493"/>
          <a:stretch>
            <a:fillRect/>
          </a:stretch>
        </p:blipFill>
        <p:spPr bwMode="auto">
          <a:xfrm>
            <a:off x="161277" y="652141"/>
            <a:ext cx="8846764" cy="561682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 rot="-132564">
            <a:off x="1316466" y="4170548"/>
            <a:ext cx="5555599" cy="2057663"/>
            <a:chOff x="336" y="2496"/>
            <a:chExt cx="3984" cy="1536"/>
          </a:xfrm>
        </p:grpSpPr>
        <p:sp>
          <p:nvSpPr>
            <p:cNvPr id="4137" name="Line 4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Line 5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 rot="10220178">
            <a:off x="1049235" y="3027986"/>
            <a:ext cx="5556537" cy="2056348"/>
            <a:chOff x="336" y="2496"/>
            <a:chExt cx="3984" cy="1536"/>
          </a:xfrm>
        </p:grpSpPr>
        <p:sp>
          <p:nvSpPr>
            <p:cNvPr id="4135" name="Line 7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Line 8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3716860" y="2608565"/>
            <a:ext cx="330528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3626845" y="4411157"/>
            <a:ext cx="324116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1916565" y="3744552"/>
            <a:ext cx="314498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3308043" y="3681442"/>
            <a:ext cx="306482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3041749" y="147258"/>
            <a:ext cx="1361258" cy="4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sz="2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28.1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6147258" y="1342412"/>
            <a:ext cx="2768141" cy="63504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3851882" y="3239669"/>
            <a:ext cx="952656" cy="951916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tint val="69804"/>
                  <a:invGamma/>
                  <a:alpha val="11000"/>
                </a:schemeClr>
              </a:gs>
              <a:gs pos="100000">
                <a:schemeClr val="bg1">
                  <a:alpha val="48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</p:spPr>
        <p:txBody>
          <a:bodyPr wrap="none" lIns="91434" tIns="45717" rIns="91434" bIns="45717" anchor="ctr"/>
          <a:lstStyle/>
          <a:p>
            <a:pPr eaLnBrk="1" hangingPunct="1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6327288" y="2545454"/>
            <a:ext cx="2057212" cy="67975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9" name="Line 18"/>
          <p:cNvSpPr>
            <a:spLocks noChangeShapeType="1"/>
          </p:cNvSpPr>
          <p:nvPr/>
        </p:nvSpPr>
        <p:spPr bwMode="auto">
          <a:xfrm>
            <a:off x="1961572" y="2293013"/>
            <a:ext cx="45007" cy="207475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0" name="Line 19"/>
          <p:cNvSpPr>
            <a:spLocks noChangeShapeType="1"/>
          </p:cNvSpPr>
          <p:nvPr/>
        </p:nvSpPr>
        <p:spPr bwMode="auto">
          <a:xfrm>
            <a:off x="2636683" y="2356123"/>
            <a:ext cx="27192" cy="227197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1" name="Line 20"/>
          <p:cNvSpPr>
            <a:spLocks noChangeShapeType="1"/>
          </p:cNvSpPr>
          <p:nvPr/>
        </p:nvSpPr>
        <p:spPr bwMode="auto">
          <a:xfrm>
            <a:off x="3041749" y="2278550"/>
            <a:ext cx="27192" cy="2538880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2" name="Line 21"/>
          <p:cNvSpPr>
            <a:spLocks noChangeShapeType="1"/>
          </p:cNvSpPr>
          <p:nvPr/>
        </p:nvSpPr>
        <p:spPr bwMode="auto">
          <a:xfrm>
            <a:off x="3671852" y="2356123"/>
            <a:ext cx="27192" cy="2461307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3" name="Line 22"/>
          <p:cNvSpPr>
            <a:spLocks noChangeShapeType="1"/>
          </p:cNvSpPr>
          <p:nvPr/>
        </p:nvSpPr>
        <p:spPr bwMode="auto">
          <a:xfrm>
            <a:off x="3401808" y="2293012"/>
            <a:ext cx="27192" cy="2398196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 flipH="1">
            <a:off x="3716860" y="1647446"/>
            <a:ext cx="2400394" cy="103869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 flipH="1">
            <a:off x="4662015" y="2861007"/>
            <a:ext cx="1600575" cy="65608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6" name="Line 27"/>
          <p:cNvSpPr>
            <a:spLocks noChangeShapeType="1"/>
          </p:cNvSpPr>
          <p:nvPr/>
        </p:nvSpPr>
        <p:spPr bwMode="auto">
          <a:xfrm>
            <a:off x="2095657" y="4077197"/>
            <a:ext cx="2742637" cy="70473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7" name="Line 28"/>
          <p:cNvSpPr>
            <a:spLocks noChangeShapeType="1"/>
          </p:cNvSpPr>
          <p:nvPr/>
        </p:nvSpPr>
        <p:spPr bwMode="auto">
          <a:xfrm>
            <a:off x="5797514" y="5058039"/>
            <a:ext cx="1218950" cy="32081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8" name="Line 29"/>
          <p:cNvSpPr>
            <a:spLocks noChangeShapeType="1"/>
          </p:cNvSpPr>
          <p:nvPr/>
        </p:nvSpPr>
        <p:spPr bwMode="auto">
          <a:xfrm>
            <a:off x="2822338" y="4369083"/>
            <a:ext cx="2208175" cy="499624"/>
          </a:xfrm>
          <a:prstGeom prst="line">
            <a:avLst/>
          </a:prstGeom>
          <a:noFill/>
          <a:ln w="38100">
            <a:solidFill>
              <a:srgbClr val="CC00CC"/>
            </a:solidFill>
            <a:prstDash val="dash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9" name="Line 30"/>
          <p:cNvSpPr>
            <a:spLocks noChangeShapeType="1"/>
          </p:cNvSpPr>
          <p:nvPr/>
        </p:nvSpPr>
        <p:spPr bwMode="auto">
          <a:xfrm>
            <a:off x="5289306" y="4939706"/>
            <a:ext cx="1206760" cy="262960"/>
          </a:xfrm>
          <a:prstGeom prst="line">
            <a:avLst/>
          </a:prstGeom>
          <a:noFill/>
          <a:ln w="38100">
            <a:solidFill>
              <a:srgbClr val="CC00CC"/>
            </a:solidFill>
            <a:prstDash val="dash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 flipV="1">
            <a:off x="881395" y="1661908"/>
            <a:ext cx="945155" cy="26164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1" name="Line 32"/>
          <p:cNvSpPr>
            <a:spLocks noChangeShapeType="1"/>
          </p:cNvSpPr>
          <p:nvPr/>
        </p:nvSpPr>
        <p:spPr bwMode="auto">
          <a:xfrm>
            <a:off x="3603404" y="4286251"/>
            <a:ext cx="0" cy="22877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2" name="Line 33"/>
          <p:cNvSpPr>
            <a:spLocks noChangeShapeType="1"/>
          </p:cNvSpPr>
          <p:nvPr/>
        </p:nvSpPr>
        <p:spPr bwMode="auto">
          <a:xfrm>
            <a:off x="3651224" y="4295454"/>
            <a:ext cx="0" cy="771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3" name="Line 34"/>
          <p:cNvSpPr>
            <a:spLocks noChangeShapeType="1"/>
          </p:cNvSpPr>
          <p:nvPr/>
        </p:nvSpPr>
        <p:spPr bwMode="auto">
          <a:xfrm>
            <a:off x="3530267" y="4207362"/>
            <a:ext cx="0" cy="707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4" name="Line 35"/>
          <p:cNvSpPr>
            <a:spLocks noChangeShapeType="1"/>
          </p:cNvSpPr>
          <p:nvPr/>
        </p:nvSpPr>
        <p:spPr bwMode="auto">
          <a:xfrm>
            <a:off x="2636683" y="4074567"/>
            <a:ext cx="533525" cy="1525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5" name="Line 36"/>
          <p:cNvSpPr>
            <a:spLocks noChangeShapeType="1"/>
          </p:cNvSpPr>
          <p:nvPr/>
        </p:nvSpPr>
        <p:spPr bwMode="auto">
          <a:xfrm flipH="1" flipV="1">
            <a:off x="2771705" y="2545454"/>
            <a:ext cx="536338" cy="114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H="1" flipV="1">
            <a:off x="4662015" y="3302779"/>
            <a:ext cx="1980325" cy="107287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 flipH="1" flipV="1">
            <a:off x="4121927" y="4375657"/>
            <a:ext cx="2538229" cy="6311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6642340" y="4186325"/>
            <a:ext cx="2057212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C1,C2</a:t>
            </a:r>
          </a:p>
        </p:txBody>
      </p:sp>
      <p:sp>
        <p:nvSpPr>
          <p:cNvPr id="4129" name="Line 46"/>
          <p:cNvSpPr>
            <a:spLocks noChangeShapeType="1"/>
          </p:cNvSpPr>
          <p:nvPr/>
        </p:nvSpPr>
        <p:spPr bwMode="auto">
          <a:xfrm>
            <a:off x="4707022" y="4375656"/>
            <a:ext cx="762313" cy="152517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30" name="Text Box 47"/>
          <p:cNvSpPr txBox="1">
            <a:spLocks noChangeArrowheads="1"/>
          </p:cNvSpPr>
          <p:nvPr/>
        </p:nvSpPr>
        <p:spPr bwMode="auto">
          <a:xfrm>
            <a:off x="3806875" y="3933884"/>
            <a:ext cx="990162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en-US" sz="2000" b="1" baseline="-25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31" name="Text Box 48"/>
          <p:cNvSpPr txBox="1">
            <a:spLocks noChangeArrowheads="1"/>
          </p:cNvSpPr>
          <p:nvPr/>
        </p:nvSpPr>
        <p:spPr bwMode="auto">
          <a:xfrm>
            <a:off x="4256949" y="2870211"/>
            <a:ext cx="990162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304800" y="1447800"/>
            <a:ext cx="914400" cy="106367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eaLnBrk="1" hangingPunct="1"/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</a:p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vi-VN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3" name="Line 18"/>
          <p:cNvSpPr>
            <a:spLocks noChangeShapeType="1"/>
          </p:cNvSpPr>
          <p:nvPr/>
        </p:nvSpPr>
        <p:spPr bwMode="auto">
          <a:xfrm>
            <a:off x="2276624" y="2293013"/>
            <a:ext cx="45007" cy="207475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50" name="Line 31"/>
          <p:cNvSpPr>
            <a:spLocks noChangeShapeType="1"/>
          </p:cNvSpPr>
          <p:nvPr/>
        </p:nvSpPr>
        <p:spPr bwMode="auto">
          <a:xfrm>
            <a:off x="836387" y="2482343"/>
            <a:ext cx="1035170" cy="201953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1" grpId="0" animBg="1"/>
      <p:bldP spid="24592" grpId="0" animBg="1"/>
      <p:bldP spid="24592" grpId="1" animBg="1"/>
      <p:bldP spid="24593" grpId="0" animBg="1"/>
      <p:bldP spid="24600" grpId="0" animBg="1"/>
      <p:bldP spid="24600" grpId="1" animBg="1"/>
      <p:bldP spid="24601" grpId="0" animBg="1"/>
      <p:bldP spid="24601" grpId="1" animBg="1"/>
      <p:bldP spid="24607" grpId="0" animBg="1"/>
      <p:bldP spid="24607" grpId="1" animBg="1"/>
      <p:bldP spid="24613" grpId="0" animBg="1"/>
      <p:bldP spid="24613" grpId="1" animBg="1"/>
      <p:bldP spid="24614" grpId="0" animBg="1"/>
      <p:bldP spid="24614" grpId="1" animBg="1"/>
      <p:bldP spid="24615" grpId="0" animBg="1"/>
      <p:bldP spid="24590" grpId="0" animBg="1"/>
      <p:bldP spid="50" grpId="0" animBg="1"/>
      <p:bldP spid="5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43575" y="1575131"/>
            <a:ext cx="3239594" cy="4520285"/>
            <a:chOff x="339" y="440"/>
            <a:chExt cx="2041" cy="2848"/>
          </a:xfrm>
        </p:grpSpPr>
        <p:pic>
          <p:nvPicPr>
            <p:cNvPr id="5136" name="Picture 3" descr="Untitled-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b="6763"/>
            <a:stretch>
              <a:fillRect/>
            </a:stretch>
          </p:blipFill>
          <p:spPr bwMode="auto">
            <a:xfrm>
              <a:off x="339" y="751"/>
              <a:ext cx="2041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7" name="Rectangle 4"/>
            <p:cNvSpPr>
              <a:spLocks noChangeArrowheads="1"/>
            </p:cNvSpPr>
            <p:nvPr/>
          </p:nvSpPr>
          <p:spPr bwMode="auto">
            <a:xfrm>
              <a:off x="432" y="440"/>
              <a:ext cx="1488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2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10296" y="3187077"/>
            <a:ext cx="2838278" cy="1602742"/>
            <a:chOff x="3476" y="1448"/>
            <a:chExt cx="1788" cy="1009"/>
          </a:xfrm>
        </p:grpSpPr>
        <p:pic>
          <p:nvPicPr>
            <p:cNvPr id="5134" name="Picture 6" descr="cuon 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76" y="1448"/>
              <a:ext cx="728" cy="1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5" name="Text Box 7"/>
            <p:cNvSpPr txBox="1">
              <a:spLocks noChangeArrowheads="1"/>
            </p:cNvSpPr>
            <p:nvPr/>
          </p:nvSpPr>
          <p:spPr bwMode="auto">
            <a:xfrm>
              <a:off x="4320" y="1800"/>
              <a:ext cx="94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/>
                <a:t>Cuộn</a:t>
              </a:r>
              <a:r>
                <a:rPr lang="en-US" sz="2000" b="1" dirty="0"/>
                <a:t>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/>
                <a:t>dây</a:t>
              </a:r>
              <a:endParaRPr lang="en-US" sz="2000" b="1" dirty="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456192" y="2412659"/>
            <a:ext cx="3053939" cy="2044515"/>
            <a:chOff x="3300" y="16"/>
            <a:chExt cx="1924" cy="1288"/>
          </a:xfrm>
        </p:grpSpPr>
        <p:pic>
          <p:nvPicPr>
            <p:cNvPr id="5132" name="Picture 9" descr="Untitled-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b="7056"/>
            <a:stretch>
              <a:fillRect/>
            </a:stretch>
          </p:blipFill>
          <p:spPr bwMode="auto">
            <a:xfrm>
              <a:off x="3300" y="16"/>
              <a:ext cx="1040" cy="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3" name="Text Box 10"/>
            <p:cNvSpPr txBox="1">
              <a:spLocks noChangeArrowheads="1"/>
            </p:cNvSpPr>
            <p:nvPr/>
          </p:nvSpPr>
          <p:spPr bwMode="auto">
            <a:xfrm>
              <a:off x="4280" y="584"/>
              <a:ext cx="94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/>
                <a:t>Nam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2000" b="1" dirty="0"/>
                <a:t> </a:t>
              </a:r>
              <a:r>
                <a:rPr lang="en-US" sz="2000" b="1" dirty="0" err="1"/>
                <a:t>châm</a:t>
              </a:r>
              <a:endParaRPr lang="en-US" sz="2000" b="1" dirty="0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26992" y="3429003"/>
            <a:ext cx="3492761" cy="1940236"/>
            <a:chOff x="1448" y="1908"/>
            <a:chExt cx="2200" cy="1222"/>
          </a:xfrm>
        </p:grpSpPr>
        <p:pic>
          <p:nvPicPr>
            <p:cNvPr id="5130" name="Picture 12" descr="bo gop dien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8" y="1908"/>
              <a:ext cx="770" cy="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1" name="Text Box 13"/>
            <p:cNvSpPr txBox="1">
              <a:spLocks noChangeArrowheads="1"/>
            </p:cNvSpPr>
            <p:nvPr/>
          </p:nvSpPr>
          <p:spPr bwMode="auto">
            <a:xfrm>
              <a:off x="2296" y="2296"/>
              <a:ext cx="135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góp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điện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52838" y="3429001"/>
            <a:ext cx="2895475" cy="1523854"/>
            <a:chOff x="2544" y="2784"/>
            <a:chExt cx="2064" cy="1146"/>
          </a:xfrm>
        </p:grpSpPr>
        <p:pic>
          <p:nvPicPr>
            <p:cNvPr id="5128" name="Picture 20" descr="IMG_0020"/>
            <p:cNvPicPr>
              <a:picLocks noChangeAspect="1" noChangeArrowheads="1"/>
            </p:cNvPicPr>
            <p:nvPr/>
          </p:nvPicPr>
          <p:blipFill>
            <a:blip r:embed="rId6" cstate="print">
              <a:lum contrast="36000"/>
            </a:blip>
            <a:srcRect/>
            <a:stretch>
              <a:fillRect/>
            </a:stretch>
          </p:blipFill>
          <p:spPr bwMode="auto">
            <a:xfrm>
              <a:off x="2544" y="2784"/>
              <a:ext cx="2064" cy="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21" descr="IMG_0020"/>
            <p:cNvPicPr>
              <a:picLocks noChangeAspect="1" noChangeArrowheads="1"/>
            </p:cNvPicPr>
            <p:nvPr/>
          </p:nvPicPr>
          <p:blipFill>
            <a:blip r:embed="rId7">
              <a:lum contrast="36000"/>
            </a:blip>
            <a:srcRect l="66539" t="5887" r="12442" b="76770"/>
            <a:stretch>
              <a:fillRect/>
            </a:stretch>
          </p:blipFill>
          <p:spPr bwMode="auto">
            <a:xfrm rot="10800000">
              <a:off x="3816" y="2832"/>
              <a:ext cx="6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8 -0.04678 L 0.2949 -0.295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-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802E-6 -0.0209 L 0.30609 -0.090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9 0.02397 L 0.18813 0.1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86264" y="273479"/>
            <a:ext cx="8851452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145337" y="904583"/>
            <a:ext cx="3931582" cy="38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200" dirty="0"/>
              <a:t>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 rot="-132564">
            <a:off x="4460420" y="1868332"/>
            <a:ext cx="4045039" cy="1675056"/>
            <a:chOff x="336" y="2496"/>
            <a:chExt cx="3984" cy="1536"/>
          </a:xfrm>
        </p:grpSpPr>
        <p:sp>
          <p:nvSpPr>
            <p:cNvPr id="6187" name="Line 11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12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 rot="10220178">
            <a:off x="4267263" y="938767"/>
            <a:ext cx="4043163" cy="1673742"/>
            <a:chOff x="336" y="2496"/>
            <a:chExt cx="3984" cy="1536"/>
          </a:xfrm>
        </p:grpSpPr>
        <p:sp>
          <p:nvSpPr>
            <p:cNvPr id="6185" name="Line 14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15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0" name="Line 49"/>
          <p:cNvSpPr>
            <a:spLocks noChangeShapeType="1"/>
          </p:cNvSpPr>
          <p:nvPr/>
        </p:nvSpPr>
        <p:spPr bwMode="auto">
          <a:xfrm rot="-132564">
            <a:off x="5529345" y="5703605"/>
            <a:ext cx="178154" cy="6574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4301956" y="904583"/>
            <a:ext cx="4572000" cy="5689715"/>
            <a:chOff x="3033" y="396"/>
            <a:chExt cx="2391" cy="2347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033" y="396"/>
              <a:ext cx="2391" cy="2148"/>
              <a:chOff x="3033" y="396"/>
              <a:chExt cx="2391" cy="2148"/>
            </a:xfrm>
          </p:grpSpPr>
          <p:pic>
            <p:nvPicPr>
              <p:cNvPr id="12318" name="Picture 17" descr="1"/>
              <p:cNvPicPr>
                <a:picLocks noChangeAspect="1" noChangeArrowheads="1"/>
              </p:cNvPicPr>
              <p:nvPr/>
            </p:nvPicPr>
            <p:blipFill>
              <a:blip r:embed="rId2"/>
              <a:srcRect l="11246"/>
              <a:stretch>
                <a:fillRect/>
              </a:stretch>
            </p:blipFill>
            <p:spPr bwMode="auto">
              <a:xfrm>
                <a:off x="3033" y="396"/>
                <a:ext cx="2387" cy="214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sp>
            <p:nvSpPr>
              <p:cNvPr id="6164" name="Text Box 18"/>
              <p:cNvSpPr txBox="1">
                <a:spLocks noChangeArrowheads="1"/>
              </p:cNvSpPr>
              <p:nvPr/>
            </p:nvSpPr>
            <p:spPr bwMode="auto">
              <a:xfrm>
                <a:off x="4406" y="1060"/>
                <a:ext cx="171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6165" name="Text Box 19"/>
              <p:cNvSpPr txBox="1">
                <a:spLocks noChangeArrowheads="1"/>
              </p:cNvSpPr>
              <p:nvPr/>
            </p:nvSpPr>
            <p:spPr bwMode="auto">
              <a:xfrm>
                <a:off x="4359" y="1790"/>
                <a:ext cx="166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166" name="Text Box 20"/>
              <p:cNvSpPr txBox="1">
                <a:spLocks noChangeArrowheads="1"/>
              </p:cNvSpPr>
              <p:nvPr/>
            </p:nvSpPr>
            <p:spPr bwMode="auto">
              <a:xfrm>
                <a:off x="3729" y="1605"/>
                <a:ext cx="162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6167" name="Text Box 21"/>
              <p:cNvSpPr txBox="1">
                <a:spLocks noChangeArrowheads="1"/>
              </p:cNvSpPr>
              <p:nvPr/>
            </p:nvSpPr>
            <p:spPr bwMode="auto">
              <a:xfrm>
                <a:off x="3684" y="917"/>
                <a:ext cx="161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6168" name="Line 22"/>
              <p:cNvSpPr>
                <a:spLocks noChangeShapeType="1"/>
              </p:cNvSpPr>
              <p:nvPr/>
            </p:nvSpPr>
            <p:spPr bwMode="auto">
              <a:xfrm>
                <a:off x="3728" y="939"/>
                <a:ext cx="0" cy="869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9" name="Line 23"/>
              <p:cNvSpPr>
                <a:spLocks noChangeShapeType="1"/>
              </p:cNvSpPr>
              <p:nvPr/>
            </p:nvSpPr>
            <p:spPr bwMode="auto">
              <a:xfrm>
                <a:off x="3896" y="978"/>
                <a:ext cx="0" cy="92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0" name="Line 24"/>
              <p:cNvSpPr>
                <a:spLocks noChangeShapeType="1"/>
              </p:cNvSpPr>
              <p:nvPr/>
            </p:nvSpPr>
            <p:spPr bwMode="auto">
              <a:xfrm>
                <a:off x="4015" y="1017"/>
                <a:ext cx="0" cy="97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1" name="Line 25"/>
              <p:cNvSpPr>
                <a:spLocks noChangeShapeType="1"/>
              </p:cNvSpPr>
              <p:nvPr/>
            </p:nvSpPr>
            <p:spPr bwMode="auto">
              <a:xfrm>
                <a:off x="4379" y="988"/>
                <a:ext cx="0" cy="97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2" name="Line 26"/>
              <p:cNvSpPr>
                <a:spLocks noChangeShapeType="1"/>
              </p:cNvSpPr>
              <p:nvPr/>
            </p:nvSpPr>
            <p:spPr bwMode="auto">
              <a:xfrm>
                <a:off x="4128" y="978"/>
                <a:ext cx="0" cy="83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3" name="Line 27"/>
              <p:cNvSpPr>
                <a:spLocks noChangeShapeType="1"/>
              </p:cNvSpPr>
              <p:nvPr/>
            </p:nvSpPr>
            <p:spPr bwMode="auto">
              <a:xfrm>
                <a:off x="4257" y="988"/>
                <a:ext cx="0" cy="88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Line 28"/>
              <p:cNvSpPr>
                <a:spLocks noChangeShapeType="1"/>
              </p:cNvSpPr>
              <p:nvPr/>
            </p:nvSpPr>
            <p:spPr bwMode="auto">
              <a:xfrm>
                <a:off x="3159" y="1144"/>
                <a:ext cx="1258" cy="361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" name="Line 29"/>
              <p:cNvSpPr>
                <a:spLocks noChangeShapeType="1"/>
              </p:cNvSpPr>
              <p:nvPr/>
            </p:nvSpPr>
            <p:spPr bwMode="auto">
              <a:xfrm>
                <a:off x="4865" y="1632"/>
                <a:ext cx="559" cy="16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6" name="Line 30"/>
              <p:cNvSpPr>
                <a:spLocks noChangeShapeType="1"/>
              </p:cNvSpPr>
              <p:nvPr/>
            </p:nvSpPr>
            <p:spPr bwMode="auto">
              <a:xfrm>
                <a:off x="3501" y="1279"/>
                <a:ext cx="1012" cy="256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Line 31"/>
              <p:cNvSpPr>
                <a:spLocks noChangeShapeType="1"/>
              </p:cNvSpPr>
              <p:nvPr/>
            </p:nvSpPr>
            <p:spPr bwMode="auto">
              <a:xfrm>
                <a:off x="4632" y="1572"/>
                <a:ext cx="553" cy="134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32"/>
              <p:cNvSpPr>
                <a:spLocks noChangeShapeType="1"/>
              </p:cNvSpPr>
              <p:nvPr/>
            </p:nvSpPr>
            <p:spPr bwMode="auto">
              <a:xfrm>
                <a:off x="3850" y="1246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Line 33"/>
              <p:cNvSpPr>
                <a:spLocks noChangeShapeType="1"/>
              </p:cNvSpPr>
              <p:nvPr/>
            </p:nvSpPr>
            <p:spPr bwMode="auto">
              <a:xfrm>
                <a:off x="3872" y="1232"/>
                <a:ext cx="0" cy="3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Line 34"/>
              <p:cNvSpPr>
                <a:spLocks noChangeShapeType="1"/>
              </p:cNvSpPr>
              <p:nvPr/>
            </p:nvSpPr>
            <p:spPr bwMode="auto">
              <a:xfrm>
                <a:off x="3826" y="1196"/>
                <a:ext cx="0" cy="3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1" name="Line 35"/>
              <p:cNvSpPr>
                <a:spLocks noChangeShapeType="1"/>
              </p:cNvSpPr>
              <p:nvPr/>
            </p:nvSpPr>
            <p:spPr bwMode="auto">
              <a:xfrm>
                <a:off x="3880" y="1724"/>
                <a:ext cx="245" cy="7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2" name="Line 36"/>
              <p:cNvSpPr>
                <a:spLocks noChangeShapeType="1"/>
              </p:cNvSpPr>
              <p:nvPr/>
            </p:nvSpPr>
            <p:spPr bwMode="auto">
              <a:xfrm flipH="1" flipV="1">
                <a:off x="3961" y="1136"/>
                <a:ext cx="246" cy="5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3" name="Text Box 38"/>
              <p:cNvSpPr txBox="1">
                <a:spLocks noChangeArrowheads="1"/>
              </p:cNvSpPr>
              <p:nvPr/>
            </p:nvSpPr>
            <p:spPr bwMode="auto">
              <a:xfrm>
                <a:off x="4563" y="1188"/>
                <a:ext cx="613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C</a:t>
                </a:r>
                <a:r>
                  <a:rPr lang="en-US" baseline="-2500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6184" name="Text Box 39"/>
              <p:cNvSpPr txBox="1">
                <a:spLocks noChangeArrowheads="1"/>
              </p:cNvSpPr>
              <p:nvPr/>
            </p:nvSpPr>
            <p:spPr bwMode="auto">
              <a:xfrm>
                <a:off x="4563" y="1692"/>
                <a:ext cx="613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C</a:t>
                </a:r>
                <a:r>
                  <a:rPr lang="en-US" baseline="-250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6154" name="Text Box 40"/>
            <p:cNvSpPr txBox="1">
              <a:spLocks noChangeArrowheads="1"/>
            </p:cNvSpPr>
            <p:nvPr/>
          </p:nvSpPr>
          <p:spPr bwMode="auto">
            <a:xfrm>
              <a:off x="4012" y="2565"/>
              <a:ext cx="712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200" b="1" i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200" b="1" i="1" dirty="0">
                  <a:latin typeface="Times New Roman" pitchFamily="18" charset="0"/>
                  <a:cs typeface="Times New Roman" pitchFamily="18" charset="0"/>
                </a:rPr>
                <a:t> 28.1</a:t>
              </a:r>
            </a:p>
          </p:txBody>
        </p:sp>
        <p:sp>
          <p:nvSpPr>
            <p:cNvPr id="6155" name="Line 47"/>
            <p:cNvSpPr>
              <a:spLocks noChangeShapeType="1"/>
            </p:cNvSpPr>
            <p:nvPr/>
          </p:nvSpPr>
          <p:spPr bwMode="auto">
            <a:xfrm flipH="1">
              <a:off x="3754" y="1752"/>
              <a:ext cx="204" cy="10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oval" w="med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Line 48"/>
            <p:cNvSpPr>
              <a:spLocks noChangeShapeType="1"/>
            </p:cNvSpPr>
            <p:nvPr/>
          </p:nvSpPr>
          <p:spPr bwMode="auto">
            <a:xfrm flipV="1">
              <a:off x="4122" y="1042"/>
              <a:ext cx="198" cy="10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oval" w="med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3909" y="1794"/>
              <a:ext cx="288" cy="140"/>
              <a:chOff x="4848" y="864"/>
              <a:chExt cx="288" cy="140"/>
            </a:xfrm>
          </p:grpSpPr>
          <p:sp>
            <p:nvSpPr>
              <p:cNvPr id="6161" name="Text Box 51"/>
              <p:cNvSpPr txBox="1">
                <a:spLocks noChangeArrowheads="1"/>
              </p:cNvSpPr>
              <p:nvPr/>
            </p:nvSpPr>
            <p:spPr bwMode="auto">
              <a:xfrm>
                <a:off x="4848" y="864"/>
                <a:ext cx="288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F</a:t>
                </a:r>
                <a:r>
                  <a:rPr lang="en-US" sz="1600" b="1" baseline="-25000" dirty="0">
                    <a:solidFill>
                      <a:schemeClr val="bg1"/>
                    </a:solidFill>
                  </a:rPr>
                  <a:t>1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62" name="Line 52"/>
              <p:cNvSpPr>
                <a:spLocks noChangeShapeType="1"/>
              </p:cNvSpPr>
              <p:nvPr/>
            </p:nvSpPr>
            <p:spPr bwMode="auto">
              <a:xfrm>
                <a:off x="4914" y="891"/>
                <a:ext cx="115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4272" y="892"/>
              <a:ext cx="288" cy="140"/>
              <a:chOff x="5023" y="2256"/>
              <a:chExt cx="288" cy="140"/>
            </a:xfrm>
          </p:grpSpPr>
          <p:sp>
            <p:nvSpPr>
              <p:cNvPr id="6159" name="Text Box 54"/>
              <p:cNvSpPr txBox="1">
                <a:spLocks noChangeArrowheads="1"/>
              </p:cNvSpPr>
              <p:nvPr/>
            </p:nvSpPr>
            <p:spPr bwMode="auto">
              <a:xfrm>
                <a:off x="5023" y="2256"/>
                <a:ext cx="288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F</a:t>
                </a:r>
                <a:r>
                  <a:rPr lang="en-US" sz="1600" b="1" baseline="-25000" dirty="0">
                    <a:solidFill>
                      <a:schemeClr val="bg1"/>
                    </a:solidFill>
                  </a:rPr>
                  <a:t>2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60" name="Line 55"/>
              <p:cNvSpPr>
                <a:spLocks noChangeShapeType="1"/>
              </p:cNvSpPr>
              <p:nvPr/>
            </p:nvSpPr>
            <p:spPr bwMode="auto">
              <a:xfrm>
                <a:off x="5071" y="2277"/>
                <a:ext cx="115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00" name="Text Box 57"/>
          <p:cNvSpPr txBox="1">
            <a:spLocks noChangeArrowheads="1"/>
          </p:cNvSpPr>
          <p:nvPr/>
        </p:nvSpPr>
        <p:spPr bwMode="auto">
          <a:xfrm>
            <a:off x="90015" y="4633357"/>
            <a:ext cx="4076919" cy="19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76" tIns="30788" rIns="61576" bIns="30788">
            <a:spAutoFit/>
          </a:bodyPr>
          <a:lstStyle/>
          <a:p>
            <a:pPr>
              <a:lnSpc>
                <a:spcPct val="150000"/>
              </a:lnSpc>
              <a:spcBef>
                <a:spcPts val="808"/>
              </a:spcBef>
            </a:pPr>
            <a:r>
              <a:rPr lang="en-US" sz="2200" dirty="0"/>
              <a:t>  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C2.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quay do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F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2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788" y="1283246"/>
            <a:ext cx="640042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/>
              <a:t>.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61276" y="3176559"/>
            <a:ext cx="9144000" cy="83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/>
              <a:t>.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8787" y="4060105"/>
            <a:ext cx="8991163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8788" y="4943651"/>
            <a:ext cx="7162738" cy="83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4.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K,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683120" y="1346356"/>
            <a:ext cx="2444463" cy="1749544"/>
            <a:chOff x="1872" y="1776"/>
            <a:chExt cx="1143" cy="997"/>
          </a:xfrm>
        </p:grpSpPr>
        <p:sp>
          <p:nvSpPr>
            <p:cNvPr id="7176" name="Oval 5"/>
            <p:cNvSpPr>
              <a:spLocks noChangeArrowheads="1"/>
            </p:cNvSpPr>
            <p:nvPr/>
          </p:nvSpPr>
          <p:spPr bwMode="auto">
            <a:xfrm>
              <a:off x="2496" y="1851"/>
              <a:ext cx="254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Line 6"/>
            <p:cNvSpPr>
              <a:spLocks noChangeShapeType="1"/>
            </p:cNvSpPr>
            <p:nvPr/>
          </p:nvSpPr>
          <p:spPr bwMode="auto">
            <a:xfrm>
              <a:off x="1873" y="1998"/>
              <a:ext cx="2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7"/>
            <p:cNvSpPr>
              <a:spLocks noChangeShapeType="1"/>
            </p:cNvSpPr>
            <p:nvPr/>
          </p:nvSpPr>
          <p:spPr bwMode="auto">
            <a:xfrm>
              <a:off x="2748" y="1986"/>
              <a:ext cx="2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10"/>
            <p:cNvSpPr>
              <a:spLocks noChangeShapeType="1"/>
            </p:cNvSpPr>
            <p:nvPr/>
          </p:nvSpPr>
          <p:spPr bwMode="auto">
            <a:xfrm flipV="1">
              <a:off x="1872" y="1993"/>
              <a:ext cx="1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11"/>
            <p:cNvSpPr>
              <a:spLocks noChangeShapeType="1"/>
            </p:cNvSpPr>
            <p:nvPr/>
          </p:nvSpPr>
          <p:spPr bwMode="auto">
            <a:xfrm>
              <a:off x="1874" y="2439"/>
              <a:ext cx="0" cy="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2"/>
            <p:cNvSpPr>
              <a:spLocks noChangeShapeType="1"/>
            </p:cNvSpPr>
            <p:nvPr/>
          </p:nvSpPr>
          <p:spPr bwMode="auto">
            <a:xfrm>
              <a:off x="1873" y="2290"/>
              <a:ext cx="143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13"/>
            <p:cNvSpPr>
              <a:spLocks noChangeShapeType="1"/>
            </p:cNvSpPr>
            <p:nvPr/>
          </p:nvSpPr>
          <p:spPr bwMode="auto">
            <a:xfrm>
              <a:off x="1874" y="2686"/>
              <a:ext cx="5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14"/>
            <p:cNvSpPr>
              <a:spLocks noChangeShapeType="1"/>
            </p:cNvSpPr>
            <p:nvPr/>
          </p:nvSpPr>
          <p:spPr bwMode="auto">
            <a:xfrm>
              <a:off x="2408" y="2588"/>
              <a:ext cx="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15"/>
            <p:cNvSpPr>
              <a:spLocks noChangeShapeType="1"/>
            </p:cNvSpPr>
            <p:nvPr/>
          </p:nvSpPr>
          <p:spPr bwMode="auto">
            <a:xfrm>
              <a:off x="2497" y="2636"/>
              <a:ext cx="0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16"/>
            <p:cNvSpPr>
              <a:spLocks noChangeShapeType="1"/>
            </p:cNvSpPr>
            <p:nvPr/>
          </p:nvSpPr>
          <p:spPr bwMode="auto">
            <a:xfrm>
              <a:off x="2506" y="2686"/>
              <a:ext cx="4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17"/>
            <p:cNvSpPr>
              <a:spLocks noChangeShapeType="1"/>
            </p:cNvSpPr>
            <p:nvPr/>
          </p:nvSpPr>
          <p:spPr bwMode="auto">
            <a:xfrm>
              <a:off x="2968" y="1993"/>
              <a:ext cx="0" cy="6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Text Box 18"/>
            <p:cNvSpPr txBox="1">
              <a:spLocks noChangeArrowheads="1"/>
            </p:cNvSpPr>
            <p:nvPr/>
          </p:nvSpPr>
          <p:spPr bwMode="auto">
            <a:xfrm>
              <a:off x="2241" y="2485"/>
              <a:ext cx="29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latin typeface=".VnTime" pitchFamily="34" charset="0"/>
                </a:rPr>
                <a:t>+</a:t>
              </a:r>
            </a:p>
          </p:txBody>
        </p:sp>
        <p:sp>
          <p:nvSpPr>
            <p:cNvPr id="7188" name="Text Box 19"/>
            <p:cNvSpPr txBox="1">
              <a:spLocks noChangeArrowheads="1"/>
            </p:cNvSpPr>
            <p:nvPr/>
          </p:nvSpPr>
          <p:spPr bwMode="auto">
            <a:xfrm>
              <a:off x="2479" y="2494"/>
              <a:ext cx="29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.VnTime" pitchFamily="34" charset="0"/>
                </a:rPr>
                <a:t>-</a:t>
              </a:r>
            </a:p>
          </p:txBody>
        </p:sp>
        <p:sp>
          <p:nvSpPr>
            <p:cNvPr id="7189" name="Text Box 22"/>
            <p:cNvSpPr txBox="1">
              <a:spLocks noChangeArrowheads="1"/>
            </p:cNvSpPr>
            <p:nvPr/>
          </p:nvSpPr>
          <p:spPr bwMode="auto">
            <a:xfrm>
              <a:off x="1873" y="2137"/>
              <a:ext cx="29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/>
                <a:t>K</a:t>
              </a:r>
            </a:p>
          </p:txBody>
        </p:sp>
        <p:sp>
          <p:nvSpPr>
            <p:cNvPr id="7190" name="Text Box 8"/>
            <p:cNvSpPr txBox="1">
              <a:spLocks noChangeArrowheads="1"/>
            </p:cNvSpPr>
            <p:nvPr/>
          </p:nvSpPr>
          <p:spPr bwMode="auto">
            <a:xfrm>
              <a:off x="2496" y="1860"/>
              <a:ext cx="25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/>
                <a:t>M</a:t>
              </a:r>
            </a:p>
          </p:txBody>
        </p:sp>
        <p:sp>
          <p:nvSpPr>
            <p:cNvPr id="7191" name="Text Box 18"/>
            <p:cNvSpPr txBox="1">
              <a:spLocks noChangeArrowheads="1"/>
            </p:cNvSpPr>
            <p:nvPr/>
          </p:nvSpPr>
          <p:spPr bwMode="auto">
            <a:xfrm>
              <a:off x="2344" y="1776"/>
              <a:ext cx="29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latin typeface=".VnTime" pitchFamily="34" charset="0"/>
                </a:rPr>
                <a:t>+</a:t>
              </a:r>
            </a:p>
          </p:txBody>
        </p:sp>
        <p:sp>
          <p:nvSpPr>
            <p:cNvPr id="7192" name="Text Box 19"/>
            <p:cNvSpPr txBox="1">
              <a:spLocks noChangeArrowheads="1"/>
            </p:cNvSpPr>
            <p:nvPr/>
          </p:nvSpPr>
          <p:spPr bwMode="auto">
            <a:xfrm>
              <a:off x="2719" y="1796"/>
              <a:ext cx="29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.VnTime" pitchFamily="34" charset="0"/>
                </a:rPr>
                <a:t>-</a:t>
              </a:r>
            </a:p>
          </p:txBody>
        </p:sp>
        <p:sp>
          <p:nvSpPr>
            <p:cNvPr id="7193" name="AutoShape 32"/>
            <p:cNvSpPr>
              <a:spLocks noChangeArrowheads="1"/>
            </p:cNvSpPr>
            <p:nvPr/>
          </p:nvSpPr>
          <p:spPr bwMode="auto">
            <a:xfrm>
              <a:off x="2064" y="1872"/>
              <a:ext cx="240" cy="240"/>
            </a:xfrm>
            <a:prstGeom prst="flowChartSummingJunct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7194" name="Line 7"/>
            <p:cNvSpPr>
              <a:spLocks noChangeShapeType="1"/>
            </p:cNvSpPr>
            <p:nvPr/>
          </p:nvSpPr>
          <p:spPr bwMode="auto">
            <a:xfrm>
              <a:off x="2304" y="1986"/>
              <a:ext cx="1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Text Box 99"/>
          <p:cNvSpPr txBox="1">
            <a:spLocks noChangeArrowheads="1"/>
          </p:cNvSpPr>
          <p:nvPr/>
        </p:nvSpPr>
        <p:spPr bwMode="auto">
          <a:xfrm>
            <a:off x="521336" y="273479"/>
            <a:ext cx="4590753" cy="461659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ongcodien1chieu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54" y="685800"/>
            <a:ext cx="4800788" cy="495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6254" y="5807475"/>
            <a:ext cx="4800788" cy="830991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4952687" y="652141"/>
            <a:ext cx="4115363" cy="120032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ts val="404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4952687" y="2040570"/>
            <a:ext cx="4115363" cy="120032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ts val="404"/>
              </a:spcBef>
            </a:pPr>
            <a:r>
              <a:rPr lang="en-US" sz="2200" dirty="0"/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quay)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4952687" y="4004883"/>
            <a:ext cx="4115363" cy="19389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ts val="404"/>
              </a:spcBef>
            </a:pPr>
            <a:r>
              <a:rPr lang="en-US" sz="2400" dirty="0"/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quay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5" grpId="0" animBg="1"/>
      <p:bldP spid="1075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5"/>
          <p:cNvSpPr txBox="1">
            <a:spLocks noChangeArrowheads="1"/>
          </p:cNvSpPr>
          <p:nvPr/>
        </p:nvSpPr>
        <p:spPr bwMode="auto">
          <a:xfrm>
            <a:off x="109706" y="210369"/>
            <a:ext cx="9567694" cy="350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04800" y="3810000"/>
            <a:ext cx="3741737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5779" tIns="67890" rIns="135779" bIns="6789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IV. VẬN DỤNG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0+ hình nền nước biển - hinhanhsieudep.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4648200" cy="1387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CHỦ ĐỀ</a:t>
            </a:r>
            <a:r>
              <a:rPr lang="en-U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52400" y="2286000"/>
            <a:ext cx="8686800" cy="1820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LỰC ĐIỆN TỪ – ĐỘNG CƠ ĐIỆN MỘT CHIỀU</a:t>
            </a:r>
            <a:endParaRPr lang="en-US" sz="3600" kern="10" dirty="0">
              <a:ln w="9525">
                <a:solidFill>
                  <a:srgbClr val="660033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11" descr="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267200"/>
            <a:ext cx="215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215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533400"/>
            <a:ext cx="215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1" y="4267200"/>
            <a:ext cx="8867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HỜI LƯỢNG:2 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27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H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011237"/>
            <a:ext cx="5257800" cy="27432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 rot="13319768">
            <a:off x="1368905" y="2808857"/>
            <a:ext cx="3526635" cy="3129506"/>
            <a:chOff x="4765" y="4780"/>
            <a:chExt cx="1355" cy="76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RightUp"/>
            <a:lightRig rig="threePt" dir="t"/>
          </a:scene3d>
        </p:grpSpPr>
        <p:sp>
          <p:nvSpPr>
            <p:cNvPr id="47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846"/>
                <a:gd name="T1" fmla="*/ 0 h 21600"/>
                <a:gd name="T2" fmla="*/ 16846 w 16846"/>
                <a:gd name="T3" fmla="*/ 8081 h 21600"/>
                <a:gd name="T4" fmla="*/ 0 w 168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Arc 58"/>
            <p:cNvSpPr>
              <a:spLocks/>
            </p:cNvSpPr>
            <p:nvPr/>
          </p:nvSpPr>
          <p:spPr bwMode="auto">
            <a:xfrm rot="23656161">
              <a:off x="5303" y="4824"/>
              <a:ext cx="101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5835"/>
                <a:gd name="T1" fmla="*/ 0 h 21600"/>
                <a:gd name="T2" fmla="*/ 15835 w 15835"/>
                <a:gd name="T3" fmla="*/ 6909 h 21600"/>
                <a:gd name="T4" fmla="*/ 0 w 158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Arc 68"/>
            <p:cNvSpPr>
              <a:spLocks/>
            </p:cNvSpPr>
            <p:nvPr/>
          </p:nvSpPr>
          <p:spPr bwMode="auto">
            <a:xfrm rot="14061611">
              <a:off x="5368" y="525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Arc 69"/>
            <p:cNvSpPr>
              <a:spLocks/>
            </p:cNvSpPr>
            <p:nvPr/>
          </p:nvSpPr>
          <p:spPr bwMode="auto">
            <a:xfrm rot="15244301">
              <a:off x="5242" y="5186"/>
              <a:ext cx="230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6" name="AutoShape 42"/>
          <p:cNvSpPr>
            <a:spLocks noChangeArrowheads="1"/>
          </p:cNvSpPr>
          <p:nvPr/>
        </p:nvSpPr>
        <p:spPr bwMode="auto">
          <a:xfrm rot="16789071" flipH="1" flipV="1">
            <a:off x="4214851" y="631552"/>
            <a:ext cx="273096" cy="4914304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99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rot="5400000">
            <a:off x="2591594" y="2153444"/>
            <a:ext cx="9144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>
            <a:off x="2782094" y="2172494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>
            <a:off x="3086894" y="2231231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5400000">
            <a:off x="3328987" y="2281238"/>
            <a:ext cx="963613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5400000">
            <a:off x="3620294" y="2324894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>
            <a:off x="3848894" y="2353469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>
            <a:off x="2667000" y="2700338"/>
            <a:ext cx="14478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0800000" flipV="1">
            <a:off x="2895600" y="2971800"/>
            <a:ext cx="1219200" cy="6858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2"/>
          <p:cNvSpPr txBox="1">
            <a:spLocks noChangeArrowheads="1"/>
          </p:cNvSpPr>
          <p:nvPr/>
        </p:nvSpPr>
        <p:spPr bwMode="auto">
          <a:xfrm>
            <a:off x="6248400" y="36020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B</a:t>
            </a:r>
          </a:p>
        </p:txBody>
      </p:sp>
      <p:sp>
        <p:nvSpPr>
          <p:cNvPr id="155" name="Text Box 34"/>
          <p:cNvSpPr txBox="1">
            <a:spLocks noChangeArrowheads="1"/>
          </p:cNvSpPr>
          <p:nvPr/>
        </p:nvSpPr>
        <p:spPr bwMode="auto">
          <a:xfrm>
            <a:off x="1295400" y="26114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1105694" y="1505744"/>
            <a:ext cx="1905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5296694" y="2115344"/>
            <a:ext cx="25146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6400800" y="3221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905000" y="2459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307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9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0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 Box 32"/>
          <p:cNvSpPr txBox="1">
            <a:spLocks noChangeArrowheads="1"/>
          </p:cNvSpPr>
          <p:nvPr/>
        </p:nvSpPr>
        <p:spPr bwMode="auto">
          <a:xfrm>
            <a:off x="3048000" y="375443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3155950" y="3798888"/>
            <a:ext cx="3810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04800" y="152400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i="0" dirty="0">
                <a:latin typeface="Times New Roman" pitchFamily="18" charset="0"/>
              </a:rPr>
              <a:t>C2. </a:t>
            </a:r>
            <a:r>
              <a:rPr lang="en-US" sz="2400" b="1" i="0" dirty="0" err="1">
                <a:latin typeface="Times New Roman" pitchFamily="18" charset="0"/>
              </a:rPr>
              <a:t>Áp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dụng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quy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tắc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bàn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tay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trái</a:t>
            </a:r>
            <a:r>
              <a:rPr lang="en-US" sz="2400" b="1" i="0" dirty="0">
                <a:latin typeface="Times New Roman" pitchFamily="18" charset="0"/>
              </a:rPr>
              <a:t>, </a:t>
            </a:r>
            <a:r>
              <a:rPr lang="en-US" sz="2400" b="1" i="0" dirty="0" err="1">
                <a:latin typeface="Times New Roman" pitchFamily="18" charset="0"/>
              </a:rPr>
              <a:t>xác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định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chiều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dòng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điện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chạy</a:t>
            </a:r>
            <a:r>
              <a:rPr lang="en-US" sz="2400" b="1" i="0" dirty="0">
                <a:latin typeface="Times New Roman" pitchFamily="18" charset="0"/>
              </a:rPr>
              <a:t> qua </a:t>
            </a:r>
            <a:r>
              <a:rPr lang="en-US" sz="2400" b="1" i="0" dirty="0" err="1">
                <a:latin typeface="Times New Roman" pitchFamily="18" charset="0"/>
              </a:rPr>
              <a:t>đoạn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dây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dẫn</a:t>
            </a:r>
            <a:r>
              <a:rPr lang="en-US" sz="2400" b="1" i="0" dirty="0">
                <a:latin typeface="Times New Roman" pitchFamily="18" charset="0"/>
              </a:rPr>
              <a:t> AB </a:t>
            </a:r>
            <a:r>
              <a:rPr lang="en-US" sz="2400" b="1" i="0" dirty="0" err="1">
                <a:latin typeface="Times New Roman" pitchFamily="18" charset="0"/>
              </a:rPr>
              <a:t>trong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hình</a:t>
            </a:r>
            <a:r>
              <a:rPr lang="en-US" sz="2400" b="1" i="0" dirty="0">
                <a:latin typeface="Times New Roman" pitchFamily="18" charset="0"/>
              </a:rPr>
              <a:t> 27.3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8600" y="3048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i="0" dirty="0">
                <a:latin typeface="Times New Roman" pitchFamily="18" charset="0"/>
              </a:rPr>
              <a:t>C3. </a:t>
            </a:r>
            <a:r>
              <a:rPr lang="en-US" sz="2400" b="1" i="0" dirty="0" err="1">
                <a:latin typeface="Times New Roman" pitchFamily="18" charset="0"/>
              </a:rPr>
              <a:t>Xác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định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chiều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đường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sực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từ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của</a:t>
            </a:r>
            <a:r>
              <a:rPr lang="en-US" sz="2400" b="1" i="0" dirty="0">
                <a:latin typeface="Times New Roman" pitchFamily="18" charset="0"/>
              </a:rPr>
              <a:t> Nam </a:t>
            </a:r>
            <a:r>
              <a:rPr lang="en-US" sz="2400" b="1" i="0" dirty="0" err="1">
                <a:latin typeface="Times New Roman" pitchFamily="18" charset="0"/>
              </a:rPr>
              <a:t>châm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trên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hình</a:t>
            </a:r>
            <a:r>
              <a:rPr lang="en-US" sz="2400" b="1" i="0" dirty="0">
                <a:latin typeface="Times New Roman" pitchFamily="18" charset="0"/>
              </a:rPr>
              <a:t> 27.4</a:t>
            </a:r>
          </a:p>
        </p:txBody>
      </p:sp>
      <p:pic>
        <p:nvPicPr>
          <p:cNvPr id="15" name="Picture 14" descr="h4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590800"/>
            <a:ext cx="7086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1838" y="674688"/>
            <a:ext cx="531336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81252">
            <a:off x="1646238" y="3922713"/>
            <a:ext cx="3003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AutoShape 42"/>
          <p:cNvSpPr>
            <a:spLocks noChangeArrowheads="1"/>
          </p:cNvSpPr>
          <p:nvPr/>
        </p:nvSpPr>
        <p:spPr bwMode="auto">
          <a:xfrm rot="16789071" flipH="1" flipV="1">
            <a:off x="4146465" y="637970"/>
            <a:ext cx="273096" cy="4715263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99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rot="5400000" flipH="1" flipV="1">
            <a:off x="2590007" y="6247606"/>
            <a:ext cx="762000" cy="158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3276600" y="2819400"/>
            <a:ext cx="1524000" cy="271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0800000" flipV="1">
            <a:off x="1981200" y="2819400"/>
            <a:ext cx="1219200" cy="6096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2"/>
          <p:cNvSpPr txBox="1">
            <a:spLocks noChangeArrowheads="1"/>
          </p:cNvSpPr>
          <p:nvPr/>
        </p:nvSpPr>
        <p:spPr bwMode="auto">
          <a:xfrm>
            <a:off x="6248400" y="360203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155" name="Text Box 34"/>
          <p:cNvSpPr txBox="1">
            <a:spLocks noChangeArrowheads="1"/>
          </p:cNvSpPr>
          <p:nvPr/>
        </p:nvSpPr>
        <p:spPr bwMode="auto">
          <a:xfrm>
            <a:off x="1295400" y="261143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1105694" y="1505744"/>
            <a:ext cx="1905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5296694" y="2115344"/>
            <a:ext cx="25146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Box 32"/>
          <p:cNvSpPr txBox="1">
            <a:spLocks noChangeArrowheads="1"/>
          </p:cNvSpPr>
          <p:nvPr/>
        </p:nvSpPr>
        <p:spPr bwMode="auto">
          <a:xfrm>
            <a:off x="1219200" y="33528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sp>
        <p:nvSpPr>
          <p:cNvPr id="100" name="Oval 99"/>
          <p:cNvSpPr/>
          <p:nvPr/>
        </p:nvSpPr>
        <p:spPr>
          <a:xfrm>
            <a:off x="6400800" y="3221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905000" y="2459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1714501" y="1257300"/>
            <a:ext cx="685800" cy="3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rot="16200000" flipV="1">
            <a:off x="6248400" y="1522413"/>
            <a:ext cx="608013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1327150" y="3397250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3315494" y="2704306"/>
            <a:ext cx="1447800" cy="158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1943894" y="2551906"/>
            <a:ext cx="1447800" cy="158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629694" y="2628106"/>
            <a:ext cx="1447800" cy="158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7" name="Picture 28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9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30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31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8" presetClass="entr" presetSubtype="3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7" descr="h6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743200"/>
            <a:ext cx="3209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5366" name="Picture 96" descr="h5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838200"/>
            <a:ext cx="3114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8" descr="h7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800600"/>
            <a:ext cx="3181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19"/>
          <p:cNvSpPr>
            <a:spLocks noChangeArrowheads="1"/>
          </p:cNvSpPr>
          <p:nvPr/>
        </p:nvSpPr>
        <p:spPr bwMode="auto">
          <a:xfrm>
            <a:off x="152400" y="1524000"/>
            <a:ext cx="4572000" cy="3195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2">
              <a:srgbClr val="000000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b="1" i="0" u="sng">
                <a:latin typeface="Times New Roman" pitchFamily="18" charset="0"/>
              </a:rPr>
              <a:t>C4</a:t>
            </a:r>
            <a:r>
              <a:rPr lang="en-US" sz="2400" i="0">
                <a:latin typeface="Times New Roman" pitchFamily="18" charset="0"/>
              </a:rPr>
              <a:t>:  Biểu diễn lực điện từ tác dụng lên các đoạn AB , CD của khung dây dẫn có dòng điện chạy qua trong hình 27.5a, b , c. Các cặp lực điện từ tác dụng lên AB và CD trong mỗi trường hợp có tác dụng gì đối với khung dây?</a:t>
            </a:r>
          </a:p>
          <a:p>
            <a:pPr eaLnBrk="0" hangingPunct="0">
              <a:spcBef>
                <a:spcPct val="50000"/>
              </a:spcBef>
              <a:buFont typeface="Arial" charset="0"/>
              <a:buChar char="•"/>
            </a:pPr>
            <a:endParaRPr lang="en-US" sz="2400" i="0"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pic>
        <p:nvPicPr>
          <p:cNvPr id="16387" name="Picture 80" descr="h8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33400"/>
            <a:ext cx="45815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388" name="Straight Arrow Connector 85"/>
          <p:cNvCxnSpPr>
            <a:cxnSpLocks noChangeShapeType="1"/>
          </p:cNvCxnSpPr>
          <p:nvPr/>
        </p:nvCxnSpPr>
        <p:spPr bwMode="auto">
          <a:xfrm>
            <a:off x="40925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6389" name="Straight Arrow Connector 86"/>
          <p:cNvCxnSpPr>
            <a:cxnSpLocks noChangeShapeType="1"/>
          </p:cNvCxnSpPr>
          <p:nvPr/>
        </p:nvCxnSpPr>
        <p:spPr bwMode="auto">
          <a:xfrm>
            <a:off x="45910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6390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1805642" y="3277808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1348346" y="4114800"/>
            <a:ext cx="2307435" cy="1667660"/>
            <a:chOff x="4765" y="4780"/>
            <a:chExt cx="1355" cy="760"/>
          </a:xfrm>
          <a:scene3d>
            <a:camera prst="isometricOffAxis2Top">
              <a:rot lat="17400000" lon="1800000" rev="198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38862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38862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38862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38862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38862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2057400" y="29718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457200" y="6172200"/>
            <a:ext cx="533400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 flipH="1" flipV="1">
            <a:off x="1409700" y="4610100"/>
            <a:ext cx="10668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1" idx="0"/>
          </p:cNvCxnSpPr>
          <p:nvPr/>
        </p:nvCxnSpPr>
        <p:spPr>
          <a:xfrm rot="5400000" flipH="1" flipV="1">
            <a:off x="1880394" y="4355306"/>
            <a:ext cx="1460500" cy="396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1458 -0.4268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-2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pic>
        <p:nvPicPr>
          <p:cNvPr id="17411" name="Picture 80" descr="h8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33400"/>
            <a:ext cx="45815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83" name="Straight Arrow Connector 85"/>
          <p:cNvCxnSpPr>
            <a:cxnSpLocks noChangeShapeType="1"/>
          </p:cNvCxnSpPr>
          <p:nvPr/>
        </p:nvCxnSpPr>
        <p:spPr bwMode="auto">
          <a:xfrm>
            <a:off x="56927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4584" name="Straight Arrow Connector 86"/>
          <p:cNvCxnSpPr>
            <a:cxnSpLocks noChangeShapeType="1"/>
          </p:cNvCxnSpPr>
          <p:nvPr/>
        </p:nvCxnSpPr>
        <p:spPr bwMode="auto">
          <a:xfrm>
            <a:off x="61912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7414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3337560" y="3235233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3100947" y="4054048"/>
            <a:ext cx="2307435" cy="1667660"/>
            <a:chOff x="4765" y="4780"/>
            <a:chExt cx="1355" cy="760"/>
          </a:xfrm>
          <a:scene3d>
            <a:camera prst="isometricOffAxis2Top">
              <a:rot lat="18000000" lon="2400000" rev="84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54864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54864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54864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54864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54864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4419600" y="3124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2971800" y="6172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>
            <a:off x="2814638" y="4381500"/>
            <a:ext cx="1447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3924300" y="4914900"/>
            <a:ext cx="2057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1667 -0.416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pic>
        <p:nvPicPr>
          <p:cNvPr id="81" name="Picture 80" descr="h8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81000"/>
            <a:ext cx="63341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Text Box 247"/>
          <p:cNvSpPr txBox="1">
            <a:spLocks noChangeArrowheads="1"/>
          </p:cNvSpPr>
          <p:nvPr/>
        </p:nvSpPr>
        <p:spPr bwMode="auto">
          <a:xfrm>
            <a:off x="165536" y="4623695"/>
            <a:ext cx="8839200" cy="15193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i="0" u="sng">
                <a:solidFill>
                  <a:srgbClr val="FFFFFF"/>
                </a:solidFill>
                <a:latin typeface="Times New Roman" pitchFamily="18" charset="0"/>
              </a:rPr>
              <a:t>Hình a</a:t>
            </a:r>
            <a:r>
              <a:rPr lang="en-US" sz="3200" b="1" i="0">
                <a:solidFill>
                  <a:srgbClr val="FFFFFF"/>
                </a:solidFill>
                <a:latin typeface="Times New Roman" pitchFamily="18" charset="0"/>
              </a:rPr>
              <a:t> : Cặp lực từ F</a:t>
            </a:r>
            <a:r>
              <a:rPr lang="en-US" sz="3200" b="1" i="0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r>
              <a:rPr lang="en-US" sz="3200" b="1" i="0">
                <a:solidFill>
                  <a:srgbClr val="FFFFFF"/>
                </a:solidFill>
                <a:latin typeface="Times New Roman" pitchFamily="18" charset="0"/>
              </a:rPr>
              <a:t> F</a:t>
            </a:r>
            <a:r>
              <a:rPr lang="en-US" sz="3200" b="1" i="0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en-US" sz="3200" b="1" i="0">
                <a:solidFill>
                  <a:srgbClr val="FFFFFF"/>
                </a:solidFill>
                <a:latin typeface="Times New Roman" pitchFamily="18" charset="0"/>
              </a:rPr>
              <a:t> , tác dụng lên AB và CD làm cho khung dây  quay theo chiều kim đồng hồ .</a:t>
            </a:r>
            <a:r>
              <a:rPr lang="en-US" sz="3600" b="1" i="0">
                <a:solidFill>
                  <a:srgbClr val="FFFFFF"/>
                </a:solidFill>
                <a:latin typeface="Times New Roman" pitchFamily="18" charset="0"/>
              </a:rPr>
              <a:t>   </a:t>
            </a:r>
          </a:p>
        </p:txBody>
      </p:sp>
      <p:cxnSp>
        <p:nvCxnSpPr>
          <p:cNvPr id="18439" name="Straight Arrow Connector 85"/>
          <p:cNvCxnSpPr>
            <a:cxnSpLocks noChangeShapeType="1"/>
          </p:cNvCxnSpPr>
          <p:nvPr/>
        </p:nvCxnSpPr>
        <p:spPr bwMode="auto">
          <a:xfrm>
            <a:off x="381000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86"/>
          <p:cNvCxnSpPr>
            <a:cxnSpLocks noChangeShapeType="1"/>
          </p:cNvCxnSpPr>
          <p:nvPr/>
        </p:nvCxnSpPr>
        <p:spPr bwMode="auto">
          <a:xfrm>
            <a:off x="426720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8441" name="Picture 28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9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30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31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9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57201"/>
            <a:ext cx="6043171" cy="408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290"/>
          <p:cNvGrpSpPr>
            <a:grpSpLocks/>
          </p:cNvGrpSpPr>
          <p:nvPr/>
        </p:nvGrpSpPr>
        <p:grpSpPr bwMode="auto">
          <a:xfrm>
            <a:off x="66675" y="4462463"/>
            <a:ext cx="9034463" cy="1397000"/>
            <a:chOff x="1973" y="2085"/>
            <a:chExt cx="1813" cy="964"/>
          </a:xfrm>
        </p:grpSpPr>
        <p:sp>
          <p:nvSpPr>
            <p:cNvPr id="45" name="Text Box 261"/>
            <p:cNvSpPr txBox="1">
              <a:spLocks noChangeArrowheads="1"/>
            </p:cNvSpPr>
            <p:nvPr/>
          </p:nvSpPr>
          <p:spPr bwMode="auto">
            <a:xfrm>
              <a:off x="2016" y="2160"/>
              <a:ext cx="1728" cy="829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3200" b="1" u="sng">
                  <a:solidFill>
                    <a:srgbClr val="FFFFFF"/>
                  </a:solidFill>
                  <a:latin typeface="Times New Roman" pitchFamily="18" charset="0"/>
                </a:rPr>
                <a:t>Hình b</a:t>
              </a: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</a:rPr>
                <a:t> : Cặp lực từ F</a:t>
              </a:r>
              <a:r>
                <a:rPr lang="en-US" sz="3200" b="1" baseline="-25000">
                  <a:solidFill>
                    <a:srgbClr val="FFFFFF"/>
                  </a:solidFill>
                  <a:latin typeface="Times New Roman" pitchFamily="18" charset="0"/>
                </a:rPr>
                <a:t>1 </a:t>
              </a: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</a:rPr>
                <a:t>F</a:t>
              </a:r>
              <a:r>
                <a:rPr lang="en-US" sz="3200" b="1" baseline="-25000">
                  <a:solidFill>
                    <a:srgbClr val="FFFFFF"/>
                  </a:solidFill>
                  <a:latin typeface="Times New Roman" pitchFamily="18" charset="0"/>
                </a:rPr>
                <a:t>2</a:t>
              </a: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</a:rPr>
                <a:t> , tác dụng lên AB và CD làm cho khung dây dãn ra .</a:t>
              </a:r>
            </a:p>
          </p:txBody>
        </p:sp>
        <p:sp>
          <p:nvSpPr>
            <p:cNvPr id="19469" name="Line 284"/>
            <p:cNvSpPr>
              <a:spLocks noChangeShapeType="1"/>
            </p:cNvSpPr>
            <p:nvPr/>
          </p:nvSpPr>
          <p:spPr bwMode="auto">
            <a:xfrm>
              <a:off x="3321" y="2187"/>
              <a:ext cx="10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287"/>
            <p:cNvSpPr>
              <a:spLocks noChangeShapeType="1"/>
            </p:cNvSpPr>
            <p:nvPr/>
          </p:nvSpPr>
          <p:spPr bwMode="auto">
            <a:xfrm>
              <a:off x="3513" y="2187"/>
              <a:ext cx="10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9460" name="Straight Arrow Connector 52"/>
          <p:cNvCxnSpPr>
            <a:cxnSpLocks noChangeShapeType="1"/>
          </p:cNvCxnSpPr>
          <p:nvPr/>
        </p:nvCxnSpPr>
        <p:spPr bwMode="auto">
          <a:xfrm>
            <a:off x="4332288" y="4616450"/>
            <a:ext cx="4572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9461" name="Straight Arrow Connector 55"/>
          <p:cNvCxnSpPr>
            <a:cxnSpLocks noChangeShapeType="1"/>
          </p:cNvCxnSpPr>
          <p:nvPr/>
        </p:nvCxnSpPr>
        <p:spPr bwMode="auto">
          <a:xfrm>
            <a:off x="4813300" y="4632325"/>
            <a:ext cx="4572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9462" name="Picture 28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9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0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31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1" descr="h10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04800"/>
            <a:ext cx="40005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71"/>
          <p:cNvSpPr txBox="1">
            <a:spLocks noChangeArrowheads="1"/>
          </p:cNvSpPr>
          <p:nvPr/>
        </p:nvSpPr>
        <p:spPr bwMode="auto">
          <a:xfrm>
            <a:off x="42672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cxnSp>
        <p:nvCxnSpPr>
          <p:cNvPr id="20484" name="Straight Arrow Connector 85"/>
          <p:cNvCxnSpPr>
            <a:cxnSpLocks noChangeShapeType="1"/>
          </p:cNvCxnSpPr>
          <p:nvPr/>
        </p:nvCxnSpPr>
        <p:spPr bwMode="auto">
          <a:xfrm>
            <a:off x="61499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0485" name="Straight Arrow Connector 86"/>
          <p:cNvCxnSpPr>
            <a:cxnSpLocks noChangeShapeType="1"/>
          </p:cNvCxnSpPr>
          <p:nvPr/>
        </p:nvCxnSpPr>
        <p:spPr bwMode="auto">
          <a:xfrm>
            <a:off x="66484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20486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3863041" y="3277808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3405745" y="4114800"/>
            <a:ext cx="2307435" cy="1667660"/>
            <a:chOff x="4765" y="4780"/>
            <a:chExt cx="1355" cy="760"/>
          </a:xfrm>
          <a:scene3d>
            <a:camera prst="isometricOffAxis2Top">
              <a:rot lat="17400000" lon="1800000" rev="198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59436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59436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59436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59436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59436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4114800" y="29718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2362200" y="6172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 flipH="1" flipV="1">
            <a:off x="3467100" y="4610100"/>
            <a:ext cx="10668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1" idx="0"/>
          </p:cNvCxnSpPr>
          <p:nvPr/>
        </p:nvCxnSpPr>
        <p:spPr>
          <a:xfrm rot="5400000" flipH="1" flipV="1">
            <a:off x="3937794" y="4355306"/>
            <a:ext cx="1460500" cy="396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03958 -0.404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8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9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0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1" descr="h10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304800"/>
            <a:ext cx="40005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171"/>
          <p:cNvSpPr txBox="1">
            <a:spLocks noChangeArrowheads="1"/>
          </p:cNvSpPr>
          <p:nvPr/>
        </p:nvSpPr>
        <p:spPr bwMode="auto">
          <a:xfrm>
            <a:off x="12954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cxnSp>
        <p:nvCxnSpPr>
          <p:cNvPr id="66" name="Straight Arrow Connector 85"/>
          <p:cNvCxnSpPr>
            <a:cxnSpLocks noChangeShapeType="1"/>
          </p:cNvCxnSpPr>
          <p:nvPr/>
        </p:nvCxnSpPr>
        <p:spPr bwMode="auto">
          <a:xfrm>
            <a:off x="47783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68" name="Straight Arrow Connector 86"/>
          <p:cNvCxnSpPr>
            <a:cxnSpLocks noChangeShapeType="1"/>
          </p:cNvCxnSpPr>
          <p:nvPr/>
        </p:nvCxnSpPr>
        <p:spPr bwMode="auto">
          <a:xfrm>
            <a:off x="52768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69" name="AutoShape 42"/>
          <p:cNvSpPr>
            <a:spLocks noChangeArrowheads="1"/>
          </p:cNvSpPr>
          <p:nvPr/>
        </p:nvSpPr>
        <p:spPr bwMode="auto">
          <a:xfrm rot="12469405" flipH="1" flipV="1">
            <a:off x="2423160" y="3235233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2186547" y="4054048"/>
            <a:ext cx="2307435" cy="1667660"/>
            <a:chOff x="4765" y="4780"/>
            <a:chExt cx="1355" cy="760"/>
          </a:xfrm>
          <a:scene3d>
            <a:camera prst="isometricOffAxis2Top">
              <a:rot lat="18000000" lon="2400000" rev="8400000"/>
            </a:camera>
            <a:lightRig rig="threePt" dir="t"/>
          </a:scene3d>
        </p:grpSpPr>
        <p:sp>
          <p:nvSpPr>
            <p:cNvPr id="71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2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3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4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5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6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7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8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9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0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1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2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3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4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5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6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7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8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9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0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1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2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3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4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5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6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7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8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9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0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1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2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3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4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5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6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7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8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9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0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1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112" name="Straight Arrow Connector 111"/>
          <p:cNvCxnSpPr/>
          <p:nvPr/>
        </p:nvCxnSpPr>
        <p:spPr>
          <a:xfrm rot="10800000">
            <a:off x="45720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10800000">
            <a:off x="45720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10800000">
            <a:off x="45720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>
            <a:off x="45720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0800000">
            <a:off x="45720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 Box 32"/>
          <p:cNvSpPr txBox="1">
            <a:spLocks noChangeArrowheads="1"/>
          </p:cNvSpPr>
          <p:nvPr/>
        </p:nvSpPr>
        <p:spPr bwMode="auto">
          <a:xfrm>
            <a:off x="3505200" y="3124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</a:p>
        </p:txBody>
      </p:sp>
      <p:sp>
        <p:nvSpPr>
          <p:cNvPr id="118" name="Text Box 34"/>
          <p:cNvSpPr txBox="1">
            <a:spLocks noChangeArrowheads="1"/>
          </p:cNvSpPr>
          <p:nvPr/>
        </p:nvSpPr>
        <p:spPr bwMode="auto">
          <a:xfrm>
            <a:off x="2057400" y="6172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 rot="5400000">
            <a:off x="1900238" y="4381500"/>
            <a:ext cx="1447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5400000">
            <a:off x="3009900" y="4914900"/>
            <a:ext cx="2057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1666 -0.472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5123" name="AutoShape 3" descr="70%"/>
          <p:cNvSpPr>
            <a:spLocks noChangeArrowheads="1"/>
          </p:cNvSpPr>
          <p:nvPr/>
        </p:nvSpPr>
        <p:spPr bwMode="auto">
          <a:xfrm>
            <a:off x="1600200" y="3657600"/>
            <a:ext cx="6858000" cy="762000"/>
          </a:xfrm>
          <a:prstGeom prst="cube">
            <a:avLst>
              <a:gd name="adj" fmla="val 25000"/>
            </a:avLst>
          </a:prstGeom>
          <a:pattFill prst="pct70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867400"/>
            <a:ext cx="137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 rot="10800000">
            <a:off x="457200" y="4572000"/>
            <a:ext cx="533400" cy="1449388"/>
            <a:chOff x="2304" y="2640"/>
            <a:chExt cx="240" cy="72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5400000">
              <a:off x="2064" y="2880"/>
              <a:ext cx="720" cy="240"/>
              <a:chOff x="1776" y="1536"/>
              <a:chExt cx="1039" cy="24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 rot="10800000">
                <a:off x="1872" y="1536"/>
                <a:ext cx="816" cy="240"/>
                <a:chOff x="2364" y="2976"/>
                <a:chExt cx="1140" cy="672"/>
              </a:xfrm>
            </p:grpSpPr>
            <p:sp>
              <p:nvSpPr>
                <p:cNvPr id="5169" name="Line 8"/>
                <p:cNvSpPr>
                  <a:spLocks noChangeShapeType="1"/>
                </p:cNvSpPr>
                <p:nvPr/>
              </p:nvSpPr>
              <p:spPr bwMode="auto">
                <a:xfrm>
                  <a:off x="2364" y="3168"/>
                  <a:ext cx="0" cy="288"/>
                </a:xfrm>
                <a:prstGeom prst="line">
                  <a:avLst/>
                </a:prstGeom>
                <a:noFill/>
                <a:ln w="1143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0" name="Rectangle 9"/>
                <p:cNvSpPr>
                  <a:spLocks noChangeArrowheads="1"/>
                </p:cNvSpPr>
                <p:nvPr/>
              </p:nvSpPr>
              <p:spPr bwMode="auto">
                <a:xfrm>
                  <a:off x="2400" y="2976"/>
                  <a:ext cx="1104" cy="672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 eaLnBrk="0" hangingPunct="0"/>
                  <a:endParaRPr lang="vi-VN" i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71" name="Line 10"/>
                <p:cNvSpPr>
                  <a:spLocks noChangeShapeType="1"/>
                </p:cNvSpPr>
                <p:nvPr/>
              </p:nvSpPr>
              <p:spPr bwMode="auto">
                <a:xfrm>
                  <a:off x="2592" y="3240"/>
                  <a:ext cx="0" cy="19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2" name="Line 11"/>
                <p:cNvSpPr>
                  <a:spLocks noChangeShapeType="1"/>
                </p:cNvSpPr>
                <p:nvPr/>
              </p:nvSpPr>
              <p:spPr bwMode="auto">
                <a:xfrm>
                  <a:off x="2508" y="3336"/>
                  <a:ext cx="16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3" name="Line 12"/>
                <p:cNvSpPr>
                  <a:spLocks noChangeShapeType="1"/>
                </p:cNvSpPr>
                <p:nvPr/>
              </p:nvSpPr>
              <p:spPr bwMode="auto">
                <a:xfrm>
                  <a:off x="3240" y="3336"/>
                  <a:ext cx="16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167" name="Line 13"/>
              <p:cNvSpPr>
                <a:spLocks noChangeShapeType="1"/>
              </p:cNvSpPr>
              <p:nvPr/>
            </p:nvSpPr>
            <p:spPr bwMode="auto">
              <a:xfrm flipH="1">
                <a:off x="1776" y="1645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8" name="Line 14"/>
              <p:cNvSpPr>
                <a:spLocks noChangeShapeType="1"/>
              </p:cNvSpPr>
              <p:nvPr/>
            </p:nvSpPr>
            <p:spPr bwMode="auto">
              <a:xfrm flipH="1">
                <a:off x="2719" y="1658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65" name="AutoShape 15"/>
            <p:cNvSpPr>
              <a:spLocks noChangeArrowheads="1"/>
            </p:cNvSpPr>
            <p:nvPr/>
          </p:nvSpPr>
          <p:spPr bwMode="auto">
            <a:xfrm>
              <a:off x="2326" y="3072"/>
              <a:ext cx="192" cy="144"/>
            </a:xfrm>
            <a:prstGeom prst="flowChartOr">
              <a:avLst/>
            </a:prstGeom>
            <a:solidFill>
              <a:schemeClr val="accent1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pic>
        <p:nvPicPr>
          <p:cNvPr id="5126" name="Picture 1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545388" y="5172075"/>
            <a:ext cx="1598612" cy="1685925"/>
          </a:xfrm>
          <a:noFill/>
        </p:spPr>
      </p:pic>
      <p:pic>
        <p:nvPicPr>
          <p:cNvPr id="79889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5715000"/>
            <a:ext cx="1371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18"/>
          <p:cNvSpPr txBox="1">
            <a:spLocks noChangeArrowheads="1"/>
          </p:cNvSpPr>
          <p:nvPr/>
        </p:nvSpPr>
        <p:spPr bwMode="auto">
          <a:xfrm>
            <a:off x="8153400" y="5943600"/>
            <a:ext cx="769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i="0"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5129" name="Line 19"/>
          <p:cNvSpPr>
            <a:spLocks noChangeShapeType="1"/>
          </p:cNvSpPr>
          <p:nvPr/>
        </p:nvSpPr>
        <p:spPr bwMode="auto">
          <a:xfrm>
            <a:off x="8229600" y="6400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696200" y="5791200"/>
            <a:ext cx="1143000" cy="381000"/>
            <a:chOff x="1824" y="1536"/>
            <a:chExt cx="2784" cy="645"/>
          </a:xfrm>
        </p:grpSpPr>
        <p:pic>
          <p:nvPicPr>
            <p:cNvPr id="5162" name="Picture 2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68" y="1536"/>
              <a:ext cx="2640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3" name="Picture 2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12320">
              <a:off x="1824" y="1920"/>
              <a:ext cx="33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31" name="Picture 23" descr="BienTro1"/>
          <p:cNvPicPr>
            <a:picLocks noChangeAspect="1" noChangeArrowheads="1"/>
          </p:cNvPicPr>
          <p:nvPr/>
        </p:nvPicPr>
        <p:blipFill>
          <a:blip r:embed="rId9"/>
          <a:srcRect l="16826" t="46861" r="17400" b="17992"/>
          <a:stretch>
            <a:fillRect/>
          </a:stretch>
        </p:blipFill>
        <p:spPr bwMode="auto">
          <a:xfrm>
            <a:off x="4648200" y="6019800"/>
            <a:ext cx="13827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AutoShape 24" descr="70%"/>
          <p:cNvSpPr>
            <a:spLocks noChangeArrowheads="1"/>
          </p:cNvSpPr>
          <p:nvPr/>
        </p:nvSpPr>
        <p:spPr bwMode="auto">
          <a:xfrm>
            <a:off x="1447800" y="3810000"/>
            <a:ext cx="6858000" cy="762000"/>
          </a:xfrm>
          <a:prstGeom prst="cube">
            <a:avLst>
              <a:gd name="adj" fmla="val 25000"/>
            </a:avLst>
          </a:prstGeom>
          <a:pattFill prst="pct70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5133" name="Oval 25" descr="Woven mat"/>
          <p:cNvSpPr>
            <a:spLocks noChangeArrowheads="1"/>
          </p:cNvSpPr>
          <p:nvPr/>
        </p:nvSpPr>
        <p:spPr bwMode="auto">
          <a:xfrm>
            <a:off x="4267200" y="3733800"/>
            <a:ext cx="990600" cy="152400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5134" name="AutoShape 26"/>
          <p:cNvSpPr>
            <a:spLocks noChangeArrowheads="1"/>
          </p:cNvSpPr>
          <p:nvPr/>
        </p:nvSpPr>
        <p:spPr bwMode="auto">
          <a:xfrm>
            <a:off x="4724400" y="2286000"/>
            <a:ext cx="76200" cy="1524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 rot="-10420709">
            <a:off x="3886200" y="2133600"/>
            <a:ext cx="1828800" cy="609600"/>
            <a:chOff x="2064" y="1872"/>
            <a:chExt cx="1152" cy="384"/>
          </a:xfrm>
        </p:grpSpPr>
        <p:sp>
          <p:nvSpPr>
            <p:cNvPr id="5160" name="AutoShape 28"/>
            <p:cNvSpPr>
              <a:spLocks noChangeArrowheads="1"/>
            </p:cNvSpPr>
            <p:nvPr/>
          </p:nvSpPr>
          <p:spPr bwMode="auto">
            <a:xfrm rot="-6021249">
              <a:off x="2208" y="1824"/>
              <a:ext cx="288" cy="576"/>
            </a:xfrm>
            <a:prstGeom prst="triangle">
              <a:avLst>
                <a:gd name="adj" fmla="val 45417"/>
              </a:avLst>
            </a:prstGeom>
            <a:solidFill>
              <a:srgbClr val="0DAD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61" name="AutoShape 29"/>
            <p:cNvSpPr>
              <a:spLocks noChangeArrowheads="1"/>
            </p:cNvSpPr>
            <p:nvPr/>
          </p:nvSpPr>
          <p:spPr bwMode="auto">
            <a:xfrm rot="4836187">
              <a:off x="2784" y="1728"/>
              <a:ext cx="288" cy="576"/>
            </a:xfrm>
            <a:prstGeom prst="triangle">
              <a:avLst>
                <a:gd name="adj" fmla="val 6180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752600" y="1295400"/>
            <a:ext cx="152400" cy="2514600"/>
            <a:chOff x="1104" y="816"/>
            <a:chExt cx="96" cy="1584"/>
          </a:xfrm>
        </p:grpSpPr>
        <p:sp>
          <p:nvSpPr>
            <p:cNvPr id="5157" name="Rectangle 31"/>
            <p:cNvSpPr>
              <a:spLocks noChangeArrowheads="1"/>
            </p:cNvSpPr>
            <p:nvPr/>
          </p:nvSpPr>
          <p:spPr bwMode="auto">
            <a:xfrm>
              <a:off x="1104" y="1584"/>
              <a:ext cx="96" cy="8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8" name="Rectangle 32"/>
            <p:cNvSpPr>
              <a:spLocks noChangeArrowheads="1"/>
            </p:cNvSpPr>
            <p:nvPr/>
          </p:nvSpPr>
          <p:spPr bwMode="auto">
            <a:xfrm>
              <a:off x="1104" y="816"/>
              <a:ext cx="96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9" name="Line 33"/>
            <p:cNvSpPr>
              <a:spLocks noChangeShapeType="1"/>
            </p:cNvSpPr>
            <p:nvPr/>
          </p:nvSpPr>
          <p:spPr bwMode="auto">
            <a:xfrm>
              <a:off x="1152" y="12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8077200" y="1295400"/>
            <a:ext cx="152400" cy="2514600"/>
            <a:chOff x="1104" y="816"/>
            <a:chExt cx="96" cy="1584"/>
          </a:xfrm>
        </p:grpSpPr>
        <p:sp>
          <p:nvSpPr>
            <p:cNvPr id="5154" name="Rectangle 35"/>
            <p:cNvSpPr>
              <a:spLocks noChangeArrowheads="1"/>
            </p:cNvSpPr>
            <p:nvPr/>
          </p:nvSpPr>
          <p:spPr bwMode="auto">
            <a:xfrm>
              <a:off x="1104" y="1584"/>
              <a:ext cx="96" cy="8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5" name="Rectangle 36"/>
            <p:cNvSpPr>
              <a:spLocks noChangeArrowheads="1"/>
            </p:cNvSpPr>
            <p:nvPr/>
          </p:nvSpPr>
          <p:spPr bwMode="auto">
            <a:xfrm>
              <a:off x="1104" y="816"/>
              <a:ext cx="96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6" name="Line 37"/>
            <p:cNvSpPr>
              <a:spLocks noChangeShapeType="1"/>
            </p:cNvSpPr>
            <p:nvPr/>
          </p:nvSpPr>
          <p:spPr bwMode="auto">
            <a:xfrm>
              <a:off x="1152" y="12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 rot="-3230375">
            <a:off x="8077200" y="5943601"/>
            <a:ext cx="498475" cy="1212850"/>
            <a:chOff x="2278" y="2679"/>
            <a:chExt cx="314" cy="764"/>
          </a:xfrm>
        </p:grpSpPr>
        <p:sp>
          <p:nvSpPr>
            <p:cNvPr id="5152" name="Line 51"/>
            <p:cNvSpPr>
              <a:spLocks noChangeShapeType="1"/>
            </p:cNvSpPr>
            <p:nvPr/>
          </p:nvSpPr>
          <p:spPr bwMode="auto">
            <a:xfrm rot="2913502" flipH="1" flipV="1">
              <a:off x="2280" y="2690"/>
              <a:ext cx="323" cy="3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52"/>
            <p:cNvSpPr>
              <a:spLocks noChangeShapeType="1"/>
            </p:cNvSpPr>
            <p:nvPr/>
          </p:nvSpPr>
          <p:spPr bwMode="auto">
            <a:xfrm rot="2913502" flipH="1" flipV="1">
              <a:off x="2267" y="3131"/>
              <a:ext cx="323" cy="30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139" name="Shape 61"/>
          <p:cNvCxnSpPr>
            <a:cxnSpLocks noChangeShapeType="1"/>
            <a:stCxn id="5168" idx="1"/>
            <a:endCxn id="5158" idx="2"/>
          </p:cNvCxnSpPr>
          <p:nvPr/>
        </p:nvCxnSpPr>
        <p:spPr bwMode="auto">
          <a:xfrm rot="10800000" flipH="1">
            <a:off x="728663" y="1981200"/>
            <a:ext cx="1100137" cy="2724150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0" name="Elbow Connector 69"/>
          <p:cNvCxnSpPr>
            <a:cxnSpLocks noChangeShapeType="1"/>
          </p:cNvCxnSpPr>
          <p:nvPr/>
        </p:nvCxnSpPr>
        <p:spPr bwMode="auto">
          <a:xfrm rot="16200000" flipH="1">
            <a:off x="1404144" y="5169694"/>
            <a:ext cx="263525" cy="1700213"/>
          </a:xfrm>
          <a:prstGeom prst="bentConnector2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1" name="Elbow Connector 72"/>
          <p:cNvCxnSpPr>
            <a:cxnSpLocks noChangeShapeType="1"/>
          </p:cNvCxnSpPr>
          <p:nvPr/>
        </p:nvCxnSpPr>
        <p:spPr bwMode="auto">
          <a:xfrm>
            <a:off x="3276600" y="6248400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2" name="Elbow Connector 74"/>
          <p:cNvCxnSpPr>
            <a:cxnSpLocks noChangeShapeType="1"/>
          </p:cNvCxnSpPr>
          <p:nvPr/>
        </p:nvCxnSpPr>
        <p:spPr bwMode="auto">
          <a:xfrm flipV="1">
            <a:off x="5943600" y="5410200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6" name="Shape 75"/>
          <p:cNvCxnSpPr>
            <a:cxnSpLocks noChangeShapeType="1"/>
          </p:cNvCxnSpPr>
          <p:nvPr/>
        </p:nvCxnSpPr>
        <p:spPr bwMode="auto">
          <a:xfrm rot="10800000" flipH="1">
            <a:off x="725488" y="1976438"/>
            <a:ext cx="1101725" cy="2725737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144" name="Straight Connector 81"/>
          <p:cNvCxnSpPr>
            <a:cxnSpLocks noChangeShapeType="1"/>
          </p:cNvCxnSpPr>
          <p:nvPr/>
        </p:nvCxnSpPr>
        <p:spPr bwMode="auto">
          <a:xfrm rot="16200000" flipH="1">
            <a:off x="4991894" y="-1234281"/>
            <a:ext cx="1588" cy="63246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5" name="Elbow Connector 83"/>
          <p:cNvCxnSpPr>
            <a:cxnSpLocks noChangeShapeType="1"/>
          </p:cNvCxnSpPr>
          <p:nvPr/>
        </p:nvCxnSpPr>
        <p:spPr bwMode="auto">
          <a:xfrm rot="16200000" flipH="1">
            <a:off x="6781800" y="3325813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 rot="16200000" flipH="1">
            <a:off x="5066506" y="-1239043"/>
            <a:ext cx="1587" cy="63246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7" name="Elbow Connector 86"/>
          <p:cNvCxnSpPr>
            <a:cxnSpLocks noChangeShapeType="1"/>
          </p:cNvCxnSpPr>
          <p:nvPr/>
        </p:nvCxnSpPr>
        <p:spPr bwMode="auto">
          <a:xfrm rot="16200000" flipH="1">
            <a:off x="6772275" y="3316288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8" name="Elbow Connector 87"/>
          <p:cNvCxnSpPr>
            <a:cxnSpLocks noChangeShapeType="1"/>
          </p:cNvCxnSpPr>
          <p:nvPr/>
        </p:nvCxnSpPr>
        <p:spPr bwMode="auto">
          <a:xfrm flipV="1">
            <a:off x="5943600" y="5410200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9" name="Elbow Connector 88"/>
          <p:cNvCxnSpPr>
            <a:cxnSpLocks noChangeShapeType="1"/>
          </p:cNvCxnSpPr>
          <p:nvPr/>
        </p:nvCxnSpPr>
        <p:spPr bwMode="auto">
          <a:xfrm>
            <a:off x="3276600" y="6248400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0" name="Elbow Connector 89"/>
          <p:cNvCxnSpPr>
            <a:cxnSpLocks noChangeShapeType="1"/>
          </p:cNvCxnSpPr>
          <p:nvPr/>
        </p:nvCxnSpPr>
        <p:spPr bwMode="auto">
          <a:xfrm rot="16200000" flipH="1">
            <a:off x="1404144" y="5169694"/>
            <a:ext cx="263525" cy="1700213"/>
          </a:xfrm>
          <a:prstGeom prst="bentConnector2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300" name="Text Box 60"/>
          <p:cNvSpPr txBox="1">
            <a:spLocks noChangeArrowheads="1"/>
          </p:cNvSpPr>
          <p:nvPr/>
        </p:nvSpPr>
        <p:spPr bwMode="auto">
          <a:xfrm>
            <a:off x="152400" y="1524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I. TÁC DỤNG CỦA TỪ TRƯỜNG LÊN DÂY DẪN CÓ DÒNG ĐIỆN</a:t>
            </a:r>
            <a:endParaRPr lang="en-US" sz="2800" b="1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1" descr="h10.bmp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81000"/>
            <a:ext cx="55245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260"/>
          <p:cNvSpPr txBox="1">
            <a:spLocks noChangeArrowheads="1"/>
          </p:cNvSpPr>
          <p:nvPr/>
        </p:nvSpPr>
        <p:spPr bwMode="auto">
          <a:xfrm>
            <a:off x="228600" y="4038600"/>
            <a:ext cx="8686800" cy="1754188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u="sng">
                <a:solidFill>
                  <a:srgbClr val="FFFFFF"/>
                </a:solidFill>
                <a:latin typeface="Times New Roman" pitchFamily="18" charset="0"/>
              </a:rPr>
              <a:t>Hình c</a:t>
            </a:r>
            <a:r>
              <a:rPr lang="en-US" sz="3200" b="1">
                <a:solidFill>
                  <a:srgbClr val="FFFFFF"/>
                </a:solidFill>
                <a:latin typeface="Times New Roman" pitchFamily="18" charset="0"/>
              </a:rPr>
              <a:t> : Cặp lực từ F</a:t>
            </a:r>
            <a:r>
              <a:rPr lang="en-US" sz="3200" b="1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r>
              <a:rPr lang="en-US" sz="3200" b="1">
                <a:solidFill>
                  <a:srgbClr val="FFFFFF"/>
                </a:solidFill>
                <a:latin typeface="Times New Roman" pitchFamily="18" charset="0"/>
              </a:rPr>
              <a:t> F</a:t>
            </a:r>
            <a:r>
              <a:rPr lang="en-US" sz="3200" b="1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en-US" sz="3200" b="1">
                <a:solidFill>
                  <a:srgbClr val="FFFFFF"/>
                </a:solidFill>
                <a:latin typeface="Times New Roman" pitchFamily="18" charset="0"/>
              </a:rPr>
              <a:t>  , tác dụng lên AB và CD làm cho khung dây quay ngược chiều kim đồng hồ .</a:t>
            </a:r>
            <a:r>
              <a:rPr lang="en-US" sz="3600" b="1">
                <a:solidFill>
                  <a:srgbClr val="FFFFFF"/>
                </a:solidFill>
                <a:latin typeface="Times New Roman" pitchFamily="18" charset="0"/>
              </a:rPr>
              <a:t>   </a:t>
            </a:r>
          </a:p>
        </p:txBody>
      </p:sp>
      <p:cxnSp>
        <p:nvCxnSpPr>
          <p:cNvPr id="22534" name="Straight Arrow Connector 44"/>
          <p:cNvCxnSpPr>
            <a:cxnSpLocks noChangeShapeType="1"/>
          </p:cNvCxnSpPr>
          <p:nvPr/>
        </p:nvCxnSpPr>
        <p:spPr bwMode="auto">
          <a:xfrm rot="5400000" flipH="1" flipV="1">
            <a:off x="4441031" y="3894932"/>
            <a:ext cx="1587" cy="38100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2535" name="Straight Arrow Connector 49"/>
          <p:cNvCxnSpPr>
            <a:cxnSpLocks noChangeShapeType="1"/>
          </p:cNvCxnSpPr>
          <p:nvPr/>
        </p:nvCxnSpPr>
        <p:spPr bwMode="auto">
          <a:xfrm rot="5400000" flipH="1" flipV="1">
            <a:off x="4945856" y="3921919"/>
            <a:ext cx="1588" cy="38100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22536" name="Picture 28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9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30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31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:Hình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/>
          </a:p>
        </p:txBody>
      </p:sp>
      <p:grpSp>
        <p:nvGrpSpPr>
          <p:cNvPr id="2" name="Group 304"/>
          <p:cNvGrpSpPr>
            <a:grpSpLocks/>
          </p:cNvGrpSpPr>
          <p:nvPr/>
        </p:nvGrpSpPr>
        <p:grpSpPr bwMode="auto">
          <a:xfrm>
            <a:off x="2833688" y="1219200"/>
            <a:ext cx="2957512" cy="2349500"/>
            <a:chOff x="1680" y="768"/>
            <a:chExt cx="1863" cy="1480"/>
          </a:xfrm>
        </p:grpSpPr>
        <p:sp>
          <p:nvSpPr>
            <p:cNvPr id="19586" name="AutoShape 5"/>
            <p:cNvSpPr>
              <a:spLocks noChangeArrowheads="1"/>
            </p:cNvSpPr>
            <p:nvPr/>
          </p:nvSpPr>
          <p:spPr bwMode="auto">
            <a:xfrm rot="8126092">
              <a:off x="2812" y="1738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C0C0C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87" name="AutoShape 6"/>
            <p:cNvSpPr>
              <a:spLocks noChangeArrowheads="1"/>
            </p:cNvSpPr>
            <p:nvPr/>
          </p:nvSpPr>
          <p:spPr bwMode="auto">
            <a:xfrm rot="4119578">
              <a:off x="2779" y="1616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C0C0C0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88" name="Rectangle 30"/>
            <p:cNvSpPr>
              <a:spLocks noChangeArrowheads="1"/>
            </p:cNvSpPr>
            <p:nvPr/>
          </p:nvSpPr>
          <p:spPr bwMode="auto">
            <a:xfrm rot="796058" flipV="1">
              <a:off x="2413" y="1600"/>
              <a:ext cx="990" cy="86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89" name="Rectangle 31"/>
            <p:cNvSpPr>
              <a:spLocks noChangeArrowheads="1"/>
            </p:cNvSpPr>
            <p:nvPr/>
          </p:nvSpPr>
          <p:spPr bwMode="auto">
            <a:xfrm rot="796058" flipV="1">
              <a:off x="2423" y="2170"/>
              <a:ext cx="990" cy="69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90" name="Line 38"/>
            <p:cNvSpPr>
              <a:spLocks noChangeShapeType="1"/>
            </p:cNvSpPr>
            <p:nvPr/>
          </p:nvSpPr>
          <p:spPr bwMode="auto">
            <a:xfrm rot="600000">
              <a:off x="1828" y="1827"/>
              <a:ext cx="1468" cy="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Text Box 49"/>
            <p:cNvSpPr txBox="1">
              <a:spLocks noChangeArrowheads="1"/>
            </p:cNvSpPr>
            <p:nvPr/>
          </p:nvSpPr>
          <p:spPr bwMode="auto">
            <a:xfrm>
              <a:off x="1680" y="160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592" name="Text Box 50"/>
            <p:cNvSpPr txBox="1">
              <a:spLocks noChangeArrowheads="1"/>
            </p:cNvSpPr>
            <p:nvPr/>
          </p:nvSpPr>
          <p:spPr bwMode="auto">
            <a:xfrm>
              <a:off x="3255" y="184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grpSp>
          <p:nvGrpSpPr>
            <p:cNvPr id="3" name="Group 66"/>
            <p:cNvGrpSpPr>
              <a:grpSpLocks/>
            </p:cNvGrpSpPr>
            <p:nvPr/>
          </p:nvGrpSpPr>
          <p:grpSpPr bwMode="auto">
            <a:xfrm>
              <a:off x="2170" y="1765"/>
              <a:ext cx="337" cy="483"/>
              <a:chOff x="2064" y="3456"/>
              <a:chExt cx="337" cy="483"/>
            </a:xfrm>
          </p:grpSpPr>
          <p:sp>
            <p:nvSpPr>
              <p:cNvPr id="19606" name="Freeform 67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7" name="Text Box 68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608" name="Line 69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94" name="Text Box 70"/>
            <p:cNvSpPr txBox="1">
              <a:spLocks noChangeArrowheads="1"/>
            </p:cNvSpPr>
            <p:nvPr/>
          </p:nvSpPr>
          <p:spPr bwMode="auto">
            <a:xfrm>
              <a:off x="1789" y="1039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95" name="Oval 71"/>
            <p:cNvSpPr>
              <a:spLocks noChangeArrowheads="1"/>
            </p:cNvSpPr>
            <p:nvPr/>
          </p:nvSpPr>
          <p:spPr bwMode="auto">
            <a:xfrm>
              <a:off x="1897" y="835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Line 72"/>
            <p:cNvSpPr>
              <a:spLocks noChangeShapeType="1"/>
            </p:cNvSpPr>
            <p:nvPr/>
          </p:nvSpPr>
          <p:spPr bwMode="auto">
            <a:xfrm flipV="1">
              <a:off x="1846" y="799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Oval 74"/>
            <p:cNvSpPr>
              <a:spLocks noChangeArrowheads="1"/>
            </p:cNvSpPr>
            <p:nvPr/>
          </p:nvSpPr>
          <p:spPr bwMode="auto">
            <a:xfrm>
              <a:off x="3190" y="1054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Line 75"/>
            <p:cNvSpPr>
              <a:spLocks noChangeShapeType="1"/>
            </p:cNvSpPr>
            <p:nvPr/>
          </p:nvSpPr>
          <p:spPr bwMode="auto">
            <a:xfrm flipV="1">
              <a:off x="3142" y="1018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Text Box 76"/>
            <p:cNvSpPr txBox="1">
              <a:spLocks noChangeArrowheads="1"/>
            </p:cNvSpPr>
            <p:nvPr/>
          </p:nvSpPr>
          <p:spPr bwMode="auto">
            <a:xfrm>
              <a:off x="3052" y="9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  <p:sp>
          <p:nvSpPr>
            <p:cNvPr id="19600" name="Line 136"/>
            <p:cNvSpPr>
              <a:spLocks noChangeShapeType="1"/>
            </p:cNvSpPr>
            <p:nvPr/>
          </p:nvSpPr>
          <p:spPr bwMode="auto">
            <a:xfrm>
              <a:off x="3200" y="107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Line 137"/>
            <p:cNvSpPr>
              <a:spLocks noChangeShapeType="1"/>
            </p:cNvSpPr>
            <p:nvPr/>
          </p:nvSpPr>
          <p:spPr bwMode="auto">
            <a:xfrm>
              <a:off x="1904" y="84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Text Box 139"/>
            <p:cNvSpPr txBox="1">
              <a:spLocks noChangeArrowheads="1"/>
            </p:cNvSpPr>
            <p:nvPr/>
          </p:nvSpPr>
          <p:spPr bwMode="auto">
            <a:xfrm>
              <a:off x="1896" y="76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603" name="Line 140"/>
            <p:cNvSpPr>
              <a:spLocks noChangeShapeType="1"/>
            </p:cNvSpPr>
            <p:nvPr/>
          </p:nvSpPr>
          <p:spPr bwMode="auto">
            <a:xfrm rot="10800000">
              <a:off x="1904" y="107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Line 141"/>
            <p:cNvSpPr>
              <a:spLocks noChangeShapeType="1"/>
            </p:cNvSpPr>
            <p:nvPr/>
          </p:nvSpPr>
          <p:spPr bwMode="auto">
            <a:xfrm>
              <a:off x="3200" y="131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Line 143"/>
            <p:cNvSpPr>
              <a:spLocks noChangeShapeType="1"/>
            </p:cNvSpPr>
            <p:nvPr/>
          </p:nvSpPr>
          <p:spPr bwMode="auto">
            <a:xfrm rot="600000">
              <a:off x="2224" y="1776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03" name="Text Box 163"/>
          <p:cNvSpPr txBox="1">
            <a:spLocks noChangeArrowheads="1"/>
          </p:cNvSpPr>
          <p:nvPr/>
        </p:nvSpPr>
        <p:spPr bwMode="auto">
          <a:xfrm>
            <a:off x="6953250" y="6096000"/>
            <a:ext cx="1733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grpSp>
        <p:nvGrpSpPr>
          <p:cNvPr id="4" name="Group 300"/>
          <p:cNvGrpSpPr>
            <a:grpSpLocks/>
          </p:cNvGrpSpPr>
          <p:nvPr/>
        </p:nvGrpSpPr>
        <p:grpSpPr bwMode="auto">
          <a:xfrm>
            <a:off x="368300" y="3673475"/>
            <a:ext cx="2908300" cy="2549525"/>
            <a:chOff x="256" y="2392"/>
            <a:chExt cx="1832" cy="1606"/>
          </a:xfrm>
        </p:grpSpPr>
        <p:sp>
          <p:nvSpPr>
            <p:cNvPr id="19545" name="Line 95"/>
            <p:cNvSpPr>
              <a:spLocks noChangeShapeType="1"/>
            </p:cNvSpPr>
            <p:nvPr/>
          </p:nvSpPr>
          <p:spPr bwMode="auto">
            <a:xfrm flipV="1">
              <a:off x="400" y="2416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AutoShape 166"/>
            <p:cNvSpPr>
              <a:spLocks noChangeArrowheads="1"/>
            </p:cNvSpPr>
            <p:nvPr/>
          </p:nvSpPr>
          <p:spPr bwMode="auto">
            <a:xfrm rot="8126092">
              <a:off x="1347" y="3360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FF330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47" name="AutoShape 167"/>
            <p:cNvSpPr>
              <a:spLocks noChangeArrowheads="1"/>
            </p:cNvSpPr>
            <p:nvPr/>
          </p:nvSpPr>
          <p:spPr bwMode="auto">
            <a:xfrm rot="4119578">
              <a:off x="1314" y="3238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3399FF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48" name="Rectangle 168"/>
            <p:cNvSpPr>
              <a:spLocks noChangeArrowheads="1"/>
            </p:cNvSpPr>
            <p:nvPr/>
          </p:nvSpPr>
          <p:spPr bwMode="auto">
            <a:xfrm rot="796058" flipV="1">
              <a:off x="948" y="3222"/>
              <a:ext cx="990" cy="86"/>
            </a:xfrm>
            <a:prstGeom prst="rect">
              <a:avLst/>
            </a:prstGeom>
            <a:solidFill>
              <a:srgbClr val="3399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49" name="Rectangle 169"/>
            <p:cNvSpPr>
              <a:spLocks noChangeArrowheads="1"/>
            </p:cNvSpPr>
            <p:nvPr/>
          </p:nvSpPr>
          <p:spPr bwMode="auto">
            <a:xfrm rot="796058" flipV="1">
              <a:off x="965" y="3792"/>
              <a:ext cx="990" cy="69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50" name="Text Box 170"/>
            <p:cNvSpPr txBox="1">
              <a:spLocks noChangeArrowheads="1"/>
            </p:cNvSpPr>
            <p:nvPr/>
          </p:nvSpPr>
          <p:spPr bwMode="auto">
            <a:xfrm>
              <a:off x="720" y="371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N</a:t>
              </a:r>
              <a:endParaRPr lang="en-US"/>
            </a:p>
          </p:txBody>
        </p:sp>
        <p:sp>
          <p:nvSpPr>
            <p:cNvPr id="19551" name="Text Box 171"/>
            <p:cNvSpPr txBox="1">
              <a:spLocks noChangeArrowheads="1"/>
            </p:cNvSpPr>
            <p:nvPr/>
          </p:nvSpPr>
          <p:spPr bwMode="auto">
            <a:xfrm>
              <a:off x="768" y="312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S</a:t>
              </a:r>
              <a:endParaRPr lang="en-US"/>
            </a:p>
          </p:txBody>
        </p:sp>
        <p:sp>
          <p:nvSpPr>
            <p:cNvPr id="19552" name="Line 173"/>
            <p:cNvSpPr>
              <a:spLocks noChangeShapeType="1"/>
            </p:cNvSpPr>
            <p:nvPr/>
          </p:nvSpPr>
          <p:spPr bwMode="auto">
            <a:xfrm>
              <a:off x="1512" y="3328"/>
              <a:ext cx="1" cy="420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174"/>
            <p:cNvSpPr>
              <a:spLocks noChangeShapeType="1"/>
            </p:cNvSpPr>
            <p:nvPr/>
          </p:nvSpPr>
          <p:spPr bwMode="auto">
            <a:xfrm>
              <a:off x="1344" y="3320"/>
              <a:ext cx="1" cy="420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175"/>
            <p:cNvSpPr>
              <a:spLocks noChangeShapeType="1"/>
            </p:cNvSpPr>
            <p:nvPr/>
          </p:nvSpPr>
          <p:spPr bwMode="auto">
            <a:xfrm>
              <a:off x="1560" y="3336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176"/>
            <p:cNvSpPr>
              <a:spLocks noChangeShapeType="1"/>
            </p:cNvSpPr>
            <p:nvPr/>
          </p:nvSpPr>
          <p:spPr bwMode="auto">
            <a:xfrm>
              <a:off x="1392" y="3312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178"/>
            <p:cNvSpPr>
              <a:spLocks noChangeShapeType="1"/>
            </p:cNvSpPr>
            <p:nvPr/>
          </p:nvSpPr>
          <p:spPr bwMode="auto">
            <a:xfrm>
              <a:off x="1248" y="3328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Line 179"/>
            <p:cNvSpPr>
              <a:spLocks noChangeShapeType="1"/>
            </p:cNvSpPr>
            <p:nvPr/>
          </p:nvSpPr>
          <p:spPr bwMode="auto">
            <a:xfrm>
              <a:off x="1200" y="331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Line 180"/>
            <p:cNvSpPr>
              <a:spLocks noChangeShapeType="1"/>
            </p:cNvSpPr>
            <p:nvPr/>
          </p:nvSpPr>
          <p:spPr bwMode="auto">
            <a:xfrm>
              <a:off x="1080" y="3304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Line 181"/>
            <p:cNvSpPr>
              <a:spLocks noChangeShapeType="1"/>
            </p:cNvSpPr>
            <p:nvPr/>
          </p:nvSpPr>
          <p:spPr bwMode="auto">
            <a:xfrm>
              <a:off x="1032" y="328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Line 182"/>
            <p:cNvSpPr>
              <a:spLocks noChangeShapeType="1"/>
            </p:cNvSpPr>
            <p:nvPr/>
          </p:nvSpPr>
          <p:spPr bwMode="auto">
            <a:xfrm>
              <a:off x="896" y="3272"/>
              <a:ext cx="1" cy="369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Line 183"/>
            <p:cNvSpPr>
              <a:spLocks noChangeShapeType="1"/>
            </p:cNvSpPr>
            <p:nvPr/>
          </p:nvSpPr>
          <p:spPr bwMode="auto">
            <a:xfrm rot="600000">
              <a:off x="384" y="3456"/>
              <a:ext cx="1468" cy="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Line 184"/>
            <p:cNvSpPr>
              <a:spLocks noChangeShapeType="1"/>
            </p:cNvSpPr>
            <p:nvPr/>
          </p:nvSpPr>
          <p:spPr bwMode="auto">
            <a:xfrm>
              <a:off x="1296" y="33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Line 185"/>
            <p:cNvSpPr>
              <a:spLocks noChangeShapeType="1"/>
            </p:cNvSpPr>
            <p:nvPr/>
          </p:nvSpPr>
          <p:spPr bwMode="auto">
            <a:xfrm>
              <a:off x="1160" y="33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Line 186"/>
            <p:cNvSpPr>
              <a:spLocks noChangeShapeType="1"/>
            </p:cNvSpPr>
            <p:nvPr/>
          </p:nvSpPr>
          <p:spPr bwMode="auto">
            <a:xfrm>
              <a:off x="992" y="3280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Line 187"/>
            <p:cNvSpPr>
              <a:spLocks noChangeShapeType="1"/>
            </p:cNvSpPr>
            <p:nvPr/>
          </p:nvSpPr>
          <p:spPr bwMode="auto">
            <a:xfrm>
              <a:off x="832" y="3248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Line 188"/>
            <p:cNvSpPr>
              <a:spLocks noChangeShapeType="1"/>
            </p:cNvSpPr>
            <p:nvPr/>
          </p:nvSpPr>
          <p:spPr bwMode="auto">
            <a:xfrm>
              <a:off x="632" y="3216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Line 189"/>
            <p:cNvSpPr>
              <a:spLocks noChangeShapeType="1"/>
            </p:cNvSpPr>
            <p:nvPr/>
          </p:nvSpPr>
          <p:spPr bwMode="auto">
            <a:xfrm>
              <a:off x="696" y="324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90"/>
            <p:cNvGrpSpPr>
              <a:grpSpLocks/>
            </p:cNvGrpSpPr>
            <p:nvPr/>
          </p:nvGrpSpPr>
          <p:grpSpPr bwMode="auto">
            <a:xfrm>
              <a:off x="704" y="3400"/>
              <a:ext cx="337" cy="483"/>
              <a:chOff x="2064" y="3456"/>
              <a:chExt cx="337" cy="483"/>
            </a:xfrm>
          </p:grpSpPr>
          <p:sp>
            <p:nvSpPr>
              <p:cNvPr id="19583" name="Freeform 191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4" name="Text Box 192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585" name="Line 193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69" name="Line 194"/>
            <p:cNvSpPr>
              <a:spLocks noChangeShapeType="1"/>
            </p:cNvSpPr>
            <p:nvPr/>
          </p:nvSpPr>
          <p:spPr bwMode="auto">
            <a:xfrm rot="600000">
              <a:off x="744" y="3392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Text Box 195"/>
            <p:cNvSpPr txBox="1">
              <a:spLocks noChangeArrowheads="1"/>
            </p:cNvSpPr>
            <p:nvPr/>
          </p:nvSpPr>
          <p:spPr bwMode="auto">
            <a:xfrm>
              <a:off x="720" y="324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71" name="Line 196"/>
            <p:cNvSpPr>
              <a:spLocks noChangeShapeType="1"/>
            </p:cNvSpPr>
            <p:nvPr/>
          </p:nvSpPr>
          <p:spPr bwMode="auto">
            <a:xfrm>
              <a:off x="456" y="246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Line 197"/>
            <p:cNvSpPr>
              <a:spLocks noChangeShapeType="1"/>
            </p:cNvSpPr>
            <p:nvPr/>
          </p:nvSpPr>
          <p:spPr bwMode="auto">
            <a:xfrm rot="10800000">
              <a:off x="456" y="2664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Text Box 198"/>
            <p:cNvSpPr txBox="1">
              <a:spLocks noChangeArrowheads="1"/>
            </p:cNvSpPr>
            <p:nvPr/>
          </p:nvSpPr>
          <p:spPr bwMode="auto">
            <a:xfrm>
              <a:off x="344" y="2632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74" name="Text Box 199"/>
            <p:cNvSpPr txBox="1">
              <a:spLocks noChangeArrowheads="1"/>
            </p:cNvSpPr>
            <p:nvPr/>
          </p:nvSpPr>
          <p:spPr bwMode="auto">
            <a:xfrm>
              <a:off x="256" y="3224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575" name="Text Box 200"/>
            <p:cNvSpPr txBox="1">
              <a:spLocks noChangeArrowheads="1"/>
            </p:cNvSpPr>
            <p:nvPr/>
          </p:nvSpPr>
          <p:spPr bwMode="auto">
            <a:xfrm>
              <a:off x="1800" y="344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sp>
          <p:nvSpPr>
            <p:cNvPr id="19576" name="Line 201"/>
            <p:cNvSpPr>
              <a:spLocks noChangeShapeType="1"/>
            </p:cNvSpPr>
            <p:nvPr/>
          </p:nvSpPr>
          <p:spPr bwMode="auto">
            <a:xfrm>
              <a:off x="1752" y="270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Line 202"/>
            <p:cNvSpPr>
              <a:spLocks noChangeShapeType="1"/>
            </p:cNvSpPr>
            <p:nvPr/>
          </p:nvSpPr>
          <p:spPr bwMode="auto">
            <a:xfrm>
              <a:off x="1752" y="2928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Line 203"/>
            <p:cNvSpPr>
              <a:spLocks noChangeShapeType="1"/>
            </p:cNvSpPr>
            <p:nvPr/>
          </p:nvSpPr>
          <p:spPr bwMode="auto">
            <a:xfrm flipV="1">
              <a:off x="1696" y="2656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Oval 204"/>
            <p:cNvSpPr>
              <a:spLocks noChangeArrowheads="1"/>
            </p:cNvSpPr>
            <p:nvPr/>
          </p:nvSpPr>
          <p:spPr bwMode="auto">
            <a:xfrm>
              <a:off x="448" y="2456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Oval 205"/>
            <p:cNvSpPr>
              <a:spLocks noChangeArrowheads="1"/>
            </p:cNvSpPr>
            <p:nvPr/>
          </p:nvSpPr>
          <p:spPr bwMode="auto">
            <a:xfrm>
              <a:off x="1744" y="2696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Text Box 206"/>
            <p:cNvSpPr txBox="1">
              <a:spLocks noChangeArrowheads="1"/>
            </p:cNvSpPr>
            <p:nvPr/>
          </p:nvSpPr>
          <p:spPr bwMode="auto">
            <a:xfrm>
              <a:off x="440" y="239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582" name="Text Box 207"/>
            <p:cNvSpPr txBox="1">
              <a:spLocks noChangeArrowheads="1"/>
            </p:cNvSpPr>
            <p:nvPr/>
          </p:nvSpPr>
          <p:spPr bwMode="auto">
            <a:xfrm>
              <a:off x="1632" y="26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</p:grpSp>
      <p:grpSp>
        <p:nvGrpSpPr>
          <p:cNvPr id="6" name="Group 299"/>
          <p:cNvGrpSpPr>
            <a:grpSpLocks/>
          </p:cNvGrpSpPr>
          <p:nvPr/>
        </p:nvGrpSpPr>
        <p:grpSpPr bwMode="auto">
          <a:xfrm>
            <a:off x="3403600" y="3784600"/>
            <a:ext cx="2832100" cy="2447925"/>
            <a:chOff x="2232" y="2464"/>
            <a:chExt cx="1784" cy="1542"/>
          </a:xfrm>
        </p:grpSpPr>
        <p:sp>
          <p:nvSpPr>
            <p:cNvPr id="19506" name="Text Box 100"/>
            <p:cNvSpPr txBox="1">
              <a:spLocks noChangeArrowheads="1"/>
            </p:cNvSpPr>
            <p:nvPr/>
          </p:nvSpPr>
          <p:spPr bwMode="auto">
            <a:xfrm>
              <a:off x="3728" y="349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sp>
          <p:nvSpPr>
            <p:cNvPr id="19507" name="Text Box 99"/>
            <p:cNvSpPr txBox="1">
              <a:spLocks noChangeArrowheads="1"/>
            </p:cNvSpPr>
            <p:nvPr/>
          </p:nvSpPr>
          <p:spPr bwMode="auto">
            <a:xfrm>
              <a:off x="2232" y="324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508" name="Oval 92"/>
            <p:cNvSpPr>
              <a:spLocks noChangeArrowheads="1"/>
            </p:cNvSpPr>
            <p:nvPr/>
          </p:nvSpPr>
          <p:spPr bwMode="auto">
            <a:xfrm>
              <a:off x="2406" y="2522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94"/>
            <p:cNvSpPr>
              <a:spLocks noChangeShapeType="1"/>
            </p:cNvSpPr>
            <p:nvPr/>
          </p:nvSpPr>
          <p:spPr bwMode="auto">
            <a:xfrm flipV="1">
              <a:off x="2355" y="2482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Text Box 98"/>
            <p:cNvSpPr txBox="1">
              <a:spLocks noChangeArrowheads="1"/>
            </p:cNvSpPr>
            <p:nvPr/>
          </p:nvSpPr>
          <p:spPr bwMode="auto">
            <a:xfrm>
              <a:off x="2297" y="270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11" name="Line 150"/>
            <p:cNvSpPr>
              <a:spLocks noChangeShapeType="1"/>
            </p:cNvSpPr>
            <p:nvPr/>
          </p:nvSpPr>
          <p:spPr bwMode="auto">
            <a:xfrm>
              <a:off x="3674" y="275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151"/>
            <p:cNvSpPr>
              <a:spLocks noChangeShapeType="1"/>
            </p:cNvSpPr>
            <p:nvPr/>
          </p:nvSpPr>
          <p:spPr bwMode="auto">
            <a:xfrm>
              <a:off x="2414" y="25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152"/>
            <p:cNvSpPr>
              <a:spLocks noChangeShapeType="1"/>
            </p:cNvSpPr>
            <p:nvPr/>
          </p:nvSpPr>
          <p:spPr bwMode="auto">
            <a:xfrm rot="10800000">
              <a:off x="2414" y="2736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153"/>
            <p:cNvSpPr>
              <a:spLocks noChangeShapeType="1"/>
            </p:cNvSpPr>
            <p:nvPr/>
          </p:nvSpPr>
          <p:spPr bwMode="auto">
            <a:xfrm>
              <a:off x="3678" y="299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AutoShape 209"/>
            <p:cNvSpPr>
              <a:spLocks noChangeArrowheads="1"/>
            </p:cNvSpPr>
            <p:nvPr/>
          </p:nvSpPr>
          <p:spPr bwMode="auto">
            <a:xfrm rot="8126092">
              <a:off x="3269" y="3368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FF330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6" name="AutoShape 210"/>
            <p:cNvSpPr>
              <a:spLocks noChangeArrowheads="1"/>
            </p:cNvSpPr>
            <p:nvPr/>
          </p:nvSpPr>
          <p:spPr bwMode="auto">
            <a:xfrm rot="4119578">
              <a:off x="3236" y="3246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3399FF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7" name="Rectangle 211"/>
            <p:cNvSpPr>
              <a:spLocks noChangeArrowheads="1"/>
            </p:cNvSpPr>
            <p:nvPr/>
          </p:nvSpPr>
          <p:spPr bwMode="auto">
            <a:xfrm rot="796058" flipV="1">
              <a:off x="2870" y="3230"/>
              <a:ext cx="990" cy="86"/>
            </a:xfrm>
            <a:prstGeom prst="rect">
              <a:avLst/>
            </a:prstGeom>
            <a:solidFill>
              <a:srgbClr val="3399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8" name="Rectangle 212"/>
            <p:cNvSpPr>
              <a:spLocks noChangeArrowheads="1"/>
            </p:cNvSpPr>
            <p:nvPr/>
          </p:nvSpPr>
          <p:spPr bwMode="auto">
            <a:xfrm rot="796058" flipV="1">
              <a:off x="2879" y="3800"/>
              <a:ext cx="990" cy="69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9" name="Text Box 213"/>
            <p:cNvSpPr txBox="1">
              <a:spLocks noChangeArrowheads="1"/>
            </p:cNvSpPr>
            <p:nvPr/>
          </p:nvSpPr>
          <p:spPr bwMode="auto">
            <a:xfrm>
              <a:off x="2642" y="3719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N</a:t>
              </a:r>
              <a:endParaRPr lang="en-US"/>
            </a:p>
          </p:txBody>
        </p:sp>
        <p:sp>
          <p:nvSpPr>
            <p:cNvPr id="19520" name="Text Box 214"/>
            <p:cNvSpPr txBox="1">
              <a:spLocks noChangeArrowheads="1"/>
            </p:cNvSpPr>
            <p:nvPr/>
          </p:nvSpPr>
          <p:spPr bwMode="auto">
            <a:xfrm>
              <a:off x="2690" y="312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S</a:t>
              </a:r>
              <a:endParaRPr lang="en-US"/>
            </a:p>
          </p:txBody>
        </p:sp>
        <p:sp>
          <p:nvSpPr>
            <p:cNvPr id="19521" name="Line 216"/>
            <p:cNvSpPr>
              <a:spLocks noChangeShapeType="1"/>
            </p:cNvSpPr>
            <p:nvPr/>
          </p:nvSpPr>
          <p:spPr bwMode="auto">
            <a:xfrm rot="10800000">
              <a:off x="3450" y="3320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Line 217"/>
            <p:cNvSpPr>
              <a:spLocks noChangeShapeType="1"/>
            </p:cNvSpPr>
            <p:nvPr/>
          </p:nvSpPr>
          <p:spPr bwMode="auto">
            <a:xfrm rot="10800000">
              <a:off x="3394" y="332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Line 219"/>
            <p:cNvSpPr>
              <a:spLocks noChangeShapeType="1"/>
            </p:cNvSpPr>
            <p:nvPr/>
          </p:nvSpPr>
          <p:spPr bwMode="auto">
            <a:xfrm rot="10800000">
              <a:off x="3258" y="3328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Line 220"/>
            <p:cNvSpPr>
              <a:spLocks noChangeShapeType="1"/>
            </p:cNvSpPr>
            <p:nvPr/>
          </p:nvSpPr>
          <p:spPr bwMode="auto">
            <a:xfrm rot="10800000">
              <a:off x="3210" y="331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Line 221"/>
            <p:cNvSpPr>
              <a:spLocks noChangeShapeType="1"/>
            </p:cNvSpPr>
            <p:nvPr/>
          </p:nvSpPr>
          <p:spPr bwMode="auto">
            <a:xfrm rot="10800000">
              <a:off x="3082" y="3320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Line 222"/>
            <p:cNvSpPr>
              <a:spLocks noChangeShapeType="1"/>
            </p:cNvSpPr>
            <p:nvPr/>
          </p:nvSpPr>
          <p:spPr bwMode="auto">
            <a:xfrm rot="10800000">
              <a:off x="3034" y="3304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Line 223"/>
            <p:cNvSpPr>
              <a:spLocks noChangeShapeType="1"/>
            </p:cNvSpPr>
            <p:nvPr/>
          </p:nvSpPr>
          <p:spPr bwMode="auto">
            <a:xfrm rot="10800000">
              <a:off x="2906" y="3288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Line 224"/>
            <p:cNvSpPr>
              <a:spLocks noChangeShapeType="1"/>
            </p:cNvSpPr>
            <p:nvPr/>
          </p:nvSpPr>
          <p:spPr bwMode="auto">
            <a:xfrm rot="600000">
              <a:off x="2322" y="3504"/>
              <a:ext cx="1468" cy="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Line 225"/>
            <p:cNvSpPr>
              <a:spLocks noChangeShapeType="1"/>
            </p:cNvSpPr>
            <p:nvPr/>
          </p:nvSpPr>
          <p:spPr bwMode="auto">
            <a:xfrm rot="600000">
              <a:off x="2706" y="3448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Line 226"/>
            <p:cNvSpPr>
              <a:spLocks noChangeShapeType="1"/>
            </p:cNvSpPr>
            <p:nvPr/>
          </p:nvSpPr>
          <p:spPr bwMode="auto">
            <a:xfrm rot="10800000">
              <a:off x="3162" y="3320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Line 227"/>
            <p:cNvSpPr>
              <a:spLocks noChangeShapeType="1"/>
            </p:cNvSpPr>
            <p:nvPr/>
          </p:nvSpPr>
          <p:spPr bwMode="auto">
            <a:xfrm rot="10800000">
              <a:off x="2986" y="33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Line 228"/>
            <p:cNvSpPr>
              <a:spLocks noChangeShapeType="1"/>
            </p:cNvSpPr>
            <p:nvPr/>
          </p:nvSpPr>
          <p:spPr bwMode="auto">
            <a:xfrm rot="10800000">
              <a:off x="2858" y="328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Line 229"/>
            <p:cNvSpPr>
              <a:spLocks noChangeShapeType="1"/>
            </p:cNvSpPr>
            <p:nvPr/>
          </p:nvSpPr>
          <p:spPr bwMode="auto">
            <a:xfrm rot="10800000">
              <a:off x="2818" y="326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Line 230"/>
            <p:cNvSpPr>
              <a:spLocks noChangeShapeType="1"/>
            </p:cNvSpPr>
            <p:nvPr/>
          </p:nvSpPr>
          <p:spPr bwMode="auto">
            <a:xfrm rot="10800000">
              <a:off x="2602" y="3232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Line 231"/>
            <p:cNvSpPr>
              <a:spLocks noChangeShapeType="1"/>
            </p:cNvSpPr>
            <p:nvPr/>
          </p:nvSpPr>
          <p:spPr bwMode="auto">
            <a:xfrm rot="10800000">
              <a:off x="2658" y="3248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Text Box 232"/>
            <p:cNvSpPr txBox="1">
              <a:spLocks noChangeArrowheads="1"/>
            </p:cNvSpPr>
            <p:nvPr/>
          </p:nvSpPr>
          <p:spPr bwMode="auto">
            <a:xfrm>
              <a:off x="2690" y="328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grpSp>
          <p:nvGrpSpPr>
            <p:cNvPr id="7" name="Group 233"/>
            <p:cNvGrpSpPr>
              <a:grpSpLocks/>
            </p:cNvGrpSpPr>
            <p:nvPr/>
          </p:nvGrpSpPr>
          <p:grpSpPr bwMode="auto">
            <a:xfrm>
              <a:off x="2690" y="3448"/>
              <a:ext cx="337" cy="483"/>
              <a:chOff x="2064" y="3456"/>
              <a:chExt cx="337" cy="483"/>
            </a:xfrm>
          </p:grpSpPr>
          <p:sp>
            <p:nvSpPr>
              <p:cNvPr id="19542" name="Freeform 234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3" name="Text Box 235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544" name="Line 236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38" name="Oval 237"/>
            <p:cNvSpPr>
              <a:spLocks noChangeArrowheads="1"/>
            </p:cNvSpPr>
            <p:nvPr/>
          </p:nvSpPr>
          <p:spPr bwMode="auto">
            <a:xfrm>
              <a:off x="3666" y="2744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Line 238"/>
            <p:cNvSpPr>
              <a:spLocks noChangeShapeType="1"/>
            </p:cNvSpPr>
            <p:nvPr/>
          </p:nvSpPr>
          <p:spPr bwMode="auto">
            <a:xfrm flipV="1">
              <a:off x="3618" y="2704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Text Box 239"/>
            <p:cNvSpPr txBox="1">
              <a:spLocks noChangeArrowheads="1"/>
            </p:cNvSpPr>
            <p:nvPr/>
          </p:nvSpPr>
          <p:spPr bwMode="auto">
            <a:xfrm>
              <a:off x="2402" y="24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541" name="Text Box 240"/>
            <p:cNvSpPr txBox="1">
              <a:spLocks noChangeArrowheads="1"/>
            </p:cNvSpPr>
            <p:nvPr/>
          </p:nvSpPr>
          <p:spPr bwMode="auto">
            <a:xfrm>
              <a:off x="3562" y="264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</p:grpSp>
      <p:grpSp>
        <p:nvGrpSpPr>
          <p:cNvPr id="8" name="Group 298"/>
          <p:cNvGrpSpPr>
            <a:grpSpLocks/>
          </p:cNvGrpSpPr>
          <p:nvPr/>
        </p:nvGrpSpPr>
        <p:grpSpPr bwMode="auto">
          <a:xfrm>
            <a:off x="6261100" y="3733800"/>
            <a:ext cx="2882900" cy="2525712"/>
            <a:chOff x="3672" y="1072"/>
            <a:chExt cx="1816" cy="1591"/>
          </a:xfrm>
        </p:grpSpPr>
        <p:sp>
          <p:nvSpPr>
            <p:cNvPr id="19467" name="Line 290"/>
            <p:cNvSpPr>
              <a:spLocks noChangeShapeType="1"/>
            </p:cNvSpPr>
            <p:nvPr/>
          </p:nvSpPr>
          <p:spPr bwMode="auto">
            <a:xfrm flipV="1">
              <a:off x="3816" y="1104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Text Box 292"/>
            <p:cNvSpPr txBox="1">
              <a:spLocks noChangeArrowheads="1"/>
            </p:cNvSpPr>
            <p:nvPr/>
          </p:nvSpPr>
          <p:spPr bwMode="auto">
            <a:xfrm>
              <a:off x="3848" y="107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469" name="Text Box 79"/>
            <p:cNvSpPr txBox="1">
              <a:spLocks noChangeArrowheads="1"/>
            </p:cNvSpPr>
            <p:nvPr/>
          </p:nvSpPr>
          <p:spPr bwMode="auto">
            <a:xfrm>
              <a:off x="5200" y="212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sp>
          <p:nvSpPr>
            <p:cNvPr id="19470" name="Line 149"/>
            <p:cNvSpPr>
              <a:spLocks noChangeShapeType="1"/>
            </p:cNvSpPr>
            <p:nvPr/>
          </p:nvSpPr>
          <p:spPr bwMode="auto">
            <a:xfrm>
              <a:off x="5184" y="1376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130"/>
            <p:cNvSpPr txBox="1">
              <a:spLocks noChangeArrowheads="1"/>
            </p:cNvSpPr>
            <p:nvPr/>
          </p:nvSpPr>
          <p:spPr bwMode="auto">
            <a:xfrm>
              <a:off x="3744" y="1336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472" name="AutoShape 156"/>
            <p:cNvSpPr>
              <a:spLocks noChangeArrowheads="1"/>
            </p:cNvSpPr>
            <p:nvPr/>
          </p:nvSpPr>
          <p:spPr bwMode="auto">
            <a:xfrm rot="8126092">
              <a:off x="4761" y="2017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FF330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3" name="AutoShape 157"/>
            <p:cNvSpPr>
              <a:spLocks noChangeArrowheads="1"/>
            </p:cNvSpPr>
            <p:nvPr/>
          </p:nvSpPr>
          <p:spPr bwMode="auto">
            <a:xfrm rot="4119578">
              <a:off x="4728" y="1895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3399FF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4" name="Rectangle 158"/>
            <p:cNvSpPr>
              <a:spLocks noChangeArrowheads="1"/>
            </p:cNvSpPr>
            <p:nvPr/>
          </p:nvSpPr>
          <p:spPr bwMode="auto">
            <a:xfrm rot="796058" flipV="1">
              <a:off x="4362" y="1879"/>
              <a:ext cx="990" cy="86"/>
            </a:xfrm>
            <a:prstGeom prst="rect">
              <a:avLst/>
            </a:prstGeom>
            <a:solidFill>
              <a:srgbClr val="3399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5" name="Rectangle 159"/>
            <p:cNvSpPr>
              <a:spLocks noChangeArrowheads="1"/>
            </p:cNvSpPr>
            <p:nvPr/>
          </p:nvSpPr>
          <p:spPr bwMode="auto">
            <a:xfrm rot="796058" flipV="1">
              <a:off x="4384" y="2448"/>
              <a:ext cx="990" cy="69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6" name="Text Box 260"/>
            <p:cNvSpPr txBox="1">
              <a:spLocks noChangeArrowheads="1"/>
            </p:cNvSpPr>
            <p:nvPr/>
          </p:nvSpPr>
          <p:spPr bwMode="auto">
            <a:xfrm>
              <a:off x="4198" y="1777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N</a:t>
              </a:r>
              <a:endParaRPr lang="en-US"/>
            </a:p>
          </p:txBody>
        </p:sp>
        <p:sp>
          <p:nvSpPr>
            <p:cNvPr id="19477" name="Line 262"/>
            <p:cNvSpPr>
              <a:spLocks noChangeShapeType="1"/>
            </p:cNvSpPr>
            <p:nvPr/>
          </p:nvSpPr>
          <p:spPr bwMode="auto">
            <a:xfrm rot="10800000">
              <a:off x="4944" y="1984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Line 263"/>
            <p:cNvSpPr>
              <a:spLocks noChangeShapeType="1"/>
            </p:cNvSpPr>
            <p:nvPr/>
          </p:nvSpPr>
          <p:spPr bwMode="auto">
            <a:xfrm rot="10800000">
              <a:off x="4736" y="1984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264"/>
            <p:cNvSpPr>
              <a:spLocks noChangeShapeType="1"/>
            </p:cNvSpPr>
            <p:nvPr/>
          </p:nvSpPr>
          <p:spPr bwMode="auto">
            <a:xfrm rot="10800000">
              <a:off x="4552" y="1976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265"/>
            <p:cNvSpPr>
              <a:spLocks noChangeShapeType="1"/>
            </p:cNvSpPr>
            <p:nvPr/>
          </p:nvSpPr>
          <p:spPr bwMode="auto">
            <a:xfrm rot="10800000">
              <a:off x="4360" y="1936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266"/>
            <p:cNvSpPr>
              <a:spLocks noChangeShapeType="1"/>
            </p:cNvSpPr>
            <p:nvPr/>
          </p:nvSpPr>
          <p:spPr bwMode="auto">
            <a:xfrm rot="10800000">
              <a:off x="4880" y="196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267"/>
            <p:cNvSpPr>
              <a:spLocks noChangeShapeType="1"/>
            </p:cNvSpPr>
            <p:nvPr/>
          </p:nvSpPr>
          <p:spPr bwMode="auto">
            <a:xfrm rot="10800000">
              <a:off x="4696" y="1968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Line 268"/>
            <p:cNvSpPr>
              <a:spLocks noChangeShapeType="1"/>
            </p:cNvSpPr>
            <p:nvPr/>
          </p:nvSpPr>
          <p:spPr bwMode="auto">
            <a:xfrm rot="10800000">
              <a:off x="4512" y="195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270"/>
            <p:cNvSpPr>
              <a:spLocks noChangeShapeType="1"/>
            </p:cNvSpPr>
            <p:nvPr/>
          </p:nvSpPr>
          <p:spPr bwMode="auto">
            <a:xfrm rot="600000">
              <a:off x="3792" y="2128"/>
              <a:ext cx="1468" cy="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Line 271"/>
            <p:cNvSpPr>
              <a:spLocks noChangeShapeType="1"/>
            </p:cNvSpPr>
            <p:nvPr/>
          </p:nvSpPr>
          <p:spPr bwMode="auto">
            <a:xfrm rot="10800000">
              <a:off x="4656" y="1968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Text Box 272"/>
            <p:cNvSpPr txBox="1">
              <a:spLocks noChangeArrowheads="1"/>
            </p:cNvSpPr>
            <p:nvPr/>
          </p:nvSpPr>
          <p:spPr bwMode="auto">
            <a:xfrm>
              <a:off x="3672" y="1872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487" name="Line 273"/>
            <p:cNvSpPr>
              <a:spLocks noChangeShapeType="1"/>
            </p:cNvSpPr>
            <p:nvPr/>
          </p:nvSpPr>
          <p:spPr bwMode="auto">
            <a:xfrm>
              <a:off x="3864" y="114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274"/>
            <p:cNvSpPr>
              <a:spLocks noChangeShapeType="1"/>
            </p:cNvSpPr>
            <p:nvPr/>
          </p:nvSpPr>
          <p:spPr bwMode="auto">
            <a:xfrm rot="10800000">
              <a:off x="4464" y="194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Line 275"/>
            <p:cNvSpPr>
              <a:spLocks noChangeShapeType="1"/>
            </p:cNvSpPr>
            <p:nvPr/>
          </p:nvSpPr>
          <p:spPr bwMode="auto">
            <a:xfrm rot="10800000">
              <a:off x="4312" y="191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Line 276"/>
            <p:cNvSpPr>
              <a:spLocks noChangeShapeType="1"/>
            </p:cNvSpPr>
            <p:nvPr/>
          </p:nvSpPr>
          <p:spPr bwMode="auto">
            <a:xfrm rot="10800000">
              <a:off x="4264" y="19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Line 277"/>
            <p:cNvSpPr>
              <a:spLocks noChangeShapeType="1"/>
            </p:cNvSpPr>
            <p:nvPr/>
          </p:nvSpPr>
          <p:spPr bwMode="auto">
            <a:xfrm rot="10800000">
              <a:off x="4072" y="1880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278"/>
            <p:cNvSpPr>
              <a:spLocks noChangeShapeType="1"/>
            </p:cNvSpPr>
            <p:nvPr/>
          </p:nvSpPr>
          <p:spPr bwMode="auto">
            <a:xfrm rot="10800000">
              <a:off x="4128" y="1896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Line 279"/>
            <p:cNvSpPr>
              <a:spLocks noChangeShapeType="1"/>
            </p:cNvSpPr>
            <p:nvPr/>
          </p:nvSpPr>
          <p:spPr bwMode="auto">
            <a:xfrm rot="600000">
              <a:off x="4168" y="2064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Text Box 280"/>
            <p:cNvSpPr txBox="1">
              <a:spLocks noChangeArrowheads="1"/>
            </p:cNvSpPr>
            <p:nvPr/>
          </p:nvSpPr>
          <p:spPr bwMode="auto">
            <a:xfrm>
              <a:off x="4152" y="192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grpSp>
          <p:nvGrpSpPr>
            <p:cNvPr id="9" name="Group 281"/>
            <p:cNvGrpSpPr>
              <a:grpSpLocks/>
            </p:cNvGrpSpPr>
            <p:nvPr/>
          </p:nvGrpSpPr>
          <p:grpSpPr bwMode="auto">
            <a:xfrm>
              <a:off x="4160" y="2072"/>
              <a:ext cx="337" cy="483"/>
              <a:chOff x="2064" y="3456"/>
              <a:chExt cx="337" cy="483"/>
            </a:xfrm>
          </p:grpSpPr>
          <p:sp>
            <p:nvSpPr>
              <p:cNvPr id="19503" name="Freeform 282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4" name="Text Box 283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505" name="Line 284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6" name="Line 285"/>
            <p:cNvSpPr>
              <a:spLocks noChangeShapeType="1"/>
            </p:cNvSpPr>
            <p:nvPr/>
          </p:nvSpPr>
          <p:spPr bwMode="auto">
            <a:xfrm>
              <a:off x="5184" y="159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Line 286"/>
            <p:cNvSpPr>
              <a:spLocks noChangeShapeType="1"/>
            </p:cNvSpPr>
            <p:nvPr/>
          </p:nvSpPr>
          <p:spPr bwMode="auto">
            <a:xfrm rot="10800000">
              <a:off x="3864" y="1368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Oval 287"/>
            <p:cNvSpPr>
              <a:spLocks noChangeArrowheads="1"/>
            </p:cNvSpPr>
            <p:nvPr/>
          </p:nvSpPr>
          <p:spPr bwMode="auto">
            <a:xfrm>
              <a:off x="3856" y="1136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9" name="Oval 288"/>
            <p:cNvSpPr>
              <a:spLocks noChangeArrowheads="1"/>
            </p:cNvSpPr>
            <p:nvPr/>
          </p:nvSpPr>
          <p:spPr bwMode="auto">
            <a:xfrm>
              <a:off x="5176" y="1360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291"/>
            <p:cNvSpPr>
              <a:spLocks noChangeShapeType="1"/>
            </p:cNvSpPr>
            <p:nvPr/>
          </p:nvSpPr>
          <p:spPr bwMode="auto">
            <a:xfrm flipV="1">
              <a:off x="5136" y="132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Text Box 293"/>
            <p:cNvSpPr txBox="1">
              <a:spLocks noChangeArrowheads="1"/>
            </p:cNvSpPr>
            <p:nvPr/>
          </p:nvSpPr>
          <p:spPr bwMode="auto">
            <a:xfrm>
              <a:off x="5064" y="127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  <p:sp>
          <p:nvSpPr>
            <p:cNvPr id="19502" name="Text Box 296"/>
            <p:cNvSpPr txBox="1">
              <a:spLocks noChangeArrowheads="1"/>
            </p:cNvSpPr>
            <p:nvPr/>
          </p:nvSpPr>
          <p:spPr bwMode="auto">
            <a:xfrm>
              <a:off x="4152" y="2376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S</a:t>
              </a:r>
              <a:endParaRPr lang="en-US"/>
            </a:p>
          </p:txBody>
        </p:sp>
      </p:grpSp>
      <p:sp>
        <p:nvSpPr>
          <p:cNvPr id="10541" name="Text Box 301"/>
          <p:cNvSpPr txBox="1">
            <a:spLocks noChangeArrowheads="1"/>
          </p:cNvSpPr>
          <p:nvPr/>
        </p:nvSpPr>
        <p:spPr bwMode="auto">
          <a:xfrm>
            <a:off x="762000" y="6110288"/>
            <a:ext cx="1476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0542" name="Text Box 302"/>
          <p:cNvSpPr txBox="1">
            <a:spLocks noChangeArrowheads="1"/>
          </p:cNvSpPr>
          <p:nvPr/>
        </p:nvSpPr>
        <p:spPr bwMode="auto">
          <a:xfrm>
            <a:off x="4238624" y="6115050"/>
            <a:ext cx="1323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0547" name="AutoShape 307"/>
          <p:cNvSpPr>
            <a:spLocks noChangeArrowheads="1"/>
          </p:cNvSpPr>
          <p:nvPr/>
        </p:nvSpPr>
        <p:spPr bwMode="auto">
          <a:xfrm>
            <a:off x="1600200" y="64770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10403" grpId="0"/>
      <p:bldP spid="10541" grpId="0"/>
      <p:bldP spid="105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075" y="3176588"/>
            <a:ext cx="5248275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25622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2971801"/>
            <a:ext cx="21574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6763" y="4548188"/>
            <a:ext cx="19304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3411538"/>
            <a:ext cx="198437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627438"/>
            <a:ext cx="27178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48350" y="1533525"/>
            <a:ext cx="23368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0" y="1828800"/>
            <a:ext cx="333973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49925" y="146809"/>
            <a:ext cx="2936875" cy="18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1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95800" y="1838325"/>
            <a:ext cx="14541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12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62400" y="3352800"/>
            <a:ext cx="14541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Cau tao Ampe 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163" y="336589"/>
            <a:ext cx="4420100" cy="616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206284" y="84147"/>
            <a:ext cx="4287891" cy="5232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EM CHƯA BIẾT </a:t>
            </a: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251291" y="841472"/>
            <a:ext cx="3711234" cy="52629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just">
              <a:lnSpc>
                <a:spcPct val="150000"/>
              </a:lnSpc>
              <a:spcBef>
                <a:spcPts val="1212"/>
              </a:spcBef>
            </a:pP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Người ta còn dựa vào hiện tượng lực điên từ tác dụng lên khung dây dẫn có dòng điện chạy qua để chế tạo điện kế , đó là bộ phận chính của dụng cụ đo điện như ampekế ,vôn kế 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4"/>
          <p:cNvSpPr>
            <a:spLocks noChangeArrowheads="1" noChangeShapeType="1" noTextEdit="1"/>
          </p:cNvSpPr>
          <p:nvPr/>
        </p:nvSpPr>
        <p:spPr bwMode="auto">
          <a:xfrm>
            <a:off x="3276600" y="228600"/>
            <a:ext cx="4114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50000"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Hướng dẫn về nhà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>
                      <a:alpha val="50000"/>
                    </a:srgbClr>
                  </a:gs>
                  <a:gs pos="100000">
                    <a:srgbClr val="FF0000"/>
                  </a:gs>
                </a:gsLst>
                <a:path path="rect">
                  <a:fillToRect r="100000" b="100000"/>
                </a:path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6082" name="Text Box 2" descr="Woven mat"/>
          <p:cNvSpPr txBox="1">
            <a:spLocks noChangeArrowheads="1"/>
          </p:cNvSpPr>
          <p:nvPr/>
        </p:nvSpPr>
        <p:spPr bwMode="auto">
          <a:xfrm>
            <a:off x="0" y="1143000"/>
            <a:ext cx="9144000" cy="3477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 27.1, 27.2, 27.3, 27.4 27.5 SBT.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33-34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/>
          <p:cNvSpPr>
            <a:spLocks noChangeArrowheads="1"/>
          </p:cNvSpPr>
          <p:nvPr/>
        </p:nvSpPr>
        <p:spPr bwMode="auto">
          <a:xfrm>
            <a:off x="3505200" y="4800600"/>
            <a:ext cx="1954213" cy="207963"/>
          </a:xfrm>
          <a:prstGeom prst="cloudCallout">
            <a:avLst>
              <a:gd name="adj1" fmla="val -15579"/>
              <a:gd name="adj2" fmla="val 20833"/>
            </a:avLst>
          </a:prstGeom>
          <a:gradFill rotWithShape="1">
            <a:gsLst>
              <a:gs pos="0">
                <a:srgbClr val="FFFFFF"/>
              </a:gs>
              <a:gs pos="50000">
                <a:srgbClr val="00FFFF"/>
              </a:gs>
              <a:gs pos="100000">
                <a:srgbClr val="FFFFFF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91409" tIns="45705" rIns="91409" bIns="45705"/>
          <a:lstStyle/>
          <a:p>
            <a:pPr algn="ctr"/>
            <a:endParaRPr lang="en-US"/>
          </a:p>
        </p:txBody>
      </p:sp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6781800" y="762000"/>
            <a:ext cx="2133600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lIns="91409" tIns="45705" rIns="91409" bIns="45705" anchor="ctr"/>
          <a:lstStyle/>
          <a:p>
            <a:pPr>
              <a:defRPr/>
            </a:pPr>
            <a:endParaRPr lang="en-US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6934200" y="990600"/>
            <a:ext cx="1828800" cy="1828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99995C"/>
            </a:prstShdw>
          </a:effectLst>
        </p:spPr>
        <p:txBody>
          <a:bodyPr wrap="none" lIns="91409" tIns="45705" rIns="91409" bIns="45705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 rot="187128">
            <a:off x="228600" y="990600"/>
            <a:ext cx="7315200" cy="2362200"/>
            <a:chOff x="768" y="624"/>
            <a:chExt cx="4608" cy="1248"/>
          </a:xfrm>
        </p:grpSpPr>
        <p:sp>
          <p:nvSpPr>
            <p:cNvPr id="17424" name="AutoShape 6"/>
            <p:cNvSpPr>
              <a:spLocks noChangeArrowheads="1"/>
            </p:cNvSpPr>
            <p:nvPr/>
          </p:nvSpPr>
          <p:spPr bwMode="auto">
            <a:xfrm>
              <a:off x="768" y="624"/>
              <a:ext cx="4464" cy="1248"/>
            </a:xfrm>
            <a:prstGeom prst="cloudCallout">
              <a:avLst>
                <a:gd name="adj1" fmla="val 1366"/>
                <a:gd name="adj2" fmla="val -4245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07A99"/>
              </a:prstShdw>
            </a:effectLst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17425" name="AutoShape 7"/>
            <p:cNvSpPr>
              <a:spLocks noChangeArrowheads="1"/>
            </p:cNvSpPr>
            <p:nvPr/>
          </p:nvSpPr>
          <p:spPr bwMode="auto">
            <a:xfrm>
              <a:off x="2592" y="624"/>
              <a:ext cx="2784" cy="864"/>
            </a:xfrm>
            <a:prstGeom prst="cloudCallout">
              <a:avLst>
                <a:gd name="adj1" fmla="val 49139"/>
                <a:gd name="adj2" fmla="val 162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07A99"/>
              </a:prstShdw>
            </a:effectLst>
          </p:spPr>
          <p:txBody>
            <a:bodyPr/>
            <a:lstStyle/>
            <a:p>
              <a:pPr algn="ctr"/>
              <a:endParaRPr lang="en-US"/>
            </a:p>
          </p:txBody>
        </p:sp>
      </p:grpSp>
      <p:pic>
        <p:nvPicPr>
          <p:cNvPr id="17414" name="Picture 9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924800" y="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3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420100" y="213360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5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96000" y="198120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6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543800" y="236220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7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8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98120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9" descr="bir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0279">
            <a:off x="0" y="350520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4" name="WordArt 20"/>
          <p:cNvSpPr>
            <a:spLocks noChangeArrowheads="1" noChangeShapeType="1" noTextEdit="1"/>
          </p:cNvSpPr>
          <p:nvPr/>
        </p:nvSpPr>
        <p:spPr bwMode="auto">
          <a:xfrm>
            <a:off x="762000" y="1828800"/>
            <a:ext cx="7620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kết thúc!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3" name="WordArt 20"/>
          <p:cNvSpPr>
            <a:spLocks noChangeArrowheads="1" noChangeShapeType="1" noTextEdit="1"/>
          </p:cNvSpPr>
          <p:nvPr/>
        </p:nvSpPr>
        <p:spPr bwMode="auto">
          <a:xfrm>
            <a:off x="457200" y="4648200"/>
            <a:ext cx="8305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thầy cô vui khỏe,</a:t>
            </a:r>
          </a:p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Mong các em tiến bộ.</a:t>
            </a:r>
          </a:p>
        </p:txBody>
      </p:sp>
    </p:spTree>
  </p:cSld>
  <p:clrMapOvr>
    <a:masterClrMapping/>
  </p:clrMapOvr>
  <p:transition spd="slow">
    <p:newsflash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  <p:bldP spid="47124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 descr="Canvas"/>
          <p:cNvSpPr>
            <a:spLocks noChangeArrowheads="1"/>
          </p:cNvSpPr>
          <p:nvPr/>
        </p:nvSpPr>
        <p:spPr bwMode="auto">
          <a:xfrm>
            <a:off x="2133600" y="57150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6" name="Rectangle 4" descr="Oak"/>
          <p:cNvSpPr>
            <a:spLocks noChangeArrowheads="1"/>
          </p:cNvSpPr>
          <p:nvPr/>
        </p:nvSpPr>
        <p:spPr bwMode="auto">
          <a:xfrm>
            <a:off x="381000" y="65532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2438400" y="59245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200400" y="23622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 rot="5400000">
            <a:off x="3962400" y="1790700"/>
            <a:ext cx="76200" cy="17907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>
            <a:off x="3152775" y="25146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 flipH="1">
            <a:off x="4105275" y="49530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3629025" y="49530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33" name="Freeform 11"/>
          <p:cNvSpPr>
            <a:spLocks/>
          </p:cNvSpPr>
          <p:nvPr/>
        </p:nvSpPr>
        <p:spPr bwMode="auto">
          <a:xfrm>
            <a:off x="3657600" y="4267200"/>
            <a:ext cx="1081088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4019550" y="485775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4038600" y="41910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5136" name="Line 53"/>
          <p:cNvSpPr>
            <a:spLocks noChangeShapeType="1"/>
          </p:cNvSpPr>
          <p:nvPr/>
        </p:nvSpPr>
        <p:spPr bwMode="auto">
          <a:xfrm>
            <a:off x="4610100" y="27146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54"/>
          <p:cNvSpPr>
            <a:spLocks noChangeShapeType="1"/>
          </p:cNvSpPr>
          <p:nvPr/>
        </p:nvSpPr>
        <p:spPr bwMode="auto">
          <a:xfrm>
            <a:off x="4457700" y="27241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55"/>
          <p:cNvSpPr>
            <a:spLocks noChangeShapeType="1"/>
          </p:cNvSpPr>
          <p:nvPr/>
        </p:nvSpPr>
        <p:spPr bwMode="auto">
          <a:xfrm flipH="1">
            <a:off x="4152900" y="28702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56"/>
          <p:cNvSpPr>
            <a:spLocks noChangeShapeType="1"/>
          </p:cNvSpPr>
          <p:nvPr/>
        </p:nvSpPr>
        <p:spPr bwMode="auto">
          <a:xfrm flipH="1">
            <a:off x="4597400" y="28575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57"/>
          <p:cNvSpPr>
            <a:spLocks noChangeShapeType="1"/>
          </p:cNvSpPr>
          <p:nvPr/>
        </p:nvSpPr>
        <p:spPr bwMode="auto">
          <a:xfrm>
            <a:off x="4165600" y="28829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295400" y="6205538"/>
            <a:ext cx="882650" cy="304800"/>
            <a:chOff x="576" y="3813"/>
            <a:chExt cx="556" cy="192"/>
          </a:xfrm>
        </p:grpSpPr>
        <p:sp>
          <p:nvSpPr>
            <p:cNvPr id="5212" name="Rectangle 66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3" name="Line 67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14" name="AutoShape 68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5" name="AutoShape 69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6" name="AutoShape 70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7" name="Oval 71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8" name="Oval 72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9" name="Oval 73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0" name="Line 74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21" name="Oval 75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2" name="Oval 76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42" name="Freeform 77"/>
          <p:cNvSpPr>
            <a:spLocks/>
          </p:cNvSpPr>
          <p:nvPr/>
        </p:nvSpPr>
        <p:spPr bwMode="auto">
          <a:xfrm>
            <a:off x="1143000" y="38100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Oval 78"/>
          <p:cNvSpPr>
            <a:spLocks noChangeArrowheads="1"/>
          </p:cNvSpPr>
          <p:nvPr/>
        </p:nvSpPr>
        <p:spPr bwMode="auto">
          <a:xfrm>
            <a:off x="6659563" y="62674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4" name="Oval 79"/>
          <p:cNvSpPr>
            <a:spLocks noChangeArrowheads="1"/>
          </p:cNvSpPr>
          <p:nvPr/>
        </p:nvSpPr>
        <p:spPr bwMode="auto">
          <a:xfrm>
            <a:off x="6753225" y="62579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5" name="Oval 80"/>
          <p:cNvSpPr>
            <a:spLocks noChangeArrowheads="1"/>
          </p:cNvSpPr>
          <p:nvPr/>
        </p:nvSpPr>
        <p:spPr bwMode="auto">
          <a:xfrm>
            <a:off x="7029450" y="62674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6" name="Text Box 81"/>
          <p:cNvSpPr txBox="1">
            <a:spLocks noChangeArrowheads="1"/>
          </p:cNvSpPr>
          <p:nvPr/>
        </p:nvSpPr>
        <p:spPr bwMode="auto">
          <a:xfrm>
            <a:off x="6667500" y="59277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5147" name="Rectangle 82"/>
          <p:cNvSpPr>
            <a:spLocks noChangeArrowheads="1"/>
          </p:cNvSpPr>
          <p:nvPr/>
        </p:nvSpPr>
        <p:spPr bwMode="auto">
          <a:xfrm>
            <a:off x="6438900" y="63436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8" name="Oval 83"/>
          <p:cNvSpPr>
            <a:spLocks noChangeArrowheads="1"/>
          </p:cNvSpPr>
          <p:nvPr/>
        </p:nvSpPr>
        <p:spPr bwMode="auto">
          <a:xfrm>
            <a:off x="6410325" y="59436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9" name="Oval 84"/>
          <p:cNvSpPr>
            <a:spLocks noChangeArrowheads="1"/>
          </p:cNvSpPr>
          <p:nvPr/>
        </p:nvSpPr>
        <p:spPr bwMode="auto">
          <a:xfrm>
            <a:off x="6623050" y="62579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0" name="Oval 85"/>
          <p:cNvSpPr>
            <a:spLocks noChangeArrowheads="1"/>
          </p:cNvSpPr>
          <p:nvPr/>
        </p:nvSpPr>
        <p:spPr bwMode="auto">
          <a:xfrm>
            <a:off x="6753225" y="62404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1" name="Oval 86"/>
          <p:cNvSpPr>
            <a:spLocks noChangeArrowheads="1"/>
          </p:cNvSpPr>
          <p:nvPr/>
        </p:nvSpPr>
        <p:spPr bwMode="auto">
          <a:xfrm>
            <a:off x="7048500" y="62595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6400800" y="5867400"/>
            <a:ext cx="719138" cy="719138"/>
            <a:chOff x="3456" y="2832"/>
            <a:chExt cx="453" cy="453"/>
          </a:xfrm>
        </p:grpSpPr>
        <p:sp>
          <p:nvSpPr>
            <p:cNvPr id="5210" name="Line 88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Oval 89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53" name="Rectangle 90"/>
          <p:cNvSpPr>
            <a:spLocks noChangeArrowheads="1"/>
          </p:cNvSpPr>
          <p:nvPr/>
        </p:nvSpPr>
        <p:spPr bwMode="auto">
          <a:xfrm>
            <a:off x="4038600" y="63722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4" name="Rectangle 91"/>
          <p:cNvSpPr>
            <a:spLocks noChangeArrowheads="1"/>
          </p:cNvSpPr>
          <p:nvPr/>
        </p:nvSpPr>
        <p:spPr bwMode="auto">
          <a:xfrm>
            <a:off x="4391025" y="54435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5" name="Oval 92"/>
          <p:cNvSpPr>
            <a:spLocks noChangeArrowheads="1"/>
          </p:cNvSpPr>
          <p:nvPr/>
        </p:nvSpPr>
        <p:spPr bwMode="auto">
          <a:xfrm>
            <a:off x="4486275" y="55245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6" name="AutoShape 93"/>
          <p:cNvSpPr>
            <a:spLocks noChangeArrowheads="1"/>
          </p:cNvSpPr>
          <p:nvPr/>
        </p:nvSpPr>
        <p:spPr bwMode="auto">
          <a:xfrm>
            <a:off x="4624388" y="61341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 rot="-7764344">
            <a:off x="4324350" y="5395913"/>
            <a:ext cx="990600" cy="990600"/>
            <a:chOff x="3552" y="2544"/>
            <a:chExt cx="624" cy="624"/>
          </a:xfrm>
        </p:grpSpPr>
        <p:sp>
          <p:nvSpPr>
            <p:cNvPr id="5208" name="Oval 95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09" name="Line 96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7" name="Oval 97"/>
          <p:cNvSpPr>
            <a:spLocks noChangeArrowheads="1"/>
          </p:cNvSpPr>
          <p:nvPr/>
        </p:nvSpPr>
        <p:spPr bwMode="auto">
          <a:xfrm>
            <a:off x="4710113" y="57626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59" name="Freeform 98"/>
          <p:cNvSpPr>
            <a:spLocks/>
          </p:cNvSpPr>
          <p:nvPr/>
        </p:nvSpPr>
        <p:spPr bwMode="auto">
          <a:xfrm>
            <a:off x="2133600" y="63214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0" name="Freeform 99"/>
          <p:cNvSpPr>
            <a:spLocks/>
          </p:cNvSpPr>
          <p:nvPr/>
        </p:nvSpPr>
        <p:spPr bwMode="auto">
          <a:xfrm>
            <a:off x="5181600" y="62912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1" name="AutoShape 100"/>
          <p:cNvSpPr>
            <a:spLocks noChangeArrowheads="1"/>
          </p:cNvSpPr>
          <p:nvPr/>
        </p:nvSpPr>
        <p:spPr bwMode="auto">
          <a:xfrm>
            <a:off x="43243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2" name="AutoShape 101"/>
          <p:cNvSpPr>
            <a:spLocks noChangeArrowheads="1"/>
          </p:cNvSpPr>
          <p:nvPr/>
        </p:nvSpPr>
        <p:spPr bwMode="auto">
          <a:xfrm>
            <a:off x="51625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3" name="AutoShape 102"/>
          <p:cNvSpPr>
            <a:spLocks noChangeArrowheads="1"/>
          </p:cNvSpPr>
          <p:nvPr/>
        </p:nvSpPr>
        <p:spPr bwMode="auto">
          <a:xfrm>
            <a:off x="2105025" y="61912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4" name="AutoShape 103"/>
          <p:cNvSpPr>
            <a:spLocks noChangeArrowheads="1"/>
          </p:cNvSpPr>
          <p:nvPr/>
        </p:nvSpPr>
        <p:spPr bwMode="auto">
          <a:xfrm>
            <a:off x="1390650" y="61722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5" name="AutoShape 104"/>
          <p:cNvSpPr>
            <a:spLocks noChangeArrowheads="1"/>
          </p:cNvSpPr>
          <p:nvPr/>
        </p:nvSpPr>
        <p:spPr bwMode="auto">
          <a:xfrm>
            <a:off x="661035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6" name="AutoShape 105"/>
          <p:cNvSpPr>
            <a:spLocks noChangeArrowheads="1"/>
          </p:cNvSpPr>
          <p:nvPr/>
        </p:nvSpPr>
        <p:spPr bwMode="auto">
          <a:xfrm>
            <a:off x="716280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7" name="Rectangle 106"/>
          <p:cNvSpPr>
            <a:spLocks noChangeArrowheads="1"/>
          </p:cNvSpPr>
          <p:nvPr/>
        </p:nvSpPr>
        <p:spPr bwMode="auto">
          <a:xfrm>
            <a:off x="6715125" y="59150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8" name="Rectangle 107"/>
          <p:cNvSpPr>
            <a:spLocks noChangeArrowheads="1"/>
          </p:cNvSpPr>
          <p:nvPr/>
        </p:nvSpPr>
        <p:spPr bwMode="auto">
          <a:xfrm>
            <a:off x="6991350" y="48244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9" name="Arc 108"/>
          <p:cNvSpPr>
            <a:spLocks/>
          </p:cNvSpPr>
          <p:nvPr/>
        </p:nvSpPr>
        <p:spPr bwMode="auto">
          <a:xfrm rot="-2700000">
            <a:off x="7239000" y="48006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0" name="Line 109"/>
          <p:cNvSpPr>
            <a:spLocks noChangeShapeType="1"/>
          </p:cNvSpPr>
          <p:nvPr/>
        </p:nvSpPr>
        <p:spPr bwMode="auto">
          <a:xfrm>
            <a:off x="7091363" y="50911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1" name="Line 110"/>
          <p:cNvSpPr>
            <a:spLocks noChangeShapeType="1"/>
          </p:cNvSpPr>
          <p:nvPr/>
        </p:nvSpPr>
        <p:spPr bwMode="auto">
          <a:xfrm flipH="1">
            <a:off x="7791450" y="50958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2" name="Text Box 111"/>
          <p:cNvSpPr txBox="1">
            <a:spLocks noChangeArrowheads="1"/>
          </p:cNvSpPr>
          <p:nvPr/>
        </p:nvSpPr>
        <p:spPr bwMode="auto">
          <a:xfrm>
            <a:off x="7467600" y="49530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5173" name="Rectangle 112"/>
          <p:cNvSpPr>
            <a:spLocks noChangeArrowheads="1"/>
          </p:cNvSpPr>
          <p:nvPr/>
        </p:nvSpPr>
        <p:spPr bwMode="auto">
          <a:xfrm>
            <a:off x="6991350" y="53959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4" name="Oval 113"/>
          <p:cNvSpPr>
            <a:spLocks noChangeArrowheads="1"/>
          </p:cNvSpPr>
          <p:nvPr/>
        </p:nvSpPr>
        <p:spPr bwMode="auto">
          <a:xfrm>
            <a:off x="7419975" y="54673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5" name="Oval 114"/>
          <p:cNvSpPr>
            <a:spLocks noChangeArrowheads="1"/>
          </p:cNvSpPr>
          <p:nvPr/>
        </p:nvSpPr>
        <p:spPr bwMode="auto">
          <a:xfrm rot="20010864" flipV="1">
            <a:off x="7467600" y="54102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rot="10800000"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55" name="Oval 115"/>
          <p:cNvSpPr>
            <a:spLocks noChangeArrowheads="1"/>
          </p:cNvSpPr>
          <p:nvPr/>
        </p:nvSpPr>
        <p:spPr bwMode="auto">
          <a:xfrm rot="20010864" flipV="1">
            <a:off x="7048500" y="4618038"/>
            <a:ext cx="1063625" cy="1074737"/>
          </a:xfrm>
          <a:prstGeom prst="ellipse">
            <a:avLst/>
          </a:prstGeom>
          <a:noFill/>
          <a:ln>
            <a:noFill/>
          </a:ln>
          <a:effectLst>
            <a:outerShdw dist="28398" dir="200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/>
              </a14:hiddenLine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5177" name="Freeform 117"/>
          <p:cNvSpPr>
            <a:spLocks/>
          </p:cNvSpPr>
          <p:nvPr/>
        </p:nvSpPr>
        <p:spPr bwMode="auto">
          <a:xfrm>
            <a:off x="5105400" y="38100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8" name="AutoShape 118"/>
          <p:cNvSpPr>
            <a:spLocks noChangeArrowheads="1"/>
          </p:cNvSpPr>
          <p:nvPr/>
        </p:nvSpPr>
        <p:spPr bwMode="auto">
          <a:xfrm>
            <a:off x="7048500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9" name="AutoShape 119"/>
          <p:cNvSpPr>
            <a:spLocks noChangeArrowheads="1"/>
          </p:cNvSpPr>
          <p:nvPr/>
        </p:nvSpPr>
        <p:spPr bwMode="auto">
          <a:xfrm>
            <a:off x="7762875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80" name="Line 120"/>
          <p:cNvSpPr>
            <a:spLocks noChangeShapeType="1"/>
          </p:cNvSpPr>
          <p:nvPr/>
        </p:nvSpPr>
        <p:spPr bwMode="auto">
          <a:xfrm flipV="1">
            <a:off x="40386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1" name="Line 121"/>
          <p:cNvSpPr>
            <a:spLocks noChangeShapeType="1"/>
          </p:cNvSpPr>
          <p:nvPr/>
        </p:nvSpPr>
        <p:spPr bwMode="auto">
          <a:xfrm flipV="1">
            <a:off x="51054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2" name="Line 122"/>
          <p:cNvSpPr>
            <a:spLocks noChangeShapeType="1"/>
          </p:cNvSpPr>
          <p:nvPr/>
        </p:nvSpPr>
        <p:spPr bwMode="auto">
          <a:xfrm>
            <a:off x="44958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3" name="Line 123"/>
          <p:cNvSpPr>
            <a:spLocks noChangeShapeType="1"/>
          </p:cNvSpPr>
          <p:nvPr/>
        </p:nvSpPr>
        <p:spPr bwMode="auto">
          <a:xfrm>
            <a:off x="46482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4" name="Line 124"/>
          <p:cNvSpPr>
            <a:spLocks noChangeShapeType="1"/>
          </p:cNvSpPr>
          <p:nvPr/>
        </p:nvSpPr>
        <p:spPr bwMode="auto">
          <a:xfrm>
            <a:off x="40386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5" name="Line 125"/>
          <p:cNvSpPr>
            <a:spLocks noChangeShapeType="1"/>
          </p:cNvSpPr>
          <p:nvPr/>
        </p:nvSpPr>
        <p:spPr bwMode="auto">
          <a:xfrm>
            <a:off x="46482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6" name="Line 126"/>
          <p:cNvSpPr>
            <a:spLocks noChangeShapeType="1"/>
          </p:cNvSpPr>
          <p:nvPr/>
        </p:nvSpPr>
        <p:spPr bwMode="auto">
          <a:xfrm>
            <a:off x="7239000" y="51816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87" name="Line 127"/>
          <p:cNvSpPr>
            <a:spLocks noChangeShapeType="1"/>
          </p:cNvSpPr>
          <p:nvPr/>
        </p:nvSpPr>
        <p:spPr bwMode="auto">
          <a:xfrm>
            <a:off x="73152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7239000" y="5181600"/>
            <a:ext cx="609600" cy="609600"/>
            <a:chOff x="4560" y="3168"/>
            <a:chExt cx="384" cy="384"/>
          </a:xfrm>
        </p:grpSpPr>
        <p:sp>
          <p:nvSpPr>
            <p:cNvPr id="5206" name="Line 129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7" name="Line 130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9" name="Line 131"/>
          <p:cNvSpPr>
            <a:spLocks noChangeShapeType="1"/>
          </p:cNvSpPr>
          <p:nvPr/>
        </p:nvSpPr>
        <p:spPr bwMode="auto">
          <a:xfrm>
            <a:off x="7315200" y="53340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0" name="Line 132"/>
          <p:cNvSpPr>
            <a:spLocks noChangeShapeType="1"/>
          </p:cNvSpPr>
          <p:nvPr/>
        </p:nvSpPr>
        <p:spPr bwMode="auto">
          <a:xfrm>
            <a:off x="73914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1" name="Text Box 133"/>
          <p:cNvSpPr txBox="1">
            <a:spLocks noChangeArrowheads="1"/>
          </p:cNvSpPr>
          <p:nvPr/>
        </p:nvSpPr>
        <p:spPr bwMode="auto">
          <a:xfrm>
            <a:off x="457200" y="1371600"/>
            <a:ext cx="77724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95" name="Line 139"/>
          <p:cNvSpPr>
            <a:spLocks noChangeShapeType="1"/>
          </p:cNvSpPr>
          <p:nvPr/>
        </p:nvSpPr>
        <p:spPr bwMode="auto">
          <a:xfrm flipH="1">
            <a:off x="4038600" y="38100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6" name="Line 141"/>
          <p:cNvSpPr>
            <a:spLocks noChangeShapeType="1"/>
          </p:cNvSpPr>
          <p:nvPr/>
        </p:nvSpPr>
        <p:spPr bwMode="auto">
          <a:xfrm>
            <a:off x="3962400" y="46482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7" name="Line 142"/>
          <p:cNvSpPr>
            <a:spLocks noChangeShapeType="1"/>
          </p:cNvSpPr>
          <p:nvPr/>
        </p:nvSpPr>
        <p:spPr bwMode="auto">
          <a:xfrm>
            <a:off x="5105400" y="37338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8" name="Line 144"/>
          <p:cNvSpPr>
            <a:spLocks noChangeShapeType="1"/>
          </p:cNvSpPr>
          <p:nvPr/>
        </p:nvSpPr>
        <p:spPr bwMode="auto">
          <a:xfrm flipH="1">
            <a:off x="4495800" y="43434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578" name="Line 138"/>
          <p:cNvSpPr>
            <a:spLocks noChangeShapeType="1"/>
          </p:cNvSpPr>
          <p:nvPr/>
        </p:nvSpPr>
        <p:spPr bwMode="auto">
          <a:xfrm flipH="1">
            <a:off x="4343400" y="42672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0" name="Line 145"/>
          <p:cNvSpPr>
            <a:spLocks noChangeShapeType="1"/>
          </p:cNvSpPr>
          <p:nvPr/>
        </p:nvSpPr>
        <p:spPr bwMode="auto">
          <a:xfrm flipV="1">
            <a:off x="7239000" y="57912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1" name="Text Box 146"/>
          <p:cNvSpPr txBox="1">
            <a:spLocks noChangeArrowheads="1"/>
          </p:cNvSpPr>
          <p:nvPr/>
        </p:nvSpPr>
        <p:spPr bwMode="auto">
          <a:xfrm>
            <a:off x="4191000" y="4572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5202" name="Text Box 147"/>
          <p:cNvSpPr txBox="1">
            <a:spLocks noChangeArrowheads="1"/>
          </p:cNvSpPr>
          <p:nvPr/>
        </p:nvSpPr>
        <p:spPr bwMode="auto">
          <a:xfrm>
            <a:off x="4724400" y="3886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5203" name="Text Box 148"/>
          <p:cNvSpPr txBox="1">
            <a:spLocks noChangeArrowheads="1"/>
          </p:cNvSpPr>
          <p:nvPr/>
        </p:nvSpPr>
        <p:spPr bwMode="auto">
          <a:xfrm>
            <a:off x="1447800" y="54864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5205" name="Line 150"/>
          <p:cNvSpPr>
            <a:spLocks noChangeShapeType="1"/>
          </p:cNvSpPr>
          <p:nvPr/>
        </p:nvSpPr>
        <p:spPr bwMode="auto">
          <a:xfrm>
            <a:off x="4343400" y="2667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1" name="Text Box 21"/>
          <p:cNvSpPr txBox="1">
            <a:spLocks noChangeArrowheads="1"/>
          </p:cNvSpPr>
          <p:nvPr/>
        </p:nvSpPr>
        <p:spPr bwMode="auto">
          <a:xfrm>
            <a:off x="0" y="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 dirty="0" err="1">
                <a:solidFill>
                  <a:srgbClr val="0000FF"/>
                </a:solidFill>
                <a:latin typeface="Times New Roman" pitchFamily="18" charset="0"/>
              </a:rPr>
              <a:t>Thí</a:t>
            </a:r>
            <a:r>
              <a:rPr lang="en-US" sz="3600" i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latin typeface="Times New Roman" pitchFamily="18" charset="0"/>
              </a:rPr>
              <a:t>nghiệm</a:t>
            </a:r>
            <a:endParaRPr lang="en-US" sz="3600" i="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2" name="Text Box 25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i="0" dirty="0" err="1">
                <a:latin typeface="Times New Roman" pitchFamily="18" charset="0"/>
              </a:rPr>
              <a:t>Mắc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mạch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điện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như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hình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vẽ</a:t>
            </a:r>
            <a:r>
              <a:rPr lang="en-US" sz="3600" i="0" dirty="0">
                <a:latin typeface="Times New Roman" pitchFamily="18" charset="0"/>
              </a:rPr>
              <a:t>. </a:t>
            </a:r>
            <a:r>
              <a:rPr lang="en-US" sz="3600" i="0" dirty="0" err="1">
                <a:latin typeface="Times New Roman" pitchFamily="18" charset="0"/>
              </a:rPr>
              <a:t>Đoạn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dây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dẫn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thẳng</a:t>
            </a:r>
            <a:r>
              <a:rPr lang="en-US" sz="3600" i="0" dirty="0">
                <a:latin typeface="Times New Roman" pitchFamily="18" charset="0"/>
              </a:rPr>
              <a:t> AB </a:t>
            </a:r>
            <a:r>
              <a:rPr lang="en-US" sz="3600" i="0" dirty="0" err="1">
                <a:latin typeface="Times New Roman" pitchFamily="18" charset="0"/>
              </a:rPr>
              <a:t>nằm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trong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từ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trường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của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nam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châm</a:t>
            </a:r>
            <a:endParaRPr lang="en-US" sz="3600" i="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76699E-7 C -0.01372 0.00116 -0.02726 0.00231 -0.03264 0.0027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1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8" grpId="0" animBg="1"/>
      <p:bldP spid="101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 descr="Canvas"/>
          <p:cNvSpPr>
            <a:spLocks noChangeArrowheads="1"/>
          </p:cNvSpPr>
          <p:nvPr/>
        </p:nvSpPr>
        <p:spPr bwMode="auto">
          <a:xfrm>
            <a:off x="2133600" y="57150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6" name="Rectangle 4" descr="Oak"/>
          <p:cNvSpPr>
            <a:spLocks noChangeArrowheads="1"/>
          </p:cNvSpPr>
          <p:nvPr/>
        </p:nvSpPr>
        <p:spPr bwMode="auto">
          <a:xfrm>
            <a:off x="381000" y="65532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2438400" y="59245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200400" y="23622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 rot="5400000">
            <a:off x="3962400" y="1790700"/>
            <a:ext cx="76200" cy="17907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>
            <a:off x="3152775" y="25146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 flipH="1">
            <a:off x="4105275" y="49530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3629025" y="49530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33" name="Freeform 11"/>
          <p:cNvSpPr>
            <a:spLocks/>
          </p:cNvSpPr>
          <p:nvPr/>
        </p:nvSpPr>
        <p:spPr bwMode="auto">
          <a:xfrm>
            <a:off x="3657600" y="4267200"/>
            <a:ext cx="1081088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4019550" y="485775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4038600" y="41910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5136" name="Line 53"/>
          <p:cNvSpPr>
            <a:spLocks noChangeShapeType="1"/>
          </p:cNvSpPr>
          <p:nvPr/>
        </p:nvSpPr>
        <p:spPr bwMode="auto">
          <a:xfrm>
            <a:off x="4610100" y="27146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54"/>
          <p:cNvSpPr>
            <a:spLocks noChangeShapeType="1"/>
          </p:cNvSpPr>
          <p:nvPr/>
        </p:nvSpPr>
        <p:spPr bwMode="auto">
          <a:xfrm>
            <a:off x="4457700" y="27241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55"/>
          <p:cNvSpPr>
            <a:spLocks noChangeShapeType="1"/>
          </p:cNvSpPr>
          <p:nvPr/>
        </p:nvSpPr>
        <p:spPr bwMode="auto">
          <a:xfrm flipH="1">
            <a:off x="4152900" y="28702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56"/>
          <p:cNvSpPr>
            <a:spLocks noChangeShapeType="1"/>
          </p:cNvSpPr>
          <p:nvPr/>
        </p:nvSpPr>
        <p:spPr bwMode="auto">
          <a:xfrm flipH="1">
            <a:off x="4597400" y="28575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57"/>
          <p:cNvSpPr>
            <a:spLocks noChangeShapeType="1"/>
          </p:cNvSpPr>
          <p:nvPr/>
        </p:nvSpPr>
        <p:spPr bwMode="auto">
          <a:xfrm>
            <a:off x="4165600" y="28829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295400" y="6205538"/>
            <a:ext cx="882650" cy="304800"/>
            <a:chOff x="576" y="3813"/>
            <a:chExt cx="556" cy="192"/>
          </a:xfrm>
        </p:grpSpPr>
        <p:sp>
          <p:nvSpPr>
            <p:cNvPr id="5212" name="Rectangle 66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3" name="Line 67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14" name="AutoShape 68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5" name="AutoShape 69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6" name="AutoShape 70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7" name="Oval 71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8" name="Oval 72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9" name="Oval 73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0" name="Line 74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21" name="Oval 75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2" name="Oval 76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42" name="Freeform 77"/>
          <p:cNvSpPr>
            <a:spLocks/>
          </p:cNvSpPr>
          <p:nvPr/>
        </p:nvSpPr>
        <p:spPr bwMode="auto">
          <a:xfrm>
            <a:off x="1143000" y="38100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Oval 78"/>
          <p:cNvSpPr>
            <a:spLocks noChangeArrowheads="1"/>
          </p:cNvSpPr>
          <p:nvPr/>
        </p:nvSpPr>
        <p:spPr bwMode="auto">
          <a:xfrm>
            <a:off x="6659563" y="62674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4" name="Oval 79"/>
          <p:cNvSpPr>
            <a:spLocks noChangeArrowheads="1"/>
          </p:cNvSpPr>
          <p:nvPr/>
        </p:nvSpPr>
        <p:spPr bwMode="auto">
          <a:xfrm>
            <a:off x="6753225" y="62579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5" name="Oval 80"/>
          <p:cNvSpPr>
            <a:spLocks noChangeArrowheads="1"/>
          </p:cNvSpPr>
          <p:nvPr/>
        </p:nvSpPr>
        <p:spPr bwMode="auto">
          <a:xfrm>
            <a:off x="7029450" y="62674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6" name="Text Box 81"/>
          <p:cNvSpPr txBox="1">
            <a:spLocks noChangeArrowheads="1"/>
          </p:cNvSpPr>
          <p:nvPr/>
        </p:nvSpPr>
        <p:spPr bwMode="auto">
          <a:xfrm>
            <a:off x="6667500" y="59277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5147" name="Rectangle 82"/>
          <p:cNvSpPr>
            <a:spLocks noChangeArrowheads="1"/>
          </p:cNvSpPr>
          <p:nvPr/>
        </p:nvSpPr>
        <p:spPr bwMode="auto">
          <a:xfrm>
            <a:off x="6438900" y="63436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8" name="Oval 83"/>
          <p:cNvSpPr>
            <a:spLocks noChangeArrowheads="1"/>
          </p:cNvSpPr>
          <p:nvPr/>
        </p:nvSpPr>
        <p:spPr bwMode="auto">
          <a:xfrm>
            <a:off x="6410325" y="59436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9" name="Oval 84"/>
          <p:cNvSpPr>
            <a:spLocks noChangeArrowheads="1"/>
          </p:cNvSpPr>
          <p:nvPr/>
        </p:nvSpPr>
        <p:spPr bwMode="auto">
          <a:xfrm>
            <a:off x="6623050" y="62579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0" name="Oval 85"/>
          <p:cNvSpPr>
            <a:spLocks noChangeArrowheads="1"/>
          </p:cNvSpPr>
          <p:nvPr/>
        </p:nvSpPr>
        <p:spPr bwMode="auto">
          <a:xfrm>
            <a:off x="6753225" y="62404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1" name="Oval 86"/>
          <p:cNvSpPr>
            <a:spLocks noChangeArrowheads="1"/>
          </p:cNvSpPr>
          <p:nvPr/>
        </p:nvSpPr>
        <p:spPr bwMode="auto">
          <a:xfrm>
            <a:off x="7048500" y="62595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6400800" y="5867400"/>
            <a:ext cx="719138" cy="719138"/>
            <a:chOff x="3456" y="2832"/>
            <a:chExt cx="453" cy="453"/>
          </a:xfrm>
        </p:grpSpPr>
        <p:sp>
          <p:nvSpPr>
            <p:cNvPr id="5210" name="Line 88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Oval 89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53" name="Rectangle 90"/>
          <p:cNvSpPr>
            <a:spLocks noChangeArrowheads="1"/>
          </p:cNvSpPr>
          <p:nvPr/>
        </p:nvSpPr>
        <p:spPr bwMode="auto">
          <a:xfrm>
            <a:off x="4038600" y="63722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4" name="Rectangle 91"/>
          <p:cNvSpPr>
            <a:spLocks noChangeArrowheads="1"/>
          </p:cNvSpPr>
          <p:nvPr/>
        </p:nvSpPr>
        <p:spPr bwMode="auto">
          <a:xfrm>
            <a:off x="4391025" y="54435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5" name="Oval 92"/>
          <p:cNvSpPr>
            <a:spLocks noChangeArrowheads="1"/>
          </p:cNvSpPr>
          <p:nvPr/>
        </p:nvSpPr>
        <p:spPr bwMode="auto">
          <a:xfrm>
            <a:off x="4486275" y="55245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6" name="AutoShape 93"/>
          <p:cNvSpPr>
            <a:spLocks noChangeArrowheads="1"/>
          </p:cNvSpPr>
          <p:nvPr/>
        </p:nvSpPr>
        <p:spPr bwMode="auto">
          <a:xfrm>
            <a:off x="4624388" y="61341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 rot="-7764344">
            <a:off x="4324350" y="5395913"/>
            <a:ext cx="990600" cy="990600"/>
            <a:chOff x="3552" y="2544"/>
            <a:chExt cx="624" cy="624"/>
          </a:xfrm>
        </p:grpSpPr>
        <p:sp>
          <p:nvSpPr>
            <p:cNvPr id="5208" name="Oval 95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09" name="Line 96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7" name="Oval 97"/>
          <p:cNvSpPr>
            <a:spLocks noChangeArrowheads="1"/>
          </p:cNvSpPr>
          <p:nvPr/>
        </p:nvSpPr>
        <p:spPr bwMode="auto">
          <a:xfrm>
            <a:off x="4710113" y="57626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59" name="Freeform 98"/>
          <p:cNvSpPr>
            <a:spLocks/>
          </p:cNvSpPr>
          <p:nvPr/>
        </p:nvSpPr>
        <p:spPr bwMode="auto">
          <a:xfrm>
            <a:off x="2133600" y="63214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0" name="Freeform 99"/>
          <p:cNvSpPr>
            <a:spLocks/>
          </p:cNvSpPr>
          <p:nvPr/>
        </p:nvSpPr>
        <p:spPr bwMode="auto">
          <a:xfrm>
            <a:off x="5181600" y="62912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1" name="AutoShape 100"/>
          <p:cNvSpPr>
            <a:spLocks noChangeArrowheads="1"/>
          </p:cNvSpPr>
          <p:nvPr/>
        </p:nvSpPr>
        <p:spPr bwMode="auto">
          <a:xfrm>
            <a:off x="43243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2" name="AutoShape 101"/>
          <p:cNvSpPr>
            <a:spLocks noChangeArrowheads="1"/>
          </p:cNvSpPr>
          <p:nvPr/>
        </p:nvSpPr>
        <p:spPr bwMode="auto">
          <a:xfrm>
            <a:off x="51625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3" name="AutoShape 102"/>
          <p:cNvSpPr>
            <a:spLocks noChangeArrowheads="1"/>
          </p:cNvSpPr>
          <p:nvPr/>
        </p:nvSpPr>
        <p:spPr bwMode="auto">
          <a:xfrm>
            <a:off x="2105025" y="61912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4" name="AutoShape 103"/>
          <p:cNvSpPr>
            <a:spLocks noChangeArrowheads="1"/>
          </p:cNvSpPr>
          <p:nvPr/>
        </p:nvSpPr>
        <p:spPr bwMode="auto">
          <a:xfrm>
            <a:off x="1390650" y="61722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5" name="AutoShape 104"/>
          <p:cNvSpPr>
            <a:spLocks noChangeArrowheads="1"/>
          </p:cNvSpPr>
          <p:nvPr/>
        </p:nvSpPr>
        <p:spPr bwMode="auto">
          <a:xfrm>
            <a:off x="661035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6" name="AutoShape 105"/>
          <p:cNvSpPr>
            <a:spLocks noChangeArrowheads="1"/>
          </p:cNvSpPr>
          <p:nvPr/>
        </p:nvSpPr>
        <p:spPr bwMode="auto">
          <a:xfrm>
            <a:off x="716280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7" name="Rectangle 106"/>
          <p:cNvSpPr>
            <a:spLocks noChangeArrowheads="1"/>
          </p:cNvSpPr>
          <p:nvPr/>
        </p:nvSpPr>
        <p:spPr bwMode="auto">
          <a:xfrm>
            <a:off x="6715125" y="59150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8" name="Rectangle 107"/>
          <p:cNvSpPr>
            <a:spLocks noChangeArrowheads="1"/>
          </p:cNvSpPr>
          <p:nvPr/>
        </p:nvSpPr>
        <p:spPr bwMode="auto">
          <a:xfrm>
            <a:off x="6991350" y="48244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9" name="Arc 108"/>
          <p:cNvSpPr>
            <a:spLocks/>
          </p:cNvSpPr>
          <p:nvPr/>
        </p:nvSpPr>
        <p:spPr bwMode="auto">
          <a:xfrm rot="-2700000">
            <a:off x="7239000" y="48006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0" name="Line 109"/>
          <p:cNvSpPr>
            <a:spLocks noChangeShapeType="1"/>
          </p:cNvSpPr>
          <p:nvPr/>
        </p:nvSpPr>
        <p:spPr bwMode="auto">
          <a:xfrm>
            <a:off x="7091363" y="50911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1" name="Line 110"/>
          <p:cNvSpPr>
            <a:spLocks noChangeShapeType="1"/>
          </p:cNvSpPr>
          <p:nvPr/>
        </p:nvSpPr>
        <p:spPr bwMode="auto">
          <a:xfrm flipH="1">
            <a:off x="7791450" y="50958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2" name="Text Box 111"/>
          <p:cNvSpPr txBox="1">
            <a:spLocks noChangeArrowheads="1"/>
          </p:cNvSpPr>
          <p:nvPr/>
        </p:nvSpPr>
        <p:spPr bwMode="auto">
          <a:xfrm>
            <a:off x="7467600" y="49530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5173" name="Rectangle 112"/>
          <p:cNvSpPr>
            <a:spLocks noChangeArrowheads="1"/>
          </p:cNvSpPr>
          <p:nvPr/>
        </p:nvSpPr>
        <p:spPr bwMode="auto">
          <a:xfrm>
            <a:off x="6991350" y="53959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4" name="Oval 113"/>
          <p:cNvSpPr>
            <a:spLocks noChangeArrowheads="1"/>
          </p:cNvSpPr>
          <p:nvPr/>
        </p:nvSpPr>
        <p:spPr bwMode="auto">
          <a:xfrm>
            <a:off x="7419975" y="54673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5" name="Oval 114"/>
          <p:cNvSpPr>
            <a:spLocks noChangeArrowheads="1"/>
          </p:cNvSpPr>
          <p:nvPr/>
        </p:nvSpPr>
        <p:spPr bwMode="auto">
          <a:xfrm rot="20010864" flipV="1">
            <a:off x="7467600" y="54102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rot="10800000"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55" name="Oval 115"/>
          <p:cNvSpPr>
            <a:spLocks noChangeArrowheads="1"/>
          </p:cNvSpPr>
          <p:nvPr/>
        </p:nvSpPr>
        <p:spPr bwMode="auto">
          <a:xfrm rot="20010864" flipV="1">
            <a:off x="7048500" y="4618038"/>
            <a:ext cx="1063625" cy="1074737"/>
          </a:xfrm>
          <a:prstGeom prst="ellipse">
            <a:avLst/>
          </a:prstGeom>
          <a:noFill/>
          <a:ln>
            <a:noFill/>
          </a:ln>
          <a:effectLst>
            <a:outerShdw dist="28398" dir="200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/>
              </a14:hiddenLine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5177" name="Freeform 117"/>
          <p:cNvSpPr>
            <a:spLocks/>
          </p:cNvSpPr>
          <p:nvPr/>
        </p:nvSpPr>
        <p:spPr bwMode="auto">
          <a:xfrm>
            <a:off x="5105400" y="38100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8" name="AutoShape 118"/>
          <p:cNvSpPr>
            <a:spLocks noChangeArrowheads="1"/>
          </p:cNvSpPr>
          <p:nvPr/>
        </p:nvSpPr>
        <p:spPr bwMode="auto">
          <a:xfrm>
            <a:off x="7048500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9" name="AutoShape 119"/>
          <p:cNvSpPr>
            <a:spLocks noChangeArrowheads="1"/>
          </p:cNvSpPr>
          <p:nvPr/>
        </p:nvSpPr>
        <p:spPr bwMode="auto">
          <a:xfrm>
            <a:off x="7762875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80" name="Line 120"/>
          <p:cNvSpPr>
            <a:spLocks noChangeShapeType="1"/>
          </p:cNvSpPr>
          <p:nvPr/>
        </p:nvSpPr>
        <p:spPr bwMode="auto">
          <a:xfrm flipV="1">
            <a:off x="40386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1" name="Line 121"/>
          <p:cNvSpPr>
            <a:spLocks noChangeShapeType="1"/>
          </p:cNvSpPr>
          <p:nvPr/>
        </p:nvSpPr>
        <p:spPr bwMode="auto">
          <a:xfrm flipV="1">
            <a:off x="51054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2" name="Line 122"/>
          <p:cNvSpPr>
            <a:spLocks noChangeShapeType="1"/>
          </p:cNvSpPr>
          <p:nvPr/>
        </p:nvSpPr>
        <p:spPr bwMode="auto">
          <a:xfrm>
            <a:off x="44958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3" name="Line 123"/>
          <p:cNvSpPr>
            <a:spLocks noChangeShapeType="1"/>
          </p:cNvSpPr>
          <p:nvPr/>
        </p:nvSpPr>
        <p:spPr bwMode="auto">
          <a:xfrm>
            <a:off x="46482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4" name="Line 124"/>
          <p:cNvSpPr>
            <a:spLocks noChangeShapeType="1"/>
          </p:cNvSpPr>
          <p:nvPr/>
        </p:nvSpPr>
        <p:spPr bwMode="auto">
          <a:xfrm>
            <a:off x="40386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5" name="Line 125"/>
          <p:cNvSpPr>
            <a:spLocks noChangeShapeType="1"/>
          </p:cNvSpPr>
          <p:nvPr/>
        </p:nvSpPr>
        <p:spPr bwMode="auto">
          <a:xfrm>
            <a:off x="46482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6" name="Line 126"/>
          <p:cNvSpPr>
            <a:spLocks noChangeShapeType="1"/>
          </p:cNvSpPr>
          <p:nvPr/>
        </p:nvSpPr>
        <p:spPr bwMode="auto">
          <a:xfrm>
            <a:off x="7239000" y="51816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87" name="Line 127"/>
          <p:cNvSpPr>
            <a:spLocks noChangeShapeType="1"/>
          </p:cNvSpPr>
          <p:nvPr/>
        </p:nvSpPr>
        <p:spPr bwMode="auto">
          <a:xfrm>
            <a:off x="73152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7239000" y="5181600"/>
            <a:ext cx="609600" cy="609600"/>
            <a:chOff x="4560" y="3168"/>
            <a:chExt cx="384" cy="384"/>
          </a:xfrm>
        </p:grpSpPr>
        <p:sp>
          <p:nvSpPr>
            <p:cNvPr id="5206" name="Line 129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7" name="Line 130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9" name="Line 131"/>
          <p:cNvSpPr>
            <a:spLocks noChangeShapeType="1"/>
          </p:cNvSpPr>
          <p:nvPr/>
        </p:nvSpPr>
        <p:spPr bwMode="auto">
          <a:xfrm>
            <a:off x="7315200" y="53340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0" name="Line 132"/>
          <p:cNvSpPr>
            <a:spLocks noChangeShapeType="1"/>
          </p:cNvSpPr>
          <p:nvPr/>
        </p:nvSpPr>
        <p:spPr bwMode="auto">
          <a:xfrm>
            <a:off x="73914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1" name="Text Box 133"/>
          <p:cNvSpPr txBox="1">
            <a:spLocks noChangeArrowheads="1"/>
          </p:cNvSpPr>
          <p:nvPr/>
        </p:nvSpPr>
        <p:spPr bwMode="auto">
          <a:xfrm>
            <a:off x="457200" y="1371600"/>
            <a:ext cx="77724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92" name="Text Box 135" descr="Parchment"/>
          <p:cNvSpPr txBox="1">
            <a:spLocks noChangeArrowheads="1"/>
          </p:cNvSpPr>
          <p:nvPr/>
        </p:nvSpPr>
        <p:spPr bwMode="auto">
          <a:xfrm>
            <a:off x="0" y="0"/>
            <a:ext cx="7543800" cy="64633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1576" name="Text Box 136" descr="Canvas"/>
          <p:cNvSpPr txBox="1">
            <a:spLocks noChangeArrowheads="1"/>
          </p:cNvSpPr>
          <p:nvPr/>
        </p:nvSpPr>
        <p:spPr bwMode="auto">
          <a:xfrm>
            <a:off x="0" y="685800"/>
            <a:ext cx="8991600" cy="10772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K. </a:t>
            </a:r>
          </a:p>
        </p:txBody>
      </p:sp>
      <p:sp>
        <p:nvSpPr>
          <p:cNvPr id="61577" name="AutoShape 137" descr="Newsprint"/>
          <p:cNvSpPr>
            <a:spLocks noChangeArrowheads="1"/>
          </p:cNvSpPr>
          <p:nvPr/>
        </p:nvSpPr>
        <p:spPr bwMode="auto">
          <a:xfrm>
            <a:off x="5029200" y="2209800"/>
            <a:ext cx="3048000" cy="1676400"/>
          </a:xfrm>
          <a:prstGeom prst="wedgeRectCallout">
            <a:avLst>
              <a:gd name="adj1" fmla="val -57708"/>
              <a:gd name="adj2" fmla="val 76801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12700" algn="ctr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195" name="Line 139"/>
          <p:cNvSpPr>
            <a:spLocks noChangeShapeType="1"/>
          </p:cNvSpPr>
          <p:nvPr/>
        </p:nvSpPr>
        <p:spPr bwMode="auto">
          <a:xfrm flipH="1">
            <a:off x="4038600" y="38100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6" name="Line 141"/>
          <p:cNvSpPr>
            <a:spLocks noChangeShapeType="1"/>
          </p:cNvSpPr>
          <p:nvPr/>
        </p:nvSpPr>
        <p:spPr bwMode="auto">
          <a:xfrm>
            <a:off x="3962400" y="46482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7" name="Line 142"/>
          <p:cNvSpPr>
            <a:spLocks noChangeShapeType="1"/>
          </p:cNvSpPr>
          <p:nvPr/>
        </p:nvSpPr>
        <p:spPr bwMode="auto">
          <a:xfrm>
            <a:off x="5105400" y="37338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8" name="Line 144"/>
          <p:cNvSpPr>
            <a:spLocks noChangeShapeType="1"/>
          </p:cNvSpPr>
          <p:nvPr/>
        </p:nvSpPr>
        <p:spPr bwMode="auto">
          <a:xfrm flipH="1">
            <a:off x="4495800" y="43434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578" name="Line 138"/>
          <p:cNvSpPr>
            <a:spLocks noChangeShapeType="1"/>
          </p:cNvSpPr>
          <p:nvPr/>
        </p:nvSpPr>
        <p:spPr bwMode="auto">
          <a:xfrm flipH="1">
            <a:off x="4343400" y="42672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0" name="Line 145"/>
          <p:cNvSpPr>
            <a:spLocks noChangeShapeType="1"/>
          </p:cNvSpPr>
          <p:nvPr/>
        </p:nvSpPr>
        <p:spPr bwMode="auto">
          <a:xfrm flipV="1">
            <a:off x="7239000" y="57912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1" name="Text Box 146"/>
          <p:cNvSpPr txBox="1">
            <a:spLocks noChangeArrowheads="1"/>
          </p:cNvSpPr>
          <p:nvPr/>
        </p:nvSpPr>
        <p:spPr bwMode="auto">
          <a:xfrm>
            <a:off x="4191000" y="4572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5202" name="Text Box 147"/>
          <p:cNvSpPr txBox="1">
            <a:spLocks noChangeArrowheads="1"/>
          </p:cNvSpPr>
          <p:nvPr/>
        </p:nvSpPr>
        <p:spPr bwMode="auto">
          <a:xfrm>
            <a:off x="4724400" y="3886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5203" name="Text Box 148"/>
          <p:cNvSpPr txBox="1">
            <a:spLocks noChangeArrowheads="1"/>
          </p:cNvSpPr>
          <p:nvPr/>
        </p:nvSpPr>
        <p:spPr bwMode="auto">
          <a:xfrm>
            <a:off x="1447800" y="54864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61589" name="AutoShape 149" descr="Newsprint"/>
          <p:cNvSpPr>
            <a:spLocks noChangeArrowheads="1"/>
          </p:cNvSpPr>
          <p:nvPr/>
        </p:nvSpPr>
        <p:spPr bwMode="auto">
          <a:xfrm>
            <a:off x="4953000" y="2209800"/>
            <a:ext cx="3505200" cy="1676400"/>
          </a:xfrm>
          <a:prstGeom prst="wedgeRectCallout">
            <a:avLst>
              <a:gd name="adj1" fmla="val -63125"/>
              <a:gd name="adj2" fmla="val 8106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12700" algn="ctr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ó.</a:t>
            </a:r>
          </a:p>
        </p:txBody>
      </p:sp>
      <p:sp>
        <p:nvSpPr>
          <p:cNvPr id="5205" name="Line 150"/>
          <p:cNvSpPr>
            <a:spLocks noChangeShapeType="1"/>
          </p:cNvSpPr>
          <p:nvPr/>
        </p:nvSpPr>
        <p:spPr bwMode="auto">
          <a:xfrm>
            <a:off x="4343400" y="2667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76699E-7 C -0.01372 0.00116 -0.02726 0.00231 -0.03264 0.00277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61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6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6" grpId="0" animBg="1"/>
      <p:bldP spid="61577" grpId="0" animBg="1"/>
      <p:bldP spid="61577" grpId="1" animBg="1"/>
      <p:bldP spid="61578" grpId="0" animBg="1"/>
      <p:bldP spid="615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AutoShape 2" descr="Canvas"/>
          <p:cNvSpPr>
            <a:spLocks noChangeArrowheads="1"/>
          </p:cNvSpPr>
          <p:nvPr/>
        </p:nvSpPr>
        <p:spPr bwMode="auto">
          <a:xfrm>
            <a:off x="2133600" y="55626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0" name="Rectangle 4" descr="Oak"/>
          <p:cNvSpPr>
            <a:spLocks noChangeArrowheads="1"/>
          </p:cNvSpPr>
          <p:nvPr/>
        </p:nvSpPr>
        <p:spPr bwMode="auto">
          <a:xfrm>
            <a:off x="381000" y="64008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2438400" y="57721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200400" y="22098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 rot="5400000">
            <a:off x="3962400" y="1638300"/>
            <a:ext cx="76200" cy="17907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3152775" y="23622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 flipH="1">
            <a:off x="4105275" y="48006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3629025" y="48006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7" name="Freeform 11"/>
          <p:cNvSpPr>
            <a:spLocks/>
          </p:cNvSpPr>
          <p:nvPr/>
        </p:nvSpPr>
        <p:spPr bwMode="auto">
          <a:xfrm>
            <a:off x="3624263" y="4108450"/>
            <a:ext cx="1081087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6158" name="Rectangle 12"/>
          <p:cNvSpPr>
            <a:spLocks noChangeArrowheads="1"/>
          </p:cNvSpPr>
          <p:nvPr/>
        </p:nvSpPr>
        <p:spPr bwMode="auto">
          <a:xfrm>
            <a:off x="4019550" y="470535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6159" name="Rectangle 13"/>
          <p:cNvSpPr>
            <a:spLocks noChangeArrowheads="1"/>
          </p:cNvSpPr>
          <p:nvPr/>
        </p:nvSpPr>
        <p:spPr bwMode="auto">
          <a:xfrm>
            <a:off x="4038600" y="40386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6160" name="Line 14"/>
          <p:cNvSpPr>
            <a:spLocks noChangeShapeType="1"/>
          </p:cNvSpPr>
          <p:nvPr/>
        </p:nvSpPr>
        <p:spPr bwMode="auto">
          <a:xfrm>
            <a:off x="4610100" y="25622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1" name="Line 15"/>
          <p:cNvSpPr>
            <a:spLocks noChangeShapeType="1"/>
          </p:cNvSpPr>
          <p:nvPr/>
        </p:nvSpPr>
        <p:spPr bwMode="auto">
          <a:xfrm>
            <a:off x="4457700" y="25717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2" name="Line 16"/>
          <p:cNvSpPr>
            <a:spLocks noChangeShapeType="1"/>
          </p:cNvSpPr>
          <p:nvPr/>
        </p:nvSpPr>
        <p:spPr bwMode="auto">
          <a:xfrm flipH="1">
            <a:off x="4152900" y="2717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3" name="Line 17"/>
          <p:cNvSpPr>
            <a:spLocks noChangeShapeType="1"/>
          </p:cNvSpPr>
          <p:nvPr/>
        </p:nvSpPr>
        <p:spPr bwMode="auto">
          <a:xfrm flipH="1">
            <a:off x="4597400" y="27051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4" name="Line 18"/>
          <p:cNvSpPr>
            <a:spLocks noChangeShapeType="1"/>
          </p:cNvSpPr>
          <p:nvPr/>
        </p:nvSpPr>
        <p:spPr bwMode="auto">
          <a:xfrm>
            <a:off x="4165600" y="27305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5400" y="6053138"/>
            <a:ext cx="882650" cy="304800"/>
            <a:chOff x="576" y="3813"/>
            <a:chExt cx="556" cy="192"/>
          </a:xfrm>
        </p:grpSpPr>
        <p:sp>
          <p:nvSpPr>
            <p:cNvPr id="6235" name="Rectangle 20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6" name="Line 21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6237" name="AutoShape 22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8" name="AutoShape 23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9" name="AutoShape 24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0" name="Oval 25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1" name="Oval 26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2" name="Oval 27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3" name="Line 28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6244" name="Oval 29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5" name="Oval 30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6166" name="Freeform 31"/>
          <p:cNvSpPr>
            <a:spLocks/>
          </p:cNvSpPr>
          <p:nvPr/>
        </p:nvSpPr>
        <p:spPr bwMode="auto">
          <a:xfrm>
            <a:off x="1143000" y="36576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7" name="Oval 32"/>
          <p:cNvSpPr>
            <a:spLocks noChangeArrowheads="1"/>
          </p:cNvSpPr>
          <p:nvPr/>
        </p:nvSpPr>
        <p:spPr bwMode="auto">
          <a:xfrm>
            <a:off x="6659563" y="61150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68" name="Oval 33"/>
          <p:cNvSpPr>
            <a:spLocks noChangeArrowheads="1"/>
          </p:cNvSpPr>
          <p:nvPr/>
        </p:nvSpPr>
        <p:spPr bwMode="auto">
          <a:xfrm>
            <a:off x="6753225" y="61055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69" name="Oval 34"/>
          <p:cNvSpPr>
            <a:spLocks noChangeArrowheads="1"/>
          </p:cNvSpPr>
          <p:nvPr/>
        </p:nvSpPr>
        <p:spPr bwMode="auto">
          <a:xfrm>
            <a:off x="7029450" y="61150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0" name="Text Box 35"/>
          <p:cNvSpPr txBox="1">
            <a:spLocks noChangeArrowheads="1"/>
          </p:cNvSpPr>
          <p:nvPr/>
        </p:nvSpPr>
        <p:spPr bwMode="auto">
          <a:xfrm>
            <a:off x="6667500" y="57753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71" name="Rectangle 36"/>
          <p:cNvSpPr>
            <a:spLocks noChangeArrowheads="1"/>
          </p:cNvSpPr>
          <p:nvPr/>
        </p:nvSpPr>
        <p:spPr bwMode="auto">
          <a:xfrm>
            <a:off x="6438900" y="61912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2" name="Oval 37"/>
          <p:cNvSpPr>
            <a:spLocks noChangeArrowheads="1"/>
          </p:cNvSpPr>
          <p:nvPr/>
        </p:nvSpPr>
        <p:spPr bwMode="auto">
          <a:xfrm>
            <a:off x="6410325" y="57912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3" name="Oval 38"/>
          <p:cNvSpPr>
            <a:spLocks noChangeArrowheads="1"/>
          </p:cNvSpPr>
          <p:nvPr/>
        </p:nvSpPr>
        <p:spPr bwMode="auto">
          <a:xfrm>
            <a:off x="6623050" y="61055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4" name="Oval 39"/>
          <p:cNvSpPr>
            <a:spLocks noChangeArrowheads="1"/>
          </p:cNvSpPr>
          <p:nvPr/>
        </p:nvSpPr>
        <p:spPr bwMode="auto">
          <a:xfrm>
            <a:off x="6753225" y="60880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5" name="Oval 40"/>
          <p:cNvSpPr>
            <a:spLocks noChangeArrowheads="1"/>
          </p:cNvSpPr>
          <p:nvPr/>
        </p:nvSpPr>
        <p:spPr bwMode="auto">
          <a:xfrm>
            <a:off x="7048500" y="61071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6400800" y="5715000"/>
            <a:ext cx="719138" cy="719138"/>
            <a:chOff x="3456" y="2832"/>
            <a:chExt cx="453" cy="453"/>
          </a:xfrm>
        </p:grpSpPr>
        <p:sp>
          <p:nvSpPr>
            <p:cNvPr id="6233" name="Line 42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Oval 43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6177" name="Rectangle 44"/>
          <p:cNvSpPr>
            <a:spLocks noChangeArrowheads="1"/>
          </p:cNvSpPr>
          <p:nvPr/>
        </p:nvSpPr>
        <p:spPr bwMode="auto">
          <a:xfrm>
            <a:off x="4038600" y="62198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8" name="Rectangle 45"/>
          <p:cNvSpPr>
            <a:spLocks noChangeArrowheads="1"/>
          </p:cNvSpPr>
          <p:nvPr/>
        </p:nvSpPr>
        <p:spPr bwMode="auto">
          <a:xfrm>
            <a:off x="4391025" y="52911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9" name="Oval 46"/>
          <p:cNvSpPr>
            <a:spLocks noChangeArrowheads="1"/>
          </p:cNvSpPr>
          <p:nvPr/>
        </p:nvSpPr>
        <p:spPr bwMode="auto">
          <a:xfrm>
            <a:off x="4486275" y="53721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0" name="AutoShape 47"/>
          <p:cNvSpPr>
            <a:spLocks noChangeArrowheads="1"/>
          </p:cNvSpPr>
          <p:nvPr/>
        </p:nvSpPr>
        <p:spPr bwMode="auto">
          <a:xfrm>
            <a:off x="4624388" y="59817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 rot="-7764344">
            <a:off x="4324350" y="5243513"/>
            <a:ext cx="990600" cy="990600"/>
            <a:chOff x="3552" y="2544"/>
            <a:chExt cx="624" cy="624"/>
          </a:xfrm>
        </p:grpSpPr>
        <p:sp>
          <p:nvSpPr>
            <p:cNvPr id="6231" name="Oval 49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2" name="Line 50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515" name="Oval 51"/>
          <p:cNvSpPr>
            <a:spLocks noChangeArrowheads="1"/>
          </p:cNvSpPr>
          <p:nvPr/>
        </p:nvSpPr>
        <p:spPr bwMode="auto">
          <a:xfrm>
            <a:off x="4710113" y="56102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83" name="Freeform 52"/>
          <p:cNvSpPr>
            <a:spLocks/>
          </p:cNvSpPr>
          <p:nvPr/>
        </p:nvSpPr>
        <p:spPr bwMode="auto">
          <a:xfrm>
            <a:off x="2133600" y="61690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84" name="Freeform 53"/>
          <p:cNvSpPr>
            <a:spLocks/>
          </p:cNvSpPr>
          <p:nvPr/>
        </p:nvSpPr>
        <p:spPr bwMode="auto">
          <a:xfrm>
            <a:off x="5181600" y="61388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85" name="AutoShape 54"/>
          <p:cNvSpPr>
            <a:spLocks noChangeArrowheads="1"/>
          </p:cNvSpPr>
          <p:nvPr/>
        </p:nvSpPr>
        <p:spPr bwMode="auto">
          <a:xfrm>
            <a:off x="43243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6" name="AutoShape 55"/>
          <p:cNvSpPr>
            <a:spLocks noChangeArrowheads="1"/>
          </p:cNvSpPr>
          <p:nvPr/>
        </p:nvSpPr>
        <p:spPr bwMode="auto">
          <a:xfrm>
            <a:off x="51625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7" name="AutoShape 56"/>
          <p:cNvSpPr>
            <a:spLocks noChangeArrowheads="1"/>
          </p:cNvSpPr>
          <p:nvPr/>
        </p:nvSpPr>
        <p:spPr bwMode="auto">
          <a:xfrm>
            <a:off x="2105025" y="60388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8" name="AutoShape 57"/>
          <p:cNvSpPr>
            <a:spLocks noChangeArrowheads="1"/>
          </p:cNvSpPr>
          <p:nvPr/>
        </p:nvSpPr>
        <p:spPr bwMode="auto">
          <a:xfrm>
            <a:off x="1390650" y="60198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9" name="AutoShape 58"/>
          <p:cNvSpPr>
            <a:spLocks noChangeArrowheads="1"/>
          </p:cNvSpPr>
          <p:nvPr/>
        </p:nvSpPr>
        <p:spPr bwMode="auto">
          <a:xfrm>
            <a:off x="6610350" y="59817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0" name="AutoShape 59"/>
          <p:cNvSpPr>
            <a:spLocks noChangeArrowheads="1"/>
          </p:cNvSpPr>
          <p:nvPr/>
        </p:nvSpPr>
        <p:spPr bwMode="auto">
          <a:xfrm>
            <a:off x="7162800" y="59817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1" name="Rectangle 60"/>
          <p:cNvSpPr>
            <a:spLocks noChangeArrowheads="1"/>
          </p:cNvSpPr>
          <p:nvPr/>
        </p:nvSpPr>
        <p:spPr bwMode="auto">
          <a:xfrm>
            <a:off x="6715125" y="57626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2" name="Rectangle 61"/>
          <p:cNvSpPr>
            <a:spLocks noChangeArrowheads="1"/>
          </p:cNvSpPr>
          <p:nvPr/>
        </p:nvSpPr>
        <p:spPr bwMode="auto">
          <a:xfrm>
            <a:off x="6991350" y="46720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3" name="Arc 62"/>
          <p:cNvSpPr>
            <a:spLocks/>
          </p:cNvSpPr>
          <p:nvPr/>
        </p:nvSpPr>
        <p:spPr bwMode="auto">
          <a:xfrm rot="-2700000">
            <a:off x="7239000" y="46482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4" name="Line 63"/>
          <p:cNvSpPr>
            <a:spLocks noChangeShapeType="1"/>
          </p:cNvSpPr>
          <p:nvPr/>
        </p:nvSpPr>
        <p:spPr bwMode="auto">
          <a:xfrm>
            <a:off x="7091363" y="49387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195" name="Line 64"/>
          <p:cNvSpPr>
            <a:spLocks noChangeShapeType="1"/>
          </p:cNvSpPr>
          <p:nvPr/>
        </p:nvSpPr>
        <p:spPr bwMode="auto">
          <a:xfrm flipH="1">
            <a:off x="7791450" y="49434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196" name="Text Box 65"/>
          <p:cNvSpPr txBox="1">
            <a:spLocks noChangeArrowheads="1"/>
          </p:cNvSpPr>
          <p:nvPr/>
        </p:nvSpPr>
        <p:spPr bwMode="auto">
          <a:xfrm>
            <a:off x="7467600" y="48006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6197" name="Rectangle 66"/>
          <p:cNvSpPr>
            <a:spLocks noChangeArrowheads="1"/>
          </p:cNvSpPr>
          <p:nvPr/>
        </p:nvSpPr>
        <p:spPr bwMode="auto">
          <a:xfrm>
            <a:off x="6991350" y="52435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8" name="Oval 67"/>
          <p:cNvSpPr>
            <a:spLocks noChangeArrowheads="1"/>
          </p:cNvSpPr>
          <p:nvPr/>
        </p:nvSpPr>
        <p:spPr bwMode="auto">
          <a:xfrm>
            <a:off x="7419975" y="53149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9" name="Oval 68"/>
          <p:cNvSpPr>
            <a:spLocks noChangeArrowheads="1"/>
          </p:cNvSpPr>
          <p:nvPr/>
        </p:nvSpPr>
        <p:spPr bwMode="auto">
          <a:xfrm rot="20010864" flipV="1">
            <a:off x="7467600" y="52578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533" name="Oval 69"/>
          <p:cNvSpPr>
            <a:spLocks noChangeArrowheads="1"/>
          </p:cNvSpPr>
          <p:nvPr/>
        </p:nvSpPr>
        <p:spPr bwMode="auto">
          <a:xfrm rot="20010864" flipV="1">
            <a:off x="7048500" y="4465638"/>
            <a:ext cx="1063625" cy="1074737"/>
          </a:xfrm>
          <a:prstGeom prst="ellipse">
            <a:avLst/>
          </a:prstGeom>
          <a:noFill/>
          <a:ln w="19050">
            <a:noFill/>
            <a:round/>
            <a:headEnd type="none" w="sm" len="sm"/>
            <a:tailEnd/>
          </a:ln>
          <a:effectLst>
            <a:outerShdw dist="28398" dir="20006097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6201" name="Freeform 70"/>
          <p:cNvSpPr>
            <a:spLocks/>
          </p:cNvSpPr>
          <p:nvPr/>
        </p:nvSpPr>
        <p:spPr bwMode="auto">
          <a:xfrm>
            <a:off x="5105400" y="36576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2" name="AutoShape 71"/>
          <p:cNvSpPr>
            <a:spLocks noChangeArrowheads="1"/>
          </p:cNvSpPr>
          <p:nvPr/>
        </p:nvSpPr>
        <p:spPr bwMode="auto">
          <a:xfrm>
            <a:off x="7048500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03" name="AutoShape 72"/>
          <p:cNvSpPr>
            <a:spLocks noChangeArrowheads="1"/>
          </p:cNvSpPr>
          <p:nvPr/>
        </p:nvSpPr>
        <p:spPr bwMode="auto">
          <a:xfrm>
            <a:off x="7762875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04" name="Line 73"/>
          <p:cNvSpPr>
            <a:spLocks noChangeShapeType="1"/>
          </p:cNvSpPr>
          <p:nvPr/>
        </p:nvSpPr>
        <p:spPr bwMode="auto">
          <a:xfrm flipV="1">
            <a:off x="40386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5" name="Line 74"/>
          <p:cNvSpPr>
            <a:spLocks noChangeShapeType="1"/>
          </p:cNvSpPr>
          <p:nvPr/>
        </p:nvSpPr>
        <p:spPr bwMode="auto">
          <a:xfrm flipV="1">
            <a:off x="51054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6" name="Line 75"/>
          <p:cNvSpPr>
            <a:spLocks noChangeShapeType="1"/>
          </p:cNvSpPr>
          <p:nvPr/>
        </p:nvSpPr>
        <p:spPr bwMode="auto">
          <a:xfrm>
            <a:off x="44958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7" name="Line 76"/>
          <p:cNvSpPr>
            <a:spLocks noChangeShapeType="1"/>
          </p:cNvSpPr>
          <p:nvPr/>
        </p:nvSpPr>
        <p:spPr bwMode="auto">
          <a:xfrm>
            <a:off x="46482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8" name="Line 77"/>
          <p:cNvSpPr>
            <a:spLocks noChangeShapeType="1"/>
          </p:cNvSpPr>
          <p:nvPr/>
        </p:nvSpPr>
        <p:spPr bwMode="auto">
          <a:xfrm>
            <a:off x="40386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9" name="Line 78"/>
          <p:cNvSpPr>
            <a:spLocks noChangeShapeType="1"/>
          </p:cNvSpPr>
          <p:nvPr/>
        </p:nvSpPr>
        <p:spPr bwMode="auto">
          <a:xfrm>
            <a:off x="46482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10" name="Line 79"/>
          <p:cNvSpPr>
            <a:spLocks noChangeShapeType="1"/>
          </p:cNvSpPr>
          <p:nvPr/>
        </p:nvSpPr>
        <p:spPr bwMode="auto">
          <a:xfrm>
            <a:off x="7239000" y="50292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11" name="Line 80"/>
          <p:cNvSpPr>
            <a:spLocks noChangeShapeType="1"/>
          </p:cNvSpPr>
          <p:nvPr/>
        </p:nvSpPr>
        <p:spPr bwMode="auto">
          <a:xfrm>
            <a:off x="73152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7239000" y="5029200"/>
            <a:ext cx="609600" cy="609600"/>
            <a:chOff x="4560" y="3168"/>
            <a:chExt cx="384" cy="384"/>
          </a:xfrm>
        </p:grpSpPr>
        <p:sp>
          <p:nvSpPr>
            <p:cNvPr id="6229" name="Line 82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Line 83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13" name="Line 84"/>
          <p:cNvSpPr>
            <a:spLocks noChangeShapeType="1"/>
          </p:cNvSpPr>
          <p:nvPr/>
        </p:nvSpPr>
        <p:spPr bwMode="auto">
          <a:xfrm>
            <a:off x="7315200" y="51816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14" name="Line 85"/>
          <p:cNvSpPr>
            <a:spLocks noChangeShapeType="1"/>
          </p:cNvSpPr>
          <p:nvPr/>
        </p:nvSpPr>
        <p:spPr bwMode="auto">
          <a:xfrm>
            <a:off x="73914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15" name="Text Box 86"/>
          <p:cNvSpPr txBox="1">
            <a:spLocks noChangeArrowheads="1"/>
          </p:cNvSpPr>
          <p:nvPr/>
        </p:nvSpPr>
        <p:spPr bwMode="auto">
          <a:xfrm>
            <a:off x="457200" y="1219200"/>
            <a:ext cx="77724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216" name="Line 90"/>
          <p:cNvSpPr>
            <a:spLocks noChangeShapeType="1"/>
          </p:cNvSpPr>
          <p:nvPr/>
        </p:nvSpPr>
        <p:spPr bwMode="auto">
          <a:xfrm flipH="1">
            <a:off x="4038600" y="36576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17" name="Line 91"/>
          <p:cNvSpPr>
            <a:spLocks noChangeShapeType="1"/>
          </p:cNvSpPr>
          <p:nvPr/>
        </p:nvSpPr>
        <p:spPr bwMode="auto">
          <a:xfrm>
            <a:off x="3962400" y="44958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18" name="Line 92"/>
          <p:cNvSpPr>
            <a:spLocks noChangeShapeType="1"/>
          </p:cNvSpPr>
          <p:nvPr/>
        </p:nvSpPr>
        <p:spPr bwMode="auto">
          <a:xfrm>
            <a:off x="5105400" y="35814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19" name="Line 93"/>
          <p:cNvSpPr>
            <a:spLocks noChangeShapeType="1"/>
          </p:cNvSpPr>
          <p:nvPr/>
        </p:nvSpPr>
        <p:spPr bwMode="auto">
          <a:xfrm flipH="1">
            <a:off x="4495800" y="41910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20" name="Line 94"/>
          <p:cNvSpPr>
            <a:spLocks noChangeShapeType="1"/>
          </p:cNvSpPr>
          <p:nvPr/>
        </p:nvSpPr>
        <p:spPr bwMode="auto">
          <a:xfrm flipH="1">
            <a:off x="4343400" y="41148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21" name="Line 95"/>
          <p:cNvSpPr>
            <a:spLocks noChangeShapeType="1"/>
          </p:cNvSpPr>
          <p:nvPr/>
        </p:nvSpPr>
        <p:spPr bwMode="auto">
          <a:xfrm flipV="1">
            <a:off x="7239000" y="56388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22" name="Text Box 96"/>
          <p:cNvSpPr txBox="1">
            <a:spLocks noChangeArrowheads="1"/>
          </p:cNvSpPr>
          <p:nvPr/>
        </p:nvSpPr>
        <p:spPr bwMode="auto">
          <a:xfrm>
            <a:off x="4191000" y="4419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6223" name="Text Box 97"/>
          <p:cNvSpPr txBox="1">
            <a:spLocks noChangeArrowheads="1"/>
          </p:cNvSpPr>
          <p:nvPr/>
        </p:nvSpPr>
        <p:spPr bwMode="auto">
          <a:xfrm>
            <a:off x="4724400" y="3733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6224" name="Text Box 98"/>
          <p:cNvSpPr txBox="1">
            <a:spLocks noChangeArrowheads="1"/>
          </p:cNvSpPr>
          <p:nvPr/>
        </p:nvSpPr>
        <p:spPr bwMode="auto">
          <a:xfrm>
            <a:off x="1447800" y="53340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6225" name="Line 100"/>
          <p:cNvSpPr>
            <a:spLocks noChangeShapeType="1"/>
          </p:cNvSpPr>
          <p:nvPr/>
        </p:nvSpPr>
        <p:spPr bwMode="auto">
          <a:xfrm>
            <a:off x="4343400" y="2514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567" name="Text Box 103" descr="Parchment"/>
          <p:cNvSpPr txBox="1">
            <a:spLocks noChangeArrowheads="1"/>
          </p:cNvSpPr>
          <p:nvPr/>
        </p:nvSpPr>
        <p:spPr bwMode="auto">
          <a:xfrm>
            <a:off x="0" y="0"/>
            <a:ext cx="8991600" cy="120032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2568" name="Text Box 104"/>
          <p:cNvSpPr txBox="1">
            <a:spLocks noChangeArrowheads="1"/>
          </p:cNvSpPr>
          <p:nvPr/>
        </p:nvSpPr>
        <p:spPr bwMode="auto">
          <a:xfrm>
            <a:off x="6096000" y="2362200"/>
            <a:ext cx="3048000" cy="1200329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6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569" name="Line 105"/>
          <p:cNvSpPr>
            <a:spLocks noChangeShapeType="1"/>
          </p:cNvSpPr>
          <p:nvPr/>
        </p:nvSpPr>
        <p:spPr bwMode="auto">
          <a:xfrm flipH="1">
            <a:off x="4724400" y="3352800"/>
            <a:ext cx="1447800" cy="838200"/>
          </a:xfrm>
          <a:prstGeom prst="line">
            <a:avLst/>
          </a:prstGeom>
          <a:noFill/>
          <a:ln w="12700">
            <a:solidFill>
              <a:srgbClr val="CC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6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7" grpId="0" animBg="1"/>
      <p:bldP spid="62568" grpId="0" animBg="1"/>
      <p:bldP spid="625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2286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CHIỀU CỦA LỰC ĐIỆN TỪ - QUY TẮC BÀN TAY TRÁI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28600" y="1371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</a:blip>
          <a:srcRect/>
          <a:stretch>
            <a:fillRect/>
          </a:stretch>
        </p:blipFill>
        <p:spPr bwMode="auto">
          <a:xfrm>
            <a:off x="228600" y="476250"/>
            <a:ext cx="841851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Line 3"/>
          <p:cNvSpPr>
            <a:spLocks noChangeShapeType="1"/>
          </p:cNvSpPr>
          <p:nvPr/>
        </p:nvSpPr>
        <p:spPr bwMode="auto">
          <a:xfrm flipV="1">
            <a:off x="4114800" y="2286000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H="1">
            <a:off x="4572000" y="609600"/>
            <a:ext cx="228600" cy="1752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4800600" y="533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067175" y="2333625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/>
              <a:t>S</a:t>
            </a:r>
          </a:p>
        </p:txBody>
      </p:sp>
      <p:pic>
        <p:nvPicPr>
          <p:cNvPr id="8199" name="Picture 7" descr="bientrotayqua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</a:blip>
          <a:srcRect l="16348" t="14853" r="16348" b="13181"/>
          <a:stretch>
            <a:fillRect/>
          </a:stretch>
        </p:blipFill>
        <p:spPr bwMode="auto">
          <a:xfrm>
            <a:off x="4495800" y="5105400"/>
            <a:ext cx="116681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05000" y="4876800"/>
            <a:ext cx="1628775" cy="1447800"/>
            <a:chOff x="1008" y="2256"/>
            <a:chExt cx="1104" cy="998"/>
          </a:xfrm>
        </p:grpSpPr>
        <p:pic>
          <p:nvPicPr>
            <p:cNvPr id="8219" name="Picture 9" descr="HopPin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</a:blip>
            <a:srcRect l="22945" t="30125" r="28107" b="21339"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0" name="Picture 10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1" name="Picture 11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01" name="AutoShape 12"/>
          <p:cNvSpPr>
            <a:spLocks noChangeArrowheads="1"/>
          </p:cNvSpPr>
          <p:nvPr/>
        </p:nvSpPr>
        <p:spPr bwMode="auto">
          <a:xfrm rot="2301513">
            <a:off x="4572000" y="436563"/>
            <a:ext cx="74613" cy="746125"/>
          </a:xfrm>
          <a:prstGeom prst="can">
            <a:avLst>
              <a:gd name="adj" fmla="val 35602"/>
            </a:avLst>
          </a:prstGeom>
          <a:gradFill rotWithShape="1">
            <a:gsLst>
              <a:gs pos="0">
                <a:srgbClr val="181818"/>
              </a:gs>
              <a:gs pos="50000">
                <a:srgbClr val="FFFFFF"/>
              </a:gs>
              <a:gs pos="100000">
                <a:srgbClr val="181818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Rectangle 13"/>
          <p:cNvSpPr>
            <a:spLocks noChangeArrowheads="1"/>
          </p:cNvSpPr>
          <p:nvPr/>
        </p:nvSpPr>
        <p:spPr bwMode="auto">
          <a:xfrm>
            <a:off x="4043363" y="2987675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>
            <a:off x="4495800" y="914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4" name="Freeform 15"/>
          <p:cNvSpPr>
            <a:spLocks/>
          </p:cNvSpPr>
          <p:nvPr/>
        </p:nvSpPr>
        <p:spPr bwMode="auto">
          <a:xfrm>
            <a:off x="2278063" y="487363"/>
            <a:ext cx="2217737" cy="4554537"/>
          </a:xfrm>
          <a:custGeom>
            <a:avLst/>
            <a:gdLst>
              <a:gd name="T0" fmla="*/ 2147483647 w 1397"/>
              <a:gd name="T1" fmla="*/ 718243659 h 2869"/>
              <a:gd name="T2" fmla="*/ 2147483647 w 1397"/>
              <a:gd name="T3" fmla="*/ 73083729 h 2869"/>
              <a:gd name="T4" fmla="*/ 1464209657 w 1397"/>
              <a:gd name="T5" fmla="*/ 1161791110 h 2869"/>
              <a:gd name="T6" fmla="*/ 980339766 w 1397"/>
              <a:gd name="T7" fmla="*/ 2147483647 h 2869"/>
              <a:gd name="T8" fmla="*/ 133567457 w 1397"/>
              <a:gd name="T9" fmla="*/ 2147483647 h 2869"/>
              <a:gd name="T10" fmla="*/ 173889948 w 1397"/>
              <a:gd name="T11" fmla="*/ 2147483647 h 28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7" h="2869">
                <a:moveTo>
                  <a:pt x="1397" y="285"/>
                </a:moveTo>
                <a:cubicBezTo>
                  <a:pt x="1357" y="243"/>
                  <a:pt x="1293" y="0"/>
                  <a:pt x="1157" y="29"/>
                </a:cubicBezTo>
                <a:cubicBezTo>
                  <a:pt x="1021" y="58"/>
                  <a:pt x="709" y="245"/>
                  <a:pt x="581" y="461"/>
                </a:cubicBezTo>
                <a:cubicBezTo>
                  <a:pt x="453" y="677"/>
                  <a:pt x="477" y="981"/>
                  <a:pt x="389" y="1325"/>
                </a:cubicBezTo>
                <a:cubicBezTo>
                  <a:pt x="301" y="1669"/>
                  <a:pt x="106" y="2268"/>
                  <a:pt x="53" y="2525"/>
                </a:cubicBezTo>
                <a:cubicBezTo>
                  <a:pt x="0" y="2782"/>
                  <a:pt x="66" y="2797"/>
                  <a:pt x="69" y="286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5" name="Freeform 16"/>
          <p:cNvSpPr>
            <a:spLocks/>
          </p:cNvSpPr>
          <p:nvPr/>
        </p:nvSpPr>
        <p:spPr bwMode="auto">
          <a:xfrm>
            <a:off x="2933700" y="4559300"/>
            <a:ext cx="2019300" cy="1993900"/>
          </a:xfrm>
          <a:custGeom>
            <a:avLst/>
            <a:gdLst>
              <a:gd name="T0" fmla="*/ 181451250 w 1272"/>
              <a:gd name="T1" fmla="*/ 866933750 h 1256"/>
              <a:gd name="T2" fmla="*/ 302418750 w 1272"/>
              <a:gd name="T3" fmla="*/ 141128750 h 1256"/>
              <a:gd name="T4" fmla="*/ 1995963750 w 1272"/>
              <a:gd name="T5" fmla="*/ 1713706250 h 1256"/>
              <a:gd name="T6" fmla="*/ 2116931250 w 1272"/>
              <a:gd name="T7" fmla="*/ 2147483647 h 1256"/>
              <a:gd name="T8" fmla="*/ 2147483647 w 1272"/>
              <a:gd name="T9" fmla="*/ 2147483647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72" h="1256">
                <a:moveTo>
                  <a:pt x="72" y="344"/>
                </a:moveTo>
                <a:cubicBezTo>
                  <a:pt x="36" y="172"/>
                  <a:pt x="0" y="0"/>
                  <a:pt x="120" y="56"/>
                </a:cubicBezTo>
                <a:cubicBezTo>
                  <a:pt x="240" y="112"/>
                  <a:pt x="672" y="488"/>
                  <a:pt x="792" y="680"/>
                </a:cubicBezTo>
                <a:cubicBezTo>
                  <a:pt x="912" y="872"/>
                  <a:pt x="760" y="1160"/>
                  <a:pt x="840" y="1208"/>
                </a:cubicBezTo>
                <a:cubicBezTo>
                  <a:pt x="920" y="1256"/>
                  <a:pt x="1096" y="1112"/>
                  <a:pt x="1272" y="968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6" name="Freeform 17"/>
          <p:cNvSpPr>
            <a:spLocks/>
          </p:cNvSpPr>
          <p:nvPr/>
        </p:nvSpPr>
        <p:spPr bwMode="auto">
          <a:xfrm>
            <a:off x="5257800" y="5803900"/>
            <a:ext cx="914400" cy="927100"/>
          </a:xfrm>
          <a:custGeom>
            <a:avLst/>
            <a:gdLst>
              <a:gd name="T0" fmla="*/ 0 w 576"/>
              <a:gd name="T1" fmla="*/ 463708750 h 584"/>
              <a:gd name="T2" fmla="*/ 604837500 w 576"/>
              <a:gd name="T3" fmla="*/ 1431448750 h 584"/>
              <a:gd name="T4" fmla="*/ 1088707500 w 576"/>
              <a:gd name="T5" fmla="*/ 221773750 h 584"/>
              <a:gd name="T6" fmla="*/ 1451610000 w 576"/>
              <a:gd name="T7" fmla="*/ 100806250 h 5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6" h="584">
                <a:moveTo>
                  <a:pt x="0" y="184"/>
                </a:moveTo>
                <a:cubicBezTo>
                  <a:pt x="84" y="384"/>
                  <a:pt x="168" y="584"/>
                  <a:pt x="240" y="568"/>
                </a:cubicBezTo>
                <a:cubicBezTo>
                  <a:pt x="312" y="552"/>
                  <a:pt x="376" y="176"/>
                  <a:pt x="432" y="88"/>
                </a:cubicBezTo>
                <a:cubicBezTo>
                  <a:pt x="488" y="0"/>
                  <a:pt x="532" y="20"/>
                  <a:pt x="576" y="4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207" name="Picture 1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333875"/>
            <a:ext cx="1289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 rot="-947528">
            <a:off x="7854950" y="4995863"/>
            <a:ext cx="614363" cy="609600"/>
            <a:chOff x="4752" y="1104"/>
            <a:chExt cx="387" cy="384"/>
          </a:xfrm>
        </p:grpSpPr>
        <p:sp>
          <p:nvSpPr>
            <p:cNvPr id="8217" name="Line 20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Line 21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9" name="Freeform 22"/>
          <p:cNvSpPr>
            <a:spLocks/>
          </p:cNvSpPr>
          <p:nvPr/>
        </p:nvSpPr>
        <p:spPr bwMode="auto">
          <a:xfrm>
            <a:off x="6934200" y="5500688"/>
            <a:ext cx="1252538" cy="579437"/>
          </a:xfrm>
          <a:custGeom>
            <a:avLst/>
            <a:gdLst>
              <a:gd name="T0" fmla="*/ 0 w 789"/>
              <a:gd name="T1" fmla="*/ 582154798 h 365"/>
              <a:gd name="T2" fmla="*/ 604837741 w 789"/>
              <a:gd name="T3" fmla="*/ 824089589 h 365"/>
              <a:gd name="T4" fmla="*/ 1988404869 w 789"/>
              <a:gd name="T5" fmla="*/ 0 h 3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89" h="365">
                <a:moveTo>
                  <a:pt x="0" y="231"/>
                </a:moveTo>
                <a:cubicBezTo>
                  <a:pt x="80" y="291"/>
                  <a:pt x="109" y="365"/>
                  <a:pt x="240" y="327"/>
                </a:cubicBezTo>
                <a:cubicBezTo>
                  <a:pt x="371" y="289"/>
                  <a:pt x="675" y="68"/>
                  <a:pt x="789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9415" name="Picture 2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6143625" y="5578475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6" name="Picture 2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</a:blip>
          <a:srcRect/>
          <a:stretch>
            <a:fillRect/>
          </a:stretch>
        </p:blipFill>
        <p:spPr bwMode="auto">
          <a:xfrm>
            <a:off x="6096000" y="5710238"/>
            <a:ext cx="968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7" name="Line 25"/>
          <p:cNvSpPr>
            <a:spLocks noChangeShapeType="1"/>
          </p:cNvSpPr>
          <p:nvPr/>
        </p:nvSpPr>
        <p:spPr bwMode="auto">
          <a:xfrm flipV="1">
            <a:off x="4376738" y="2390775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13" name="Text Box 26"/>
          <p:cNvSpPr txBox="1">
            <a:spLocks noChangeArrowheads="1"/>
          </p:cNvSpPr>
          <p:nvPr/>
        </p:nvSpPr>
        <p:spPr bwMode="auto">
          <a:xfrm>
            <a:off x="152400" y="304800"/>
            <a:ext cx="1676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27.1</a:t>
            </a:r>
          </a:p>
        </p:txBody>
      </p:sp>
      <p:sp>
        <p:nvSpPr>
          <p:cNvPr id="8214" name="Freeform 27"/>
          <p:cNvSpPr>
            <a:spLocks/>
          </p:cNvSpPr>
          <p:nvPr/>
        </p:nvSpPr>
        <p:spPr bwMode="auto">
          <a:xfrm>
            <a:off x="4800600" y="101600"/>
            <a:ext cx="3048000" cy="5575300"/>
          </a:xfrm>
          <a:custGeom>
            <a:avLst/>
            <a:gdLst>
              <a:gd name="T0" fmla="*/ 2147483647 w 1920"/>
              <a:gd name="T1" fmla="*/ 2147483647 h 3512"/>
              <a:gd name="T2" fmla="*/ 2147483647 w 1920"/>
              <a:gd name="T3" fmla="*/ 2147483647 h 3512"/>
              <a:gd name="T4" fmla="*/ 2147483647 w 1920"/>
              <a:gd name="T5" fmla="*/ 2147483647 h 3512"/>
              <a:gd name="T6" fmla="*/ 2147483647 w 1920"/>
              <a:gd name="T7" fmla="*/ 2147483647 h 3512"/>
              <a:gd name="T8" fmla="*/ 1451610000 w 1920"/>
              <a:gd name="T9" fmla="*/ 443547500 h 3512"/>
              <a:gd name="T10" fmla="*/ 0 w 1920"/>
              <a:gd name="T11" fmla="*/ 685482500 h 35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0" h="3512">
                <a:moveTo>
                  <a:pt x="1920" y="3392"/>
                </a:moveTo>
                <a:cubicBezTo>
                  <a:pt x="1744" y="3452"/>
                  <a:pt x="1568" y="3512"/>
                  <a:pt x="1488" y="3344"/>
                </a:cubicBezTo>
                <a:cubicBezTo>
                  <a:pt x="1408" y="3176"/>
                  <a:pt x="1440" y="2720"/>
                  <a:pt x="1440" y="2384"/>
                </a:cubicBezTo>
                <a:cubicBezTo>
                  <a:pt x="1440" y="2048"/>
                  <a:pt x="1632" y="1696"/>
                  <a:pt x="1488" y="1328"/>
                </a:cubicBezTo>
                <a:cubicBezTo>
                  <a:pt x="1344" y="960"/>
                  <a:pt x="824" y="352"/>
                  <a:pt x="576" y="176"/>
                </a:cubicBezTo>
                <a:cubicBezTo>
                  <a:pt x="328" y="0"/>
                  <a:pt x="164" y="136"/>
                  <a:pt x="0" y="272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20" name="Line 28"/>
          <p:cNvSpPr>
            <a:spLocks noChangeShapeType="1"/>
          </p:cNvSpPr>
          <p:nvPr/>
        </p:nvSpPr>
        <p:spPr bwMode="auto">
          <a:xfrm flipH="1">
            <a:off x="4191000" y="990600"/>
            <a:ext cx="304800" cy="18288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16" name="Text Box 29"/>
          <p:cNvSpPr txBox="1">
            <a:spLocks noChangeArrowheads="1"/>
          </p:cNvSpPr>
          <p:nvPr/>
        </p:nvSpPr>
        <p:spPr bwMode="auto">
          <a:xfrm>
            <a:off x="152400" y="1143000"/>
            <a:ext cx="20574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  <p:bldP spid="59397" grpId="0" animBg="1"/>
      <p:bldP spid="59406" grpId="0" animBg="1"/>
      <p:bldP spid="59417" grpId="0" animBg="1"/>
      <p:bldP spid="594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</a:blip>
          <a:srcRect/>
          <a:stretch>
            <a:fillRect/>
          </a:stretch>
        </p:blipFill>
        <p:spPr bwMode="auto">
          <a:xfrm>
            <a:off x="228600" y="476250"/>
            <a:ext cx="841851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800600" y="533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067175" y="299720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/>
              <a:t>S</a:t>
            </a:r>
          </a:p>
        </p:txBody>
      </p:sp>
      <p:pic>
        <p:nvPicPr>
          <p:cNvPr id="9221" name="Picture 5" descr="bientrotayqua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</a:blip>
          <a:srcRect l="16348" t="14853" r="16348" b="13181"/>
          <a:stretch>
            <a:fillRect/>
          </a:stretch>
        </p:blipFill>
        <p:spPr bwMode="auto">
          <a:xfrm>
            <a:off x="4495800" y="5105400"/>
            <a:ext cx="116681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1905000" y="4876800"/>
            <a:ext cx="1628775" cy="1447800"/>
            <a:chOff x="1008" y="2256"/>
            <a:chExt cx="1104" cy="998"/>
          </a:xfrm>
        </p:grpSpPr>
        <p:pic>
          <p:nvPicPr>
            <p:cNvPr id="9243" name="Picture 7" descr="HopPin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</a:blip>
            <a:srcRect l="22945" t="30125" r="28107" b="21339"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4" name="Picture 8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5" name="Picture 9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3" name="AutoShape 10"/>
          <p:cNvSpPr>
            <a:spLocks noChangeArrowheads="1"/>
          </p:cNvSpPr>
          <p:nvPr/>
        </p:nvSpPr>
        <p:spPr bwMode="auto">
          <a:xfrm rot="2301513">
            <a:off x="4572000" y="436563"/>
            <a:ext cx="74613" cy="746125"/>
          </a:xfrm>
          <a:prstGeom prst="can">
            <a:avLst>
              <a:gd name="adj" fmla="val 35602"/>
            </a:avLst>
          </a:prstGeom>
          <a:gradFill rotWithShape="1">
            <a:gsLst>
              <a:gs pos="0">
                <a:srgbClr val="181818"/>
              </a:gs>
              <a:gs pos="50000">
                <a:srgbClr val="FFFFFF"/>
              </a:gs>
              <a:gs pos="100000">
                <a:srgbClr val="181818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4043363" y="234315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4495800" y="914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6" name="Freeform 13"/>
          <p:cNvSpPr>
            <a:spLocks/>
          </p:cNvSpPr>
          <p:nvPr/>
        </p:nvSpPr>
        <p:spPr bwMode="auto">
          <a:xfrm>
            <a:off x="2278063" y="487363"/>
            <a:ext cx="2217737" cy="4554537"/>
          </a:xfrm>
          <a:custGeom>
            <a:avLst/>
            <a:gdLst>
              <a:gd name="T0" fmla="*/ 2147483647 w 1397"/>
              <a:gd name="T1" fmla="*/ 718243659 h 2869"/>
              <a:gd name="T2" fmla="*/ 2147483647 w 1397"/>
              <a:gd name="T3" fmla="*/ 73083729 h 2869"/>
              <a:gd name="T4" fmla="*/ 1464209657 w 1397"/>
              <a:gd name="T5" fmla="*/ 1161791110 h 2869"/>
              <a:gd name="T6" fmla="*/ 980339766 w 1397"/>
              <a:gd name="T7" fmla="*/ 2147483647 h 2869"/>
              <a:gd name="T8" fmla="*/ 133567457 w 1397"/>
              <a:gd name="T9" fmla="*/ 2147483647 h 2869"/>
              <a:gd name="T10" fmla="*/ 173889948 w 1397"/>
              <a:gd name="T11" fmla="*/ 2147483647 h 28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7" h="2869">
                <a:moveTo>
                  <a:pt x="1397" y="285"/>
                </a:moveTo>
                <a:cubicBezTo>
                  <a:pt x="1357" y="243"/>
                  <a:pt x="1293" y="0"/>
                  <a:pt x="1157" y="29"/>
                </a:cubicBezTo>
                <a:cubicBezTo>
                  <a:pt x="1021" y="58"/>
                  <a:pt x="709" y="245"/>
                  <a:pt x="581" y="461"/>
                </a:cubicBezTo>
                <a:cubicBezTo>
                  <a:pt x="453" y="677"/>
                  <a:pt x="477" y="981"/>
                  <a:pt x="389" y="1325"/>
                </a:cubicBezTo>
                <a:cubicBezTo>
                  <a:pt x="301" y="1669"/>
                  <a:pt x="106" y="2268"/>
                  <a:pt x="53" y="2525"/>
                </a:cubicBezTo>
                <a:cubicBezTo>
                  <a:pt x="0" y="2782"/>
                  <a:pt x="66" y="2797"/>
                  <a:pt x="69" y="286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7" name="Freeform 14"/>
          <p:cNvSpPr>
            <a:spLocks/>
          </p:cNvSpPr>
          <p:nvPr/>
        </p:nvSpPr>
        <p:spPr bwMode="auto">
          <a:xfrm>
            <a:off x="2933700" y="4559300"/>
            <a:ext cx="2019300" cy="1993900"/>
          </a:xfrm>
          <a:custGeom>
            <a:avLst/>
            <a:gdLst>
              <a:gd name="T0" fmla="*/ 181451250 w 1272"/>
              <a:gd name="T1" fmla="*/ 866933750 h 1256"/>
              <a:gd name="T2" fmla="*/ 302418750 w 1272"/>
              <a:gd name="T3" fmla="*/ 141128750 h 1256"/>
              <a:gd name="T4" fmla="*/ 1995963750 w 1272"/>
              <a:gd name="T5" fmla="*/ 1713706250 h 1256"/>
              <a:gd name="T6" fmla="*/ 2116931250 w 1272"/>
              <a:gd name="T7" fmla="*/ 2147483647 h 1256"/>
              <a:gd name="T8" fmla="*/ 2147483647 w 1272"/>
              <a:gd name="T9" fmla="*/ 2147483647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72" h="1256">
                <a:moveTo>
                  <a:pt x="72" y="344"/>
                </a:moveTo>
                <a:cubicBezTo>
                  <a:pt x="36" y="172"/>
                  <a:pt x="0" y="0"/>
                  <a:pt x="120" y="56"/>
                </a:cubicBezTo>
                <a:cubicBezTo>
                  <a:pt x="240" y="112"/>
                  <a:pt x="672" y="488"/>
                  <a:pt x="792" y="680"/>
                </a:cubicBezTo>
                <a:cubicBezTo>
                  <a:pt x="912" y="872"/>
                  <a:pt x="760" y="1160"/>
                  <a:pt x="840" y="1208"/>
                </a:cubicBezTo>
                <a:cubicBezTo>
                  <a:pt x="920" y="1256"/>
                  <a:pt x="1096" y="1112"/>
                  <a:pt x="1272" y="968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8" name="Freeform 15"/>
          <p:cNvSpPr>
            <a:spLocks/>
          </p:cNvSpPr>
          <p:nvPr/>
        </p:nvSpPr>
        <p:spPr bwMode="auto">
          <a:xfrm>
            <a:off x="5257800" y="5803900"/>
            <a:ext cx="914400" cy="927100"/>
          </a:xfrm>
          <a:custGeom>
            <a:avLst/>
            <a:gdLst>
              <a:gd name="T0" fmla="*/ 0 w 576"/>
              <a:gd name="T1" fmla="*/ 463708750 h 584"/>
              <a:gd name="T2" fmla="*/ 604837500 w 576"/>
              <a:gd name="T3" fmla="*/ 1431448750 h 584"/>
              <a:gd name="T4" fmla="*/ 1088707500 w 576"/>
              <a:gd name="T5" fmla="*/ 221773750 h 584"/>
              <a:gd name="T6" fmla="*/ 1451610000 w 576"/>
              <a:gd name="T7" fmla="*/ 100806250 h 5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6" h="584">
                <a:moveTo>
                  <a:pt x="0" y="184"/>
                </a:moveTo>
                <a:cubicBezTo>
                  <a:pt x="84" y="384"/>
                  <a:pt x="168" y="584"/>
                  <a:pt x="240" y="568"/>
                </a:cubicBezTo>
                <a:cubicBezTo>
                  <a:pt x="312" y="552"/>
                  <a:pt x="376" y="176"/>
                  <a:pt x="432" y="88"/>
                </a:cubicBezTo>
                <a:cubicBezTo>
                  <a:pt x="488" y="0"/>
                  <a:pt x="532" y="20"/>
                  <a:pt x="576" y="4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29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333875"/>
            <a:ext cx="1289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 rot="-947528">
            <a:off x="7854950" y="4995863"/>
            <a:ext cx="614363" cy="609600"/>
            <a:chOff x="4752" y="1104"/>
            <a:chExt cx="387" cy="384"/>
          </a:xfrm>
        </p:grpSpPr>
        <p:sp>
          <p:nvSpPr>
            <p:cNvPr id="9241" name="Line 18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Line 19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31" name="Freeform 20"/>
          <p:cNvSpPr>
            <a:spLocks/>
          </p:cNvSpPr>
          <p:nvPr/>
        </p:nvSpPr>
        <p:spPr bwMode="auto">
          <a:xfrm>
            <a:off x="4806950" y="558800"/>
            <a:ext cx="4171950" cy="5268913"/>
          </a:xfrm>
          <a:custGeom>
            <a:avLst/>
            <a:gdLst>
              <a:gd name="T0" fmla="*/ 2147483647 w 2628"/>
              <a:gd name="T1" fmla="*/ 2147483647 h 3319"/>
              <a:gd name="T2" fmla="*/ 2147483647 w 2628"/>
              <a:gd name="T3" fmla="*/ 2147483647 h 3319"/>
              <a:gd name="T4" fmla="*/ 2147483647 w 2628"/>
              <a:gd name="T5" fmla="*/ 2147483647 h 3319"/>
              <a:gd name="T6" fmla="*/ 2147483647 w 2628"/>
              <a:gd name="T7" fmla="*/ 2147483647 h 3319"/>
              <a:gd name="T8" fmla="*/ 2147483647 w 2628"/>
              <a:gd name="T9" fmla="*/ 927417588 h 3319"/>
              <a:gd name="T10" fmla="*/ 0 w 2628"/>
              <a:gd name="T11" fmla="*/ 0 h 33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28" h="3319">
                <a:moveTo>
                  <a:pt x="2136" y="3096"/>
                </a:moveTo>
                <a:cubicBezTo>
                  <a:pt x="2179" y="3129"/>
                  <a:pt x="2321" y="3319"/>
                  <a:pt x="2396" y="3296"/>
                </a:cubicBezTo>
                <a:cubicBezTo>
                  <a:pt x="2471" y="3273"/>
                  <a:pt x="2580" y="3256"/>
                  <a:pt x="2588" y="2960"/>
                </a:cubicBezTo>
                <a:cubicBezTo>
                  <a:pt x="2596" y="2664"/>
                  <a:pt x="2628" y="1952"/>
                  <a:pt x="2444" y="1520"/>
                </a:cubicBezTo>
                <a:cubicBezTo>
                  <a:pt x="2260" y="1088"/>
                  <a:pt x="1891" y="621"/>
                  <a:pt x="1484" y="368"/>
                </a:cubicBezTo>
                <a:cubicBezTo>
                  <a:pt x="1077" y="115"/>
                  <a:pt x="309" y="77"/>
                  <a:pt x="0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2" name="Freeform 21"/>
          <p:cNvSpPr>
            <a:spLocks/>
          </p:cNvSpPr>
          <p:nvPr/>
        </p:nvSpPr>
        <p:spPr bwMode="auto">
          <a:xfrm>
            <a:off x="6934200" y="5467350"/>
            <a:ext cx="882650" cy="619125"/>
          </a:xfrm>
          <a:custGeom>
            <a:avLst/>
            <a:gdLst>
              <a:gd name="T0" fmla="*/ 0 w 556"/>
              <a:gd name="T1" fmla="*/ 635079375 h 390"/>
              <a:gd name="T2" fmla="*/ 604837500 w 556"/>
              <a:gd name="T3" fmla="*/ 877014375 h 390"/>
              <a:gd name="T4" fmla="*/ 1401206875 w 556"/>
              <a:gd name="T5" fmla="*/ 0 h 3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56" h="390">
                <a:moveTo>
                  <a:pt x="0" y="252"/>
                </a:moveTo>
                <a:cubicBezTo>
                  <a:pt x="80" y="312"/>
                  <a:pt x="147" y="390"/>
                  <a:pt x="240" y="348"/>
                </a:cubicBezTo>
                <a:cubicBezTo>
                  <a:pt x="333" y="306"/>
                  <a:pt x="490" y="72"/>
                  <a:pt x="556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8390" name="Picture 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6143625" y="5578475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1" name="Line 23"/>
          <p:cNvSpPr>
            <a:spLocks noChangeShapeType="1"/>
          </p:cNvSpPr>
          <p:nvPr/>
        </p:nvSpPr>
        <p:spPr bwMode="auto">
          <a:xfrm flipV="1">
            <a:off x="4662488" y="2395538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4495800" y="914400"/>
            <a:ext cx="2286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>
            <a:off x="4800600" y="533400"/>
            <a:ext cx="3048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8394" name="Picture 2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</a:blip>
          <a:srcRect/>
          <a:stretch>
            <a:fillRect/>
          </a:stretch>
        </p:blipFill>
        <p:spPr bwMode="auto">
          <a:xfrm>
            <a:off x="6096000" y="5710238"/>
            <a:ext cx="968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5" name="Line 27"/>
          <p:cNvSpPr>
            <a:spLocks noChangeShapeType="1"/>
          </p:cNvSpPr>
          <p:nvPr/>
        </p:nvSpPr>
        <p:spPr bwMode="auto">
          <a:xfrm flipV="1">
            <a:off x="4376738" y="2390775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9" name="Text Box 28"/>
          <p:cNvSpPr txBox="1">
            <a:spLocks noChangeArrowheads="1"/>
          </p:cNvSpPr>
          <p:nvPr/>
        </p:nvSpPr>
        <p:spPr bwMode="auto">
          <a:xfrm>
            <a:off x="0" y="228600"/>
            <a:ext cx="2057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27.1</a:t>
            </a:r>
          </a:p>
        </p:txBody>
      </p:sp>
      <p:sp>
        <p:nvSpPr>
          <p:cNvPr id="9240" name="Text Box 29"/>
          <p:cNvSpPr txBox="1">
            <a:spLocks noChangeArrowheads="1"/>
          </p:cNvSpPr>
          <p:nvPr/>
        </p:nvSpPr>
        <p:spPr bwMode="auto">
          <a:xfrm>
            <a:off x="228600" y="762000"/>
            <a:ext cx="22098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80" grpId="0" animBg="1"/>
      <p:bldP spid="58391" grpId="0" animBg="1"/>
      <p:bldP spid="58392" grpId="0" animBg="1"/>
      <p:bldP spid="58393" grpId="0" animBg="1"/>
      <p:bldP spid="583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1021</Words>
  <Application>Microsoft Office PowerPoint</Application>
  <PresentationFormat>On-screen Show (4:3)</PresentationFormat>
  <Paragraphs>197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.VnTime</vt:lpstr>
      <vt:lpstr>Arial</vt:lpstr>
      <vt:lpstr>Calibri</vt:lpstr>
      <vt:lpstr>Times New Roman</vt:lpstr>
      <vt:lpstr>VNI-Meli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8</cp:revision>
  <dcterms:created xsi:type="dcterms:W3CDTF">2022-11-15T09:31:36Z</dcterms:created>
  <dcterms:modified xsi:type="dcterms:W3CDTF">2023-08-04T09:04:39Z</dcterms:modified>
</cp:coreProperties>
</file>