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4" r:id="rId3"/>
    <p:sldId id="258" r:id="rId4"/>
    <p:sldId id="300" r:id="rId5"/>
    <p:sldId id="302" r:id="rId6"/>
    <p:sldId id="312" r:id="rId7"/>
    <p:sldId id="315" r:id="rId8"/>
    <p:sldId id="292" r:id="rId10"/>
    <p:sldId id="318" r:id="rId11"/>
    <p:sldId id="316" r:id="rId12"/>
    <p:sldId id="317" r:id="rId13"/>
    <p:sldId id="294" r:id="rId14"/>
    <p:sldId id="305" r:id="rId15"/>
    <p:sldId id="268" r:id="rId16"/>
    <p:sldId id="270" r:id="rId17"/>
    <p:sldId id="306" r:id="rId18"/>
    <p:sldId id="261" r:id="rId19"/>
    <p:sldId id="271" r:id="rId20"/>
    <p:sldId id="296" r:id="rId21"/>
    <p:sldId id="319" r:id="rId22"/>
    <p:sldId id="299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  <a:srgbClr val="3333FF"/>
    <a:srgbClr val="800000"/>
    <a:srgbClr val="0066CC"/>
    <a:srgbClr val="FF00FF"/>
    <a:srgbClr val="0099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4"/>
    <p:restoredTop sz="94660"/>
  </p:normalViewPr>
  <p:slideViewPr>
    <p:cSldViewPr showGuides="1">
      <p:cViewPr>
        <p:scale>
          <a:sx n="71" d="100"/>
          <a:sy n="71" d="100"/>
        </p:scale>
        <p:origin x="-133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AAC5F1-57D1-480D-BD9E-0369717AC08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/>
            </a:fld>
            <a:endParaRPr lang="vi-VN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file:///D:\giao%20an%20dien%20tu\MAT\Lo&#7841;n%20th&#7883;.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hyperlink" Target="file:///D:\giao%20an%20dien%20tu\MAT\C&#7853;n%20Th&#7883;%20H&#7885;c%20&#272;&#432;&#7901;ng.mp4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7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5014">
            <a:off x="1544638" y="2552700"/>
            <a:ext cx="239077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" descr="C:\Documents and Settings\Admin\My Documents\My 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55595">
            <a:off x="3475038" y="1695450"/>
            <a:ext cx="2414587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6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0" y="2109788"/>
            <a:ext cx="1673225" cy="996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7617" name="Group 33"/>
          <p:cNvGrpSpPr/>
          <p:nvPr/>
        </p:nvGrpSpPr>
        <p:grpSpPr>
          <a:xfrm>
            <a:off x="76200" y="1066800"/>
            <a:ext cx="1506538" cy="3924300"/>
            <a:chOff x="1233" y="1846"/>
            <a:chExt cx="565" cy="1295"/>
          </a:xfrm>
        </p:grpSpPr>
        <p:pic>
          <p:nvPicPr>
            <p:cNvPr id="4111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8" y="1846"/>
              <a:ext cx="400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3" y="1882"/>
              <a:ext cx="563" cy="6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0" y="2475"/>
              <a:ext cx="482" cy="66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7618" name="Group 34"/>
          <p:cNvGrpSpPr/>
          <p:nvPr/>
        </p:nvGrpSpPr>
        <p:grpSpPr>
          <a:xfrm>
            <a:off x="7061200" y="1547813"/>
            <a:ext cx="1935163" cy="3471862"/>
            <a:chOff x="3774" y="2020"/>
            <a:chExt cx="660" cy="1102"/>
          </a:xfrm>
        </p:grpSpPr>
        <p:grpSp>
          <p:nvGrpSpPr>
            <p:cNvPr id="4104" name="Group 46"/>
            <p:cNvGrpSpPr/>
            <p:nvPr/>
          </p:nvGrpSpPr>
          <p:grpSpPr>
            <a:xfrm>
              <a:off x="3774" y="2020"/>
              <a:ext cx="532" cy="495"/>
              <a:chOff x="3788" y="2118"/>
              <a:chExt cx="506" cy="494"/>
            </a:xfrm>
          </p:grpSpPr>
          <p:pic>
            <p:nvPicPr>
              <p:cNvPr id="4109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6" y="2118"/>
                <a:ext cx="458" cy="4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0" name="Picture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8" y="2552"/>
                <a:ext cx="50" cy="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5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8" y="2396"/>
              <a:ext cx="576" cy="1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6" name="Group 58"/>
            <p:cNvGrpSpPr/>
            <p:nvPr/>
          </p:nvGrpSpPr>
          <p:grpSpPr>
            <a:xfrm>
              <a:off x="3826" y="2466"/>
              <a:ext cx="522" cy="656"/>
              <a:chOff x="3826" y="2564"/>
              <a:chExt cx="522" cy="656"/>
            </a:xfrm>
          </p:grpSpPr>
          <p:pic>
            <p:nvPicPr>
              <p:cNvPr id="4107" name="Picture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2" y="2644"/>
                <a:ext cx="506" cy="5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08" name="Picture 5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6" y="2564"/>
                <a:ext cx="83" cy="13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4103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0"/>
            <a:ext cx="7543800" cy="725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84" name="Picture 16" descr="DCember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4114800"/>
            <a:ext cx="2971800" cy="2519363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5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2971800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0" name="Picture 12" descr="DCember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14800"/>
            <a:ext cx="2819400" cy="25146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382" name="Picture 14" descr="DCember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85800"/>
            <a:ext cx="4572000" cy="308768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388" name="Picture 20" descr="DCember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8" y="685800"/>
            <a:ext cx="4100512" cy="306863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9" name="Text Box 36" descr="DCember[1]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rgbClr val="FFFF00">
              <a:alpha val="72940"/>
            </a:srgb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THỰC PHẨM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TỐT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MẮT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7" descr="C:\Users\Administrator\Desktop\a1-074b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2"/>
          <p:cNvSpPr txBox="1"/>
          <p:nvPr/>
        </p:nvSpPr>
        <p:spPr>
          <a:xfrm>
            <a:off x="0" y="7620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59"/>
          <p:cNvSpPr txBox="1"/>
          <p:nvPr/>
        </p:nvSpPr>
        <p:spPr>
          <a:xfrm>
            <a:off x="12700" y="609600"/>
            <a:ext cx="24606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MẮT LÃO: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60"/>
          <p:cNvSpPr txBox="1"/>
          <p:nvPr/>
        </p:nvSpPr>
        <p:spPr>
          <a:xfrm>
            <a:off x="103188" y="990600"/>
            <a:ext cx="43624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1.Những đặc điểm của mắt lão: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4" name="Picture 7" descr="C:\Users\Administrator\Desktop\a1-074b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4165600"/>
            <a:ext cx="44958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/>
          </p:nvPr>
        </p:nvSpPr>
        <p:spPr>
          <a:xfrm>
            <a:off x="5638800" y="533400"/>
            <a:ext cx="3505200" cy="2819400"/>
          </a:xfrm>
          <a:prstGeom prst="cloudCallout">
            <a:avLst>
              <a:gd name="adj1" fmla="val -49509"/>
              <a:gd name="adj2" fmla="val 67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lão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6" name="Text Box 2"/>
          <p:cNvSpPr txBox="1"/>
          <p:nvPr/>
        </p:nvSpPr>
        <p:spPr>
          <a:xfrm>
            <a:off x="0" y="7620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52578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</a:rPr>
              <a:t> Chủ yếu xảy ra ở người già: </a:t>
            </a:r>
            <a:endParaRPr sz="2800" b="1" dirty="0">
              <a:latin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</a:rPr>
              <a:t>-Không nhìn rõ những vật ở gần. </a:t>
            </a:r>
            <a:endParaRPr sz="2800" b="1" dirty="0">
              <a:latin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</a:rPr>
              <a:t>-Nhìn rõ những vật ở xa.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10" name="Content Placeholder 6"/>
          <p:cNvSpPr txBox="1"/>
          <p:nvPr/>
        </p:nvSpPr>
        <p:spPr bwMode="auto">
          <a:xfrm>
            <a:off x="5410200" y="381000"/>
            <a:ext cx="3886200" cy="3048000"/>
          </a:xfrm>
          <a:prstGeom prst="cloudCallout">
            <a:avLst>
              <a:gd name="adj1" fmla="val -49509"/>
              <a:gd name="adj2" fmla="val 67746"/>
            </a:avLst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yếu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dẫn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9" name="Picture 10" descr="C:\Users\Administrator\Desktop\nguoigia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4648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cau_m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09600"/>
            <a:ext cx="26670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63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charRg st="63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charRg st="63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7" grpId="1" animBg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Line 5"/>
          <p:cNvSpPr/>
          <p:nvPr/>
        </p:nvSpPr>
        <p:spPr>
          <a:xfrm flipV="1">
            <a:off x="827088" y="2913063"/>
            <a:ext cx="7165975" cy="63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7" name="Text Box 6"/>
          <p:cNvSpPr txBox="1"/>
          <p:nvPr/>
        </p:nvSpPr>
        <p:spPr>
          <a:xfrm>
            <a:off x="3200400" y="289560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C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16388" name="Oval 7"/>
          <p:cNvSpPr/>
          <p:nvPr/>
        </p:nvSpPr>
        <p:spPr>
          <a:xfrm>
            <a:off x="3581400" y="2863850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89" name="Text Box 8"/>
          <p:cNvSpPr txBox="1"/>
          <p:nvPr/>
        </p:nvSpPr>
        <p:spPr>
          <a:xfrm>
            <a:off x="847725" y="289560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v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6064250" y="2887663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1" name="Text Box 36"/>
          <p:cNvSpPr txBox="1"/>
          <p:nvPr/>
        </p:nvSpPr>
        <p:spPr>
          <a:xfrm>
            <a:off x="4552950" y="2867025"/>
            <a:ext cx="3683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A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2" name="Text Box 37"/>
          <p:cNvSpPr txBox="1"/>
          <p:nvPr/>
        </p:nvSpPr>
        <p:spPr>
          <a:xfrm>
            <a:off x="4476750" y="2181225"/>
            <a:ext cx="354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B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8980" name="Text Box 68"/>
          <p:cNvSpPr txBox="1"/>
          <p:nvPr/>
        </p:nvSpPr>
        <p:spPr>
          <a:xfrm>
            <a:off x="4260850" y="2943225"/>
            <a:ext cx="3254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F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4" name="Oval 9"/>
          <p:cNvSpPr/>
          <p:nvPr/>
        </p:nvSpPr>
        <p:spPr>
          <a:xfrm>
            <a:off x="1054100" y="2863850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95" name="Line 82"/>
          <p:cNvSpPr/>
          <p:nvPr/>
        </p:nvSpPr>
        <p:spPr>
          <a:xfrm flipV="1">
            <a:off x="4619625" y="2533650"/>
            <a:ext cx="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96" name="Line 84"/>
          <p:cNvSpPr/>
          <p:nvPr/>
        </p:nvSpPr>
        <p:spPr>
          <a:xfrm>
            <a:off x="6148388" y="2057400"/>
            <a:ext cx="0" cy="1752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9006" name="Oval 94"/>
          <p:cNvSpPr/>
          <p:nvPr/>
        </p:nvSpPr>
        <p:spPr>
          <a:xfrm>
            <a:off x="4281488" y="2873375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98" name="Text Box 103"/>
          <p:cNvSpPr txBox="1"/>
          <p:nvPr/>
        </p:nvSpPr>
        <p:spPr>
          <a:xfrm>
            <a:off x="12700" y="609600"/>
            <a:ext cx="21383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MẮT LÃO: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Text Box 112"/>
          <p:cNvSpPr txBox="1"/>
          <p:nvPr/>
        </p:nvSpPr>
        <p:spPr>
          <a:xfrm>
            <a:off x="103188" y="1189038"/>
            <a:ext cx="42132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Cách khắc phục tật mắt lão: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026" name="Line 114"/>
          <p:cNvSpPr/>
          <p:nvPr/>
        </p:nvSpPr>
        <p:spPr>
          <a:xfrm flipV="1">
            <a:off x="3581400" y="2286000"/>
            <a:ext cx="0" cy="609600"/>
          </a:xfrm>
          <a:prstGeom prst="line">
            <a:avLst/>
          </a:prstGeom>
          <a:ln w="38100" cap="flat" cmpd="sng">
            <a:solidFill>
              <a:srgbClr val="3333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6401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114800"/>
            <a:ext cx="784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latin typeface="Times New Roman" panose="02020603050405020304" pitchFamily="18" charset="0"/>
              </a:rPr>
              <a:t>Người bị mắt lão như trên có nhìn rõ vật AB không? 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4953000"/>
            <a:ext cx="784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latin typeface="Times New Roman" panose="02020603050405020304" pitchFamily="18" charset="0"/>
              </a:rPr>
              <a:t>Để mắt lão nhìn rõ vật AB thì ảnh cùng chiều của vật AB phải nằm ở đâu ? 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TextBox 29">
            <a:hlinkClick r:id="rId1" action="ppaction://hlinksldjump"/>
          </p:cNvPr>
          <p:cNvSpPr txBox="1"/>
          <p:nvPr/>
        </p:nvSpPr>
        <p:spPr>
          <a:xfrm>
            <a:off x="381000" y="5638800"/>
            <a:ext cx="784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latin typeface="Times New Roman" panose="02020603050405020304" pitchFamily="18" charset="0"/>
              </a:rPr>
              <a:t>Vậy có dụng cụ nào đưa ảnh của AB hiện lên trong giới hạn nhìn rõ của mắt lão không? 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8534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latin typeface="Times New Roman" panose="02020603050405020304" pitchFamily="18" charset="0"/>
              </a:rPr>
              <a:t>Mắt lão phải đeo thấu kính hội tụ để nhìn rõ những vật ở gần </a:t>
            </a:r>
            <a:endParaRPr sz="2400" b="1" dirty="0">
              <a:latin typeface="Times New Roman" panose="02020603050405020304" pitchFamily="18" charset="0"/>
            </a:endParaRPr>
          </a:p>
        </p:txBody>
      </p:sp>
      <p:pic>
        <p:nvPicPr>
          <p:cNvPr id="26" name="Picture 2" descr="C:\Documents and Settings\Admin\My Documents\My 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76400"/>
            <a:ext cx="1995488" cy="240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75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2.22222E-6 L 0.05 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5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80" grpId="0"/>
      <p:bldP spid="39006" grpId="0" animBg="1"/>
      <p:bldP spid="28" grpId="0"/>
      <p:bldP spid="28" grpId="1"/>
      <p:bldP spid="29" grpId="0"/>
      <p:bldP spid="29" grpId="1"/>
      <p:bldP spid="30" grpId="0"/>
      <p:bldP spid="30" grpId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Oval 4"/>
          <p:cNvSpPr/>
          <p:nvPr/>
        </p:nvSpPr>
        <p:spPr>
          <a:xfrm>
            <a:off x="5835650" y="2744788"/>
            <a:ext cx="762000" cy="1181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1" name="Oval 5"/>
          <p:cNvSpPr/>
          <p:nvPr/>
        </p:nvSpPr>
        <p:spPr>
          <a:xfrm>
            <a:off x="5918200" y="2524125"/>
            <a:ext cx="1587500" cy="1604963"/>
          </a:xfrm>
          <a:prstGeom prst="ellipse">
            <a:avLst/>
          </a:prstGeom>
          <a:gradFill rotWithShape="1">
            <a:gsLst>
              <a:gs pos="0">
                <a:srgbClr val="FFBB99"/>
              </a:gs>
              <a:gs pos="100000">
                <a:srgbClr val="FF9966"/>
              </a:gs>
            </a:gsLst>
            <a:lin ang="0" scaled="1"/>
            <a:tileRect/>
          </a:gra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17412" name="Group 178"/>
          <p:cNvGrpSpPr/>
          <p:nvPr/>
        </p:nvGrpSpPr>
        <p:grpSpPr>
          <a:xfrm>
            <a:off x="280988" y="3281363"/>
            <a:ext cx="8843962" cy="76200"/>
            <a:chOff x="177" y="1396"/>
            <a:chExt cx="5571" cy="48"/>
          </a:xfrm>
        </p:grpSpPr>
        <p:sp>
          <p:nvSpPr>
            <p:cNvPr id="17443" name="Line 179"/>
            <p:cNvSpPr/>
            <p:nvPr/>
          </p:nvSpPr>
          <p:spPr>
            <a:xfrm flipH="1">
              <a:off x="399" y="1428"/>
              <a:ext cx="1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444" name="Line 180"/>
            <p:cNvSpPr/>
            <p:nvPr/>
          </p:nvSpPr>
          <p:spPr>
            <a:xfrm flipH="1">
              <a:off x="177" y="1421"/>
              <a:ext cx="1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45" name="Oval 181"/>
            <p:cNvSpPr/>
            <p:nvPr/>
          </p:nvSpPr>
          <p:spPr>
            <a:xfrm>
              <a:off x="352" y="1396"/>
              <a:ext cx="48" cy="48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446" name="Line 182"/>
            <p:cNvSpPr/>
            <p:nvPr/>
          </p:nvSpPr>
          <p:spPr>
            <a:xfrm>
              <a:off x="564" y="1428"/>
              <a:ext cx="518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13" name="Line 6"/>
          <p:cNvSpPr/>
          <p:nvPr/>
        </p:nvSpPr>
        <p:spPr>
          <a:xfrm flipH="1">
            <a:off x="6180138" y="2690813"/>
            <a:ext cx="14287" cy="1276350"/>
          </a:xfrm>
          <a:prstGeom prst="line">
            <a:avLst/>
          </a:prstGeom>
          <a:ln w="28575" cap="flat" cmpd="sng">
            <a:solidFill>
              <a:schemeClr val="bg2"/>
            </a:solidFill>
            <a:prstDash val="solid"/>
            <a:headEnd type="arrow" w="med" len="med"/>
            <a:tailEnd type="arrow" w="med" len="med"/>
          </a:ln>
        </p:spPr>
      </p:sp>
      <p:sp>
        <p:nvSpPr>
          <p:cNvPr id="17414" name="Text Box 8"/>
          <p:cNvSpPr txBox="1"/>
          <p:nvPr/>
        </p:nvSpPr>
        <p:spPr>
          <a:xfrm>
            <a:off x="3295650" y="3443288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C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17415" name="Oval 9"/>
          <p:cNvSpPr/>
          <p:nvPr/>
        </p:nvSpPr>
        <p:spPr>
          <a:xfrm>
            <a:off x="3525838" y="3287713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6" name="Text Box 10"/>
          <p:cNvSpPr txBox="1"/>
          <p:nvPr/>
        </p:nvSpPr>
        <p:spPr>
          <a:xfrm>
            <a:off x="352425" y="3322638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v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17417" name="Text Box 11"/>
          <p:cNvSpPr txBox="1"/>
          <p:nvPr/>
        </p:nvSpPr>
        <p:spPr>
          <a:xfrm>
            <a:off x="5568950" y="33115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7418" name="Text Box 12"/>
          <p:cNvSpPr txBox="1"/>
          <p:nvPr/>
        </p:nvSpPr>
        <p:spPr>
          <a:xfrm>
            <a:off x="3962400" y="3290888"/>
            <a:ext cx="3683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A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7419" name="Text Box 13"/>
          <p:cNvSpPr txBox="1"/>
          <p:nvPr/>
        </p:nvSpPr>
        <p:spPr>
          <a:xfrm>
            <a:off x="3981450" y="2605088"/>
            <a:ext cx="354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B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3022" name="Text Box 14"/>
          <p:cNvSpPr txBox="1"/>
          <p:nvPr/>
        </p:nvSpPr>
        <p:spPr>
          <a:xfrm>
            <a:off x="2414588" y="2443163"/>
            <a:ext cx="4921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B</a:t>
            </a:r>
            <a:r>
              <a:rPr baseline="-25000" dirty="0">
                <a:latin typeface="Times New Roman" panose="02020603050405020304" pitchFamily="18" charset="0"/>
              </a:rPr>
              <a:t>1</a:t>
            </a:r>
            <a:r>
              <a:rPr baseline="30000" dirty="0">
                <a:latin typeface="Times New Roman" panose="02020603050405020304" pitchFamily="18" charset="0"/>
              </a:rPr>
              <a:t>’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3023" name="Text Box 15"/>
          <p:cNvSpPr txBox="1"/>
          <p:nvPr/>
        </p:nvSpPr>
        <p:spPr>
          <a:xfrm>
            <a:off x="2471738" y="3314700"/>
            <a:ext cx="50641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A</a:t>
            </a:r>
            <a:r>
              <a:rPr baseline="-25000" dirty="0">
                <a:latin typeface="Times New Roman" panose="02020603050405020304" pitchFamily="18" charset="0"/>
              </a:rPr>
              <a:t>1</a:t>
            </a:r>
            <a:r>
              <a:rPr baseline="30000" dirty="0">
                <a:latin typeface="Times New Roman" panose="02020603050405020304" pitchFamily="18" charset="0"/>
              </a:rPr>
              <a:t>’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7422" name="Text Box 16"/>
          <p:cNvSpPr txBox="1"/>
          <p:nvPr/>
        </p:nvSpPr>
        <p:spPr>
          <a:xfrm>
            <a:off x="8763000" y="3471863"/>
            <a:ext cx="3254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F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7423" name="Line 21"/>
          <p:cNvSpPr/>
          <p:nvPr/>
        </p:nvSpPr>
        <p:spPr>
          <a:xfrm>
            <a:off x="5653088" y="2514600"/>
            <a:ext cx="0" cy="1752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43030" name="Line 22"/>
          <p:cNvSpPr/>
          <p:nvPr/>
        </p:nvSpPr>
        <p:spPr>
          <a:xfrm flipV="1">
            <a:off x="2786063" y="2657475"/>
            <a:ext cx="0" cy="685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7425" name="Oval 29"/>
          <p:cNvSpPr/>
          <p:nvPr/>
        </p:nvSpPr>
        <p:spPr>
          <a:xfrm>
            <a:off x="3810000" y="3297238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26" name="Oval 42"/>
          <p:cNvSpPr/>
          <p:nvPr/>
        </p:nvSpPr>
        <p:spPr>
          <a:xfrm>
            <a:off x="8896350" y="3290888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4" name="Group 164"/>
          <p:cNvGrpSpPr/>
          <p:nvPr/>
        </p:nvGrpSpPr>
        <p:grpSpPr>
          <a:xfrm>
            <a:off x="2781300" y="2652713"/>
            <a:ext cx="6324600" cy="695325"/>
            <a:chOff x="1752" y="3276"/>
            <a:chExt cx="3984" cy="438"/>
          </a:xfrm>
        </p:grpSpPr>
        <p:sp>
          <p:nvSpPr>
            <p:cNvPr id="17441" name="Line 27"/>
            <p:cNvSpPr/>
            <p:nvPr/>
          </p:nvSpPr>
          <p:spPr>
            <a:xfrm>
              <a:off x="1758" y="3276"/>
              <a:ext cx="1008" cy="240"/>
            </a:xfrm>
            <a:prstGeom prst="line">
              <a:avLst/>
            </a:prstGeom>
            <a:ln w="28575" cap="flat" cmpd="sng">
              <a:solidFill>
                <a:srgbClr val="3333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42" name="Line 47"/>
            <p:cNvSpPr/>
            <p:nvPr/>
          </p:nvSpPr>
          <p:spPr>
            <a:xfrm>
              <a:off x="1752" y="3282"/>
              <a:ext cx="3984" cy="432"/>
            </a:xfrm>
            <a:prstGeom prst="line">
              <a:avLst/>
            </a:prstGeom>
            <a:ln w="28575" cap="flat" cmpd="sng">
              <a:solidFill>
                <a:srgbClr val="3333FF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17428" name="Group 163"/>
          <p:cNvGrpSpPr/>
          <p:nvPr/>
        </p:nvGrpSpPr>
        <p:grpSpPr>
          <a:xfrm>
            <a:off x="4114800" y="2976563"/>
            <a:ext cx="2090738" cy="495300"/>
            <a:chOff x="2592" y="3480"/>
            <a:chExt cx="1317" cy="312"/>
          </a:xfrm>
        </p:grpSpPr>
        <p:grpSp>
          <p:nvGrpSpPr>
            <p:cNvPr id="17435" name="Group 159"/>
            <p:cNvGrpSpPr/>
            <p:nvPr/>
          </p:nvGrpSpPr>
          <p:grpSpPr>
            <a:xfrm>
              <a:off x="2649" y="3492"/>
              <a:ext cx="1260" cy="300"/>
              <a:chOff x="2649" y="3492"/>
              <a:chExt cx="1260" cy="300"/>
            </a:xfrm>
          </p:grpSpPr>
          <p:sp>
            <p:nvSpPr>
              <p:cNvPr id="17438" name="Line 37"/>
              <p:cNvSpPr/>
              <p:nvPr/>
            </p:nvSpPr>
            <p:spPr>
              <a:xfrm>
                <a:off x="2649" y="3492"/>
                <a:ext cx="1008" cy="240"/>
              </a:xfrm>
              <a:prstGeom prst="line">
                <a:avLst/>
              </a:prstGeom>
              <a:ln w="28575" cap="flat" cmpd="sng">
                <a:solidFill>
                  <a:srgbClr val="3333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9" name="Line 39"/>
              <p:cNvSpPr/>
              <p:nvPr/>
            </p:nvSpPr>
            <p:spPr>
              <a:xfrm flipH="1" flipV="1">
                <a:off x="2976" y="3564"/>
                <a:ext cx="192" cy="48"/>
              </a:xfrm>
              <a:prstGeom prst="line">
                <a:avLst/>
              </a:prstGeom>
              <a:ln w="28575" cap="flat" cmpd="sng">
                <a:solidFill>
                  <a:srgbClr val="3333FF"/>
                </a:solidFill>
                <a:prstDash val="solid"/>
                <a:headEnd type="triangle" w="med" len="med"/>
                <a:tailEnd type="none" w="med" len="med"/>
              </a:ln>
            </p:spPr>
          </p:sp>
          <p:sp>
            <p:nvSpPr>
              <p:cNvPr id="17440" name="Line 48"/>
              <p:cNvSpPr/>
              <p:nvPr/>
            </p:nvSpPr>
            <p:spPr>
              <a:xfrm>
                <a:off x="2901" y="3552"/>
                <a:ext cx="1008" cy="240"/>
              </a:xfrm>
              <a:prstGeom prst="line">
                <a:avLst/>
              </a:prstGeom>
              <a:ln w="28575" cap="flat" cmpd="sng">
                <a:solidFill>
                  <a:srgbClr val="3333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36" name="Line 43"/>
            <p:cNvSpPr/>
            <p:nvPr/>
          </p:nvSpPr>
          <p:spPr>
            <a:xfrm>
              <a:off x="2592" y="3486"/>
              <a:ext cx="960" cy="0"/>
            </a:xfrm>
            <a:prstGeom prst="line">
              <a:avLst/>
            </a:prstGeom>
            <a:ln w="28575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7" name="Line 158"/>
            <p:cNvSpPr/>
            <p:nvPr/>
          </p:nvSpPr>
          <p:spPr>
            <a:xfrm>
              <a:off x="3024" y="3480"/>
              <a:ext cx="144" cy="0"/>
            </a:xfrm>
            <a:prstGeom prst="line">
              <a:avLst/>
            </a:prstGeom>
            <a:ln w="28575" cap="flat" cmpd="sng">
              <a:solidFill>
                <a:srgbClr val="3333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7429" name="Line 20"/>
          <p:cNvSpPr/>
          <p:nvPr/>
        </p:nvSpPr>
        <p:spPr>
          <a:xfrm flipV="1">
            <a:off x="4143375" y="2957513"/>
            <a:ext cx="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30" name="Text Box 194"/>
          <p:cNvSpPr txBox="1"/>
          <p:nvPr/>
        </p:nvSpPr>
        <p:spPr>
          <a:xfrm>
            <a:off x="7985125" y="2438400"/>
            <a:ext cx="1158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800000"/>
                </a:solidFill>
                <a:latin typeface="Times New Roman" panose="02020603050405020304" pitchFamily="18" charset="0"/>
              </a:rPr>
              <a:t>Mắt lão đeo kính</a:t>
            </a:r>
            <a:r>
              <a:rPr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13" y="5083175"/>
            <a:ext cx="8650287" cy="1274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endParaRPr sz="2400" b="1" i="1" dirty="0">
              <a:solidFill>
                <a:srgbClr val="C00000"/>
              </a:solidFill>
              <a:latin typeface="VNI-Times" pitchFamily="2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400" b="1" i="1" dirty="0">
                <a:solidFill>
                  <a:srgbClr val="002060"/>
                </a:solidFill>
                <a:latin typeface="VNI-Times" pitchFamily="2" charset="0"/>
              </a:rPr>
              <a:t>Maét laõo phaûi ñeo kính laõo laø thaáu kính hoäi tuï ñeå coù theå nhìn roõ caùc vaät ôû gaàn maét nh</a:t>
            </a:r>
            <a:r>
              <a:rPr lang="vi-VN" altLang="x-none" sz="2400" b="1" i="1" dirty="0">
                <a:solidFill>
                  <a:srgbClr val="002060"/>
                </a:solidFill>
                <a:latin typeface="VNI-Times" pitchFamily="2" charset="0"/>
              </a:rPr>
              <a:t>ư</a:t>
            </a:r>
            <a:r>
              <a:rPr sz="2400" b="1" i="1" dirty="0">
                <a:solidFill>
                  <a:srgbClr val="002060"/>
                </a:solidFill>
                <a:latin typeface="VNI-Times" pitchFamily="2" charset="0"/>
              </a:rPr>
              <a:t> bình th</a:t>
            </a:r>
            <a:r>
              <a:rPr lang="vi-VN" altLang="x-none" sz="2400" b="1" i="1" dirty="0">
                <a:solidFill>
                  <a:srgbClr val="002060"/>
                </a:solidFill>
                <a:latin typeface="VNI-Times" pitchFamily="2" charset="0"/>
              </a:rPr>
              <a:t>ường</a:t>
            </a:r>
            <a:r>
              <a:rPr sz="2400" b="1" i="1" dirty="0">
                <a:solidFill>
                  <a:srgbClr val="002060"/>
                </a:solidFill>
                <a:latin typeface="VNI-Times" pitchFamily="2" charset="0"/>
              </a:rPr>
              <a:t>.</a:t>
            </a:r>
            <a:endParaRPr sz="2400" b="1" i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17432" name="Text Box 103"/>
          <p:cNvSpPr txBox="1"/>
          <p:nvPr/>
        </p:nvSpPr>
        <p:spPr>
          <a:xfrm>
            <a:off x="12700" y="609600"/>
            <a:ext cx="21383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MẮT LÃO: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3" name="Text Box 112"/>
          <p:cNvSpPr txBox="1"/>
          <p:nvPr/>
        </p:nvSpPr>
        <p:spPr>
          <a:xfrm>
            <a:off x="103188" y="1189038"/>
            <a:ext cx="42132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Cách khắc phục tật mắt lão: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4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  <p:bldP spid="4302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loud Callout 6">
            <a:hlinkClick r:id="rId1" action="ppaction://hlinksldjump"/>
          </p:cNvPr>
          <p:cNvSpPr/>
          <p:nvPr/>
        </p:nvSpPr>
        <p:spPr>
          <a:xfrm>
            <a:off x="1066800" y="1219200"/>
            <a:ext cx="6781800" cy="3810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biện pháp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mắt lão xảy ra với con người muộn hơn không?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7" descr="A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15"/>
          <p:cNvSpPr txBox="1"/>
          <p:nvPr/>
        </p:nvSpPr>
        <p:spPr>
          <a:xfrm>
            <a:off x="3175" y="685800"/>
            <a:ext cx="24495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III. VẬN DỤNG: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6" name="Text Box 16"/>
          <p:cNvSpPr txBox="1"/>
          <p:nvPr/>
        </p:nvSpPr>
        <p:spPr>
          <a:xfrm>
            <a:off x="381000" y="3733800"/>
            <a:ext cx="8763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Hãy tìm cách kiểm tra xem kính của bạn em và kính của người già là thấu kính hội tụ hay phân kì? </a:t>
            </a:r>
            <a:endParaRPr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0" y="3733800"/>
            <a:ext cx="381000" cy="342900"/>
            <a:chOff x="912" y="1296"/>
            <a:chExt cx="240" cy="432"/>
          </a:xfrm>
        </p:grpSpPr>
        <p:sp>
          <p:nvSpPr>
            <p:cNvPr id="19468" name="Rectangle 18"/>
            <p:cNvSpPr/>
            <p:nvPr/>
          </p:nvSpPr>
          <p:spPr>
            <a:xfrm>
              <a:off x="912" y="1296"/>
              <a:ext cx="240" cy="432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pic>
          <p:nvPicPr>
            <p:cNvPr id="19469" name="Picture 19" descr="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6" y="1330"/>
              <a:ext cx="192" cy="3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40" name="Text Box 20"/>
          <p:cNvSpPr txBox="1"/>
          <p:nvPr/>
        </p:nvSpPr>
        <p:spPr>
          <a:xfrm>
            <a:off x="441325" y="5029200"/>
            <a:ext cx="870267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Chúng ta sẽ để hai cặp kính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gần 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một trang sách, quan sát dòng chữ qua hai kính. 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Kính của người già cho dòng chữ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lớn hơn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=&gt; là TKHT 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Kính của bạn cho dòng chữ             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nhỏ hơn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=&gt; là TKPK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3" descr="C:\Users\Administrator\Desktop\máy ảnh\P8127-6_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5720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TextBox 12"/>
          <p:cNvSpPr txBox="1"/>
          <p:nvPr/>
        </p:nvSpPr>
        <p:spPr>
          <a:xfrm>
            <a:off x="7315200" y="12954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Times New Roman" panose="02020603050405020304" pitchFamily="18" charset="0"/>
              </a:rPr>
              <a:t>Kính cận</a:t>
            </a:r>
            <a:endParaRPr b="1" dirty="0">
              <a:latin typeface="Times New Roman" panose="02020603050405020304" pitchFamily="18" charset="0"/>
            </a:endParaRPr>
          </a:p>
        </p:txBody>
      </p:sp>
      <p:pic>
        <p:nvPicPr>
          <p:cNvPr id="19466" name="Picture 14" descr="C:\Users\Administrator\Desktop\ly-giai-khoa-hoc-cho-viec-con-nguoi-bi-can-t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5720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TextBox 14"/>
          <p:cNvSpPr txBox="1"/>
          <p:nvPr/>
        </p:nvSpPr>
        <p:spPr>
          <a:xfrm>
            <a:off x="3200400" y="1295400"/>
            <a:ext cx="1447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Times New Roman" panose="02020603050405020304" pitchFamily="18" charset="0"/>
              </a:rPr>
              <a:t>Kính lão</a:t>
            </a:r>
            <a:endParaRPr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/>
      <p:bldP spid="307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A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10"/>
          <p:cNvSpPr txBox="1"/>
          <p:nvPr/>
        </p:nvSpPr>
        <p:spPr>
          <a:xfrm>
            <a:off x="3175" y="685800"/>
            <a:ext cx="28225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III. VẬN DỤNG: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19"/>
          <p:cNvSpPr txBox="1"/>
          <p:nvPr/>
        </p:nvSpPr>
        <p:spPr>
          <a:xfrm>
            <a:off x="0" y="1295400"/>
            <a:ext cx="8991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dirty="0">
                <a:latin typeface="Times New Roman" panose="02020603050405020304" pitchFamily="18" charset="0"/>
              </a:rPr>
              <a:t>    </a:t>
            </a:r>
            <a:r>
              <a:rPr sz="2400" dirty="0">
                <a:latin typeface="Times New Roman" panose="02020603050405020304" pitchFamily="18" charset="0"/>
              </a:rPr>
              <a:t>C8. Hãy tìm cách </a:t>
            </a:r>
            <a:r>
              <a:rPr sz="2400" b="1" i="1" dirty="0">
                <a:latin typeface="Times New Roman" panose="02020603050405020304" pitchFamily="18" charset="0"/>
              </a:rPr>
              <a:t>so sánh </a:t>
            </a:r>
            <a:r>
              <a:rPr sz="2400" dirty="0">
                <a:latin typeface="Times New Roman" panose="02020603050405020304" pitchFamily="18" charset="0"/>
              </a:rPr>
              <a:t>khoảng </a:t>
            </a:r>
            <a:r>
              <a:rPr sz="2400" b="1" i="1" dirty="0">
                <a:latin typeface="Times New Roman" panose="02020603050405020304" pitchFamily="18" charset="0"/>
              </a:rPr>
              <a:t>cực cận </a:t>
            </a:r>
            <a:r>
              <a:rPr sz="2400" dirty="0">
                <a:latin typeface="Times New Roman" panose="02020603050405020304" pitchFamily="18" charset="0"/>
              </a:rPr>
              <a:t>của </a:t>
            </a:r>
            <a:r>
              <a:rPr sz="2400" b="1" i="1" dirty="0">
                <a:latin typeface="Times New Roman" panose="02020603050405020304" pitchFamily="18" charset="0"/>
              </a:rPr>
              <a:t>mắt em </a:t>
            </a:r>
            <a:r>
              <a:rPr sz="2400" dirty="0">
                <a:latin typeface="Times New Roman" panose="02020603050405020304" pitchFamily="18" charset="0"/>
              </a:rPr>
              <a:t>với khoảng cực cận của </a:t>
            </a:r>
            <a:r>
              <a:rPr sz="2400" b="1" i="1" dirty="0">
                <a:latin typeface="Times New Roman" panose="02020603050405020304" pitchFamily="18" charset="0"/>
              </a:rPr>
              <a:t>mắt một bạn bị cận thị </a:t>
            </a:r>
            <a:r>
              <a:rPr sz="2400" dirty="0">
                <a:latin typeface="Times New Roman" panose="02020603050405020304" pitchFamily="18" charset="0"/>
              </a:rPr>
              <a:t>và khoảng cực cận của một </a:t>
            </a:r>
            <a:r>
              <a:rPr sz="2400" b="1" i="1" dirty="0">
                <a:latin typeface="Times New Roman" panose="02020603050405020304" pitchFamily="18" charset="0"/>
              </a:rPr>
              <a:t>người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</a:rPr>
              <a:t>già</a:t>
            </a:r>
            <a:r>
              <a:rPr sz="2400" dirty="0">
                <a:latin typeface="Times New Roman" panose="02020603050405020304" pitchFamily="18" charset="0"/>
              </a:rPr>
              <a:t>, rồi rút ra kết luận cần thiết</a:t>
            </a:r>
            <a:r>
              <a:rPr sz="2400" b="1" dirty="0">
                <a:latin typeface="Times New Roman" panose="02020603050405020304" pitchFamily="18" charset="0"/>
              </a:rPr>
              <a:t>. 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45076" name="Text Box 20"/>
          <p:cNvSpPr txBox="1"/>
          <p:nvPr/>
        </p:nvSpPr>
        <p:spPr>
          <a:xfrm>
            <a:off x="0" y="304800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Có thể lấy dòng chữ trong trang sách để so sánh, khi không đeo kính, bạn em phải để gần mắt hơn em, người già phải để xa mắt hơn em .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AutoShape 86"/>
          <p:cNvSpPr/>
          <p:nvPr/>
        </p:nvSpPr>
        <p:spPr>
          <a:xfrm>
            <a:off x="5486400" y="5105400"/>
            <a:ext cx="2682875" cy="571500"/>
          </a:xfrm>
          <a:prstGeom prst="flowChartAlternateProcess">
            <a:avLst/>
          </a:prstGeom>
          <a:noFill/>
          <a:ln w="57150">
            <a:noFill/>
          </a:ln>
        </p:spPr>
        <p:txBody>
          <a:bodyPr wrap="none" anchor="ctr" anchorCtr="0"/>
          <a:p>
            <a:pPr marL="342900" indent="-342900" algn="ctr"/>
            <a:r>
              <a:rPr sz="2200" b="1" dirty="0">
                <a:latin typeface="Times New Roman" panose="02020603050405020304" pitchFamily="18" charset="0"/>
              </a:rPr>
              <a:t>      Mắt bình thường</a:t>
            </a:r>
            <a:endParaRPr sz="2200" b="1" dirty="0">
              <a:latin typeface="Times New Roman" panose="02020603050405020304" pitchFamily="18" charset="0"/>
            </a:endParaRPr>
          </a:p>
        </p:txBody>
      </p:sp>
      <p:sp>
        <p:nvSpPr>
          <p:cNvPr id="19469" name="AutoShape 87"/>
          <p:cNvSpPr/>
          <p:nvPr/>
        </p:nvSpPr>
        <p:spPr>
          <a:xfrm>
            <a:off x="5943600" y="4191000"/>
            <a:ext cx="1563688" cy="511175"/>
          </a:xfrm>
          <a:prstGeom prst="flowChartAlternateProcess">
            <a:avLst/>
          </a:prstGeom>
          <a:noFill/>
          <a:ln w="57150">
            <a:noFill/>
          </a:ln>
        </p:spPr>
        <p:txBody>
          <a:bodyPr wrap="none" anchor="ctr" anchorCtr="0"/>
          <a:p>
            <a:pPr marL="342900" indent="-342900"/>
            <a:r>
              <a:rPr sz="2200" b="1" dirty="0">
                <a:latin typeface="Times New Roman" panose="02020603050405020304" pitchFamily="18" charset="0"/>
              </a:rPr>
              <a:t>Mắt cận  </a:t>
            </a:r>
            <a:endParaRPr sz="2200" b="1" dirty="0">
              <a:latin typeface="Times New Roman" panose="02020603050405020304" pitchFamily="18" charset="0"/>
            </a:endParaRPr>
          </a:p>
        </p:txBody>
      </p:sp>
      <p:sp>
        <p:nvSpPr>
          <p:cNvPr id="20488" name="AutoShape 88"/>
          <p:cNvSpPr/>
          <p:nvPr/>
        </p:nvSpPr>
        <p:spPr>
          <a:xfrm>
            <a:off x="5699125" y="6207125"/>
            <a:ext cx="1563688" cy="500063"/>
          </a:xfrm>
          <a:prstGeom prst="flowChartAlternateProcess">
            <a:avLst/>
          </a:prstGeom>
          <a:noFill/>
          <a:ln w="57150">
            <a:noFill/>
          </a:ln>
        </p:spPr>
        <p:txBody>
          <a:bodyPr wrap="none" anchor="ctr" anchorCtr="0"/>
          <a:p>
            <a:pPr marL="342900" indent="-342900"/>
            <a:endParaRPr sz="2200" b="1" dirty="0">
              <a:latin typeface="Verdana" panose="020B0604030504040204" pitchFamily="34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33400" y="4038600"/>
            <a:ext cx="4624388" cy="857250"/>
            <a:chOff x="758167" y="4198937"/>
            <a:chExt cx="4548507" cy="857636"/>
          </a:xfrm>
        </p:grpSpPr>
        <p:grpSp>
          <p:nvGrpSpPr>
            <p:cNvPr id="20516" name="Group 82"/>
            <p:cNvGrpSpPr/>
            <p:nvPr/>
          </p:nvGrpSpPr>
          <p:grpSpPr>
            <a:xfrm>
              <a:off x="4051731" y="4274649"/>
              <a:ext cx="1254943" cy="781924"/>
              <a:chOff x="3646" y="2919"/>
              <a:chExt cx="967" cy="861"/>
            </a:xfrm>
          </p:grpSpPr>
          <p:sp>
            <p:nvSpPr>
              <p:cNvPr id="20523" name="Oval 83"/>
              <p:cNvSpPr/>
              <p:nvPr/>
            </p:nvSpPr>
            <p:spPr>
              <a:xfrm>
                <a:off x="3646" y="3169"/>
                <a:ext cx="430" cy="428"/>
              </a:xfrm>
              <a:prstGeom prst="ellipse">
                <a:avLst/>
              </a:prstGeom>
              <a:solidFill>
                <a:srgbClr val="FFFFCC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24" name="Oval 84"/>
              <p:cNvSpPr/>
              <p:nvPr/>
            </p:nvSpPr>
            <p:spPr>
              <a:xfrm>
                <a:off x="3754" y="2919"/>
                <a:ext cx="859" cy="861"/>
              </a:xfrm>
              <a:prstGeom prst="ellipse">
                <a:avLst/>
              </a:prstGeom>
              <a:solidFill>
                <a:srgbClr val="FFFFCC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517" name="Line 85"/>
            <p:cNvSpPr/>
            <p:nvPr/>
          </p:nvSpPr>
          <p:spPr>
            <a:xfrm flipV="1">
              <a:off x="758167" y="4654515"/>
              <a:ext cx="4543212" cy="3655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8" name="Rectangle 99"/>
            <p:cNvSpPr/>
            <p:nvPr/>
          </p:nvSpPr>
          <p:spPr>
            <a:xfrm flipV="1">
              <a:off x="1998989" y="4641461"/>
              <a:ext cx="1646782" cy="60048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519" name="Text Box 104"/>
            <p:cNvSpPr txBox="1"/>
            <p:nvPr/>
          </p:nvSpPr>
          <p:spPr>
            <a:xfrm>
              <a:off x="3412786" y="4209380"/>
              <a:ext cx="921351" cy="50126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b="1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b="1" baseline="-25000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endParaRPr b="1" baseline="-25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0520" name="Line 105"/>
            <p:cNvSpPr/>
            <p:nvPr/>
          </p:nvSpPr>
          <p:spPr>
            <a:xfrm>
              <a:off x="3677542" y="4548779"/>
              <a:ext cx="1765" cy="25063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21" name="Text Box 106"/>
            <p:cNvSpPr txBox="1"/>
            <p:nvPr/>
          </p:nvSpPr>
          <p:spPr>
            <a:xfrm>
              <a:off x="1741294" y="4198937"/>
              <a:ext cx="921351" cy="50126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b="1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b="1" baseline="-25000" dirty="0">
                  <a:solidFill>
                    <a:srgbClr val="FF0000"/>
                  </a:solidFill>
                  <a:latin typeface="VNI-Avo" pitchFamily="2" charset="0"/>
                </a:rPr>
                <a:t>v</a:t>
              </a:r>
              <a:endParaRPr b="1" baseline="-25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0522" name="Line 107"/>
            <p:cNvSpPr/>
            <p:nvPr/>
          </p:nvSpPr>
          <p:spPr>
            <a:xfrm>
              <a:off x="2009580" y="4546169"/>
              <a:ext cx="1765" cy="25063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40"/>
          <p:cNvGrpSpPr/>
          <p:nvPr/>
        </p:nvGrpSpPr>
        <p:grpSpPr>
          <a:xfrm>
            <a:off x="685800" y="4876800"/>
            <a:ext cx="4524375" cy="901700"/>
            <a:chOff x="818178" y="5039603"/>
            <a:chExt cx="4523796" cy="902019"/>
          </a:xfrm>
        </p:grpSpPr>
        <p:sp>
          <p:nvSpPr>
            <p:cNvPr id="20507" name="Text Box 102"/>
            <p:cNvSpPr txBox="1"/>
            <p:nvPr/>
          </p:nvSpPr>
          <p:spPr>
            <a:xfrm>
              <a:off x="2385533" y="5039603"/>
              <a:ext cx="808388" cy="50126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b="1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b="1" baseline="-25000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endParaRPr b="1" baseline="-25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0508" name="Line 103"/>
            <p:cNvSpPr/>
            <p:nvPr/>
          </p:nvSpPr>
          <p:spPr>
            <a:xfrm>
              <a:off x="2696180" y="5439050"/>
              <a:ext cx="0" cy="25063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509" name="Group 39"/>
            <p:cNvGrpSpPr/>
            <p:nvPr/>
          </p:nvGrpSpPr>
          <p:grpSpPr>
            <a:xfrm>
              <a:off x="818178" y="5159698"/>
              <a:ext cx="4523796" cy="781924"/>
              <a:chOff x="818178" y="5159698"/>
              <a:chExt cx="4523796" cy="781924"/>
            </a:xfrm>
          </p:grpSpPr>
          <p:grpSp>
            <p:nvGrpSpPr>
              <p:cNvPr id="20510" name="Group 89"/>
              <p:cNvGrpSpPr/>
              <p:nvPr/>
            </p:nvGrpSpPr>
            <p:grpSpPr>
              <a:xfrm>
                <a:off x="1317684" y="5159698"/>
                <a:ext cx="4024290" cy="781924"/>
                <a:chOff x="2376" y="1772"/>
                <a:chExt cx="2280" cy="599"/>
              </a:xfrm>
            </p:grpSpPr>
            <p:grpSp>
              <p:nvGrpSpPr>
                <p:cNvPr id="20512" name="Group 90"/>
                <p:cNvGrpSpPr/>
                <p:nvPr/>
              </p:nvGrpSpPr>
              <p:grpSpPr>
                <a:xfrm>
                  <a:off x="3945" y="1772"/>
                  <a:ext cx="711" cy="599"/>
                  <a:chOff x="3646" y="2919"/>
                  <a:chExt cx="967" cy="861"/>
                </a:xfrm>
              </p:grpSpPr>
              <p:sp>
                <p:nvSpPr>
                  <p:cNvPr id="20514" name="Oval 91"/>
                  <p:cNvSpPr/>
                  <p:nvPr/>
                </p:nvSpPr>
                <p:spPr>
                  <a:xfrm>
                    <a:off x="3646" y="3169"/>
                    <a:ext cx="430" cy="428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15" name="Oval 92"/>
                  <p:cNvSpPr/>
                  <p:nvPr/>
                </p:nvSpPr>
                <p:spPr>
                  <a:xfrm>
                    <a:off x="3754" y="2919"/>
                    <a:ext cx="859" cy="861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513" name="Line 93"/>
                <p:cNvSpPr/>
                <p:nvPr/>
              </p:nvSpPr>
              <p:spPr>
                <a:xfrm flipV="1">
                  <a:off x="2376" y="2063"/>
                  <a:ext cx="2269" cy="2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0511" name="Rectangle 108"/>
              <p:cNvSpPr/>
              <p:nvPr/>
            </p:nvSpPr>
            <p:spPr>
              <a:xfrm flipV="1">
                <a:off x="818178" y="5536953"/>
                <a:ext cx="1849762" cy="60048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483" name="AutoShape 109"/>
          <p:cNvSpPr/>
          <p:nvPr/>
        </p:nvSpPr>
        <p:spPr>
          <a:xfrm>
            <a:off x="5943600" y="5943600"/>
            <a:ext cx="1563688" cy="511175"/>
          </a:xfrm>
          <a:prstGeom prst="flowChartAlternateProcess">
            <a:avLst/>
          </a:prstGeom>
          <a:noFill/>
          <a:ln w="57150">
            <a:noFill/>
          </a:ln>
        </p:spPr>
        <p:txBody>
          <a:bodyPr wrap="none" anchor="ctr" anchorCtr="0"/>
          <a:p>
            <a:pPr marL="342900" indent="-342900"/>
            <a:r>
              <a:rPr sz="2200" b="1" dirty="0">
                <a:latin typeface="Times New Roman" panose="02020603050405020304" pitchFamily="18" charset="0"/>
              </a:rPr>
              <a:t>Mắt lão</a:t>
            </a:r>
            <a:endParaRPr sz="2200" b="1" dirty="0">
              <a:latin typeface="Times New Roman" panose="02020603050405020304" pitchFamily="18" charset="0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533400" y="5791200"/>
            <a:ext cx="4705350" cy="857250"/>
            <a:chOff x="685800" y="6000364"/>
            <a:chExt cx="4705595" cy="857636"/>
          </a:xfrm>
        </p:grpSpPr>
        <p:grpSp>
          <p:nvGrpSpPr>
            <p:cNvPr id="20499" name="Group 94"/>
            <p:cNvGrpSpPr/>
            <p:nvPr/>
          </p:nvGrpSpPr>
          <p:grpSpPr>
            <a:xfrm>
              <a:off x="1367105" y="6076076"/>
              <a:ext cx="4024290" cy="781924"/>
              <a:chOff x="2376" y="1772"/>
              <a:chExt cx="2280" cy="599"/>
            </a:xfrm>
          </p:grpSpPr>
          <p:grpSp>
            <p:nvGrpSpPr>
              <p:cNvPr id="20503" name="Group 95"/>
              <p:cNvGrpSpPr/>
              <p:nvPr/>
            </p:nvGrpSpPr>
            <p:grpSpPr>
              <a:xfrm>
                <a:off x="3945" y="1772"/>
                <a:ext cx="711" cy="599"/>
                <a:chOff x="3646" y="2919"/>
                <a:chExt cx="967" cy="861"/>
              </a:xfrm>
            </p:grpSpPr>
            <p:sp>
              <p:nvSpPr>
                <p:cNvPr id="20505" name="Oval 96"/>
                <p:cNvSpPr/>
                <p:nvPr/>
              </p:nvSpPr>
              <p:spPr>
                <a:xfrm>
                  <a:off x="3646" y="3169"/>
                  <a:ext cx="430" cy="428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6" name="Oval 97"/>
                <p:cNvSpPr/>
                <p:nvPr/>
              </p:nvSpPr>
              <p:spPr>
                <a:xfrm>
                  <a:off x="3754" y="2919"/>
                  <a:ext cx="859" cy="861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504" name="Line 98"/>
              <p:cNvSpPr/>
              <p:nvPr/>
            </p:nvSpPr>
            <p:spPr>
              <a:xfrm flipV="1">
                <a:off x="2376" y="2063"/>
                <a:ext cx="2269" cy="2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00" name="Text Box 100"/>
            <p:cNvSpPr txBox="1"/>
            <p:nvPr/>
          </p:nvSpPr>
          <p:spPr>
            <a:xfrm>
              <a:off x="1105879" y="6000364"/>
              <a:ext cx="847219" cy="50126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b="1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b="1" baseline="-25000" dirty="0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endParaRPr b="1" baseline="-25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0501" name="Line 101"/>
            <p:cNvSpPr/>
            <p:nvPr/>
          </p:nvSpPr>
          <p:spPr>
            <a:xfrm>
              <a:off x="1441237" y="6381536"/>
              <a:ext cx="0" cy="25063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2" name="Rectangle 110"/>
            <p:cNvSpPr/>
            <p:nvPr/>
          </p:nvSpPr>
          <p:spPr>
            <a:xfrm flipV="1">
              <a:off x="685800" y="6449415"/>
              <a:ext cx="732491" cy="60048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2743200"/>
            <a:ext cx="1447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Kết luận: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3276600"/>
            <a:ext cx="8610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Mắt lão có khoảng cực cận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mắt bình thường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Mắt bạn bị cận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58200" y="4267200"/>
            <a:ext cx="533400" cy="40005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58200" y="5257800"/>
            <a:ext cx="533400" cy="40005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58200" y="5943600"/>
            <a:ext cx="533400" cy="40005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076" grpId="0"/>
      <p:bldP spid="45076" grpId="1"/>
      <p:bldP spid="19468" grpId="0"/>
      <p:bldP spid="19469" grpId="0"/>
      <p:bldP spid="19483" grpId="0"/>
      <p:bldP spid="48" grpId="0"/>
      <p:bldP spid="49" grpId="0"/>
      <p:bldP spid="49" grpId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3799" name="AutoShape 7"/>
          <p:cNvCxnSpPr/>
          <p:nvPr/>
        </p:nvCxnSpPr>
        <p:spPr>
          <a:xfrm rot="-5400000" flipH="1">
            <a:off x="1905000" y="3352800"/>
            <a:ext cx="914400" cy="457200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33800" name="AutoShape 8"/>
          <p:cNvCxnSpPr>
            <a:endCxn id="33810" idx="0"/>
          </p:cNvCxnSpPr>
          <p:nvPr/>
        </p:nvCxnSpPr>
        <p:spPr>
          <a:xfrm rot="-5400000" flipH="1">
            <a:off x="6200775" y="1928813"/>
            <a:ext cx="684213" cy="30162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33805" name="Text Box 13"/>
          <p:cNvSpPr txBox="1"/>
          <p:nvPr/>
        </p:nvSpPr>
        <p:spPr>
          <a:xfrm>
            <a:off x="152400" y="2286000"/>
            <a:ext cx="3429000" cy="8302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Nhìn rõ </a:t>
            </a:r>
            <a:r>
              <a:rPr sz="2400" b="1" dirty="0">
                <a:latin typeface="Times New Roman" panose="02020603050405020304" pitchFamily="18" charset="0"/>
              </a:rPr>
              <a:t>vật ở xa, 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không nhìn rõ </a:t>
            </a:r>
            <a:r>
              <a:rPr sz="2400" b="1" dirty="0">
                <a:latin typeface="Times New Roman" panose="02020603050405020304" pitchFamily="18" charset="0"/>
              </a:rPr>
              <a:t>vật ở gần.</a:t>
            </a:r>
            <a:endParaRPr sz="2400" b="1" dirty="0">
              <a:latin typeface="Times New Roman" panose="02020603050405020304" pitchFamily="18" charset="0"/>
            </a:endParaRPr>
          </a:p>
        </p:txBody>
      </p:sp>
      <p:cxnSp>
        <p:nvCxnSpPr>
          <p:cNvPr id="33809" name="AutoShape 17"/>
          <p:cNvCxnSpPr/>
          <p:nvPr/>
        </p:nvCxnSpPr>
        <p:spPr>
          <a:xfrm rot="5400000">
            <a:off x="5811838" y="3332163"/>
            <a:ext cx="873125" cy="457200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33810" name="Text Box 18"/>
          <p:cNvSpPr txBox="1"/>
          <p:nvPr/>
        </p:nvSpPr>
        <p:spPr>
          <a:xfrm>
            <a:off x="4505325" y="2286000"/>
            <a:ext cx="4105275" cy="830263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Nhìn rõ </a:t>
            </a:r>
            <a:r>
              <a:rPr sz="2400" b="1" dirty="0">
                <a:latin typeface="Times New Roman" panose="02020603050405020304" pitchFamily="18" charset="0"/>
              </a:rPr>
              <a:t>vật ở gần,           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không nhìn rõ </a:t>
            </a:r>
            <a:r>
              <a:rPr sz="2400" b="1" dirty="0">
                <a:latin typeface="Times New Roman" panose="02020603050405020304" pitchFamily="18" charset="0"/>
              </a:rPr>
              <a:t>vật ở xa.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33811" name="Text Box 19"/>
          <p:cNvSpPr txBox="1"/>
          <p:nvPr/>
        </p:nvSpPr>
        <p:spPr>
          <a:xfrm>
            <a:off x="304800" y="4005263"/>
            <a:ext cx="3276600" cy="83026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Đeo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thấu kính hội tụ </a:t>
            </a:r>
            <a:r>
              <a:rPr sz="2400" b="1" dirty="0">
                <a:latin typeface="Times New Roman" panose="02020603050405020304" pitchFamily="18" charset="0"/>
              </a:rPr>
              <a:t>để nhìn rõ vật ở gần.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33812" name="Text Box 20"/>
          <p:cNvSpPr txBox="1"/>
          <p:nvPr/>
        </p:nvSpPr>
        <p:spPr>
          <a:xfrm>
            <a:off x="4419600" y="3997325"/>
            <a:ext cx="3886200" cy="830263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Đeo</a:t>
            </a:r>
            <a:r>
              <a:rPr sz="2400" b="1" dirty="0">
                <a:solidFill>
                  <a:srgbClr val="006699"/>
                </a:solidFill>
                <a:latin typeface="Times New Roman" panose="02020603050405020304" pitchFamily="18" charset="0"/>
              </a:rPr>
              <a:t> thấu kính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phân kì </a:t>
            </a:r>
            <a:r>
              <a:rPr sz="2400" b="1" dirty="0">
                <a:latin typeface="Times New Roman" panose="02020603050405020304" pitchFamily="18" charset="0"/>
              </a:rPr>
              <a:t>để nhìn rõ vật ở xa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3813" name="AutoShape 21"/>
          <p:cNvCxnSpPr/>
          <p:nvPr/>
        </p:nvCxnSpPr>
        <p:spPr>
          <a:xfrm rot="5400000">
            <a:off x="1716088" y="1943100"/>
            <a:ext cx="684212" cy="1588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4" name="Rectangle 13"/>
          <p:cNvSpPr/>
          <p:nvPr/>
        </p:nvSpPr>
        <p:spPr>
          <a:xfrm>
            <a:off x="5562600" y="1219200"/>
            <a:ext cx="1403350" cy="40005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MẮT CẬN </a:t>
            </a:r>
            <a:endParaRPr dirty="0">
              <a:latin typeface="Times New Roman" panose="02020603050405020304" pitchFamily="18" charset="0"/>
            </a:endParaRPr>
          </a:p>
        </p:txBody>
      </p:sp>
      <p:cxnSp>
        <p:nvCxnSpPr>
          <p:cNvPr id="21515" name="AutoShape 8"/>
          <p:cNvCxnSpPr>
            <a:stCxn id="21519" idx="6"/>
          </p:cNvCxnSpPr>
          <p:nvPr/>
        </p:nvCxnSpPr>
        <p:spPr>
          <a:xfrm>
            <a:off x="5943600" y="800100"/>
            <a:ext cx="457200" cy="495300"/>
          </a:xfrm>
          <a:prstGeom prst="curvedConnector2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3" name="Text Box 23"/>
          <p:cNvSpPr txBox="1"/>
          <p:nvPr/>
        </p:nvSpPr>
        <p:spPr>
          <a:xfrm>
            <a:off x="1371600" y="1219200"/>
            <a:ext cx="1752600" cy="4000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    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MẮT LÃO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517" name="AutoShape 7"/>
          <p:cNvCxnSpPr/>
          <p:nvPr/>
        </p:nvCxnSpPr>
        <p:spPr>
          <a:xfrm rot="-10800000" flipV="1">
            <a:off x="2286000" y="762000"/>
            <a:ext cx="647700" cy="533400"/>
          </a:xfrm>
          <a:prstGeom prst="curvedConnector2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21518" name="Group 44"/>
          <p:cNvGrpSpPr/>
          <p:nvPr/>
        </p:nvGrpSpPr>
        <p:grpSpPr>
          <a:xfrm>
            <a:off x="2895600" y="228600"/>
            <a:ext cx="3048000" cy="1143000"/>
            <a:chOff x="2895600" y="228600"/>
            <a:chExt cx="3048000" cy="1143000"/>
          </a:xfrm>
        </p:grpSpPr>
        <p:sp>
          <p:nvSpPr>
            <p:cNvPr id="21519" name="Oval 4"/>
            <p:cNvSpPr/>
            <p:nvPr/>
          </p:nvSpPr>
          <p:spPr>
            <a:xfrm>
              <a:off x="2895600" y="228600"/>
              <a:ext cx="3048000" cy="11430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21520" name="TextBox 20"/>
            <p:cNvSpPr txBox="1"/>
            <p:nvPr/>
          </p:nvSpPr>
          <p:spPr>
            <a:xfrm>
              <a:off x="3581400" y="381000"/>
              <a:ext cx="175260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Tật của mắt 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10" grpId="0" animBg="1"/>
      <p:bldP spid="33811" grpId="0" animBg="1"/>
      <p:bldP spid="33812" grpId="0" animBg="1"/>
      <p:bldP spid="1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536575"/>
          </a:xfrm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sz="3200" b="1" i="1" dirty="0">
                <a:solidFill>
                  <a:srgbClr val="FF0000"/>
                </a:solidFill>
              </a:rPr>
              <a:t>Ngoài ra mắt còn bị một số tật khác</a:t>
            </a:r>
            <a:endParaRPr lang="vi-VN" altLang="x-none" sz="3200" b="1" i="1" dirty="0">
              <a:solidFill>
                <a:srgbClr val="FF0000"/>
              </a:solidFill>
            </a:endParaRPr>
          </a:p>
        </p:txBody>
      </p:sp>
      <p:sp>
        <p:nvSpPr>
          <p:cNvPr id="15364" name="Title 1">
            <a:hlinkClick r:id="rId1" action="ppaction://hlinkfile"/>
          </p:cNvPr>
          <p:cNvSpPr txBox="1"/>
          <p:nvPr/>
        </p:nvSpPr>
        <p:spPr>
          <a:xfrm>
            <a:off x="685800" y="4114800"/>
            <a:ext cx="2362200" cy="688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457200" indent="-457200" eaLnBrk="0" hangingPunct="0">
              <a:buFont typeface="Wingdings" panose="05000000000000000000" pitchFamily="2" charset="2"/>
              <a:buChar char="v"/>
            </a:pPr>
            <a:r>
              <a:rPr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 thị  </a:t>
            </a:r>
            <a:endParaRPr lang="vi-VN" altLang="x-none" sz="3200" b="1" i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506413" y="692150"/>
            <a:ext cx="7772400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Viễn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8" name="TextBox 7"/>
          <p:cNvSpPr txBox="1"/>
          <p:nvPr/>
        </p:nvSpPr>
        <p:spPr>
          <a:xfrm>
            <a:off x="457200" y="4953000"/>
            <a:ext cx="8382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dirty="0">
                <a:latin typeface="Times New Roman" panose="02020603050405020304" pitchFamily="18" charset="0"/>
              </a:rPr>
              <a:t>Do thể thủy tinh có thể bị biến dạng vì nguyên nhân nào đó. Mắt loạn thị phải đeo kính cầu - trụ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3200400"/>
          </a:xfrm>
          <a:ln/>
        </p:spPr>
        <p:txBody>
          <a:bodyPr vert="horz" wrap="square" lIns="91440" tIns="45720" rIns="91440" bIns="45720" anchor="t" anchorCtr="0"/>
          <a:p>
            <a:pPr algn="l">
              <a:buClrTx/>
              <a:buSzTx/>
              <a:buFontTx/>
            </a:pPr>
            <a:r>
              <a:rPr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vi-VN" altLang="x-none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Tật viễn thị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tình trạng khi mắt bạn không thể nhìn rõ các vật ở gần nhưng lại có thể nhìn rõ các vật thể ở xa.Trong một số trường hợp viễn thị nghiêm trọng, người bệnh chỉ có thể nhìn những thứ ở khoảng cách rất xa. Viễn thị có thể di truyền trong gia đình.Triệu chứng của tật n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khá giống với tật lão thị ở người gi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altLang="x-none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</a:pPr>
            <a:endParaRPr lang="vi-VN" altLang="x-none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charRg st="0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charRg st="0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" grpId="0"/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2" descr="A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Bài 49: 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3"/>
          <p:cNvSpPr txBox="1"/>
          <p:nvPr/>
        </p:nvSpPr>
        <p:spPr>
          <a:xfrm>
            <a:off x="3175" y="547688"/>
            <a:ext cx="2322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MẮT CẬN: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0" y="914400"/>
            <a:ext cx="5492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Những biểu hiện của tật cận thị: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-152400" y="1447800"/>
            <a:ext cx="95377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C1.Những biểu hiện nào sau đây là triệu chứng của mắt cận?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6150" name="Rectangle 6"/>
          <p:cNvSpPr/>
          <p:nvPr/>
        </p:nvSpPr>
        <p:spPr>
          <a:xfrm>
            <a:off x="215900" y="1981200"/>
            <a:ext cx="8928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A. Khi đọc sách, phải đặt sách gần mắt hơn bình thường.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6154" name="Rectangle 10"/>
          <p:cNvSpPr/>
          <p:nvPr/>
        </p:nvSpPr>
        <p:spPr>
          <a:xfrm>
            <a:off x="228600" y="2514600"/>
            <a:ext cx="87709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B. Khi đọc sách, phải đặt sách xa mắt hơn bình thường.</a:t>
            </a:r>
            <a:r>
              <a:rPr dirty="0">
                <a:latin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155" name="Rectangle 11"/>
          <p:cNvSpPr/>
          <p:nvPr/>
        </p:nvSpPr>
        <p:spPr>
          <a:xfrm>
            <a:off x="228600" y="2971800"/>
            <a:ext cx="79502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C. Ngồi dưới lớp, nhìn chữ viết trên bảng thấy mờ.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6156" name="Rectangle 12"/>
          <p:cNvSpPr/>
          <p:nvPr/>
        </p:nvSpPr>
        <p:spPr>
          <a:xfrm>
            <a:off x="228600" y="3505200"/>
            <a:ext cx="91551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D. Ngồi trong lớp, nhìn không rõ các vật ngoài sân trường.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6160" name="Rectangle 16"/>
          <p:cNvSpPr/>
          <p:nvPr/>
        </p:nvSpPr>
        <p:spPr>
          <a:xfrm>
            <a:off x="0" y="1447800"/>
            <a:ext cx="929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C2.Mắt cận không nhìn rõ những vật ở xa hay ở gần mắt?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6161" name="Rectangle 17"/>
          <p:cNvSpPr/>
          <p:nvPr/>
        </p:nvSpPr>
        <p:spPr>
          <a:xfrm>
            <a:off x="0" y="25146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sz="2800" b="1" i="1" dirty="0">
                <a:latin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Mắt cận nhìn rõ những vật ở gần, không nhìn rõ những vật ở xa.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0" y="3505200"/>
            <a:ext cx="929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 Điểm  Cv của mắt cận ở xa hay gần mắt hơn bình thường?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0" y="44958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Điểm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Cv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của mắt cận gần mắt hơn bình thường.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0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0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1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1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9" grpId="0"/>
      <p:bldP spid="6149" grpId="1"/>
      <p:bldP spid="6150" grpId="0"/>
      <p:bldP spid="6150" grpId="1"/>
      <p:bldP spid="6150" grpId="2"/>
      <p:bldP spid="6154" grpId="0"/>
      <p:bldP spid="6154" grpId="1"/>
      <p:bldP spid="6155" grpId="0"/>
      <p:bldP spid="6155" grpId="1"/>
      <p:bldP spid="6155" grpId="2"/>
      <p:bldP spid="6156" grpId="0"/>
      <p:bldP spid="6156" grpId="1"/>
      <p:bldP spid="6156" grpId="2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b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cũ v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thuộc phần ghi nhớ.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l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các b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trong SBT.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ra kế hoạch bảo vệ đôi mắt cho bản thân.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50 “ Kính lúp”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Line 23"/>
          <p:cNvSpPr/>
          <p:nvPr/>
        </p:nvSpPr>
        <p:spPr>
          <a:xfrm flipV="1">
            <a:off x="0" y="1447800"/>
            <a:ext cx="9220200" cy="76200"/>
          </a:xfrm>
          <a:prstGeom prst="line">
            <a:avLst/>
          </a:prstGeom>
          <a:ln w="38100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7" name="Text Box 31"/>
          <p:cNvSpPr txBox="1"/>
          <p:nvPr/>
        </p:nvSpPr>
        <p:spPr>
          <a:xfrm>
            <a:off x="6172200" y="1066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.VnTime" pitchFamily="34" charset="0"/>
              </a:rPr>
              <a:t>Cc</a:t>
            </a:r>
            <a:endParaRPr b="1" dirty="0">
              <a:latin typeface=".VnTime" pitchFamily="34" charset="0"/>
            </a:endParaRPr>
          </a:p>
        </p:txBody>
      </p:sp>
      <p:sp>
        <p:nvSpPr>
          <p:cNvPr id="6148" name="Text Box 34"/>
          <p:cNvSpPr txBox="1"/>
          <p:nvPr/>
        </p:nvSpPr>
        <p:spPr>
          <a:xfrm>
            <a:off x="0" y="1600200"/>
            <a:ext cx="1600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.VnTime" pitchFamily="34" charset="0"/>
              </a:rPr>
              <a:t>C</a:t>
            </a:r>
            <a:r>
              <a:rPr b="1" baseline="-25000" dirty="0">
                <a:latin typeface=".VnTime" pitchFamily="34" charset="0"/>
              </a:rPr>
              <a:t>V</a:t>
            </a:r>
            <a:r>
              <a:rPr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vô cực)</a:t>
            </a:r>
            <a:r>
              <a:rPr b="1" baseline="-25000" dirty="0">
                <a:latin typeface=".VnTime" pitchFamily="34" charset="0"/>
              </a:rPr>
              <a:t> </a:t>
            </a:r>
            <a:endParaRPr b="1" dirty="0">
              <a:latin typeface=".VnTime" pitchFamily="34" charset="0"/>
            </a:endParaRPr>
          </a:p>
        </p:txBody>
      </p:sp>
      <p:sp>
        <p:nvSpPr>
          <p:cNvPr id="6149" name="Line 35"/>
          <p:cNvSpPr/>
          <p:nvPr/>
        </p:nvSpPr>
        <p:spPr>
          <a:xfrm>
            <a:off x="381000" y="1371600"/>
            <a:ext cx="0" cy="152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Line 37"/>
          <p:cNvSpPr/>
          <p:nvPr/>
        </p:nvSpPr>
        <p:spPr>
          <a:xfrm flipV="1">
            <a:off x="1371600" y="1493838"/>
            <a:ext cx="5105400" cy="46037"/>
          </a:xfrm>
          <a:prstGeom prst="line">
            <a:avLst/>
          </a:prstGeom>
          <a:ln w="76200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1" name="Line 35"/>
          <p:cNvSpPr/>
          <p:nvPr/>
        </p:nvSpPr>
        <p:spPr>
          <a:xfrm>
            <a:off x="6477000" y="1371600"/>
            <a:ext cx="0" cy="152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2" name="Line 23"/>
          <p:cNvSpPr/>
          <p:nvPr/>
        </p:nvSpPr>
        <p:spPr>
          <a:xfrm>
            <a:off x="76200" y="3352800"/>
            <a:ext cx="9144000" cy="0"/>
          </a:xfrm>
          <a:prstGeom prst="line">
            <a:avLst/>
          </a:prstGeom>
          <a:ln w="38100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3" name="Text Box 31"/>
          <p:cNvSpPr txBox="1"/>
          <p:nvPr/>
        </p:nvSpPr>
        <p:spPr>
          <a:xfrm>
            <a:off x="6477000" y="2971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.VnTime" pitchFamily="34" charset="0"/>
              </a:rPr>
              <a:t>Cc</a:t>
            </a:r>
            <a:endParaRPr b="1" dirty="0">
              <a:latin typeface=".VnTime" pitchFamily="34" charset="0"/>
            </a:endParaRPr>
          </a:p>
        </p:txBody>
      </p:sp>
      <p:sp>
        <p:nvSpPr>
          <p:cNvPr id="6154" name="Text Box 34"/>
          <p:cNvSpPr txBox="1"/>
          <p:nvPr/>
        </p:nvSpPr>
        <p:spPr>
          <a:xfrm>
            <a:off x="3124200" y="2971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.VnTime" pitchFamily="34" charset="0"/>
              </a:rPr>
              <a:t>C</a:t>
            </a:r>
            <a:r>
              <a:rPr b="1" baseline="-25000" dirty="0">
                <a:latin typeface=".VnTime" pitchFamily="34" charset="0"/>
              </a:rPr>
              <a:t>V</a:t>
            </a:r>
            <a:endParaRPr b="1" dirty="0">
              <a:latin typeface=".VnTime" pitchFamily="34" charset="0"/>
            </a:endParaRPr>
          </a:p>
        </p:txBody>
      </p:sp>
      <p:sp>
        <p:nvSpPr>
          <p:cNvPr id="6155" name="Line 35"/>
          <p:cNvSpPr/>
          <p:nvPr/>
        </p:nvSpPr>
        <p:spPr>
          <a:xfrm>
            <a:off x="3352800" y="3276600"/>
            <a:ext cx="0" cy="152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Line 37"/>
          <p:cNvSpPr/>
          <p:nvPr/>
        </p:nvSpPr>
        <p:spPr>
          <a:xfrm>
            <a:off x="3352800" y="3352800"/>
            <a:ext cx="3429000" cy="46038"/>
          </a:xfrm>
          <a:prstGeom prst="line">
            <a:avLst/>
          </a:prstGeom>
          <a:ln w="76200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Line 35"/>
          <p:cNvSpPr/>
          <p:nvPr/>
        </p:nvSpPr>
        <p:spPr>
          <a:xfrm>
            <a:off x="6781800" y="3276600"/>
            <a:ext cx="0" cy="152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" name="Flowchart: Connector 30"/>
          <p:cNvSpPr/>
          <p:nvPr/>
        </p:nvSpPr>
        <p:spPr>
          <a:xfrm>
            <a:off x="0" y="685800"/>
            <a:ext cx="8382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0" y="2590800"/>
            <a:ext cx="8382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914400" y="1522413"/>
            <a:ext cx="533400" cy="158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146" idx="0"/>
          </p:cNvCxnSpPr>
          <p:nvPr/>
        </p:nvCxnSpPr>
        <p:spPr>
          <a:xfrm rot="16200000" flipH="1">
            <a:off x="419100" y="1104900"/>
            <a:ext cx="0" cy="83820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Documents and Settings\Admin\My Documents\My Pictures\Picture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60774">
            <a:off x="7162800" y="600075"/>
            <a:ext cx="1647825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" descr="C:\Documents and Settings\Admin\My Documents\My Pictures\Picture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60774">
            <a:off x="7296150" y="2546350"/>
            <a:ext cx="1647825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A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829800" y="457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Line 6"/>
          <p:cNvSpPr/>
          <p:nvPr/>
        </p:nvSpPr>
        <p:spPr>
          <a:xfrm>
            <a:off x="2111375" y="2027238"/>
            <a:ext cx="65532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2" name="Text Box 7"/>
          <p:cNvSpPr txBox="1"/>
          <p:nvPr/>
        </p:nvSpPr>
        <p:spPr>
          <a:xfrm>
            <a:off x="5911850" y="2125663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C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7173" name="Oval 8"/>
          <p:cNvSpPr/>
          <p:nvPr/>
        </p:nvSpPr>
        <p:spPr>
          <a:xfrm>
            <a:off x="6264275" y="2001838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74" name="Text Box 9"/>
          <p:cNvSpPr txBox="1"/>
          <p:nvPr/>
        </p:nvSpPr>
        <p:spPr>
          <a:xfrm>
            <a:off x="3178175" y="2073275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v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7175" name="Oval 10"/>
          <p:cNvSpPr/>
          <p:nvPr/>
        </p:nvSpPr>
        <p:spPr>
          <a:xfrm>
            <a:off x="3368675" y="2001838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47115" name="Text Box 11"/>
          <p:cNvSpPr txBox="1"/>
          <p:nvPr/>
        </p:nvSpPr>
        <p:spPr>
          <a:xfrm>
            <a:off x="6735763" y="2001838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  <a:endParaRPr dirty="0">
              <a:latin typeface="Times New Roman" panose="02020603050405020304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743700" y="1258888"/>
            <a:ext cx="74613" cy="1543050"/>
            <a:chOff x="4944" y="2160"/>
            <a:chExt cx="96" cy="1008"/>
          </a:xfrm>
        </p:grpSpPr>
        <p:sp>
          <p:nvSpPr>
            <p:cNvPr id="7191" name="Line 13"/>
            <p:cNvSpPr/>
            <p:nvPr/>
          </p:nvSpPr>
          <p:spPr>
            <a:xfrm>
              <a:off x="4992" y="2256"/>
              <a:ext cx="0" cy="8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192" name="Group 14"/>
            <p:cNvGrpSpPr/>
            <p:nvPr/>
          </p:nvGrpSpPr>
          <p:grpSpPr>
            <a:xfrm>
              <a:off x="4944" y="3072"/>
              <a:ext cx="96" cy="96"/>
              <a:chOff x="4944" y="3072"/>
              <a:chExt cx="96" cy="96"/>
            </a:xfrm>
          </p:grpSpPr>
          <p:sp>
            <p:nvSpPr>
              <p:cNvPr id="7196" name="Line 15"/>
              <p:cNvSpPr/>
              <p:nvPr/>
            </p:nvSpPr>
            <p:spPr>
              <a:xfrm flipH="1">
                <a:off x="4944" y="3072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97" name="Line 16"/>
              <p:cNvSpPr/>
              <p:nvPr/>
            </p:nvSpPr>
            <p:spPr>
              <a:xfrm>
                <a:off x="4992" y="3072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193" name="Group 17"/>
            <p:cNvGrpSpPr/>
            <p:nvPr/>
          </p:nvGrpSpPr>
          <p:grpSpPr>
            <a:xfrm rot="10653109">
              <a:off x="4944" y="2160"/>
              <a:ext cx="96" cy="96"/>
              <a:chOff x="4944" y="3072"/>
              <a:chExt cx="96" cy="96"/>
            </a:xfrm>
          </p:grpSpPr>
          <p:sp>
            <p:nvSpPr>
              <p:cNvPr id="7194" name="Line 18"/>
              <p:cNvSpPr/>
              <p:nvPr/>
            </p:nvSpPr>
            <p:spPr>
              <a:xfrm flipH="1">
                <a:off x="4944" y="3072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95" name="Line 19"/>
              <p:cNvSpPr/>
              <p:nvPr/>
            </p:nvSpPr>
            <p:spPr>
              <a:xfrm>
                <a:off x="4992" y="3072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7178" name="Text Box 34"/>
          <p:cNvSpPr txBox="1"/>
          <p:nvPr/>
        </p:nvSpPr>
        <p:spPr>
          <a:xfrm>
            <a:off x="3175" y="452438"/>
            <a:ext cx="20193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MẮT CẬN: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Text Box 36"/>
          <p:cNvSpPr txBox="1"/>
          <p:nvPr/>
        </p:nvSpPr>
        <p:spPr>
          <a:xfrm>
            <a:off x="0" y="914400"/>
            <a:ext cx="42052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Cách khắc phục tật cận thị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Text Box 37"/>
          <p:cNvSpPr txBox="1"/>
          <p:nvPr/>
        </p:nvSpPr>
        <p:spPr>
          <a:xfrm>
            <a:off x="1828800" y="2057400"/>
            <a:ext cx="3683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A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7181" name="Text Box 38"/>
          <p:cNvSpPr txBox="1"/>
          <p:nvPr/>
        </p:nvSpPr>
        <p:spPr>
          <a:xfrm>
            <a:off x="1828800" y="1295400"/>
            <a:ext cx="354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B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7182" name="Line 58"/>
          <p:cNvSpPr/>
          <p:nvPr/>
        </p:nvSpPr>
        <p:spPr>
          <a:xfrm flipV="1">
            <a:off x="2209800" y="1447800"/>
            <a:ext cx="0" cy="609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78" name="Line 74"/>
          <p:cNvSpPr/>
          <p:nvPr/>
        </p:nvSpPr>
        <p:spPr>
          <a:xfrm flipV="1">
            <a:off x="3505200" y="1447800"/>
            <a:ext cx="0" cy="608013"/>
          </a:xfrm>
          <a:prstGeom prst="line">
            <a:avLst/>
          </a:prstGeom>
          <a:ln w="38100" cap="flat" cmpd="sng">
            <a:solidFill>
              <a:srgbClr val="3333FF"/>
            </a:solidFill>
            <a:prstDash val="dash"/>
            <a:headEnd type="none" w="med" len="med"/>
            <a:tailEnd type="triangle" w="med" len="med"/>
          </a:ln>
        </p:spPr>
      </p:sp>
      <p:grpSp>
        <p:nvGrpSpPr>
          <p:cNvPr id="5" name="Group 78"/>
          <p:cNvGrpSpPr/>
          <p:nvPr/>
        </p:nvGrpSpPr>
        <p:grpSpPr>
          <a:xfrm>
            <a:off x="2286000" y="1600200"/>
            <a:ext cx="341313" cy="476250"/>
            <a:chOff x="1824" y="1008"/>
            <a:chExt cx="215" cy="300"/>
          </a:xfrm>
        </p:grpSpPr>
        <p:sp>
          <p:nvSpPr>
            <p:cNvPr id="7189" name="Text Box 69"/>
            <p:cNvSpPr txBox="1"/>
            <p:nvPr/>
          </p:nvSpPr>
          <p:spPr>
            <a:xfrm>
              <a:off x="1824" y="1008"/>
              <a:ext cx="21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endParaRPr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0" name="Oval 77"/>
            <p:cNvSpPr/>
            <p:nvPr/>
          </p:nvSpPr>
          <p:spPr>
            <a:xfrm>
              <a:off x="1942" y="1260"/>
              <a:ext cx="48" cy="48"/>
            </a:xfrm>
            <a:prstGeom prst="ellipse">
              <a:avLst/>
            </a:prstGeom>
            <a:solidFill>
              <a:srgbClr val="C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185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3505200"/>
            <a:ext cx="899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Làm thế nào để người bị cận vẫn nhìn rõ vật AB?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8125" y="2932113"/>
            <a:ext cx="8991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dirty="0">
                <a:latin typeface="Times New Roman" panose="02020603050405020304" pitchFamily="18" charset="0"/>
              </a:rPr>
              <a:t> Phải chăng thấu kính phân kì nào cũng giúp mắt cận nhìn rõ được vật AB bên ngoài Cv của mắt cận?</a:t>
            </a:r>
            <a:endParaRPr sz="2800" b="1" dirty="0">
              <a:latin typeface="Times New Roman" panose="02020603050405020304" pitchFamily="18" charset="0"/>
            </a:endParaRPr>
          </a:p>
        </p:txBody>
      </p:sp>
      <p:pic>
        <p:nvPicPr>
          <p:cNvPr id="33" name="Picture 2" descr="C:\Documents and Settings\Admin\My Documents\My 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301750"/>
            <a:ext cx="1647825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024 L 0.275 0.0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00047 L -0.08334 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024 L 0.13334 0.000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9896 -0.00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3" grpId="0"/>
      <p:bldP spid="43" grpId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A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Line 6"/>
          <p:cNvSpPr/>
          <p:nvPr/>
        </p:nvSpPr>
        <p:spPr>
          <a:xfrm>
            <a:off x="2111375" y="3621088"/>
            <a:ext cx="65532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" name="Text Box 7"/>
          <p:cNvSpPr txBox="1"/>
          <p:nvPr/>
        </p:nvSpPr>
        <p:spPr>
          <a:xfrm>
            <a:off x="5911850" y="3719513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C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8197" name="Oval 8"/>
          <p:cNvSpPr/>
          <p:nvPr/>
        </p:nvSpPr>
        <p:spPr>
          <a:xfrm>
            <a:off x="6264275" y="3595688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198" name="Text Box 9"/>
          <p:cNvSpPr txBox="1"/>
          <p:nvPr/>
        </p:nvSpPr>
        <p:spPr>
          <a:xfrm>
            <a:off x="3178175" y="3667125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C</a:t>
            </a:r>
            <a:r>
              <a:rPr b="1" baseline="-25000" dirty="0">
                <a:latin typeface="Times New Roman" panose="02020603050405020304" pitchFamily="18" charset="0"/>
              </a:rPr>
              <a:t>v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8199" name="Oval 10"/>
          <p:cNvSpPr/>
          <p:nvPr/>
        </p:nvSpPr>
        <p:spPr>
          <a:xfrm>
            <a:off x="3368675" y="3581400"/>
            <a:ext cx="76200" cy="76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200" name="Text Box 11"/>
          <p:cNvSpPr txBox="1"/>
          <p:nvPr/>
        </p:nvSpPr>
        <p:spPr>
          <a:xfrm>
            <a:off x="6735763" y="36417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  <a:endParaRPr dirty="0">
              <a:latin typeface="Times New Roman" panose="02020603050405020304" pitchFamily="18" charset="0"/>
            </a:endParaRPr>
          </a:p>
        </p:txBody>
      </p:sp>
      <p:grpSp>
        <p:nvGrpSpPr>
          <p:cNvPr id="8201" name="Group 14"/>
          <p:cNvGrpSpPr/>
          <p:nvPr/>
        </p:nvGrpSpPr>
        <p:grpSpPr>
          <a:xfrm>
            <a:off x="6553200" y="4343400"/>
            <a:ext cx="266700" cy="382588"/>
            <a:chOff x="4752" y="3072"/>
            <a:chExt cx="336" cy="69"/>
          </a:xfrm>
        </p:grpSpPr>
        <p:sp>
          <p:nvSpPr>
            <p:cNvPr id="8224" name="Line 15"/>
            <p:cNvSpPr/>
            <p:nvPr/>
          </p:nvSpPr>
          <p:spPr>
            <a:xfrm flipH="1">
              <a:off x="4752" y="3086"/>
              <a:ext cx="192" cy="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5" name="Line 16"/>
            <p:cNvSpPr/>
            <p:nvPr/>
          </p:nvSpPr>
          <p:spPr>
            <a:xfrm>
              <a:off x="4944" y="3072"/>
              <a:ext cx="144" cy="6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02" name="Group 17"/>
          <p:cNvGrpSpPr/>
          <p:nvPr/>
        </p:nvGrpSpPr>
        <p:grpSpPr>
          <a:xfrm rot="10653109">
            <a:off x="6635750" y="2281238"/>
            <a:ext cx="228600" cy="304800"/>
            <a:chOff x="4769" y="3072"/>
            <a:chExt cx="344" cy="54"/>
          </a:xfrm>
        </p:grpSpPr>
        <p:sp>
          <p:nvSpPr>
            <p:cNvPr id="8222" name="Line 18"/>
            <p:cNvSpPr/>
            <p:nvPr/>
          </p:nvSpPr>
          <p:spPr>
            <a:xfrm flipH="1">
              <a:off x="4769" y="3072"/>
              <a:ext cx="223" cy="5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3" name="Line 19"/>
            <p:cNvSpPr/>
            <p:nvPr/>
          </p:nvSpPr>
          <p:spPr>
            <a:xfrm>
              <a:off x="4992" y="3072"/>
              <a:ext cx="121" cy="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203" name="Text Box 34"/>
          <p:cNvSpPr txBox="1"/>
          <p:nvPr/>
        </p:nvSpPr>
        <p:spPr>
          <a:xfrm>
            <a:off x="3175" y="452438"/>
            <a:ext cx="20193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MẮT CẬN: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4" name="Text Box 36"/>
          <p:cNvSpPr txBox="1"/>
          <p:nvPr/>
        </p:nvSpPr>
        <p:spPr>
          <a:xfrm>
            <a:off x="0" y="914400"/>
            <a:ext cx="42052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Cách khắc phục tật cận thị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Text Box 37"/>
          <p:cNvSpPr txBox="1"/>
          <p:nvPr/>
        </p:nvSpPr>
        <p:spPr>
          <a:xfrm>
            <a:off x="1828800" y="3651250"/>
            <a:ext cx="3683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A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8206" name="Text Box 38"/>
          <p:cNvSpPr txBox="1"/>
          <p:nvPr/>
        </p:nvSpPr>
        <p:spPr>
          <a:xfrm>
            <a:off x="1828800" y="2209800"/>
            <a:ext cx="354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B</a:t>
            </a:r>
            <a:endParaRPr dirty="0">
              <a:latin typeface="Times New Roman" panose="02020603050405020304" pitchFamily="18" charset="0"/>
            </a:endParaRPr>
          </a:p>
        </p:txBody>
      </p:sp>
      <p:grpSp>
        <p:nvGrpSpPr>
          <p:cNvPr id="8207" name="Group 78"/>
          <p:cNvGrpSpPr/>
          <p:nvPr/>
        </p:nvGrpSpPr>
        <p:grpSpPr>
          <a:xfrm>
            <a:off x="2971800" y="3594100"/>
            <a:ext cx="457200" cy="460375"/>
            <a:chOff x="2256" y="1260"/>
            <a:chExt cx="288" cy="290"/>
          </a:xfrm>
        </p:grpSpPr>
        <p:sp>
          <p:nvSpPr>
            <p:cNvPr id="8220" name="Text Box 69"/>
            <p:cNvSpPr txBox="1"/>
            <p:nvPr/>
          </p:nvSpPr>
          <p:spPr>
            <a:xfrm>
              <a:off x="2256" y="1300"/>
              <a:ext cx="20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dirty="0">
                  <a:latin typeface="Times New Roman" panose="02020603050405020304" pitchFamily="18" charset="0"/>
                </a:rPr>
                <a:t>F</a:t>
              </a: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8221" name="Oval 77"/>
            <p:cNvSpPr/>
            <p:nvPr/>
          </p:nvSpPr>
          <p:spPr>
            <a:xfrm>
              <a:off x="2496" y="1260"/>
              <a:ext cx="48" cy="48"/>
            </a:xfrm>
            <a:prstGeom prst="ellipse">
              <a:avLst/>
            </a:prstGeom>
            <a:solidFill>
              <a:srgbClr val="C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208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790700" y="3086100"/>
            <a:ext cx="990600" cy="3175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0" y="2590800"/>
            <a:ext cx="4419600" cy="1588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716588" y="3505200"/>
            <a:ext cx="197961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86000" y="2590800"/>
            <a:ext cx="5029200" cy="114300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221" idx="5"/>
          </p:cNvCxnSpPr>
          <p:nvPr/>
        </p:nvCxnSpPr>
        <p:spPr>
          <a:xfrm rot="5400000" flipH="1" flipV="1">
            <a:off x="4527550" y="1481138"/>
            <a:ext cx="1068388" cy="3287713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05600" y="2362200"/>
            <a:ext cx="609600" cy="22860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4648200" y="3429000"/>
            <a:ext cx="457200" cy="3175"/>
          </a:xfrm>
          <a:prstGeom prst="straightConnector1">
            <a:avLst/>
          </a:prstGeom>
          <a:ln w="381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6" name="Text Box 37"/>
          <p:cNvSpPr txBox="1"/>
          <p:nvPr/>
        </p:nvSpPr>
        <p:spPr>
          <a:xfrm>
            <a:off x="4648200" y="3657600"/>
            <a:ext cx="4270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A’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8217" name="Text Box 38"/>
          <p:cNvSpPr txBox="1"/>
          <p:nvPr/>
        </p:nvSpPr>
        <p:spPr>
          <a:xfrm>
            <a:off x="4648200" y="2667000"/>
            <a:ext cx="4413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B’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0" y="559435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Mắt cận phải đeo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kính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phân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kì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tiêu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F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trùng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Cv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cận</a:t>
            </a:r>
            <a:r>
              <a:rPr kumimoji="0" 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sz="2800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6" name="Picture 2" descr="C:\Documents and Settings\Admin\My Documents\My 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25" y="2286000"/>
            <a:ext cx="2022475" cy="256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33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066800"/>
            <a:ext cx="4419600" cy="5257800"/>
          </a:xfrm>
          <a:prstGeom prst="rect">
            <a:avLst/>
          </a:prstGeom>
          <a:noFill/>
          <a:ln w="57150" cap="flat" cmpd="thickThin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8" name="Text Box 11"/>
          <p:cNvSpPr txBox="1"/>
          <p:nvPr/>
        </p:nvSpPr>
        <p:spPr>
          <a:xfrm>
            <a:off x="2895600" y="3048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THÔNG TIN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4343400" cy="5181600"/>
          </a:xfrm>
          <a:prstGeom prst="rect">
            <a:avLst/>
          </a:prstGeom>
          <a:noFill/>
          <a:ln w="57150" cap="flat" cmpd="thickThin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3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4343400" cy="5334000"/>
          </a:xfrm>
          <a:prstGeom prst="rect">
            <a:avLst/>
          </a:prstGeom>
          <a:noFill/>
          <a:ln w="57150" cap="flat" cmpd="thickThin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419600" cy="5257800"/>
          </a:xfrm>
          <a:prstGeom prst="rect">
            <a:avLst/>
          </a:prstGeom>
          <a:noFill/>
          <a:ln w="57150" cap="flat" cmpd="thickThin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143000"/>
            <a:ext cx="4419600" cy="5181600"/>
          </a:xfrm>
          <a:prstGeom prst="rect">
            <a:avLst/>
          </a:prstGeom>
          <a:noFill/>
          <a:ln w="57150" cap="flat" cmpd="thickThin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7" name="Rectangle 13"/>
          <p:cNvSpPr/>
          <p:nvPr/>
        </p:nvSpPr>
        <p:spPr>
          <a:xfrm>
            <a:off x="152400" y="1238250"/>
            <a:ext cx="4191000" cy="4524375"/>
          </a:xfrm>
          <a:prstGeom prst="rect">
            <a:avLst/>
          </a:prstGeom>
          <a:solidFill>
            <a:srgbClr val="F7F8FC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just"/>
            <a:r>
              <a:rPr sz="2400" dirty="0">
                <a:latin typeface="Times New Roman" panose="02020603050405020304" pitchFamily="18" charset="0"/>
              </a:rPr>
              <a:t>Cận thị</a:t>
            </a:r>
            <a:r>
              <a:rPr sz="2400" b="1" dirty="0">
                <a:latin typeface="Times New Roman" panose="02020603050405020304" pitchFamily="18" charset="0"/>
              </a:rPr>
              <a:t> </a:t>
            </a:r>
            <a:r>
              <a:rPr sz="2400" dirty="0">
                <a:latin typeface="Times New Roman" panose="02020603050405020304" pitchFamily="18" charset="0"/>
              </a:rPr>
              <a:t>càng ngày càng trở nên phổ biến trong xã hội ngày nay. Tỉ lệ cận thị ngày càng tăng. Ở Việt Nam theo các thống kê khác nhau tỉ lệ cận thị từ 20%-60% tùy theo độ tuổi và khu vực thành thị hay nông thôn. Ước tính Việt Nam hiện có gần 3 triệu trẻ em độ tuổi 0-15 tuổi bị mắc các tật khúc xạ về mắt, trong đó tỷ lệ cận thị chiếm tới 2/3, chủ yếu tập trung ở đô thị. </a:t>
            </a:r>
            <a:endParaRPr sz="2400" dirty="0">
              <a:latin typeface="Times New Roman" panose="02020603050405020304" pitchFamily="18" charset="0"/>
            </a:endParaRPr>
          </a:p>
        </p:txBody>
      </p:sp>
      <p:pic>
        <p:nvPicPr>
          <p:cNvPr id="14345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990600"/>
            <a:ext cx="43434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1066800"/>
            <a:ext cx="4419600" cy="5257800"/>
          </a:xfrm>
          <a:prstGeom prst="rect">
            <a:avLst/>
          </a:prstGeom>
          <a:noFill/>
          <a:ln w="57150" cap="flat" cmpd="thickThin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3"/>
          <p:cNvSpPr txBox="1"/>
          <p:nvPr/>
        </p:nvSpPr>
        <p:spPr>
          <a:xfrm>
            <a:off x="3175" y="547688"/>
            <a:ext cx="2322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MẮT CẬN: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4800" y="1371600"/>
            <a:ext cx="8686800" cy="2590800"/>
          </a:xfrm>
          <a:prstGeom prst="cloudCallout">
            <a:avLst>
              <a:gd name="adj1" fmla="val -14951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dẫn đến cận thị l</a:t>
            </a: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sz="32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2" descr="C:\Users\Administrator\Desktop\máy ảnh\1347351343_can-thi0.jp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258603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3" descr="20080521_110602_myopia-top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00763" y="4038600"/>
            <a:ext cx="2738437" cy="2819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6" name="Text Box 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Bài 49:  MẮT CẬN VÀ MẮT LÃO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1066800"/>
            <a:ext cx="8686800" cy="2971800"/>
          </a:xfrm>
          <a:prstGeom prst="cloudCallout">
            <a:avLst>
              <a:gd name="adj1" fmla="val -14951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l</a:t>
            </a: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không bị  cận thị ?</a:t>
            </a:r>
            <a:endParaRPr sz="32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0" y="34925"/>
            <a:ext cx="9144000" cy="955675"/>
          </a:xfrm>
          <a:ln/>
        </p:spPr>
        <p:txBody>
          <a:bodyPr vert="horz" wrap="square" lIns="91440" tIns="45720" rIns="91440" bIns="45720" anchor="ctr" anchorCtr="0"/>
          <a:p>
            <a:r>
              <a:rPr b="1" dirty="0">
                <a:solidFill>
                  <a:srgbClr val="380BF5"/>
                </a:solidFill>
                <a:latin typeface="VNI-Times" pitchFamily="2" charset="0"/>
              </a:rPr>
              <a:t>NGUYEÂN</a:t>
            </a:r>
            <a:r>
              <a:rPr dirty="0">
                <a:solidFill>
                  <a:srgbClr val="380BF5"/>
                </a:solidFill>
                <a:latin typeface="VNI-Times" pitchFamily="2" charset="0"/>
              </a:rPr>
              <a:t> </a:t>
            </a:r>
            <a:r>
              <a:rPr b="1" dirty="0">
                <a:solidFill>
                  <a:srgbClr val="380BF5"/>
                </a:solidFill>
                <a:latin typeface="VNI-Times" pitchFamily="2" charset="0"/>
              </a:rPr>
              <a:t>NHAÂN CAÄN THÒ</a:t>
            </a:r>
            <a:endParaRPr b="1" dirty="0">
              <a:solidFill>
                <a:srgbClr val="380BF5"/>
              </a:solidFill>
              <a:latin typeface="VNI-Times" pitchFamily="2" charset="0"/>
            </a:endParaRPr>
          </a:p>
        </p:txBody>
      </p:sp>
      <p:pic>
        <p:nvPicPr>
          <p:cNvPr id="11267" name="Picture 7" descr="read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025" y="1873250"/>
            <a:ext cx="19177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8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8" y="1439863"/>
            <a:ext cx="210502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9" descr="badreligionhe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63" y="1471613"/>
            <a:ext cx="2471737" cy="385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0" descr="doc sach g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63" y="2000250"/>
            <a:ext cx="2006600" cy="2684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 Box 12"/>
          <p:cNvSpPr txBox="1"/>
          <p:nvPr/>
        </p:nvSpPr>
        <p:spPr>
          <a:xfrm>
            <a:off x="304800" y="4043363"/>
            <a:ext cx="1600200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0" hangingPunct="0">
              <a:spcBef>
                <a:spcPct val="50000"/>
              </a:spcBef>
            </a:pPr>
            <a:r>
              <a:rPr sz="2600" b="1" dirty="0">
                <a:latin typeface="VNI-Times" pitchFamily="2" charset="0"/>
              </a:rPr>
              <a:t>Xem saùch khoâng ñuû aùnh saùng</a:t>
            </a:r>
            <a:endParaRPr sz="2600" b="1" dirty="0">
              <a:latin typeface="VNI-Times" pitchFamily="2" charset="0"/>
            </a:endParaRPr>
          </a:p>
        </p:txBody>
      </p:sp>
      <p:sp>
        <p:nvSpPr>
          <p:cNvPr id="11272" name="Text Box 13"/>
          <p:cNvSpPr txBox="1"/>
          <p:nvPr/>
        </p:nvSpPr>
        <p:spPr>
          <a:xfrm>
            <a:off x="2286000" y="5326063"/>
            <a:ext cx="25146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600" b="1" dirty="0">
                <a:latin typeface="VNI-Times" pitchFamily="2" charset="0"/>
              </a:rPr>
              <a:t> Xem tivi nhieàu</a:t>
            </a:r>
            <a:endParaRPr sz="2600" b="1" dirty="0">
              <a:latin typeface="VNI-Times" pitchFamily="2" charset="0"/>
            </a:endParaRPr>
          </a:p>
        </p:txBody>
      </p:sp>
      <p:sp>
        <p:nvSpPr>
          <p:cNvPr id="11273" name="Text Box 24"/>
          <p:cNvSpPr txBox="1"/>
          <p:nvPr/>
        </p:nvSpPr>
        <p:spPr>
          <a:xfrm rot="-10800000" flipV="1">
            <a:off x="5256213" y="4835525"/>
            <a:ext cx="1603375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0" hangingPunct="0">
              <a:spcBef>
                <a:spcPct val="50000"/>
              </a:spcBef>
            </a:pPr>
            <a:r>
              <a:rPr sz="2600" b="1" dirty="0">
                <a:latin typeface="VNI-Times" pitchFamily="2" charset="0"/>
              </a:rPr>
              <a:t>Ñoïc saùch quaù gaàn</a:t>
            </a:r>
            <a:endParaRPr sz="2600" b="1" dirty="0">
              <a:latin typeface="VNI-Times" pitchFamily="2" charset="0"/>
            </a:endParaRPr>
          </a:p>
        </p:txBody>
      </p:sp>
      <p:sp>
        <p:nvSpPr>
          <p:cNvPr id="11274" name="Text Box 25"/>
          <p:cNvSpPr txBox="1"/>
          <p:nvPr/>
        </p:nvSpPr>
        <p:spPr>
          <a:xfrm>
            <a:off x="7177088" y="4797425"/>
            <a:ext cx="1585912" cy="167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sz="2600" b="1" dirty="0">
                <a:latin typeface="VNI-Times" pitchFamily="2" charset="0"/>
              </a:rPr>
              <a:t> Ngoài hoïc khoâng ñuùng tö theá</a:t>
            </a:r>
            <a:endParaRPr sz="2600" b="1" dirty="0">
              <a:latin typeface="VNI-Times" pitchFamily="2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36" descr="DCember[1]"/>
          <p:cNvSpPr txBox="1"/>
          <p:nvPr/>
        </p:nvSpPr>
        <p:spPr>
          <a:xfrm>
            <a:off x="0" y="0"/>
            <a:ext cx="9144000" cy="547688"/>
          </a:xfrm>
          <a:prstGeom prst="rect">
            <a:avLst/>
          </a:prstGeom>
          <a:solidFill>
            <a:srgbClr val="FFFF00">
              <a:alpha val="72940"/>
            </a:srgbClr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THỰC PHẨM TỐT CHO MẮT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90" name="Picture 22" descr="DCember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47688"/>
            <a:ext cx="4114800" cy="303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9" name="Picture 21" descr="DCember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81400"/>
            <a:ext cx="4114800" cy="324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cach-tao-qua-trung-ga-luoc-hinh-trai-tim_prep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7600"/>
            <a:ext cx="3276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7" descr="DCember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33400"/>
            <a:ext cx="36576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4241</Words>
  <Application>WPS Presentation</Application>
  <PresentationFormat/>
  <Paragraphs>259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.VnAristote</vt:lpstr>
      <vt:lpstr>Segoe Print</vt:lpstr>
      <vt:lpstr>.VnTime</vt:lpstr>
      <vt:lpstr>VNI-Times</vt:lpstr>
      <vt:lpstr>Verdana</vt:lpstr>
      <vt:lpstr>VNI-Avo</vt:lpstr>
      <vt:lpstr>VNI-Ariston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ty TNHH</dc:creator>
  <cp:lastModifiedBy>Hiệp Nguyễn Đức</cp:lastModifiedBy>
  <cp:revision>595</cp:revision>
  <dcterms:created xsi:type="dcterms:W3CDTF">2010-03-16T16:28:28Z</dcterms:created>
  <dcterms:modified xsi:type="dcterms:W3CDTF">2023-05-17T01:14:18Z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0397A27B888240AFAA5EF5D764425A11</vt:lpwstr>
  </property>
  <property fmtid="{D5CDD505-2E9C-101B-9397-08002B2CF9AE}" pid="3" name="KSOProductBuildVer">
    <vt:lpwstr>1033-11.2.0.11537</vt:lpwstr>
  </property>
</Properties>
</file>