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98" r:id="rId3"/>
    <p:sldId id="299" r:id="rId5"/>
    <p:sldId id="304" r:id="rId6"/>
    <p:sldId id="268" r:id="rId7"/>
    <p:sldId id="289" r:id="rId8"/>
    <p:sldId id="306" r:id="rId9"/>
    <p:sldId id="282" r:id="rId10"/>
    <p:sldId id="283" r:id="rId11"/>
    <p:sldId id="290" r:id="rId12"/>
    <p:sldId id="278" r:id="rId13"/>
    <p:sldId id="302" r:id="rId14"/>
    <p:sldId id="285" r:id="rId15"/>
    <p:sldId id="303" r:id="rId16"/>
    <p:sldId id="279" r:id="rId17"/>
    <p:sldId id="307" r:id="rId18"/>
    <p:sldId id="309" r:id="rId19"/>
    <p:sldId id="308" r:id="rId20"/>
    <p:sldId id="310" r:id="rId21"/>
    <p:sldId id="311" r:id="rId22"/>
    <p:sldId id="312" r:id="rId23"/>
    <p:sldId id="313" r:id="rId24"/>
    <p:sldId id="277" r:id="rId25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00"/>
    <a:srgbClr val="FF00FF"/>
    <a:srgbClr val="6600CC"/>
    <a:srgbClr val="FFFF00"/>
    <a:srgbClr val="CC00FF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476"/>
  </p:normalViewPr>
  <p:slideViewPr>
    <p:cSldViewPr showGuides="1">
      <p:cViewPr>
        <p:scale>
          <a:sx n="60" d="100"/>
          <a:sy n="60" d="100"/>
        </p:scale>
        <p:origin x="-14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987D2-0628-4135-8C56-36D414A58A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546D16-419D-4E0E-8911-4FAF6DA32AF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694341-1063-421D-9ED4-955C4D6DECF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0" Type="http://schemas.openxmlformats.org/officeDocument/2006/relationships/notesSlide" Target="../notesSlides/notesSlide2.xml"/><Relationship Id="rId2" Type="http://schemas.openxmlformats.org/officeDocument/2006/relationships/oleObject" Target="../embeddings/oleObject1.bin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3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2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6.wmf"/><Relationship Id="rId19" Type="http://schemas.openxmlformats.org/officeDocument/2006/relationships/notesSlide" Target="../notesSlides/notesSlide3.xml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13.xml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838200"/>
          </a:xfrm>
          <a:ln/>
        </p:spPr>
        <p:txBody>
          <a:bodyPr vert="horz" wrap="square" lIns="91440" tIns="45720" rIns="91440" bIns="45720" anchor="t" anchorCtr="0"/>
          <a:p>
            <a:pPr marL="457200" indent="-457200" algn="just" eaLnBrk="1" hangingPunct="1">
              <a:spcBef>
                <a:spcPct val="50000"/>
              </a:spcBef>
              <a:buClr>
                <a:srgbClr val="FF0000"/>
              </a:buClr>
              <a:buFont typeface="Calibri" panose="020F0502020204030204" pitchFamily="34" charset="0"/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2.Từ 1 điểm sáng S trước thấu kính phân kì, hãy vẽ hai tia sáng đặc biệt đi qua thấu kính?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098" y="0"/>
            <a:ext cx="36199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 tra bài cũ</a:t>
            </a:r>
            <a:endParaRPr kumimoji="0" lang="en-US" sz="4000" b="1" i="0" u="none" strike="noStrike" kern="120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7" name="TextBox 6"/>
          <p:cNvSpPr txBox="1"/>
          <p:nvPr/>
        </p:nvSpPr>
        <p:spPr>
          <a:xfrm>
            <a:off x="228600" y="838200"/>
            <a:ext cx="876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spcBef>
                <a:spcPct val="50000"/>
              </a:spcBef>
              <a:buClr>
                <a:srgbClr val="FF0000"/>
              </a:buClr>
              <a:buFont typeface="Calibri" panose="020F0502020204030204" pitchFamily="34" charset="0"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1.Đường truyền của hai tia sáng đặc biệt qua thấu kính phân kì?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20675" y="1371600"/>
            <a:ext cx="86106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vi-VN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tới song song trục chính thì tia ló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d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đi </a:t>
            </a:r>
            <a:r>
              <a:rPr lang="vi-VN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tiêu điểm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tới đến quang tâm thì tia ló tiếp tục truyền thẳng theo ph</a:t>
            </a:r>
            <a:r>
              <a:rPr lang="vi-VN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</a:t>
            </a:r>
            <a:r>
              <a:rPr lang="vi-VN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t</a:t>
            </a:r>
            <a:r>
              <a:rPr lang="vi-VN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00FF"/>
              </a:buClr>
              <a:buFont typeface="Wingdings" panose="05000000000000000000" pitchFamily="2" charset="2"/>
              <a:buChar char="ü"/>
            </a:pP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 Box 113"/>
          <p:cNvSpPr txBox="1"/>
          <p:nvPr/>
        </p:nvSpPr>
        <p:spPr>
          <a:xfrm>
            <a:off x="4267200" y="4343400"/>
            <a:ext cx="4699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4295775"/>
            <a:ext cx="304800" cy="227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Line 12"/>
          <p:cNvSpPr/>
          <p:nvPr/>
        </p:nvSpPr>
        <p:spPr>
          <a:xfrm>
            <a:off x="914400" y="5422900"/>
            <a:ext cx="6629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9" name="AutoShape 13"/>
          <p:cNvSpPr/>
          <p:nvPr/>
        </p:nvSpPr>
        <p:spPr>
          <a:xfrm>
            <a:off x="1066800" y="5153025"/>
            <a:ext cx="215900" cy="2111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5130" name="Text Box 14"/>
          <p:cNvSpPr txBox="1"/>
          <p:nvPr/>
        </p:nvSpPr>
        <p:spPr>
          <a:xfrm>
            <a:off x="4186238" y="5475288"/>
            <a:ext cx="506412" cy="45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Line 39"/>
          <p:cNvSpPr/>
          <p:nvPr/>
        </p:nvSpPr>
        <p:spPr>
          <a:xfrm>
            <a:off x="3243263" y="5318125"/>
            <a:ext cx="0" cy="2111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2" name="Line 40"/>
          <p:cNvSpPr/>
          <p:nvPr/>
        </p:nvSpPr>
        <p:spPr>
          <a:xfrm>
            <a:off x="6073775" y="5318125"/>
            <a:ext cx="0" cy="2111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3" name="Text Box 42"/>
          <p:cNvSpPr txBox="1"/>
          <p:nvPr/>
        </p:nvSpPr>
        <p:spPr>
          <a:xfrm>
            <a:off x="3005138" y="5438775"/>
            <a:ext cx="7223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4" name="Text Box 43"/>
          <p:cNvSpPr txBox="1"/>
          <p:nvPr/>
        </p:nvSpPr>
        <p:spPr>
          <a:xfrm>
            <a:off x="5607050" y="534828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F’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5" name="Text Box 100"/>
          <p:cNvSpPr txBox="1"/>
          <p:nvPr/>
        </p:nvSpPr>
        <p:spPr>
          <a:xfrm>
            <a:off x="1489075" y="4267200"/>
            <a:ext cx="866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804988" y="4724400"/>
            <a:ext cx="2827337" cy="11113"/>
            <a:chOff x="1791464" y="4709128"/>
            <a:chExt cx="2826557" cy="11788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2614356" y="3889605"/>
              <a:ext cx="0" cy="16457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419790" y="4709128"/>
              <a:ext cx="1198231" cy="117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83"/>
          <p:cNvGrpSpPr/>
          <p:nvPr/>
        </p:nvGrpSpPr>
        <p:grpSpPr>
          <a:xfrm>
            <a:off x="1806575" y="4749800"/>
            <a:ext cx="5748338" cy="1406525"/>
            <a:chOff x="1823112" y="4765298"/>
            <a:chExt cx="5748149" cy="1406905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201017" y="5090824"/>
              <a:ext cx="4370244" cy="108137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47" name="Group 66"/>
            <p:cNvGrpSpPr/>
            <p:nvPr/>
          </p:nvGrpSpPr>
          <p:grpSpPr>
            <a:xfrm>
              <a:off x="1823112" y="4765298"/>
              <a:ext cx="3587088" cy="865546"/>
              <a:chOff x="1823112" y="4765298"/>
              <a:chExt cx="3587088" cy="865546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1823112" y="4765298"/>
                <a:ext cx="1281071" cy="3048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918451" y="5022543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5105954" y="5554499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4953559" y="5521152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extBox 85"/>
          <p:cNvSpPr txBox="1"/>
          <p:nvPr/>
        </p:nvSpPr>
        <p:spPr>
          <a:xfrm>
            <a:off x="7997825" y="6340475"/>
            <a:ext cx="10668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65"/>
          <p:cNvGrpSpPr/>
          <p:nvPr/>
        </p:nvGrpSpPr>
        <p:grpSpPr>
          <a:xfrm>
            <a:off x="3160713" y="3965575"/>
            <a:ext cx="3100387" cy="1128713"/>
            <a:chOff x="3160993" y="3965334"/>
            <a:chExt cx="3100555" cy="1129211"/>
          </a:xfrm>
        </p:grpSpPr>
        <p:grpSp>
          <p:nvGrpSpPr>
            <p:cNvPr id="5142" name="Group 47"/>
            <p:cNvGrpSpPr/>
            <p:nvPr/>
          </p:nvGrpSpPr>
          <p:grpSpPr>
            <a:xfrm rot="-1587168">
              <a:off x="4563047" y="3965334"/>
              <a:ext cx="1698501" cy="713212"/>
              <a:chOff x="3178933" y="4605004"/>
              <a:chExt cx="1217401" cy="231384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rot="1587168" flipV="1">
                <a:off x="3175467" y="4693703"/>
                <a:ext cx="229856" cy="52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587168" flipV="1">
                <a:off x="3418288" y="4601111"/>
                <a:ext cx="975183" cy="23083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 bwMode="auto">
            <a:xfrm rot="20012832" flipV="1">
              <a:off x="3160993" y="5059605"/>
              <a:ext cx="1608224" cy="34940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 Box 42"/>
          <p:cNvSpPr txBox="1"/>
          <p:nvPr/>
        </p:nvSpPr>
        <p:spPr>
          <a:xfrm>
            <a:off x="3273425" y="4721225"/>
            <a:ext cx="7223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1" name="Rectangle 40"/>
          <p:cNvSpPr/>
          <p:nvPr/>
        </p:nvSpPr>
        <p:spPr>
          <a:xfrm>
            <a:off x="914400" y="3886200"/>
            <a:ext cx="6629400" cy="297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074" grpId="0" build="p"/>
      <p:bldP spid="3077" grpId="0"/>
      <p:bldP spid="8" grpId="0"/>
      <p:bldP spid="40" grpId="0"/>
      <p:bldP spid="86" grpId="0" animBg="1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Rectangle 77"/>
          <p:cNvSpPr/>
          <p:nvPr/>
        </p:nvSpPr>
        <p:spPr>
          <a:xfrm>
            <a:off x="242888" y="685800"/>
            <a:ext cx="20589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0" y="1062038"/>
            <a:ext cx="87630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Hãy cho biết ảnh ảo của một vật tạo bởi th</a:t>
            </a:r>
            <a:r>
              <a:rPr sz="2400" dirty="0">
                <a:latin typeface="Times New Roman" panose="02020603050405020304" pitchFamily="18" charset="0"/>
              </a:rPr>
              <a:t>ấu kính hội tụ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sz="2400" dirty="0">
                <a:latin typeface="Times New Roman" panose="02020603050405020304" pitchFamily="18" charset="0"/>
              </a:rPr>
              <a:t>ấu kính phân kì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đặc điểm gì giống nhau, khác nhau. Từ đó hãy nêu cách nhận biết nhanh chóng một th</a:t>
            </a:r>
            <a:r>
              <a:rPr sz="2400" dirty="0">
                <a:latin typeface="Times New Roman" panose="02020603050405020304" pitchFamily="18" charset="0"/>
              </a:rPr>
              <a:t>ấu kính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sz="2400" dirty="0">
                <a:latin typeface="Times New Roman" panose="02020603050405020304" pitchFamily="18" charset="0"/>
              </a:rPr>
              <a:t>ội tụ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phân kì 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2676525"/>
            <a:ext cx="8686800" cy="2657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Clr>
                <a:srgbClr val="FF5050"/>
              </a:buClr>
              <a:buFont typeface="Wingdings" panose="05000000000000000000" pitchFamily="2" charset="2"/>
              <a:buChar char="Ø"/>
            </a:pPr>
            <a:r>
              <a:rPr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ảo cùng chiều với vật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lr>
                <a:srgbClr val="FF5050"/>
              </a:buClr>
              <a:buFont typeface="Wingdings" panose="05000000000000000000" pitchFamily="2" charset="2"/>
              <a:buChar char="Ø"/>
            </a:pPr>
            <a:r>
              <a:rPr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-TKHT: ảnh ảo lớn hơn vật v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xa thấu kính hơn vật.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lr>
                <a:srgbClr val="FF5050"/>
              </a:buClr>
              <a:buNone/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-TKPK: ảnh ảo nhỏ hơn vật v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gần thấu kính hơn vật.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lr>
                <a:srgbClr val="FF5050"/>
              </a:buClr>
              <a:buFont typeface="Wingdings" panose="05000000000000000000" pitchFamily="2" charset="2"/>
              <a:buChar char="Ø"/>
            </a:pPr>
            <a:r>
              <a:rPr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nhận biết: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vật gần thấu kính thấy ảnh cùng chiều nhỏ hơn vật đó l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thấu kính phân kì. Ảnh cùng chiều lớn hơn vật đó l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thấu kính phân kì. </a:t>
            </a:r>
            <a:endParaRPr sz="2400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3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6">
                                            <p:txEl>
                                              <p:charRg st="39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10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charRg st="106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160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charRg st="160" end="3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7"/>
          <p:cNvSpPr/>
          <p:nvPr/>
        </p:nvSpPr>
        <p:spPr>
          <a:xfrm>
            <a:off x="242888" y="609600"/>
            <a:ext cx="20589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dụng:</a:t>
            </a:r>
            <a:endParaRPr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0" y="1062038"/>
            <a:ext cx="8763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C8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Trả lời câu hỏi phần mở b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Bạn Đông bị cận thị nặng. Nếu bỏ kính ra, ta nhìn thấy mắt bạn to hơn hay nhỏ hơn khi nhìn mắt bạn lúc đang đeo  kính ?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68563"/>
            <a:ext cx="8686800" cy="15700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Clr>
                <a:srgbClr val="FF5050"/>
              </a:buClr>
              <a:buNone/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Đông bị cận thị nặng. Nếu bạn bỏ kính ra, ta nhìn thấy mắt bạn to hơn khi nhìn mắt bạn lúc đang đeo kính, vì kính của bạn l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thấu kính phân kì. Khi ta nhìn mắt bạn qua thấu kính phân kì, ta đã nhìn thấy ảnh ảo của mắt, nhỏ hơn mắt khi không đeo kính.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charRg st="0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7"/>
          <p:cNvSpPr/>
          <p:nvPr/>
        </p:nvSpPr>
        <p:spPr>
          <a:xfrm>
            <a:off x="242888" y="609600"/>
            <a:ext cx="20589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0" y="1062038"/>
            <a:ext cx="8763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Vận dụng kiến thức hình học, tính khoảng cách từ ảnh đến thấu kính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cao của ảnh trong hai trường hợp ở C5 khi vật có chiều cao h = 6mm.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238" y="198438"/>
            <a:ext cx="452437" cy="338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" name="Right Triangle 133"/>
          <p:cNvSpPr>
            <a:spLocks noChangeArrowheads="1"/>
          </p:cNvSpPr>
          <p:nvPr/>
        </p:nvSpPr>
        <p:spPr bwMode="auto">
          <a:xfrm flipH="1">
            <a:off x="4175125" y="746125"/>
            <a:ext cx="2209800" cy="1143000"/>
          </a:xfrm>
          <a:prstGeom prst="rtTriangle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Right Triangle 96"/>
          <p:cNvSpPr>
            <a:spLocks noChangeArrowheads="1"/>
          </p:cNvSpPr>
          <p:nvPr/>
        </p:nvSpPr>
        <p:spPr bwMode="auto">
          <a:xfrm>
            <a:off x="4876800" y="762000"/>
            <a:ext cx="1447800" cy="1143000"/>
          </a:xfrm>
          <a:prstGeom prst="rtTriangle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37" name="Group 234"/>
          <p:cNvGrpSpPr/>
          <p:nvPr/>
        </p:nvGrpSpPr>
        <p:grpSpPr>
          <a:xfrm>
            <a:off x="3200400" y="361950"/>
            <a:ext cx="5913438" cy="2032000"/>
            <a:chOff x="3458954" y="4428785"/>
            <a:chExt cx="5913800" cy="2031846"/>
          </a:xfrm>
        </p:grpSpPr>
        <p:sp>
          <p:nvSpPr>
            <p:cNvPr id="1075" name="Line 5"/>
            <p:cNvSpPr/>
            <p:nvPr/>
          </p:nvSpPr>
          <p:spPr>
            <a:xfrm>
              <a:off x="3458954" y="5988116"/>
              <a:ext cx="566962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6" name="Text Box 7"/>
            <p:cNvSpPr txBox="1"/>
            <p:nvPr/>
          </p:nvSpPr>
          <p:spPr>
            <a:xfrm>
              <a:off x="4190836" y="5803456"/>
              <a:ext cx="798562" cy="366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  <a:sym typeface="Wingdings" panose="05000000000000000000" pitchFamily="2" charset="2"/>
                </a:rPr>
                <a:t></a:t>
              </a:r>
              <a:endParaRPr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77" name="Text Box 8"/>
            <p:cNvSpPr txBox="1"/>
            <p:nvPr/>
          </p:nvSpPr>
          <p:spPr>
            <a:xfrm>
              <a:off x="8844084" y="5803456"/>
              <a:ext cx="528670" cy="366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  <a:sym typeface="Wingdings" panose="05000000000000000000" pitchFamily="2" charset="2"/>
                </a:rPr>
                <a:t></a:t>
              </a:r>
              <a:endParaRPr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78" name="Text Box 9"/>
            <p:cNvSpPr txBox="1"/>
            <p:nvPr/>
          </p:nvSpPr>
          <p:spPr>
            <a:xfrm>
              <a:off x="8610707" y="6017752"/>
              <a:ext cx="533433" cy="366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Arial" panose="020B0604020202020204" pitchFamily="34" charset="0"/>
                </a:rPr>
                <a:t>F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9" name="Text Box 10"/>
            <p:cNvSpPr txBox="1"/>
            <p:nvPr/>
          </p:nvSpPr>
          <p:spPr>
            <a:xfrm>
              <a:off x="3962222" y="6093946"/>
              <a:ext cx="622338" cy="366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Arial" panose="020B0604020202020204" pitchFamily="34" charset="0"/>
                </a:rPr>
                <a:t>F</a:t>
              </a:r>
              <a:r>
                <a:rPr baseline="30000" dirty="0">
                  <a:solidFill>
                    <a:srgbClr val="C00000"/>
                  </a:solidFill>
                  <a:latin typeface="Arial" panose="020B0604020202020204" pitchFamily="34" charset="0"/>
                </a:rPr>
                <a:t>/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0" name="Text Box 11"/>
            <p:cNvSpPr txBox="1"/>
            <p:nvPr/>
          </p:nvSpPr>
          <p:spPr>
            <a:xfrm>
              <a:off x="6278527" y="6011403"/>
              <a:ext cx="844602" cy="366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1" name="Text Box 11"/>
            <p:cNvSpPr txBox="1"/>
            <p:nvPr/>
          </p:nvSpPr>
          <p:spPr>
            <a:xfrm>
              <a:off x="6364257" y="4428785"/>
              <a:ext cx="844602" cy="366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38" name="Line 12"/>
          <p:cNvSpPr/>
          <p:nvPr/>
        </p:nvSpPr>
        <p:spPr>
          <a:xfrm flipV="1">
            <a:off x="4846638" y="655638"/>
            <a:ext cx="0" cy="12954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039" name="Text Box 13"/>
          <p:cNvSpPr txBox="1"/>
          <p:nvPr/>
        </p:nvSpPr>
        <p:spPr>
          <a:xfrm>
            <a:off x="4648200" y="19510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40" name="Text Box 14"/>
          <p:cNvSpPr txBox="1"/>
          <p:nvPr/>
        </p:nvSpPr>
        <p:spPr>
          <a:xfrm>
            <a:off x="4610100" y="392113"/>
            <a:ext cx="50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41" name="Group 45"/>
          <p:cNvGrpSpPr/>
          <p:nvPr/>
        </p:nvGrpSpPr>
        <p:grpSpPr>
          <a:xfrm>
            <a:off x="4846638" y="687388"/>
            <a:ext cx="1554162" cy="11112"/>
            <a:chOff x="1791464" y="4709128"/>
            <a:chExt cx="2826557" cy="11788"/>
          </a:xfrm>
        </p:grpSpPr>
        <p:cxnSp>
          <p:nvCxnSpPr>
            <p:cNvPr id="1073" name="Straight Arrow Connector 113"/>
            <p:cNvCxnSpPr/>
            <p:nvPr/>
          </p:nvCxnSpPr>
          <p:spPr>
            <a:xfrm rot="5400000" flipH="1" flipV="1">
              <a:off x="2615318" y="3888641"/>
              <a:ext cx="0" cy="1647709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074" name="Straight Arrow Connector 114"/>
            <p:cNvCxnSpPr/>
            <p:nvPr/>
          </p:nvCxnSpPr>
          <p:spPr>
            <a:xfrm flipV="1">
              <a:off x="3421312" y="4709128"/>
              <a:ext cx="1196709" cy="11788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042" name="Group 66"/>
          <p:cNvGrpSpPr/>
          <p:nvPr/>
        </p:nvGrpSpPr>
        <p:grpSpPr>
          <a:xfrm>
            <a:off x="4881563" y="703263"/>
            <a:ext cx="2487612" cy="1933575"/>
            <a:chOff x="1579871" y="4681990"/>
            <a:chExt cx="3832558" cy="949009"/>
          </a:xfrm>
        </p:grpSpPr>
        <p:cxnSp>
          <p:nvCxnSpPr>
            <p:cNvPr id="1069" name="Straight Arrow Connector 118"/>
            <p:cNvCxnSpPr/>
            <p:nvPr/>
          </p:nvCxnSpPr>
          <p:spPr>
            <a:xfrm rot="-5400000" flipH="1">
              <a:off x="2141167" y="4120694"/>
              <a:ext cx="361754" cy="1484346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070" name="Straight Arrow Connector 119"/>
            <p:cNvCxnSpPr/>
            <p:nvPr/>
          </p:nvCxnSpPr>
          <p:spPr>
            <a:xfrm>
              <a:off x="2917533" y="5022595"/>
              <a:ext cx="306095" cy="76344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071" name="Straight Arrow Connector 120"/>
            <p:cNvCxnSpPr/>
            <p:nvPr/>
          </p:nvCxnSpPr>
          <p:spPr>
            <a:xfrm>
              <a:off x="5106334" y="5554654"/>
              <a:ext cx="306095" cy="76345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072" name="Straight Arrow Connector 121"/>
            <p:cNvCxnSpPr/>
            <p:nvPr/>
          </p:nvCxnSpPr>
          <p:spPr>
            <a:xfrm>
              <a:off x="4955382" y="5521768"/>
              <a:ext cx="306095" cy="76345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arrow" w="med" len="med"/>
            </a:ln>
          </p:spPr>
        </p:cxnSp>
      </p:grpSp>
      <p:grpSp>
        <p:nvGrpSpPr>
          <p:cNvPr id="1043" name="Group 65"/>
          <p:cNvGrpSpPr/>
          <p:nvPr/>
        </p:nvGrpSpPr>
        <p:grpSpPr>
          <a:xfrm>
            <a:off x="4084638" y="14288"/>
            <a:ext cx="3581400" cy="1905000"/>
            <a:chOff x="3252965" y="3876373"/>
            <a:chExt cx="2987909" cy="1559963"/>
          </a:xfrm>
        </p:grpSpPr>
        <p:grpSp>
          <p:nvGrpSpPr>
            <p:cNvPr id="1065" name="Group 47"/>
            <p:cNvGrpSpPr/>
            <p:nvPr/>
          </p:nvGrpSpPr>
          <p:grpSpPr>
            <a:xfrm rot="-1587168">
              <a:off x="4882902" y="3876397"/>
              <a:ext cx="1357985" cy="712786"/>
              <a:chOff x="3425429" y="4600782"/>
              <a:chExt cx="973337" cy="231245"/>
            </a:xfrm>
          </p:grpSpPr>
          <p:cxnSp>
            <p:nvCxnSpPr>
              <p:cNvPr id="1067" name="Straight Arrow Connector 125"/>
              <p:cNvCxnSpPr/>
              <p:nvPr/>
            </p:nvCxnSpPr>
            <p:spPr>
              <a:xfrm rot="1587168" flipV="1">
                <a:off x="3769467" y="4690737"/>
                <a:ext cx="230239" cy="51878"/>
              </a:xfrm>
              <a:prstGeom prst="straightConnector1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</p:spPr>
          </p:cxnSp>
          <p:cxnSp>
            <p:nvCxnSpPr>
              <p:cNvPr id="1068" name="Straight Arrow Connector 126"/>
              <p:cNvCxnSpPr/>
              <p:nvPr/>
            </p:nvCxnSpPr>
            <p:spPr>
              <a:xfrm rot="1587168" flipV="1">
                <a:off x="3425429" y="4600782"/>
                <a:ext cx="973337" cy="231245"/>
              </a:xfrm>
              <a:prstGeom prst="straightConnector1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cxnSp>
          <p:nvCxnSpPr>
            <p:cNvPr id="1066" name="Straight Arrow Connector 124"/>
            <p:cNvCxnSpPr/>
            <p:nvPr/>
          </p:nvCxnSpPr>
          <p:spPr>
            <a:xfrm flipV="1">
              <a:off x="3252965" y="4538124"/>
              <a:ext cx="1709805" cy="898212"/>
            </a:xfrm>
            <a:prstGeom prst="straightConnector1">
              <a:avLst/>
            </a:prstGeom>
            <a:ln w="254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44" name="Line 24"/>
          <p:cNvSpPr/>
          <p:nvPr/>
        </p:nvSpPr>
        <p:spPr>
          <a:xfrm flipV="1">
            <a:off x="5500688" y="1173163"/>
            <a:ext cx="0" cy="731837"/>
          </a:xfrm>
          <a:prstGeom prst="line">
            <a:avLst/>
          </a:prstGeom>
          <a:ln w="44450" cap="flat" cmpd="sng">
            <a:solidFill>
              <a:srgbClr val="0000FF"/>
            </a:solidFill>
            <a:prstDash val="sysDash"/>
            <a:headEnd type="none" w="med" len="med"/>
            <a:tailEnd type="stealth" w="med" len="med"/>
          </a:ln>
        </p:spPr>
      </p:sp>
      <p:sp>
        <p:nvSpPr>
          <p:cNvPr id="1045" name="Text Box 14"/>
          <p:cNvSpPr txBox="1"/>
          <p:nvPr/>
        </p:nvSpPr>
        <p:spPr>
          <a:xfrm>
            <a:off x="5380038" y="808038"/>
            <a:ext cx="533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B’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46" name="Text Box 13"/>
          <p:cNvSpPr txBox="1"/>
          <p:nvPr/>
        </p:nvSpPr>
        <p:spPr>
          <a:xfrm>
            <a:off x="5303838" y="1951038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A’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Text Box 37"/>
          <p:cNvSpPr txBox="1"/>
          <p:nvPr/>
        </p:nvSpPr>
        <p:spPr>
          <a:xfrm>
            <a:off x="5164138" y="4370388"/>
            <a:ext cx="19891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48" name="Text Box 38"/>
          <p:cNvSpPr txBox="1"/>
          <p:nvPr/>
        </p:nvSpPr>
        <p:spPr>
          <a:xfrm>
            <a:off x="228600" y="762000"/>
            <a:ext cx="2803525" cy="1938338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 6mm = 0,6cm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= d = 8cm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OF=OF’= f = 12cm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 = ? cm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OA’ =?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8407" name="Object 2"/>
          <p:cNvGraphicFramePr/>
          <p:nvPr>
            <p:ph sz="quarter" idx="1"/>
          </p:nvPr>
        </p:nvGraphicFramePr>
        <p:xfrm>
          <a:off x="501650" y="5135563"/>
          <a:ext cx="19034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053465" imgH="393700" progId="Equation.DSMT4">
                  <p:embed/>
                </p:oleObj>
              </mc:Choice>
              <mc:Fallback>
                <p:oleObj name="" r:id="rId2" imgW="1053465" imgH="393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1650" y="5135563"/>
                        <a:ext cx="1903413" cy="711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8" name="Text Box 40"/>
          <p:cNvSpPr txBox="1"/>
          <p:nvPr/>
        </p:nvSpPr>
        <p:spPr>
          <a:xfrm>
            <a:off x="360363" y="6096000"/>
            <a:ext cx="4059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OI = AB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09" name="Line 41"/>
          <p:cNvSpPr/>
          <p:nvPr/>
        </p:nvSpPr>
        <p:spPr>
          <a:xfrm>
            <a:off x="4719638" y="3886200"/>
            <a:ext cx="0" cy="27432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Group 82"/>
          <p:cNvGrpSpPr/>
          <p:nvPr/>
        </p:nvGrpSpPr>
        <p:grpSpPr>
          <a:xfrm>
            <a:off x="279400" y="3519488"/>
            <a:ext cx="4360863" cy="823912"/>
            <a:chOff x="176" y="2131"/>
            <a:chExt cx="2747" cy="519"/>
          </a:xfrm>
        </p:grpSpPr>
        <p:graphicFrame>
          <p:nvGraphicFramePr>
            <p:cNvPr id="1033" name="Object 9"/>
            <p:cNvGraphicFramePr/>
            <p:nvPr/>
          </p:nvGraphicFramePr>
          <p:xfrm>
            <a:off x="176" y="2131"/>
            <a:ext cx="2270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828165" imgH="393700" progId="Equation.DSMT4">
                    <p:embed/>
                  </p:oleObj>
                </mc:Choice>
                <mc:Fallback>
                  <p:oleObj name="" r:id="rId4" imgW="1828165" imgH="393700" progId="Equation.DSMT4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6" y="2131"/>
                          <a:ext cx="2270" cy="5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4" name="Text Box 44"/>
            <p:cNvSpPr txBox="1"/>
            <p:nvPr/>
          </p:nvSpPr>
          <p:spPr>
            <a:xfrm>
              <a:off x="2550" y="2271"/>
              <a:ext cx="37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</a:rPr>
                <a:t>(1)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4"/>
          <p:cNvGrpSpPr/>
          <p:nvPr/>
        </p:nvGrpSpPr>
        <p:grpSpPr>
          <a:xfrm>
            <a:off x="4805363" y="3581400"/>
            <a:ext cx="3957637" cy="808038"/>
            <a:chOff x="2835" y="2657"/>
            <a:chExt cx="2781" cy="509"/>
          </a:xfrm>
        </p:grpSpPr>
        <p:graphicFrame>
          <p:nvGraphicFramePr>
            <p:cNvPr id="1032" name="Object 8"/>
            <p:cNvGraphicFramePr/>
            <p:nvPr/>
          </p:nvGraphicFramePr>
          <p:xfrm>
            <a:off x="2835" y="2657"/>
            <a:ext cx="2301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6" imgW="1790065" imgH="393700" progId="Equation.DSMT4">
                    <p:embed/>
                  </p:oleObj>
                </mc:Choice>
                <mc:Fallback>
                  <p:oleObj name="" r:id="rId6" imgW="1790065" imgH="393700" progId="Equation.DSMT4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35" y="2657"/>
                          <a:ext cx="2301" cy="5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3" name="Text Box 47"/>
            <p:cNvSpPr txBox="1"/>
            <p:nvPr/>
          </p:nvSpPr>
          <p:spPr>
            <a:xfrm>
              <a:off x="5179" y="2800"/>
              <a:ext cx="43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</a:rPr>
                <a:t>(2)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8416" name="Object 3"/>
          <p:cNvGraphicFramePr/>
          <p:nvPr>
            <p:ph sz="quarter" idx="1"/>
          </p:nvPr>
        </p:nvGraphicFramePr>
        <p:xfrm>
          <a:off x="5238750" y="4270375"/>
          <a:ext cx="3098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8" imgW="1586865" imgH="393700" progId="Equation.DSMT4">
                  <p:embed/>
                </p:oleObj>
              </mc:Choice>
              <mc:Fallback>
                <p:oleObj name="" r:id="rId8" imgW="1586865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8750" y="4270375"/>
                        <a:ext cx="3098800" cy="7683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7" name="Text Box 49"/>
          <p:cNvSpPr txBox="1"/>
          <p:nvPr/>
        </p:nvSpPr>
        <p:spPr>
          <a:xfrm>
            <a:off x="4676775" y="6184900"/>
            <a:ext cx="4467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OA’ = 4,8cm , A’B’ = 0,36cm</a:t>
            </a:r>
            <a:endParaRPr sz="2400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50"/>
          <p:cNvSpPr/>
          <p:nvPr/>
        </p:nvSpPr>
        <p:spPr>
          <a:xfrm>
            <a:off x="228600" y="1524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C7.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55"/>
          <p:cNvGrpSpPr/>
          <p:nvPr/>
        </p:nvGrpSpPr>
        <p:grpSpPr>
          <a:xfrm>
            <a:off x="412750" y="3008313"/>
            <a:ext cx="2001838" cy="420687"/>
            <a:chOff x="412750" y="2743201"/>
            <a:chExt cx="2001838" cy="420687"/>
          </a:xfrm>
        </p:grpSpPr>
        <p:graphicFrame>
          <p:nvGraphicFramePr>
            <p:cNvPr id="1031" name="Object 6"/>
            <p:cNvGraphicFramePr/>
            <p:nvPr/>
          </p:nvGraphicFramePr>
          <p:xfrm>
            <a:off x="412750" y="2743201"/>
            <a:ext cx="2001838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0" imgW="1053465" imgH="203200" progId="Equation.DSMT4">
                    <p:embed/>
                  </p:oleObj>
                </mc:Choice>
                <mc:Fallback>
                  <p:oleObj name="" r:id="rId10" imgW="1053465" imgH="203200" progId="Equation.DSMT4">
                    <p:embed/>
                    <p:pic>
                      <p:nvPicPr>
                        <p:cNvPr id="0" name="Picture 307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2750" y="2743201"/>
                          <a:ext cx="2001838" cy="4206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Wave 53"/>
            <p:cNvSpPr/>
            <p:nvPr/>
          </p:nvSpPr>
          <p:spPr bwMode="auto">
            <a:xfrm flipV="1">
              <a:off x="1238250" y="2878138"/>
              <a:ext cx="228600" cy="71438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392113" y="4532313"/>
            <a:ext cx="2120900" cy="420687"/>
            <a:chOff x="44621" y="3617913"/>
            <a:chExt cx="2120901" cy="449263"/>
          </a:xfrm>
        </p:grpSpPr>
        <p:graphicFrame>
          <p:nvGraphicFramePr>
            <p:cNvPr id="1030" name="Object 7"/>
            <p:cNvGraphicFramePr/>
            <p:nvPr/>
          </p:nvGraphicFramePr>
          <p:xfrm>
            <a:off x="44621" y="3617913"/>
            <a:ext cx="2120901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2" imgW="1116330" imgH="203200" progId="Equation.DSMT4">
                    <p:embed/>
                  </p:oleObj>
                </mc:Choice>
                <mc:Fallback>
                  <p:oleObj name="" r:id="rId12" imgW="1116330" imgH="203200" progId="Equation.DSMT4">
                    <p:embed/>
                    <p:pic>
                      <p:nvPicPr>
                        <p:cNvPr id="0" name="Picture 308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621" y="3617913"/>
                          <a:ext cx="2120901" cy="449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Wave 56"/>
            <p:cNvSpPr/>
            <p:nvPr/>
          </p:nvSpPr>
          <p:spPr>
            <a:xfrm flipV="1">
              <a:off x="835196" y="3812876"/>
              <a:ext cx="228600" cy="76291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58" name="Object 4"/>
          <p:cNvGraphicFramePr/>
          <p:nvPr>
            <p:ph sz="quarter" idx="1"/>
          </p:nvPr>
        </p:nvGraphicFramePr>
        <p:xfrm>
          <a:off x="5181600" y="5126038"/>
          <a:ext cx="3098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4" imgW="1471930" imgH="203200" progId="Equation.DSMT4">
                  <p:embed/>
                </p:oleObj>
              </mc:Choice>
              <mc:Fallback>
                <p:oleObj name="" r:id="rId14" imgW="1471930" imgH="2032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81600" y="5126038"/>
                        <a:ext cx="3098800" cy="4270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/>
          <p:nvPr>
            <p:ph sz="quarter" idx="1"/>
          </p:nvPr>
        </p:nvGraphicFramePr>
        <p:xfrm>
          <a:off x="5181600" y="5607050"/>
          <a:ext cx="3098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6" imgW="1419860" imgH="177800" progId="Equation.DSMT4">
                  <p:embed/>
                </p:oleObj>
              </mc:Choice>
              <mc:Fallback>
                <p:oleObj name="" r:id="rId16" imgW="1419860" imgH="1778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1600" y="5607050"/>
                        <a:ext cx="3098800" cy="3873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ight Triangle 132"/>
          <p:cNvSpPr>
            <a:spLocks noChangeArrowheads="1"/>
          </p:cNvSpPr>
          <p:nvPr/>
        </p:nvSpPr>
        <p:spPr bwMode="auto">
          <a:xfrm>
            <a:off x="5518150" y="1203325"/>
            <a:ext cx="838200" cy="685800"/>
          </a:xfrm>
          <a:prstGeom prst="rtTriangl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Right Triangle 134"/>
          <p:cNvSpPr>
            <a:spLocks noChangeArrowheads="1"/>
          </p:cNvSpPr>
          <p:nvPr/>
        </p:nvSpPr>
        <p:spPr bwMode="auto">
          <a:xfrm flipH="1">
            <a:off x="4114800" y="1219200"/>
            <a:ext cx="1371600" cy="685800"/>
          </a:xfrm>
          <a:prstGeom prst="rtTriangl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9" name="Rectangle 59"/>
          <p:cNvSpPr/>
          <p:nvPr/>
        </p:nvSpPr>
        <p:spPr>
          <a:xfrm>
            <a:off x="3200400" y="0"/>
            <a:ext cx="5638800" cy="3581400"/>
          </a:xfrm>
          <a:prstGeom prst="rect">
            <a:avLst/>
          </a:prstGeom>
          <a:noFill/>
          <a:ln w="57150" cap="flat" cmpd="thinThick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60" name="Line 60"/>
          <p:cNvSpPr/>
          <p:nvPr/>
        </p:nvSpPr>
        <p:spPr>
          <a:xfrm>
            <a:off x="5715000" y="1371600"/>
            <a:ext cx="2971800" cy="22098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97" grpId="0" animBg="1"/>
      <p:bldP spid="97" grpId="1" animBg="1"/>
      <p:bldP spid="58408" grpId="0"/>
      <p:bldP spid="58417" grpId="0"/>
      <p:bldP spid="133" grpId="0" animBg="1"/>
      <p:bldP spid="133" grpId="1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8451" name="PubTriangle"/>
          <p:cNvSpPr>
            <a:spLocks noEditPoints="1" noChangeArrowheads="1"/>
          </p:cNvSpPr>
          <p:nvPr/>
        </p:nvSpPr>
        <p:spPr bwMode="auto">
          <a:xfrm rot="13920000">
            <a:off x="2907506" y="-289719"/>
            <a:ext cx="4649788" cy="4041775"/>
          </a:xfrm>
          <a:custGeom>
            <a:avLst/>
            <a:gdLst>
              <a:gd name="T0" fmla="*/ 2998467 w 21600"/>
              <a:gd name="T1" fmla="*/ 0 h 21600"/>
              <a:gd name="T2" fmla="*/ 1499341 w 21600"/>
              <a:gd name="T3" fmla="*/ 2020888 h 21600"/>
              <a:gd name="T4" fmla="*/ 0 w 21600"/>
              <a:gd name="T5" fmla="*/ 4041775 h 21600"/>
              <a:gd name="T6" fmla="*/ 2324894 w 21600"/>
              <a:gd name="T7" fmla="*/ 2682167 h 21600"/>
              <a:gd name="T8" fmla="*/ 4649788 w 21600"/>
              <a:gd name="T9" fmla="*/ 1322558 h 21600"/>
              <a:gd name="T10" fmla="*/ 3824236 w 21600"/>
              <a:gd name="T11" fmla="*/ 6612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1650 w 21600"/>
              <a:gd name="T19" fmla="*/ 3534 h 21600"/>
              <a:gd name="T20" fmla="*/ 17765 w 21600"/>
              <a:gd name="T21" fmla="*/ 9648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929" y="0"/>
                </a:moveTo>
                <a:lnTo>
                  <a:pt x="0" y="21600"/>
                </a:lnTo>
                <a:lnTo>
                  <a:pt x="21600" y="7068"/>
                </a:lnTo>
                <a:close/>
              </a:path>
            </a:pathLst>
          </a:custGeom>
          <a:solidFill>
            <a:srgbClr val="66FFFF"/>
          </a:solidFill>
          <a:ln w="9525">
            <a:noFill/>
            <a:miter lim="800000"/>
          </a:ln>
          <a:effectLst>
            <a:outerShdw dist="107763" sx="999" sy="999" algn="ctr" rotWithShape="0">
              <a:srgbClr val="808080"/>
            </a:outerShdw>
          </a:effectLst>
        </p:spPr>
        <p:txBody>
          <a:bodyPr vert="eaVer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01" name="PubTriangle"/>
          <p:cNvSpPr>
            <a:spLocks noEditPoints="1" noChangeArrowheads="1"/>
          </p:cNvSpPr>
          <p:nvPr/>
        </p:nvSpPr>
        <p:spPr bwMode="auto">
          <a:xfrm rot="13977135">
            <a:off x="2619375" y="328613"/>
            <a:ext cx="3657600" cy="2847975"/>
          </a:xfrm>
          <a:custGeom>
            <a:avLst/>
            <a:gdLst>
              <a:gd name="G0" fmla="+- 0 0 0"/>
              <a:gd name="G1" fmla="*/ 12314 1 2"/>
              <a:gd name="G2" fmla="*/ G1 10003 21600"/>
              <a:gd name="G3" fmla="+- 12314 0 G2"/>
              <a:gd name="G4" fmla="+- 12314 0 0"/>
              <a:gd name="G5" fmla="+- G1 10800 0"/>
              <a:gd name="G6" fmla="*/ 10003 1 2"/>
              <a:gd name="G7" fmla="+- 10003 0 0"/>
              <a:gd name="G8" fmla="+- G2 G6 G1"/>
              <a:gd name="G9" fmla="+- G8 10800 0"/>
              <a:gd name="G10" fmla="+- G6 10800 0"/>
              <a:gd name="T0" fmla="*/ 12314 w 21600"/>
              <a:gd name="T1" fmla="*/ 0 h 21600"/>
              <a:gd name="T2" fmla="*/ 6157 w 21600"/>
              <a:gd name="T3" fmla="*/ 10800 h 21600"/>
              <a:gd name="T4" fmla="*/ 0 w 21600"/>
              <a:gd name="T5" fmla="*/ 21600 h 21600"/>
              <a:gd name="T6" fmla="*/ 10800 w 21600"/>
              <a:gd name="T7" fmla="*/ 15802 h 21600"/>
              <a:gd name="T8" fmla="*/ 21600 w 21600"/>
              <a:gd name="T9" fmla="*/ 10003 h 21600"/>
              <a:gd name="T10" fmla="*/ 16957 w 21600"/>
              <a:gd name="T11" fmla="*/ 5002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2314" y="0"/>
                </a:moveTo>
                <a:lnTo>
                  <a:pt x="0" y="21600"/>
                </a:lnTo>
                <a:lnTo>
                  <a:pt x="21600" y="10003"/>
                </a:lnTo>
                <a:close/>
              </a:path>
            </a:pathLst>
          </a:custGeom>
          <a:solidFill>
            <a:srgbClr val="D8EBB3"/>
          </a:solidFill>
          <a:ln w="9525">
            <a:noFill/>
            <a:miter lim="800000"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0" name="Text Box 37"/>
          <p:cNvSpPr txBox="1"/>
          <p:nvPr/>
        </p:nvSpPr>
        <p:spPr>
          <a:xfrm>
            <a:off x="5164138" y="4370388"/>
            <a:ext cx="19891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061" name="Text Box 38"/>
          <p:cNvSpPr txBox="1"/>
          <p:nvPr/>
        </p:nvSpPr>
        <p:spPr>
          <a:xfrm>
            <a:off x="168275" y="609600"/>
            <a:ext cx="1889125" cy="2263775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 6mm = 0,6cm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= d = 8cm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OF=OF’= f = 12cm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 = ? cm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OA’ =?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8407" name="Object 2"/>
          <p:cNvGraphicFramePr/>
          <p:nvPr>
            <p:ph sz="quarter" idx="2"/>
          </p:nvPr>
        </p:nvGraphicFramePr>
        <p:xfrm>
          <a:off x="501650" y="5135563"/>
          <a:ext cx="19034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1053465" imgH="393700" progId="Equation.DSMT4">
                  <p:embed/>
                </p:oleObj>
              </mc:Choice>
              <mc:Fallback>
                <p:oleObj name="" r:id="rId1" imgW="1053465" imgH="3937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1650" y="5135563"/>
                        <a:ext cx="1903413" cy="711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8" name="Text Box 40"/>
          <p:cNvSpPr txBox="1"/>
          <p:nvPr/>
        </p:nvSpPr>
        <p:spPr>
          <a:xfrm>
            <a:off x="360363" y="6096000"/>
            <a:ext cx="4059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OI = AB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09" name="Line 41"/>
          <p:cNvSpPr/>
          <p:nvPr/>
        </p:nvSpPr>
        <p:spPr>
          <a:xfrm>
            <a:off x="4719638" y="3886200"/>
            <a:ext cx="0" cy="27432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82"/>
          <p:cNvGrpSpPr/>
          <p:nvPr/>
        </p:nvGrpSpPr>
        <p:grpSpPr>
          <a:xfrm>
            <a:off x="279400" y="3382963"/>
            <a:ext cx="4360863" cy="823912"/>
            <a:chOff x="176" y="2131"/>
            <a:chExt cx="2747" cy="519"/>
          </a:xfrm>
        </p:grpSpPr>
        <p:graphicFrame>
          <p:nvGraphicFramePr>
            <p:cNvPr id="2057" name="Object 9"/>
            <p:cNvGraphicFramePr/>
            <p:nvPr/>
          </p:nvGraphicFramePr>
          <p:xfrm>
            <a:off x="176" y="2131"/>
            <a:ext cx="2270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3" imgW="1828165" imgH="393700" progId="Equation.DSMT4">
                    <p:embed/>
                  </p:oleObj>
                </mc:Choice>
                <mc:Fallback>
                  <p:oleObj name="" r:id="rId3" imgW="1828165" imgH="393700" progId="Equation.DSMT4">
                    <p:embed/>
                    <p:pic>
                      <p:nvPicPr>
                        <p:cNvPr id="0" name="Picture 308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6" y="2131"/>
                          <a:ext cx="2270" cy="5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6" name="Text Box 44"/>
            <p:cNvSpPr txBox="1"/>
            <p:nvPr/>
          </p:nvSpPr>
          <p:spPr>
            <a:xfrm>
              <a:off x="2550" y="2271"/>
              <a:ext cx="37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</a:rPr>
                <a:t>(1)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84"/>
          <p:cNvGrpSpPr/>
          <p:nvPr/>
        </p:nvGrpSpPr>
        <p:grpSpPr>
          <a:xfrm>
            <a:off x="4805363" y="3581400"/>
            <a:ext cx="3957637" cy="808038"/>
            <a:chOff x="2835" y="2657"/>
            <a:chExt cx="2781" cy="509"/>
          </a:xfrm>
        </p:grpSpPr>
        <p:graphicFrame>
          <p:nvGraphicFramePr>
            <p:cNvPr id="2056" name="Object 8"/>
            <p:cNvGraphicFramePr/>
            <p:nvPr/>
          </p:nvGraphicFramePr>
          <p:xfrm>
            <a:off x="2835" y="2657"/>
            <a:ext cx="2301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5" imgW="1790065" imgH="393700" progId="Equation.DSMT4">
                    <p:embed/>
                  </p:oleObj>
                </mc:Choice>
                <mc:Fallback>
                  <p:oleObj name="" r:id="rId5" imgW="1790065" imgH="393700" progId="Equation.DSMT4">
                    <p:embed/>
                    <p:pic>
                      <p:nvPicPr>
                        <p:cNvPr id="0" name="Picture 308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35" y="2657"/>
                          <a:ext cx="2301" cy="5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5" name="Text Box 47"/>
            <p:cNvSpPr txBox="1"/>
            <p:nvPr/>
          </p:nvSpPr>
          <p:spPr>
            <a:xfrm>
              <a:off x="5179" y="2800"/>
              <a:ext cx="43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</a:rPr>
                <a:t>(2)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8416" name="Object 3"/>
          <p:cNvGraphicFramePr/>
          <p:nvPr>
            <p:ph sz="quarter" idx="4"/>
          </p:nvPr>
        </p:nvGraphicFramePr>
        <p:xfrm>
          <a:off x="5238750" y="4267200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1574165" imgH="393700" progId="Equation.DSMT4">
                  <p:embed/>
                </p:oleObj>
              </mc:Choice>
              <mc:Fallback>
                <p:oleObj name="" r:id="rId7" imgW="1574165" imgH="3937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0" y="4267200"/>
                        <a:ext cx="3098800" cy="774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7" name="Text Box 49"/>
          <p:cNvSpPr txBox="1"/>
          <p:nvPr/>
        </p:nvSpPr>
        <p:spPr>
          <a:xfrm>
            <a:off x="4676775" y="6184900"/>
            <a:ext cx="4467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OA’ = 24cm , A’B’ = 1,8cm</a:t>
            </a:r>
            <a:endParaRPr sz="2400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7" name="Text Box 50"/>
          <p:cNvSpPr txBox="1"/>
          <p:nvPr/>
        </p:nvSpPr>
        <p:spPr>
          <a:xfrm>
            <a:off x="2746375" y="0"/>
            <a:ext cx="730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8" name="Text Box 51"/>
          <p:cNvSpPr txBox="1"/>
          <p:nvPr/>
        </p:nvSpPr>
        <p:spPr>
          <a:xfrm>
            <a:off x="2916238" y="2366963"/>
            <a:ext cx="817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69" name="Group 52"/>
          <p:cNvGrpSpPr/>
          <p:nvPr/>
        </p:nvGrpSpPr>
        <p:grpSpPr>
          <a:xfrm>
            <a:off x="2109788" y="827088"/>
            <a:ext cx="7034212" cy="2525712"/>
            <a:chOff x="864" y="2441"/>
            <a:chExt cx="4431" cy="1591"/>
          </a:xfrm>
        </p:grpSpPr>
        <p:sp>
          <p:nvSpPr>
            <p:cNvPr id="2094" name="Line 53"/>
            <p:cNvSpPr/>
            <p:nvPr/>
          </p:nvSpPr>
          <p:spPr>
            <a:xfrm>
              <a:off x="3663" y="2441"/>
              <a:ext cx="0" cy="15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grpSp>
          <p:nvGrpSpPr>
            <p:cNvPr id="2095" name="Group 54"/>
            <p:cNvGrpSpPr/>
            <p:nvPr/>
          </p:nvGrpSpPr>
          <p:grpSpPr>
            <a:xfrm>
              <a:off x="864" y="3014"/>
              <a:ext cx="4431" cy="761"/>
              <a:chOff x="864" y="3014"/>
              <a:chExt cx="4431" cy="761"/>
            </a:xfrm>
          </p:grpSpPr>
          <p:sp>
            <p:nvSpPr>
              <p:cNvPr id="2096" name="Text Box 55"/>
              <p:cNvSpPr txBox="1"/>
              <p:nvPr/>
            </p:nvSpPr>
            <p:spPr>
              <a:xfrm>
                <a:off x="4623" y="3449"/>
                <a:ext cx="672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</a:t>
                </a:r>
                <a:endParaRPr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097" name="Group 56"/>
              <p:cNvGrpSpPr/>
              <p:nvPr/>
            </p:nvGrpSpPr>
            <p:grpSpPr>
              <a:xfrm>
                <a:off x="864" y="3014"/>
                <a:ext cx="4347" cy="761"/>
                <a:chOff x="864" y="3014"/>
                <a:chExt cx="4347" cy="761"/>
              </a:xfrm>
            </p:grpSpPr>
            <p:sp>
              <p:nvSpPr>
                <p:cNvPr id="2098" name="Line 57"/>
                <p:cNvSpPr/>
                <p:nvPr/>
              </p:nvSpPr>
              <p:spPr>
                <a:xfrm>
                  <a:off x="864" y="3443"/>
                  <a:ext cx="4347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99" name="Line 58"/>
                <p:cNvSpPr/>
                <p:nvPr/>
              </p:nvSpPr>
              <p:spPr>
                <a:xfrm>
                  <a:off x="2537" y="3360"/>
                  <a:ext cx="0" cy="165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00" name="Line 59"/>
                <p:cNvSpPr/>
                <p:nvPr/>
              </p:nvSpPr>
              <p:spPr>
                <a:xfrm>
                  <a:off x="4796" y="3356"/>
                  <a:ext cx="0" cy="165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01" name="Text Box 60"/>
                <p:cNvSpPr txBox="1"/>
                <p:nvPr/>
              </p:nvSpPr>
              <p:spPr>
                <a:xfrm>
                  <a:off x="2346" y="3484"/>
                  <a:ext cx="768" cy="2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sz="24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02" name="Text Box 61"/>
                <p:cNvSpPr txBox="1"/>
                <p:nvPr/>
              </p:nvSpPr>
              <p:spPr>
                <a:xfrm>
                  <a:off x="3333" y="3456"/>
                  <a:ext cx="63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sz="24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O</a:t>
                  </a:r>
                  <a:endParaRPr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03" name="Text Box 63"/>
                <p:cNvSpPr txBox="1"/>
                <p:nvPr/>
              </p:nvSpPr>
              <p:spPr>
                <a:xfrm>
                  <a:off x="2703" y="3357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sz="24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sz="20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04" name="Line 62"/>
                <p:cNvSpPr/>
                <p:nvPr/>
              </p:nvSpPr>
              <p:spPr>
                <a:xfrm flipV="1">
                  <a:off x="2935" y="3014"/>
                  <a:ext cx="0" cy="421"/>
                </a:xfrm>
                <a:prstGeom prst="line">
                  <a:avLst/>
                </a:prstGeom>
                <a:ln w="101600" cap="flat" cmpd="sng">
                  <a:solidFill>
                    <a:srgbClr val="0000FF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</p:grpSp>
      <p:sp>
        <p:nvSpPr>
          <p:cNvPr id="2070" name="Text Box 64"/>
          <p:cNvSpPr txBox="1"/>
          <p:nvPr/>
        </p:nvSpPr>
        <p:spPr>
          <a:xfrm>
            <a:off x="5029200" y="1412875"/>
            <a:ext cx="6969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71" name="Group 65"/>
          <p:cNvGrpSpPr/>
          <p:nvPr/>
        </p:nvGrpSpPr>
        <p:grpSpPr>
          <a:xfrm>
            <a:off x="5411788" y="1730375"/>
            <a:ext cx="1176337" cy="3175"/>
            <a:chOff x="2921" y="3001"/>
            <a:chExt cx="741" cy="2"/>
          </a:xfrm>
        </p:grpSpPr>
        <p:sp>
          <p:nvSpPr>
            <p:cNvPr id="2092" name="Line 66"/>
            <p:cNvSpPr/>
            <p:nvPr/>
          </p:nvSpPr>
          <p:spPr>
            <a:xfrm>
              <a:off x="2921" y="3003"/>
              <a:ext cx="741" cy="0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93" name="Line 67"/>
            <p:cNvSpPr/>
            <p:nvPr/>
          </p:nvSpPr>
          <p:spPr>
            <a:xfrm>
              <a:off x="2947" y="3001"/>
              <a:ext cx="480" cy="0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072" name="Group 68"/>
          <p:cNvGrpSpPr/>
          <p:nvPr/>
        </p:nvGrpSpPr>
        <p:grpSpPr>
          <a:xfrm>
            <a:off x="6594475" y="1744663"/>
            <a:ext cx="2549525" cy="962025"/>
            <a:chOff x="3660" y="3001"/>
            <a:chExt cx="1606" cy="606"/>
          </a:xfrm>
        </p:grpSpPr>
        <p:sp>
          <p:nvSpPr>
            <p:cNvPr id="2090" name="Line 69"/>
            <p:cNvSpPr/>
            <p:nvPr/>
          </p:nvSpPr>
          <p:spPr>
            <a:xfrm>
              <a:off x="3662" y="3003"/>
              <a:ext cx="1604" cy="604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91" name="Line 70"/>
            <p:cNvSpPr/>
            <p:nvPr/>
          </p:nvSpPr>
          <p:spPr>
            <a:xfrm>
              <a:off x="3660" y="3001"/>
              <a:ext cx="809" cy="305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073" name="Group 71"/>
          <p:cNvGrpSpPr/>
          <p:nvPr/>
        </p:nvGrpSpPr>
        <p:grpSpPr>
          <a:xfrm>
            <a:off x="5440363" y="1727200"/>
            <a:ext cx="1157287" cy="657225"/>
            <a:chOff x="2933" y="3016"/>
            <a:chExt cx="729" cy="414"/>
          </a:xfrm>
        </p:grpSpPr>
        <p:sp>
          <p:nvSpPr>
            <p:cNvPr id="2088" name="Line 72"/>
            <p:cNvSpPr/>
            <p:nvPr/>
          </p:nvSpPr>
          <p:spPr>
            <a:xfrm>
              <a:off x="2935" y="3018"/>
              <a:ext cx="727" cy="412"/>
            </a:xfrm>
            <a:prstGeom prst="line">
              <a:avLst/>
            </a:prstGeom>
            <a:ln w="57150" cap="flat" cmpd="sng">
              <a:solidFill>
                <a:srgbClr val="CC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9" name="Line 73"/>
            <p:cNvSpPr/>
            <p:nvPr/>
          </p:nvSpPr>
          <p:spPr>
            <a:xfrm>
              <a:off x="2933" y="3016"/>
              <a:ext cx="356" cy="202"/>
            </a:xfrm>
            <a:prstGeom prst="line">
              <a:avLst/>
            </a:prstGeom>
            <a:ln w="57150" cap="flat" cmpd="sng">
              <a:solidFill>
                <a:srgbClr val="CC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074" name="Group 74"/>
          <p:cNvGrpSpPr/>
          <p:nvPr/>
        </p:nvGrpSpPr>
        <p:grpSpPr>
          <a:xfrm>
            <a:off x="6597650" y="2389188"/>
            <a:ext cx="2001838" cy="1089025"/>
            <a:chOff x="3662" y="3442"/>
            <a:chExt cx="1261" cy="686"/>
          </a:xfrm>
        </p:grpSpPr>
        <p:sp>
          <p:nvSpPr>
            <p:cNvPr id="2086" name="Line 75"/>
            <p:cNvSpPr/>
            <p:nvPr/>
          </p:nvSpPr>
          <p:spPr>
            <a:xfrm>
              <a:off x="3662" y="3442"/>
              <a:ext cx="1261" cy="686"/>
            </a:xfrm>
            <a:prstGeom prst="line">
              <a:avLst/>
            </a:prstGeom>
            <a:ln w="57150" cap="flat" cmpd="sng">
              <a:solidFill>
                <a:srgbClr val="CC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7" name="Line 76"/>
            <p:cNvSpPr/>
            <p:nvPr/>
          </p:nvSpPr>
          <p:spPr>
            <a:xfrm>
              <a:off x="3674" y="3454"/>
              <a:ext cx="581" cy="316"/>
            </a:xfrm>
            <a:prstGeom prst="line">
              <a:avLst/>
            </a:prstGeom>
            <a:ln w="57150" cap="flat" cmpd="sng">
              <a:solidFill>
                <a:srgbClr val="CC00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075" name="Line 77"/>
          <p:cNvSpPr/>
          <p:nvPr/>
        </p:nvSpPr>
        <p:spPr>
          <a:xfrm flipH="1" flipV="1">
            <a:off x="3171825" y="320675"/>
            <a:ext cx="3471863" cy="1430338"/>
          </a:xfrm>
          <a:prstGeom prst="line">
            <a:avLst/>
          </a:prstGeom>
          <a:ln w="57150" cap="flat" cmpd="sng">
            <a:solidFill>
              <a:srgbClr val="CC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76" name="Line 78"/>
          <p:cNvSpPr/>
          <p:nvPr/>
        </p:nvSpPr>
        <p:spPr>
          <a:xfrm flipH="1" flipV="1">
            <a:off x="3071813" y="265113"/>
            <a:ext cx="2406650" cy="1449387"/>
          </a:xfrm>
          <a:prstGeom prst="line">
            <a:avLst/>
          </a:prstGeom>
          <a:ln w="57150" cap="flat" cmpd="sng">
            <a:solidFill>
              <a:srgbClr val="CC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77" name="Line 79"/>
          <p:cNvSpPr/>
          <p:nvPr/>
        </p:nvSpPr>
        <p:spPr>
          <a:xfrm flipV="1">
            <a:off x="3189288" y="269875"/>
            <a:ext cx="0" cy="2178050"/>
          </a:xfrm>
          <a:prstGeom prst="line">
            <a:avLst/>
          </a:prstGeom>
          <a:ln w="101600" cap="flat" cmpd="sng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078" name="Text Box 80"/>
          <p:cNvSpPr txBox="1"/>
          <p:nvPr/>
        </p:nvSpPr>
        <p:spPr>
          <a:xfrm>
            <a:off x="6638925" y="1163638"/>
            <a:ext cx="7397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03" name="PubTriangle"/>
          <p:cNvSpPr>
            <a:spLocks noEditPoints="1" noChangeArrowheads="1"/>
          </p:cNvSpPr>
          <p:nvPr/>
        </p:nvSpPr>
        <p:spPr bwMode="auto">
          <a:xfrm rot="-50873053">
            <a:off x="6539706" y="1570831"/>
            <a:ext cx="1431925" cy="1246188"/>
          </a:xfrm>
          <a:custGeom>
            <a:avLst/>
            <a:gdLst>
              <a:gd name="G0" fmla="+- 0 0 0"/>
              <a:gd name="G1" fmla="*/ 14605 1 2"/>
              <a:gd name="G2" fmla="*/ G1 6356 21600"/>
              <a:gd name="G3" fmla="+- 14605 0 G2"/>
              <a:gd name="G4" fmla="+- 14605 0 0"/>
              <a:gd name="G5" fmla="+- G1 10800 0"/>
              <a:gd name="G6" fmla="*/ 6356 1 2"/>
              <a:gd name="G7" fmla="+- 6356 0 0"/>
              <a:gd name="G8" fmla="+- G2 G6 G1"/>
              <a:gd name="G9" fmla="+- G8 10800 0"/>
              <a:gd name="G10" fmla="+- G6 10800 0"/>
              <a:gd name="T0" fmla="*/ 14605 w 21600"/>
              <a:gd name="T1" fmla="*/ 0 h 21600"/>
              <a:gd name="T2" fmla="*/ 7303 w 21600"/>
              <a:gd name="T3" fmla="*/ 10800 h 21600"/>
              <a:gd name="T4" fmla="*/ 0 w 21600"/>
              <a:gd name="T5" fmla="*/ 21600 h 21600"/>
              <a:gd name="T6" fmla="*/ 10800 w 21600"/>
              <a:gd name="T7" fmla="*/ 13978 h 21600"/>
              <a:gd name="T8" fmla="*/ 21600 w 21600"/>
              <a:gd name="T9" fmla="*/ 6356 h 21600"/>
              <a:gd name="T10" fmla="*/ 18103 w 21600"/>
              <a:gd name="T11" fmla="*/ 3178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4605" y="0"/>
                </a:moveTo>
                <a:lnTo>
                  <a:pt x="0" y="21600"/>
                </a:lnTo>
                <a:lnTo>
                  <a:pt x="21600" y="6356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0" name="Rectangle 50"/>
          <p:cNvSpPr/>
          <p:nvPr/>
        </p:nvSpPr>
        <p:spPr>
          <a:xfrm>
            <a:off x="228600" y="1524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C7.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449" name="PubTriangle"/>
          <p:cNvSpPr>
            <a:spLocks noEditPoints="1" noChangeArrowheads="1"/>
          </p:cNvSpPr>
          <p:nvPr/>
        </p:nvSpPr>
        <p:spPr bwMode="auto">
          <a:xfrm rot="-50873053">
            <a:off x="5237163" y="1746250"/>
            <a:ext cx="1182688" cy="871538"/>
          </a:xfrm>
          <a:custGeom>
            <a:avLst/>
            <a:gdLst>
              <a:gd name="G0" fmla="+- 0 0 0"/>
              <a:gd name="G1" fmla="*/ 12875 1 2"/>
              <a:gd name="G2" fmla="*/ G1 9114 21600"/>
              <a:gd name="G3" fmla="+- 12875 0 G2"/>
              <a:gd name="G4" fmla="+- 12875 0 0"/>
              <a:gd name="G5" fmla="+- G1 10800 0"/>
              <a:gd name="G6" fmla="*/ 9114 1 2"/>
              <a:gd name="G7" fmla="+- 9114 0 0"/>
              <a:gd name="G8" fmla="+- G2 G6 G1"/>
              <a:gd name="G9" fmla="+- G8 10800 0"/>
              <a:gd name="G10" fmla="+- G6 10800 0"/>
              <a:gd name="T0" fmla="*/ 12875 w 21600"/>
              <a:gd name="T1" fmla="*/ 0 h 21600"/>
              <a:gd name="T2" fmla="*/ 6438 w 21600"/>
              <a:gd name="T3" fmla="*/ 10800 h 21600"/>
              <a:gd name="T4" fmla="*/ 0 w 21600"/>
              <a:gd name="T5" fmla="*/ 21600 h 21600"/>
              <a:gd name="T6" fmla="*/ 10800 w 21600"/>
              <a:gd name="T7" fmla="*/ 15357 h 21600"/>
              <a:gd name="T8" fmla="*/ 21600 w 21600"/>
              <a:gd name="T9" fmla="*/ 9114 h 21600"/>
              <a:gd name="T10" fmla="*/ 17238 w 21600"/>
              <a:gd name="T11" fmla="*/ 4557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2875" y="0"/>
                </a:moveTo>
                <a:lnTo>
                  <a:pt x="0" y="21600"/>
                </a:lnTo>
                <a:lnTo>
                  <a:pt x="21600" y="911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55"/>
          <p:cNvGrpSpPr/>
          <p:nvPr/>
        </p:nvGrpSpPr>
        <p:grpSpPr>
          <a:xfrm>
            <a:off x="412750" y="3008313"/>
            <a:ext cx="2001838" cy="420687"/>
            <a:chOff x="412750" y="2743201"/>
            <a:chExt cx="2001838" cy="420687"/>
          </a:xfrm>
        </p:grpSpPr>
        <p:graphicFrame>
          <p:nvGraphicFramePr>
            <p:cNvPr id="2055" name="Object 6"/>
            <p:cNvGraphicFramePr/>
            <p:nvPr/>
          </p:nvGraphicFramePr>
          <p:xfrm>
            <a:off x="412750" y="2743201"/>
            <a:ext cx="2001838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9" imgW="1053465" imgH="203200" progId="Equation.DSMT4">
                    <p:embed/>
                  </p:oleObj>
                </mc:Choice>
                <mc:Fallback>
                  <p:oleObj name="" r:id="rId9" imgW="1053465" imgH="203200" progId="Equation.DSMT4">
                    <p:embed/>
                    <p:pic>
                      <p:nvPicPr>
                        <p:cNvPr id="0" name="Picture 308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2750" y="2743201"/>
                          <a:ext cx="2001838" cy="4206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Wave 53"/>
            <p:cNvSpPr/>
            <p:nvPr/>
          </p:nvSpPr>
          <p:spPr bwMode="auto">
            <a:xfrm flipV="1">
              <a:off x="1238250" y="2878138"/>
              <a:ext cx="228600" cy="71438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457200" y="4532313"/>
            <a:ext cx="2122488" cy="420687"/>
            <a:chOff x="44450" y="3617913"/>
            <a:chExt cx="2122489" cy="449263"/>
          </a:xfrm>
        </p:grpSpPr>
        <p:graphicFrame>
          <p:nvGraphicFramePr>
            <p:cNvPr id="2054" name="Object 7"/>
            <p:cNvGraphicFramePr/>
            <p:nvPr/>
          </p:nvGraphicFramePr>
          <p:xfrm>
            <a:off x="44450" y="3617913"/>
            <a:ext cx="2122489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11" imgW="1116330" imgH="203200" progId="Equation.DSMT4">
                    <p:embed/>
                  </p:oleObj>
                </mc:Choice>
                <mc:Fallback>
                  <p:oleObj name="" r:id="rId11" imgW="1116330" imgH="203200" progId="Equation.DSMT4">
                    <p:embed/>
                    <p:pic>
                      <p:nvPicPr>
                        <p:cNvPr id="0" name="Picture 308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450" y="3617913"/>
                          <a:ext cx="2122489" cy="449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Wave 56"/>
            <p:cNvSpPr/>
            <p:nvPr/>
          </p:nvSpPr>
          <p:spPr>
            <a:xfrm flipV="1">
              <a:off x="835025" y="3812876"/>
              <a:ext cx="228600" cy="76291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58" name="Object 4"/>
          <p:cNvGraphicFramePr/>
          <p:nvPr>
            <p:ph sz="quarter" idx="1"/>
          </p:nvPr>
        </p:nvGraphicFramePr>
        <p:xfrm>
          <a:off x="5181600" y="5124450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3" imgW="1459230" imgH="203200" progId="Equation.DSMT4">
                  <p:embed/>
                </p:oleObj>
              </mc:Choice>
              <mc:Fallback>
                <p:oleObj name="" r:id="rId13" imgW="1459230" imgH="2032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81600" y="5124450"/>
                        <a:ext cx="3098800" cy="431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/>
          <p:nvPr>
            <p:ph sz="quarter" idx="1"/>
          </p:nvPr>
        </p:nvGraphicFramePr>
        <p:xfrm>
          <a:off x="5181600" y="5603875"/>
          <a:ext cx="309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5" imgW="1394460" imgH="177800" progId="Equation.DSMT4">
                  <p:embed/>
                </p:oleObj>
              </mc:Choice>
              <mc:Fallback>
                <p:oleObj name="" r:id="rId15" imgW="1394460" imgH="1778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81600" y="5603875"/>
                        <a:ext cx="3098800" cy="393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8" grpId="0"/>
      <p:bldP spid="584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6866" name="Picture 2" descr="C:\Documents and Settings\Windows XP\Desktop\tkpk8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600200"/>
            <a:ext cx="4081463" cy="4876800"/>
          </a:xfrm>
          <a:ln/>
        </p:spPr>
      </p:pic>
      <p:pic>
        <p:nvPicPr>
          <p:cNvPr id="36867" name="Picture 3" descr="C:\Documents and Settings\Windows XP\Desktop\tkpk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752600"/>
            <a:ext cx="4419600" cy="4495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7890" name="Picture 2" descr="C:\Documents and Settings\Windows XP\Desktop\tkpk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47800"/>
            <a:ext cx="45720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3" descr="C:\Documents and Settings\Windows XP\Desktop\tkp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2766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461" name="Picture 3" descr="C:\Documents and Settings\Windows XP\Desktop\TKPK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762000"/>
            <a:ext cx="7848600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484" name="Picture 2" descr="C:\Documents and Settings\Windows XP\Desktop\tkpk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609600"/>
            <a:ext cx="7772400" cy="582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1508" name="Picture 2" descr="C:\Documents and Settings\Windows XP\Desktop\tkpk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1136650"/>
            <a:ext cx="8128000" cy="458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89" name="Rectangle 77"/>
          <p:cNvSpPr/>
          <p:nvPr/>
        </p:nvSpPr>
        <p:spPr>
          <a:xfrm>
            <a:off x="225425" y="533400"/>
            <a:ext cx="7342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50825" y="838200"/>
            <a:ext cx="19843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L="457200" indent="-457200">
              <a:buFont typeface="Calibri" panose="020F0502020204030204" pitchFamily="34" charset="0"/>
              <a:buNone/>
            </a:pPr>
            <a:r>
              <a:rPr sz="2400" u="sng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nghiệm:</a:t>
            </a:r>
            <a:endParaRPr sz="2400" u="sng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" y="1219200"/>
            <a:ext cx="487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trí thí nghiệm như hình.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154" name="Picture 10" descr="d:\Documents and Settings\Windows XP\My Documents\Downloads\image2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752600"/>
            <a:ext cx="876300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8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986" name="Picture 2" descr="C:\Documents and Settings\Windows XP\Desktop\TKPK 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1600200"/>
            <a:ext cx="4495800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3" descr="C:\Documents and Settings\Windows XP\Desktop\TKPK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3857625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ỨNG DỤNG CỦA THẤU 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3010" name="Picture 2" descr="C:\Documents and Settings\Windows XP\Desktop\TKPK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9200"/>
            <a:ext cx="24384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3" descr="C:\Documents and Settings\Windows XP\Desktop\TKPK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74750"/>
            <a:ext cx="28956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4" descr="C:\Documents and Settings\Windows XP\Desktop\TKPK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43000"/>
            <a:ext cx="377825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Text Box 148"/>
          <p:cNvSpPr txBox="1">
            <a:spLocks noChangeArrowheads="1"/>
          </p:cNvSpPr>
          <p:nvPr/>
        </p:nvSpPr>
        <p:spPr bwMode="auto">
          <a:xfrm>
            <a:off x="228600" y="2176463"/>
            <a:ext cx="8686800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l" eaLnBrk="1" hangingPunct="1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có thể em chưa biết.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buFont typeface="Wingdings" panose="05000000000000000000" pitchFamily="2" charset="2"/>
              <a:buChar char="ü"/>
            </a:pP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các b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4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4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 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SBT</a:t>
            </a:r>
            <a:endParaRPr lang="vi-VN" altLang="x-none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tiết b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Xem lại cách xác định OA’, A’B’  của thấu kình hội tụ.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Nghiên cứu câu C7 b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45.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buNone/>
            </a:pPr>
            <a:endParaRPr lang="vi-VN" altLang="x-none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HƯỚNG DẪN VỀ NHÀ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77"/>
          <p:cNvSpPr/>
          <p:nvPr/>
        </p:nvSpPr>
        <p:spPr>
          <a:xfrm>
            <a:off x="225425" y="533400"/>
            <a:ext cx="7342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Rectangle 77"/>
          <p:cNvSpPr>
            <a:spLocks noChangeArrowheads="1"/>
          </p:cNvSpPr>
          <p:nvPr/>
        </p:nvSpPr>
        <p:spPr bwMode="auto">
          <a:xfrm>
            <a:off x="250825" y="838200"/>
            <a:ext cx="19843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L="457200" indent="-457200">
              <a:buFont typeface="Calibri" panose="020F0502020204030204" pitchFamily="34" charset="0"/>
              <a:buNone/>
            </a:pPr>
            <a:r>
              <a:rPr sz="2400" u="sng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nghiệm:</a:t>
            </a:r>
            <a:endParaRPr sz="2400" u="sng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0"/>
            <a:ext cx="9601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để quan sát được ảnh của vật tạo bởi thấu kính phân kì 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Ảnh đó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ảnh thật hay ảnh ảo ? Cùng chiều hay ngược chiều với vật ?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905000" y="2819400"/>
            <a:ext cx="4562475" cy="3124200"/>
            <a:chOff x="1200" y="1776"/>
            <a:chExt cx="2874" cy="1968"/>
          </a:xfrm>
        </p:grpSpPr>
        <p:pic>
          <p:nvPicPr>
            <p:cNvPr id="7176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" y="1776"/>
              <a:ext cx="2874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7" name="Rectangle 13"/>
            <p:cNvSpPr/>
            <p:nvPr/>
          </p:nvSpPr>
          <p:spPr>
            <a:xfrm>
              <a:off x="1200" y="3072"/>
              <a:ext cx="336" cy="19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 anchorCtr="0"/>
            <a:p>
              <a:r>
                <a:rPr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Vật</a:t>
              </a:r>
              <a:endParaRPr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8" name="Rectangle 14"/>
            <p:cNvSpPr/>
            <p:nvPr/>
          </p:nvSpPr>
          <p:spPr>
            <a:xfrm>
              <a:off x="1824" y="3072"/>
              <a:ext cx="624" cy="33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 anchorCtr="0"/>
            <a:p>
              <a:r>
                <a:rPr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ảnh ảo </a:t>
              </a:r>
              <a:endParaRPr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r>
                <a:rPr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của vật</a:t>
              </a:r>
              <a:endParaRPr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Rectangle 77"/>
          <p:cNvSpPr/>
          <p:nvPr/>
        </p:nvSpPr>
        <p:spPr>
          <a:xfrm>
            <a:off x="227013" y="533400"/>
            <a:ext cx="73421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Rectangle 77"/>
          <p:cNvSpPr>
            <a:spLocks noChangeArrowheads="1"/>
          </p:cNvSpPr>
          <p:nvPr/>
        </p:nvSpPr>
        <p:spPr bwMode="auto">
          <a:xfrm>
            <a:off x="122238" y="838200"/>
            <a:ext cx="2241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sz="2400" u="sng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</a:t>
            </a:r>
            <a:endParaRPr sz="2400" u="sng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245" name="Rectangle 77"/>
          <p:cNvSpPr>
            <a:spLocks noChangeArrowheads="1"/>
          </p:cNvSpPr>
          <p:nvPr/>
        </p:nvSpPr>
        <p:spPr bwMode="auto">
          <a:xfrm>
            <a:off x="168275" y="1219200"/>
            <a:ext cx="18335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L="457200" indent="-457200">
              <a:buFont typeface="Calibri" panose="020F0502020204030204" pitchFamily="34" charset="0"/>
              <a:buAutoNum type="arabicPeriod" startAt="2"/>
            </a:pPr>
            <a:r>
              <a:rPr sz="2400" u="sng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sz="2400" u="sng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133600" y="2590800"/>
            <a:ext cx="4562475" cy="3124200"/>
            <a:chOff x="2688" y="2112"/>
            <a:chExt cx="2874" cy="1968"/>
          </a:xfrm>
        </p:grpSpPr>
        <p:pic>
          <p:nvPicPr>
            <p:cNvPr id="8201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8" y="2112"/>
              <a:ext cx="2874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2" name="Rectangle 13"/>
            <p:cNvSpPr/>
            <p:nvPr/>
          </p:nvSpPr>
          <p:spPr>
            <a:xfrm>
              <a:off x="2688" y="3408"/>
              <a:ext cx="336" cy="19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 anchorCtr="0"/>
            <a:p>
              <a:r>
                <a:rPr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Vật</a:t>
              </a:r>
              <a:endParaRPr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3" name="Rectangle 14"/>
            <p:cNvSpPr/>
            <p:nvPr/>
          </p:nvSpPr>
          <p:spPr>
            <a:xfrm>
              <a:off x="3264" y="3408"/>
              <a:ext cx="624" cy="33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 anchorCtr="0"/>
            <a:p>
              <a:r>
                <a:rPr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ảnh ảo </a:t>
              </a:r>
              <a:endParaRPr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r>
                <a:rPr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của vật</a:t>
              </a:r>
              <a:endParaRPr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9325" y="2789238"/>
            <a:ext cx="269875" cy="201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Line 12"/>
          <p:cNvSpPr/>
          <p:nvPr/>
        </p:nvSpPr>
        <p:spPr>
          <a:xfrm flipV="1">
            <a:off x="838200" y="3810000"/>
            <a:ext cx="6738938" cy="12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AutoShape 13"/>
          <p:cNvSpPr/>
          <p:nvPr/>
        </p:nvSpPr>
        <p:spPr>
          <a:xfrm>
            <a:off x="850900" y="3522663"/>
            <a:ext cx="215900" cy="2111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9221" name="Text Box 14"/>
          <p:cNvSpPr txBox="1"/>
          <p:nvPr/>
        </p:nvSpPr>
        <p:spPr>
          <a:xfrm>
            <a:off x="4572000" y="3733800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Line 39"/>
          <p:cNvSpPr/>
          <p:nvPr/>
        </p:nvSpPr>
        <p:spPr>
          <a:xfrm>
            <a:off x="3505200" y="3705225"/>
            <a:ext cx="0" cy="2111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3" name="Line 40"/>
          <p:cNvSpPr/>
          <p:nvPr/>
        </p:nvSpPr>
        <p:spPr>
          <a:xfrm>
            <a:off x="6069013" y="3675063"/>
            <a:ext cx="0" cy="2111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4" name="Text Box 42"/>
          <p:cNvSpPr txBox="1"/>
          <p:nvPr/>
        </p:nvSpPr>
        <p:spPr>
          <a:xfrm>
            <a:off x="3011488" y="3810000"/>
            <a:ext cx="7223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Text Box 43"/>
          <p:cNvSpPr txBox="1"/>
          <p:nvPr/>
        </p:nvSpPr>
        <p:spPr>
          <a:xfrm>
            <a:off x="5759450" y="38100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100"/>
          <p:cNvSpPr txBox="1"/>
          <p:nvPr/>
        </p:nvSpPr>
        <p:spPr>
          <a:xfrm>
            <a:off x="1371600" y="2895600"/>
            <a:ext cx="866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 Box 100"/>
          <p:cNvSpPr txBox="1"/>
          <p:nvPr/>
        </p:nvSpPr>
        <p:spPr>
          <a:xfrm>
            <a:off x="1420813" y="3733800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V="1">
            <a:off x="1828800" y="3074988"/>
            <a:ext cx="0" cy="731838"/>
          </a:xfrm>
          <a:prstGeom prst="line">
            <a:avLst/>
          </a:prstGeom>
          <a:ln w="60325">
            <a:solidFill>
              <a:srgbClr val="0000FF"/>
            </a:solidFill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9" name="Rectangle 77"/>
          <p:cNvSpPr/>
          <p:nvPr/>
        </p:nvSpPr>
        <p:spPr>
          <a:xfrm>
            <a:off x="242888" y="533400"/>
            <a:ext cx="73421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231" name="Rectangle 77"/>
          <p:cNvSpPr/>
          <p:nvPr/>
        </p:nvSpPr>
        <p:spPr>
          <a:xfrm>
            <a:off x="222250" y="914400"/>
            <a:ext cx="267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dựng ảnh: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Slide Number Placeholder 7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Text Box 113"/>
          <p:cNvSpPr txBox="1"/>
          <p:nvPr/>
        </p:nvSpPr>
        <p:spPr>
          <a:xfrm>
            <a:off x="4559300" y="2727325"/>
            <a:ext cx="4699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5400000" flipH="1" flipV="1">
            <a:off x="2693988" y="2195513"/>
            <a:ext cx="0" cy="173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Group 83"/>
          <p:cNvGrpSpPr/>
          <p:nvPr/>
        </p:nvGrpSpPr>
        <p:grpSpPr>
          <a:xfrm>
            <a:off x="1806575" y="3070225"/>
            <a:ext cx="5748338" cy="1406525"/>
            <a:chOff x="1823112" y="4765298"/>
            <a:chExt cx="5748149" cy="1406905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3201017" y="5090824"/>
              <a:ext cx="4370244" cy="108137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248" name="Group 66"/>
            <p:cNvGrpSpPr/>
            <p:nvPr/>
          </p:nvGrpSpPr>
          <p:grpSpPr>
            <a:xfrm>
              <a:off x="1823112" y="4765298"/>
              <a:ext cx="3587632" cy="865422"/>
              <a:chOff x="1823112" y="4765298"/>
              <a:chExt cx="3587632" cy="865422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>
                <a:off x="1823112" y="4765298"/>
                <a:ext cx="1281071" cy="3048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2918451" y="5022543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5105954" y="5554499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4953559" y="5521152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65"/>
          <p:cNvGrpSpPr/>
          <p:nvPr/>
        </p:nvGrpSpPr>
        <p:grpSpPr>
          <a:xfrm>
            <a:off x="3413125" y="2293938"/>
            <a:ext cx="3063875" cy="1135062"/>
            <a:chOff x="3185029" y="3964821"/>
            <a:chExt cx="3064137" cy="1135667"/>
          </a:xfrm>
        </p:grpSpPr>
        <p:grpSp>
          <p:nvGrpSpPr>
            <p:cNvPr id="9243" name="Group 47"/>
            <p:cNvGrpSpPr/>
            <p:nvPr/>
          </p:nvGrpSpPr>
          <p:grpSpPr>
            <a:xfrm rot="-1587168">
              <a:off x="4561507" y="3964821"/>
              <a:ext cx="1687659" cy="713105"/>
              <a:chOff x="3178532" y="4603845"/>
              <a:chExt cx="1209630" cy="231349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rot="1587168" flipV="1">
                <a:off x="3177837" y="4696361"/>
                <a:ext cx="229863" cy="520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587168" flipV="1">
                <a:off x="3421401" y="4603506"/>
                <a:ext cx="966109" cy="2313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 bwMode="auto">
            <a:xfrm rot="20012832" flipV="1">
              <a:off x="3185029" y="5065544"/>
              <a:ext cx="1608276" cy="34944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5" name="Text Box 42"/>
          <p:cNvSpPr txBox="1"/>
          <p:nvPr/>
        </p:nvSpPr>
        <p:spPr>
          <a:xfrm>
            <a:off x="3621088" y="3124200"/>
            <a:ext cx="7223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Line 50"/>
          <p:cNvSpPr>
            <a:spLocks noChangeShapeType="1"/>
          </p:cNvSpPr>
          <p:nvPr/>
        </p:nvSpPr>
        <p:spPr bwMode="auto">
          <a:xfrm>
            <a:off x="3886200" y="3552825"/>
            <a:ext cx="0" cy="273050"/>
          </a:xfrm>
          <a:prstGeom prst="line">
            <a:avLst/>
          </a:prstGeom>
          <a:ln w="41275">
            <a:solidFill>
              <a:srgbClr val="0000FF"/>
            </a:solidFill>
            <a:prstDash val="sysDot"/>
            <a:headEnd type="stealth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Text Box 42"/>
          <p:cNvSpPr txBox="1"/>
          <p:nvPr/>
        </p:nvSpPr>
        <p:spPr>
          <a:xfrm>
            <a:off x="3549650" y="3886200"/>
            <a:ext cx="722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Rectangle 46"/>
          <p:cNvSpPr/>
          <p:nvPr/>
        </p:nvSpPr>
        <p:spPr>
          <a:xfrm>
            <a:off x="762000" y="2209800"/>
            <a:ext cx="6781800" cy="2971800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429000" y="3063875"/>
            <a:ext cx="1447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15" grpId="0"/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1038" y="3551238"/>
            <a:ext cx="269875" cy="201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Line 12"/>
          <p:cNvSpPr/>
          <p:nvPr/>
        </p:nvSpPr>
        <p:spPr>
          <a:xfrm flipV="1">
            <a:off x="838200" y="4540250"/>
            <a:ext cx="6738938" cy="12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AutoShape 13"/>
          <p:cNvSpPr/>
          <p:nvPr/>
        </p:nvSpPr>
        <p:spPr>
          <a:xfrm>
            <a:off x="850900" y="4248150"/>
            <a:ext cx="215900" cy="2111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10245" name="Text Box 14"/>
          <p:cNvSpPr txBox="1"/>
          <p:nvPr/>
        </p:nvSpPr>
        <p:spPr>
          <a:xfrm>
            <a:off x="4295775" y="4476750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Line 39"/>
          <p:cNvSpPr/>
          <p:nvPr/>
        </p:nvSpPr>
        <p:spPr>
          <a:xfrm>
            <a:off x="3240088" y="4479925"/>
            <a:ext cx="0" cy="2111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Line 40"/>
          <p:cNvSpPr/>
          <p:nvPr/>
        </p:nvSpPr>
        <p:spPr>
          <a:xfrm>
            <a:off x="6069013" y="4479925"/>
            <a:ext cx="0" cy="2111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8" name="Text Box 42"/>
          <p:cNvSpPr txBox="1"/>
          <p:nvPr/>
        </p:nvSpPr>
        <p:spPr>
          <a:xfrm>
            <a:off x="3000375" y="4600575"/>
            <a:ext cx="722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Text Box 43"/>
          <p:cNvSpPr txBox="1"/>
          <p:nvPr/>
        </p:nvSpPr>
        <p:spPr>
          <a:xfrm>
            <a:off x="5602288" y="451008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0" name="Text Box 100"/>
          <p:cNvSpPr txBox="1"/>
          <p:nvPr/>
        </p:nvSpPr>
        <p:spPr>
          <a:xfrm>
            <a:off x="1371600" y="3557588"/>
            <a:ext cx="866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100"/>
          <p:cNvSpPr txBox="1"/>
          <p:nvPr/>
        </p:nvSpPr>
        <p:spPr>
          <a:xfrm>
            <a:off x="1420813" y="4471988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V="1">
            <a:off x="1828800" y="3806825"/>
            <a:ext cx="0" cy="731838"/>
          </a:xfrm>
          <a:prstGeom prst="line">
            <a:avLst/>
          </a:prstGeom>
          <a:ln w="60325">
            <a:solidFill>
              <a:srgbClr val="0000FF"/>
            </a:solidFill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77"/>
          <p:cNvSpPr/>
          <p:nvPr/>
        </p:nvSpPr>
        <p:spPr>
          <a:xfrm>
            <a:off x="242888" y="533400"/>
            <a:ext cx="73421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255" name="Rectangle 77"/>
          <p:cNvSpPr/>
          <p:nvPr/>
        </p:nvSpPr>
        <p:spPr>
          <a:xfrm>
            <a:off x="228600" y="914400"/>
            <a:ext cx="28527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dựng ảnh:  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Slide Number Placeholder 7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8600" y="1371600"/>
            <a:ext cx="8686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 : OA = 24cm ; f = OF = OF’ = 12cm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Text Box 113"/>
          <p:cNvSpPr txBox="1"/>
          <p:nvPr/>
        </p:nvSpPr>
        <p:spPr>
          <a:xfrm>
            <a:off x="4267200" y="3425825"/>
            <a:ext cx="4699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820863" y="3806825"/>
            <a:ext cx="2827337" cy="11113"/>
            <a:chOff x="1791464" y="4709128"/>
            <a:chExt cx="2826557" cy="11788"/>
          </a:xfrm>
        </p:grpSpPr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2614356" y="3889605"/>
              <a:ext cx="0" cy="16457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3419790" y="4709128"/>
              <a:ext cx="1198231" cy="117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83"/>
          <p:cNvGrpSpPr/>
          <p:nvPr/>
        </p:nvGrpSpPr>
        <p:grpSpPr>
          <a:xfrm>
            <a:off x="1822450" y="3848100"/>
            <a:ext cx="5748338" cy="1406525"/>
            <a:chOff x="1823112" y="4765298"/>
            <a:chExt cx="5748149" cy="1406905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3201017" y="5090824"/>
              <a:ext cx="4370244" cy="108137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272" name="Group 66"/>
            <p:cNvGrpSpPr/>
            <p:nvPr/>
          </p:nvGrpSpPr>
          <p:grpSpPr>
            <a:xfrm>
              <a:off x="1823112" y="4765298"/>
              <a:ext cx="3587632" cy="865422"/>
              <a:chOff x="1823112" y="4765298"/>
              <a:chExt cx="3587632" cy="865422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>
                <a:off x="1823112" y="4765298"/>
                <a:ext cx="1281071" cy="3048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2918451" y="5022543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5105954" y="5554499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4953559" y="5521152"/>
                <a:ext cx="304790" cy="7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65"/>
          <p:cNvGrpSpPr/>
          <p:nvPr/>
        </p:nvGrpSpPr>
        <p:grpSpPr>
          <a:xfrm>
            <a:off x="3160713" y="3048000"/>
            <a:ext cx="3100387" cy="1128713"/>
            <a:chOff x="3160993" y="3965334"/>
            <a:chExt cx="3100555" cy="1129211"/>
          </a:xfrm>
        </p:grpSpPr>
        <p:grpSp>
          <p:nvGrpSpPr>
            <p:cNvPr id="10267" name="Group 47"/>
            <p:cNvGrpSpPr/>
            <p:nvPr/>
          </p:nvGrpSpPr>
          <p:grpSpPr>
            <a:xfrm rot="-1587168">
              <a:off x="4562067" y="3964698"/>
              <a:ext cx="1698199" cy="713105"/>
              <a:chOff x="3178534" y="4604652"/>
              <a:chExt cx="1217184" cy="231349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rot="1587168" flipV="1">
                <a:off x="3178532" y="4696690"/>
                <a:ext cx="229856" cy="52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587168" flipV="1">
                <a:off x="3422148" y="4603729"/>
                <a:ext cx="964941" cy="23134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 bwMode="auto">
            <a:xfrm rot="20012832" flipV="1">
              <a:off x="3160993" y="5059605"/>
              <a:ext cx="1608224" cy="34940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5" name="Text Box 42"/>
          <p:cNvSpPr txBox="1"/>
          <p:nvPr/>
        </p:nvSpPr>
        <p:spPr>
          <a:xfrm>
            <a:off x="3484563" y="3871913"/>
            <a:ext cx="7223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Line 50"/>
          <p:cNvSpPr>
            <a:spLocks noChangeShapeType="1"/>
          </p:cNvSpPr>
          <p:nvPr/>
        </p:nvSpPr>
        <p:spPr bwMode="auto">
          <a:xfrm>
            <a:off x="3705225" y="4270375"/>
            <a:ext cx="0" cy="273050"/>
          </a:xfrm>
          <a:prstGeom prst="line">
            <a:avLst/>
          </a:prstGeom>
          <a:ln w="41275">
            <a:solidFill>
              <a:srgbClr val="0000FF"/>
            </a:solidFill>
            <a:prstDash val="sysDot"/>
            <a:headEnd type="stealth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Text Box 42"/>
          <p:cNvSpPr txBox="1"/>
          <p:nvPr/>
        </p:nvSpPr>
        <p:spPr>
          <a:xfrm>
            <a:off x="3549650" y="4451350"/>
            <a:ext cx="722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5" name="Rectangle 46"/>
          <p:cNvSpPr/>
          <p:nvPr/>
        </p:nvSpPr>
        <p:spPr>
          <a:xfrm>
            <a:off x="762000" y="2971800"/>
            <a:ext cx="6781800" cy="2971800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115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77"/>
          <p:cNvSpPr/>
          <p:nvPr/>
        </p:nvSpPr>
        <p:spPr>
          <a:xfrm>
            <a:off x="242888" y="533400"/>
            <a:ext cx="73421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268" name="Rectangle 77"/>
          <p:cNvSpPr/>
          <p:nvPr/>
        </p:nvSpPr>
        <p:spPr>
          <a:xfrm>
            <a:off x="219075" y="914400"/>
            <a:ext cx="267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dựng ảnh: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Rectangle 83"/>
          <p:cNvSpPr/>
          <p:nvPr/>
        </p:nvSpPr>
        <p:spPr>
          <a:xfrm>
            <a:off x="228600" y="1219200"/>
            <a:ext cx="8686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Dựa v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hình vẽ, lập luận ảnh n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luôn nằm trong khoảng OF. 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70" name="Group 55"/>
          <p:cNvGrpSpPr/>
          <p:nvPr/>
        </p:nvGrpSpPr>
        <p:grpSpPr>
          <a:xfrm>
            <a:off x="1308100" y="2636838"/>
            <a:ext cx="6243638" cy="2011362"/>
            <a:chOff x="151651" y="3169920"/>
            <a:chExt cx="6244402" cy="2011680"/>
          </a:xfrm>
        </p:grpSpPr>
        <p:pic>
          <p:nvPicPr>
            <p:cNvPr id="11318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91039" y="3169920"/>
              <a:ext cx="269072" cy="201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319" name="Group 96"/>
            <p:cNvGrpSpPr/>
            <p:nvPr/>
          </p:nvGrpSpPr>
          <p:grpSpPr>
            <a:xfrm>
              <a:off x="151651" y="3980644"/>
              <a:ext cx="6244402" cy="696039"/>
              <a:chOff x="-184" y="2835"/>
              <a:chExt cx="4152" cy="634"/>
            </a:xfrm>
          </p:grpSpPr>
          <p:grpSp>
            <p:nvGrpSpPr>
              <p:cNvPr id="11320" name="Group 95"/>
              <p:cNvGrpSpPr/>
              <p:nvPr/>
            </p:nvGrpSpPr>
            <p:grpSpPr>
              <a:xfrm>
                <a:off x="-184" y="2835"/>
                <a:ext cx="4115" cy="521"/>
                <a:chOff x="-184" y="2821"/>
                <a:chExt cx="4115" cy="521"/>
              </a:xfrm>
            </p:grpSpPr>
            <p:grpSp>
              <p:nvGrpSpPr>
                <p:cNvPr id="11323" name="Group 93"/>
                <p:cNvGrpSpPr/>
                <p:nvPr/>
              </p:nvGrpSpPr>
              <p:grpSpPr>
                <a:xfrm>
                  <a:off x="-184" y="2821"/>
                  <a:ext cx="4115" cy="521"/>
                  <a:chOff x="-520" y="2725"/>
                  <a:chExt cx="4115" cy="521"/>
                </a:xfrm>
              </p:grpSpPr>
              <p:sp>
                <p:nvSpPr>
                  <p:cNvPr id="11326" name="Line 12"/>
                  <p:cNvSpPr/>
                  <p:nvPr/>
                </p:nvSpPr>
                <p:spPr>
                  <a:xfrm flipV="1">
                    <a:off x="-418" y="2917"/>
                    <a:ext cx="4013" cy="1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7" name="AutoShape 13"/>
                  <p:cNvSpPr/>
                  <p:nvPr/>
                </p:nvSpPr>
                <p:spPr>
                  <a:xfrm>
                    <a:off x="-520" y="2725"/>
                    <a:ext cx="144" cy="192"/>
                  </a:xfrm>
                  <a:prstGeom prst="flowChartExtract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l"/>
                    <a:endParaRPr sz="16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28" name="Text Box 14"/>
                  <p:cNvSpPr txBox="1"/>
                  <p:nvPr/>
                </p:nvSpPr>
                <p:spPr>
                  <a:xfrm>
                    <a:off x="2267" y="2829"/>
                    <a:ext cx="336" cy="4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l">
                      <a:spcBef>
                        <a:spcPct val="50000"/>
                      </a:spcBef>
                    </a:pPr>
                    <a:r>
                      <a: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sz="24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324" name="Line 39"/>
                <p:cNvSpPr/>
                <p:nvPr/>
              </p:nvSpPr>
              <p:spPr>
                <a:xfrm>
                  <a:off x="1869" y="2928"/>
                  <a:ext cx="0" cy="19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40"/>
                <p:cNvSpPr/>
                <p:nvPr/>
              </p:nvSpPr>
              <p:spPr>
                <a:xfrm>
                  <a:off x="3751" y="2928"/>
                  <a:ext cx="0" cy="19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1" name="Text Box 42"/>
              <p:cNvSpPr txBox="1"/>
              <p:nvPr/>
            </p:nvSpPr>
            <p:spPr>
              <a:xfrm>
                <a:off x="1710" y="3052"/>
                <a:ext cx="480" cy="4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</a:t>
                </a:r>
                <a:endParaRPr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322" name="Text Box 43"/>
              <p:cNvSpPr txBox="1"/>
              <p:nvPr/>
            </p:nvSpPr>
            <p:spPr>
              <a:xfrm>
                <a:off x="3440" y="2970"/>
                <a:ext cx="528" cy="4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56"/>
          <p:cNvGrpSpPr/>
          <p:nvPr/>
        </p:nvGrpSpPr>
        <p:grpSpPr>
          <a:xfrm>
            <a:off x="2498725" y="2590800"/>
            <a:ext cx="866775" cy="1425575"/>
            <a:chOff x="1371354" y="3175922"/>
            <a:chExt cx="866275" cy="1374864"/>
          </a:xfrm>
        </p:grpSpPr>
        <p:sp>
          <p:nvSpPr>
            <p:cNvPr id="11315" name="Text Box 100"/>
            <p:cNvSpPr txBox="1"/>
            <p:nvPr/>
          </p:nvSpPr>
          <p:spPr>
            <a:xfrm>
              <a:off x="1371354" y="3175922"/>
              <a:ext cx="866275" cy="4409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16" name="Text Box 100"/>
            <p:cNvSpPr txBox="1"/>
            <p:nvPr/>
          </p:nvSpPr>
          <p:spPr>
            <a:xfrm>
              <a:off x="1418952" y="4109849"/>
              <a:ext cx="485494" cy="4409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Line 37"/>
            <p:cNvSpPr>
              <a:spLocks noChangeShapeType="1"/>
            </p:cNvSpPr>
            <p:nvPr/>
          </p:nvSpPr>
          <p:spPr bwMode="auto">
            <a:xfrm flipV="1">
              <a:off x="1828290" y="3457631"/>
              <a:ext cx="0" cy="731832"/>
            </a:xfrm>
            <a:prstGeom prst="line">
              <a:avLst/>
            </a:prstGeom>
            <a:ln w="60325">
              <a:solidFill>
                <a:srgbClr val="0000FF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2" name="Text Box 113"/>
          <p:cNvSpPr txBox="1"/>
          <p:nvPr/>
        </p:nvSpPr>
        <p:spPr>
          <a:xfrm>
            <a:off x="5391150" y="2568575"/>
            <a:ext cx="4699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86"/>
          <p:cNvGrpSpPr/>
          <p:nvPr/>
        </p:nvGrpSpPr>
        <p:grpSpPr>
          <a:xfrm>
            <a:off x="4592638" y="2971800"/>
            <a:ext cx="722312" cy="1095375"/>
            <a:chOff x="2281" y="2304"/>
            <a:chExt cx="455" cy="690"/>
          </a:xfrm>
        </p:grpSpPr>
        <p:sp>
          <p:nvSpPr>
            <p:cNvPr id="11312" name="Text Box 42"/>
            <p:cNvSpPr txBox="1"/>
            <p:nvPr/>
          </p:nvSpPr>
          <p:spPr>
            <a:xfrm>
              <a:off x="2281" y="2304"/>
              <a:ext cx="4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" name="Line 50"/>
            <p:cNvSpPr>
              <a:spLocks noChangeShapeType="1"/>
            </p:cNvSpPr>
            <p:nvPr/>
          </p:nvSpPr>
          <p:spPr bwMode="auto">
            <a:xfrm>
              <a:off x="2448" y="2568"/>
              <a:ext cx="0" cy="173"/>
            </a:xfrm>
            <a:prstGeom prst="line">
              <a:avLst/>
            </a:prstGeom>
            <a:ln w="41275">
              <a:solidFill>
                <a:srgbClr val="0000FF"/>
              </a:solidFill>
              <a:prstDash val="sysDot"/>
              <a:headEnd type="stealth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14" name="Text Box 42"/>
            <p:cNvSpPr txBox="1"/>
            <p:nvPr/>
          </p:nvSpPr>
          <p:spPr>
            <a:xfrm>
              <a:off x="2281" y="2706"/>
              <a:ext cx="4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274" name="Text Box 113"/>
          <p:cNvSpPr txBox="1"/>
          <p:nvPr/>
        </p:nvSpPr>
        <p:spPr>
          <a:xfrm>
            <a:off x="6686550" y="2286000"/>
            <a:ext cx="4699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91"/>
          <p:cNvGrpSpPr/>
          <p:nvPr/>
        </p:nvGrpSpPr>
        <p:grpSpPr>
          <a:xfrm flipV="1">
            <a:off x="2952750" y="2895600"/>
            <a:ext cx="2819400" cy="76200"/>
            <a:chOff x="1248" y="2256"/>
            <a:chExt cx="1776" cy="0"/>
          </a:xfrm>
        </p:grpSpPr>
        <p:sp>
          <p:nvSpPr>
            <p:cNvPr id="11310" name="Line 92"/>
            <p:cNvSpPr/>
            <p:nvPr/>
          </p:nvSpPr>
          <p:spPr>
            <a:xfrm>
              <a:off x="1248" y="2256"/>
              <a:ext cx="86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11" name="Line 93"/>
            <p:cNvSpPr/>
            <p:nvPr/>
          </p:nvSpPr>
          <p:spPr>
            <a:xfrm>
              <a:off x="2064" y="2256"/>
              <a:ext cx="96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76" name="Line 94"/>
          <p:cNvSpPr/>
          <p:nvPr/>
        </p:nvSpPr>
        <p:spPr>
          <a:xfrm>
            <a:off x="5162550" y="28956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2" name="Group 95"/>
          <p:cNvGrpSpPr/>
          <p:nvPr/>
        </p:nvGrpSpPr>
        <p:grpSpPr>
          <a:xfrm>
            <a:off x="2952750" y="2895600"/>
            <a:ext cx="4572000" cy="1219200"/>
            <a:chOff x="1248" y="2256"/>
            <a:chExt cx="2832" cy="768"/>
          </a:xfrm>
        </p:grpSpPr>
        <p:sp>
          <p:nvSpPr>
            <p:cNvPr id="11308" name="Line 96"/>
            <p:cNvSpPr/>
            <p:nvPr/>
          </p:nvSpPr>
          <p:spPr>
            <a:xfrm>
              <a:off x="1248" y="2256"/>
              <a:ext cx="912" cy="2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09" name="Line 97"/>
            <p:cNvSpPr/>
            <p:nvPr/>
          </p:nvSpPr>
          <p:spPr>
            <a:xfrm>
              <a:off x="2160" y="2496"/>
              <a:ext cx="1920" cy="52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98"/>
          <p:cNvGrpSpPr/>
          <p:nvPr/>
        </p:nvGrpSpPr>
        <p:grpSpPr>
          <a:xfrm>
            <a:off x="4400550" y="2286000"/>
            <a:ext cx="2438400" cy="1371600"/>
            <a:chOff x="2160" y="1872"/>
            <a:chExt cx="1536" cy="864"/>
          </a:xfrm>
        </p:grpSpPr>
        <p:sp>
          <p:nvSpPr>
            <p:cNvPr id="11305" name="Line 99"/>
            <p:cNvSpPr/>
            <p:nvPr/>
          </p:nvSpPr>
          <p:spPr>
            <a:xfrm flipV="1">
              <a:off x="2160" y="2256"/>
              <a:ext cx="864" cy="480"/>
            </a:xfrm>
            <a:prstGeom prst="line">
              <a:avLst/>
            </a:prstGeom>
            <a:ln w="19050" cap="flat" cmpd="sng">
              <a:solidFill>
                <a:srgbClr val="FF66CC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1306" name="Line 100"/>
            <p:cNvSpPr/>
            <p:nvPr/>
          </p:nvSpPr>
          <p:spPr>
            <a:xfrm flipV="1">
              <a:off x="3024" y="2064"/>
              <a:ext cx="336" cy="192"/>
            </a:xfrm>
            <a:prstGeom prst="line">
              <a:avLst/>
            </a:prstGeom>
            <a:ln w="19050" cap="flat" cmpd="sng">
              <a:solidFill>
                <a:srgbClr val="FF66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07" name="Line 101"/>
            <p:cNvSpPr/>
            <p:nvPr/>
          </p:nvSpPr>
          <p:spPr>
            <a:xfrm flipV="1">
              <a:off x="3342" y="1872"/>
              <a:ext cx="354" cy="204"/>
            </a:xfrm>
            <a:prstGeom prst="line">
              <a:avLst/>
            </a:prstGeom>
            <a:ln w="1905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" name="Group 56"/>
          <p:cNvGrpSpPr/>
          <p:nvPr/>
        </p:nvGrpSpPr>
        <p:grpSpPr>
          <a:xfrm>
            <a:off x="1219200" y="2619375"/>
            <a:ext cx="866775" cy="1425575"/>
            <a:chOff x="1371354" y="3175922"/>
            <a:chExt cx="866275" cy="1374864"/>
          </a:xfrm>
        </p:grpSpPr>
        <p:sp>
          <p:nvSpPr>
            <p:cNvPr id="11302" name="Text Box 100"/>
            <p:cNvSpPr txBox="1"/>
            <p:nvPr/>
          </p:nvSpPr>
          <p:spPr>
            <a:xfrm>
              <a:off x="1371354" y="3175922"/>
              <a:ext cx="866275" cy="4409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03" name="Text Box 100"/>
            <p:cNvSpPr txBox="1"/>
            <p:nvPr/>
          </p:nvSpPr>
          <p:spPr>
            <a:xfrm>
              <a:off x="1418952" y="4109849"/>
              <a:ext cx="485494" cy="4409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 flipV="1">
              <a:off x="1828290" y="3457631"/>
              <a:ext cx="0" cy="731832"/>
            </a:xfrm>
            <a:prstGeom prst="line">
              <a:avLst/>
            </a:prstGeom>
            <a:ln w="60325">
              <a:solidFill>
                <a:srgbClr val="0000FF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oup 106"/>
          <p:cNvGrpSpPr/>
          <p:nvPr/>
        </p:nvGrpSpPr>
        <p:grpSpPr>
          <a:xfrm flipV="1">
            <a:off x="1657350" y="2895600"/>
            <a:ext cx="4114800" cy="76200"/>
            <a:chOff x="1248" y="2256"/>
            <a:chExt cx="1776" cy="0"/>
          </a:xfrm>
        </p:grpSpPr>
        <p:sp>
          <p:nvSpPr>
            <p:cNvPr id="11300" name="Line 107"/>
            <p:cNvSpPr/>
            <p:nvPr/>
          </p:nvSpPr>
          <p:spPr>
            <a:xfrm>
              <a:off x="1248" y="2256"/>
              <a:ext cx="86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01" name="Line 108"/>
            <p:cNvSpPr/>
            <p:nvPr/>
          </p:nvSpPr>
          <p:spPr>
            <a:xfrm>
              <a:off x="2064" y="2256"/>
              <a:ext cx="96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81" name="Rectangle 109"/>
          <p:cNvSpPr/>
          <p:nvPr/>
        </p:nvSpPr>
        <p:spPr>
          <a:xfrm>
            <a:off x="1276350" y="2286000"/>
            <a:ext cx="6248400" cy="2514600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" name="Group 110"/>
          <p:cNvGrpSpPr/>
          <p:nvPr/>
        </p:nvGrpSpPr>
        <p:grpSpPr>
          <a:xfrm>
            <a:off x="1657350" y="2895600"/>
            <a:ext cx="5867400" cy="1066800"/>
            <a:chOff x="432" y="2256"/>
            <a:chExt cx="3696" cy="672"/>
          </a:xfrm>
        </p:grpSpPr>
        <p:sp>
          <p:nvSpPr>
            <p:cNvPr id="11298" name="Line 111"/>
            <p:cNvSpPr/>
            <p:nvPr/>
          </p:nvSpPr>
          <p:spPr>
            <a:xfrm>
              <a:off x="432" y="2256"/>
              <a:ext cx="1344" cy="2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99" name="Line 112"/>
            <p:cNvSpPr/>
            <p:nvPr/>
          </p:nvSpPr>
          <p:spPr>
            <a:xfrm>
              <a:off x="1776" y="2496"/>
              <a:ext cx="2352" cy="43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" name="Group 113"/>
          <p:cNvGrpSpPr/>
          <p:nvPr/>
        </p:nvGrpSpPr>
        <p:grpSpPr>
          <a:xfrm>
            <a:off x="4497388" y="3048000"/>
            <a:ext cx="722312" cy="1035050"/>
            <a:chOff x="2281" y="2304"/>
            <a:chExt cx="455" cy="721"/>
          </a:xfrm>
        </p:grpSpPr>
        <p:sp>
          <p:nvSpPr>
            <p:cNvPr id="11295" name="Text Box 42"/>
            <p:cNvSpPr txBox="1"/>
            <p:nvPr/>
          </p:nvSpPr>
          <p:spPr>
            <a:xfrm>
              <a:off x="2281" y="2304"/>
              <a:ext cx="45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Line 50"/>
            <p:cNvSpPr>
              <a:spLocks noChangeShapeType="1"/>
            </p:cNvSpPr>
            <p:nvPr/>
          </p:nvSpPr>
          <p:spPr bwMode="auto">
            <a:xfrm>
              <a:off x="2448" y="2568"/>
              <a:ext cx="0" cy="173"/>
            </a:xfrm>
            <a:prstGeom prst="line">
              <a:avLst/>
            </a:prstGeom>
            <a:ln w="41275">
              <a:solidFill>
                <a:srgbClr val="0000FF"/>
              </a:solidFill>
              <a:prstDash val="sysDot"/>
              <a:headEnd type="stealth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7" name="Text Box 42"/>
            <p:cNvSpPr txBox="1"/>
            <p:nvPr/>
          </p:nvSpPr>
          <p:spPr>
            <a:xfrm>
              <a:off x="2281" y="2707"/>
              <a:ext cx="45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17"/>
          <p:cNvGrpSpPr/>
          <p:nvPr/>
        </p:nvGrpSpPr>
        <p:grpSpPr>
          <a:xfrm>
            <a:off x="4629150" y="2895600"/>
            <a:ext cx="1143000" cy="76200"/>
            <a:chOff x="1248" y="2256"/>
            <a:chExt cx="1776" cy="0"/>
          </a:xfrm>
        </p:grpSpPr>
        <p:sp>
          <p:nvSpPr>
            <p:cNvPr id="11293" name="Line 118"/>
            <p:cNvSpPr/>
            <p:nvPr/>
          </p:nvSpPr>
          <p:spPr>
            <a:xfrm>
              <a:off x="1248" y="2256"/>
              <a:ext cx="86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94" name="Line 119"/>
            <p:cNvSpPr/>
            <p:nvPr/>
          </p:nvSpPr>
          <p:spPr>
            <a:xfrm>
              <a:off x="2064" y="2256"/>
              <a:ext cx="96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" name="Group 120"/>
          <p:cNvGrpSpPr/>
          <p:nvPr/>
        </p:nvGrpSpPr>
        <p:grpSpPr>
          <a:xfrm>
            <a:off x="4629150" y="2895600"/>
            <a:ext cx="2895600" cy="1905000"/>
            <a:chOff x="2304" y="2256"/>
            <a:chExt cx="1824" cy="1200"/>
          </a:xfrm>
        </p:grpSpPr>
        <p:sp>
          <p:nvSpPr>
            <p:cNvPr id="11291" name="Line 121"/>
            <p:cNvSpPr/>
            <p:nvPr/>
          </p:nvSpPr>
          <p:spPr>
            <a:xfrm>
              <a:off x="2304" y="2256"/>
              <a:ext cx="240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92" name="Line 122"/>
            <p:cNvSpPr/>
            <p:nvPr/>
          </p:nvSpPr>
          <p:spPr>
            <a:xfrm>
              <a:off x="2544" y="2400"/>
              <a:ext cx="1584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0" name="Group 123"/>
          <p:cNvGrpSpPr/>
          <p:nvPr/>
        </p:nvGrpSpPr>
        <p:grpSpPr>
          <a:xfrm>
            <a:off x="4973638" y="2820988"/>
            <a:ext cx="722312" cy="1231900"/>
            <a:chOff x="2521" y="2209"/>
            <a:chExt cx="455" cy="776"/>
          </a:xfrm>
        </p:grpSpPr>
        <p:sp>
          <p:nvSpPr>
            <p:cNvPr id="11288" name="Text Box 42"/>
            <p:cNvSpPr txBox="1"/>
            <p:nvPr/>
          </p:nvSpPr>
          <p:spPr>
            <a:xfrm>
              <a:off x="2521" y="2209"/>
              <a:ext cx="45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2640" y="2448"/>
              <a:ext cx="0" cy="293"/>
            </a:xfrm>
            <a:prstGeom prst="line">
              <a:avLst/>
            </a:prstGeom>
            <a:ln w="41275">
              <a:solidFill>
                <a:srgbClr val="0000FF"/>
              </a:solidFill>
              <a:prstDash val="sysDot"/>
              <a:headEnd type="stealth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0" name="Text Box 42"/>
            <p:cNvSpPr txBox="1"/>
            <p:nvPr/>
          </p:nvSpPr>
          <p:spPr>
            <a:xfrm>
              <a:off x="2521" y="2696"/>
              <a:ext cx="455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7.24034E-7 L -0.13924 0.00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3.05112E-6 L 0.325 -3.0511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9" name="Slide Number Placeholder 78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914400"/>
            <a:ext cx="670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 = OF = OF’ = 12cm; OA = 8cm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3" name="Rectangle 77"/>
          <p:cNvSpPr/>
          <p:nvPr/>
        </p:nvSpPr>
        <p:spPr>
          <a:xfrm>
            <a:off x="28575" y="533400"/>
            <a:ext cx="5969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Độ lớn của ảnh ảo tạo bởi các thấu kính: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2400" y="1290638"/>
            <a:ext cx="3429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4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ảo tạo bởi thấu kính h</a:t>
            </a:r>
            <a:r>
              <a:rPr sz="2400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ội tụ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8600" y="4191000"/>
            <a:ext cx="2590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4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ảo tạo bởi thấu kính phân kì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60"/>
          <p:cNvGrpSpPr/>
          <p:nvPr/>
        </p:nvGrpSpPr>
        <p:grpSpPr>
          <a:xfrm>
            <a:off x="3429000" y="2041525"/>
            <a:ext cx="5211763" cy="2149475"/>
            <a:chOff x="3429000" y="2041525"/>
            <a:chExt cx="5212080" cy="2149475"/>
          </a:xfrm>
        </p:grpSpPr>
        <p:grpSp>
          <p:nvGrpSpPr>
            <p:cNvPr id="12347" name="Group 56"/>
            <p:cNvGrpSpPr/>
            <p:nvPr/>
          </p:nvGrpSpPr>
          <p:grpSpPr>
            <a:xfrm>
              <a:off x="3429000" y="2041525"/>
              <a:ext cx="5212080" cy="2149475"/>
              <a:chOff x="381000" y="2590800"/>
              <a:chExt cx="8458200" cy="2149475"/>
            </a:xfrm>
          </p:grpSpPr>
          <p:sp>
            <p:nvSpPr>
              <p:cNvPr id="184" name="Line 5"/>
              <p:cNvSpPr>
                <a:spLocks noChangeShapeType="1"/>
              </p:cNvSpPr>
              <p:nvPr/>
            </p:nvSpPr>
            <p:spPr bwMode="auto">
              <a:xfrm>
                <a:off x="381000" y="3962400"/>
                <a:ext cx="83061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Line 6"/>
              <p:cNvSpPr>
                <a:spLocks noChangeShapeType="1"/>
              </p:cNvSpPr>
              <p:nvPr/>
            </p:nvSpPr>
            <p:spPr bwMode="auto">
              <a:xfrm>
                <a:off x="5639357" y="2590800"/>
                <a:ext cx="59256" cy="2149475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53" name="Text Box 7"/>
              <p:cNvSpPr txBox="1"/>
              <p:nvPr/>
            </p:nvSpPr>
            <p:spPr>
              <a:xfrm>
                <a:off x="2832100" y="3769985"/>
                <a:ext cx="1295400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dirty="0">
                    <a:latin typeface="Arial" panose="020B0604020202020204" pitchFamily="34" charset="0"/>
                    <a:sym typeface="Wingdings" panose="05000000000000000000" pitchFamily="2" charset="2"/>
                  </a:rPr>
                  <a:t></a:t>
                </a:r>
                <a:endParaRPr dirty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12354" name="Text Box 8"/>
              <p:cNvSpPr txBox="1"/>
              <p:nvPr/>
            </p:nvSpPr>
            <p:spPr>
              <a:xfrm>
                <a:off x="7981950" y="3769985"/>
                <a:ext cx="857250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dirty="0">
                    <a:latin typeface="Arial" panose="020B0604020202020204" pitchFamily="34" charset="0"/>
                    <a:sym typeface="Wingdings" panose="05000000000000000000" pitchFamily="2" charset="2"/>
                  </a:rPr>
                  <a:t></a:t>
                </a:r>
                <a:endParaRPr dirty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12355" name="Text Box 9"/>
              <p:cNvSpPr txBox="1"/>
              <p:nvPr/>
            </p:nvSpPr>
            <p:spPr>
              <a:xfrm>
                <a:off x="2755900" y="4003675"/>
                <a:ext cx="1447800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dirty="0">
                    <a:latin typeface="Arial" panose="020B0604020202020204" pitchFamily="34" charset="0"/>
                  </a:rPr>
                  <a:t>F</a:t>
                </a: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56" name="Text Box 10"/>
              <p:cNvSpPr txBox="1"/>
              <p:nvPr/>
            </p:nvSpPr>
            <p:spPr>
              <a:xfrm>
                <a:off x="7778751" y="3963769"/>
                <a:ext cx="1010986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dirty="0">
                    <a:latin typeface="Arial" panose="020B0604020202020204" pitchFamily="34" charset="0"/>
                  </a:rPr>
                  <a:t>F</a:t>
                </a:r>
                <a:r>
                  <a:rPr baseline="30000" dirty="0">
                    <a:latin typeface="Arial" panose="020B0604020202020204" pitchFamily="34" charset="0"/>
                  </a:rPr>
                  <a:t>/</a:t>
                </a: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57" name="Text Box 11"/>
              <p:cNvSpPr txBox="1"/>
              <p:nvPr/>
            </p:nvSpPr>
            <p:spPr>
              <a:xfrm>
                <a:off x="4956342" y="3978275"/>
                <a:ext cx="1371600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dirty="0">
                    <a:latin typeface="Arial" panose="020B0604020202020204" pitchFamily="34" charset="0"/>
                  </a:rPr>
                  <a:t>O</a:t>
                </a: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48" name="Line 12"/>
            <p:cNvSpPr/>
            <p:nvPr/>
          </p:nvSpPr>
          <p:spPr>
            <a:xfrm flipV="1">
              <a:off x="5715000" y="2514600"/>
              <a:ext cx="0" cy="91440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12349" name="Text Box 13"/>
            <p:cNvSpPr txBox="1"/>
            <p:nvPr/>
          </p:nvSpPr>
          <p:spPr>
            <a:xfrm>
              <a:off x="5410200" y="3429000"/>
              <a:ext cx="609600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Arial" panose="020B0604020202020204" pitchFamily="34" charset="0"/>
                </a:rPr>
                <a:t>A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50" name="Text Box 14"/>
            <p:cNvSpPr txBox="1"/>
            <p:nvPr/>
          </p:nvSpPr>
          <p:spPr>
            <a:xfrm>
              <a:off x="5359400" y="2286000"/>
              <a:ext cx="5080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Arial" panose="020B0604020202020204" pitchFamily="34" charset="0"/>
                </a:rPr>
                <a:t>B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5699125" y="2540000"/>
            <a:ext cx="1006475" cy="6350"/>
            <a:chOff x="5699760" y="2540218"/>
            <a:chExt cx="1005840" cy="5914"/>
          </a:xfrm>
        </p:grpSpPr>
        <p:sp>
          <p:nvSpPr>
            <p:cNvPr id="12345" name="Line 15"/>
            <p:cNvSpPr/>
            <p:nvPr/>
          </p:nvSpPr>
          <p:spPr>
            <a:xfrm>
              <a:off x="5699760" y="2540218"/>
              <a:ext cx="1005840" cy="0"/>
            </a:xfrm>
            <a:prstGeom prst="line">
              <a:avLst/>
            </a:prstGeom>
            <a:ln w="28575" cap="flat" cmpd="sng">
              <a:solidFill>
                <a:srgbClr val="CC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6" name="Line 16"/>
            <p:cNvSpPr/>
            <p:nvPr/>
          </p:nvSpPr>
          <p:spPr>
            <a:xfrm>
              <a:off x="6156961" y="2546132"/>
              <a:ext cx="152400" cy="0"/>
            </a:xfrm>
            <a:prstGeom prst="line">
              <a:avLst/>
            </a:prstGeom>
            <a:ln w="28575" cap="flat" cmpd="sng">
              <a:solidFill>
                <a:srgbClr val="CC00FF"/>
              </a:solidFill>
              <a:prstDash val="solid"/>
              <a:headEnd type="none" w="med" len="med"/>
              <a:tailEnd type="arrow" w="med" len="med"/>
            </a:ln>
          </p:spPr>
        </p:sp>
      </p:grpSp>
      <p:grpSp>
        <p:nvGrpSpPr>
          <p:cNvPr id="5" name="Group 58"/>
          <p:cNvGrpSpPr/>
          <p:nvPr/>
        </p:nvGrpSpPr>
        <p:grpSpPr>
          <a:xfrm>
            <a:off x="6629400" y="2514600"/>
            <a:ext cx="2286000" cy="1219200"/>
            <a:chOff x="5638800" y="3048000"/>
            <a:chExt cx="3166238" cy="1158766"/>
          </a:xfrm>
        </p:grpSpPr>
        <p:sp>
          <p:nvSpPr>
            <p:cNvPr id="12343" name="Line 17"/>
            <p:cNvSpPr/>
            <p:nvPr/>
          </p:nvSpPr>
          <p:spPr>
            <a:xfrm>
              <a:off x="5680838" y="3063766"/>
              <a:ext cx="3124200" cy="1143000"/>
            </a:xfrm>
            <a:prstGeom prst="line">
              <a:avLst/>
            </a:prstGeom>
            <a:ln w="28575" cap="flat" cmpd="sng">
              <a:solidFill>
                <a:srgbClr val="CC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4" name="Line 18"/>
            <p:cNvSpPr/>
            <p:nvPr/>
          </p:nvSpPr>
          <p:spPr>
            <a:xfrm>
              <a:off x="5638800" y="3048000"/>
              <a:ext cx="1676400" cy="609600"/>
            </a:xfrm>
            <a:prstGeom prst="line">
              <a:avLst/>
            </a:prstGeom>
            <a:ln w="28575" cap="flat" cmpd="sng">
              <a:solidFill>
                <a:srgbClr val="CC00FF"/>
              </a:solidFill>
              <a:prstDash val="solid"/>
              <a:headEnd type="none" w="med" len="med"/>
              <a:tailEnd type="arrow" w="med" len="med"/>
            </a:ln>
          </p:spPr>
        </p:sp>
      </p:grpSp>
      <p:sp>
        <p:nvSpPr>
          <p:cNvPr id="200" name="Line 21"/>
          <p:cNvSpPr/>
          <p:nvPr/>
        </p:nvSpPr>
        <p:spPr>
          <a:xfrm flipH="1" flipV="1">
            <a:off x="4648200" y="1447800"/>
            <a:ext cx="2019300" cy="1066800"/>
          </a:xfrm>
          <a:prstGeom prst="line">
            <a:avLst/>
          </a:prstGeom>
          <a:ln w="9525" cap="flat" cmpd="sng">
            <a:solidFill>
              <a:srgbClr val="CC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1" name="Line 22"/>
          <p:cNvSpPr>
            <a:spLocks noChangeShapeType="1"/>
          </p:cNvSpPr>
          <p:nvPr/>
        </p:nvSpPr>
        <p:spPr bwMode="auto">
          <a:xfrm flipH="1" flipV="1">
            <a:off x="4598988" y="1447800"/>
            <a:ext cx="1220788" cy="114300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dash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2" name="Line 24"/>
          <p:cNvSpPr/>
          <p:nvPr/>
        </p:nvSpPr>
        <p:spPr>
          <a:xfrm flipV="1">
            <a:off x="4648200" y="1417638"/>
            <a:ext cx="0" cy="2011362"/>
          </a:xfrm>
          <a:prstGeom prst="line">
            <a:avLst/>
          </a:prstGeom>
          <a:ln w="57150" cap="flat" cmpd="sng">
            <a:solidFill>
              <a:srgbClr val="00CC00"/>
            </a:solidFill>
            <a:prstDash val="dash"/>
            <a:headEnd type="none" w="med" len="med"/>
            <a:tailEnd type="stealth" w="med" len="med"/>
          </a:ln>
        </p:spPr>
      </p:sp>
      <p:grpSp>
        <p:nvGrpSpPr>
          <p:cNvPr id="6" name="Group 61"/>
          <p:cNvGrpSpPr/>
          <p:nvPr/>
        </p:nvGrpSpPr>
        <p:grpSpPr>
          <a:xfrm>
            <a:off x="5715000" y="2514600"/>
            <a:ext cx="2133600" cy="1981200"/>
            <a:chOff x="3886200" y="3027799"/>
            <a:chExt cx="3886200" cy="1981200"/>
          </a:xfrm>
        </p:grpSpPr>
        <p:grpSp>
          <p:nvGrpSpPr>
            <p:cNvPr id="12339" name="Group 59"/>
            <p:cNvGrpSpPr/>
            <p:nvPr/>
          </p:nvGrpSpPr>
          <p:grpSpPr>
            <a:xfrm>
              <a:off x="3886200" y="3027799"/>
              <a:ext cx="3886200" cy="1981200"/>
              <a:chOff x="3886200" y="3027799"/>
              <a:chExt cx="3886200" cy="1981200"/>
            </a:xfrm>
          </p:grpSpPr>
          <p:sp>
            <p:nvSpPr>
              <p:cNvPr id="206" name="Line 19"/>
              <p:cNvSpPr>
                <a:spLocks noChangeShapeType="1"/>
              </p:cNvSpPr>
              <p:nvPr/>
            </p:nvSpPr>
            <p:spPr bwMode="auto">
              <a:xfrm>
                <a:off x="3886200" y="3027799"/>
                <a:ext cx="3886200" cy="1981200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Line 20"/>
              <p:cNvSpPr>
                <a:spLocks noChangeShapeType="1"/>
              </p:cNvSpPr>
              <p:nvPr/>
            </p:nvSpPr>
            <p:spPr bwMode="auto">
              <a:xfrm>
                <a:off x="3886200" y="3048437"/>
                <a:ext cx="1066971" cy="533400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  <a:round/>
                <a:tailEnd type="arrow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5" name="Line 20"/>
            <p:cNvSpPr>
              <a:spLocks noChangeShapeType="1"/>
            </p:cNvSpPr>
            <p:nvPr/>
          </p:nvSpPr>
          <p:spPr bwMode="auto">
            <a:xfrm>
              <a:off x="5638460" y="3931087"/>
              <a:ext cx="1066971" cy="53340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tailEnd type="arrow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8" name="Text Box 14"/>
          <p:cNvSpPr txBox="1"/>
          <p:nvPr/>
        </p:nvSpPr>
        <p:spPr>
          <a:xfrm>
            <a:off x="4191000" y="12954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B’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9" name="Text Box 13"/>
          <p:cNvSpPr txBox="1"/>
          <p:nvPr/>
        </p:nvSpPr>
        <p:spPr>
          <a:xfrm>
            <a:off x="4343400" y="34290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A’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261"/>
          <p:cNvGrpSpPr/>
          <p:nvPr/>
        </p:nvGrpSpPr>
        <p:grpSpPr>
          <a:xfrm>
            <a:off x="3459163" y="4724400"/>
            <a:ext cx="5211762" cy="2051050"/>
            <a:chOff x="3458954" y="4724400"/>
            <a:chExt cx="5212080" cy="2050928"/>
          </a:xfrm>
        </p:grpSpPr>
        <p:grpSp>
          <p:nvGrpSpPr>
            <p:cNvPr id="12327" name="Group 235"/>
            <p:cNvGrpSpPr/>
            <p:nvPr/>
          </p:nvGrpSpPr>
          <p:grpSpPr>
            <a:xfrm>
              <a:off x="3458954" y="4724400"/>
              <a:ext cx="5212080" cy="2050928"/>
              <a:chOff x="3458954" y="4959472"/>
              <a:chExt cx="5212080" cy="2050928"/>
            </a:xfrm>
          </p:grpSpPr>
          <p:pic>
            <p:nvPicPr>
              <p:cNvPr id="12331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586342" y="4959472"/>
                <a:ext cx="274320" cy="20509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2332" name="Group 234"/>
              <p:cNvGrpSpPr/>
              <p:nvPr/>
            </p:nvGrpSpPr>
            <p:grpSpPr>
              <a:xfrm>
                <a:off x="3458954" y="5803634"/>
                <a:ext cx="5212080" cy="690890"/>
                <a:chOff x="3458954" y="5803634"/>
                <a:chExt cx="5212080" cy="690890"/>
              </a:xfrm>
            </p:grpSpPr>
            <p:sp>
              <p:nvSpPr>
                <p:cNvPr id="228" name="Line 5"/>
                <p:cNvSpPr>
                  <a:spLocks noChangeShapeType="1"/>
                </p:cNvSpPr>
                <p:nvPr/>
              </p:nvSpPr>
              <p:spPr bwMode="auto">
                <a:xfrm>
                  <a:off x="3458954" y="5988111"/>
                  <a:ext cx="511841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34" name="Text Box 7"/>
                <p:cNvSpPr txBox="1"/>
                <p:nvPr/>
              </p:nvSpPr>
              <p:spPr>
                <a:xfrm>
                  <a:off x="4969362" y="5803634"/>
                  <a:ext cx="798246" cy="457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dirty="0">
                      <a:latin typeface="Arial" panose="020B0604020202020204" pitchFamily="34" charset="0"/>
                      <a:sym typeface="Wingdings" panose="05000000000000000000" pitchFamily="2" charset="2"/>
                    </a:rPr>
                    <a:t></a:t>
                  </a:r>
                  <a:endParaRPr dirty="0">
                    <a:latin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12335" name="Text Box 8"/>
                <p:cNvSpPr txBox="1"/>
                <p:nvPr/>
              </p:nvSpPr>
              <p:spPr>
                <a:xfrm>
                  <a:off x="8142783" y="5803634"/>
                  <a:ext cx="528251" cy="457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dirty="0">
                      <a:latin typeface="Arial" panose="020B0604020202020204" pitchFamily="34" charset="0"/>
                      <a:sym typeface="Wingdings" panose="05000000000000000000" pitchFamily="2" charset="2"/>
                    </a:rPr>
                    <a:t></a:t>
                  </a:r>
                  <a:endParaRPr dirty="0">
                    <a:latin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12336" name="Text Box 9"/>
                <p:cNvSpPr txBox="1"/>
                <p:nvPr/>
              </p:nvSpPr>
              <p:spPr>
                <a:xfrm>
                  <a:off x="4922406" y="6037324"/>
                  <a:ext cx="892158" cy="457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dirty="0">
                      <a:latin typeface="Arial" panose="020B0604020202020204" pitchFamily="34" charset="0"/>
                    </a:rPr>
                    <a:t>F</a:t>
                  </a:r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37" name="Text Box 10"/>
                <p:cNvSpPr txBox="1"/>
                <p:nvPr/>
              </p:nvSpPr>
              <p:spPr>
                <a:xfrm>
                  <a:off x="8017568" y="5997418"/>
                  <a:ext cx="622986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dirty="0">
                      <a:latin typeface="Arial" panose="020B0604020202020204" pitchFamily="34" charset="0"/>
                    </a:rPr>
                    <a:t>F</a:t>
                  </a:r>
                  <a:r>
                    <a:rPr baseline="30000" dirty="0">
                      <a:latin typeface="Arial" panose="020B0604020202020204" pitchFamily="34" charset="0"/>
                    </a:rPr>
                    <a:t>/</a:t>
                  </a:r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38" name="Text Box 11"/>
                <p:cNvSpPr txBox="1"/>
                <p:nvPr/>
              </p:nvSpPr>
              <p:spPr>
                <a:xfrm>
                  <a:off x="6278354" y="6011924"/>
                  <a:ext cx="845202" cy="457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dirty="0">
                      <a:latin typeface="Arial" panose="020B0604020202020204" pitchFamily="34" charset="0"/>
                    </a:rPr>
                    <a:t>O</a:t>
                  </a:r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328" name="Line 12"/>
            <p:cNvSpPr/>
            <p:nvPr/>
          </p:nvSpPr>
          <p:spPr>
            <a:xfrm flipV="1">
              <a:off x="5715000" y="4861034"/>
              <a:ext cx="0" cy="91440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12329" name="Text Box 13"/>
            <p:cNvSpPr txBox="1"/>
            <p:nvPr/>
          </p:nvSpPr>
          <p:spPr>
            <a:xfrm>
              <a:off x="5410200" y="5791200"/>
              <a:ext cx="609600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Arial" panose="020B0604020202020204" pitchFamily="34" charset="0"/>
                </a:rPr>
                <a:t>A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30" name="Text Box 14"/>
            <p:cNvSpPr txBox="1"/>
            <p:nvPr/>
          </p:nvSpPr>
          <p:spPr>
            <a:xfrm>
              <a:off x="5410200" y="4724400"/>
              <a:ext cx="5080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C00000"/>
                  </a:solidFill>
                  <a:latin typeface="Arial" panose="020B0604020202020204" pitchFamily="34" charset="0"/>
                </a:rPr>
                <a:t>B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5702300" y="4902200"/>
            <a:ext cx="1004888" cy="11113"/>
            <a:chOff x="1791464" y="4709128"/>
            <a:chExt cx="2826557" cy="11788"/>
          </a:xfrm>
        </p:grpSpPr>
        <p:cxnSp>
          <p:nvCxnSpPr>
            <p:cNvPr id="241" name="Straight Arrow Connector 240"/>
            <p:cNvCxnSpPr/>
            <p:nvPr/>
          </p:nvCxnSpPr>
          <p:spPr>
            <a:xfrm rot="5400000" flipH="1" flipV="1">
              <a:off x="2615319" y="3888642"/>
              <a:ext cx="0" cy="16477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 flipV="1">
              <a:off x="3421312" y="4709128"/>
              <a:ext cx="1196709" cy="117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83"/>
          <p:cNvGrpSpPr/>
          <p:nvPr/>
        </p:nvGrpSpPr>
        <p:grpSpPr>
          <a:xfrm>
            <a:off x="5730875" y="4889500"/>
            <a:ext cx="1652588" cy="1463675"/>
            <a:chOff x="1621862" y="4697251"/>
            <a:chExt cx="4365023" cy="1082912"/>
          </a:xfrm>
        </p:grpSpPr>
        <p:cxnSp>
          <p:nvCxnSpPr>
            <p:cNvPr id="244" name="Straight Arrow Connector 243"/>
            <p:cNvCxnSpPr/>
            <p:nvPr/>
          </p:nvCxnSpPr>
          <p:spPr>
            <a:xfrm>
              <a:off x="3202664" y="5090717"/>
              <a:ext cx="2784221" cy="68944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320" name="Group 66"/>
            <p:cNvGrpSpPr/>
            <p:nvPr/>
          </p:nvGrpSpPr>
          <p:grpSpPr>
            <a:xfrm>
              <a:off x="1621862" y="4697251"/>
              <a:ext cx="3788882" cy="933469"/>
              <a:chOff x="1621862" y="4697251"/>
              <a:chExt cx="3788882" cy="933469"/>
            </a:xfrm>
          </p:grpSpPr>
          <p:cxnSp>
            <p:nvCxnSpPr>
              <p:cNvPr id="246" name="Straight Arrow Connector 245"/>
              <p:cNvCxnSpPr>
                <a:stCxn id="12328" idx="1"/>
              </p:cNvCxnSpPr>
              <p:nvPr/>
            </p:nvCxnSpPr>
            <p:spPr>
              <a:xfrm rot="16200000" flipH="1">
                <a:off x="2183166" y="4135949"/>
                <a:ext cx="361754" cy="14843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>
                <a:off x="2917533" y="5022595"/>
                <a:ext cx="306095" cy="763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5106334" y="5554654"/>
                <a:ext cx="306095" cy="763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>
                <a:off x="4955382" y="5521768"/>
                <a:ext cx="306095" cy="763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65"/>
          <p:cNvGrpSpPr/>
          <p:nvPr/>
        </p:nvGrpSpPr>
        <p:grpSpPr>
          <a:xfrm>
            <a:off x="5114925" y="4259263"/>
            <a:ext cx="2790825" cy="1455737"/>
            <a:chOff x="3252965" y="3876373"/>
            <a:chExt cx="2987909" cy="1559963"/>
          </a:xfrm>
        </p:grpSpPr>
        <p:grpSp>
          <p:nvGrpSpPr>
            <p:cNvPr id="12315" name="Group 47"/>
            <p:cNvGrpSpPr/>
            <p:nvPr/>
          </p:nvGrpSpPr>
          <p:grpSpPr>
            <a:xfrm rot="-1587168">
              <a:off x="4883485" y="3876373"/>
              <a:ext cx="1357389" cy="713099"/>
              <a:chOff x="3425784" y="4600820"/>
              <a:chExt cx="972910" cy="231347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 rot="1587168" flipV="1">
                <a:off x="3766397" y="4688917"/>
                <a:ext cx="231457" cy="513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/>
              <p:cNvCxnSpPr/>
              <p:nvPr/>
            </p:nvCxnSpPr>
            <p:spPr>
              <a:xfrm rot="1587168" flipV="1">
                <a:off x="3425429" y="4600782"/>
                <a:ext cx="973337" cy="23124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Straight Arrow Connector 251"/>
            <p:cNvCxnSpPr/>
            <p:nvPr/>
          </p:nvCxnSpPr>
          <p:spPr bwMode="auto">
            <a:xfrm flipV="1">
              <a:off x="3252965" y="4538124"/>
              <a:ext cx="1709805" cy="898212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8" name="Line 24"/>
          <p:cNvSpPr/>
          <p:nvPr/>
        </p:nvSpPr>
        <p:spPr>
          <a:xfrm flipV="1">
            <a:off x="6096000" y="5214938"/>
            <a:ext cx="0" cy="547687"/>
          </a:xfrm>
          <a:prstGeom prst="line">
            <a:avLst/>
          </a:prstGeom>
          <a:ln w="44450" cap="flat" cmpd="sng">
            <a:solidFill>
              <a:srgbClr val="00CC00"/>
            </a:solidFill>
            <a:prstDash val="sysDash"/>
            <a:headEnd type="none" w="med" len="med"/>
            <a:tailEnd type="stealth" w="med" len="med"/>
          </a:ln>
        </p:spPr>
      </p:sp>
      <p:sp>
        <p:nvSpPr>
          <p:cNvPr id="259" name="Text Box 14"/>
          <p:cNvSpPr txBox="1"/>
          <p:nvPr/>
        </p:nvSpPr>
        <p:spPr>
          <a:xfrm>
            <a:off x="5927725" y="48958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B’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60" name="Text Box 13"/>
          <p:cNvSpPr txBox="1"/>
          <p:nvPr/>
        </p:nvSpPr>
        <p:spPr>
          <a:xfrm>
            <a:off x="5867400" y="5791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C00000"/>
                </a:solidFill>
                <a:latin typeface="Arial" panose="020B0604020202020204" pitchFamily="34" charset="0"/>
              </a:rPr>
              <a:t>A’</a:t>
            </a:r>
            <a:endParaRPr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228600" y="2209800"/>
            <a:ext cx="3048000" cy="831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 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 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ảo, cùng chiều v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hơn vật</a:t>
            </a:r>
            <a:endParaRPr sz="2400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228600" y="5181600"/>
            <a:ext cx="3124200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 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 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ảo, cùng chiều v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hơn vật</a:t>
            </a:r>
            <a:endParaRPr lang="vi-VN" altLang="x-none" sz="2400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08" grpId="0"/>
      <p:bldP spid="209" grpId="0"/>
      <p:bldP spid="259" grpId="0"/>
      <p:bldP spid="2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Rectangle 77"/>
          <p:cNvSpPr/>
          <p:nvPr/>
        </p:nvSpPr>
        <p:spPr>
          <a:xfrm>
            <a:off x="361950" y="533400"/>
            <a:ext cx="70707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ảnh của một vật tạo bởi thấu kính phân kì: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Text Box 10"/>
          <p:cNvSpPr txBox="1"/>
          <p:nvPr/>
        </p:nvSpPr>
        <p:spPr>
          <a:xfrm>
            <a:off x="762000" y="887413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990600"/>
            <a:ext cx="8686800" cy="831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609600" lvl="0" indent="-609600" algn="just"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  Vật sáng đặt ở mọi vị trí trước thấu kính phân kì luôn cho 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algn="just"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ảnh ảo, cùng chiều, nhỏ hơn vật.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1"/>
          <p:cNvSpPr/>
          <p:nvPr/>
        </p:nvSpPr>
        <p:spPr>
          <a:xfrm>
            <a:off x="0" y="2819400"/>
            <a:ext cx="8686800" cy="1196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Char char="•"/>
            </a:pPr>
            <a:r>
              <a:rPr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Ảnh ảo tạo bởi thấu kính hội tụ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 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v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hơn vật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har char="•"/>
            </a:pPr>
            <a:r>
              <a:rPr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Ảnh ảo tạo bởi thấu kính phân kì</a:t>
            </a:r>
            <a:r>
              <a:rPr sz="24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cùng chiều v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hơn vật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51" name="Rectangle 19"/>
          <p:cNvSpPr/>
          <p:nvPr/>
        </p:nvSpPr>
        <p:spPr>
          <a:xfrm>
            <a:off x="304800" y="2057400"/>
            <a:ext cx="5459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lớn của ảnh ảo tạo bởi các thấu kính:</a:t>
            </a:r>
            <a:endParaRPr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49.  ẢNH CỦA MỘT VẬT TẠO BỞI THẤU KÍNH PHÂN 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6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charRg st="68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6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6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32" grpId="0" animBg="1" build="allAtOnce"/>
      <p:bldP spid="3" grpId="0" animBg="1" build="p"/>
      <p:bldP spid="44051" grpId="0"/>
    </p:bldLst>
  </p:timing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4015</Words>
  <Application>WPS Presentation</Application>
  <PresentationFormat>On-screen Show (4:3)</PresentationFormat>
  <Paragraphs>353</Paragraphs>
  <Slides>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22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Times New Roman</vt:lpstr>
      <vt:lpstr>Symbol</vt:lpstr>
      <vt:lpstr>Microsoft YaHei</vt:lpstr>
      <vt:lpstr>Arial Unicode MS</vt:lpstr>
      <vt:lpstr>Orange Waves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Tel: 08 2652436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CUONG_LBD</dc:creator>
  <cp:lastModifiedBy>Hiệp Nguyễn Đức</cp:lastModifiedBy>
  <cp:revision>349</cp:revision>
  <dcterms:created xsi:type="dcterms:W3CDTF">2008-04-14T02:04:18Z</dcterms:created>
  <dcterms:modified xsi:type="dcterms:W3CDTF">2023-02-20T14:39:29Z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00E2E7946A67495DABDB82ED425ABC9A</vt:lpwstr>
  </property>
  <property fmtid="{D5CDD505-2E9C-101B-9397-08002B2CF9AE}" pid="3" name="KSOProductBuildVer">
    <vt:lpwstr>1033-11.2.0.11486</vt:lpwstr>
  </property>
</Properties>
</file>