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7" r:id="rId3"/>
    <p:sldId id="258" r:id="rId4"/>
    <p:sldId id="259" r:id="rId5"/>
    <p:sldId id="260" r:id="rId6"/>
    <p:sldId id="493" r:id="rId7"/>
    <p:sldId id="494" r:id="rId8"/>
    <p:sldId id="495" r:id="rId9"/>
    <p:sldId id="262" r:id="rId10"/>
    <p:sldId id="263" r:id="rId11"/>
    <p:sldId id="496" r:id="rId12"/>
    <p:sldId id="497" r:id="rId13"/>
    <p:sldId id="498" r:id="rId14"/>
    <p:sldId id="499" r:id="rId15"/>
    <p:sldId id="264" r:id="rId16"/>
    <p:sldId id="265" r:id="rId17"/>
    <p:sldId id="500" r:id="rId18"/>
    <p:sldId id="501" r:id="rId19"/>
    <p:sldId id="266" r:id="rId20"/>
    <p:sldId id="267" r:id="rId21"/>
    <p:sldId id="502" r:id="rId22"/>
    <p:sldId id="268" r:id="rId23"/>
    <p:sldId id="510" r:id="rId24"/>
    <p:sldId id="503" r:id="rId25"/>
    <p:sldId id="511" r:id="rId26"/>
    <p:sldId id="512" r:id="rId27"/>
    <p:sldId id="504" r:id="rId28"/>
    <p:sldId id="505" r:id="rId29"/>
    <p:sldId id="506" r:id="rId30"/>
    <p:sldId id="507" r:id="rId31"/>
    <p:sldId id="508" r:id="rId32"/>
    <p:sldId id="509" r:id="rId33"/>
    <p:sldId id="513" r:id="rId34"/>
    <p:sldId id="275" r:id="rId35"/>
    <p:sldId id="276" r:id="rId36"/>
    <p:sldId id="514" r:id="rId37"/>
    <p:sldId id="277" r:id="rId38"/>
    <p:sldId id="278" r:id="rId39"/>
    <p:sldId id="279" r:id="rId40"/>
    <p:sldId id="280" r:id="rId41"/>
    <p:sldId id="515" r:id="rId42"/>
    <p:sldId id="516" r:id="rId43"/>
    <p:sldId id="517" r:id="rId44"/>
    <p:sldId id="518" r:id="rId45"/>
    <p:sldId id="519" r:id="rId46"/>
    <p:sldId id="281" r:id="rId47"/>
    <p:sldId id="28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EA9"/>
    <a:srgbClr val="064635"/>
    <a:srgbClr val="F0BB62"/>
    <a:srgbClr val="519259"/>
    <a:srgbClr val="E2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32" autoAdjust="0"/>
    <p:restoredTop sz="95256" autoAdjust="0"/>
  </p:normalViewPr>
  <p:slideViewPr>
    <p:cSldViewPr snapToGrid="0">
      <p:cViewPr varScale="1">
        <p:scale>
          <a:sx n="70" d="100"/>
          <a:sy n="70" d="100"/>
        </p:scale>
        <p:origin x="4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12/20/2023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12/20/2023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2023/12/20</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gif"/><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gif"/><Relationship Id="rId11" Type="http://schemas.openxmlformats.org/officeDocument/2006/relationships/image" Target="../media/image7.png"/><Relationship Id="rId5" Type="http://schemas.openxmlformats.org/officeDocument/2006/relationships/image" Target="../media/image23.gif"/><Relationship Id="rId10"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0.jpeg"/><Relationship Id="rId7" Type="http://schemas.openxmlformats.org/officeDocument/2006/relationships/image" Target="../media/image12.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sv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gif"/></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8.gif"/><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45.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7.gif"/></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12.sv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sv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2.sv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4.svg"/><Relationship Id="rId7" Type="http://schemas.openxmlformats.org/officeDocument/2006/relationships/image" Target="../media/image16.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6350023" y="2184884"/>
            <a:ext cx="280370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BÀI 12</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E66A90-7A27-44B5-D80B-426BDCB91365}"/>
              </a:ext>
            </a:extLst>
          </p:cNvPr>
          <p:cNvSpPr txBox="1"/>
          <p:nvPr/>
        </p:nvSpPr>
        <p:spPr>
          <a:xfrm>
            <a:off x="6567274" y="3361226"/>
            <a:ext cx="5624726" cy="1000274"/>
          </a:xfrm>
          <a:prstGeom prst="rect">
            <a:avLst/>
          </a:prstGeom>
          <a:noFill/>
        </p:spPr>
        <p:txBody>
          <a:bodyPr wrap="square" rtlCol="0">
            <a:spAutoFit/>
          </a:bodyPr>
          <a:lstStyle/>
          <a:p>
            <a:pP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132" name="Group 131">
            <a:extLst>
              <a:ext uri="{FF2B5EF4-FFF2-40B4-BE49-F238E27FC236}">
                <a16:creationId xmlns:a16="http://schemas.microsoft.com/office/drawing/2014/main" id="{2E62E9F8-2528-450F-A249-5CF90741E96F}"/>
              </a:ext>
            </a:extLst>
          </p:cNvPr>
          <p:cNvGrpSpPr/>
          <p:nvPr/>
        </p:nvGrpSpPr>
        <p:grpSpPr>
          <a:xfrm>
            <a:off x="1144374" y="1016624"/>
            <a:ext cx="5018123" cy="4689203"/>
            <a:chOff x="1100260" y="1240542"/>
            <a:chExt cx="4129438" cy="3858768"/>
          </a:xfrm>
        </p:grpSpPr>
        <p:grpSp>
          <p:nvGrpSpPr>
            <p:cNvPr id="12" name="Graphic 2">
              <a:extLst>
                <a:ext uri="{FF2B5EF4-FFF2-40B4-BE49-F238E27FC236}">
                  <a16:creationId xmlns:a16="http://schemas.microsoft.com/office/drawing/2014/main" id="{C8024D9C-37A8-AA56-C761-FB27FF47E4B0}"/>
                </a:ext>
              </a:extLst>
            </p:cNvPr>
            <p:cNvGrpSpPr/>
            <p:nvPr/>
          </p:nvGrpSpPr>
          <p:grpSpPr>
            <a:xfrm>
              <a:off x="1100260" y="1240542"/>
              <a:ext cx="4129438" cy="3858768"/>
              <a:chOff x="1100260" y="1240542"/>
              <a:chExt cx="4129438" cy="3858768"/>
            </a:xfrm>
            <a:solidFill>
              <a:srgbClr val="263238"/>
            </a:solidFill>
          </p:grpSpPr>
          <p:sp>
            <p:nvSpPr>
              <p:cNvPr id="13" name="Freeform: Shape 12">
                <a:extLst>
                  <a:ext uri="{FF2B5EF4-FFF2-40B4-BE49-F238E27FC236}">
                    <a16:creationId xmlns:a16="http://schemas.microsoft.com/office/drawing/2014/main" id="{F83782BF-B510-CC59-27D8-43DA9A6868A4}"/>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8C241BA-33FF-D9C9-CFA5-A0E0CD9B8AEB}"/>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12341B3-57C4-20E3-349B-E21E6600112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EDBBEC-9CF6-ED9A-DD49-B7328E7D706F}"/>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66BC9-331E-6C59-405D-D7E9D42F8783}"/>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34CE205-DEC8-B833-4173-C2F4BBC3F692}"/>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B5F0AB-6502-7131-C88C-DF620E89B3EF}"/>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924BFB6-BB09-DCEB-EF05-B96610A820A8}"/>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3D7FF94-FA44-BD58-4BB9-668C9157926D}"/>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D19EB7D-ECAE-3166-D853-321E0486DEA2}"/>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9D32DB5-07F0-E2E3-8711-6D90F7FB2B73}"/>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0532979-B364-64EF-37F3-CCD7CF8B6F20}"/>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35079F-F011-5B82-04D2-2BBB2EE58B9C}"/>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8D9A30B-7231-40B3-96DF-8F7E5528293E}"/>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D9A8941-542A-F26C-E28E-1C8C4EF9418F}"/>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321054D-A301-E5E4-4557-F85DD4B7BA2F}"/>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228B6BB-25A0-AF42-EDAE-E7C4E8244061}"/>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94BAD63-FF2D-32F2-7872-A685E30C856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EE6F8-4188-7FCE-D074-B7F62AEFEFFD}"/>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5F57E9A-1E7B-CAFA-EDC3-150F3F873C24}"/>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FE2D40-8ECC-D52F-D3FF-AA3ACBE25437}"/>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38F748E-1FB4-8E91-BD8F-BA5E2650396C}"/>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FEF358-ED14-81EF-E875-D3C176B18A29}"/>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F70E57-8C22-BB9F-30D0-D2E4C7BC1FBB}"/>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528C75-99D4-86F9-56A2-A4C5D2842874}"/>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53F5832-3EA7-4563-3DA0-5E0125936CA5}"/>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F786D-E44F-E377-BF94-4364147C04DB}"/>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5078B18-726D-2139-0CFA-D4A0F2C332B9}"/>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BDED9FE-A155-4418-1373-6570674CF973}"/>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6BF160D-856D-A09B-03F5-FB8649196D29}"/>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DDB8EA7-FB24-5BDC-9E08-00472D0B01B5}"/>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6D6BBEE-328E-5239-4243-57D7F17B1277}"/>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9B502-FE7A-C4D5-5A06-D19B2A53AF7B}"/>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D69923D-8000-950D-0843-A5713860107E}"/>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917362E-CED0-B0B3-B91E-2D3824AF22CF}"/>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5F85197-670B-2505-1058-994EC50E02F7}"/>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A480639-4AE3-D539-D724-33BB94EEDB80}"/>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73594AA-AAEA-B780-D1B1-A241A9AF09BD}"/>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DBF550-04B1-FC9D-779F-1139EFC6FCCC}"/>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CC57A0D-08CD-FB4A-8133-27F7FAB908FF}"/>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FF9067-01E5-97F2-8B3D-AB27A11E9175}"/>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5C38919-2BEF-BF60-9751-0819B1FAE4DF}"/>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B1C27D6-AD34-28EE-2491-6D2F504DE1B9}"/>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6E8931-25FF-6706-825E-BA225159A93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3BDC1B-37A6-836C-4D34-B301E4C8E8A4}"/>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4A841-7CBE-D6F7-F269-0466C9EFEF66}"/>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7495886-F89C-4D1A-105C-0C74E0542CE6}"/>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3D55D581-59AF-00C7-A7EB-AEB982C0689B}"/>
                </a:ext>
              </a:extLst>
            </p:cNvPr>
            <p:cNvGrpSpPr/>
            <p:nvPr/>
          </p:nvGrpSpPr>
          <p:grpSpPr>
            <a:xfrm>
              <a:off x="2110461" y="1608412"/>
              <a:ext cx="2656535" cy="3087863"/>
              <a:chOff x="2110461" y="1608412"/>
              <a:chExt cx="2656535" cy="3087863"/>
            </a:xfrm>
          </p:grpSpPr>
          <p:sp>
            <p:nvSpPr>
              <p:cNvPr id="61" name="Freeform: Shape 60">
                <a:extLst>
                  <a:ext uri="{FF2B5EF4-FFF2-40B4-BE49-F238E27FC236}">
                    <a16:creationId xmlns:a16="http://schemas.microsoft.com/office/drawing/2014/main" id="{FE2CC507-1999-0112-A1D9-0A78CD5C84FA}"/>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6CE7E21-5434-092F-2BF5-44F2775E11FB}"/>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9500D83-DD8F-77C7-EB42-C651350BB3D5}"/>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015E91-E7AA-B800-B7DF-8196FE245CCD}"/>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A1FF9FE-1684-B422-830D-277C8689B4C1}"/>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3D86F0-3755-3BA2-642D-190DC04E55E5}"/>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F1096B-6D1F-BB5C-2AAF-CBB02FA13C8F}"/>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AD0FFDD-214A-A39B-A46E-E5AE18C9D76D}"/>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C65883F-D27D-12EC-D4F4-4FCC98C1B8D2}"/>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A9E1FF0-FFD4-43BE-F498-5C0478BE02E6}"/>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61459E1-A988-C0D6-95D2-51582B1BF6D7}"/>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9C40ACA-261E-26D4-CB84-491AACD76A29}"/>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BFAA4FA-45D4-6248-AFB9-38B2D9F9DCA7}"/>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FED6D16-1EC9-DA18-4C00-CE2551B33266}"/>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430F201-59F6-35E7-1D0B-A18E81E38D93}"/>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07A7528-DEBF-C1AA-4890-D1678A2D9B00}"/>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D9ADF70-C7F3-C543-73CB-3D4762D42555}"/>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33EC1A4-60E4-83E6-A81E-C551787E6126}"/>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C4A4C38-5B6A-099A-0F30-A55AD6404394}"/>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54387CD-9D35-5F22-C9A0-5A766605D5B5}"/>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95C9B9C-6FA7-3920-2AE5-B063A11744B3}"/>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EE5EF1E-C3E1-51F2-7010-5DFB95B5BFCC}"/>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2E34D50-9B30-FE7F-4D0F-AB3C15A95946}"/>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73660EE-0123-CAFD-3ECD-E28A0C7FE5E4}"/>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C5A5EF7-F5ED-94E0-FFDC-2B3C19E33E66}"/>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39F1A0-B51F-CEC3-EBDD-8D78AA578136}"/>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93618D5-3DD6-EEF4-5456-06AB0B0C0341}"/>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888EA6-262F-87AB-B09D-15D23CE8D4BD}"/>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9D8B03E-F9D8-BC94-6065-CF8549E5A28E}"/>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9D9254B-20D5-D643-D532-4C7531540C50}"/>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C4793C1-7054-7141-7975-45E471FB3640}"/>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CA1CD18-0D44-BA2E-48C7-5EDE2F0D7D36}"/>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8A3A9E-8D12-D19A-F506-BC89585E29D2}"/>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31F5635-34F8-4216-9C23-FFA16134D42E}"/>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137C38D-EA4D-8832-C07A-232D373AAF9E}"/>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F0B91B2-FFDF-42E2-4C72-F43959BFFBF8}"/>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539B864-FA4C-A43B-6D3B-E59BBC19A4D4}"/>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C55B90-4BE2-CBF5-A836-2D42FD213F3B}"/>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0ECC6D6-7A21-C094-9D32-AD717B8F7E3A}"/>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DFE64E3-DEE2-87B7-7EC1-17BF4E06CB22}"/>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A4D5DD-ABBE-22BF-D818-458CADD4BDAE}"/>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97CAC6F-1B12-FC7A-DDBD-17069094A3C2}"/>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09FF2CB-10BA-158D-54B5-446D382BAC8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5ADEB5C-0817-A87A-48D9-D5560353836C}"/>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C6D9184-D9C7-481A-84B5-FAC33119F24A}"/>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5AE0A69-74B0-CB1D-CC9A-BEE07D29CF95}"/>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369346-ABA1-EE04-C701-C217B2E25AE8}"/>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7C9AB5F-B6C7-A72C-4FCC-F123F67B103B}"/>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81DDD5B-4817-D830-3A9D-D7296B58854A}"/>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62E1373-F901-E8BC-1219-2CEB958C97A6}"/>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421FA07-76A6-267D-C912-1E3CECAAA439}"/>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3648E4C-121A-024B-4B16-CA64C83095A5}"/>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1C0B34-D986-72DC-4465-CCAD7C0AD167}"/>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4D01460-593B-2E35-322B-365B84EFA440}"/>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E71B0BA-64D3-A707-6376-BA4DFA55D3C0}"/>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6BB483A-21DA-9C29-A056-E9A7F84DFD36}"/>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E54078-9FD5-0EA3-F729-59E2082C7133}"/>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4CEE6E1-8021-0DC5-065F-D08FE213B065}"/>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0037F5B-954D-0235-4F0A-29E52943E50C}"/>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419330-2ADC-EA04-1C2C-7E43360382FE}"/>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0A51B5-EE9C-46E1-1017-A42C510DD5DD}"/>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4DBB2F-9352-52F2-3EE2-3B61DAE430AA}"/>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384A789-6906-992B-E316-DA5255D92429}"/>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59D747-C52F-2B3E-A82E-8E5B5869CFE6}"/>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FA0694C-3FF0-CEC2-A285-C8D2B029E54F}"/>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E3E6309-01C0-97DB-EB4F-F5BBED410AA3}"/>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E4A442F-310D-0090-5BC5-59332F138C6B}"/>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9E9C0AA-2E21-2BC1-E9EF-80775EAA936C}"/>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D830195-F91B-5281-827C-013A2F85EDE0}"/>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848AD4-D4AE-2D1A-168C-4153E9D43EC0}"/>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DA8EF17-27EC-5A54-1018-B62E3F5FCB5F}"/>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pic>
        <p:nvPicPr>
          <p:cNvPr id="134" name="Picture 2" descr="Top 5 đạo kỵ binh mạnh nhất lịch sử thế giới - KickFit">
            <a:extLst>
              <a:ext uri="{FF2B5EF4-FFF2-40B4-BE49-F238E27FC236}">
                <a16:creationId xmlns:a16="http://schemas.microsoft.com/office/drawing/2014/main" id="{DBFE42B0-05B6-4BE1-EE66-A112650D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200" y="2955418"/>
            <a:ext cx="2908470" cy="20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D407D0A-A044-6127-90D7-924C8F1B9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12" y="4350630"/>
            <a:ext cx="7545021" cy="1889362"/>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2152405" y="1863773"/>
            <a:ext cx="8455680"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781425" y="3015628"/>
            <a:ext cx="2481531" cy="386127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21" y="211327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8E0553CF-D17D-22EC-2A3C-CF90E00284E1}"/>
              </a:ext>
            </a:extLst>
          </p:cNvPr>
          <p:cNvSpPr txBox="1"/>
          <p:nvPr/>
        </p:nvSpPr>
        <p:spPr>
          <a:xfrm>
            <a:off x="820890" y="1161312"/>
            <a:ext cx="2338384" cy="6303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1. Dao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động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
        <p:nvSpPr>
          <p:cNvPr id="79" name="TextBox 78">
            <a:extLst>
              <a:ext uri="{FF2B5EF4-FFF2-40B4-BE49-F238E27FC236}">
                <a16:creationId xmlns:a16="http://schemas.microsoft.com/office/drawing/2014/main" id="{AEFEED18-6631-A7FB-D96A-3311F974EED9}"/>
              </a:ext>
            </a:extLst>
          </p:cNvPr>
          <p:cNvSpPr txBox="1"/>
          <p:nvPr/>
        </p:nvSpPr>
        <p:spPr>
          <a:xfrm>
            <a:off x="2161246" y="3940451"/>
            <a:ext cx="8037442"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môi</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80" name="Picture 2" descr="Âm nhạc">
            <a:extLst>
              <a:ext uri="{FF2B5EF4-FFF2-40B4-BE49-F238E27FC236}">
                <a16:creationId xmlns:a16="http://schemas.microsoft.com/office/drawing/2014/main" id="{25D949A7-A25B-AFA6-148D-0939CD9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35" y="3902560"/>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794CDF5-6220-64FD-820F-1B32A1109EEB}"/>
              </a:ext>
            </a:extLst>
          </p:cNvPr>
          <p:cNvSpPr txBox="1"/>
          <p:nvPr/>
        </p:nvSpPr>
        <p:spPr>
          <a:xfrm>
            <a:off x="820890" y="3047626"/>
            <a:ext cx="2338384" cy="630365"/>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2.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18755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par>
                          <p:cTn id="14" fill="hold">
                            <p:stCondLst>
                              <p:cond delay="1740"/>
                            </p:stCondLst>
                            <p:childTnLst>
                              <p:par>
                                <p:cTn id="15" presetID="53" presetClass="entr" presetSubtype="16"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953747"/>
            <a:ext cx="5389884" cy="341632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5400" dirty="0" err="1"/>
              <a:t>Hãy</a:t>
            </a:r>
            <a:r>
              <a:rPr lang="en-US" sz="5400" dirty="0"/>
              <a:t> </a:t>
            </a:r>
            <a:r>
              <a:rPr lang="en-US" sz="5400" dirty="0" err="1"/>
              <a:t>tìm</a:t>
            </a:r>
            <a:r>
              <a:rPr lang="en-US" sz="5400" dirty="0"/>
              <a:t> </a:t>
            </a:r>
            <a:r>
              <a:rPr lang="en-US" sz="5400" dirty="0" err="1"/>
              <a:t>thêm</a:t>
            </a:r>
            <a:r>
              <a:rPr lang="en-US" sz="5400" dirty="0"/>
              <a:t> </a:t>
            </a:r>
            <a:r>
              <a:rPr lang="en-US" sz="5400" dirty="0" err="1"/>
              <a:t>ví</a:t>
            </a:r>
            <a:r>
              <a:rPr lang="en-US" sz="5400" dirty="0"/>
              <a:t> </a:t>
            </a:r>
            <a:r>
              <a:rPr lang="en-US" sz="5400" dirty="0" err="1"/>
              <a:t>dụ</a:t>
            </a:r>
            <a:r>
              <a:rPr lang="en-US" sz="5400" dirty="0"/>
              <a:t> </a:t>
            </a:r>
            <a:r>
              <a:rPr lang="en-US" sz="5400" dirty="0" err="1"/>
              <a:t>về</a:t>
            </a:r>
            <a:r>
              <a:rPr lang="en-US" sz="5400" dirty="0"/>
              <a:t> </a:t>
            </a:r>
            <a:r>
              <a:rPr lang="en-US" sz="5400" dirty="0" err="1"/>
              <a:t>sự</a:t>
            </a:r>
            <a:r>
              <a:rPr lang="en-US" sz="5400" dirty="0"/>
              <a:t> </a:t>
            </a:r>
            <a:r>
              <a:rPr lang="en-US" sz="5400" dirty="0" err="1"/>
              <a:t>truyền</a:t>
            </a:r>
            <a:r>
              <a:rPr lang="en-US" sz="5400" dirty="0"/>
              <a:t> </a:t>
            </a:r>
            <a:r>
              <a:rPr lang="en-US" sz="5400" dirty="0" err="1"/>
              <a:t>dao</a:t>
            </a:r>
            <a:r>
              <a:rPr lang="en-US" sz="5400" dirty="0"/>
              <a:t> </a:t>
            </a:r>
            <a:r>
              <a:rPr lang="en-US" sz="5400" dirty="0" err="1"/>
              <a:t>động</a:t>
            </a:r>
            <a:r>
              <a:rPr lang="en-US" sz="5400" dirty="0"/>
              <a:t> </a:t>
            </a:r>
            <a:r>
              <a:rPr lang="en-US" sz="5400" dirty="0" err="1"/>
              <a:t>tạo</a:t>
            </a:r>
            <a:r>
              <a:rPr lang="en-US" sz="5400" dirty="0"/>
              <a:t> </a:t>
            </a:r>
            <a:r>
              <a:rPr lang="en-US" sz="5400" dirty="0" err="1"/>
              <a:t>thành</a:t>
            </a:r>
            <a:r>
              <a:rPr lang="en-US" sz="5400" dirty="0"/>
              <a:t> </a:t>
            </a:r>
            <a:r>
              <a:rPr lang="en-US" sz="5400" dirty="0" err="1"/>
              <a:t>sóng</a:t>
            </a:r>
            <a:endParaRPr kumimoji="0" lang="en-US" sz="287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065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968459" y="5343515"/>
            <a:ext cx="10602033"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vi-VN" sz="3200" dirty="0"/>
              <a:t>Trên mặt nước cánh bèo hay chiếc phao chỉ dao động tại chỗ khi sóng truyền qua,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3074" name="Picture 2" descr="Nhạc dân ca Bắc Bộ: Bèo Dạt Mây Trôi - Mai Phương">
            <a:extLst>
              <a:ext uri="{FF2B5EF4-FFF2-40B4-BE49-F238E27FC236}">
                <a16:creationId xmlns:a16="http://schemas.microsoft.com/office/drawing/2014/main" id="{2D1FDF11-4405-C520-06A9-42C4A9D15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492" y="1166944"/>
            <a:ext cx="6281016" cy="396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8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3703068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2" name="Rectangle: Rounded Corners 21">
            <a:extLst>
              <a:ext uri="{FF2B5EF4-FFF2-40B4-BE49-F238E27FC236}">
                <a16:creationId xmlns:a16="http://schemas.microsoft.com/office/drawing/2014/main" id="{C411F4BD-08F4-A3A7-5691-0DE30529A9B3}"/>
              </a:ext>
            </a:extLst>
          </p:cNvPr>
          <p:cNvSpPr/>
          <p:nvPr/>
        </p:nvSpPr>
        <p:spPr>
          <a:xfrm>
            <a:off x="1552134" y="5550967"/>
            <a:ext cx="10345226" cy="75807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F167F8-8E17-015C-95B2-10B53786C472}"/>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86" name="Picture 14">
            <a:extLst>
              <a:ext uri="{FF2B5EF4-FFF2-40B4-BE49-F238E27FC236}">
                <a16:creationId xmlns:a16="http://schemas.microsoft.com/office/drawing/2014/main" id="{E68CBFCF-A163-AAFC-74CA-A21B4FA4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950" y="5284091"/>
            <a:ext cx="844873" cy="8448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A7C0720C-D274-34F7-83D5-749EC5FA9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50" y="3985043"/>
            <a:ext cx="1012371" cy="10123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3EE9C60-7304-702B-9E85-310651629B50}"/>
              </a:ext>
            </a:extLst>
          </p:cNvPr>
          <p:cNvSpPr txBox="1"/>
          <p:nvPr/>
        </p:nvSpPr>
        <p:spPr>
          <a:xfrm>
            <a:off x="2110627" y="4099611"/>
            <a:ext cx="903542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a:t>Khi </a:t>
            </a:r>
            <a:r>
              <a:rPr lang="en-US" dirty="0" err="1"/>
              <a:t>âm</a:t>
            </a:r>
            <a:r>
              <a:rPr lang="en-US" dirty="0"/>
              <a:t> </a:t>
            </a:r>
            <a:r>
              <a:rPr lang="en-US" dirty="0" err="1"/>
              <a:t>thoa</a:t>
            </a:r>
            <a:r>
              <a:rPr lang="en-US" dirty="0"/>
              <a:t>, </a:t>
            </a:r>
            <a:r>
              <a:rPr lang="en-US" dirty="0" err="1"/>
              <a:t>mặt</a:t>
            </a:r>
            <a:r>
              <a:rPr lang="en-US" dirty="0"/>
              <a:t> </a:t>
            </a:r>
            <a:r>
              <a:rPr lang="en-US" dirty="0" err="1"/>
              <a:t>trống</a:t>
            </a:r>
            <a:r>
              <a:rPr lang="en-US" dirty="0"/>
              <a:t>, </a:t>
            </a:r>
            <a:r>
              <a:rPr lang="en-US" dirty="0" err="1"/>
              <a:t>dây</a:t>
            </a:r>
            <a:r>
              <a:rPr lang="en-US" dirty="0"/>
              <a:t> </a:t>
            </a:r>
            <a:r>
              <a:rPr lang="en-US" dirty="0" err="1"/>
              <a:t>đàn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thì</a:t>
            </a:r>
            <a:r>
              <a:rPr lang="en-US" dirty="0"/>
              <a:t> </a:t>
            </a:r>
            <a:r>
              <a:rPr lang="en-US" dirty="0" err="1"/>
              <a:t>chúng</a:t>
            </a:r>
            <a:r>
              <a:rPr lang="en-US" dirty="0"/>
              <a:t> có </a:t>
            </a:r>
            <a:r>
              <a:rPr lang="en-US" dirty="0" err="1"/>
              <a:t>đặc</a:t>
            </a:r>
            <a:r>
              <a:rPr lang="en-US" dirty="0"/>
              <a:t> </a:t>
            </a:r>
            <a:r>
              <a:rPr lang="en-US" dirty="0" err="1"/>
              <a:t>điểm</a:t>
            </a:r>
            <a:r>
              <a:rPr lang="en-US" dirty="0"/>
              <a:t> gì </a:t>
            </a:r>
            <a:r>
              <a:rPr lang="en-US" dirty="0" err="1"/>
              <a:t>giống</a:t>
            </a:r>
            <a:r>
              <a:rPr lang="en-US" dirty="0"/>
              <a:t> </a:t>
            </a:r>
            <a:r>
              <a:rPr lang="en-US" dirty="0" err="1"/>
              <a:t>nhau</a:t>
            </a:r>
            <a:r>
              <a:rPr lang="en-US" dirty="0"/>
              <a:t>?</a:t>
            </a:r>
          </a:p>
        </p:txBody>
      </p:sp>
      <p:sp>
        <p:nvSpPr>
          <p:cNvPr id="42" name="TextBox 41">
            <a:extLst>
              <a:ext uri="{FF2B5EF4-FFF2-40B4-BE49-F238E27FC236}">
                <a16:creationId xmlns:a16="http://schemas.microsoft.com/office/drawing/2014/main" id="{C2282080-691F-8E78-4ED8-FB0AF67AC98B}"/>
              </a:ext>
            </a:extLst>
          </p:cNvPr>
          <p:cNvSpPr txBox="1"/>
          <p:nvPr/>
        </p:nvSpPr>
        <p:spPr>
          <a:xfrm>
            <a:off x="2144640" y="5660376"/>
            <a:ext cx="940215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a:t>
            </a:r>
            <a:r>
              <a:rPr lang="en-US" dirty="0" err="1"/>
              <a:t>ều</a:t>
            </a:r>
            <a:r>
              <a:rPr lang="en-US" dirty="0"/>
              <a:t> rung </a:t>
            </a:r>
            <a:r>
              <a:rPr lang="en-US" dirty="0" err="1"/>
              <a:t>động</a:t>
            </a:r>
            <a:r>
              <a:rPr lang="en-US" dirty="0"/>
              <a:t> qua lại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(hay </a:t>
            </a:r>
            <a:r>
              <a:rPr lang="en-US" dirty="0" err="1"/>
              <a:t>vị</a:t>
            </a:r>
            <a:r>
              <a:rPr lang="en-US" dirty="0"/>
              <a:t> </a:t>
            </a:r>
            <a:r>
              <a:rPr lang="en-US" dirty="0" err="1"/>
              <a:t>trí</a:t>
            </a:r>
            <a:r>
              <a:rPr lang="en-US" dirty="0"/>
              <a:t> </a:t>
            </a:r>
            <a:r>
              <a:rPr lang="en-US" dirty="0" err="1"/>
              <a:t>đứng</a:t>
            </a:r>
            <a:r>
              <a:rPr lang="en-US" dirty="0"/>
              <a:t> </a:t>
            </a:r>
            <a:r>
              <a:rPr lang="en-US" dirty="0" err="1"/>
              <a:t>yên</a:t>
            </a:r>
            <a:r>
              <a:rPr lang="en-US" dirty="0"/>
              <a:t> ban </a:t>
            </a:r>
            <a:r>
              <a:rPr lang="en-US" dirty="0" err="1"/>
              <a:t>đầu</a:t>
            </a:r>
            <a:r>
              <a:rPr lang="en-US" dirty="0"/>
              <a:t>).</a:t>
            </a:r>
          </a:p>
        </p:txBody>
      </p:sp>
      <p:pic>
        <p:nvPicPr>
          <p:cNvPr id="30" name="Picture 4" descr="Shabadadoo">
            <a:extLst>
              <a:ext uri="{FF2B5EF4-FFF2-40B4-BE49-F238E27FC236}">
                <a16:creationId xmlns:a16="http://schemas.microsoft.com/office/drawing/2014/main" id="{8D7BBE52-CF7C-1C70-1470-369E0497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041" y="1696412"/>
            <a:ext cx="3615304" cy="1930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WHAT ENERGY DO I PRODUCE AND HOW? | Baamboozle">
            <a:extLst>
              <a:ext uri="{FF2B5EF4-FFF2-40B4-BE49-F238E27FC236}">
                <a16:creationId xmlns:a16="http://schemas.microsoft.com/office/drawing/2014/main" id="{EA9E1699-EA00-98E1-DB3A-E656B0A72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726" y="1236453"/>
            <a:ext cx="2734647" cy="27346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ài 13. Môi trường truyền âm - Hoc24">
            <a:extLst>
              <a:ext uri="{FF2B5EF4-FFF2-40B4-BE49-F238E27FC236}">
                <a16:creationId xmlns:a16="http://schemas.microsoft.com/office/drawing/2014/main" id="{70542A75-B39D-0F90-4D45-EE80DEC672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9832"/>
          <a:stretch/>
        </p:blipFill>
        <p:spPr bwMode="auto">
          <a:xfrm>
            <a:off x="748552" y="2078986"/>
            <a:ext cx="3035224" cy="154799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ABB67520-63E5-096C-C1B5-7FC5CCFB4F7B}"/>
              </a:ext>
            </a:extLst>
          </p:cNvPr>
          <p:cNvSpPr/>
          <p:nvPr/>
        </p:nvSpPr>
        <p:spPr>
          <a:xfrm>
            <a:off x="10757504" y="230967"/>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2" descr="Sóng âm">
            <a:extLst>
              <a:ext uri="{FF2B5EF4-FFF2-40B4-BE49-F238E27FC236}">
                <a16:creationId xmlns:a16="http://schemas.microsoft.com/office/drawing/2014/main" id="{7C25ACAA-4517-E86C-2743-5AC6CA3877B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85676" y="409008"/>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C126FE4-309A-A4D8-CA8A-B58F581010E8}"/>
              </a:ext>
            </a:extLst>
          </p:cNvPr>
          <p:cNvSpPr txBox="1"/>
          <p:nvPr/>
        </p:nvSpPr>
        <p:spPr>
          <a:xfrm>
            <a:off x="8373012" y="308150"/>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FB0DD58B-AA0C-84E9-43AC-3B6AA89E34D7}"/>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282EF5E5-E18F-F7D5-73E4-8F65F31810C7}"/>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346F11A-F118-E8E1-5549-3DBA59B0A3AC}"/>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1" name="Picture 4">
            <a:extLst>
              <a:ext uri="{FF2B5EF4-FFF2-40B4-BE49-F238E27FC236}">
                <a16:creationId xmlns:a16="http://schemas.microsoft.com/office/drawing/2014/main" id="{759F7DF0-4151-CEEE-D9A2-925A85E398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776;p52">
            <a:extLst>
              <a:ext uri="{FF2B5EF4-FFF2-40B4-BE49-F238E27FC236}">
                <a16:creationId xmlns:a16="http://schemas.microsoft.com/office/drawing/2014/main" id="{4CD8B969-D0C0-4E36-18A7-B7470ACE6C7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 name="Picture 2" descr="Sóng âm">
            <a:extLst>
              <a:ext uri="{FF2B5EF4-FFF2-40B4-BE49-F238E27FC236}">
                <a16:creationId xmlns:a16="http://schemas.microsoft.com/office/drawing/2014/main" id="{11D8F81A-4CA8-F8C8-5266-F95C734090BF}"/>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389B22A-5340-0807-E5C8-383B4E0E19D1}"/>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4729836B-DFE7-5815-B661-7685C585FA17}"/>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216A1AA8-B7F6-F961-5873-DFDE840CA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5B55B2E-8D4D-3852-7E8C-AC67D3327C01}"/>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70F7C077-1FC6-2072-8312-EB5F8E1CDBAE}"/>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C126AD68-00C2-CA7C-806D-C2787CBBC690}"/>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47" name="Picture 6">
            <a:extLst>
              <a:ext uri="{FF2B5EF4-FFF2-40B4-BE49-F238E27FC236}">
                <a16:creationId xmlns:a16="http://schemas.microsoft.com/office/drawing/2014/main" id="{C9A65CD3-93F2-7A9D-7DBA-DD428858455E}"/>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p:cTn id="7" dur="500" fill="hold"/>
                                        <p:tgtEl>
                                          <p:spTgt spid="3088"/>
                                        </p:tgtEl>
                                        <p:attrNameLst>
                                          <p:attrName>ppt_w</p:attrName>
                                        </p:attrNameLst>
                                      </p:cBhvr>
                                      <p:tavLst>
                                        <p:tav tm="0">
                                          <p:val>
                                            <p:fltVal val="0"/>
                                          </p:val>
                                        </p:tav>
                                        <p:tav tm="100000">
                                          <p:val>
                                            <p:strVal val="#ppt_w"/>
                                          </p:val>
                                        </p:tav>
                                      </p:tavLst>
                                    </p:anim>
                                    <p:anim calcmode="lin" valueType="num">
                                      <p:cBhvr>
                                        <p:cTn id="8" dur="500" fill="hold"/>
                                        <p:tgtEl>
                                          <p:spTgt spid="3088"/>
                                        </p:tgtEl>
                                        <p:attrNameLst>
                                          <p:attrName>ppt_h</p:attrName>
                                        </p:attrNameLst>
                                      </p:cBhvr>
                                      <p:tavLst>
                                        <p:tav tm="0">
                                          <p:val>
                                            <p:fltVal val="0"/>
                                          </p:val>
                                        </p:tav>
                                        <p:tav tm="100000">
                                          <p:val>
                                            <p:strVal val="#ppt_h"/>
                                          </p:val>
                                        </p:tav>
                                      </p:tavLst>
                                    </p:anim>
                                    <p:animEffect transition="in" filter="fade">
                                      <p:cBhvr>
                                        <p:cTn id="9" dur="500"/>
                                        <p:tgtEl>
                                          <p:spTgt spid="308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6"/>
                                        </p:tgtEl>
                                        <p:attrNameLst>
                                          <p:attrName>style.visibility</p:attrName>
                                        </p:attrNameLst>
                                      </p:cBhvr>
                                      <p:to>
                                        <p:strVal val="visible"/>
                                      </p:to>
                                    </p:set>
                                    <p:anim calcmode="lin" valueType="num">
                                      <p:cBhvr>
                                        <p:cTn id="18" dur="500" fill="hold"/>
                                        <p:tgtEl>
                                          <p:spTgt spid="3086"/>
                                        </p:tgtEl>
                                        <p:attrNameLst>
                                          <p:attrName>ppt_w</p:attrName>
                                        </p:attrNameLst>
                                      </p:cBhvr>
                                      <p:tavLst>
                                        <p:tav tm="0">
                                          <p:val>
                                            <p:fltVal val="0"/>
                                          </p:val>
                                        </p:tav>
                                        <p:tav tm="100000">
                                          <p:val>
                                            <p:strVal val="#ppt_w"/>
                                          </p:val>
                                        </p:tav>
                                      </p:tavLst>
                                    </p:anim>
                                    <p:anim calcmode="lin" valueType="num">
                                      <p:cBhvr>
                                        <p:cTn id="19" dur="500" fill="hold"/>
                                        <p:tgtEl>
                                          <p:spTgt spid="3086"/>
                                        </p:tgtEl>
                                        <p:attrNameLst>
                                          <p:attrName>ppt_h</p:attrName>
                                        </p:attrNameLst>
                                      </p:cBhvr>
                                      <p:tavLst>
                                        <p:tav tm="0">
                                          <p:val>
                                            <p:fltVal val="0"/>
                                          </p:val>
                                        </p:tav>
                                        <p:tav tm="100000">
                                          <p:val>
                                            <p:strVal val="#ppt_h"/>
                                          </p:val>
                                        </p:tav>
                                      </p:tavLst>
                                    </p:anim>
                                    <p:animEffect transition="in" filter="fade">
                                      <p:cBhvr>
                                        <p:cTn id="20" dur="500"/>
                                        <p:tgtEl>
                                          <p:spTgt spid="308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Thí nghiệm khoa học cộng hưởng cho khái niệm trẻ em">
            <a:extLst>
              <a:ext uri="{FF2B5EF4-FFF2-40B4-BE49-F238E27FC236}">
                <a16:creationId xmlns:a16="http://schemas.microsoft.com/office/drawing/2014/main" id="{DE24BEC1-002F-8024-C44B-C5A11AC9F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374" r="48319" b="18509"/>
          <a:stretch/>
        </p:blipFill>
        <p:spPr bwMode="auto">
          <a:xfrm>
            <a:off x="8537254" y="2613044"/>
            <a:ext cx="1839168" cy="27656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girl playing flute">
            <a:extLst>
              <a:ext uri="{FF2B5EF4-FFF2-40B4-BE49-F238E27FC236}">
                <a16:creationId xmlns:a16="http://schemas.microsoft.com/office/drawing/2014/main" id="{711FBE72-3F9E-F0C0-7CE0-A2C058CB3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086" y="2694476"/>
            <a:ext cx="1658677" cy="261544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65C77A04-87F8-F128-3713-A94AAD9497A9}"/>
              </a:ext>
            </a:extLst>
          </p:cNvPr>
          <p:cNvSpPr txBox="1"/>
          <p:nvPr/>
        </p:nvSpPr>
        <p:spPr>
          <a:xfrm>
            <a:off x="8288070" y="5275643"/>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thoa</a:t>
            </a:r>
            <a:endParaRPr lang="en-US" sz="3200" dirty="0">
              <a:latin typeface="#9Slide07 IcielBaliho Script" pitchFamily="2" charset="0"/>
            </a:endParaRPr>
          </a:p>
        </p:txBody>
      </p:sp>
      <p:pic>
        <p:nvPicPr>
          <p:cNvPr id="6148" name="Picture 4" descr="Cute girl playing ukulele on white">
            <a:extLst>
              <a:ext uri="{FF2B5EF4-FFF2-40B4-BE49-F238E27FC236}">
                <a16:creationId xmlns:a16="http://schemas.microsoft.com/office/drawing/2014/main" id="{72711CFA-3C22-5CB2-DE7B-F9ADE3CDB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498" y="2649833"/>
            <a:ext cx="2418949" cy="24742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5"/>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20219"/>
            <a:ext cx="9373459"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sz="2800" dirty="0" err="1"/>
              <a:t>Nguồn</a:t>
            </a:r>
            <a:r>
              <a:rPr lang="en-US" sz="2800" dirty="0"/>
              <a:t> </a:t>
            </a:r>
            <a:r>
              <a:rPr lang="en-US" sz="2800" dirty="0" err="1"/>
              <a:t>âm</a:t>
            </a:r>
            <a:r>
              <a:rPr lang="en-US" sz="2800" dirty="0"/>
              <a:t> </a:t>
            </a:r>
            <a:r>
              <a:rPr lang="en-US" sz="2800" dirty="0" err="1"/>
              <a:t>là</a:t>
            </a:r>
            <a:r>
              <a:rPr lang="en-US" sz="2800" dirty="0"/>
              <a:t> </a:t>
            </a:r>
            <a:r>
              <a:rPr lang="en-US" sz="2800" dirty="0" err="1"/>
              <a:t>nguồn</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các</a:t>
            </a:r>
            <a:r>
              <a:rPr lang="en-US" sz="2800" dirty="0"/>
              <a:t> </a:t>
            </a:r>
            <a:r>
              <a:rPr lang="en-US" sz="2800" dirty="0" err="1"/>
              <a:t>nguồn</a:t>
            </a:r>
            <a:r>
              <a:rPr lang="en-US" sz="2800" dirty="0"/>
              <a:t> </a:t>
            </a:r>
            <a:r>
              <a:rPr lang="en-US" sz="2800" dirty="0" err="1"/>
              <a:t>âm</a:t>
            </a:r>
            <a:r>
              <a:rPr lang="en-US" sz="2800" dirty="0"/>
              <a:t> </a:t>
            </a:r>
            <a:r>
              <a:rPr lang="en-US" sz="2800" dirty="0" err="1"/>
              <a:t>đều</a:t>
            </a:r>
            <a:r>
              <a:rPr lang="en-US" sz="2800" dirty="0"/>
              <a:t> </a:t>
            </a:r>
            <a:r>
              <a:rPr lang="en-US" sz="2800" dirty="0" err="1"/>
              <a:t>dao</a:t>
            </a:r>
            <a:r>
              <a:rPr lang="en-US" sz="2800" dirty="0"/>
              <a:t> </a:t>
            </a:r>
            <a:r>
              <a:rPr lang="en-US" sz="2800" dirty="0" err="1"/>
              <a:t>động</a:t>
            </a:r>
            <a:r>
              <a:rPr lang="en-US" sz="2800" dirty="0"/>
              <a:t> (</a:t>
            </a:r>
            <a:r>
              <a:rPr lang="en-US" sz="2800" dirty="0" err="1"/>
              <a:t>vật</a:t>
            </a:r>
            <a:r>
              <a:rPr lang="en-US" sz="2800" dirty="0"/>
              <a:t> </a:t>
            </a:r>
            <a:r>
              <a:rPr lang="en-US" sz="2800" dirty="0" err="1"/>
              <a:t>dao</a:t>
            </a:r>
            <a:r>
              <a:rPr lang="en-US" sz="2800" dirty="0"/>
              <a:t> </a:t>
            </a:r>
            <a:r>
              <a:rPr lang="en-US" sz="2800" dirty="0" err="1"/>
              <a:t>động</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thanh</a:t>
            </a:r>
            <a:r>
              <a:rPr lang="en-US" sz="2800" dirty="0"/>
              <a:t> </a:t>
            </a:r>
            <a:r>
              <a:rPr lang="en-US" sz="2800" dirty="0" err="1"/>
              <a:t>gọi</a:t>
            </a:r>
            <a:r>
              <a:rPr lang="en-US" sz="2800" dirty="0"/>
              <a:t> </a:t>
            </a:r>
            <a:r>
              <a:rPr lang="en-US" sz="2800" dirty="0" err="1"/>
              <a:t>là</a:t>
            </a:r>
            <a:r>
              <a:rPr lang="en-US" sz="2800" dirty="0"/>
              <a:t> </a:t>
            </a:r>
            <a:r>
              <a:rPr lang="en-US" sz="2800" dirty="0" err="1"/>
              <a:t>nguồn</a:t>
            </a:r>
            <a:r>
              <a:rPr lang="en-US" sz="2800" dirty="0"/>
              <a:t> </a:t>
            </a:r>
            <a:r>
              <a:rPr lang="en-US" sz="2800" dirty="0" err="1"/>
              <a:t>âm</a:t>
            </a:r>
            <a:r>
              <a:rPr lang="en-US" sz="2800" dirty="0"/>
              <a:t>)</a:t>
            </a:r>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95" y="159283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0F14BCB3-4347-B5C7-DF9C-067DA8A05D54}"/>
              </a:ext>
            </a:extLst>
          </p:cNvPr>
          <p:cNvSpPr/>
          <p:nvPr/>
        </p:nvSpPr>
        <p:spPr>
          <a:xfrm>
            <a:off x="1005919" y="436621"/>
            <a:ext cx="2653744" cy="675596"/>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776;p52">
            <a:extLst>
              <a:ext uri="{FF2B5EF4-FFF2-40B4-BE49-F238E27FC236}">
                <a16:creationId xmlns:a16="http://schemas.microsoft.com/office/drawing/2014/main" id="{FC05249D-D7DF-8BF6-E4C9-730BDF61B7C7}"/>
              </a:ext>
            </a:extLst>
          </p:cNvPr>
          <p:cNvSpPr/>
          <p:nvPr/>
        </p:nvSpPr>
        <p:spPr>
          <a:xfrm>
            <a:off x="781071" y="280260"/>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8" name="Picture 2" descr="Sóng âm">
            <a:extLst>
              <a:ext uri="{FF2B5EF4-FFF2-40B4-BE49-F238E27FC236}">
                <a16:creationId xmlns:a16="http://schemas.microsoft.com/office/drawing/2014/main" id="{5981FE8A-443D-17E2-5BE6-8EB92EDF5AF6}"/>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09243" y="458301"/>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9ABB1385-7343-1F8A-79DF-92D9F414B978}"/>
              </a:ext>
            </a:extLst>
          </p:cNvPr>
          <p:cNvSpPr txBox="1"/>
          <p:nvPr/>
        </p:nvSpPr>
        <p:spPr>
          <a:xfrm>
            <a:off x="1600642" y="438428"/>
            <a:ext cx="1766532" cy="584775"/>
          </a:xfrm>
          <a:prstGeom prst="rect">
            <a:avLst/>
          </a:prstGeom>
          <a:noFill/>
        </p:spPr>
        <p:txBody>
          <a:bodyPr wrap="square" rtlCol="0">
            <a:spAutoFit/>
          </a:bodyPr>
          <a:lstStyle/>
          <a:p>
            <a:pPr algn="ctr"/>
            <a:r>
              <a:rPr lang="en-US" sz="3200" dirty="0" err="1">
                <a:solidFill>
                  <a:srgbClr val="F4EEA9"/>
                </a:solidFill>
                <a:latin typeface="#9Slide07 IcielBaliho Script" pitchFamily="2" charset="0"/>
                <a:cs typeface="#9Slide03 Arima Madurai Black" panose="00000A00000000000000" pitchFamily="2" charset="0"/>
              </a:rPr>
              <a:t>Nguồn</a:t>
            </a:r>
            <a:r>
              <a:rPr lang="en-US" sz="3200" dirty="0">
                <a:solidFill>
                  <a:srgbClr val="F4EEA9"/>
                </a:solidFill>
                <a:latin typeface="#9Slide07 IcielBaliho Script" pitchFamily="2" charset="0"/>
                <a:cs typeface="#9Slide03 Arima Madurai Black" panose="00000A00000000000000" pitchFamily="2" charset="0"/>
              </a:rPr>
              <a:t> </a:t>
            </a:r>
            <a:r>
              <a:rPr lang="en-US" sz="3200" dirty="0" err="1">
                <a:solidFill>
                  <a:srgbClr val="F4EEA9"/>
                </a:solidFill>
                <a:latin typeface="#9Slide07 IcielBaliho Script" pitchFamily="2" charset="0"/>
                <a:cs typeface="#9Slide03 Arima Madurai Black" panose="00000A00000000000000" pitchFamily="2" charset="0"/>
              </a:rPr>
              <a:t>âm</a:t>
            </a:r>
            <a:endParaRPr lang="vi-VN" sz="3200" dirty="0">
              <a:solidFill>
                <a:srgbClr val="F4EEA9"/>
              </a:solidFill>
              <a:latin typeface="#9Slide07 IcielBaliho Script" pitchFamily="2" charset="0"/>
              <a:cs typeface="#9Slide03 Arima Madurai Black" panose="00000A00000000000000" pitchFamily="2" charset="0"/>
            </a:endParaRPr>
          </a:p>
        </p:txBody>
      </p:sp>
      <p:pic>
        <p:nvPicPr>
          <p:cNvPr id="6146" name="Picture 2" descr="Cậu bé vui vẻ chơi trống">
            <a:extLst>
              <a:ext uri="{FF2B5EF4-FFF2-40B4-BE49-F238E27FC236}">
                <a16:creationId xmlns:a16="http://schemas.microsoft.com/office/drawing/2014/main" id="{5323E870-F54F-17D2-2CE1-6288C1DC0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999" y="2668424"/>
            <a:ext cx="1833974" cy="2474283"/>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DC27139-4378-A44B-8287-E767A2CE5A83}"/>
              </a:ext>
            </a:extLst>
          </p:cNvPr>
          <p:cNvSpPr txBox="1"/>
          <p:nvPr/>
        </p:nvSpPr>
        <p:spPr>
          <a:xfrm>
            <a:off x="785178" y="5264450"/>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Mặt</a:t>
            </a:r>
            <a:r>
              <a:rPr lang="en-US" sz="3200" dirty="0">
                <a:latin typeface="#9Slide07 IcielBaliho Script" pitchFamily="2" charset="0"/>
              </a:rPr>
              <a:t> </a:t>
            </a:r>
            <a:r>
              <a:rPr lang="en-US" sz="3200" dirty="0" err="1">
                <a:latin typeface="#9Slide07 IcielBaliho Script" pitchFamily="2" charset="0"/>
              </a:rPr>
              <a:t>trống</a:t>
            </a:r>
            <a:endParaRPr lang="en-US" sz="3200" dirty="0">
              <a:latin typeface="#9Slide07 IcielBaliho Script" pitchFamily="2" charset="0"/>
            </a:endParaRPr>
          </a:p>
        </p:txBody>
      </p:sp>
      <p:sp>
        <p:nvSpPr>
          <p:cNvPr id="93" name="TextBox 92">
            <a:extLst>
              <a:ext uri="{FF2B5EF4-FFF2-40B4-BE49-F238E27FC236}">
                <a16:creationId xmlns:a16="http://schemas.microsoft.com/office/drawing/2014/main" id="{2672F2D8-EC3A-CFA0-B9FA-9A24B18C8B89}"/>
              </a:ext>
            </a:extLst>
          </p:cNvPr>
          <p:cNvSpPr txBox="1"/>
          <p:nvPr/>
        </p:nvSpPr>
        <p:spPr>
          <a:xfrm>
            <a:off x="3403829" y="5268181"/>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Dây</a:t>
            </a:r>
            <a:r>
              <a:rPr lang="en-US" sz="3200" dirty="0">
                <a:latin typeface="#9Slide07 IcielBaliho Script" pitchFamily="2" charset="0"/>
              </a:rPr>
              <a:t> </a:t>
            </a:r>
            <a:r>
              <a:rPr lang="en-US" sz="3200" dirty="0" err="1">
                <a:latin typeface="#9Slide07 IcielBaliho Script" pitchFamily="2" charset="0"/>
              </a:rPr>
              <a:t>đàn</a:t>
            </a:r>
            <a:endParaRPr lang="en-US" sz="3200" dirty="0">
              <a:latin typeface="#9Slide07 IcielBaliho Script" pitchFamily="2" charset="0"/>
            </a:endParaRPr>
          </a:p>
        </p:txBody>
      </p:sp>
      <p:sp>
        <p:nvSpPr>
          <p:cNvPr id="95" name="TextBox 94">
            <a:extLst>
              <a:ext uri="{FF2B5EF4-FFF2-40B4-BE49-F238E27FC236}">
                <a16:creationId xmlns:a16="http://schemas.microsoft.com/office/drawing/2014/main" id="{741DD6C9-B5FA-4807-D839-B6CFDA9196A6}"/>
              </a:ext>
            </a:extLst>
          </p:cNvPr>
          <p:cNvSpPr txBox="1"/>
          <p:nvPr/>
        </p:nvSpPr>
        <p:spPr>
          <a:xfrm>
            <a:off x="5929781" y="5271912"/>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Cây</a:t>
            </a:r>
            <a:r>
              <a:rPr lang="en-US" sz="3200" dirty="0">
                <a:latin typeface="#9Slide07 IcielBaliho Script" pitchFamily="2" charset="0"/>
              </a:rPr>
              <a:t> </a:t>
            </a:r>
            <a:r>
              <a:rPr lang="en-US" sz="3200" dirty="0" err="1">
                <a:latin typeface="#9Slide07 IcielBaliho Script" pitchFamily="2" charset="0"/>
              </a:rPr>
              <a:t>sáo</a:t>
            </a:r>
            <a:endParaRPr lang="en-US" sz="3200" dirty="0">
              <a:latin typeface="#9Slide07 IcielBaliho Script" pitchFamily="2" charset="0"/>
            </a:endParaRPr>
          </a:p>
        </p:txBody>
      </p:sp>
    </p:spTree>
    <p:extLst>
      <p:ext uri="{BB962C8B-B14F-4D97-AF65-F5344CB8AC3E}">
        <p14:creationId xmlns:p14="http://schemas.microsoft.com/office/powerpoint/2010/main" val="38673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500" fill="hold"/>
                                        <p:tgtEl>
                                          <p:spTgt spid="6146"/>
                                        </p:tgtEl>
                                        <p:attrNameLst>
                                          <p:attrName>ppt_w</p:attrName>
                                        </p:attrNameLst>
                                      </p:cBhvr>
                                      <p:tavLst>
                                        <p:tav tm="0">
                                          <p:val>
                                            <p:fltVal val="0"/>
                                          </p:val>
                                        </p:tav>
                                        <p:tav tm="100000">
                                          <p:val>
                                            <p:strVal val="#ppt_w"/>
                                          </p:val>
                                        </p:tav>
                                      </p:tavLst>
                                    </p:anim>
                                    <p:anim calcmode="lin" valueType="num">
                                      <p:cBhvr>
                                        <p:cTn id="28" dur="500" fill="hold"/>
                                        <p:tgtEl>
                                          <p:spTgt spid="614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1"/>
                                        </p:tgtEl>
                                        <p:attrNameLst>
                                          <p:attrName>style.visibility</p:attrName>
                                        </p:attrNameLst>
                                      </p:cBhvr>
                                      <p:to>
                                        <p:strVal val="visible"/>
                                      </p:to>
                                    </p:set>
                                    <p:animEffect transition="in" filter="wipe(up)">
                                      <p:cBhvr>
                                        <p:cTn id="35" dur="500"/>
                                        <p:tgtEl>
                                          <p:spTgt spid="9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 calcmode="lin" valueType="num">
                                      <p:cBhvr>
                                        <p:cTn id="40" dur="500" fill="hold"/>
                                        <p:tgtEl>
                                          <p:spTgt spid="6148"/>
                                        </p:tgtEl>
                                        <p:attrNameLst>
                                          <p:attrName>ppt_w</p:attrName>
                                        </p:attrNameLst>
                                      </p:cBhvr>
                                      <p:tavLst>
                                        <p:tav tm="0">
                                          <p:val>
                                            <p:fltVal val="0"/>
                                          </p:val>
                                        </p:tav>
                                        <p:tav tm="100000">
                                          <p:val>
                                            <p:strVal val="#ppt_w"/>
                                          </p:val>
                                        </p:tav>
                                      </p:tavLst>
                                    </p:anim>
                                    <p:anim calcmode="lin" valueType="num">
                                      <p:cBhvr>
                                        <p:cTn id="41" dur="500" fill="hold"/>
                                        <p:tgtEl>
                                          <p:spTgt spid="6148"/>
                                        </p:tgtEl>
                                        <p:attrNameLst>
                                          <p:attrName>ppt_h</p:attrName>
                                        </p:attrNameLst>
                                      </p:cBhvr>
                                      <p:tavLst>
                                        <p:tav tm="0">
                                          <p:val>
                                            <p:fltVal val="0"/>
                                          </p:val>
                                        </p:tav>
                                        <p:tav tm="100000">
                                          <p:val>
                                            <p:strVal val="#ppt_h"/>
                                          </p:val>
                                        </p:tav>
                                      </p:tavLst>
                                    </p:anim>
                                  </p:childTnLst>
                                </p:cTn>
                              </p:par>
                              <p:par>
                                <p:cTn id="42" presetID="16" presetClass="entr" presetSubtype="21"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barn(inVertical)">
                                      <p:cBhvr>
                                        <p:cTn id="44" dur="500"/>
                                        <p:tgtEl>
                                          <p:spTgt spid="6148"/>
                                        </p:tgtEl>
                                      </p:cBhvr>
                                    </p:animEffect>
                                  </p:childTnLst>
                                </p:cTn>
                              </p:par>
                            </p:childTnLst>
                          </p:cTn>
                        </p:par>
                        <p:par>
                          <p:cTn id="45" fill="hold">
                            <p:stCondLst>
                              <p:cond delay="500"/>
                            </p:stCondLst>
                            <p:childTnLst>
                              <p:par>
                                <p:cTn id="46" presetID="22" presetClass="entr" presetSubtype="1" fill="hold" grpId="0" nodeType="afterEffect">
                                  <p:stCondLst>
                                    <p:cond delay="0"/>
                                  </p:stCondLst>
                                  <p:iterate type="lt">
                                    <p:tmPct val="4000"/>
                                  </p:iterate>
                                  <p:childTnLst>
                                    <p:set>
                                      <p:cBhvr>
                                        <p:cTn id="47" dur="1" fill="hold">
                                          <p:stCondLst>
                                            <p:cond delay="0"/>
                                          </p:stCondLst>
                                        </p:cTn>
                                        <p:tgtEl>
                                          <p:spTgt spid="93"/>
                                        </p:tgtEl>
                                        <p:attrNameLst>
                                          <p:attrName>style.visibility</p:attrName>
                                        </p:attrNameLst>
                                      </p:cBhvr>
                                      <p:to>
                                        <p:strVal val="visible"/>
                                      </p:to>
                                    </p:set>
                                    <p:animEffect transition="in" filter="wipe(up)">
                                      <p:cBhvr>
                                        <p:cTn id="48" dur="500"/>
                                        <p:tgtEl>
                                          <p:spTgt spid="9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150"/>
                                        </p:tgtEl>
                                        <p:attrNameLst>
                                          <p:attrName>style.visibility</p:attrName>
                                        </p:attrNameLst>
                                      </p:cBhvr>
                                      <p:to>
                                        <p:strVal val="visible"/>
                                      </p:to>
                                    </p:set>
                                    <p:anim calcmode="lin" valueType="num">
                                      <p:cBhvr>
                                        <p:cTn id="53" dur="500" fill="hold"/>
                                        <p:tgtEl>
                                          <p:spTgt spid="6150"/>
                                        </p:tgtEl>
                                        <p:attrNameLst>
                                          <p:attrName>ppt_w</p:attrName>
                                        </p:attrNameLst>
                                      </p:cBhvr>
                                      <p:tavLst>
                                        <p:tav tm="0">
                                          <p:val>
                                            <p:fltVal val="0"/>
                                          </p:val>
                                        </p:tav>
                                        <p:tav tm="100000">
                                          <p:val>
                                            <p:strVal val="#ppt_w"/>
                                          </p:val>
                                        </p:tav>
                                      </p:tavLst>
                                    </p:anim>
                                    <p:anim calcmode="lin" valueType="num">
                                      <p:cBhvr>
                                        <p:cTn id="54" dur="500" fill="hold"/>
                                        <p:tgtEl>
                                          <p:spTgt spid="6150"/>
                                        </p:tgtEl>
                                        <p:attrNameLst>
                                          <p:attrName>ppt_h</p:attrName>
                                        </p:attrNameLst>
                                      </p:cBhvr>
                                      <p:tavLst>
                                        <p:tav tm="0">
                                          <p:val>
                                            <p:fltVal val="0"/>
                                          </p:val>
                                        </p:tav>
                                        <p:tav tm="100000">
                                          <p:val>
                                            <p:strVal val="#ppt_h"/>
                                          </p:val>
                                        </p:tav>
                                      </p:tavLst>
                                    </p:anim>
                                  </p:childTnLst>
                                </p:cTn>
                              </p:par>
                              <p:par>
                                <p:cTn id="55" presetID="16" presetClass="entr" presetSubtype="21"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Effect transition="in" filter="barn(inVertical)">
                                      <p:cBhvr>
                                        <p:cTn id="57" dur="500"/>
                                        <p:tgtEl>
                                          <p:spTgt spid="6150"/>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4000"/>
                                  </p:iterate>
                                  <p:childTnLst>
                                    <p:set>
                                      <p:cBhvr>
                                        <p:cTn id="60" dur="1" fill="hold">
                                          <p:stCondLst>
                                            <p:cond delay="0"/>
                                          </p:stCondLst>
                                        </p:cTn>
                                        <p:tgtEl>
                                          <p:spTgt spid="95"/>
                                        </p:tgtEl>
                                        <p:attrNameLst>
                                          <p:attrName>style.visibility</p:attrName>
                                        </p:attrNameLst>
                                      </p:cBhvr>
                                      <p:to>
                                        <p:strVal val="visible"/>
                                      </p:to>
                                    </p:set>
                                    <p:animEffect transition="in" filter="wipe(up)">
                                      <p:cBhvr>
                                        <p:cTn id="61" dur="500"/>
                                        <p:tgtEl>
                                          <p:spTgt spid="95"/>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6152"/>
                                        </p:tgtEl>
                                        <p:attrNameLst>
                                          <p:attrName>style.visibility</p:attrName>
                                        </p:attrNameLst>
                                      </p:cBhvr>
                                      <p:to>
                                        <p:strVal val="visible"/>
                                      </p:to>
                                    </p:set>
                                    <p:anim calcmode="lin" valueType="num">
                                      <p:cBhvr>
                                        <p:cTn id="66" dur="500" fill="hold"/>
                                        <p:tgtEl>
                                          <p:spTgt spid="6152"/>
                                        </p:tgtEl>
                                        <p:attrNameLst>
                                          <p:attrName>ppt_w</p:attrName>
                                        </p:attrNameLst>
                                      </p:cBhvr>
                                      <p:tavLst>
                                        <p:tav tm="0">
                                          <p:val>
                                            <p:fltVal val="0"/>
                                          </p:val>
                                        </p:tav>
                                        <p:tav tm="100000">
                                          <p:val>
                                            <p:strVal val="#ppt_w"/>
                                          </p:val>
                                        </p:tav>
                                      </p:tavLst>
                                    </p:anim>
                                    <p:anim calcmode="lin" valueType="num">
                                      <p:cBhvr>
                                        <p:cTn id="67" dur="500" fill="hold"/>
                                        <p:tgtEl>
                                          <p:spTgt spid="6152"/>
                                        </p:tgtEl>
                                        <p:attrNameLst>
                                          <p:attrName>ppt_h</p:attrName>
                                        </p:attrNameLst>
                                      </p:cBhvr>
                                      <p:tavLst>
                                        <p:tav tm="0">
                                          <p:val>
                                            <p:fltVal val="0"/>
                                          </p:val>
                                        </p:tav>
                                        <p:tav tm="100000">
                                          <p:val>
                                            <p:strVal val="#ppt_h"/>
                                          </p:val>
                                        </p:tav>
                                      </p:tavLst>
                                    </p:anim>
                                  </p:childTnLst>
                                </p:cTn>
                              </p:par>
                              <p:par>
                                <p:cTn id="68" presetID="16" presetClass="entr" presetSubtype="21" fill="hold" nodeType="withEffect">
                                  <p:stCondLst>
                                    <p:cond delay="0"/>
                                  </p:stCondLst>
                                  <p:childTnLst>
                                    <p:set>
                                      <p:cBhvr>
                                        <p:cTn id="69" dur="1" fill="hold">
                                          <p:stCondLst>
                                            <p:cond delay="0"/>
                                          </p:stCondLst>
                                        </p:cTn>
                                        <p:tgtEl>
                                          <p:spTgt spid="6152"/>
                                        </p:tgtEl>
                                        <p:attrNameLst>
                                          <p:attrName>style.visibility</p:attrName>
                                        </p:attrNameLst>
                                      </p:cBhvr>
                                      <p:to>
                                        <p:strVal val="visible"/>
                                      </p:to>
                                    </p:set>
                                    <p:animEffect transition="in" filter="barn(inVertical)">
                                      <p:cBhvr>
                                        <p:cTn id="70" dur="500"/>
                                        <p:tgtEl>
                                          <p:spTgt spid="6152"/>
                                        </p:tgtEl>
                                      </p:cBhvr>
                                    </p:animEffect>
                                  </p:childTnLst>
                                </p:cTn>
                              </p:par>
                            </p:childTnLst>
                          </p:cTn>
                        </p:par>
                        <p:par>
                          <p:cTn id="71" fill="hold">
                            <p:stCondLst>
                              <p:cond delay="500"/>
                            </p:stCondLst>
                            <p:childTnLst>
                              <p:par>
                                <p:cTn id="72" presetID="22" presetClass="entr" presetSubtype="1" fill="hold" grpId="0" nodeType="afterEffect">
                                  <p:stCondLst>
                                    <p:cond delay="0"/>
                                  </p:stCondLst>
                                  <p:iterate type="lt">
                                    <p:tmPct val="4000"/>
                                  </p:iterate>
                                  <p:childTnLst>
                                    <p:set>
                                      <p:cBhvr>
                                        <p:cTn id="73" dur="1" fill="hold">
                                          <p:stCondLst>
                                            <p:cond delay="0"/>
                                          </p:stCondLst>
                                        </p:cTn>
                                        <p:tgtEl>
                                          <p:spTgt spid="97"/>
                                        </p:tgtEl>
                                        <p:attrNameLst>
                                          <p:attrName>style.visibility</p:attrName>
                                        </p:attrNameLst>
                                      </p:cBhvr>
                                      <p:to>
                                        <p:strVal val="visible"/>
                                      </p:to>
                                    </p:set>
                                    <p:animEffect transition="in" filter="wipe(up)">
                                      <p:cBhvr>
                                        <p:cTn id="7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 grpId="0" animBg="1"/>
      <p:bldP spid="220" grpId="0"/>
      <p:bldP spid="91" grpId="0"/>
      <p:bldP spid="93" grpId="0"/>
      <p:bldP spid="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769995"/>
            <a:ext cx="5389884" cy="378565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000"/>
              <a:t>Tìm thêm ví dụ về dao động phát ra âm thanh</a:t>
            </a:r>
            <a:endParaRPr kumimoji="0" lang="en-US" sz="123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7344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Loa âm thanh, biểu tượng hệ thống âm thanh âm thanh nổi">
            <a:extLst>
              <a:ext uri="{FF2B5EF4-FFF2-40B4-BE49-F238E27FC236}">
                <a16:creationId xmlns:a16="http://schemas.microsoft.com/office/drawing/2014/main" id="{0B2C993B-9FF2-64EE-360A-1C26926B3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3" t="2416" r="49327" b="50000"/>
          <a:stretch/>
        </p:blipFill>
        <p:spPr bwMode="auto">
          <a:xfrm>
            <a:off x="8101528" y="1670238"/>
            <a:ext cx="2525486" cy="25771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úc các bé chơi nhạc vui vẻ">
            <a:extLst>
              <a:ext uri="{FF2B5EF4-FFF2-40B4-BE49-F238E27FC236}">
                <a16:creationId xmlns:a16="http://schemas.microsoft.com/office/drawing/2014/main" id="{7909ED39-7D87-84F6-F48A-D99164122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0" r="71028" b="7289"/>
          <a:stretch/>
        </p:blipFill>
        <p:spPr bwMode="auto">
          <a:xfrm>
            <a:off x="1432891" y="908712"/>
            <a:ext cx="2318023" cy="454711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772770" y="5568132"/>
            <a:ext cx="1638263"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Kèn</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8213" y="7035720"/>
            <a:ext cx="3001604" cy="3001604"/>
          </a:xfrm>
          <a:prstGeom prst="rect">
            <a:avLst/>
          </a:prstGeom>
        </p:spPr>
      </p:pic>
      <p:pic>
        <p:nvPicPr>
          <p:cNvPr id="7172" name="Picture 4" descr="Sticker design with ringing bell isolated">
            <a:extLst>
              <a:ext uri="{FF2B5EF4-FFF2-40B4-BE49-F238E27FC236}">
                <a16:creationId xmlns:a16="http://schemas.microsoft.com/office/drawing/2014/main" id="{369FA17E-D399-216D-11BD-580A4C02B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425" y="1523188"/>
            <a:ext cx="2318023" cy="26576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974656-F065-82B2-0F56-EE3F9A5797FD}"/>
              </a:ext>
            </a:extLst>
          </p:cNvPr>
          <p:cNvSpPr txBox="1"/>
          <p:nvPr/>
        </p:nvSpPr>
        <p:spPr>
          <a:xfrm>
            <a:off x="4922035" y="5568131"/>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ả</a:t>
            </a:r>
            <a:r>
              <a:rPr kumimoji="0" lang="en-US"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chuông</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 name="TextBox 24">
            <a:extLst>
              <a:ext uri="{FF2B5EF4-FFF2-40B4-BE49-F238E27FC236}">
                <a16:creationId xmlns:a16="http://schemas.microsoft.com/office/drawing/2014/main" id="{6B9454BE-EADF-8F82-9709-6C3D6815CF58}"/>
              </a:ext>
            </a:extLst>
          </p:cNvPr>
          <p:cNvSpPr txBox="1"/>
          <p:nvPr/>
        </p:nvSpPr>
        <p:spPr>
          <a:xfrm>
            <a:off x="8121178" y="5455824"/>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a:t>
            </a:r>
            <a:r>
              <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loa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2664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p:cTn id="18" dur="500" fill="hold"/>
                                        <p:tgtEl>
                                          <p:spTgt spid="7172"/>
                                        </p:tgtEl>
                                        <p:attrNameLst>
                                          <p:attrName>ppt_w</p:attrName>
                                        </p:attrNameLst>
                                      </p:cBhvr>
                                      <p:tavLst>
                                        <p:tav tm="0">
                                          <p:val>
                                            <p:fltVal val="0"/>
                                          </p:val>
                                        </p:tav>
                                        <p:tav tm="100000">
                                          <p:val>
                                            <p:strVal val="#ppt_w"/>
                                          </p:val>
                                        </p:tav>
                                      </p:tavLst>
                                    </p:anim>
                                    <p:anim calcmode="lin" valueType="num">
                                      <p:cBhvr>
                                        <p:cTn id="19" dur="500" fill="hold"/>
                                        <p:tgtEl>
                                          <p:spTgt spid="7172"/>
                                        </p:tgtEl>
                                        <p:attrNameLst>
                                          <p:attrName>ppt_h</p:attrName>
                                        </p:attrNameLst>
                                      </p:cBhvr>
                                      <p:tavLst>
                                        <p:tav tm="0">
                                          <p:val>
                                            <p:fltVal val="0"/>
                                          </p:val>
                                        </p:tav>
                                        <p:tav tm="100000">
                                          <p:val>
                                            <p:strVal val="#ppt_h"/>
                                          </p:val>
                                        </p:tav>
                                      </p:tavLst>
                                    </p:anim>
                                    <p:animEffect transition="in" filter="fade">
                                      <p:cBhvr>
                                        <p:cTn id="20" dur="500"/>
                                        <p:tgtEl>
                                          <p:spTgt spid="717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74"/>
                                        </p:tgtEl>
                                        <p:attrNameLst>
                                          <p:attrName>style.visibility</p:attrName>
                                        </p:attrNameLst>
                                      </p:cBhvr>
                                      <p:to>
                                        <p:strVal val="visible"/>
                                      </p:to>
                                    </p:set>
                                    <p:anim calcmode="lin" valueType="num">
                                      <p:cBhvr>
                                        <p:cTn id="29" dur="500" fill="hold"/>
                                        <p:tgtEl>
                                          <p:spTgt spid="7174"/>
                                        </p:tgtEl>
                                        <p:attrNameLst>
                                          <p:attrName>ppt_w</p:attrName>
                                        </p:attrNameLst>
                                      </p:cBhvr>
                                      <p:tavLst>
                                        <p:tav tm="0">
                                          <p:val>
                                            <p:fltVal val="0"/>
                                          </p:val>
                                        </p:tav>
                                        <p:tav tm="100000">
                                          <p:val>
                                            <p:strVal val="#ppt_w"/>
                                          </p:val>
                                        </p:tav>
                                      </p:tavLst>
                                    </p:anim>
                                    <p:anim calcmode="lin" valueType="num">
                                      <p:cBhvr>
                                        <p:cTn id="30" dur="500" fill="hold"/>
                                        <p:tgtEl>
                                          <p:spTgt spid="7174"/>
                                        </p:tgtEl>
                                        <p:attrNameLst>
                                          <p:attrName>ppt_h</p:attrName>
                                        </p:attrNameLst>
                                      </p:cBhvr>
                                      <p:tavLst>
                                        <p:tav tm="0">
                                          <p:val>
                                            <p:fltVal val="0"/>
                                          </p:val>
                                        </p:tav>
                                        <p:tav tm="100000">
                                          <p:val>
                                            <p:strVal val="#ppt_h"/>
                                          </p:val>
                                        </p:tav>
                                      </p:tavLst>
                                    </p:anim>
                                    <p:animEffect transition="in" filter="fade">
                                      <p:cBhvr>
                                        <p:cTn id="31" dur="500"/>
                                        <p:tgtEl>
                                          <p:spTgt spid="717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11555299" y="220365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311729">
            <a:off x="4657464" y="-15142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5981465">
            <a:off x="-2442531" y="220864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2611391">
            <a:off x="4850037" y="583911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071487"/>
            <a:ext cx="9676601"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vi-VN" sz="3200" dirty="0">
                <a:latin typeface="#9Slide07 IcielBaliho Script" pitchFamily="2" charset="0"/>
              </a:rPr>
              <a:t>Thực hiện các hoạt động sau và chỉ ra bộ phận dao động phát ra âm thanh </a:t>
            </a:r>
            <a:r>
              <a:rPr lang="en-US" sz="3200" dirty="0">
                <a:latin typeface="#9Slide07 IcielBaliho Script" pitchFamily="2" charset="0"/>
              </a:rPr>
              <a:t>(</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vi-VN" sz="3200" dirty="0">
                <a:latin typeface="#9Slide07 IcielBaliho Script" pitchFamily="2" charset="0"/>
              </a:rPr>
              <a:t>trong mỗi trường hợp.</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8" y="820782"/>
            <a:ext cx="1272707" cy="1272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096E9-30A9-B34B-A820-DC5F2C673865}"/>
              </a:ext>
            </a:extLst>
          </p:cNvPr>
          <p:cNvPicPr>
            <a:picLocks noChangeAspect="1"/>
          </p:cNvPicPr>
          <p:nvPr/>
        </p:nvPicPr>
        <p:blipFill>
          <a:blip r:embed="rId4"/>
          <a:stretch>
            <a:fillRect/>
          </a:stretch>
        </p:blipFill>
        <p:spPr>
          <a:xfrm>
            <a:off x="2300957" y="2452048"/>
            <a:ext cx="2720220" cy="2455113"/>
          </a:xfrm>
          <a:prstGeom prst="rect">
            <a:avLst/>
          </a:prstGeom>
        </p:spPr>
      </p:pic>
      <p:sp>
        <p:nvSpPr>
          <p:cNvPr id="89" name="TextBox 88">
            <a:extLst>
              <a:ext uri="{FF2B5EF4-FFF2-40B4-BE49-F238E27FC236}">
                <a16:creationId xmlns:a16="http://schemas.microsoft.com/office/drawing/2014/main" id="{23CCBA38-D79F-3EAF-FB2B-479F5CB65634}"/>
              </a:ext>
            </a:extLst>
          </p:cNvPr>
          <p:cNvSpPr txBox="1"/>
          <p:nvPr/>
        </p:nvSpPr>
        <p:spPr>
          <a:xfrm>
            <a:off x="1508067" y="5091253"/>
            <a:ext cx="44896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Căng dây thun trên hộp rỗng rồi gảy vài lần vào dây chun.</a:t>
            </a:r>
            <a:endParaRPr lang="en-US" dirty="0"/>
          </a:p>
        </p:txBody>
      </p:sp>
      <p:pic>
        <p:nvPicPr>
          <p:cNvPr id="19" name="Picture 18">
            <a:extLst>
              <a:ext uri="{FF2B5EF4-FFF2-40B4-BE49-F238E27FC236}">
                <a16:creationId xmlns:a16="http://schemas.microsoft.com/office/drawing/2014/main" id="{5CDF9553-5BB2-9F6D-AEA7-3F78CE32984A}"/>
              </a:ext>
            </a:extLst>
          </p:cNvPr>
          <p:cNvPicPr>
            <a:picLocks noChangeAspect="1"/>
          </p:cNvPicPr>
          <p:nvPr/>
        </p:nvPicPr>
        <p:blipFill rotWithShape="1">
          <a:blip r:embed="rId5"/>
          <a:srcRect l="5859" r="7445" b="3186"/>
          <a:stretch/>
        </p:blipFill>
        <p:spPr>
          <a:xfrm>
            <a:off x="7170825" y="2324863"/>
            <a:ext cx="2626321" cy="2582298"/>
          </a:xfrm>
          <a:prstGeom prst="ellipse">
            <a:avLst/>
          </a:prstGeom>
        </p:spPr>
      </p:pic>
      <p:sp>
        <p:nvSpPr>
          <p:cNvPr id="92" name="TextBox 91">
            <a:extLst>
              <a:ext uri="{FF2B5EF4-FFF2-40B4-BE49-F238E27FC236}">
                <a16:creationId xmlns:a16="http://schemas.microsoft.com/office/drawing/2014/main" id="{7FCA33C4-980A-76BF-98C4-E917E1ACC371}"/>
              </a:ext>
            </a:extLst>
          </p:cNvPr>
          <p:cNvSpPr txBox="1"/>
          <p:nvPr/>
        </p:nvSpPr>
        <p:spPr>
          <a:xfrm>
            <a:off x="7191598" y="5083319"/>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dirty="0" err="1"/>
              <a:t>Thổi</a:t>
            </a:r>
            <a:r>
              <a:rPr lang="en-US" dirty="0"/>
              <a:t> </a:t>
            </a:r>
            <a:r>
              <a:rPr lang="en-US" dirty="0" err="1"/>
              <a:t>vào</a:t>
            </a:r>
            <a:r>
              <a:rPr lang="en-US" dirty="0"/>
              <a:t> </a:t>
            </a:r>
            <a:r>
              <a:rPr lang="en-US" dirty="0" err="1"/>
              <a:t>còi</a:t>
            </a:r>
            <a:r>
              <a:rPr lang="en-US" dirty="0"/>
              <a:t> </a:t>
            </a:r>
          </a:p>
        </p:txBody>
      </p:sp>
      <p:sp>
        <p:nvSpPr>
          <p:cNvPr id="93" name="TextBox 92">
            <a:extLst>
              <a:ext uri="{FF2B5EF4-FFF2-40B4-BE49-F238E27FC236}">
                <a16:creationId xmlns:a16="http://schemas.microsoft.com/office/drawing/2014/main" id="{08A89109-D5D3-8DC5-8614-FDE2CAB223AD}"/>
              </a:ext>
            </a:extLst>
          </p:cNvPr>
          <p:cNvSpPr txBox="1"/>
          <p:nvPr/>
        </p:nvSpPr>
        <p:spPr>
          <a:xfrm>
            <a:off x="2300957" y="5312851"/>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Dây chun</a:t>
            </a:r>
            <a:endParaRPr lang="en-US" dirty="0"/>
          </a:p>
        </p:txBody>
      </p:sp>
      <p:sp>
        <p:nvSpPr>
          <p:cNvPr id="94" name="TextBox 93">
            <a:extLst>
              <a:ext uri="{FF2B5EF4-FFF2-40B4-BE49-F238E27FC236}">
                <a16:creationId xmlns:a16="http://schemas.microsoft.com/office/drawing/2014/main" id="{F9D32722-84E2-4802-2D8B-587C082389D4}"/>
              </a:ext>
            </a:extLst>
          </p:cNvPr>
          <p:cNvSpPr txBox="1"/>
          <p:nvPr/>
        </p:nvSpPr>
        <p:spPr>
          <a:xfrm>
            <a:off x="7095889" y="5266803"/>
            <a:ext cx="300922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Không khí trong còi</a:t>
            </a:r>
            <a:endParaRPr lang="en-US" dirty="0"/>
          </a:p>
        </p:txBody>
      </p:sp>
      <p:sp>
        <p:nvSpPr>
          <p:cNvPr id="30" name="Rectangle: Rounded Corners 29">
            <a:extLst>
              <a:ext uri="{FF2B5EF4-FFF2-40B4-BE49-F238E27FC236}">
                <a16:creationId xmlns:a16="http://schemas.microsoft.com/office/drawing/2014/main" id="{5B05CF25-21D9-80DD-4A71-C6A236B5EC95}"/>
              </a:ext>
            </a:extLst>
          </p:cNvPr>
          <p:cNvSpPr/>
          <p:nvPr/>
        </p:nvSpPr>
        <p:spPr>
          <a:xfrm>
            <a:off x="8272478" y="283545"/>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3776;p52">
            <a:extLst>
              <a:ext uri="{FF2B5EF4-FFF2-40B4-BE49-F238E27FC236}">
                <a16:creationId xmlns:a16="http://schemas.microsoft.com/office/drawing/2014/main" id="{6FC2A406-D953-A763-EC96-4117C3FE58F1}"/>
              </a:ext>
            </a:extLst>
          </p:cNvPr>
          <p:cNvSpPr/>
          <p:nvPr/>
        </p:nvSpPr>
        <p:spPr>
          <a:xfrm>
            <a:off x="10812095" y="182478"/>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2" descr="Sóng âm">
            <a:extLst>
              <a:ext uri="{FF2B5EF4-FFF2-40B4-BE49-F238E27FC236}">
                <a16:creationId xmlns:a16="http://schemas.microsoft.com/office/drawing/2014/main" id="{84EC3720-68A7-2BFB-613D-8E88C2FEAC6B}"/>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040267" y="360519"/>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E3FD8F4-A2A4-3D2B-215E-99BB648525D1}"/>
              </a:ext>
            </a:extLst>
          </p:cNvPr>
          <p:cNvSpPr txBox="1"/>
          <p:nvPr/>
        </p:nvSpPr>
        <p:spPr>
          <a:xfrm>
            <a:off x="8427603" y="25966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063259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89"/>
                                        </p:tgtEl>
                                        <p:attrNameLst>
                                          <p:attrName>style.visibility</p:attrName>
                                        </p:attrNameLst>
                                      </p:cBhvr>
                                      <p:to>
                                        <p:strVal val="visible"/>
                                      </p:to>
                                    </p:set>
                                    <p:animEffect transition="in" filter="wipe(up)">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2"/>
                                        </p:tgtEl>
                                        <p:attrNameLst>
                                          <p:attrName>style.visibility</p:attrName>
                                        </p:attrNameLst>
                                      </p:cBhvr>
                                      <p:to>
                                        <p:strVal val="visible"/>
                                      </p:to>
                                    </p:set>
                                    <p:animEffect transition="in" filter="wipe(up)">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iterate type="lt">
                                    <p:tmPct val="0"/>
                                  </p:iterate>
                                  <p:childTnLst>
                                    <p:animEffect transition="out" filter="fade">
                                      <p:cBhvr>
                                        <p:cTn id="39" dur="500"/>
                                        <p:tgtEl>
                                          <p:spTgt spid="89"/>
                                        </p:tgtEl>
                                      </p:cBhvr>
                                    </p:animEffect>
                                    <p:set>
                                      <p:cBhvr>
                                        <p:cTn id="40" dur="1" fill="hold">
                                          <p:stCondLst>
                                            <p:cond delay="499"/>
                                          </p:stCondLst>
                                        </p:cTn>
                                        <p:tgtEl>
                                          <p:spTgt spid="89"/>
                                        </p:tgtEl>
                                        <p:attrNameLst>
                                          <p:attrName>style.visibility</p:attrName>
                                        </p:attrNameLst>
                                      </p:cBhvr>
                                      <p:to>
                                        <p:strVal val="hidden"/>
                                      </p:to>
                                    </p:set>
                                  </p:childTnLst>
                                </p:cTn>
                              </p:par>
                              <p:par>
                                <p:cTn id="41" presetID="22" presetClass="entr" presetSubtype="1" fill="hold" grpId="0" nodeType="withEffect">
                                  <p:stCondLst>
                                    <p:cond delay="0"/>
                                  </p:stCondLst>
                                  <p:iterate type="lt">
                                    <p:tmPct val="4000"/>
                                  </p:iterate>
                                  <p:childTnLst>
                                    <p:set>
                                      <p:cBhvr>
                                        <p:cTn id="42" dur="1" fill="hold">
                                          <p:stCondLst>
                                            <p:cond delay="0"/>
                                          </p:stCondLst>
                                        </p:cTn>
                                        <p:tgtEl>
                                          <p:spTgt spid="93"/>
                                        </p:tgtEl>
                                        <p:attrNameLst>
                                          <p:attrName>style.visibility</p:attrName>
                                        </p:attrNameLst>
                                      </p:cBhvr>
                                      <p:to>
                                        <p:strVal val="visible"/>
                                      </p:to>
                                    </p:set>
                                    <p:animEffect transition="in" filter="wipe(up)">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iterate type="lt">
                                    <p:tmPct val="0"/>
                                  </p:iterate>
                                  <p:childTnLst>
                                    <p:animEffect transition="out" filter="fade">
                                      <p:cBhvr>
                                        <p:cTn id="47" dur="500"/>
                                        <p:tgtEl>
                                          <p:spTgt spid="92"/>
                                        </p:tgtEl>
                                      </p:cBhvr>
                                    </p:animEffect>
                                    <p:set>
                                      <p:cBhvr>
                                        <p:cTn id="48" dur="1" fill="hold">
                                          <p:stCondLst>
                                            <p:cond delay="499"/>
                                          </p:stCondLst>
                                        </p:cTn>
                                        <p:tgtEl>
                                          <p:spTgt spid="92"/>
                                        </p:tgtEl>
                                        <p:attrNameLst>
                                          <p:attrName>style.visibility</p:attrName>
                                        </p:attrNameLst>
                                      </p:cBhvr>
                                      <p:to>
                                        <p:strVal val="hidden"/>
                                      </p:to>
                                    </p:set>
                                  </p:childTnLst>
                                </p:cTn>
                              </p:par>
                              <p:par>
                                <p:cTn id="49" presetID="22" presetClass="entr" presetSubtype="1" fill="hold" grpId="0" nodeType="withEffect">
                                  <p:stCondLst>
                                    <p:cond delay="0"/>
                                  </p:stCondLst>
                                  <p:iterate type="lt">
                                    <p:tmPct val="4000"/>
                                  </p:iterate>
                                  <p:childTnLst>
                                    <p:set>
                                      <p:cBhvr>
                                        <p:cTn id="50" dur="1" fill="hold">
                                          <p:stCondLst>
                                            <p:cond delay="0"/>
                                          </p:stCondLst>
                                        </p:cTn>
                                        <p:tgtEl>
                                          <p:spTgt spid="94"/>
                                        </p:tgtEl>
                                        <p:attrNameLst>
                                          <p:attrName>style.visibility</p:attrName>
                                        </p:attrNameLst>
                                      </p:cBhvr>
                                      <p:to>
                                        <p:strVal val="visible"/>
                                      </p:to>
                                    </p:set>
                                    <p:animEffect transition="in" filter="wipe(up)">
                                      <p:cBhvr>
                                        <p:cTn id="5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9" grpId="0"/>
      <p:bldP spid="89" grpId="1"/>
      <p:bldP spid="92" grpId="0"/>
      <p:bldP spid="92" grpId="1"/>
      <p:bldP spid="93" grpId="0"/>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5972792">
            <a:off x="11195878" y="-74002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896546">
            <a:off x="-814358" y="-10850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3580499">
            <a:off x="-1452529" y="55752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0800000">
            <a:off x="10659183" y="538689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896578"/>
            <a:ext cx="102354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en-US" sz="3200" dirty="0" err="1">
                <a:latin typeface="#9Slide07 IcielBaliho Script" pitchFamily="2" charset="0"/>
              </a:rPr>
              <a:t>Chỉ</a:t>
            </a:r>
            <a:r>
              <a:rPr lang="en-US" sz="3200" dirty="0">
                <a:latin typeface="#9Slide07 IcielBaliho Script" pitchFamily="2" charset="0"/>
              </a:rPr>
              <a:t> </a:t>
            </a:r>
            <a:r>
              <a:rPr lang="en-US" sz="3200" dirty="0" err="1">
                <a:latin typeface="#9Slide07 IcielBaliho Script" pitchFamily="2" charset="0"/>
              </a:rPr>
              <a:t>ra</a:t>
            </a:r>
            <a:r>
              <a:rPr lang="en-US" sz="3200" dirty="0">
                <a:latin typeface="#9Slide07 IcielBaliho Script" pitchFamily="2" charset="0"/>
              </a:rPr>
              <a:t> </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khi</a:t>
            </a:r>
            <a:r>
              <a:rPr lang="en-US" sz="3200" dirty="0">
                <a:latin typeface="#9Slide07 IcielBaliho Script" pitchFamily="2" charset="0"/>
              </a:rPr>
              <a:t> </a:t>
            </a:r>
            <a:r>
              <a:rPr lang="en-US" sz="3200" dirty="0" err="1">
                <a:latin typeface="#9Slide07 IcielBaliho Script" pitchFamily="2" charset="0"/>
              </a:rPr>
              <a:t>thổi</a:t>
            </a:r>
            <a:r>
              <a:rPr lang="en-US" sz="3200" dirty="0">
                <a:latin typeface="#9Slide07 IcielBaliho Script" pitchFamily="2" charset="0"/>
              </a:rPr>
              <a:t> </a:t>
            </a:r>
            <a:r>
              <a:rPr lang="en-US" sz="3200" dirty="0" err="1">
                <a:latin typeface="#9Slide07 IcielBaliho Script" pitchFamily="2" charset="0"/>
              </a:rPr>
              <a:t>vào</a:t>
            </a:r>
            <a:r>
              <a:rPr lang="en-US" sz="3200" dirty="0">
                <a:latin typeface="#9Slide07 IcielBaliho Script" pitchFamily="2" charset="0"/>
              </a:rPr>
              <a:t> </a:t>
            </a:r>
            <a:r>
              <a:rPr lang="en-US" sz="3200" dirty="0" err="1">
                <a:latin typeface="#9Slide07 IcielBaliho Script" pitchFamily="2" charset="0"/>
              </a:rPr>
              <a:t>miệng</a:t>
            </a:r>
            <a:r>
              <a:rPr lang="en-US" sz="3200" dirty="0">
                <a:latin typeface="#9Slide07 IcielBaliho Script" pitchFamily="2" charset="0"/>
              </a:rPr>
              <a:t> chai </a:t>
            </a:r>
            <a:r>
              <a:rPr lang="en-US" sz="3200" dirty="0" err="1">
                <a:latin typeface="#9Slide07 IcielBaliho Script" pitchFamily="2" charset="0"/>
              </a:rPr>
              <a:t>như</a:t>
            </a:r>
            <a:r>
              <a:rPr lang="en-US" sz="3200" dirty="0">
                <a:latin typeface="#9Slide07 IcielBaliho Script" pitchFamily="2" charset="0"/>
              </a:rPr>
              <a:t> </a:t>
            </a:r>
            <a:r>
              <a:rPr lang="en-US" sz="3200" dirty="0" err="1">
                <a:latin typeface="#9Slide07 IcielBaliho Script" pitchFamily="2" charset="0"/>
              </a:rPr>
              <a:t>hình</a:t>
            </a:r>
            <a:r>
              <a:rPr lang="en-US" sz="3200" dirty="0">
                <a:latin typeface="#9Slide07 IcielBaliho Script" pitchFamily="2" charset="0"/>
              </a:rPr>
              <a:t> </a:t>
            </a:r>
            <a:r>
              <a:rPr lang="en-US" sz="3200" dirty="0" err="1">
                <a:latin typeface="#9Slide07 IcielBaliho Script" pitchFamily="2" charset="0"/>
              </a:rPr>
              <a:t>sau</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1" y="1502243"/>
            <a:ext cx="1272707" cy="127270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08A89109-D5D3-8DC5-8614-FDE2CAB223AD}"/>
              </a:ext>
            </a:extLst>
          </p:cNvPr>
          <p:cNvSpPr txBox="1"/>
          <p:nvPr/>
        </p:nvSpPr>
        <p:spPr>
          <a:xfrm>
            <a:off x="5044169" y="5633523"/>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Miệng chai</a:t>
            </a:r>
            <a:endParaRPr lang="en-US" dirty="0"/>
          </a:p>
        </p:txBody>
      </p:sp>
      <p:pic>
        <p:nvPicPr>
          <p:cNvPr id="33" name="Picture 32">
            <a:extLst>
              <a:ext uri="{FF2B5EF4-FFF2-40B4-BE49-F238E27FC236}">
                <a16:creationId xmlns:a16="http://schemas.microsoft.com/office/drawing/2014/main" id="{375E0CFC-A454-6DD7-0A7F-69BDF0D5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44" y="2696077"/>
            <a:ext cx="3505971" cy="2722721"/>
          </a:xfrm>
          <a:prstGeom prst="rect">
            <a:avLst/>
          </a:prstGeom>
        </p:spPr>
      </p:pic>
      <p:sp>
        <p:nvSpPr>
          <p:cNvPr id="23" name="Rectangle: Rounded Corners 22">
            <a:extLst>
              <a:ext uri="{FF2B5EF4-FFF2-40B4-BE49-F238E27FC236}">
                <a16:creationId xmlns:a16="http://schemas.microsoft.com/office/drawing/2014/main" id="{43ACABF0-E990-6ABA-8C60-E1F4331B4AFE}"/>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3776;p52">
            <a:extLst>
              <a:ext uri="{FF2B5EF4-FFF2-40B4-BE49-F238E27FC236}">
                <a16:creationId xmlns:a16="http://schemas.microsoft.com/office/drawing/2014/main" id="{3AF4D121-CF96-C56E-C22C-EED1118EC03E}"/>
              </a:ext>
            </a:extLst>
          </p:cNvPr>
          <p:cNvSpPr/>
          <p:nvPr/>
        </p:nvSpPr>
        <p:spPr>
          <a:xfrm>
            <a:off x="7906398" y="222709"/>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2" descr="Sóng âm">
            <a:extLst>
              <a:ext uri="{FF2B5EF4-FFF2-40B4-BE49-F238E27FC236}">
                <a16:creationId xmlns:a16="http://schemas.microsoft.com/office/drawing/2014/main" id="{5249CE68-FDB4-D1B9-CCBD-F059ED4A2D8B}"/>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134570" y="400750"/>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3362199-8765-4CAA-1F11-8FE7C129F2C7}"/>
              </a:ext>
            </a:extLst>
          </p:cNvPr>
          <p:cNvSpPr txBox="1"/>
          <p:nvPr/>
        </p:nvSpPr>
        <p:spPr>
          <a:xfrm>
            <a:off x="8724057" y="30451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25472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8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93"/>
                                        </p:tgtEl>
                                        <p:attrNameLst>
                                          <p:attrName>style.visibility</p:attrName>
                                        </p:attrNameLst>
                                      </p:cBhvr>
                                      <p:to>
                                        <p:strVal val="visible"/>
                                      </p:to>
                                    </p:set>
                                    <p:animEffect transition="in" filter="wipe(up)">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F0BB62"/>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rgbClr val="064635"/>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519259"/>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4EEA9"/>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97B6AA71-1E86-51B1-2A1D-080ECC274313}"/>
              </a:ext>
            </a:extLst>
          </p:cNvPr>
          <p:cNvSpPr txBox="1"/>
          <p:nvPr/>
        </p:nvSpPr>
        <p:spPr>
          <a:xfrm>
            <a:off x="3099101" y="-179582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pic>
        <p:nvPicPr>
          <p:cNvPr id="1026" name="Picture 2" descr="Top 5 đạo kỵ binh mạnh nhất lịch sử thế giới - KickFit">
            <a:extLst>
              <a:ext uri="{FF2B5EF4-FFF2-40B4-BE49-F238E27FC236}">
                <a16:creationId xmlns:a16="http://schemas.microsoft.com/office/drawing/2014/main" id="{70B05AF2-C8BF-FB80-ED2E-C92B21438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2" b="9252"/>
          <a:stretch/>
        </p:blipFill>
        <p:spPr bwMode="auto">
          <a:xfrm>
            <a:off x="0" y="271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FFC8A0-B0AD-713D-0915-6D4B06590E09}"/>
              </a:ext>
            </a:extLst>
          </p:cNvPr>
          <p:cNvSpPr/>
          <p:nvPr/>
        </p:nvSpPr>
        <p:spPr>
          <a:xfrm>
            <a:off x="0" y="-1"/>
            <a:ext cx="12192000" cy="6885178"/>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EA369FC-6B79-A576-7C2C-681C8B96F82B}"/>
              </a:ext>
            </a:extLst>
          </p:cNvPr>
          <p:cNvSpPr txBox="1"/>
          <p:nvPr/>
        </p:nvSpPr>
        <p:spPr>
          <a:xfrm>
            <a:off x="152803" y="5916001"/>
            <a:ext cx="12298076" cy="830997"/>
          </a:xfrm>
          <a:prstGeom prst="rect">
            <a:avLst/>
          </a:prstGeom>
          <a:noFill/>
        </p:spPr>
        <p:txBody>
          <a:bodyPr wrap="square" rtlCol="0">
            <a:spAutoFit/>
          </a:bodyPr>
          <a:lstStyle/>
          <a:p>
            <a:pPr>
              <a:lnSpc>
                <a:spcPct val="120000"/>
              </a:lnSpc>
            </a:pPr>
            <a:r>
              <a:rPr lang="en-US" sz="4000" dirty="0" err="1">
                <a:solidFill>
                  <a:schemeClr val="bg1"/>
                </a:solidFill>
                <a:latin typeface="#9Slide03 Arima Madurai Black" panose="00000A00000000000000" pitchFamily="2" charset="0"/>
                <a:cs typeface="#9Slide03 Arima Madurai Black" panose="00000A00000000000000" pitchFamily="2" charset="0"/>
              </a:rPr>
              <a:t>Áp</a:t>
            </a:r>
            <a:r>
              <a:rPr lang="en-US" sz="4000" dirty="0">
                <a:solidFill>
                  <a:schemeClr val="bg1"/>
                </a:solidFill>
                <a:latin typeface="#9Slide03 Arima Madurai Black" panose="00000A00000000000000" pitchFamily="2" charset="0"/>
                <a:cs typeface="#9Slide03 Arima Madurai Black" panose="00000A00000000000000" pitchFamily="2" charset="0"/>
              </a:rPr>
              <a:t> tai </a:t>
            </a:r>
            <a:r>
              <a:rPr lang="en-US" sz="4000" dirty="0" err="1">
                <a:solidFill>
                  <a:schemeClr val="bg1"/>
                </a:solidFill>
                <a:latin typeface="#9Slide03 Arima Madurai Black" panose="00000A00000000000000" pitchFamily="2" charset="0"/>
                <a:cs typeface="#9Slide03 Arima Madurai Black" panose="00000A00000000000000" pitchFamily="2" charset="0"/>
              </a:rPr>
              <a:t>xuống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đất</a:t>
            </a:r>
            <a:r>
              <a:rPr lang="en-US" sz="4000" dirty="0">
                <a:solidFill>
                  <a:schemeClr val="bg1"/>
                </a:solidFill>
                <a:latin typeface="#9Slide03 Arima Madurai Black" panose="00000A00000000000000" pitchFamily="2" charset="0"/>
                <a:cs typeface="#9Slide03 Arima Madurai Black" panose="00000A00000000000000" pitchFamily="2" charset="0"/>
              </a:rPr>
              <a:t> có </a:t>
            </a:r>
            <a:r>
              <a:rPr lang="en-US" sz="4000" dirty="0" err="1">
                <a:solidFill>
                  <a:schemeClr val="bg1"/>
                </a:solidFill>
                <a:latin typeface="#9Slide03 Arima Madurai Black" panose="00000A00000000000000" pitchFamily="2" charset="0"/>
                <a:cs typeface="#9Slide03 Arima Madurai Black" panose="00000A00000000000000" pitchFamily="2" charset="0"/>
              </a:rPr>
              <a:t>thể</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nghe</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tiếng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vó</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ngựa</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tại</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sao</a:t>
            </a:r>
            <a:r>
              <a:rPr lang="en-US" sz="4000" dirty="0">
                <a:solidFill>
                  <a:schemeClr val="bg1"/>
                </a:solidFill>
                <a:latin typeface="#9Slide03 Arima Madurai Black" panose="00000A00000000000000" pitchFamily="2" charset="0"/>
                <a:cs typeface="#9Slide03 Arima Madurai Black" panose="00000A00000000000000" pitchFamily="2" charset="0"/>
              </a:rPr>
              <a:t>?</a:t>
            </a:r>
            <a:endParaRPr lang="vi-VN" sz="4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120683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1ED7A3B-A60C-B9D4-38E6-A80E2DE2C62B}"/>
              </a:ext>
            </a:extLst>
          </p:cNvPr>
          <p:cNvSpPr/>
          <p:nvPr/>
        </p:nvSpPr>
        <p:spPr>
          <a:xfrm>
            <a:off x="674809" y="52146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420930" y="3014235"/>
            <a:ext cx="4854761" cy="83099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4800" dirty="0"/>
              <a:t>Sóng âm là gì?</a:t>
            </a:r>
            <a:endParaRPr lang="en-US" sz="4800" dirty="0"/>
          </a:p>
        </p:txBody>
      </p:sp>
      <p:sp>
        <p:nvSpPr>
          <p:cNvPr id="31" name="Google Shape;3776;p52">
            <a:extLst>
              <a:ext uri="{FF2B5EF4-FFF2-40B4-BE49-F238E27FC236}">
                <a16:creationId xmlns:a16="http://schemas.microsoft.com/office/drawing/2014/main" id="{7CB0BC36-A0C9-8793-9258-FB2A35BCC86F}"/>
              </a:ext>
            </a:extLst>
          </p:cNvPr>
          <p:cNvSpPr/>
          <p:nvPr/>
        </p:nvSpPr>
        <p:spPr>
          <a:xfrm>
            <a:off x="374573" y="52146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44" y="62562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5F05FD-A1C2-CCF2-8BC2-BFEAE622AFF3}"/>
              </a:ext>
            </a:extLst>
          </p:cNvPr>
          <p:cNvSpPr txBox="1"/>
          <p:nvPr/>
        </p:nvSpPr>
        <p:spPr>
          <a:xfrm>
            <a:off x="1161863" y="569988"/>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21" name="TextBox 20">
            <a:extLst>
              <a:ext uri="{FF2B5EF4-FFF2-40B4-BE49-F238E27FC236}">
                <a16:creationId xmlns:a16="http://schemas.microsoft.com/office/drawing/2014/main" id="{C0A9749F-1773-F566-9603-15083EFABD7C}"/>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CEC5AEAD-C425-6EF2-708E-79BA37DFED50}"/>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4" name="Google Shape;3776;p52">
            <a:extLst>
              <a:ext uri="{FF2B5EF4-FFF2-40B4-BE49-F238E27FC236}">
                <a16:creationId xmlns:a16="http://schemas.microsoft.com/office/drawing/2014/main" id="{672D03C6-8532-E910-FB72-387BC24AC09A}"/>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4">
            <a:extLst>
              <a:ext uri="{FF2B5EF4-FFF2-40B4-BE49-F238E27FC236}">
                <a16:creationId xmlns:a16="http://schemas.microsoft.com/office/drawing/2014/main" id="{69815F68-D7BA-3C9F-551D-BEB52B4FC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776;p52">
            <a:extLst>
              <a:ext uri="{FF2B5EF4-FFF2-40B4-BE49-F238E27FC236}">
                <a16:creationId xmlns:a16="http://schemas.microsoft.com/office/drawing/2014/main" id="{E2B2CEB5-6B95-E3EB-8C60-F9BFA74A30C9}"/>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Picture 2" descr="Sóng âm">
            <a:extLst>
              <a:ext uri="{FF2B5EF4-FFF2-40B4-BE49-F238E27FC236}">
                <a16:creationId xmlns:a16="http://schemas.microsoft.com/office/drawing/2014/main" id="{1B8C5A3D-229D-ED65-283B-D261881E73F4}"/>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C538FF3-FDF5-E60F-EA94-68692FB25857}"/>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0" name="Google Shape;3776;p52">
            <a:extLst>
              <a:ext uri="{FF2B5EF4-FFF2-40B4-BE49-F238E27FC236}">
                <a16:creationId xmlns:a16="http://schemas.microsoft.com/office/drawing/2014/main" id="{6EF34E75-F601-8DAD-E4C2-B5BD79C6399B}"/>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4" descr="Âm thanh">
            <a:extLst>
              <a:ext uri="{FF2B5EF4-FFF2-40B4-BE49-F238E27FC236}">
                <a16:creationId xmlns:a16="http://schemas.microsoft.com/office/drawing/2014/main" id="{F0C09B8C-0348-71D4-2EE9-08078F850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C17E6AA-206A-8E62-9847-E966B01E570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6" name="Google Shape;3776;p52">
            <a:extLst>
              <a:ext uri="{FF2B5EF4-FFF2-40B4-BE49-F238E27FC236}">
                <a16:creationId xmlns:a16="http://schemas.microsoft.com/office/drawing/2014/main" id="{3AAF0603-94DE-8E52-7B4D-B05B9045AFF7}"/>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5855B2C-9631-4D91-9772-389A395328B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38" name="Picture 6">
            <a:extLst>
              <a:ext uri="{FF2B5EF4-FFF2-40B4-BE49-F238E27FC236}">
                <a16:creationId xmlns:a16="http://schemas.microsoft.com/office/drawing/2014/main" id="{CAA9DCAC-CC2C-A356-9F68-028B9F189F3A}"/>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082F4A-FA5A-C8C9-20BB-0F7230BA7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2" y="2749424"/>
            <a:ext cx="10141873" cy="2419466"/>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49639"/>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sam trong môi trường</a:t>
            </a:r>
            <a:endParaRPr lang="en-US" sz="2800" dirty="0"/>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94" y="1434966"/>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Rounded Corners 77">
            <a:extLst>
              <a:ext uri="{FF2B5EF4-FFF2-40B4-BE49-F238E27FC236}">
                <a16:creationId xmlns:a16="http://schemas.microsoft.com/office/drawing/2014/main" id="{9BBE137D-46AD-69FD-90C7-63EC280270DA}"/>
              </a:ext>
            </a:extLst>
          </p:cNvPr>
          <p:cNvSpPr/>
          <p:nvPr/>
        </p:nvSpPr>
        <p:spPr>
          <a:xfrm>
            <a:off x="8569122" y="4127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3776;p52">
            <a:extLst>
              <a:ext uri="{FF2B5EF4-FFF2-40B4-BE49-F238E27FC236}">
                <a16:creationId xmlns:a16="http://schemas.microsoft.com/office/drawing/2014/main" id="{21C17399-CB5C-3CBB-73F6-FB613470328D}"/>
              </a:ext>
            </a:extLst>
          </p:cNvPr>
          <p:cNvSpPr/>
          <p:nvPr/>
        </p:nvSpPr>
        <p:spPr>
          <a:xfrm>
            <a:off x="10770883" y="407401"/>
            <a:ext cx="866868" cy="82459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4" descr="Âm thanh">
            <a:extLst>
              <a:ext uri="{FF2B5EF4-FFF2-40B4-BE49-F238E27FC236}">
                <a16:creationId xmlns:a16="http://schemas.microsoft.com/office/drawing/2014/main" id="{DC86F5E4-5390-470D-3271-3ADA2F5B7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9354" y="505996"/>
            <a:ext cx="625757" cy="60993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8A3E777-4092-C5B2-5C17-EC6A07266D45}"/>
              </a:ext>
            </a:extLst>
          </p:cNvPr>
          <p:cNvSpPr txBox="1"/>
          <p:nvPr/>
        </p:nvSpPr>
        <p:spPr>
          <a:xfrm>
            <a:off x="8853449" y="476847"/>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23423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961866" y="583695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233024" y="64292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810439" y="-124894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48362" y="-167839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0CED8C71-9FF9-14CB-713D-DBDEB3B3B3D9}"/>
              </a:ext>
            </a:extLst>
          </p:cNvPr>
          <p:cNvPicPr>
            <a:picLocks noChangeAspect="1"/>
          </p:cNvPicPr>
          <p:nvPr/>
        </p:nvPicPr>
        <p:blipFill>
          <a:blip r:embed="rId3"/>
          <a:stretch>
            <a:fillRect/>
          </a:stretch>
        </p:blipFill>
        <p:spPr>
          <a:xfrm>
            <a:off x="2187452" y="2589770"/>
            <a:ext cx="1078040" cy="1886571"/>
          </a:xfrm>
          <a:prstGeom prst="rect">
            <a:avLst/>
          </a:prstGeom>
        </p:spPr>
      </p:pic>
      <p:sp>
        <p:nvSpPr>
          <p:cNvPr id="33" name="TextBox 32">
            <a:extLst>
              <a:ext uri="{FF2B5EF4-FFF2-40B4-BE49-F238E27FC236}">
                <a16:creationId xmlns:a16="http://schemas.microsoft.com/office/drawing/2014/main" id="{213D466F-8EFB-3875-B16D-61A34A1A572C}"/>
              </a:ext>
            </a:extLst>
          </p:cNvPr>
          <p:cNvSpPr txBox="1"/>
          <p:nvPr/>
        </p:nvSpPr>
        <p:spPr>
          <a:xfrm>
            <a:off x="2129293" y="530229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sóng âm phát ra từ một cái loa, màng loa dao động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6" name="TextBox 35">
            <a:extLst>
              <a:ext uri="{FF2B5EF4-FFF2-40B4-BE49-F238E27FC236}">
                <a16:creationId xmlns:a16="http://schemas.microsoft.com/office/drawing/2014/main" id="{67F3EBBD-5BE3-8844-870A-8C2D1FC67480}"/>
              </a:ext>
            </a:extLst>
          </p:cNvPr>
          <p:cNvSpPr txBox="1"/>
          <p:nvPr/>
        </p:nvSpPr>
        <p:spPr>
          <a:xfrm>
            <a:off x="981697" y="5300209"/>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màng loa làm lớp không khí tiếp xúc với nó dao động: nén, 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22" name="Group 21">
            <a:extLst>
              <a:ext uri="{FF2B5EF4-FFF2-40B4-BE49-F238E27FC236}">
                <a16:creationId xmlns:a16="http://schemas.microsoft.com/office/drawing/2014/main" id="{525ECA1D-2EFF-75B5-55FD-234E2EAA395C}"/>
              </a:ext>
            </a:extLst>
          </p:cNvPr>
          <p:cNvGrpSpPr/>
          <p:nvPr/>
        </p:nvGrpSpPr>
        <p:grpSpPr>
          <a:xfrm>
            <a:off x="3265492" y="2810092"/>
            <a:ext cx="6211879" cy="1445925"/>
            <a:chOff x="5776868" y="3017777"/>
            <a:chExt cx="3362794" cy="782750"/>
          </a:xfrm>
        </p:grpSpPr>
        <p:pic>
          <p:nvPicPr>
            <p:cNvPr id="19" name="Picture 18">
              <a:extLst>
                <a:ext uri="{FF2B5EF4-FFF2-40B4-BE49-F238E27FC236}">
                  <a16:creationId xmlns:a16="http://schemas.microsoft.com/office/drawing/2014/main" id="{11AFD531-A919-3382-67E8-A5EE0D9C32F9}"/>
                </a:ext>
              </a:extLst>
            </p:cNvPr>
            <p:cNvPicPr>
              <a:picLocks noChangeAspect="1"/>
            </p:cNvPicPr>
            <p:nvPr/>
          </p:nvPicPr>
          <p:blipFill>
            <a:blip r:embed="rId4"/>
            <a:stretch>
              <a:fillRect/>
            </a:stretch>
          </p:blipFill>
          <p:spPr>
            <a:xfrm>
              <a:off x="5776868" y="3017777"/>
              <a:ext cx="638264" cy="782750"/>
            </a:xfrm>
            <a:prstGeom prst="rect">
              <a:avLst/>
            </a:prstGeom>
          </p:spPr>
        </p:pic>
        <p:pic>
          <p:nvPicPr>
            <p:cNvPr id="21" name="Picture 20">
              <a:extLst>
                <a:ext uri="{FF2B5EF4-FFF2-40B4-BE49-F238E27FC236}">
                  <a16:creationId xmlns:a16="http://schemas.microsoft.com/office/drawing/2014/main" id="{C3225175-867A-E147-11F0-69D8F14CB0AF}"/>
                </a:ext>
              </a:extLst>
            </p:cNvPr>
            <p:cNvPicPr>
              <a:picLocks noChangeAspect="1"/>
            </p:cNvPicPr>
            <p:nvPr/>
          </p:nvPicPr>
          <p:blipFill>
            <a:blip r:embed="rId5"/>
            <a:stretch>
              <a:fillRect/>
            </a:stretch>
          </p:blipFill>
          <p:spPr>
            <a:xfrm>
              <a:off x="6415132" y="3017778"/>
              <a:ext cx="2724530" cy="782749"/>
            </a:xfrm>
            <a:prstGeom prst="rect">
              <a:avLst/>
            </a:prstGeom>
          </p:spPr>
        </p:pic>
      </p:grpSp>
      <p:sp>
        <p:nvSpPr>
          <p:cNvPr id="37" name="TextBox 36">
            <a:extLst>
              <a:ext uri="{FF2B5EF4-FFF2-40B4-BE49-F238E27FC236}">
                <a16:creationId xmlns:a16="http://schemas.microsoft.com/office/drawing/2014/main" id="{69061D3C-A3C2-6E18-63F6-7DADC282DBE6}"/>
              </a:ext>
            </a:extLst>
          </p:cNvPr>
          <p:cNvSpPr txBox="1"/>
          <p:nvPr/>
        </p:nvSpPr>
        <p:spPr>
          <a:xfrm>
            <a:off x="3427878" y="2274561"/>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4" name="Picture 23">
            <a:extLst>
              <a:ext uri="{FF2B5EF4-FFF2-40B4-BE49-F238E27FC236}">
                <a16:creationId xmlns:a16="http://schemas.microsoft.com/office/drawing/2014/main" id="{B134ECAE-548F-AC44-40F9-B2E979F2579A}"/>
              </a:ext>
            </a:extLst>
          </p:cNvPr>
          <p:cNvPicPr>
            <a:picLocks noChangeAspect="1"/>
          </p:cNvPicPr>
          <p:nvPr/>
        </p:nvPicPr>
        <p:blipFill rotWithShape="1">
          <a:blip r:embed="rId6"/>
          <a:srcRect t="3085"/>
          <a:stretch/>
        </p:blipFill>
        <p:spPr>
          <a:xfrm>
            <a:off x="1836566" y="2322952"/>
            <a:ext cx="8386889" cy="2112398"/>
          </a:xfrm>
          <a:prstGeom prst="rect">
            <a:avLst/>
          </a:prstGeom>
        </p:spPr>
      </p:pic>
      <p:sp>
        <p:nvSpPr>
          <p:cNvPr id="40" name="TextBox 39">
            <a:extLst>
              <a:ext uri="{FF2B5EF4-FFF2-40B4-BE49-F238E27FC236}">
                <a16:creationId xmlns:a16="http://schemas.microsoft.com/office/drawing/2014/main" id="{9AE15942-5E56-1E5B-9C80-A4F745B9C7BA}"/>
              </a:ext>
            </a:extLst>
          </p:cNvPr>
          <p:cNvSpPr txBox="1"/>
          <p:nvPr/>
        </p:nvSpPr>
        <p:spPr>
          <a:xfrm>
            <a:off x="3916406" y="2321798"/>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1" name="TextBox 40">
            <a:extLst>
              <a:ext uri="{FF2B5EF4-FFF2-40B4-BE49-F238E27FC236}">
                <a16:creationId xmlns:a16="http://schemas.microsoft.com/office/drawing/2014/main" id="{851BE131-8C9C-60D8-51CF-CC4D215558A2}"/>
              </a:ext>
            </a:extLst>
          </p:cNvPr>
          <p:cNvSpPr txBox="1"/>
          <p:nvPr/>
        </p:nvSpPr>
        <p:spPr>
          <a:xfrm>
            <a:off x="2950260" y="2315119"/>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8" name="Picture 27">
            <a:extLst>
              <a:ext uri="{FF2B5EF4-FFF2-40B4-BE49-F238E27FC236}">
                <a16:creationId xmlns:a16="http://schemas.microsoft.com/office/drawing/2014/main" id="{479A4217-1DFB-952D-2E1C-43C2A3229B36}"/>
              </a:ext>
            </a:extLst>
          </p:cNvPr>
          <p:cNvPicPr>
            <a:picLocks noChangeAspect="1"/>
          </p:cNvPicPr>
          <p:nvPr/>
        </p:nvPicPr>
        <p:blipFill>
          <a:blip r:embed="rId7"/>
          <a:stretch>
            <a:fillRect/>
          </a:stretch>
        </p:blipFill>
        <p:spPr>
          <a:xfrm>
            <a:off x="1494968" y="1995457"/>
            <a:ext cx="9835213" cy="2413770"/>
          </a:xfrm>
          <a:prstGeom prst="rect">
            <a:avLst/>
          </a:prstGeom>
        </p:spPr>
      </p:pic>
      <p:sp>
        <p:nvSpPr>
          <p:cNvPr id="44" name="TextBox 43">
            <a:extLst>
              <a:ext uri="{FF2B5EF4-FFF2-40B4-BE49-F238E27FC236}">
                <a16:creationId xmlns:a16="http://schemas.microsoft.com/office/drawing/2014/main" id="{00416C1E-9941-DEB1-05C6-C703B5611752}"/>
              </a:ext>
            </a:extLst>
          </p:cNvPr>
          <p:cNvSpPr txBox="1"/>
          <p:nvPr/>
        </p:nvSpPr>
        <p:spPr>
          <a:xfrm>
            <a:off x="1139389" y="5126524"/>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lớp không khí này làm cho lớp không khí kế tiếp dao động: dãn, nén, cứ thế xuất hiện các lớp không khí nén, dãn xen kẽ nhau</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5" name="Picture 4" descr="Bài 4. Sóng âm. - vatlyvmd">
            <a:extLst>
              <a:ext uri="{FF2B5EF4-FFF2-40B4-BE49-F238E27FC236}">
                <a16:creationId xmlns:a16="http://schemas.microsoft.com/office/drawing/2014/main" id="{898F25C3-B0C9-9C3D-BD2C-03CB37355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4584" y="1977994"/>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61ED7A3B-A60C-B9D4-38E6-A80E2DE2C62B}"/>
              </a:ext>
            </a:extLst>
          </p:cNvPr>
          <p:cNvSpPr/>
          <p:nvPr/>
        </p:nvSpPr>
        <p:spPr>
          <a:xfrm>
            <a:off x="652335" y="45562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Google Shape;3776;p52">
            <a:extLst>
              <a:ext uri="{FF2B5EF4-FFF2-40B4-BE49-F238E27FC236}">
                <a16:creationId xmlns:a16="http://schemas.microsoft.com/office/drawing/2014/main" id="{7CB0BC36-A0C9-8793-9258-FB2A35BCC86F}"/>
              </a:ext>
            </a:extLst>
          </p:cNvPr>
          <p:cNvSpPr/>
          <p:nvPr/>
        </p:nvSpPr>
        <p:spPr>
          <a:xfrm>
            <a:off x="352099" y="45562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0" name="Picture 49"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570" y="55978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2">
            <a:extLst>
              <a:ext uri="{FF2B5EF4-FFF2-40B4-BE49-F238E27FC236}">
                <a16:creationId xmlns:a16="http://schemas.microsoft.com/office/drawing/2014/main" id="{745F05FD-A1C2-CCF2-8BC2-BFEAE622AFF3}"/>
              </a:ext>
            </a:extLst>
          </p:cNvPr>
          <p:cNvSpPr txBox="1"/>
          <p:nvPr/>
        </p:nvSpPr>
        <p:spPr>
          <a:xfrm>
            <a:off x="1139389" y="504148"/>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29" name="Picture 28">
            <a:extLst>
              <a:ext uri="{FF2B5EF4-FFF2-40B4-BE49-F238E27FC236}">
                <a16:creationId xmlns:a16="http://schemas.microsoft.com/office/drawing/2014/main" id="{29A80980-17D0-DDF8-7C24-2358E14DA520}"/>
              </a:ext>
            </a:extLst>
          </p:cNvPr>
          <p:cNvPicPr>
            <a:picLocks noChangeAspect="1"/>
          </p:cNvPicPr>
          <p:nvPr/>
        </p:nvPicPr>
        <p:blipFill rotWithShape="1">
          <a:blip r:embed="rId10">
            <a:extLst>
              <a:ext uri="{28A0092B-C50C-407E-A947-70E740481C1C}">
                <a14:useLocalDpi xmlns:a14="http://schemas.microsoft.com/office/drawing/2010/main" val="0"/>
              </a:ext>
            </a:extLst>
          </a:blip>
          <a:srcRect l="7225" t="9622" r="4324" b="15076"/>
          <a:stretch/>
        </p:blipFill>
        <p:spPr>
          <a:xfrm>
            <a:off x="652335" y="2070555"/>
            <a:ext cx="11260505" cy="2287017"/>
          </a:xfrm>
          <a:prstGeom prst="rect">
            <a:avLst/>
          </a:prstGeom>
        </p:spPr>
      </p:pic>
      <p:sp>
        <p:nvSpPr>
          <p:cNvPr id="52" name="TextBox 51">
            <a:extLst>
              <a:ext uri="{FF2B5EF4-FFF2-40B4-BE49-F238E27FC236}">
                <a16:creationId xmlns:a16="http://schemas.microsoft.com/office/drawing/2014/main" id="{35D97F55-94C4-E52A-8B35-2571F771804F}"/>
              </a:ext>
            </a:extLst>
          </p:cNvPr>
          <p:cNvSpPr txBox="1"/>
          <p:nvPr/>
        </p:nvSpPr>
        <p:spPr>
          <a:xfrm>
            <a:off x="647708" y="5097066"/>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 thế các dao động của nguồn âm được truyền tới tai ta</a:t>
            </a:r>
            <a:r>
              <a:rPr kumimoji="0" lang="vi-VN"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 nhĩ dao động → ta nghe được âm phát ra từ nguồn âm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53" name="Graphic 52">
            <a:extLst>
              <a:ext uri="{FF2B5EF4-FFF2-40B4-BE49-F238E27FC236}">
                <a16:creationId xmlns:a16="http://schemas.microsoft.com/office/drawing/2014/main" id="{D4B6BE94-8237-A251-7EF4-173FAD9075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18762" y="3403347"/>
            <a:ext cx="2145988" cy="2145988"/>
          </a:xfrm>
          <a:prstGeom prst="rect">
            <a:avLst/>
          </a:prstGeom>
        </p:spPr>
      </p:pic>
    </p:spTree>
    <p:extLst>
      <p:ext uri="{BB962C8B-B14F-4D97-AF65-F5344CB8AC3E}">
        <p14:creationId xmlns:p14="http://schemas.microsoft.com/office/powerpoint/2010/main" val="16695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22" presetClass="entr" presetSubtype="1" fill="hold" grpId="0" nodeType="withEffect">
                                  <p:stCondLst>
                                    <p:cond delay="0"/>
                                  </p:stCondLst>
                                  <p:iterate type="lt">
                                    <p:tmPct val="4000"/>
                                  </p:iterate>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22" presetClass="entr" presetSubtype="1" fill="hold" grpId="0" nodeType="withEffect">
                                  <p:stCondLst>
                                    <p:cond delay="0"/>
                                  </p:stCondLst>
                                  <p:iterate type="lt">
                                    <p:tmPct val="4000"/>
                                  </p:iterate>
                                  <p:childTnLst>
                                    <p:set>
                                      <p:cBhvr>
                                        <p:cTn id="19" dur="1" fill="hold">
                                          <p:stCondLst>
                                            <p:cond delay="0"/>
                                          </p:stCondLst>
                                        </p:cTn>
                                        <p:tgtEl>
                                          <p:spTgt spid="36"/>
                                        </p:tgtEl>
                                        <p:attrNameLst>
                                          <p:attrName>style.visibility</p:attrName>
                                        </p:attrNameLst>
                                      </p:cBhvr>
                                      <p:to>
                                        <p:strVal val="visible"/>
                                      </p:to>
                                    </p:set>
                                    <p:animEffect transition="in" filter="wipe(up)">
                                      <p:cBhvr>
                                        <p:cTn id="20" dur="1250"/>
                                        <p:tgtEl>
                                          <p:spTgt spid="36"/>
                                        </p:tgtEl>
                                      </p:cBhvr>
                                    </p:animEffect>
                                  </p:childTnLst>
                                </p:cTn>
                              </p:par>
                              <p:par>
                                <p:cTn id="21" presetID="22" presetClass="entr" presetSubtype="8" fill="hold" nodeType="with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1500"/>
                                        <p:tgtEl>
                                          <p:spTgt spid="22"/>
                                        </p:tgtEl>
                                      </p:cBhvr>
                                    </p:animEffect>
                                  </p:childTnLst>
                                </p:cTn>
                              </p:par>
                              <p:par>
                                <p:cTn id="24" presetID="22" presetClass="entr" presetSubtype="1" fill="hold" grpId="0" nodeType="withEffect">
                                  <p:stCondLst>
                                    <p:cond delay="750"/>
                                  </p:stCondLst>
                                  <p:iterate type="lt">
                                    <p:tmPct val="4000"/>
                                  </p:iterate>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par>
                                <p:cTn id="27" presetID="10" presetClass="exit" presetSubtype="0" fill="hold" nodeType="withEffect">
                                  <p:stCondLst>
                                    <p:cond delay="30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300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3000"/>
                                  </p:stCondLst>
                                  <p:iterate type="lt">
                                    <p:tmPct val="0"/>
                                  </p:iterate>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ntr" presetSubtype="8" fill="hold" nodeType="withEffect">
                                  <p:stCondLst>
                                    <p:cond delay="30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par>
                                <p:cTn id="39" presetID="22" presetClass="entr" presetSubtype="1" fill="hold" grpId="0" nodeType="withEffect">
                                  <p:stCondLst>
                                    <p:cond delay="3250"/>
                                  </p:stCondLst>
                                  <p:iterate type="lt">
                                    <p:tmPct val="4000"/>
                                  </p:iterate>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par>
                                <p:cTn id="42" presetID="22" presetClass="entr" presetSubtype="1" fill="hold" grpId="0" nodeType="withEffect">
                                  <p:stCondLst>
                                    <p:cond delay="3250"/>
                                  </p:stCondLst>
                                  <p:iterate type="lt">
                                    <p:tmPct val="4000"/>
                                  </p:iterate>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iterate type="lt">
                                    <p:tmPct val="0"/>
                                  </p:iterate>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xit" presetSubtype="0" fill="hold" grpId="1" nodeType="withEffect">
                                  <p:stCondLst>
                                    <p:cond delay="0"/>
                                  </p:stCondLst>
                                  <p:iterate type="lt">
                                    <p:tmPct val="0"/>
                                  </p:iterate>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3000"/>
                                        <p:tgtEl>
                                          <p:spTgt spid="28"/>
                                        </p:tgtEl>
                                      </p:cBhvr>
                                    </p:animEffect>
                                  </p:childTnLst>
                                </p:cTn>
                              </p:par>
                              <p:par>
                                <p:cTn id="62" presetID="22" presetClass="entr" presetSubtype="1" fill="hold" grpId="0" nodeType="withEffect">
                                  <p:stCondLst>
                                    <p:cond delay="0"/>
                                  </p:stCondLst>
                                  <p:iterate type="lt">
                                    <p:tmPct val="4000"/>
                                  </p:iterate>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250"/>
                                        <p:tgtEl>
                                          <p:spTgt spid="29"/>
                                        </p:tgtEl>
                                      </p:cBhvr>
                                    </p:animEffect>
                                  </p:childTnLst>
                                </p:cTn>
                              </p:par>
                              <p:par>
                                <p:cTn id="76" presetID="22" presetClass="entr" presetSubtype="1" fill="hold" grpId="0" nodeType="withEffect">
                                  <p:stCondLst>
                                    <p:cond delay="0"/>
                                  </p:stCondLst>
                                  <p:iterate type="lt">
                                    <p:tmPct val="4000"/>
                                  </p:iterate>
                                  <p:childTnLst>
                                    <p:set>
                                      <p:cBhvr>
                                        <p:cTn id="77" dur="1" fill="hold">
                                          <p:stCondLst>
                                            <p:cond delay="0"/>
                                          </p:stCondLst>
                                        </p:cTn>
                                        <p:tgtEl>
                                          <p:spTgt spid="52"/>
                                        </p:tgtEl>
                                        <p:attrNameLst>
                                          <p:attrName>style.visibility</p:attrName>
                                        </p:attrNameLst>
                                      </p:cBhvr>
                                      <p:to>
                                        <p:strVal val="visible"/>
                                      </p:to>
                                    </p:set>
                                    <p:animEffect transition="in" filter="wipe(up)">
                                      <p:cBhvr>
                                        <p:cTn id="7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6" grpId="0"/>
      <p:bldP spid="36" grpId="1"/>
      <p:bldP spid="37" grpId="0"/>
      <p:bldP spid="37" grpId="1"/>
      <p:bldP spid="40" grpId="0"/>
      <p:bldP spid="40" grpId="1"/>
      <p:bldP spid="41" grpId="0"/>
      <p:bldP spid="41" grpId="1"/>
      <p:bldP spid="44" grpId="0"/>
      <p:bldP spid="44" grpId="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455657"/>
            <a:ext cx="5389884"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000" dirty="0" err="1"/>
              <a:t>Tìm</a:t>
            </a:r>
            <a:r>
              <a:rPr lang="en-US" sz="4000" dirty="0"/>
              <a:t> </a:t>
            </a:r>
            <a:r>
              <a:rPr lang="en-US" sz="4000" dirty="0" err="1"/>
              <a:t>thêm</a:t>
            </a:r>
            <a:r>
              <a:rPr lang="en-US" sz="4000" dirty="0"/>
              <a:t> </a:t>
            </a:r>
            <a:r>
              <a:rPr lang="en-US" sz="4000" dirty="0" err="1"/>
              <a:t>ví</a:t>
            </a:r>
            <a:r>
              <a:rPr lang="en-US" sz="4000" dirty="0"/>
              <a:t> </a:t>
            </a:r>
            <a:r>
              <a:rPr lang="en-US" sz="4000" dirty="0" err="1"/>
              <a:t>dụ</a:t>
            </a:r>
            <a:r>
              <a:rPr lang="en-US" sz="4000" dirty="0"/>
              <a:t> </a:t>
            </a:r>
            <a:r>
              <a:rPr lang="vi-VN" sz="4000" dirty="0"/>
              <a:t>cho thấy sóng âm truyền từ mọi phương ra môi trường xung quanh</a:t>
            </a:r>
            <a:endParaRPr kumimoji="0" lang="en-US" sz="595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352689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213" y="26946"/>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104480"/>
            <a:ext cx="10118634"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en-US" sz="2800" dirty="0"/>
              <a:t> </a:t>
            </a:r>
            <a:r>
              <a:rPr lang="vi-VN" sz="2800" dirty="0"/>
              <a:t>Giáo viên </a:t>
            </a:r>
            <a:r>
              <a:rPr lang="en-US" sz="2800" dirty="0" err="1"/>
              <a:t>đánh</a:t>
            </a:r>
            <a:r>
              <a:rPr lang="en-US" sz="2800" dirty="0"/>
              <a:t> </a:t>
            </a:r>
            <a:r>
              <a:rPr lang="en-US" sz="2800" dirty="0" err="1"/>
              <a:t>trống</a:t>
            </a:r>
            <a:r>
              <a:rPr lang="en-US" sz="2800" dirty="0"/>
              <a:t>. Học </a:t>
            </a:r>
            <a:r>
              <a:rPr lang="en-US" sz="2800" dirty="0" err="1"/>
              <a:t>sinh</a:t>
            </a:r>
            <a:r>
              <a:rPr lang="en-US" sz="2800" dirty="0"/>
              <a:t> </a:t>
            </a:r>
            <a:r>
              <a:rPr lang="en-US" sz="2800" dirty="0" err="1"/>
              <a:t>ngồi</a:t>
            </a:r>
            <a:r>
              <a:rPr lang="en-US" sz="2800" dirty="0"/>
              <a:t> ở </a:t>
            </a:r>
            <a:r>
              <a:rPr lang="en-US" sz="2800" dirty="0" err="1"/>
              <a:t>các</a:t>
            </a:r>
            <a:r>
              <a:rPr lang="en-US" sz="2800" dirty="0"/>
              <a:t> lớp học </a:t>
            </a:r>
            <a:r>
              <a:rPr lang="en-US" sz="2800" dirty="0" err="1"/>
              <a:t>đều</a:t>
            </a:r>
            <a:r>
              <a:rPr lang="en-US" sz="2800" dirty="0"/>
              <a:t> </a:t>
            </a:r>
            <a:r>
              <a:rPr lang="en-US" sz="2800" dirty="0" err="1"/>
              <a:t>nghe</a:t>
            </a:r>
            <a:r>
              <a:rPr lang="en-US" sz="2800" dirty="0"/>
              <a:t> </a:t>
            </a:r>
            <a:r>
              <a:rPr lang="en-US" sz="2800" dirty="0" err="1"/>
              <a:t>thấy</a:t>
            </a:r>
            <a:r>
              <a:rPr lang="en-US" sz="2800" dirty="0"/>
              <a:t> </a:t>
            </a:r>
            <a:r>
              <a:rPr lang="en-US" sz="2800" dirty="0" err="1"/>
              <a:t>tiếng</a:t>
            </a:r>
            <a:r>
              <a:rPr lang="en-US" sz="2800" dirty="0"/>
              <a:t> </a:t>
            </a:r>
            <a:r>
              <a:rPr lang="en-US" sz="2800" dirty="0" err="1"/>
              <a:t>trống</a:t>
            </a:r>
            <a:r>
              <a:rPr lang="en-US" sz="2800" dirty="0"/>
              <a:t> </a:t>
            </a:r>
            <a:r>
              <a:rPr lang="en-US" sz="2800" dirty="0" err="1"/>
              <a:t>báo</a:t>
            </a:r>
            <a:r>
              <a:rPr lang="en-US" sz="2800" dirty="0"/>
              <a:t> </a:t>
            </a:r>
            <a:r>
              <a:rPr lang="en-US" sz="2800" dirty="0" err="1"/>
              <a:t>hiệu</a:t>
            </a:r>
            <a:r>
              <a:rPr lang="en-US" sz="2800" dirty="0"/>
              <a:t> </a:t>
            </a:r>
            <a:r>
              <a:rPr lang="en-US" sz="2800" dirty="0" err="1"/>
              <a:t>giờ</a:t>
            </a:r>
            <a:r>
              <a:rPr lang="en-US" sz="2800" dirty="0"/>
              <a:t> học </a:t>
            </a:r>
            <a:r>
              <a:rPr lang="en-US" sz="2800" dirty="0" err="1"/>
              <a:t>kết</a:t>
            </a:r>
            <a:r>
              <a:rPr lang="en-US" sz="2800" dirty="0"/>
              <a:t> </a:t>
            </a:r>
            <a:r>
              <a:rPr lang="en-US" sz="2800" dirty="0" err="1"/>
              <a:t>thúc</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26" name="Picture 2" descr="Giải Bài 11: Đọc: Cái trống trường em SGK Tiếng Việt 2 tập 1 Kết nối tri  thức với cuộc sống | Tiếng Việt 2 - Kết nối tri thức">
            <a:extLst>
              <a:ext uri="{FF2B5EF4-FFF2-40B4-BE49-F238E27FC236}">
                <a16:creationId xmlns:a16="http://schemas.microsoft.com/office/drawing/2014/main" id="{CA3AF465-4BF9-113B-B14A-42EB1A243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199" y="1421798"/>
            <a:ext cx="8436311" cy="3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4192677" y="641304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401390">
            <a:off x="10444043" y="34457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5602780" y="-171115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769292" y="22074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2203235" y="5364721"/>
            <a:ext cx="846836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 lan truyền sóng âm phát ra từ âm thoa trong không khí</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Picture 4" descr="Bài 4. Sóng âm. - vatlyvmd">
            <a:extLst>
              <a:ext uri="{FF2B5EF4-FFF2-40B4-BE49-F238E27FC236}">
                <a16:creationId xmlns:a16="http://schemas.microsoft.com/office/drawing/2014/main" id="{FEEC5122-AE92-EB61-B5B8-FA3740E75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44" y="1959176"/>
            <a:ext cx="6429396" cy="2994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WHAT ENERGY DO I PRODUCE AND HOW? | Baamboozle">
            <a:extLst>
              <a:ext uri="{FF2B5EF4-FFF2-40B4-BE49-F238E27FC236}">
                <a16:creationId xmlns:a16="http://schemas.microsoft.com/office/drawing/2014/main" id="{CF03083C-83F4-743A-2044-96288C787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857" y="1959176"/>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1ED7A3B-A60C-B9D4-38E6-A80E2DE2C62B}"/>
              </a:ext>
            </a:extLst>
          </p:cNvPr>
          <p:cNvSpPr/>
          <p:nvPr/>
        </p:nvSpPr>
        <p:spPr>
          <a:xfrm>
            <a:off x="869328" y="837215"/>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oogle Shape;3776;p52">
            <a:extLst>
              <a:ext uri="{FF2B5EF4-FFF2-40B4-BE49-F238E27FC236}">
                <a16:creationId xmlns:a16="http://schemas.microsoft.com/office/drawing/2014/main" id="{7CB0BC36-A0C9-8793-9258-FB2A35BCC86F}"/>
              </a:ext>
            </a:extLst>
          </p:cNvPr>
          <p:cNvSpPr/>
          <p:nvPr/>
        </p:nvSpPr>
        <p:spPr>
          <a:xfrm>
            <a:off x="569092" y="837215"/>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63" y="941378"/>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2">
            <a:extLst>
              <a:ext uri="{FF2B5EF4-FFF2-40B4-BE49-F238E27FC236}">
                <a16:creationId xmlns:a16="http://schemas.microsoft.com/office/drawing/2014/main" id="{745F05FD-A1C2-CCF2-8BC2-BFEAE622AFF3}"/>
              </a:ext>
            </a:extLst>
          </p:cNvPr>
          <p:cNvSpPr txBox="1"/>
          <p:nvPr/>
        </p:nvSpPr>
        <p:spPr>
          <a:xfrm>
            <a:off x="1356382" y="885743"/>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84247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895573" y="4453657"/>
            <a:ext cx="5944303"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E</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thích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1" name="Graphic 20">
            <a:extLst>
              <a:ext uri="{FF2B5EF4-FFF2-40B4-BE49-F238E27FC236}">
                <a16:creationId xmlns:a16="http://schemas.microsoft.com/office/drawing/2014/main" id="{1CEFCBF3-6931-1142-3A7B-A92D002F1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6922" y="1630179"/>
            <a:ext cx="3001604" cy="3001604"/>
          </a:xfrm>
          <a:prstGeom prst="rect">
            <a:avLst/>
          </a:prstGeom>
        </p:spPr>
      </p:pic>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43" y="823970"/>
            <a:ext cx="5845257" cy="5845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ài 4. Sóng âm. - vatlyvmd">
            <a:extLst>
              <a:ext uri="{FF2B5EF4-FFF2-40B4-BE49-F238E27FC236}">
                <a16:creationId xmlns:a16="http://schemas.microsoft.com/office/drawing/2014/main" id="{8DE38DD2-ABAF-BB18-745E-EF5BDD1BE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4654" y="2579740"/>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652242" y="784196"/>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Google Shape;3776;p52">
            <a:extLst>
              <a:ext uri="{FF2B5EF4-FFF2-40B4-BE49-F238E27FC236}">
                <a16:creationId xmlns:a16="http://schemas.microsoft.com/office/drawing/2014/main" id="{7CB0BC36-A0C9-8793-9258-FB2A35BCC86F}"/>
              </a:ext>
            </a:extLst>
          </p:cNvPr>
          <p:cNvSpPr/>
          <p:nvPr/>
        </p:nvSpPr>
        <p:spPr>
          <a:xfrm>
            <a:off x="352006" y="784196"/>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77" y="888359"/>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32">
            <a:extLst>
              <a:ext uri="{FF2B5EF4-FFF2-40B4-BE49-F238E27FC236}">
                <a16:creationId xmlns:a16="http://schemas.microsoft.com/office/drawing/2014/main" id="{745F05FD-A1C2-CCF2-8BC2-BFEAE622AFF3}"/>
              </a:ext>
            </a:extLst>
          </p:cNvPr>
          <p:cNvSpPr txBox="1"/>
          <p:nvPr/>
        </p:nvSpPr>
        <p:spPr>
          <a:xfrm>
            <a:off x="1139296" y="832724"/>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6366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5849821" y="1729189"/>
            <a:ext cx="50260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06" y="2291538"/>
            <a:ext cx="3469355" cy="34693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ái trống">
            <a:extLst>
              <a:ext uri="{FF2B5EF4-FFF2-40B4-BE49-F238E27FC236}">
                <a16:creationId xmlns:a16="http://schemas.microsoft.com/office/drawing/2014/main" id="{A95F91BB-D367-22DD-9506-2E390E913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1729189"/>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E369138-10E1-1D81-9BE7-3D0C5188C6AC}"/>
              </a:ext>
            </a:extLst>
          </p:cNvPr>
          <p:cNvSpPr txBox="1"/>
          <p:nvPr/>
        </p:nvSpPr>
        <p:spPr>
          <a:xfrm>
            <a:off x="5849821" y="2894956"/>
            <a:ext cx="56754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xúc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4" name="Picture 2" descr="Cái trống">
            <a:extLst>
              <a:ext uri="{FF2B5EF4-FFF2-40B4-BE49-F238E27FC236}">
                <a16:creationId xmlns:a16="http://schemas.microsoft.com/office/drawing/2014/main" id="{76355E7B-D7CE-DFD1-5065-D4695E6F2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289495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2C34156-EC93-91D9-D2B5-9CCE2AE072B4}"/>
              </a:ext>
            </a:extLst>
          </p:cNvPr>
          <p:cNvSpPr txBox="1"/>
          <p:nvPr/>
        </p:nvSpPr>
        <p:spPr>
          <a:xfrm>
            <a:off x="5849821" y="402621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này</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7" name="Picture 2" descr="Cái trống">
            <a:extLst>
              <a:ext uri="{FF2B5EF4-FFF2-40B4-BE49-F238E27FC236}">
                <a16:creationId xmlns:a16="http://schemas.microsoft.com/office/drawing/2014/main" id="{42BFC7F9-EF50-878A-8F07-030A90C72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402621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495D32F-2B3C-CC7B-0FB6-B6B3537221F0}"/>
              </a:ext>
            </a:extLst>
          </p:cNvPr>
          <p:cNvSpPr txBox="1"/>
          <p:nvPr/>
        </p:nvSpPr>
        <p:spPr>
          <a:xfrm>
            <a:off x="5849821" y="515747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xuất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tục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xen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kẽ</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9" name="Picture 2" descr="Cái trống">
            <a:extLst>
              <a:ext uri="{FF2B5EF4-FFF2-40B4-BE49-F238E27FC236}">
                <a16:creationId xmlns:a16="http://schemas.microsoft.com/office/drawing/2014/main" id="{BF64147A-A2FD-17FA-27B6-AD5145368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515747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61ED7A3B-A60C-B9D4-38E6-A80E2DE2C62B}"/>
              </a:ext>
            </a:extLst>
          </p:cNvPr>
          <p:cNvSpPr/>
          <p:nvPr/>
        </p:nvSpPr>
        <p:spPr>
          <a:xfrm>
            <a:off x="730578" y="7858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Google Shape;3776;p52">
            <a:extLst>
              <a:ext uri="{FF2B5EF4-FFF2-40B4-BE49-F238E27FC236}">
                <a16:creationId xmlns:a16="http://schemas.microsoft.com/office/drawing/2014/main" id="{7CB0BC36-A0C9-8793-9258-FB2A35BCC86F}"/>
              </a:ext>
            </a:extLst>
          </p:cNvPr>
          <p:cNvSpPr/>
          <p:nvPr/>
        </p:nvSpPr>
        <p:spPr>
          <a:xfrm>
            <a:off x="430342" y="785821"/>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31"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13" y="889984"/>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2">
            <a:extLst>
              <a:ext uri="{FF2B5EF4-FFF2-40B4-BE49-F238E27FC236}">
                <a16:creationId xmlns:a16="http://schemas.microsoft.com/office/drawing/2014/main" id="{745F05FD-A1C2-CCF2-8BC2-BFEAE622AFF3}"/>
              </a:ext>
            </a:extLst>
          </p:cNvPr>
          <p:cNvSpPr txBox="1"/>
          <p:nvPr/>
        </p:nvSpPr>
        <p:spPr>
          <a:xfrm>
            <a:off x="1217632" y="834349"/>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456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4000"/>
                                  </p:iterate>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3" grpId="0"/>
      <p:bldP spid="25"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8349318">
            <a:off x="11713028" y="27022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4544922" y="-10058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403263">
            <a:off x="-1511501" y="205046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364891" y="601697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C817F08-CF80-817F-F776-1D355DF8BA0A}"/>
              </a:ext>
            </a:extLst>
          </p:cNvPr>
          <p:cNvSpPr txBox="1"/>
          <p:nvPr/>
        </p:nvSpPr>
        <p:spPr>
          <a:xfrm>
            <a:off x="719697" y="3375242"/>
            <a:ext cx="5015292"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 tả hiện tượng xảy ra với ngọn nến trong thí nghiệm dưới đây khi người ta bật loa phát nhạc (với âm lượng vừa). Giải thích hiện tượng.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Graphic 30">
            <a:extLst>
              <a:ext uri="{FF2B5EF4-FFF2-40B4-BE49-F238E27FC236}">
                <a16:creationId xmlns:a16="http://schemas.microsoft.com/office/drawing/2014/main" id="{0C22F304-5436-6F46-ED35-5EFBECE94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9927" y="1698788"/>
            <a:ext cx="1771324" cy="1771324"/>
          </a:xfrm>
          <a:prstGeom prst="rect">
            <a:avLst/>
          </a:prstGeom>
        </p:spPr>
      </p:pic>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060" y="1415997"/>
            <a:ext cx="6050995" cy="4777102"/>
          </a:xfrm>
          <a:prstGeom prst="rect">
            <a:avLst/>
          </a:prstGeom>
        </p:spPr>
      </p:pic>
      <p:pic>
        <p:nvPicPr>
          <p:cNvPr id="32" name="Picture 2" descr="WHAT ENERGY DO I PRODUCE AND HOW? | Baamboozle">
            <a:extLst>
              <a:ext uri="{FF2B5EF4-FFF2-40B4-BE49-F238E27FC236}">
                <a16:creationId xmlns:a16="http://schemas.microsoft.com/office/drawing/2014/main" id="{BF53A4C9-7F49-3EA8-CDA4-3DA34053D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6920" y="2089582"/>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870815" y="597149"/>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Google Shape;3776;p52">
            <a:extLst>
              <a:ext uri="{FF2B5EF4-FFF2-40B4-BE49-F238E27FC236}">
                <a16:creationId xmlns:a16="http://schemas.microsoft.com/office/drawing/2014/main" id="{7CB0BC36-A0C9-8793-9258-FB2A35BCC86F}"/>
              </a:ext>
            </a:extLst>
          </p:cNvPr>
          <p:cNvSpPr/>
          <p:nvPr/>
        </p:nvSpPr>
        <p:spPr>
          <a:xfrm>
            <a:off x="570579" y="597149"/>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2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50" y="701312"/>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2">
            <a:extLst>
              <a:ext uri="{FF2B5EF4-FFF2-40B4-BE49-F238E27FC236}">
                <a16:creationId xmlns:a16="http://schemas.microsoft.com/office/drawing/2014/main" id="{745F05FD-A1C2-CCF2-8BC2-BFEAE622AFF3}"/>
              </a:ext>
            </a:extLst>
          </p:cNvPr>
          <p:cNvSpPr txBox="1"/>
          <p:nvPr/>
        </p:nvSpPr>
        <p:spPr>
          <a:xfrm>
            <a:off x="1357869" y="645677"/>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18780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26" name="Picture 2" descr="Top 5 đạo kỵ binh mạnh nhất lịch sử thế giới - KickFit">
            <a:extLst>
              <a:ext uri="{FF2B5EF4-FFF2-40B4-BE49-F238E27FC236}">
                <a16:creationId xmlns:a16="http://schemas.microsoft.com/office/drawing/2014/main" id="{D647AE2D-8B10-76E0-0C50-43138F43F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1068" y="6534641"/>
            <a:ext cx="2908470" cy="2007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75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25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childTnLst>
                          </p:cTn>
                        </p:par>
                        <p:par>
                          <p:cTn id="47" fill="hold">
                            <p:stCondLst>
                              <p:cond delay="75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nodeType="withEffect">
                                  <p:stCondLst>
                                    <p:cond delay="250"/>
                                  </p:stCondLst>
                                  <p:childTnLst>
                                    <p:set>
                                      <p:cBhvr>
                                        <p:cTn id="59" dur="1" fill="hold">
                                          <p:stCondLst>
                                            <p:cond delay="0"/>
                                          </p:stCondLst>
                                        </p:cTn>
                                        <p:tgtEl>
                                          <p:spTgt spid="2054"/>
                                        </p:tgtEl>
                                        <p:attrNameLst>
                                          <p:attrName>style.visibility</p:attrName>
                                        </p:attrNameLst>
                                      </p:cBhvr>
                                      <p:to>
                                        <p:strVal val="visible"/>
                                      </p:to>
                                    </p:set>
                                    <p:anim calcmode="lin" valueType="num">
                                      <p:cBhvr>
                                        <p:cTn id="60" dur="500" fill="hold"/>
                                        <p:tgtEl>
                                          <p:spTgt spid="2054"/>
                                        </p:tgtEl>
                                        <p:attrNameLst>
                                          <p:attrName>ppt_w</p:attrName>
                                        </p:attrNameLst>
                                      </p:cBhvr>
                                      <p:tavLst>
                                        <p:tav tm="0">
                                          <p:val>
                                            <p:fltVal val="0"/>
                                          </p:val>
                                        </p:tav>
                                        <p:tav tm="100000">
                                          <p:val>
                                            <p:strVal val="#ppt_w"/>
                                          </p:val>
                                        </p:tav>
                                      </p:tavLst>
                                    </p:anim>
                                    <p:anim calcmode="lin" valueType="num">
                                      <p:cBhvr>
                                        <p:cTn id="61" dur="500" fill="hold"/>
                                        <p:tgtEl>
                                          <p:spTgt spid="2054"/>
                                        </p:tgtEl>
                                        <p:attrNameLst>
                                          <p:attrName>ppt_h</p:attrName>
                                        </p:attrNameLst>
                                      </p:cBhvr>
                                      <p:tavLst>
                                        <p:tav tm="0">
                                          <p:val>
                                            <p:fltVal val="0"/>
                                          </p:val>
                                        </p:tav>
                                        <p:tav tm="100000">
                                          <p:val>
                                            <p:strVal val="#ppt_h"/>
                                          </p:val>
                                        </p:tav>
                                      </p:tavLst>
                                    </p:anim>
                                    <p:animEffect transition="in" filter="fade">
                                      <p:cBhvr>
                                        <p:cTn id="62" dur="500"/>
                                        <p:tgtEl>
                                          <p:spTgt spid="2054"/>
                                        </p:tgtEl>
                                      </p:cBhvr>
                                    </p:animEffect>
                                  </p:childTnLst>
                                </p:cTn>
                              </p:par>
                            </p:childTnLst>
                          </p:cTn>
                        </p:par>
                        <p:par>
                          <p:cTn id="63" fill="hold">
                            <p:stCondLst>
                              <p:cond delay="750"/>
                            </p:stCondLst>
                            <p:childTnLst>
                              <p:par>
                                <p:cTn id="64" presetID="22" presetClass="entr" presetSubtype="1" fill="hold" grpId="0" nodeType="afterEffect">
                                  <p:stCondLst>
                                    <p:cond delay="0"/>
                                  </p:stCondLst>
                                  <p:iterate type="lt">
                                    <p:tmPct val="5000"/>
                                  </p:iterate>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P spid="38" grpId="0" animBg="1"/>
      <p:bldP spid="39" grpId="0"/>
      <p:bldP spid="33" grpId="0" animBg="1"/>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0987946" y="-88030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3447912" y="-9255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521380" y="550876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240878" y="587607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7" y="2679480"/>
            <a:ext cx="3559196" cy="2809892"/>
          </a:xfrm>
          <a:prstGeom prst="rect">
            <a:avLst/>
          </a:prstGeom>
        </p:spPr>
      </p:pic>
      <p:sp>
        <p:nvSpPr>
          <p:cNvPr id="22" name="TextBox 21">
            <a:extLst>
              <a:ext uri="{FF2B5EF4-FFF2-40B4-BE49-F238E27FC236}">
                <a16:creationId xmlns:a16="http://schemas.microsoft.com/office/drawing/2014/main" id="{D5335152-D358-D27A-E2F1-DC6300C50396}"/>
              </a:ext>
            </a:extLst>
          </p:cNvPr>
          <p:cNvSpPr txBox="1"/>
          <p:nvPr/>
        </p:nvSpPr>
        <p:spPr>
          <a:xfrm>
            <a:off x="5011865" y="2011216"/>
            <a:ext cx="718118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 tượng xảy ra với ngọn nến: ngọn nến lay động khi người ta bật loa phát nhạc (với âm lượng vừa).</a:t>
            </a:r>
          </a:p>
        </p:txBody>
      </p:sp>
      <p:pic>
        <p:nvPicPr>
          <p:cNvPr id="8194" name="Picture 2" descr="Nến">
            <a:extLst>
              <a:ext uri="{FF2B5EF4-FFF2-40B4-BE49-F238E27FC236}">
                <a16:creationId xmlns:a16="http://schemas.microsoft.com/office/drawing/2014/main" id="{2B450757-9B1E-9BCD-44CF-5D02086C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061" y="2086223"/>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A96FE5E-FDB2-71B4-E672-BED1FA840D5A}"/>
              </a:ext>
            </a:extLst>
          </p:cNvPr>
          <p:cNvSpPr txBox="1"/>
          <p:nvPr/>
        </p:nvSpPr>
        <p:spPr>
          <a:xfrm>
            <a:off x="5514196" y="3436743"/>
            <a:ext cx="6147070" cy="275152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 thích: sóng âm phát ra từ loa làm màng loa dao động, dẫn đến sự nén, dãn liên tục của các lớp không khí xung quanh =&gt; Làm cho không khí quanh nến dao động theo khiến chúng ta nhìn thấy ngọn nến như lay động cùng tiếng nhạc.</a:t>
            </a:r>
          </a:p>
        </p:txBody>
      </p:sp>
      <p:pic>
        <p:nvPicPr>
          <p:cNvPr id="27" name="Picture 2" descr="Nến">
            <a:extLst>
              <a:ext uri="{FF2B5EF4-FFF2-40B4-BE49-F238E27FC236}">
                <a16:creationId xmlns:a16="http://schemas.microsoft.com/office/drawing/2014/main" id="{C9A44AD3-D5AC-BE48-8943-01BB75D7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161" y="3344228"/>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1ED7A3B-A60C-B9D4-38E6-A80E2DE2C62B}"/>
              </a:ext>
            </a:extLst>
          </p:cNvPr>
          <p:cNvSpPr/>
          <p:nvPr/>
        </p:nvSpPr>
        <p:spPr>
          <a:xfrm>
            <a:off x="526895" y="586733"/>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Google Shape;3776;p52">
            <a:extLst>
              <a:ext uri="{FF2B5EF4-FFF2-40B4-BE49-F238E27FC236}">
                <a16:creationId xmlns:a16="http://schemas.microsoft.com/office/drawing/2014/main" id="{7CB0BC36-A0C9-8793-9258-FB2A35BCC86F}"/>
              </a:ext>
            </a:extLst>
          </p:cNvPr>
          <p:cNvSpPr/>
          <p:nvPr/>
        </p:nvSpPr>
        <p:spPr>
          <a:xfrm>
            <a:off x="226659" y="586733"/>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30" y="690896"/>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2">
            <a:extLst>
              <a:ext uri="{FF2B5EF4-FFF2-40B4-BE49-F238E27FC236}">
                <a16:creationId xmlns:a16="http://schemas.microsoft.com/office/drawing/2014/main" id="{745F05FD-A1C2-CCF2-8BC2-BFEAE622AFF3}"/>
              </a:ext>
            </a:extLst>
          </p:cNvPr>
          <p:cNvSpPr txBox="1"/>
          <p:nvPr/>
        </p:nvSpPr>
        <p:spPr>
          <a:xfrm>
            <a:off x="1013949" y="635261"/>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593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D65E702-ACA8-24F5-F251-04721A2A9BDF}"/>
              </a:ext>
            </a:extLst>
          </p:cNvPr>
          <p:cNvSpPr/>
          <p:nvPr/>
        </p:nvSpPr>
        <p:spPr>
          <a:xfrm>
            <a:off x="703632" y="1331496"/>
            <a:ext cx="10911810" cy="4575704"/>
          </a:xfrm>
          <a:prstGeom prst="roundRect">
            <a:avLst/>
          </a:prstGeom>
          <a:noFill/>
          <a:ln w="28575">
            <a:solidFill>
              <a:srgbClr val="51925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4465581">
            <a:off x="5596059" y="-208493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853693">
            <a:off x="-2590111" y="260623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4345004" y="595424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921880" y="25687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FF76C608-09E6-2B06-AB62-D333012C9A0B}"/>
              </a:ext>
            </a:extLst>
          </p:cNvPr>
          <p:cNvSpPr txBox="1"/>
          <p:nvPr/>
        </p:nvSpPr>
        <p:spPr>
          <a:xfrm>
            <a:off x="1723430" y="2617934"/>
            <a:ext cx="9652974"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 không khí được lan truyền bởi sự dao động (dãn, nén) của các lớp không khí</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30" name="Graphic 32">
            <a:extLst>
              <a:ext uri="{FF2B5EF4-FFF2-40B4-BE49-F238E27FC236}">
                <a16:creationId xmlns:a16="http://schemas.microsoft.com/office/drawing/2014/main" id="{5E901005-75B1-867C-3E4F-899BF62BDDC1}"/>
              </a:ext>
            </a:extLst>
          </p:cNvPr>
          <p:cNvGrpSpPr/>
          <p:nvPr/>
        </p:nvGrpSpPr>
        <p:grpSpPr>
          <a:xfrm>
            <a:off x="10079038" y="3021007"/>
            <a:ext cx="2216639" cy="3449102"/>
            <a:chOff x="5157121" y="890498"/>
            <a:chExt cx="1738121" cy="2704525"/>
          </a:xfrm>
        </p:grpSpPr>
        <p:sp>
          <p:nvSpPr>
            <p:cNvPr id="31" name="Freeform: Shape 30">
              <a:extLst>
                <a:ext uri="{FF2B5EF4-FFF2-40B4-BE49-F238E27FC236}">
                  <a16:creationId xmlns:a16="http://schemas.microsoft.com/office/drawing/2014/main" id="{02CEA785-B49B-E33F-C370-FC71D7C091D6}"/>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24179B-DB04-3CAD-6D91-98F9125FBD38}"/>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34F4272A-4E22-E6B4-848E-6821930ACA3B}"/>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26FD016-62BC-8AB5-9A8C-F03416A7B191}"/>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6000CF3-C788-6852-22F9-DC273E252A74}"/>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F72E65E-78DA-F133-7B80-C8AE5A39C122}"/>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CE235DC-F925-4758-47A6-C508681574A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C8FAAEC-4A7C-2D04-1275-255DFA4DBB18}"/>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8FE87110-B6ED-9B4D-38C1-14F3AA2F4C93}"/>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B328916-F3FE-7D42-1F30-6A5216B80575}"/>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E698D5E-CDEA-524C-B744-606069F0D97E}"/>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B077E63-F336-41B2-84D4-0D84F2759D1E}"/>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5AE1FE-2EB3-5A06-FD46-FA24F7011BB1}"/>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ED50E9B-C64E-3DE2-DF6B-13FE5CDAE634}"/>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EE562A-84A6-C5F9-4A9E-287076C220F4}"/>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1435563-B784-E990-1665-A87271B9BF78}"/>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290858-71F1-A2ED-4CA3-6C9518DE5FDB}"/>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F8AA5D1-74A2-D3CA-D9BB-A2B3DCB9FA9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14A763D2-98B8-D5BD-1D7C-D3BA109AFCE3}"/>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68B6706-AE1D-CCA6-783B-A2B2CF60CF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F3FC6536-CD6A-AE4E-971F-17D267634999}"/>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6C7493-3EEC-C61D-C7D7-3F65A4D4BC10}"/>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E145C9A-5DE3-9BE1-7702-6EB57C55A794}"/>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F6EFC02-55AD-9C93-A41E-F465C18E1941}"/>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E669C23-13C5-CEA3-3979-5431EE3D2A6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67D3468-4C69-C747-C921-08880DE41569}"/>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B0D6715-8D0B-524F-DEF9-E6264A8C5BCB}"/>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440AA76-6A1D-8471-E64B-54CFBBA8868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9459AC5-08B0-654C-0DB1-5FB5F54BC551}"/>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3C30974-BED5-6008-8320-463ED9BC735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1C9AD66-44C3-BA7A-7AEF-E817BB0FA50B}"/>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114F9D4-EF2B-4664-50CC-566F4240CA58}"/>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2AE1CDB-5EC8-A9B8-A278-CF511252F50E}"/>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ED7FAF-A85C-E387-D471-7D74B17E48E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A27948-DE6D-54DA-819D-F890693C8ACB}"/>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AB62BAE-1021-D570-594D-F98292EAC5B1}"/>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44E6EC0-6DBC-4559-CDBB-BC5FE128530B}"/>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4C87FE3-E0F2-B22E-8723-41FB0E51858B}"/>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1ABE244-EC82-C059-B5B5-365547C87D92}"/>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9CAF1FE-66C4-FE9E-0DEC-E4FF0BDE5D7B}"/>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33190C25-6B21-16F1-315E-EB2A0153A8DC}"/>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3D529AF-3DB9-8865-FB70-348E715ED3A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29D83F9-4A84-3937-8F18-2426B2F08CBF}"/>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4AAA6AA-8E7E-9B9C-089D-CAD95928254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7CBC6B4-6013-E8A9-8B2E-53BAD23C444E}"/>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E44C83B7-F063-CD2A-44AF-8BB600F31F1D}"/>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82CD903-8CDB-9038-8B92-B62914B9005A}"/>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0" name="Picture 2" descr="Âm nhạc">
            <a:extLst>
              <a:ext uri="{FF2B5EF4-FFF2-40B4-BE49-F238E27FC236}">
                <a16:creationId xmlns:a16="http://schemas.microsoft.com/office/drawing/2014/main" id="{927B7DD2-A296-9D0A-0570-B33BD7C25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 y="278335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Longitudinal Waves and Guitar Strings">
            <a:extLst>
              <a:ext uri="{FF2B5EF4-FFF2-40B4-BE49-F238E27FC236}">
                <a16:creationId xmlns:a16="http://schemas.microsoft.com/office/drawing/2014/main" id="{B2B6D116-59C5-27F7-C470-4E6536256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201" y="3838576"/>
            <a:ext cx="2784845" cy="16802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D45A8E7-6468-8EC4-4CEE-011995825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0278" y="2169165"/>
            <a:ext cx="2884754" cy="2277438"/>
          </a:xfrm>
          <a:prstGeom prst="rect">
            <a:avLst/>
          </a:prstGeom>
        </p:spPr>
      </p:pic>
      <p:sp>
        <p:nvSpPr>
          <p:cNvPr id="83" name="TextBox 82">
            <a:extLst>
              <a:ext uri="{FF2B5EF4-FFF2-40B4-BE49-F238E27FC236}">
                <a16:creationId xmlns:a16="http://schemas.microsoft.com/office/drawing/2014/main" id="{31F5262B-905B-AE6D-D195-61490C9CDC4F}"/>
              </a:ext>
            </a:extLst>
          </p:cNvPr>
          <p:cNvSpPr txBox="1"/>
          <p:nvPr/>
        </p:nvSpPr>
        <p:spPr>
          <a:xfrm>
            <a:off x="1576818" y="1831146"/>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âm trong môi trường</a:t>
            </a:r>
            <a:endParaRPr lang="en-US" sz="2800" dirty="0"/>
          </a:p>
        </p:txBody>
      </p:sp>
      <p:pic>
        <p:nvPicPr>
          <p:cNvPr id="84" name="Picture 2" descr="Âm nhạc">
            <a:extLst>
              <a:ext uri="{FF2B5EF4-FFF2-40B4-BE49-F238E27FC236}">
                <a16:creationId xmlns:a16="http://schemas.microsoft.com/office/drawing/2014/main" id="{1EEFB1C7-5673-D525-E944-DD491E7A4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63" y="1816473"/>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BAA92E18-BA4B-AE62-2440-C92303901E0F}"/>
              </a:ext>
            </a:extLst>
          </p:cNvPr>
          <p:cNvSpPr/>
          <p:nvPr/>
        </p:nvSpPr>
        <p:spPr>
          <a:xfrm>
            <a:off x="973757" y="837784"/>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Google Shape;3776;p52">
            <a:extLst>
              <a:ext uri="{FF2B5EF4-FFF2-40B4-BE49-F238E27FC236}">
                <a16:creationId xmlns:a16="http://schemas.microsoft.com/office/drawing/2014/main" id="{9EDE85EF-7344-640E-423F-F7878209FDB1}"/>
              </a:ext>
            </a:extLst>
          </p:cNvPr>
          <p:cNvSpPr/>
          <p:nvPr/>
        </p:nvSpPr>
        <p:spPr>
          <a:xfrm>
            <a:off x="673521" y="837784"/>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7" name="Picture 86" descr="Âm thanh">
            <a:extLst>
              <a:ext uri="{FF2B5EF4-FFF2-40B4-BE49-F238E27FC236}">
                <a16:creationId xmlns:a16="http://schemas.microsoft.com/office/drawing/2014/main" id="{261E885A-CEB4-3A54-0404-333F79360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92" y="941947"/>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32">
            <a:extLst>
              <a:ext uri="{FF2B5EF4-FFF2-40B4-BE49-F238E27FC236}">
                <a16:creationId xmlns:a16="http://schemas.microsoft.com/office/drawing/2014/main" id="{D4040593-DF5B-5EA1-91D8-82D2BA74B88D}"/>
              </a:ext>
            </a:extLst>
          </p:cNvPr>
          <p:cNvSpPr txBox="1"/>
          <p:nvPr/>
        </p:nvSpPr>
        <p:spPr>
          <a:xfrm>
            <a:off x="1460811" y="886312"/>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44427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500" fill="hold"/>
                                        <p:tgtEl>
                                          <p:spTgt spid="80"/>
                                        </p:tgtEl>
                                        <p:attrNameLst>
                                          <p:attrName>ppt_w</p:attrName>
                                        </p:attrNameLst>
                                      </p:cBhvr>
                                      <p:tavLst>
                                        <p:tav tm="0">
                                          <p:val>
                                            <p:fltVal val="0"/>
                                          </p:val>
                                        </p:tav>
                                        <p:tav tm="100000">
                                          <p:val>
                                            <p:strVal val="#ppt_w"/>
                                          </p:val>
                                        </p:tav>
                                      </p:tavLst>
                                    </p:anim>
                                    <p:anim calcmode="lin" valueType="num">
                                      <p:cBhvr>
                                        <p:cTn id="17" dur="500" fill="hold"/>
                                        <p:tgtEl>
                                          <p:spTgt spid="80"/>
                                        </p:tgtEl>
                                        <p:attrNameLst>
                                          <p:attrName>ppt_h</p:attrName>
                                        </p:attrNameLst>
                                      </p:cBhvr>
                                      <p:tavLst>
                                        <p:tav tm="0">
                                          <p:val>
                                            <p:fltVal val="0"/>
                                          </p:val>
                                        </p:tav>
                                        <p:tav tm="100000">
                                          <p:val>
                                            <p:strVal val="#ppt_h"/>
                                          </p:val>
                                        </p:tav>
                                      </p:tavLst>
                                    </p:anim>
                                    <p:animEffect transition="in" filter="fade">
                                      <p:cBhvr>
                                        <p:cTn id="18" dur="500"/>
                                        <p:tgtEl>
                                          <p:spTgt spid="8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772375" y="4190739"/>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pic>
        <p:nvPicPr>
          <p:cNvPr id="17" name="Picture 16">
            <a:extLst>
              <a:ext uri="{FF2B5EF4-FFF2-40B4-BE49-F238E27FC236}">
                <a16:creationId xmlns:a16="http://schemas.microsoft.com/office/drawing/2014/main" id="{20D9E19F-DEBD-1B44-45DF-FD7FBFD254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302" y="2300676"/>
            <a:ext cx="4020883" cy="2872909"/>
          </a:xfrm>
          <a:prstGeom prst="rect">
            <a:avLst/>
          </a:prstGeom>
        </p:spPr>
      </p:pic>
    </p:spTree>
    <p:extLst>
      <p:ext uri="{BB962C8B-B14F-4D97-AF65-F5344CB8AC3E}">
        <p14:creationId xmlns:p14="http://schemas.microsoft.com/office/powerpoint/2010/main" val="28456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2192481" y="6011689"/>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45" name="TextBox 44">
            <a:extLst>
              <a:ext uri="{FF2B5EF4-FFF2-40B4-BE49-F238E27FC236}">
                <a16:creationId xmlns:a16="http://schemas.microsoft.com/office/drawing/2014/main" id="{57E44BEF-E9B8-A759-EB97-FC815D0FF7B7}"/>
              </a:ext>
            </a:extLst>
          </p:cNvPr>
          <p:cNvSpPr txBox="1"/>
          <p:nvPr/>
        </p:nvSpPr>
        <p:spPr>
          <a:xfrm>
            <a:off x="7618437" y="1433851"/>
            <a:ext cx="45735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Dùng hai cốc giấy đục một lỗ nhỏ giữa đáy cốc.</a:t>
            </a:r>
            <a:endParaRPr lang="en-US" dirty="0"/>
          </a:p>
        </p:txBody>
      </p:sp>
      <p:sp>
        <p:nvSpPr>
          <p:cNvPr id="47" name="TextBox 46">
            <a:extLst>
              <a:ext uri="{FF2B5EF4-FFF2-40B4-BE49-F238E27FC236}">
                <a16:creationId xmlns:a16="http://schemas.microsoft.com/office/drawing/2014/main" id="{1E6D7EDC-F64F-BBE7-4BE7-148EF8578687}"/>
              </a:ext>
            </a:extLst>
          </p:cNvPr>
          <p:cNvSpPr txBox="1"/>
          <p:nvPr/>
        </p:nvSpPr>
        <p:spPr>
          <a:xfrm>
            <a:off x="7618437" y="2514681"/>
            <a:ext cx="439579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Luồn một sợi dây đồng mảnh (dài khoảng 3 đến 4m) qua lỗ nối hai cốc giấy với nhau như hình bên. </a:t>
            </a:r>
            <a:endParaRPr lang="en-US" dirty="0"/>
          </a:p>
        </p:txBody>
      </p:sp>
      <p:sp>
        <p:nvSpPr>
          <p:cNvPr id="48" name="TextBox 47">
            <a:extLst>
              <a:ext uri="{FF2B5EF4-FFF2-40B4-BE49-F238E27FC236}">
                <a16:creationId xmlns:a16="http://schemas.microsoft.com/office/drawing/2014/main" id="{DCAB576D-805F-6C6A-FBB6-D9310E599239}"/>
              </a:ext>
            </a:extLst>
          </p:cNvPr>
          <p:cNvSpPr txBox="1"/>
          <p:nvPr/>
        </p:nvSpPr>
        <p:spPr>
          <a:xfrm>
            <a:off x="7618437" y="4407947"/>
            <a:ext cx="4835147"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Học sinh A áp tai vào cốc giấy lắng nghe, trong khi bạn B đang nói vào miệng cốc.</a:t>
            </a:r>
            <a:endParaRPr lang="en-US" dirty="0"/>
          </a:p>
        </p:txBody>
      </p:sp>
      <p:sp>
        <p:nvSpPr>
          <p:cNvPr id="30" name="Rectangle: Rounded Corners 29">
            <a:extLst>
              <a:ext uri="{FF2B5EF4-FFF2-40B4-BE49-F238E27FC236}">
                <a16:creationId xmlns:a16="http://schemas.microsoft.com/office/drawing/2014/main" id="{55D93EAB-D73A-B208-C891-A8A3F5D34268}"/>
              </a:ext>
            </a:extLst>
          </p:cNvPr>
          <p:cNvSpPr/>
          <p:nvPr/>
        </p:nvSpPr>
        <p:spPr>
          <a:xfrm>
            <a:off x="537715" y="29567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B13275C-B18C-3CC9-C6C5-3C3573025B10}"/>
              </a:ext>
            </a:extLst>
          </p:cNvPr>
          <p:cNvSpPr txBox="1"/>
          <p:nvPr/>
        </p:nvSpPr>
        <p:spPr>
          <a:xfrm>
            <a:off x="954763" y="283655"/>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88B9990D-CFA7-AA1E-340B-04D2DFC8BD02}"/>
              </a:ext>
            </a:extLst>
          </p:cNvPr>
          <p:cNvSpPr/>
          <p:nvPr/>
        </p:nvSpPr>
        <p:spPr>
          <a:xfrm>
            <a:off x="454240" y="210317"/>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A2D117B3-2955-BF5C-24AB-B547598FFE9A}"/>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3629" y="340011"/>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1BF8030-1C87-668A-E625-380406D6F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34" y="1038314"/>
            <a:ext cx="7066303" cy="5048853"/>
          </a:xfrm>
          <a:prstGeom prst="rect">
            <a:avLst/>
          </a:prstGeom>
        </p:spPr>
      </p:pic>
      <p:sp>
        <p:nvSpPr>
          <p:cNvPr id="34" name="TextBox 33">
            <a:extLst>
              <a:ext uri="{FF2B5EF4-FFF2-40B4-BE49-F238E27FC236}">
                <a16:creationId xmlns:a16="http://schemas.microsoft.com/office/drawing/2014/main" id="{6705B983-0ACB-5972-8340-D56E71A9AEDB}"/>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4FD6D801-4647-5A0E-623E-9883782C64B9}"/>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7" name="Google Shape;3776;p52">
            <a:extLst>
              <a:ext uri="{FF2B5EF4-FFF2-40B4-BE49-F238E27FC236}">
                <a16:creationId xmlns:a16="http://schemas.microsoft.com/office/drawing/2014/main" id="{69EBEC64-AB96-B613-635B-05E109CF2C25}"/>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7C5F893C-CF3E-B1A8-8372-B322A7546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3776;p52">
            <a:extLst>
              <a:ext uri="{FF2B5EF4-FFF2-40B4-BE49-F238E27FC236}">
                <a16:creationId xmlns:a16="http://schemas.microsoft.com/office/drawing/2014/main" id="{DCCF70B3-AD7E-026C-BA36-4F50ECC2C2F0}"/>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2" descr="Sóng âm">
            <a:extLst>
              <a:ext uri="{FF2B5EF4-FFF2-40B4-BE49-F238E27FC236}">
                <a16:creationId xmlns:a16="http://schemas.microsoft.com/office/drawing/2014/main" id="{CBF5AA79-A7D4-01EF-0E8A-ED0F34B5B70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9B90E97-D0C6-2BFE-7C8D-1222F57A12FA}"/>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2" name="Google Shape;3776;p52">
            <a:extLst>
              <a:ext uri="{FF2B5EF4-FFF2-40B4-BE49-F238E27FC236}">
                <a16:creationId xmlns:a16="http://schemas.microsoft.com/office/drawing/2014/main" id="{5BC63472-941D-F2D4-2DD6-4AFE15F1E289}"/>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049AC1AE-D458-D8B8-930B-79163131F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B94464C-E6AA-BBCB-096A-69756F2BA0E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51" name="TextBox 50">
            <a:extLst>
              <a:ext uri="{FF2B5EF4-FFF2-40B4-BE49-F238E27FC236}">
                <a16:creationId xmlns:a16="http://schemas.microsoft.com/office/drawing/2014/main" id="{307D6ADA-FC89-2F25-7AFB-D0291981D9E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7"/>
                                        </p:tgtEl>
                                        <p:attrNameLst>
                                          <p:attrName>style.visibility</p:attrName>
                                        </p:attrNameLst>
                                      </p:cBhvr>
                                      <p:to>
                                        <p:strVal val="visible"/>
                                      </p:to>
                                    </p:set>
                                    <p:animEffect transition="in" filter="wipe(up)">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8015366" y="4931441"/>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26" name="Rectangle: Rounded Corners 25">
            <a:extLst>
              <a:ext uri="{FF2B5EF4-FFF2-40B4-BE49-F238E27FC236}">
                <a16:creationId xmlns:a16="http://schemas.microsoft.com/office/drawing/2014/main" id="{898B1E99-CA53-2B64-D1C2-FFF0F00EA858}"/>
              </a:ext>
            </a:extLst>
          </p:cNvPr>
          <p:cNvSpPr/>
          <p:nvPr/>
        </p:nvSpPr>
        <p:spPr>
          <a:xfrm>
            <a:off x="735731" y="2222671"/>
            <a:ext cx="5485425" cy="108194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4">
            <a:extLst>
              <a:ext uri="{FF2B5EF4-FFF2-40B4-BE49-F238E27FC236}">
                <a16:creationId xmlns:a16="http://schemas.microsoft.com/office/drawing/2014/main" id="{A485B9E8-E56C-5100-90DC-559991036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43" y="187948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A094DBAB-DE03-1CDF-7DED-85B4137B9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3" y="73098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D3B160B-93B4-4791-ACBE-CC322F9726D5}"/>
              </a:ext>
            </a:extLst>
          </p:cNvPr>
          <p:cNvSpPr txBox="1"/>
          <p:nvPr/>
        </p:nvSpPr>
        <p:spPr>
          <a:xfrm>
            <a:off x="1113695" y="1064987"/>
            <a:ext cx="641851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 </a:t>
            </a:r>
            <a:r>
              <a:rPr lang="en-US" dirty="0" err="1"/>
              <a:t>không</a:t>
            </a:r>
            <a:r>
              <a:rPr lang="en-US" dirty="0"/>
              <a:t>?</a:t>
            </a:r>
            <a:r>
              <a:rPr lang="vi-VN" dirty="0"/>
              <a:t> </a:t>
            </a:r>
            <a:endParaRPr lang="en-US" dirty="0"/>
          </a:p>
        </p:txBody>
      </p:sp>
      <p:sp>
        <p:nvSpPr>
          <p:cNvPr id="33" name="TextBox 32">
            <a:extLst>
              <a:ext uri="{FF2B5EF4-FFF2-40B4-BE49-F238E27FC236}">
                <a16:creationId xmlns:a16="http://schemas.microsoft.com/office/drawing/2014/main" id="{CBA7F8E8-501E-F51E-FA4A-40C3B732960C}"/>
              </a:ext>
            </a:extLst>
          </p:cNvPr>
          <p:cNvSpPr txBox="1"/>
          <p:nvPr/>
        </p:nvSpPr>
        <p:spPr>
          <a:xfrm>
            <a:off x="896834" y="249999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sp>
        <p:nvSpPr>
          <p:cNvPr id="34" name="Rectangle: Rounded Corners 33">
            <a:extLst>
              <a:ext uri="{FF2B5EF4-FFF2-40B4-BE49-F238E27FC236}">
                <a16:creationId xmlns:a16="http://schemas.microsoft.com/office/drawing/2014/main" id="{D09C9414-A5F7-BE80-A60E-A32B92073D47}"/>
              </a:ext>
            </a:extLst>
          </p:cNvPr>
          <p:cNvSpPr/>
          <p:nvPr/>
        </p:nvSpPr>
        <p:spPr>
          <a:xfrm>
            <a:off x="844536" y="5476684"/>
            <a:ext cx="6418518" cy="84063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48" y="513349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69" y="376255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1078919" y="4043882"/>
            <a:ext cx="6418518"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Bạn A đưa cốc ra xa tai thì có nghe được tiếng nói của bạn B không? </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1132243" y="5738974"/>
            <a:ext cx="579551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vi-VN" dirty="0"/>
              <a:t>không nghe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167" y="1732752"/>
            <a:ext cx="4387785" cy="3135059"/>
          </a:xfrm>
          <a:prstGeom prst="rect">
            <a:avLst/>
          </a:prstGeom>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animBg="1"/>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4" name="Rectangle: Rounded Corners 33">
            <a:extLst>
              <a:ext uri="{FF2B5EF4-FFF2-40B4-BE49-F238E27FC236}">
                <a16:creationId xmlns:a16="http://schemas.microsoft.com/office/drawing/2014/main" id="{D09C9414-A5F7-BE80-A60E-A32B92073D47}"/>
              </a:ext>
            </a:extLst>
          </p:cNvPr>
          <p:cNvSpPr/>
          <p:nvPr/>
        </p:nvSpPr>
        <p:spPr>
          <a:xfrm>
            <a:off x="745597" y="5086844"/>
            <a:ext cx="11073429" cy="143682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10" y="474365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98" y="89016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833147" y="1171490"/>
            <a:ext cx="11257815"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Trong trò chơi này, tiếng nói của bạn B được truyền qua những môi trường nào?</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906701" y="5324456"/>
            <a:ext cx="105397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Tiếng nói của bạn A được truyền qua môi trường rắn (sợi dây đồng) và khí (không khí trong cốc giấy).</a:t>
            </a:r>
            <a:endParaRPr lang="en-US" dirty="0"/>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2659" y="1720857"/>
            <a:ext cx="4387785" cy="3135059"/>
          </a:xfrm>
          <a:prstGeom prst="rect">
            <a:avLst/>
          </a:prstGeom>
        </p:spPr>
      </p:pic>
    </p:spTree>
    <p:extLst>
      <p:ext uri="{BB962C8B-B14F-4D97-AF65-F5344CB8AC3E}">
        <p14:creationId xmlns:p14="http://schemas.microsoft.com/office/powerpoint/2010/main" val="87884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442" y="2677884"/>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645062E-17EA-999B-D0EF-7475B38975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6909" y="-8667"/>
            <a:ext cx="3001604" cy="3001604"/>
          </a:xfrm>
          <a:prstGeom prst="rect">
            <a:avLst/>
          </a:prstGeom>
        </p:spPr>
      </p:pic>
      <p:sp>
        <p:nvSpPr>
          <p:cNvPr id="41" name="TextBox 40">
            <a:extLst>
              <a:ext uri="{FF2B5EF4-FFF2-40B4-BE49-F238E27FC236}">
                <a16:creationId xmlns:a16="http://schemas.microsoft.com/office/drawing/2014/main" id="{DBB4ED6A-7388-B836-9197-1FC19D617BA3}"/>
              </a:ext>
            </a:extLst>
          </p:cNvPr>
          <p:cNvSpPr txBox="1"/>
          <p:nvPr/>
        </p:nvSpPr>
        <p:spPr>
          <a:xfrm>
            <a:off x="976608" y="2806352"/>
            <a:ext cx="5357399" cy="3270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Trả lời câu hỏi đầu bài. Ngày xưa, để phát hiện tiếng vó ngựa hoặc tiếng chân đoàn người di chuyển, người ta thường áp tai xuống đất để nghe. Giải thích.</a:t>
            </a:r>
            <a:endParaRPr lang="en-US" sz="4000" dirty="0"/>
          </a:p>
        </p:txBody>
      </p:sp>
      <p:pic>
        <p:nvPicPr>
          <p:cNvPr id="42" name="Graphic 41">
            <a:extLst>
              <a:ext uri="{FF2B5EF4-FFF2-40B4-BE49-F238E27FC236}">
                <a16:creationId xmlns:a16="http://schemas.microsoft.com/office/drawing/2014/main" id="{39324AE2-490C-05CF-C387-227C4BA8F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5071" y="-3176420"/>
            <a:ext cx="2998969" cy="2998969"/>
          </a:xfrm>
          <a:prstGeom prst="rect">
            <a:avLst/>
          </a:prstGeom>
        </p:spPr>
      </p:pic>
      <p:sp>
        <p:nvSpPr>
          <p:cNvPr id="26" name="Rectangle: Rounded Corners 25">
            <a:extLst>
              <a:ext uri="{FF2B5EF4-FFF2-40B4-BE49-F238E27FC236}">
                <a16:creationId xmlns:a16="http://schemas.microsoft.com/office/drawing/2014/main" id="{80D9540F-0DFD-A03E-E3EB-D50FE8B6A8F5}"/>
              </a:ext>
            </a:extLst>
          </p:cNvPr>
          <p:cNvSpPr/>
          <p:nvPr/>
        </p:nvSpPr>
        <p:spPr>
          <a:xfrm>
            <a:off x="6701901" y="361230"/>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C6C4A8F-BADC-464B-D933-E544DEBB0E06}"/>
              </a:ext>
            </a:extLst>
          </p:cNvPr>
          <p:cNvSpPr txBox="1"/>
          <p:nvPr/>
        </p:nvSpPr>
        <p:spPr>
          <a:xfrm>
            <a:off x="6733255" y="308460"/>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ADB9480C-CDEA-0390-5C52-1C3D559C2109}"/>
              </a:ext>
            </a:extLst>
          </p:cNvPr>
          <p:cNvSpPr/>
          <p:nvPr/>
        </p:nvSpPr>
        <p:spPr>
          <a:xfrm>
            <a:off x="11076892" y="286468"/>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6">
            <a:extLst>
              <a:ext uri="{FF2B5EF4-FFF2-40B4-BE49-F238E27FC236}">
                <a16:creationId xmlns:a16="http://schemas.microsoft.com/office/drawing/2014/main" id="{AFBA8ECB-BF94-4EAC-3482-CBEB948F96EE}"/>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56281" y="416162"/>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0127" y="285224"/>
            <a:ext cx="2998969" cy="2998969"/>
          </a:xfrm>
          <a:prstGeom prst="rect">
            <a:avLst/>
          </a:prstGeom>
        </p:spPr>
      </p:pic>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01" y="2681042"/>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6504895" y="3220201"/>
            <a:ext cx="5042229"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Vì </a:t>
            </a:r>
            <a:r>
              <a:rPr lang="vi-VN" dirty="0"/>
              <a:t>những âm thanh này sẽ được truyền đi trong lòng đất, người ở xa có thể nghe và phát hiện ra trước khi những người đó đến.</a:t>
            </a:r>
            <a:endParaRPr lang="en-US" sz="4000" dirty="0"/>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8213" y="7035720"/>
            <a:ext cx="3001604" cy="3001604"/>
          </a:xfrm>
          <a:prstGeom prst="rect">
            <a:avLst/>
          </a:prstGeom>
        </p:spPr>
      </p:pic>
      <p:sp>
        <p:nvSpPr>
          <p:cNvPr id="30" name="Rectangle: Rounded Corners 29">
            <a:extLst>
              <a:ext uri="{FF2B5EF4-FFF2-40B4-BE49-F238E27FC236}">
                <a16:creationId xmlns:a16="http://schemas.microsoft.com/office/drawing/2014/main" id="{403238EC-75F7-5307-1E09-D7C46459E361}"/>
              </a:ext>
            </a:extLst>
          </p:cNvPr>
          <p:cNvSpPr/>
          <p:nvPr/>
        </p:nvSpPr>
        <p:spPr>
          <a:xfrm>
            <a:off x="680853" y="84849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ECC2EF-887C-6E62-E7EB-59D882C1A96D}"/>
              </a:ext>
            </a:extLst>
          </p:cNvPr>
          <p:cNvSpPr txBox="1"/>
          <p:nvPr/>
        </p:nvSpPr>
        <p:spPr>
          <a:xfrm>
            <a:off x="1097901" y="83648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2" name="Google Shape;3776;p52">
            <a:extLst>
              <a:ext uri="{FF2B5EF4-FFF2-40B4-BE49-F238E27FC236}">
                <a16:creationId xmlns:a16="http://schemas.microsoft.com/office/drawing/2014/main" id="{1608A729-8A1F-41B2-10A9-C1D225DD668B}"/>
              </a:ext>
            </a:extLst>
          </p:cNvPr>
          <p:cNvSpPr/>
          <p:nvPr/>
        </p:nvSpPr>
        <p:spPr>
          <a:xfrm>
            <a:off x="597378" y="76314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2EE99458-9895-E1F0-D593-D4CEC2210490}"/>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767" y="892837"/>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455A44C2-F6E0-30B5-CF2F-F54E93A1855E}"/>
              </a:ext>
            </a:extLst>
          </p:cNvPr>
          <p:cNvSpPr txBox="1"/>
          <p:nvPr/>
        </p:nvSpPr>
        <p:spPr>
          <a:xfrm>
            <a:off x="7110999" y="2071797"/>
            <a:ext cx="460789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tinh</a:t>
            </a:r>
            <a:endParaRPr lang="en-US" sz="2400" dirty="0">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DD167E55-4CA1-909C-F804-78B2636B8BC2}"/>
              </a:ext>
            </a:extLst>
          </p:cNvPr>
          <p:cNvSpPr txBox="1"/>
          <p:nvPr/>
        </p:nvSpPr>
        <p:spPr>
          <a:xfrm>
            <a:off x="7147556" y="3229491"/>
            <a:ext cx="461362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Buộc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miệng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nhựa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chun</a:t>
            </a:r>
            <a:endParaRPr lang="en-US" sz="2400" dirty="0">
              <a:latin typeface="#9Slide03 Arima Madurai Black" panose="00000A00000000000000"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6368FAC3-BF7D-DF9C-F450-D6F474F38175}"/>
              </a:ext>
            </a:extLst>
          </p:cNvPr>
          <p:cNvSpPr txBox="1"/>
          <p:nvPr/>
        </p:nvSpPr>
        <p:spPr>
          <a:xfrm>
            <a:off x="7139378" y="4387185"/>
            <a:ext cx="3831161" cy="535531"/>
          </a:xfrm>
          <a:prstGeom prst="rect">
            <a:avLst/>
          </a:prstGeom>
          <a:noFill/>
        </p:spPr>
        <p:txBody>
          <a:bodyPr wrap="square" rtlCol="0">
            <a:spAutoFit/>
          </a:bodyPr>
          <a:lstStyle/>
          <a:p>
            <a:pPr>
              <a:lnSpc>
                <a:spcPct val="120000"/>
              </a:lnSpc>
            </a:pPr>
            <a:r>
              <a:rPr lang="en-US" sz="2400" dirty="0">
                <a:latin typeface="#9Slide03 Arima Madurai Black" panose="00000A00000000000000" pitchFamily="2" charset="0"/>
                <a:cs typeface="#9Slide03 Arima Madurai Black" panose="00000A00000000000000" pitchFamily="2" charset="0"/>
              </a:rPr>
              <a:t>Treo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giá</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đỡ</a:t>
            </a:r>
            <a:endParaRPr lang="en-US" sz="2400" dirty="0">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FDEF4BDC-D870-FF17-4407-0F8F8F793E1B}"/>
              </a:ext>
            </a:extLst>
          </p:cNvPr>
          <p:cNvSpPr txBox="1"/>
          <p:nvPr/>
        </p:nvSpPr>
        <p:spPr>
          <a:xfrm>
            <a:off x="7147556" y="5101682"/>
            <a:ext cx="5116023" cy="535531"/>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Áp</a:t>
            </a:r>
            <a:r>
              <a:rPr lang="en-US" sz="2400" dirty="0">
                <a:latin typeface="#9Slide03 Arima Madurai Black" panose="00000A00000000000000" pitchFamily="2" charset="0"/>
                <a:cs typeface="#9Slide03 Arima Madurai Black" panose="00000A00000000000000" pitchFamily="2" charset="0"/>
              </a:rPr>
              <a:t> tai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nghe</a:t>
            </a:r>
            <a:endParaRPr lang="en-US" sz="2400" dirty="0">
              <a:latin typeface="#9Slide03 Arima Madurai Black" panose="00000A00000000000000" pitchFamily="2" charset="0"/>
              <a:cs typeface="#9Slide03 Arima Madurai Black" panose="00000A00000000000000" pitchFamily="2" charset="0"/>
            </a:endParaRPr>
          </a:p>
        </p:txBody>
      </p:sp>
      <p:pic>
        <p:nvPicPr>
          <p:cNvPr id="59" name="Picture 2" descr="Phong Thủy Tranh Con Ngựa Ý Nghĩa Và Cách Treo Tranh Đem Về Tài Lộc">
            <a:extLst>
              <a:ext uri="{FF2B5EF4-FFF2-40B4-BE49-F238E27FC236}">
                <a16:creationId xmlns:a16="http://schemas.microsoft.com/office/drawing/2014/main" id="{9F2D1BF5-6F05-78C0-3BAD-CCB1D5763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92" y="7832462"/>
            <a:ext cx="3191170" cy="21141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06E10237-1934-9E2E-4241-2D1DBE9851F3}"/>
              </a:ext>
            </a:extLst>
          </p:cNvPr>
          <p:cNvSpPr/>
          <p:nvPr/>
        </p:nvSpPr>
        <p:spPr>
          <a:xfrm>
            <a:off x="298265" y="27706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7D3D3D9-8723-C084-C38E-5BBD7FEA82F8}"/>
              </a:ext>
            </a:extLst>
          </p:cNvPr>
          <p:cNvSpPr txBox="1"/>
          <p:nvPr/>
        </p:nvSpPr>
        <p:spPr>
          <a:xfrm>
            <a:off x="715313" y="26505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53" name="Google Shape;3776;p52">
            <a:extLst>
              <a:ext uri="{FF2B5EF4-FFF2-40B4-BE49-F238E27FC236}">
                <a16:creationId xmlns:a16="http://schemas.microsoft.com/office/drawing/2014/main" id="{12DADA9F-7515-A1F8-4A21-426CC63235B6}"/>
              </a:ext>
            </a:extLst>
          </p:cNvPr>
          <p:cNvSpPr/>
          <p:nvPr/>
        </p:nvSpPr>
        <p:spPr>
          <a:xfrm>
            <a:off x="214790" y="19171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4" name="Picture 6">
            <a:extLst>
              <a:ext uri="{FF2B5EF4-FFF2-40B4-BE49-F238E27FC236}">
                <a16:creationId xmlns:a16="http://schemas.microsoft.com/office/drawing/2014/main" id="{16FAA432-9892-346F-9529-C56949D32E10}"/>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4179" y="321407"/>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A8699C-BBBD-28E8-561B-FA335215A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49" y="1121530"/>
            <a:ext cx="6245378" cy="5280645"/>
          </a:xfrm>
          <a:prstGeom prst="rect">
            <a:avLst/>
          </a:prstGeom>
        </p:spPr>
      </p:pic>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6" name="Rectangle: Rounded Corners 25">
            <a:extLst>
              <a:ext uri="{FF2B5EF4-FFF2-40B4-BE49-F238E27FC236}">
                <a16:creationId xmlns:a16="http://schemas.microsoft.com/office/drawing/2014/main" id="{B386DD8D-4E92-30C4-75C7-B065B5D1A301}"/>
              </a:ext>
            </a:extLst>
          </p:cNvPr>
          <p:cNvSpPr/>
          <p:nvPr/>
        </p:nvSpPr>
        <p:spPr>
          <a:xfrm>
            <a:off x="5338849" y="410462"/>
            <a:ext cx="6455990" cy="643560"/>
          </a:xfrm>
          <a:prstGeom prst="roundRect">
            <a:avLst>
              <a:gd name="adj" fmla="val 31890"/>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4CCD9363-A920-4879-4F5C-CDAF273FE433}"/>
              </a:ext>
            </a:extLst>
          </p:cNvPr>
          <p:cNvSpPr txBox="1"/>
          <p:nvPr/>
        </p:nvSpPr>
        <p:spPr>
          <a:xfrm>
            <a:off x="5442995" y="401763"/>
            <a:ext cx="6247697" cy="587853"/>
          </a:xfrm>
          <a:prstGeom prst="rect">
            <a:avLst/>
          </a:prstGeom>
          <a:noFill/>
        </p:spPr>
        <p:txBody>
          <a:bodyPr wrap="square" rtlCol="0">
            <a:spAutoFit/>
          </a:bodyPr>
          <a:lstStyle/>
          <a:p>
            <a:pPr algn="ctr">
              <a:lnSpc>
                <a:spcPct val="120000"/>
              </a:lnSpc>
            </a:pPr>
            <a:r>
              <a:rPr lang="en-US" sz="2800" dirty="0" err="1">
                <a:solidFill>
                  <a:srgbClr val="F0BB62"/>
                </a:solidFill>
                <a:latin typeface="#9Slide07 IcielBaliho Script" pitchFamily="2" charset="0"/>
                <a:cs typeface="#9Slide03 Arima Madurai Black" panose="00000A00000000000000" pitchFamily="2" charset="0"/>
              </a:rPr>
              <a:t>Thí</a:t>
            </a:r>
            <a:r>
              <a:rPr lang="en-US" sz="2800" dirty="0">
                <a:solidFill>
                  <a:srgbClr val="F0BB62"/>
                </a:solidFill>
                <a:latin typeface="#9Slide07 IcielBaliho Script" pitchFamily="2" charset="0"/>
                <a:cs typeface="#9Slide03 Arima Madurai Black" panose="00000A00000000000000" pitchFamily="2" charset="0"/>
              </a:rPr>
              <a:t> </a:t>
            </a:r>
            <a:r>
              <a:rPr lang="en-US" sz="2800" dirty="0" err="1">
                <a:solidFill>
                  <a:srgbClr val="F0BB62"/>
                </a:solidFill>
                <a:latin typeface="#9Slide07 IcielBaliho Script" pitchFamily="2" charset="0"/>
                <a:cs typeface="#9Slide03 Arima Madurai Black" panose="00000A00000000000000" pitchFamily="2" charset="0"/>
              </a:rPr>
              <a:t>nghiệm</a:t>
            </a:r>
            <a:r>
              <a:rPr lang="en-US" sz="2800" dirty="0">
                <a:solidFill>
                  <a:srgbClr val="F0BB62"/>
                </a:solidFill>
                <a:latin typeface="#9Slide07 IcielBaliho Script" pitchFamily="2" charset="0"/>
                <a:cs typeface="#9Slide03 Arima Madurai Black" panose="00000A00000000000000" pitchFamily="2" charset="0"/>
              </a:rPr>
              <a:t> 3</a:t>
            </a:r>
            <a:r>
              <a:rPr lang="vi-VN" sz="2800" dirty="0">
                <a:solidFill>
                  <a:srgbClr val="F0BB62"/>
                </a:solidFill>
                <a:latin typeface="#9Slide07 IcielBaliho Script" pitchFamily="2" charset="0"/>
                <a:cs typeface="#9Slide03 Arima Madurai Black" panose="00000A00000000000000" pitchFamily="2" charset="0"/>
              </a:rPr>
              <a:t>: </a:t>
            </a:r>
            <a:r>
              <a:rPr lang="vi-VN" sz="2000" dirty="0">
                <a:solidFill>
                  <a:srgbClr val="F0BB62"/>
                </a:solidFill>
                <a:latin typeface="#9Slide03 Arima Madurai Black" panose="00000A00000000000000" pitchFamily="2" charset="0"/>
                <a:cs typeface="#9Slide03 Arima Madurai Black" panose="00000A00000000000000" pitchFamily="2" charset="0"/>
              </a:rPr>
              <a:t>Sự truyền sóng âm trong chất </a:t>
            </a:r>
            <a:r>
              <a:rPr lang="en-US" sz="2000" dirty="0" err="1">
                <a:solidFill>
                  <a:srgbClr val="F0BB62"/>
                </a:solidFill>
                <a:latin typeface="#9Slide03 Arima Madurai Black" panose="00000A00000000000000" pitchFamily="2" charset="0"/>
                <a:cs typeface="#9Slide03 Arima Madurai Black" panose="00000A00000000000000" pitchFamily="2" charset="0"/>
              </a:rPr>
              <a:t>lỏng</a:t>
            </a:r>
            <a:endParaRPr lang="vi-VN" sz="2800" dirty="0">
              <a:solidFill>
                <a:srgbClr val="F0BB62"/>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E6D35666-BB18-EA90-5603-D1F6EF8F68D5}"/>
              </a:ext>
            </a:extLst>
          </p:cNvPr>
          <p:cNvSpPr/>
          <p:nvPr/>
        </p:nvSpPr>
        <p:spPr>
          <a:xfrm>
            <a:off x="953893" y="2765133"/>
            <a:ext cx="6088933"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C80E4CB6-30B9-586C-5870-A030E167F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05" y="2421944"/>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C1DA2EE7-E422-5985-FA3E-3060E4EBF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76" y="126284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A7BF0A8-767C-AEAC-FBE8-3536BF162FC9}"/>
              </a:ext>
            </a:extLst>
          </p:cNvPr>
          <p:cNvSpPr txBox="1"/>
          <p:nvPr/>
        </p:nvSpPr>
        <p:spPr>
          <a:xfrm>
            <a:off x="1231591" y="1575836"/>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Có nghe thấy tiếng chuông báo thức không?</a:t>
            </a:r>
            <a:endParaRPr lang="en-US" dirty="0"/>
          </a:p>
        </p:txBody>
      </p:sp>
      <p:sp>
        <p:nvSpPr>
          <p:cNvPr id="56" name="TextBox 55">
            <a:extLst>
              <a:ext uri="{FF2B5EF4-FFF2-40B4-BE49-F238E27FC236}">
                <a16:creationId xmlns:a16="http://schemas.microsoft.com/office/drawing/2014/main" id="{F444DB0F-D4C1-1D6D-6366-03C559102ABF}"/>
              </a:ext>
            </a:extLst>
          </p:cNvPr>
          <p:cNvSpPr txBox="1"/>
          <p:nvPr/>
        </p:nvSpPr>
        <p:spPr>
          <a:xfrm>
            <a:off x="1322562" y="2921663"/>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Vẫn nghe thấy tiếng chuông báo thức</a:t>
            </a:r>
            <a:endParaRPr lang="en-US" dirty="0"/>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53897" y="3649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770945" y="3529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270422" y="2795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9811" y="4092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6E96C3E8-DBE3-225C-DD31-06D080FCC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023" y="2027785"/>
            <a:ext cx="3985734" cy="3370052"/>
          </a:xfrm>
          <a:prstGeom prst="rect">
            <a:avLst/>
          </a:prstGeom>
        </p:spPr>
      </p:pic>
      <p:sp>
        <p:nvSpPr>
          <p:cNvPr id="67" name="Rectangle: Rounded Corners 66">
            <a:extLst>
              <a:ext uri="{FF2B5EF4-FFF2-40B4-BE49-F238E27FC236}">
                <a16:creationId xmlns:a16="http://schemas.microsoft.com/office/drawing/2014/main" id="{40AF025B-DE0E-9724-619C-279DAFEBCDDB}"/>
              </a:ext>
            </a:extLst>
          </p:cNvPr>
          <p:cNvSpPr/>
          <p:nvPr/>
        </p:nvSpPr>
        <p:spPr>
          <a:xfrm>
            <a:off x="992829" y="5509590"/>
            <a:ext cx="5485425"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14">
            <a:extLst>
              <a:ext uri="{FF2B5EF4-FFF2-40B4-BE49-F238E27FC236}">
                <a16:creationId xmlns:a16="http://schemas.microsoft.com/office/drawing/2014/main" id="{DBB8200D-665C-9A74-9950-823DF8D4F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41" y="5166401"/>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a:extLst>
              <a:ext uri="{FF2B5EF4-FFF2-40B4-BE49-F238E27FC236}">
                <a16:creationId xmlns:a16="http://schemas.microsoft.com/office/drawing/2014/main" id="{BC749F44-13CA-DF3B-DBEA-E277F7B0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12" y="4015873"/>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0AFFDFE9-852B-BC39-DE08-EC5E0A587DDD}"/>
              </a:ext>
            </a:extLst>
          </p:cNvPr>
          <p:cNvSpPr txBox="1"/>
          <p:nvPr/>
        </p:nvSpPr>
        <p:spPr>
          <a:xfrm>
            <a:off x="1270527" y="4328864"/>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có truyền được trong nước không?</a:t>
            </a:r>
            <a:endParaRPr lang="en-US" dirty="0"/>
          </a:p>
        </p:txBody>
      </p:sp>
      <p:sp>
        <p:nvSpPr>
          <p:cNvPr id="71" name="TextBox 70">
            <a:extLst>
              <a:ext uri="{FF2B5EF4-FFF2-40B4-BE49-F238E27FC236}">
                <a16:creationId xmlns:a16="http://schemas.microsoft.com/office/drawing/2014/main" id="{203DB5CC-F640-F7B4-DA28-0278C9077BC2}"/>
              </a:ext>
            </a:extLst>
          </p:cNvPr>
          <p:cNvSpPr txBox="1"/>
          <p:nvPr/>
        </p:nvSpPr>
        <p:spPr>
          <a:xfrm>
            <a:off x="1361498" y="566612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truyền được trong nước.</a:t>
            </a:r>
            <a:endParaRPr lang="en-US" dirty="0"/>
          </a:p>
        </p:txBody>
      </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70"/>
                                        </p:tgtEl>
                                        <p:attrNameLst>
                                          <p:attrName>style.visibility</p:attrName>
                                        </p:attrNameLst>
                                      </p:cBhvr>
                                      <p:to>
                                        <p:strVal val="visible"/>
                                      </p:to>
                                    </p:set>
                                    <p:animEffect transition="in" filter="wipe(up)">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p:cTn id="43" dur="500" fill="hold"/>
                                        <p:tgtEl>
                                          <p:spTgt spid="68"/>
                                        </p:tgtEl>
                                        <p:attrNameLst>
                                          <p:attrName>ppt_w</p:attrName>
                                        </p:attrNameLst>
                                      </p:cBhvr>
                                      <p:tavLst>
                                        <p:tav tm="0">
                                          <p:val>
                                            <p:fltVal val="0"/>
                                          </p:val>
                                        </p:tav>
                                        <p:tav tm="100000">
                                          <p:val>
                                            <p:strVal val="#ppt_w"/>
                                          </p:val>
                                        </p:tav>
                                      </p:tavLst>
                                    </p:anim>
                                    <p:anim calcmode="lin" valueType="num">
                                      <p:cBhvr>
                                        <p:cTn id="44" dur="500" fill="hold"/>
                                        <p:tgtEl>
                                          <p:spTgt spid="68"/>
                                        </p:tgtEl>
                                        <p:attrNameLst>
                                          <p:attrName>ppt_h</p:attrName>
                                        </p:attrNameLst>
                                      </p:cBhvr>
                                      <p:tavLst>
                                        <p:tav tm="0">
                                          <p:val>
                                            <p:fltVal val="0"/>
                                          </p:val>
                                        </p:tav>
                                        <p:tav tm="100000">
                                          <p:val>
                                            <p:strVal val="#ppt_h"/>
                                          </p:val>
                                        </p:tav>
                                      </p:tavLst>
                                    </p:anim>
                                    <p:animEffect transition="in" filter="fade">
                                      <p:cBhvr>
                                        <p:cTn id="45" dur="500"/>
                                        <p:tgtEl>
                                          <p:spTgt spid="6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71"/>
                                        </p:tgtEl>
                                        <p:attrNameLst>
                                          <p:attrName>style.visibility</p:attrName>
                                        </p:attrNameLst>
                                      </p:cBhvr>
                                      <p:to>
                                        <p:strVal val="visible"/>
                                      </p:to>
                                    </p:set>
                                    <p:animEffect transition="in" filter="wipe(up)">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P spid="56" grpId="0"/>
      <p:bldP spid="67" grpId="0" animBg="1"/>
      <p:bldP spid="70"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F167F8-8E17-015C-95B2-10B53786C47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532635" y="1426107"/>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79BFCAF-DC73-1B8C-C9F3-A1C6E8AAE208}"/>
              </a:ext>
            </a:extLst>
          </p:cNvPr>
          <p:cNvSpPr txBox="1"/>
          <p:nvPr/>
        </p:nvSpPr>
        <p:spPr>
          <a:xfrm>
            <a:off x="595627" y="1407122"/>
            <a:ext cx="2455440" cy="629531"/>
          </a:xfrm>
          <a:prstGeom prst="rect">
            <a:avLst/>
          </a:prstGeom>
          <a:noFill/>
        </p:spPr>
        <p:txBody>
          <a:bodyPr wrap="square" rtlCol="0">
            <a:spAutoFit/>
          </a:bodyPr>
          <a:lstStyle/>
          <a:p>
            <a:pPr algn="ctr">
              <a:lnSpc>
                <a:spcPct val="120000"/>
              </a:lnSpc>
            </a:pPr>
            <a:r>
              <a:rPr lang="en-US" sz="3200" dirty="0" err="1">
                <a:solidFill>
                  <a:srgbClr val="064635"/>
                </a:solidFill>
                <a:latin typeface="#9Slide07 IcielBaliho Script" pitchFamily="2" charset="0"/>
                <a:cs typeface="#9Slide03 Arima Madurai Black" panose="00000A00000000000000" pitchFamily="2" charset="0"/>
              </a:rPr>
              <a:t>Thí</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nghiệm</a:t>
            </a:r>
            <a:r>
              <a:rPr lang="en-US" sz="3200" dirty="0">
                <a:solidFill>
                  <a:srgbClr val="064635"/>
                </a:solidFill>
                <a:latin typeface="#9Slide07 IcielBaliho Script" pitchFamily="2" charset="0"/>
                <a:cs typeface="#9Slide03 Arima Madurai Black" panose="00000A00000000000000" pitchFamily="2" charset="0"/>
              </a:rPr>
              <a:t> 1</a:t>
            </a:r>
            <a:endParaRPr lang="vi-VN" sz="3200" dirty="0">
              <a:solidFill>
                <a:srgbClr val="064635"/>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2981804" y="5690104"/>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G</a:t>
            </a:r>
            <a:r>
              <a:rPr lang="vi-VN" sz="2400" dirty="0">
                <a:latin typeface="#9Slide03 Arima Madurai Black" panose="00000A00000000000000" pitchFamily="2" charset="0"/>
                <a:cs typeface="#9Slide03 Arima Madurai Black" panose="00000A00000000000000" pitchFamily="2" charset="0"/>
              </a:rPr>
              <a:t>ắn</a:t>
            </a:r>
            <a:r>
              <a:rPr lang="en-US" sz="2400" dirty="0">
                <a:latin typeface="#9Slide03 Arima Madurai Black" panose="00000A00000000000000" pitchFamily="2" charset="0"/>
                <a:cs typeface="#9Slide03 Arima Madurai Black" panose="00000A00000000000000" pitchFamily="2" charset="0"/>
              </a:rPr>
              <a:t> t</a:t>
            </a:r>
            <a:r>
              <a:rPr lang="vi-VN" sz="2400" dirty="0">
                <a:latin typeface="#9Slide03 Arima Madurai Black" panose="00000A00000000000000" pitchFamily="2" charset="0"/>
                <a:cs typeface="#9Slide03 Arima Madurai Black" panose="00000A00000000000000" pitchFamily="2" charset="0"/>
              </a:rPr>
              <a:t>hanh thép đàn hồi AB trên giá đỡ</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2" descr="WHAT ENERGY DO I PRODUCE AND HOW? | Baamboozle">
            <a:extLst>
              <a:ext uri="{FF2B5EF4-FFF2-40B4-BE49-F238E27FC236}">
                <a16:creationId xmlns:a16="http://schemas.microsoft.com/office/drawing/2014/main" id="{C79CFD6B-F60E-65E3-957C-99FCFE154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35" y="2215324"/>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B25F1B-5D57-42A9-5B8C-C597F6F72B72}"/>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3" name="TextBox 32">
            <a:extLst>
              <a:ext uri="{FF2B5EF4-FFF2-40B4-BE49-F238E27FC236}">
                <a16:creationId xmlns:a16="http://schemas.microsoft.com/office/drawing/2014/main" id="{AF693EE3-76CB-076E-7FDF-323ECD37C687}"/>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8D5389A4-E179-A2D7-C256-981843AA3BA7}"/>
              </a:ext>
            </a:extLst>
          </p:cNvPr>
          <p:cNvGrpSpPr/>
          <p:nvPr/>
        </p:nvGrpSpPr>
        <p:grpSpPr>
          <a:xfrm>
            <a:off x="10633788" y="152267"/>
            <a:ext cx="776807" cy="807752"/>
            <a:chOff x="10650138" y="102254"/>
            <a:chExt cx="949082" cy="986890"/>
          </a:xfrm>
        </p:grpSpPr>
        <p:sp>
          <p:nvSpPr>
            <p:cNvPr id="34" name="Google Shape;3776;p52">
              <a:extLst>
                <a:ext uri="{FF2B5EF4-FFF2-40B4-BE49-F238E27FC236}">
                  <a16:creationId xmlns:a16="http://schemas.microsoft.com/office/drawing/2014/main" id="{617D418A-625F-F536-D6A8-7AE37392C280}"/>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 name="Picture 4">
              <a:extLst>
                <a:ext uri="{FF2B5EF4-FFF2-40B4-BE49-F238E27FC236}">
                  <a16:creationId xmlns:a16="http://schemas.microsoft.com/office/drawing/2014/main" id="{10CA7994-4994-3F7D-3A15-F1862CDBE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B308E8E-DA77-1603-0AB7-85D0D3605DC7}"/>
              </a:ext>
            </a:extLst>
          </p:cNvPr>
          <p:cNvSpPr txBox="1"/>
          <p:nvPr/>
        </p:nvSpPr>
        <p:spPr>
          <a:xfrm>
            <a:off x="113819" y="52599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26" name="Group 25">
            <a:extLst>
              <a:ext uri="{FF2B5EF4-FFF2-40B4-BE49-F238E27FC236}">
                <a16:creationId xmlns:a16="http://schemas.microsoft.com/office/drawing/2014/main" id="{B711770B-99EE-4A7E-1EC1-6FF4A0D8475E}"/>
              </a:ext>
            </a:extLst>
          </p:cNvPr>
          <p:cNvGrpSpPr/>
          <p:nvPr/>
        </p:nvGrpSpPr>
        <p:grpSpPr>
          <a:xfrm>
            <a:off x="3079698" y="1407122"/>
            <a:ext cx="5723082" cy="4228248"/>
            <a:chOff x="2954143" y="841181"/>
            <a:chExt cx="4523443" cy="3341947"/>
          </a:xfrm>
        </p:grpSpPr>
        <p:pic>
          <p:nvPicPr>
            <p:cNvPr id="24" name="Picture 23">
              <a:extLst>
                <a:ext uri="{FF2B5EF4-FFF2-40B4-BE49-F238E27FC236}">
                  <a16:creationId xmlns:a16="http://schemas.microsoft.com/office/drawing/2014/main" id="{0A842B90-7A24-7626-07D2-490EE6CC8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25" name="Rectangle 24">
              <a:extLst>
                <a:ext uri="{FF2B5EF4-FFF2-40B4-BE49-F238E27FC236}">
                  <a16:creationId xmlns:a16="http://schemas.microsoft.com/office/drawing/2014/main" id="{F5685F16-B059-7EC7-F616-315699FEDF96}"/>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099A717-063D-3DC8-472D-3FAE2DDDE0BA}"/>
              </a:ext>
            </a:extLst>
          </p:cNvPr>
          <p:cNvSpPr txBox="1"/>
          <p:nvPr/>
        </p:nvSpPr>
        <p:spPr>
          <a:xfrm>
            <a:off x="3044797" y="5645986"/>
            <a:ext cx="6425179"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Kéo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rồi </a:t>
            </a:r>
            <a:r>
              <a:rPr lang="en-US" sz="2400" dirty="0" err="1">
                <a:latin typeface="#9Slide03 Arima Madurai Black" panose="00000A00000000000000" pitchFamily="2" charset="0"/>
                <a:cs typeface="#9Slide03 Arima Madurai Black" panose="00000A00000000000000" pitchFamily="2" charset="0"/>
              </a:rPr>
              <a:t>thả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tay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ra</a:t>
            </a:r>
            <a:endParaRPr lang="en-US" sz="2400" dirty="0">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F8EDE8AA-7F2D-A530-6E3C-2C6E3327813C}"/>
              </a:ext>
            </a:extLst>
          </p:cNvPr>
          <p:cNvSpPr txBox="1"/>
          <p:nvPr/>
        </p:nvSpPr>
        <p:spPr>
          <a:xfrm>
            <a:off x="3444465" y="5623196"/>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Quan </a:t>
            </a:r>
            <a:r>
              <a:rPr lang="en-US" sz="2400" dirty="0" err="1">
                <a:latin typeface="#9Slide03 Arima Madurai Black" panose="00000A00000000000000" pitchFamily="2" charset="0"/>
                <a:cs typeface="#9Slide03 Arima Madurai Black" panose="00000A00000000000000" pitchFamily="2" charset="0"/>
              </a:rPr>
              <a:t>sát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tượng</a:t>
            </a:r>
            <a:r>
              <a:rPr lang="en-US" sz="2400" dirty="0">
                <a:latin typeface="#9Slide03 Arima Madurai Black" panose="00000A00000000000000" pitchFamily="2" charset="0"/>
                <a:cs typeface="#9Slide03 Arima Madurai Black" panose="00000A00000000000000" pitchFamily="2" charset="0"/>
              </a:rPr>
              <a:t>.</a:t>
            </a:r>
          </a:p>
        </p:txBody>
      </p:sp>
      <p:sp>
        <p:nvSpPr>
          <p:cNvPr id="31" name="TextBox 30">
            <a:extLst>
              <a:ext uri="{FF2B5EF4-FFF2-40B4-BE49-F238E27FC236}">
                <a16:creationId xmlns:a16="http://schemas.microsoft.com/office/drawing/2014/main" id="{8B869725-35B5-3EFF-F1EC-EA632AD17231}"/>
              </a:ext>
            </a:extLst>
          </p:cNvPr>
          <p:cNvSpPr txBox="1"/>
          <p:nvPr/>
        </p:nvSpPr>
        <p:spPr>
          <a:xfrm>
            <a:off x="2025054" y="5662162"/>
            <a:ext cx="862508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chuyển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O</a:t>
            </a:r>
          </a:p>
        </p:txBody>
      </p:sp>
      <p:sp>
        <p:nvSpPr>
          <p:cNvPr id="32" name="TextBox 31">
            <a:extLst>
              <a:ext uri="{FF2B5EF4-FFF2-40B4-BE49-F238E27FC236}">
                <a16:creationId xmlns:a16="http://schemas.microsoft.com/office/drawing/2014/main" id="{F612DB34-3EAB-9B64-4820-5F7A9E219FDB}"/>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9" name="Google Shape;3776;p52">
            <a:extLst>
              <a:ext uri="{FF2B5EF4-FFF2-40B4-BE49-F238E27FC236}">
                <a16:creationId xmlns:a16="http://schemas.microsoft.com/office/drawing/2014/main" id="{1BB3B557-C837-3B7A-8018-F854600A0707}"/>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4">
            <a:extLst>
              <a:ext uri="{FF2B5EF4-FFF2-40B4-BE49-F238E27FC236}">
                <a16:creationId xmlns:a16="http://schemas.microsoft.com/office/drawing/2014/main" id="{4E320E1F-DD24-38F6-9945-8038B211C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3776;p52">
            <a:extLst>
              <a:ext uri="{FF2B5EF4-FFF2-40B4-BE49-F238E27FC236}">
                <a16:creationId xmlns:a16="http://schemas.microsoft.com/office/drawing/2014/main" id="{D1E12248-C4B7-0315-77C2-73AD3A7159D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2" descr="Sóng âm">
            <a:extLst>
              <a:ext uri="{FF2B5EF4-FFF2-40B4-BE49-F238E27FC236}">
                <a16:creationId xmlns:a16="http://schemas.microsoft.com/office/drawing/2014/main" id="{9E47D085-5475-4375-B073-F741B805B1B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76BA144-2366-2F1A-FDDE-BCE304A82E4E}"/>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6D151138-FB5B-9D37-C4DA-22200C0EF671}"/>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descr="Âm thanh">
            <a:extLst>
              <a:ext uri="{FF2B5EF4-FFF2-40B4-BE49-F238E27FC236}">
                <a16:creationId xmlns:a16="http://schemas.microsoft.com/office/drawing/2014/main" id="{EF289168-CD96-1652-E6C2-95BC3E9B1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36213AC-69FB-0FB0-FACE-65A08B12240B}"/>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B961F099-C64F-3550-7E6B-3267DCBB159C}"/>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59855D31-C2B6-76B8-CE88-8694B8BB24BC}"/>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50" name="Picture 6">
            <a:extLst>
              <a:ext uri="{FF2B5EF4-FFF2-40B4-BE49-F238E27FC236}">
                <a16:creationId xmlns:a16="http://schemas.microsoft.com/office/drawing/2014/main" id="{4F30D600-2E50-6344-17AD-B7BB6EABFBAE}"/>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1+#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21" grpId="0"/>
      <p:bldP spid="21" grpId="1"/>
      <p:bldP spid="28" grpId="0"/>
      <p:bldP spid="28" grpId="1"/>
      <p:bldP spid="29" grpId="0"/>
      <p:bldP spid="29" grpId="1"/>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7" name="Rectangle: Rounded Corners 56">
            <a:extLst>
              <a:ext uri="{FF2B5EF4-FFF2-40B4-BE49-F238E27FC236}">
                <a16:creationId xmlns:a16="http://schemas.microsoft.com/office/drawing/2014/main" id="{ADC36FBD-42C2-9B14-CA50-4AC33CA8E56E}"/>
              </a:ext>
            </a:extLst>
          </p:cNvPr>
          <p:cNvSpPr/>
          <p:nvPr/>
        </p:nvSpPr>
        <p:spPr>
          <a:xfrm>
            <a:off x="1145610" y="5073898"/>
            <a:ext cx="10449759" cy="1545829"/>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14">
            <a:extLst>
              <a:ext uri="{FF2B5EF4-FFF2-40B4-BE49-F238E27FC236}">
                <a16:creationId xmlns:a16="http://schemas.microsoft.com/office/drawing/2014/main" id="{161A4934-943A-4D56-A045-EC479B3AC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23" y="539816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id="{2871EDB8-D0E2-D259-DE28-55E46E71E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00" y="97058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F4B1C2C1-5AF6-5C10-828C-5C3D4A1F54B4}"/>
              </a:ext>
            </a:extLst>
          </p:cNvPr>
          <p:cNvSpPr txBox="1"/>
          <p:nvPr/>
        </p:nvSpPr>
        <p:spPr>
          <a:xfrm>
            <a:off x="1079137" y="1254739"/>
            <a:ext cx="1083703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Khi đồng hồ reo, sóng âm truyền đến tai học sinh qua những môi trường nào?</a:t>
            </a:r>
            <a:endParaRPr lang="en-US" dirty="0"/>
          </a:p>
        </p:txBody>
      </p:sp>
      <p:sp>
        <p:nvSpPr>
          <p:cNvPr id="61" name="TextBox 60">
            <a:extLst>
              <a:ext uri="{FF2B5EF4-FFF2-40B4-BE49-F238E27FC236}">
                <a16:creationId xmlns:a16="http://schemas.microsoft.com/office/drawing/2014/main" id="{ECC164E3-098A-B734-D755-B68F661A3C24}"/>
              </a:ext>
            </a:extLst>
          </p:cNvPr>
          <p:cNvSpPr txBox="1"/>
          <p:nvPr/>
        </p:nvSpPr>
        <p:spPr>
          <a:xfrm>
            <a:off x="1633795" y="5164154"/>
            <a:ext cx="8481200"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Khí: không khí trong cốc thuỷ tinh đựng đồng hồ báo thức.</a:t>
            </a:r>
          </a:p>
          <a:p>
            <a:r>
              <a:rPr lang="vi-VN" dirty="0"/>
              <a:t>Lỏng: nước trong bể.</a:t>
            </a:r>
          </a:p>
          <a:p>
            <a:r>
              <a:rPr lang="vi-VN" dirty="0"/>
              <a:t>Rắn: cốc thuỷ tinh và thành bể.</a:t>
            </a:r>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85375" y="283936"/>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802423" y="271918"/>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301900" y="198580"/>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289" y="328274"/>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4A04601-F5B4-C906-87B7-1175A9726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174" y="1890859"/>
            <a:ext cx="3380629" cy="2858418"/>
          </a:xfrm>
          <a:prstGeom prst="rect">
            <a:avLst/>
          </a:prstGeom>
        </p:spPr>
      </p:pic>
    </p:spTree>
    <p:extLst>
      <p:ext uri="{BB962C8B-B14F-4D97-AF65-F5344CB8AC3E}">
        <p14:creationId xmlns:p14="http://schemas.microsoft.com/office/powerpoint/2010/main" val="269909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1"/>
                                        </p:tgtEl>
                                        <p:attrNameLst>
                                          <p:attrName>style.visibility</p:attrName>
                                        </p:attrNameLst>
                                      </p:cBhvr>
                                      <p:to>
                                        <p:strVal val="visible"/>
                                      </p:to>
                                    </p:set>
                                    <p:animEffect transition="in" filter="wipe(up)">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590222"/>
            <a:ext cx="5389884" cy="407034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400"/>
              <a:t>Tìm thêm ví dụ về âm truyền trong chất khí, chất rắn và chất lỏng</a:t>
            </a:r>
            <a:endParaRPr kumimoji="0" lang="en-US" sz="1481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122639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034859"/>
            <a:ext cx="10118634"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vi-VN" dirty="0"/>
              <a:t>Âm thanh truyền được trong môi trường chất rắn</a:t>
            </a:r>
          </a:p>
          <a:p>
            <a:pPr lvl="0" algn="ctr">
              <a:lnSpc>
                <a:spcPct val="150000"/>
              </a:lnSpc>
              <a:defRPr/>
            </a:pPr>
            <a:r>
              <a:rPr lang="vi-VN" dirty="0"/>
              <a:t>Một bạn A úp tai xuống mặt bạn, bạn B gõ tay lên đầu bàn còn lại. </a:t>
            </a:r>
          </a:p>
          <a:p>
            <a:pPr lvl="0" algn="ctr">
              <a:lnSpc>
                <a:spcPct val="150000"/>
              </a:lnSpc>
              <a:defRPr/>
            </a:pPr>
            <a:r>
              <a:rPr lang="vi-VN" dirty="0"/>
              <a:t>Bạn A nghe được âm thanh khi bạn B gõ bàn</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8" name="Picture 17">
            <a:extLst>
              <a:ext uri="{FF2B5EF4-FFF2-40B4-BE49-F238E27FC236}">
                <a16:creationId xmlns:a16="http://schemas.microsoft.com/office/drawing/2014/main" id="{D8AF32DE-28EB-935F-0579-D08F4384C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777" y="537309"/>
            <a:ext cx="7251997" cy="4351199"/>
          </a:xfrm>
          <a:prstGeom prst="rect">
            <a:avLst/>
          </a:prstGeom>
        </p:spPr>
      </p:pic>
    </p:spTree>
    <p:extLst>
      <p:ext uri="{BB962C8B-B14F-4D97-AF65-F5344CB8AC3E}">
        <p14:creationId xmlns:p14="http://schemas.microsoft.com/office/powerpoint/2010/main" val="325818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3857782" y="794503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926808" y="-172340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244766" y="16299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628488" y="259091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4766836"/>
            <a:ext cx="1011863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lỏng</a:t>
            </a:r>
            <a:endParaRPr lang="en-US" dirty="0"/>
          </a:p>
          <a:p>
            <a:pPr algn="ctr"/>
            <a:r>
              <a:rPr lang="vi-VN" dirty="0"/>
              <a:t>Những người hay đi câu cá cho biết không thể câu được cá khi có người đi tới gần bờ. Đó là vì cá đã nghe được tiếng chân người truyền qua đất, qua nước và bỏ đi ra xa.</a:t>
            </a:r>
          </a:p>
        </p:txBody>
      </p:sp>
      <p:pic>
        <p:nvPicPr>
          <p:cNvPr id="2050" name="Picture 2" descr="ดูดีการ์ตูน - ตกปลาไม่ได้ปลา | Cartoon - Fishing - YouTube">
            <a:extLst>
              <a:ext uri="{FF2B5EF4-FFF2-40B4-BE49-F238E27FC236}">
                <a16:creationId xmlns:a16="http://schemas.microsoft.com/office/drawing/2014/main" id="{83F292F4-2BD5-D5D6-281D-9DFF4255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046" y="309229"/>
            <a:ext cx="7639455" cy="429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8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ldren playing different instrument in band">
            <a:extLst>
              <a:ext uri="{FF2B5EF4-FFF2-40B4-BE49-F238E27FC236}">
                <a16:creationId xmlns:a16="http://schemas.microsoft.com/office/drawing/2014/main" id="{AFFE4611-83CC-51C9-B345-326572CCF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44" y="683401"/>
            <a:ext cx="7873146" cy="5055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10151577" y="681573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01634" y="-10132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230591" y="57912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022808" y="-113395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358568" y="5685234"/>
            <a:ext cx="1011863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khí</a:t>
            </a:r>
            <a:endParaRPr lang="en-US" dirty="0"/>
          </a:p>
          <a:p>
            <a:pPr algn="ctr"/>
            <a:r>
              <a:rPr lang="en-US" dirty="0" err="1"/>
              <a:t>Mọi</a:t>
            </a:r>
            <a:r>
              <a:rPr lang="en-US" dirty="0"/>
              <a:t> </a:t>
            </a:r>
            <a:r>
              <a:rPr lang="en-US" dirty="0" err="1"/>
              <a:t>người</a:t>
            </a:r>
            <a:r>
              <a:rPr lang="en-US" dirty="0"/>
              <a:t> </a:t>
            </a:r>
            <a:r>
              <a:rPr lang="en-US" dirty="0" err="1"/>
              <a:t>nghe</a:t>
            </a:r>
            <a:r>
              <a:rPr lang="en-US" dirty="0"/>
              <a:t> </a:t>
            </a:r>
            <a:r>
              <a:rPr lang="en-US" dirty="0" err="1"/>
              <a:t>được</a:t>
            </a:r>
            <a:r>
              <a:rPr lang="en-US" dirty="0"/>
              <a:t> </a:t>
            </a:r>
            <a:r>
              <a:rPr lang="en-US" dirty="0" err="1"/>
              <a:t>âm</a:t>
            </a:r>
            <a:r>
              <a:rPr lang="en-US" dirty="0"/>
              <a:t> </a:t>
            </a:r>
            <a:r>
              <a:rPr lang="en-US" dirty="0" err="1"/>
              <a:t>thanh</a:t>
            </a:r>
            <a:r>
              <a:rPr lang="en-US" dirty="0"/>
              <a:t> </a:t>
            </a:r>
            <a:r>
              <a:rPr lang="en-US" dirty="0" err="1"/>
              <a:t>từ</a:t>
            </a:r>
            <a:r>
              <a:rPr lang="en-US" dirty="0"/>
              <a:t> </a:t>
            </a:r>
            <a:r>
              <a:rPr lang="en-US" dirty="0" err="1"/>
              <a:t>các</a:t>
            </a:r>
            <a:r>
              <a:rPr lang="en-US" dirty="0"/>
              <a:t> </a:t>
            </a:r>
            <a:r>
              <a:rPr lang="en-US" dirty="0" err="1"/>
              <a:t>nhạc</a:t>
            </a:r>
            <a:r>
              <a:rPr lang="en-US" dirty="0"/>
              <a:t> </a:t>
            </a:r>
            <a:r>
              <a:rPr lang="en-US" dirty="0" err="1"/>
              <a:t>cụ</a:t>
            </a:r>
            <a:endParaRPr lang="vi-VN" dirty="0"/>
          </a:p>
        </p:txBody>
      </p:sp>
      <p:pic>
        <p:nvPicPr>
          <p:cNvPr id="19" name="Picture 18">
            <a:extLst>
              <a:ext uri="{FF2B5EF4-FFF2-40B4-BE49-F238E27FC236}">
                <a16:creationId xmlns:a16="http://schemas.microsoft.com/office/drawing/2014/main" id="{0243ED58-D561-F2ED-A35F-01A47E063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998" y="2260274"/>
            <a:ext cx="3057092" cy="2660370"/>
          </a:xfrm>
          <a:prstGeom prst="rect">
            <a:avLst/>
          </a:prstGeom>
        </p:spPr>
      </p:pic>
      <p:pic>
        <p:nvPicPr>
          <p:cNvPr id="20" name="Picture 19">
            <a:extLst>
              <a:ext uri="{FF2B5EF4-FFF2-40B4-BE49-F238E27FC236}">
                <a16:creationId xmlns:a16="http://schemas.microsoft.com/office/drawing/2014/main" id="{F359B1C4-7A36-4FA2-6960-714936EA7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3947" y="2301776"/>
            <a:ext cx="4919216" cy="2670017"/>
          </a:xfrm>
          <a:prstGeom prst="rect">
            <a:avLst/>
          </a:prstGeom>
        </p:spPr>
      </p:pic>
    </p:spTree>
    <p:extLst>
      <p:ext uri="{BB962C8B-B14F-4D97-AF65-F5344CB8AC3E}">
        <p14:creationId xmlns:p14="http://schemas.microsoft.com/office/powerpoint/2010/main" val="388045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2039426" y="5576890"/>
            <a:ext cx="7881824"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sz="2800" dirty="0"/>
              <a:t>Sóng âm </a:t>
            </a:r>
            <a:r>
              <a:rPr lang="en-US" sz="2800" dirty="0" err="1"/>
              <a:t>không</a:t>
            </a:r>
            <a:r>
              <a:rPr lang="en-US" sz="2800" dirty="0"/>
              <a:t> </a:t>
            </a:r>
            <a:r>
              <a:rPr lang="en-US" sz="2800" dirty="0" err="1"/>
              <a:t>truyền</a:t>
            </a:r>
            <a:r>
              <a:rPr lang="en-US" sz="2800" dirty="0"/>
              <a:t> </a:t>
            </a:r>
            <a:r>
              <a:rPr lang="en-US" sz="2800" dirty="0" err="1"/>
              <a:t>được</a:t>
            </a:r>
            <a:r>
              <a:rPr lang="en-US" sz="2800" dirty="0"/>
              <a:t> </a:t>
            </a:r>
            <a:r>
              <a:rPr lang="en-US" sz="2800" dirty="0" err="1"/>
              <a:t>trong</a:t>
            </a:r>
            <a:r>
              <a:rPr lang="en-US" sz="2800" dirty="0"/>
              <a:t> </a:t>
            </a:r>
            <a:r>
              <a:rPr lang="en-US" sz="2800" dirty="0" err="1"/>
              <a:t>chân</a:t>
            </a:r>
            <a:r>
              <a:rPr lang="en-US" sz="2800" dirty="0"/>
              <a:t> </a:t>
            </a:r>
            <a:r>
              <a:rPr lang="en-US" sz="2800" dirty="0" err="1"/>
              <a:t>không</a:t>
            </a:r>
            <a:endParaRPr lang="en-US" sz="2800" dirty="0"/>
          </a:p>
        </p:txBody>
      </p:sp>
      <p:grpSp>
        <p:nvGrpSpPr>
          <p:cNvPr id="55" name="Group 54">
            <a:extLst>
              <a:ext uri="{FF2B5EF4-FFF2-40B4-BE49-F238E27FC236}">
                <a16:creationId xmlns:a16="http://schemas.microsoft.com/office/drawing/2014/main" id="{AE89A268-42E0-CD86-8BB8-E39D7D7500F5}"/>
              </a:ext>
            </a:extLst>
          </p:cNvPr>
          <p:cNvGrpSpPr/>
          <p:nvPr/>
        </p:nvGrpSpPr>
        <p:grpSpPr>
          <a:xfrm>
            <a:off x="14047428" y="1889120"/>
            <a:ext cx="3864073" cy="1114875"/>
            <a:chOff x="-1337755" y="1966775"/>
            <a:chExt cx="8604507" cy="2482602"/>
          </a:xfrm>
        </p:grpSpPr>
        <p:grpSp>
          <p:nvGrpSpPr>
            <p:cNvPr id="62" name="Group 61">
              <a:extLst>
                <a:ext uri="{FF2B5EF4-FFF2-40B4-BE49-F238E27FC236}">
                  <a16:creationId xmlns:a16="http://schemas.microsoft.com/office/drawing/2014/main" id="{36BB773F-A310-61A3-AF12-06FC3A3AF6CB}"/>
                </a:ext>
              </a:extLst>
            </p:cNvPr>
            <p:cNvGrpSpPr/>
            <p:nvPr/>
          </p:nvGrpSpPr>
          <p:grpSpPr>
            <a:xfrm>
              <a:off x="-1337755" y="1966775"/>
              <a:ext cx="8604507" cy="2482602"/>
              <a:chOff x="-1531711" y="1554067"/>
              <a:chExt cx="8604507" cy="2482602"/>
            </a:xfrm>
          </p:grpSpPr>
          <p:grpSp>
            <p:nvGrpSpPr>
              <p:cNvPr id="64" name="Group 63">
                <a:extLst>
                  <a:ext uri="{FF2B5EF4-FFF2-40B4-BE49-F238E27FC236}">
                    <a16:creationId xmlns:a16="http://schemas.microsoft.com/office/drawing/2014/main" id="{B3FA5501-8A0A-1DEB-BBAA-EC8027A092A7}"/>
                  </a:ext>
                </a:extLst>
              </p:cNvPr>
              <p:cNvGrpSpPr/>
              <p:nvPr/>
            </p:nvGrpSpPr>
            <p:grpSpPr>
              <a:xfrm>
                <a:off x="-1531711" y="1554067"/>
                <a:ext cx="8604507" cy="2482602"/>
                <a:chOff x="1991596" y="2139206"/>
                <a:chExt cx="8604507" cy="2482602"/>
              </a:xfrm>
            </p:grpSpPr>
            <p:grpSp>
              <p:nvGrpSpPr>
                <p:cNvPr id="66" name="Group 65">
                  <a:extLst>
                    <a:ext uri="{FF2B5EF4-FFF2-40B4-BE49-F238E27FC236}">
                      <a16:creationId xmlns:a16="http://schemas.microsoft.com/office/drawing/2014/main" id="{D03874AD-0FCB-7AA2-B49D-09A149CEBC14}"/>
                    </a:ext>
                  </a:extLst>
                </p:cNvPr>
                <p:cNvGrpSpPr/>
                <p:nvPr/>
              </p:nvGrpSpPr>
              <p:grpSpPr>
                <a:xfrm>
                  <a:off x="1991596" y="2139206"/>
                  <a:ext cx="8604507" cy="2482602"/>
                  <a:chOff x="2738768" y="0"/>
                  <a:chExt cx="8604507" cy="2482602"/>
                </a:xfrm>
              </p:grpSpPr>
              <p:sp>
                <p:nvSpPr>
                  <p:cNvPr id="69" name="Rectangle 68">
                    <a:extLst>
                      <a:ext uri="{FF2B5EF4-FFF2-40B4-BE49-F238E27FC236}">
                        <a16:creationId xmlns:a16="http://schemas.microsoft.com/office/drawing/2014/main" id="{203E5EAF-E109-C46C-05CC-43CCAB45C5C4}"/>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D3D975-C23F-62FA-E3C6-C9E198B0659F}"/>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E8CBB34-479E-9AE2-7F88-65A20C00297E}"/>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F37F05-DA14-7C26-2F20-DCD89E8F5169}"/>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913351-8268-ED77-A57E-5B9BB9D11F8D}"/>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1DB8A58-8E35-014B-F6E8-DA260209BA92}"/>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43F719D-1A0F-4486-923E-FE93DFE01B5B}"/>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58C0BCE-425B-D832-15CB-53678CE5A2B7}"/>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6707B1D-A952-C38E-9607-DE19EC055FB4}"/>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03F5C5C-92DA-78E5-6647-694DBC538629}"/>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03C6ADD-0884-B42B-6D4F-F833E871F69A}"/>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ight Triangle 66">
                  <a:extLst>
                    <a:ext uri="{FF2B5EF4-FFF2-40B4-BE49-F238E27FC236}">
                      <a16:creationId xmlns:a16="http://schemas.microsoft.com/office/drawing/2014/main" id="{541952D9-2EE6-92CB-8A17-E3566959279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EAFD3297-572B-8808-F53B-15FDFD99A9B6}"/>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E9EA350B-A1EF-2F6A-BF1D-0247DDE97E2D}"/>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4246EA23-5646-2946-E413-439F3F236BF5}"/>
              </a:ext>
            </a:extLst>
          </p:cNvPr>
          <p:cNvSpPr/>
          <p:nvPr/>
        </p:nvSpPr>
        <p:spPr>
          <a:xfrm>
            <a:off x="461817" y="6698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018FCD6-B1A8-E558-2E29-92241590E03A}"/>
              </a:ext>
            </a:extLst>
          </p:cNvPr>
          <p:cNvSpPr txBox="1"/>
          <p:nvPr/>
        </p:nvSpPr>
        <p:spPr>
          <a:xfrm>
            <a:off x="878865" y="6578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E5C563BF-2806-AED9-5428-6327B00D4F29}"/>
              </a:ext>
            </a:extLst>
          </p:cNvPr>
          <p:cNvSpPr/>
          <p:nvPr/>
        </p:nvSpPr>
        <p:spPr>
          <a:xfrm>
            <a:off x="378342" y="5844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 name="Picture 6">
            <a:extLst>
              <a:ext uri="{FF2B5EF4-FFF2-40B4-BE49-F238E27FC236}">
                <a16:creationId xmlns:a16="http://schemas.microsoft.com/office/drawing/2014/main" id="{214173C1-499F-5041-52A8-3C2283D224F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7731" y="7141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8CEC6BC-D685-EC2E-6A32-BFE9DA572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06" y="1750095"/>
            <a:ext cx="4101828" cy="3569530"/>
          </a:xfrm>
          <a:prstGeom prst="rect">
            <a:avLst/>
          </a:prstGeom>
        </p:spPr>
      </p:pic>
      <p:pic>
        <p:nvPicPr>
          <p:cNvPr id="18" name="Picture 17">
            <a:extLst>
              <a:ext uri="{FF2B5EF4-FFF2-40B4-BE49-F238E27FC236}">
                <a16:creationId xmlns:a16="http://schemas.microsoft.com/office/drawing/2014/main" id="{9A8A1347-A7E8-D9C9-F2F0-43FDAF150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394" y="1750095"/>
            <a:ext cx="6600319" cy="3582474"/>
          </a:xfrm>
          <a:prstGeom prst="rect">
            <a:avLst/>
          </a:prstGeom>
        </p:spPr>
      </p:pic>
      <p:pic>
        <p:nvPicPr>
          <p:cNvPr id="47" name="Picture 2" descr="Children playing different instrument in band">
            <a:extLst>
              <a:ext uri="{FF2B5EF4-FFF2-40B4-BE49-F238E27FC236}">
                <a16:creationId xmlns:a16="http://schemas.microsoft.com/office/drawing/2014/main" id="{492E643B-FBEC-0494-7D24-870946E3E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372" y="7377232"/>
            <a:ext cx="4521933" cy="29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dán nhân vật hoạt hình với một cô gái chơi piano">
            <a:extLst>
              <a:ext uri="{FF2B5EF4-FFF2-40B4-BE49-F238E27FC236}">
                <a16:creationId xmlns:a16="http://schemas.microsoft.com/office/drawing/2014/main" id="{FB9AE162-9E25-860B-B109-B4227E40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452" y="2397845"/>
            <a:ext cx="2973952" cy="19477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CB02B20-FEE9-B8FE-D3EC-35A186677FB0}"/>
              </a:ext>
            </a:extLst>
          </p:cNvPr>
          <p:cNvSpPr/>
          <p:nvPr/>
        </p:nvSpPr>
        <p:spPr>
          <a:xfrm>
            <a:off x="621570" y="987875"/>
            <a:ext cx="10951118" cy="524916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C792D264-3533-0EEC-DD64-AB580A60AAD6}"/>
              </a:ext>
            </a:extLst>
          </p:cNvPr>
          <p:cNvSpPr txBox="1"/>
          <p:nvPr/>
        </p:nvSpPr>
        <p:spPr>
          <a:xfrm>
            <a:off x="1762506" y="1686837"/>
            <a:ext cx="8361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các</a:t>
            </a:r>
            <a:r>
              <a:rPr lang="en-US" dirty="0"/>
              <a:t> </a:t>
            </a:r>
            <a:r>
              <a:rPr lang="en-US" dirty="0" err="1"/>
              <a:t>môi</a:t>
            </a:r>
            <a:r>
              <a:rPr lang="en-US" dirty="0"/>
              <a:t> </a:t>
            </a:r>
            <a:r>
              <a:rPr lang="en-US" dirty="0" err="1"/>
              <a:t>trường</a:t>
            </a:r>
            <a:r>
              <a:rPr lang="en-US" dirty="0"/>
              <a:t> </a:t>
            </a:r>
            <a:r>
              <a:rPr lang="en-US" dirty="0" err="1"/>
              <a:t>rắn</a:t>
            </a:r>
            <a:r>
              <a:rPr lang="en-US" dirty="0"/>
              <a:t>, </a:t>
            </a:r>
            <a:r>
              <a:rPr lang="en-US" dirty="0" err="1"/>
              <a:t>lỏng</a:t>
            </a:r>
            <a:r>
              <a:rPr lang="en-US" dirty="0"/>
              <a:t>, </a:t>
            </a:r>
            <a:r>
              <a:rPr lang="en-US" dirty="0" err="1"/>
              <a:t>khí</a:t>
            </a:r>
            <a:endParaRPr lang="en-US" dirty="0"/>
          </a:p>
        </p:txBody>
      </p:sp>
      <p:pic>
        <p:nvPicPr>
          <p:cNvPr id="75" name="Picture 2" descr="Âm nhạc">
            <a:extLst>
              <a:ext uri="{FF2B5EF4-FFF2-40B4-BE49-F238E27FC236}">
                <a16:creationId xmlns:a16="http://schemas.microsoft.com/office/drawing/2014/main" id="{B8CE0D16-EEED-C484-9FEB-59F2BBE31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253" y="165474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6E0AA022-78BC-13CD-9F9D-11E39DBE6495}"/>
              </a:ext>
            </a:extLst>
          </p:cNvPr>
          <p:cNvSpPr txBox="1"/>
          <p:nvPr/>
        </p:nvSpPr>
        <p:spPr>
          <a:xfrm>
            <a:off x="1733146" y="4361070"/>
            <a:ext cx="669136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không</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chân</a:t>
            </a:r>
            <a:r>
              <a:rPr lang="en-US" dirty="0"/>
              <a:t> </a:t>
            </a:r>
            <a:r>
              <a:rPr lang="en-US" dirty="0" err="1"/>
              <a:t>không</a:t>
            </a:r>
            <a:endParaRPr lang="en-US" dirty="0"/>
          </a:p>
        </p:txBody>
      </p:sp>
      <p:pic>
        <p:nvPicPr>
          <p:cNvPr id="130" name="Picture 2" descr="Âm nhạc">
            <a:extLst>
              <a:ext uri="{FF2B5EF4-FFF2-40B4-BE49-F238E27FC236}">
                <a16:creationId xmlns:a16="http://schemas.microsoft.com/office/drawing/2014/main" id="{6E376C72-C37F-83C3-2632-4AB369BF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30" y="432985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61E94CEC-8827-A2EA-BADC-957A4F3584D8}"/>
              </a:ext>
            </a:extLst>
          </p:cNvPr>
          <p:cNvSpPr txBox="1"/>
          <p:nvPr/>
        </p:nvSpPr>
        <p:spPr>
          <a:xfrm>
            <a:off x="1707597" y="529213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Tốc</a:t>
            </a:r>
            <a:r>
              <a:rPr lang="en-US" dirty="0"/>
              <a:t> </a:t>
            </a:r>
            <a:r>
              <a:rPr lang="en-US" dirty="0" err="1"/>
              <a:t>độ</a:t>
            </a:r>
            <a:r>
              <a:rPr lang="en-US" dirty="0"/>
              <a:t> </a:t>
            </a:r>
            <a:r>
              <a:rPr lang="en-US" dirty="0" err="1"/>
              <a:t>truyền</a:t>
            </a:r>
            <a:r>
              <a:rPr lang="en-US" dirty="0"/>
              <a:t> </a:t>
            </a:r>
            <a:r>
              <a:rPr lang="en-US" dirty="0" err="1"/>
              <a:t>âm</a:t>
            </a:r>
            <a:r>
              <a:rPr lang="en-US" dirty="0"/>
              <a:t>: </a:t>
            </a:r>
            <a:r>
              <a:rPr lang="en-US" dirty="0" err="1"/>
              <a:t>rắn</a:t>
            </a:r>
            <a:r>
              <a:rPr lang="en-US" dirty="0"/>
              <a:t> &gt; </a:t>
            </a:r>
            <a:r>
              <a:rPr lang="en-US" dirty="0" err="1"/>
              <a:t>lỏng</a:t>
            </a:r>
            <a:r>
              <a:rPr lang="en-US" dirty="0"/>
              <a:t> &gt; </a:t>
            </a:r>
            <a:r>
              <a:rPr lang="en-US" dirty="0" err="1"/>
              <a:t>khí</a:t>
            </a:r>
            <a:endParaRPr lang="en-US" dirty="0"/>
          </a:p>
        </p:txBody>
      </p:sp>
      <p:pic>
        <p:nvPicPr>
          <p:cNvPr id="132" name="Picture 2" descr="Âm nhạc">
            <a:extLst>
              <a:ext uri="{FF2B5EF4-FFF2-40B4-BE49-F238E27FC236}">
                <a16:creationId xmlns:a16="http://schemas.microsoft.com/office/drawing/2014/main" id="{0A20AF37-D996-8A89-CBC6-3CBCDE2A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46" y="5234727"/>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85553D5B-5295-9035-4D81-C6918EBE3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51" y="-3630766"/>
            <a:ext cx="4040879" cy="3139452"/>
          </a:xfrm>
          <a:prstGeom prst="rect">
            <a:avLst/>
          </a:prstGeom>
        </p:spPr>
      </p:pic>
      <p:sp>
        <p:nvSpPr>
          <p:cNvPr id="76" name="Rectangle: Rounded Corners 75">
            <a:extLst>
              <a:ext uri="{FF2B5EF4-FFF2-40B4-BE49-F238E27FC236}">
                <a16:creationId xmlns:a16="http://schemas.microsoft.com/office/drawing/2014/main" id="{A6A6F012-6219-0401-87EA-31EC8AC7A8B4}"/>
              </a:ext>
            </a:extLst>
          </p:cNvPr>
          <p:cNvSpPr/>
          <p:nvPr/>
        </p:nvSpPr>
        <p:spPr>
          <a:xfrm>
            <a:off x="949491" y="693997"/>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729C469D-2792-638A-0240-41B7903EA03E}"/>
              </a:ext>
            </a:extLst>
          </p:cNvPr>
          <p:cNvSpPr txBox="1"/>
          <p:nvPr/>
        </p:nvSpPr>
        <p:spPr>
          <a:xfrm>
            <a:off x="1366539" y="681979"/>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78" name="Google Shape;3776;p52">
            <a:extLst>
              <a:ext uri="{FF2B5EF4-FFF2-40B4-BE49-F238E27FC236}">
                <a16:creationId xmlns:a16="http://schemas.microsoft.com/office/drawing/2014/main" id="{D57EE83C-D3CA-123E-4059-4FD133F068EA}"/>
              </a:ext>
            </a:extLst>
          </p:cNvPr>
          <p:cNvSpPr/>
          <p:nvPr/>
        </p:nvSpPr>
        <p:spPr>
          <a:xfrm>
            <a:off x="866016" y="60864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9" name="Picture 6">
            <a:extLst>
              <a:ext uri="{FF2B5EF4-FFF2-40B4-BE49-F238E27FC236}">
                <a16:creationId xmlns:a16="http://schemas.microsoft.com/office/drawing/2014/main" id="{7FD106B5-B11E-2B80-5B53-B024B4676525}"/>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5405" y="738335"/>
            <a:ext cx="477915" cy="4779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aphic 32">
            <a:extLst>
              <a:ext uri="{FF2B5EF4-FFF2-40B4-BE49-F238E27FC236}">
                <a16:creationId xmlns:a16="http://schemas.microsoft.com/office/drawing/2014/main" id="{F1453FC4-4EB0-ECF6-77A6-81214FFA1AD0}"/>
              </a:ext>
            </a:extLst>
          </p:cNvPr>
          <p:cNvGrpSpPr/>
          <p:nvPr/>
        </p:nvGrpSpPr>
        <p:grpSpPr>
          <a:xfrm>
            <a:off x="10155013" y="4019516"/>
            <a:ext cx="1955816" cy="2884472"/>
            <a:chOff x="5157121" y="890498"/>
            <a:chExt cx="1738121" cy="2704525"/>
          </a:xfrm>
        </p:grpSpPr>
        <p:sp>
          <p:nvSpPr>
            <p:cNvPr id="26" name="Freeform: Shape 25">
              <a:extLst>
                <a:ext uri="{FF2B5EF4-FFF2-40B4-BE49-F238E27FC236}">
                  <a16:creationId xmlns:a16="http://schemas.microsoft.com/office/drawing/2014/main" id="{DC39C08A-A753-6642-F3A7-711CC715B31F}"/>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337ED5-54B4-B572-4EE6-852A473A88F0}"/>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293F69F-D875-49C2-4C6F-349CA0D7705D}"/>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FCE9791-2C65-EF61-8EBD-C9A5EDA5F224}"/>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82460C2-CFEA-7E80-6F35-6E2833FCFAB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AF9579-DE09-B6FC-ADEE-8A386707C7B8}"/>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FB127C-4619-0455-001C-33C374C5A42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98C86D1-7F3D-C0C4-A8AF-32B685DFFCB0}"/>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5420177-A1D4-15AC-8152-7742866FDDEC}"/>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3FD4568-62CD-5554-938D-D8F64EF0FB7A}"/>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6A62B6-8DE6-526F-350A-F36E6ECA61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0098A4D-F86A-7467-38BE-27D2FB79E11B}"/>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CDE8565-E7FD-82E8-1B17-35C4C5110FD7}"/>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66FEED-2807-B24D-8927-DD59DBCA3975}"/>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443FE3-DD0A-7C98-647E-728FB86BD532}"/>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738FD2-A4A2-1508-70EB-FBAA185AF885}"/>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A629948-5CB7-E85A-A82D-C0A0E002D1D5}"/>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4056C1-4F23-F4BE-A6D2-14EC3A3CE16D}"/>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B57C94-2D55-C006-E064-CEE526BC6D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1E48A72-1621-3331-28CC-288F7DCD3043}"/>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58A474D-1E39-4E2A-CAE2-6BA03071CD5C}"/>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06A1138-2C1E-D267-FA55-BC39EACBD65E}"/>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71DDEE9-B884-9778-A384-EF2AE2DA4E0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DA04FE2-3F90-E616-BB90-67D3222DF0D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C09F8A6F-289F-E876-F77E-C2321CB99B0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D8F977FC-6868-7CE5-97A3-23868893CA51}"/>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03E1866-0838-F55E-132C-991BD8B89DC3}"/>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AD5037-E0D7-ED3E-1407-33A6F7A26EE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F93D956-FAC7-42DF-45AB-6BBC8FE915F4}"/>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967098D-7D1B-D3AC-65BF-5FEC71586072}"/>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EEE7C06-548F-62B5-BC13-DF71C99040D1}"/>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D616769-D871-54FA-46C9-FC29D35457A7}"/>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045FB1E-D7D6-B7E3-D990-133917AA07A4}"/>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C8646E7-C9B7-C633-4406-56B782CE7D42}"/>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6329BBBC-0D91-EF1C-B745-4E90C4040AEF}"/>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3914A20-7317-8CB0-3825-07786518C4F6}"/>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C9BD010-AC85-3CEB-D729-BF951DA22BAD}"/>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AB58723-69EC-8352-14A3-1C9F0639D3BD}"/>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A7B7177-A3E3-7298-96C5-4E64E49BB2C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09709A5-1257-2460-AA58-01F43ED5199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BFE84EC-D731-8D52-64C0-EE56A5F99A4E}"/>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B76887-5D9E-7852-B31A-7E1CC1A55532}"/>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68A973-E4D9-DEDC-D905-29AA79309010}"/>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AF9A652-C1AE-9808-F116-BF0F214F06FC}"/>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D4757AB-A7B3-3709-E03C-915D393B9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57F4111-899A-3810-5473-8564CC61334E}"/>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46B3877-93CA-F573-7315-E680EC36BF4B}"/>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1" name="Picture 80">
            <a:extLst>
              <a:ext uri="{FF2B5EF4-FFF2-40B4-BE49-F238E27FC236}">
                <a16:creationId xmlns:a16="http://schemas.microsoft.com/office/drawing/2014/main" id="{77958982-7A02-4F07-3858-2F6D6CC86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01" y="2222368"/>
            <a:ext cx="2167243" cy="1932459"/>
          </a:xfrm>
          <a:prstGeom prst="rect">
            <a:avLst/>
          </a:prstGeom>
        </p:spPr>
      </p:pic>
      <p:grpSp>
        <p:nvGrpSpPr>
          <p:cNvPr id="82" name="Group 81">
            <a:extLst>
              <a:ext uri="{FF2B5EF4-FFF2-40B4-BE49-F238E27FC236}">
                <a16:creationId xmlns:a16="http://schemas.microsoft.com/office/drawing/2014/main" id="{5DF83C9B-A74B-6CB1-C246-490D43A64BD3}"/>
              </a:ext>
            </a:extLst>
          </p:cNvPr>
          <p:cNvGrpSpPr/>
          <p:nvPr/>
        </p:nvGrpSpPr>
        <p:grpSpPr>
          <a:xfrm>
            <a:off x="4470913" y="2212056"/>
            <a:ext cx="3130903" cy="2050543"/>
            <a:chOff x="-3204487" y="1966775"/>
            <a:chExt cx="10471239" cy="6858000"/>
          </a:xfrm>
        </p:grpSpPr>
        <p:grpSp>
          <p:nvGrpSpPr>
            <p:cNvPr id="83" name="Group 82">
              <a:extLst>
                <a:ext uri="{FF2B5EF4-FFF2-40B4-BE49-F238E27FC236}">
                  <a16:creationId xmlns:a16="http://schemas.microsoft.com/office/drawing/2014/main" id="{E3D067F3-56DC-3FB7-137D-79CED4B8F7B1}"/>
                </a:ext>
              </a:extLst>
            </p:cNvPr>
            <p:cNvGrpSpPr/>
            <p:nvPr/>
          </p:nvGrpSpPr>
          <p:grpSpPr>
            <a:xfrm>
              <a:off x="-3204487" y="1966775"/>
              <a:ext cx="10471239" cy="6858000"/>
              <a:chOff x="-3398443" y="1554067"/>
              <a:chExt cx="10471239" cy="6858000"/>
            </a:xfrm>
          </p:grpSpPr>
          <p:grpSp>
            <p:nvGrpSpPr>
              <p:cNvPr id="85" name="Group 84">
                <a:extLst>
                  <a:ext uri="{FF2B5EF4-FFF2-40B4-BE49-F238E27FC236}">
                    <a16:creationId xmlns:a16="http://schemas.microsoft.com/office/drawing/2014/main" id="{E067EA6B-F37F-473E-840A-919D40FD9552}"/>
                  </a:ext>
                </a:extLst>
              </p:cNvPr>
              <p:cNvGrpSpPr/>
              <p:nvPr/>
            </p:nvGrpSpPr>
            <p:grpSpPr>
              <a:xfrm>
                <a:off x="-3398443" y="1554067"/>
                <a:ext cx="10471239" cy="6858000"/>
                <a:chOff x="124864" y="2139206"/>
                <a:chExt cx="10471239" cy="6858000"/>
              </a:xfrm>
            </p:grpSpPr>
            <p:grpSp>
              <p:nvGrpSpPr>
                <p:cNvPr id="87" name="Group 86">
                  <a:extLst>
                    <a:ext uri="{FF2B5EF4-FFF2-40B4-BE49-F238E27FC236}">
                      <a16:creationId xmlns:a16="http://schemas.microsoft.com/office/drawing/2014/main" id="{8F86F2B8-DFF4-8009-3B02-E1E852DA6CFD}"/>
                    </a:ext>
                  </a:extLst>
                </p:cNvPr>
                <p:cNvGrpSpPr/>
                <p:nvPr/>
              </p:nvGrpSpPr>
              <p:grpSpPr>
                <a:xfrm>
                  <a:off x="124864" y="2139206"/>
                  <a:ext cx="10471239" cy="6858000"/>
                  <a:chOff x="872036" y="0"/>
                  <a:chExt cx="10471239" cy="6858000"/>
                </a:xfrm>
              </p:grpSpPr>
              <p:pic>
                <p:nvPicPr>
                  <p:cNvPr id="89" name="Picture 88">
                    <a:extLst>
                      <a:ext uri="{FF2B5EF4-FFF2-40B4-BE49-F238E27FC236}">
                        <a16:creationId xmlns:a16="http://schemas.microsoft.com/office/drawing/2014/main" id="{C6177DCD-3421-F50A-5DBD-66AB0CFF7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036" y="0"/>
                    <a:ext cx="10447928" cy="6858000"/>
                  </a:xfrm>
                  <a:prstGeom prst="rect">
                    <a:avLst/>
                  </a:prstGeom>
                </p:spPr>
              </p:pic>
              <p:sp>
                <p:nvSpPr>
                  <p:cNvPr id="90" name="Rectangle 89">
                    <a:extLst>
                      <a:ext uri="{FF2B5EF4-FFF2-40B4-BE49-F238E27FC236}">
                        <a16:creationId xmlns:a16="http://schemas.microsoft.com/office/drawing/2014/main" id="{BFB05923-1427-DE72-B0E8-FC763B756FDA}"/>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74A6E64-8604-1D00-0E71-BAF37E04B3FA}"/>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9DABA68-D022-176B-11EE-575D24FA88AF}"/>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7FCB803-AD7A-1C8D-09B7-BD21848E920F}"/>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695682C-65D0-961E-0A74-7019E4FAD27B}"/>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67120DA-FAB9-2175-7151-9D1818F9B2AB}"/>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4D5EB47-0E8D-215F-CA30-7BEB268C04A3}"/>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D79F4FB-0A1B-163A-6049-AE8143C66164}"/>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3973AAC-1329-4370-9379-62A4675EDA5C}"/>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F176D20-0D47-0518-C150-31DBBAD7AF77}"/>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D1DA1B-CB33-1927-00C0-EB768E7F4390}"/>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ight Triangle 87">
                  <a:extLst>
                    <a:ext uri="{FF2B5EF4-FFF2-40B4-BE49-F238E27FC236}">
                      <a16:creationId xmlns:a16="http://schemas.microsoft.com/office/drawing/2014/main" id="{4A4F82E0-7BF7-8EB4-DC50-B77C865CB8E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a:extLst>
                  <a:ext uri="{FF2B5EF4-FFF2-40B4-BE49-F238E27FC236}">
                    <a16:creationId xmlns:a16="http://schemas.microsoft.com/office/drawing/2014/main" id="{CECAA594-631A-FEB5-4160-0CDF9D1CFC9A}"/>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a:extLst>
                <a:ext uri="{FF2B5EF4-FFF2-40B4-BE49-F238E27FC236}">
                  <a16:creationId xmlns:a16="http://schemas.microsoft.com/office/drawing/2014/main" id="{57C9230C-2BA3-52BE-7BFD-C03E6222530B}"/>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ppt_w</p:attrName>
                                        </p:attrNameLst>
                                      </p:cBhvr>
                                      <p:tavLst>
                                        <p:tav tm="0">
                                          <p:val>
                                            <p:fltVal val="0"/>
                                          </p:val>
                                        </p:tav>
                                        <p:tav tm="100000">
                                          <p:val>
                                            <p:strVal val="#ppt_w"/>
                                          </p:val>
                                        </p:tav>
                                      </p:tavLst>
                                    </p:anim>
                                    <p:anim calcmode="lin" valueType="num">
                                      <p:cBhvr>
                                        <p:cTn id="17" dur="500" fill="hold"/>
                                        <p:tgtEl>
                                          <p:spTgt spid="75"/>
                                        </p:tgtEl>
                                        <p:attrNameLst>
                                          <p:attrName>ppt_h</p:attrName>
                                        </p:attrNameLst>
                                      </p:cBhvr>
                                      <p:tavLst>
                                        <p:tav tm="0">
                                          <p:val>
                                            <p:fltVal val="0"/>
                                          </p:val>
                                        </p:tav>
                                        <p:tav tm="100000">
                                          <p:val>
                                            <p:strVal val="#ppt_h"/>
                                          </p:val>
                                        </p:tav>
                                      </p:tavLst>
                                    </p:anim>
                                    <p:animEffect transition="in" filter="fade">
                                      <p:cBhvr>
                                        <p:cTn id="18" dur="500"/>
                                        <p:tgtEl>
                                          <p:spTgt spid="75"/>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880"/>
                            </p:stCondLst>
                            <p:childTnLst>
                              <p:par>
                                <p:cTn id="24" presetID="53" presetClass="entr" presetSubtype="16" fill="hold" nodeType="after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childTnLst>
                          </p:cTn>
                        </p:par>
                        <p:par>
                          <p:cTn id="29" fill="hold">
                            <p:stCondLst>
                              <p:cond delay="238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childTnLst>
                          </p:cTn>
                        </p:par>
                        <p:par>
                          <p:cTn id="35" fill="hold">
                            <p:stCondLst>
                              <p:cond delay="2880"/>
                            </p:stCondLst>
                            <p:childTnLst>
                              <p:par>
                                <p:cTn id="36" presetID="53" presetClass="entr" presetSubtype="16" fill="hold" nodeType="after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500" fill="hold"/>
                                        <p:tgtEl>
                                          <p:spTgt spid="5122"/>
                                        </p:tgtEl>
                                        <p:attrNameLst>
                                          <p:attrName>ppt_w</p:attrName>
                                        </p:attrNameLst>
                                      </p:cBhvr>
                                      <p:tavLst>
                                        <p:tav tm="0">
                                          <p:val>
                                            <p:fltVal val="0"/>
                                          </p:val>
                                        </p:tav>
                                        <p:tav tm="100000">
                                          <p:val>
                                            <p:strVal val="#ppt_w"/>
                                          </p:val>
                                        </p:tav>
                                      </p:tavLst>
                                    </p:anim>
                                    <p:anim calcmode="lin" valueType="num">
                                      <p:cBhvr>
                                        <p:cTn id="39" dur="500" fill="hold"/>
                                        <p:tgtEl>
                                          <p:spTgt spid="5122"/>
                                        </p:tgtEl>
                                        <p:attrNameLst>
                                          <p:attrName>ppt_h</p:attrName>
                                        </p:attrNameLst>
                                      </p:cBhvr>
                                      <p:tavLst>
                                        <p:tav tm="0">
                                          <p:val>
                                            <p:fltVal val="0"/>
                                          </p:val>
                                        </p:tav>
                                        <p:tav tm="100000">
                                          <p:val>
                                            <p:strVal val="#ppt_h"/>
                                          </p:val>
                                        </p:tav>
                                      </p:tavLst>
                                    </p:anim>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129"/>
                                        </p:tgtEl>
                                        <p:attrNameLst>
                                          <p:attrName>style.visibility</p:attrName>
                                        </p:attrNameLst>
                                      </p:cBhvr>
                                      <p:to>
                                        <p:strVal val="visible"/>
                                      </p:to>
                                    </p:set>
                                    <p:animEffect transition="in" filter="wipe(up)">
                                      <p:cBhvr>
                                        <p:cTn id="51" dur="500"/>
                                        <p:tgtEl>
                                          <p:spTgt spid="1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2"/>
                                        </p:tgtEl>
                                        <p:attrNameLst>
                                          <p:attrName>style.visibility</p:attrName>
                                        </p:attrNameLst>
                                      </p:cBhvr>
                                      <p:to>
                                        <p:strVal val="visible"/>
                                      </p:to>
                                    </p:set>
                                    <p:anim calcmode="lin" valueType="num">
                                      <p:cBhvr>
                                        <p:cTn id="56" dur="500" fill="hold"/>
                                        <p:tgtEl>
                                          <p:spTgt spid="132"/>
                                        </p:tgtEl>
                                        <p:attrNameLst>
                                          <p:attrName>ppt_w</p:attrName>
                                        </p:attrNameLst>
                                      </p:cBhvr>
                                      <p:tavLst>
                                        <p:tav tm="0">
                                          <p:val>
                                            <p:fltVal val="0"/>
                                          </p:val>
                                        </p:tav>
                                        <p:tav tm="100000">
                                          <p:val>
                                            <p:strVal val="#ppt_w"/>
                                          </p:val>
                                        </p:tav>
                                      </p:tavLst>
                                    </p:anim>
                                    <p:anim calcmode="lin" valueType="num">
                                      <p:cBhvr>
                                        <p:cTn id="57" dur="500" fill="hold"/>
                                        <p:tgtEl>
                                          <p:spTgt spid="132"/>
                                        </p:tgtEl>
                                        <p:attrNameLst>
                                          <p:attrName>ppt_h</p:attrName>
                                        </p:attrNameLst>
                                      </p:cBhvr>
                                      <p:tavLst>
                                        <p:tav tm="0">
                                          <p:val>
                                            <p:fltVal val="0"/>
                                          </p:val>
                                        </p:tav>
                                        <p:tav tm="100000">
                                          <p:val>
                                            <p:strVal val="#ppt_h"/>
                                          </p:val>
                                        </p:tav>
                                      </p:tavLst>
                                    </p:anim>
                                    <p:animEffect transition="in" filter="fade">
                                      <p:cBhvr>
                                        <p:cTn id="58" dur="500"/>
                                        <p:tgtEl>
                                          <p:spTgt spid="132"/>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131"/>
                                        </p:tgtEl>
                                        <p:attrNameLst>
                                          <p:attrName>style.visibility</p:attrName>
                                        </p:attrNameLst>
                                      </p:cBhvr>
                                      <p:to>
                                        <p:strVal val="visible"/>
                                      </p:to>
                                    </p:set>
                                    <p:animEffect transition="in" filter="wipe(up)">
                                      <p:cBhvr>
                                        <p:cTn id="6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29" grpId="0"/>
      <p:bldP spid="1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0" y="-1102973"/>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62992" y="-1156143"/>
            <a:ext cx="2455440"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Thí</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nghiệm</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1</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42" name="TextBox 41">
            <a:extLst>
              <a:ext uri="{FF2B5EF4-FFF2-40B4-BE49-F238E27FC236}">
                <a16:creationId xmlns:a16="http://schemas.microsoft.com/office/drawing/2014/main" id="{C2282080-691F-8E78-4ED8-FB0AF67AC98B}"/>
              </a:ext>
            </a:extLst>
          </p:cNvPr>
          <p:cNvSpPr txBox="1"/>
          <p:nvPr/>
        </p:nvSpPr>
        <p:spPr>
          <a:xfrm>
            <a:off x="2152405" y="1711390"/>
            <a:ext cx="80374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lang="en-US" dirty="0" err="1">
                <a:solidFill>
                  <a:prstClr val="black"/>
                </a:solidFill>
              </a:rPr>
              <a:t>một</a:t>
            </a:r>
            <a:r>
              <a:rPr lang="en-US" dirty="0">
                <a:solidFill>
                  <a:prstClr val="black"/>
                </a:solidFill>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088899" y="2050777"/>
            <a:ext cx="3101280" cy="4825608"/>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1" y="1782606"/>
            <a:ext cx="598874" cy="59887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0D25E6ED-32FA-63A8-A0DD-3C462ADBB959}"/>
              </a:ext>
            </a:extLst>
          </p:cNvPr>
          <p:cNvGrpSpPr/>
          <p:nvPr/>
        </p:nvGrpSpPr>
        <p:grpSpPr>
          <a:xfrm>
            <a:off x="3829522" y="2931515"/>
            <a:ext cx="3136667" cy="2317389"/>
            <a:chOff x="2954143" y="841181"/>
            <a:chExt cx="4523443" cy="3341947"/>
          </a:xfrm>
        </p:grpSpPr>
        <p:pic>
          <p:nvPicPr>
            <p:cNvPr id="87" name="Picture 86">
              <a:extLst>
                <a:ext uri="{FF2B5EF4-FFF2-40B4-BE49-F238E27FC236}">
                  <a16:creationId xmlns:a16="http://schemas.microsoft.com/office/drawing/2014/main" id="{8244B1FA-DD44-8D05-BE32-0DEC45C05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88" name="Rectangle 87">
              <a:extLst>
                <a:ext uri="{FF2B5EF4-FFF2-40B4-BE49-F238E27FC236}">
                  <a16:creationId xmlns:a16="http://schemas.microsoft.com/office/drawing/2014/main" id="{F55562F3-7B20-2017-D8F6-71D0804DEE4C}"/>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8E0553CF-D17D-22EC-2A3C-CF90E00284E1}"/>
              </a:ext>
            </a:extLst>
          </p:cNvPr>
          <p:cNvSpPr txBox="1"/>
          <p:nvPr/>
        </p:nvSpPr>
        <p:spPr>
          <a:xfrm>
            <a:off x="820890" y="100892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Tree>
    <p:extLst>
      <p:ext uri="{BB962C8B-B14F-4D97-AF65-F5344CB8AC3E}">
        <p14:creationId xmlns:p14="http://schemas.microsoft.com/office/powerpoint/2010/main" val="328072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2560"/>
                            </p:stCondLst>
                            <p:childTnLst>
                              <p:par>
                                <p:cTn id="24" presetID="53" presetClass="entr" presetSubtype="16"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775191" y="2027908"/>
            <a:ext cx="4854761" cy="313932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600" dirty="0" err="1"/>
              <a:t>Tìm</a:t>
            </a:r>
            <a:r>
              <a:rPr lang="en-US" sz="6600" dirty="0"/>
              <a:t> </a:t>
            </a:r>
            <a:r>
              <a:rPr lang="en-US" sz="6600" dirty="0" err="1"/>
              <a:t>thêm</a:t>
            </a:r>
            <a:r>
              <a:rPr lang="en-US" sz="6600" dirty="0"/>
              <a:t> </a:t>
            </a:r>
            <a:r>
              <a:rPr lang="en-US" sz="6600" dirty="0" err="1"/>
              <a:t>ví</a:t>
            </a:r>
            <a:r>
              <a:rPr lang="en-US" sz="6600" dirty="0"/>
              <a:t> </a:t>
            </a:r>
            <a:r>
              <a:rPr lang="en-US" sz="6600" dirty="0" err="1"/>
              <a:t>dụ</a:t>
            </a:r>
            <a:r>
              <a:rPr lang="en-US" sz="6600" dirty="0"/>
              <a:t> </a:t>
            </a:r>
            <a:r>
              <a:rPr lang="en-US" sz="6600" dirty="0" err="1"/>
              <a:t>về</a:t>
            </a:r>
            <a:r>
              <a:rPr lang="en-US" sz="6600" dirty="0"/>
              <a:t> </a:t>
            </a:r>
            <a:r>
              <a:rPr lang="en-US" sz="6600" dirty="0" err="1"/>
              <a:t>dao</a:t>
            </a:r>
            <a:r>
              <a:rPr lang="en-US" sz="6600" dirty="0"/>
              <a:t> </a:t>
            </a:r>
            <a:r>
              <a:rPr lang="en-US" sz="6600" dirty="0" err="1"/>
              <a:t>động</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636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9817" y="0"/>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06363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Nướ</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gợn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1028" name="Picture 4" descr="water nature gif | ... posts nature animation gif nature animation gif  nature animation | Nature gif, Nature images, Scenery pictures">
            <a:extLst>
              <a:ext uri="{FF2B5EF4-FFF2-40B4-BE49-F238E27FC236}">
                <a16:creationId xmlns:a16="http://schemas.microsoft.com/office/drawing/2014/main" id="{6A552034-B3A3-6CFF-2D33-A40C82160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0" y="2601630"/>
            <a:ext cx="3703179" cy="24205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CCDDA5-5590-EB65-F1CC-DDFDF62EB10F}"/>
              </a:ext>
            </a:extLst>
          </p:cNvPr>
          <p:cNvSpPr txBox="1"/>
          <p:nvPr/>
        </p:nvSpPr>
        <p:spPr>
          <a:xfrm>
            <a:off x="508281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đơn</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2" name="TextBox 21">
            <a:extLst>
              <a:ext uri="{FF2B5EF4-FFF2-40B4-BE49-F238E27FC236}">
                <a16:creationId xmlns:a16="http://schemas.microsoft.com/office/drawing/2014/main" id="{B27351C1-BB5C-1529-562D-036BD0D12C8E}"/>
              </a:ext>
            </a:extLst>
          </p:cNvPr>
          <p:cNvSpPr txBox="1"/>
          <p:nvPr/>
        </p:nvSpPr>
        <p:spPr>
          <a:xfrm>
            <a:off x="8566416"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lò</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xo</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30" name="Picture 6" descr="Con lắc đơn: phương trình dao động và năng lượng » KHO TRI THỨC VIỆT">
            <a:extLst>
              <a:ext uri="{FF2B5EF4-FFF2-40B4-BE49-F238E27FC236}">
                <a16:creationId xmlns:a16="http://schemas.microsoft.com/office/drawing/2014/main" id="{287AF966-E39C-480E-1653-9083213D133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080" y="2601630"/>
            <a:ext cx="20859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12. Lực đàn hồi của lò xo. Định luật Húc - Hoc24">
            <a:extLst>
              <a:ext uri="{FF2B5EF4-FFF2-40B4-BE49-F238E27FC236}">
                <a16:creationId xmlns:a16="http://schemas.microsoft.com/office/drawing/2014/main" id="{EB6408EF-5C2B-D5C1-8C88-ADC186501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2907" y="2306355"/>
            <a:ext cx="152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500" fill="hold"/>
                                        <p:tgtEl>
                                          <p:spTgt spid="1030"/>
                                        </p:tgtEl>
                                        <p:attrNameLst>
                                          <p:attrName>ppt_w</p:attrName>
                                        </p:attrNameLst>
                                      </p:cBhvr>
                                      <p:tavLst>
                                        <p:tav tm="0">
                                          <p:val>
                                            <p:fltVal val="0"/>
                                          </p:val>
                                        </p:tav>
                                        <p:tav tm="100000">
                                          <p:val>
                                            <p:strVal val="#ppt_w"/>
                                          </p:val>
                                        </p:tav>
                                      </p:tavLst>
                                    </p:anim>
                                    <p:anim calcmode="lin" valueType="num">
                                      <p:cBhvr>
                                        <p:cTn id="19" dur="500" fill="hold"/>
                                        <p:tgtEl>
                                          <p:spTgt spid="1030"/>
                                        </p:tgtEl>
                                        <p:attrNameLst>
                                          <p:attrName>ppt_h</p:attrName>
                                        </p:attrNameLst>
                                      </p:cBhvr>
                                      <p:tavLst>
                                        <p:tav tm="0">
                                          <p:val>
                                            <p:fltVal val="0"/>
                                          </p:val>
                                        </p:tav>
                                        <p:tav tm="100000">
                                          <p:val>
                                            <p:strVal val="#ppt_h"/>
                                          </p:val>
                                        </p:tav>
                                      </p:tavLst>
                                    </p:anim>
                                    <p:animEffect transition="in" filter="fade">
                                      <p:cBhvr>
                                        <p:cTn id="20" dur="500"/>
                                        <p:tgtEl>
                                          <p:spTgt spid="103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9F4EFC-FF61-6429-45AE-26E69B28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41" y="966487"/>
            <a:ext cx="7652353" cy="472085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4618839" y="66365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82590" y="20789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E487912-492A-46BA-61EE-7D177C25A037}"/>
              </a:ext>
            </a:extLst>
          </p:cNvPr>
          <p:cNvSpPr txBox="1"/>
          <p:nvPr/>
        </p:nvSpPr>
        <p:spPr>
          <a:xfrm>
            <a:off x="455459" y="5739876"/>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Thanh AB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S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p>
        </p:txBody>
      </p:sp>
      <p:sp>
        <p:nvSpPr>
          <p:cNvPr id="39" name="Rectangle: Rounded Corners 38">
            <a:extLst>
              <a:ext uri="{FF2B5EF4-FFF2-40B4-BE49-F238E27FC236}">
                <a16:creationId xmlns:a16="http://schemas.microsoft.com/office/drawing/2014/main" id="{626B942A-9224-DADB-E15A-14DB55EFE383}"/>
              </a:ext>
            </a:extLst>
          </p:cNvPr>
          <p:cNvSpPr/>
          <p:nvPr/>
        </p:nvSpPr>
        <p:spPr>
          <a:xfrm>
            <a:off x="7829181" y="379404"/>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2AC9D2-CB6C-D079-13C2-B480DFC5EDC9}"/>
              </a:ext>
            </a:extLst>
          </p:cNvPr>
          <p:cNvSpPr txBox="1"/>
          <p:nvPr/>
        </p:nvSpPr>
        <p:spPr>
          <a:xfrm>
            <a:off x="7925186" y="329391"/>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id="{A894EDD5-1A74-A438-18BE-2FC4A2CD519D}"/>
              </a:ext>
            </a:extLst>
          </p:cNvPr>
          <p:cNvGrpSpPr/>
          <p:nvPr/>
        </p:nvGrpSpPr>
        <p:grpSpPr>
          <a:xfrm>
            <a:off x="10834260" y="283545"/>
            <a:ext cx="776807" cy="807752"/>
            <a:chOff x="10650138" y="102254"/>
            <a:chExt cx="949082" cy="986890"/>
          </a:xfrm>
        </p:grpSpPr>
        <p:sp>
          <p:nvSpPr>
            <p:cNvPr id="44" name="Google Shape;3776;p52">
              <a:extLst>
                <a:ext uri="{FF2B5EF4-FFF2-40B4-BE49-F238E27FC236}">
                  <a16:creationId xmlns:a16="http://schemas.microsoft.com/office/drawing/2014/main" id="{2A8DF33B-8C9C-034F-3BD6-39EE99133ADB}"/>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380A2D5B-E932-EE71-77FD-631E7660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E3EA81EA-313B-4E71-5880-3FA4F18B3BA8}"/>
              </a:ext>
            </a:extLst>
          </p:cNvPr>
          <p:cNvSpPr txBox="1"/>
          <p:nvPr/>
        </p:nvSpPr>
        <p:spPr>
          <a:xfrm>
            <a:off x="455459" y="708922"/>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pic>
        <p:nvPicPr>
          <p:cNvPr id="51" name="Picture 4" descr="water nature gif | ... posts nature animation gif nature animation gif  nature animation | Nature gif, Nature images, Scenery pictures">
            <a:extLst>
              <a:ext uri="{FF2B5EF4-FFF2-40B4-BE49-F238E27FC236}">
                <a16:creationId xmlns:a16="http://schemas.microsoft.com/office/drawing/2014/main" id="{9C8FD1F3-30CC-02C7-CD52-7255B85D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528" y="2580678"/>
            <a:ext cx="2581426" cy="16873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Con lắc đơn: phương trình dao động và năng lượng » KHO TRI THỨC VIỆT">
            <a:extLst>
              <a:ext uri="{FF2B5EF4-FFF2-40B4-BE49-F238E27FC236}">
                <a16:creationId xmlns:a16="http://schemas.microsoft.com/office/drawing/2014/main" id="{B77A4B8F-76AB-DC17-5755-5DAC81D43DF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973" y="7958867"/>
            <a:ext cx="1435060" cy="18937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Bài 12. Lực đàn hồi của lò xo. Định luật Húc - Hoc24">
            <a:extLst>
              <a:ext uri="{FF2B5EF4-FFF2-40B4-BE49-F238E27FC236}">
                <a16:creationId xmlns:a16="http://schemas.microsoft.com/office/drawing/2014/main" id="{AA553D40-0B1E-8AFA-606C-6AC99A0B0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7775" y="2588987"/>
            <a:ext cx="1156333" cy="231266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0DB52E7-0636-582E-F019-777903747EE2}"/>
              </a:ext>
            </a:extLst>
          </p:cNvPr>
          <p:cNvSpPr txBox="1"/>
          <p:nvPr/>
        </p:nvSpPr>
        <p:spPr>
          <a:xfrm>
            <a:off x="633391" y="5739875"/>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tròn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tâm</a:t>
            </a:r>
            <a:r>
              <a:rPr lang="en-US" sz="2400" dirty="0">
                <a:latin typeface="#9Slide03 Arima Madurai Black" panose="00000A00000000000000" pitchFamily="2" charset="0"/>
                <a:cs typeface="#9Slide03 Arima Madurai Black" panose="00000A00000000000000" pitchFamily="2" charset="0"/>
              </a:rPr>
              <a:t> S</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8" name="Picture 2" descr="WHAT ENERGY DO I PRODUCE AND HOW? | Baamboozle">
            <a:extLst>
              <a:ext uri="{FF2B5EF4-FFF2-40B4-BE49-F238E27FC236}">
                <a16:creationId xmlns:a16="http://schemas.microsoft.com/office/drawing/2014/main" id="{A312CF1C-D420-3DC5-495E-FA2CDD9D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391" y="2078962"/>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016729A5-07C0-6D48-4A25-C476DEAF8615}"/>
              </a:ext>
            </a:extLst>
          </p:cNvPr>
          <p:cNvSpPr txBox="1"/>
          <p:nvPr/>
        </p:nvSpPr>
        <p:spPr>
          <a:xfrm>
            <a:off x="354770" y="5338304"/>
            <a:ext cx="11263575"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Một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a:t>
            </a:r>
          </a:p>
        </p:txBody>
      </p:sp>
      <p:sp>
        <p:nvSpPr>
          <p:cNvPr id="38" name="Rectangle: Rounded Corners 37">
            <a:extLst>
              <a:ext uri="{FF2B5EF4-FFF2-40B4-BE49-F238E27FC236}">
                <a16:creationId xmlns:a16="http://schemas.microsoft.com/office/drawing/2014/main" id="{0C7EF8EA-B1AF-0F46-A461-6214FB2192CF}"/>
              </a:ext>
            </a:extLst>
          </p:cNvPr>
          <p:cNvSpPr/>
          <p:nvPr/>
        </p:nvSpPr>
        <p:spPr>
          <a:xfrm>
            <a:off x="7810922" y="652121"/>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6CD79C3-AAC4-6EEF-E960-C70A37B4D795}"/>
              </a:ext>
            </a:extLst>
          </p:cNvPr>
          <p:cNvSpPr txBox="1"/>
          <p:nvPr/>
        </p:nvSpPr>
        <p:spPr>
          <a:xfrm>
            <a:off x="7906927" y="602108"/>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1" name="Group 40">
            <a:extLst>
              <a:ext uri="{FF2B5EF4-FFF2-40B4-BE49-F238E27FC236}">
                <a16:creationId xmlns:a16="http://schemas.microsoft.com/office/drawing/2014/main" id="{0AE4908B-2E31-A198-C7CB-F7C219099B3D}"/>
              </a:ext>
            </a:extLst>
          </p:cNvPr>
          <p:cNvGrpSpPr/>
          <p:nvPr/>
        </p:nvGrpSpPr>
        <p:grpSpPr>
          <a:xfrm>
            <a:off x="10816001" y="556262"/>
            <a:ext cx="776807" cy="807752"/>
            <a:chOff x="10650138" y="102254"/>
            <a:chExt cx="949082" cy="986890"/>
          </a:xfrm>
        </p:grpSpPr>
        <p:sp>
          <p:nvSpPr>
            <p:cNvPr id="43" name="Google Shape;3776;p52">
              <a:extLst>
                <a:ext uri="{FF2B5EF4-FFF2-40B4-BE49-F238E27FC236}">
                  <a16:creationId xmlns:a16="http://schemas.microsoft.com/office/drawing/2014/main" id="{1DB0DEDB-4053-BDE1-5D56-6499511D62FA}"/>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 name="Picture 4">
              <a:extLst>
                <a:ext uri="{FF2B5EF4-FFF2-40B4-BE49-F238E27FC236}">
                  <a16:creationId xmlns:a16="http://schemas.microsoft.com/office/drawing/2014/main" id="{079241F0-0BAC-6CF5-A4A9-79E84931E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587956D5-143B-2A86-3BDE-2B5A6119BBD8}"/>
              </a:ext>
            </a:extLst>
          </p:cNvPr>
          <p:cNvSpPr txBox="1"/>
          <p:nvPr/>
        </p:nvSpPr>
        <p:spPr>
          <a:xfrm>
            <a:off x="497822" y="1144690"/>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560DAF88-56E7-0F33-6290-E87AF002EE29}"/>
              </a:ext>
            </a:extLst>
          </p:cNvPr>
          <p:cNvSpPr txBox="1"/>
          <p:nvPr/>
        </p:nvSpPr>
        <p:spPr>
          <a:xfrm>
            <a:off x="497501" y="5336829"/>
            <a:ext cx="1091705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Dọc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xuất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đoạn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nén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dãn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liên</a:t>
            </a:r>
            <a:r>
              <a:rPr lang="en-US" sz="2400" dirty="0">
                <a:latin typeface="#9Slide03 Arima Madurai Black" panose="00000A00000000000000" pitchFamily="2" charset="0"/>
                <a:cs typeface="#9Slide03 Arima Madurai Black" panose="00000A00000000000000" pitchFamily="2" charset="0"/>
              </a:rPr>
              <a:t> tiếp</a:t>
            </a:r>
          </a:p>
        </p:txBody>
      </p:sp>
      <p:pic>
        <p:nvPicPr>
          <p:cNvPr id="17" name="Picture 16">
            <a:extLst>
              <a:ext uri="{FF2B5EF4-FFF2-40B4-BE49-F238E27FC236}">
                <a16:creationId xmlns:a16="http://schemas.microsoft.com/office/drawing/2014/main" id="{47F907A3-A71B-A6F5-B4F2-18834255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3" y="2054511"/>
            <a:ext cx="12459941" cy="3120116"/>
          </a:xfrm>
          <a:prstGeom prst="rect">
            <a:avLst/>
          </a:prstGeom>
        </p:spPr>
      </p:pic>
      <p:sp>
        <p:nvSpPr>
          <p:cNvPr id="47" name="Rectangle: Rounded Corners 46">
            <a:extLst>
              <a:ext uri="{FF2B5EF4-FFF2-40B4-BE49-F238E27FC236}">
                <a16:creationId xmlns:a16="http://schemas.microsoft.com/office/drawing/2014/main" id="{3B036557-7541-972C-6CBD-2FB6806F116C}"/>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aphic 32">
            <a:extLst>
              <a:ext uri="{FF2B5EF4-FFF2-40B4-BE49-F238E27FC236}">
                <a16:creationId xmlns:a16="http://schemas.microsoft.com/office/drawing/2014/main" id="{F226ECAF-3442-6A46-8161-735F761C5A6A}"/>
              </a:ext>
            </a:extLst>
          </p:cNvPr>
          <p:cNvGrpSpPr/>
          <p:nvPr/>
        </p:nvGrpSpPr>
        <p:grpSpPr>
          <a:xfrm>
            <a:off x="12842389" y="4145978"/>
            <a:ext cx="2641853" cy="4110738"/>
            <a:chOff x="5157121" y="890498"/>
            <a:chExt cx="1738121" cy="2704525"/>
          </a:xfrm>
        </p:grpSpPr>
        <p:sp>
          <p:nvSpPr>
            <p:cNvPr id="49" name="Freeform: Shape 48">
              <a:extLst>
                <a:ext uri="{FF2B5EF4-FFF2-40B4-BE49-F238E27FC236}">
                  <a16:creationId xmlns:a16="http://schemas.microsoft.com/office/drawing/2014/main" id="{A3C2DD0A-2064-A342-99B8-A4E3A65A0CB5}"/>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AF998E5-3185-D8EB-B52E-7BD8C38E18BE}"/>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BF14700-515E-066D-C9F1-97E484F5E6A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BA0DD64-2FBF-DCC1-3B02-5E58583DB3F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E87CAE8-5C6F-584E-8576-EF7DDC789852}"/>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1689857-1837-2925-5D0D-5044730F418B}"/>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4A99B97-3315-16FA-51DF-DB15561118D1}"/>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3A4BCCB-4846-F372-37BA-D34FB0677D62}"/>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8F8D828-E39C-C412-23E7-2D72CB307876}"/>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E5C2AFB-F922-B6C5-9777-38AB6AFFCB7C}"/>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07E7B9-CC8C-B8F8-67F6-98F3A52A2220}"/>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BF0F74B9-37E9-4639-0F77-DADE8D45D4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3B7D6C9-D8F2-ABEC-3B18-A8DDB504C5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C10307A-F3C8-2ED7-C6B4-837DB4CDA78F}"/>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086E861-59E3-243C-FECE-FF30ECAE3723}"/>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E9C545E-72A4-9F21-138E-BCE77E081DD7}"/>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8DD5AD2-EE65-AF03-9BA2-786E2ED4B719}"/>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D1C7C27-C3B0-C7C2-D742-1065A2C28AA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DA0BD7-2A41-D2AA-DA59-1B0BA7EFF9FF}"/>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254BD488-BDB4-C3BE-ADF5-6665D2E2D0B2}"/>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0E985F6-3CD3-6DC2-B0FE-453842E001A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3A1A1B0-9EE6-890D-A5B1-268D1EAAD2F6}"/>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637D892-9255-6E56-E6B3-2AE969B31AE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5EE46510-6094-0305-75A6-F13A6D87FF1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9BDBE9-9411-075F-C8E9-D351E80E2678}"/>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0036F20-A4BE-927D-9926-624B71621EB4}"/>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EDF8A66-D2AD-DB83-EEB1-F1F70C0FB905}"/>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EB030F9-1637-347F-AC4B-5161B950DE2D}"/>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A7AA294-66F3-46F3-B6E2-FB18F5EB7B27}"/>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0B5DF245-FE75-FF97-FC83-F54EE823D1BC}"/>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9F33CC3-AF72-449B-6BF3-4FA217C36D6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63B4753-CD98-18EE-8021-26B9DD8E2650}"/>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49BEEBA-4FF9-2C36-42C6-01D4E08AC6A8}"/>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3C61461-990C-E198-D4B4-EC621CFBB39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066EC0D1-EC74-B519-E7F2-6FC585E8029D}"/>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1DC46A4B-F964-F523-6372-574429A6348E}"/>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D762778-6C04-3B1C-6769-8105CDE56303}"/>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419C6BB-9618-0D75-D318-5270C1C6155A}"/>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4337E46-12A0-2A37-CAC4-6936CC33658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C65C471-23AB-653F-3A90-0DF71BBAD01E}"/>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74029A5-4117-8F7B-0822-981BC7783F0B}"/>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F395D80-DB77-523E-F97B-2E193F336E9C}"/>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F5EB8035-4738-9D83-6A1F-AB169EA05047}"/>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0FD2DA-80D1-7A68-84CE-FF65DBB8BCF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2626CD8-D458-78D1-DE6E-293E3AF2A247}"/>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B8E9A07-BF57-E651-B8BD-47D38A75BF99}"/>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DFA1B1A-168E-05E8-B065-CC74A8BB1F2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TextBox 95">
            <a:extLst>
              <a:ext uri="{FF2B5EF4-FFF2-40B4-BE49-F238E27FC236}">
                <a16:creationId xmlns:a16="http://schemas.microsoft.com/office/drawing/2014/main" id="{BEAB2C4B-5A85-A6C8-230F-FEC1C733B784}"/>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7681</TotalTime>
  <Words>1582</Words>
  <Application>Microsoft Office PowerPoint</Application>
  <PresentationFormat>Widescreen</PresentationFormat>
  <Paragraphs>181</Paragraphs>
  <Slides>46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#9Slide03 Arima Madurai Black</vt:lpstr>
      <vt:lpstr>#9Slide07 IcielBaliho Script</vt:lpstr>
      <vt:lpstr>#9Slide07 IcielCadena</vt:lpstr>
      <vt:lpstr>Arial</vt:lpstr>
      <vt:lpstr>Calibri</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asus</cp:lastModifiedBy>
  <cp:revision>29</cp:revision>
  <dcterms:created xsi:type="dcterms:W3CDTF">2022-05-11T15:28:09Z</dcterms:created>
  <dcterms:modified xsi:type="dcterms:W3CDTF">2023-12-20T02:33:47Z</dcterms:modified>
</cp:coreProperties>
</file>