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4.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4" r:id="rId2"/>
    <p:sldId id="257" r:id="rId3"/>
    <p:sldId id="258" r:id="rId4"/>
    <p:sldId id="275" r:id="rId5"/>
    <p:sldId id="259" r:id="rId6"/>
    <p:sldId id="276" r:id="rId7"/>
    <p:sldId id="277" r:id="rId8"/>
    <p:sldId id="278" r:id="rId9"/>
    <p:sldId id="260" r:id="rId10"/>
    <p:sldId id="261" r:id="rId11"/>
    <p:sldId id="300" r:id="rId12"/>
    <p:sldId id="290" r:id="rId13"/>
    <p:sldId id="291" r:id="rId14"/>
    <p:sldId id="292" r:id="rId15"/>
    <p:sldId id="295" r:id="rId16"/>
    <p:sldId id="298" r:id="rId17"/>
    <p:sldId id="299" r:id="rId18"/>
    <p:sldId id="279" r:id="rId19"/>
    <p:sldId id="280" r:id="rId20"/>
    <p:sldId id="281" r:id="rId21"/>
    <p:sldId id="282" r:id="rId22"/>
    <p:sldId id="283" r:id="rId23"/>
    <p:sldId id="284" r:id="rId24"/>
    <p:sldId id="285" r:id="rId25"/>
    <p:sldId id="286" r:id="rId26"/>
    <p:sldId id="287" r:id="rId27"/>
    <p:sldId id="288" r:id="rId28"/>
    <p:sldId id="289" r:id="rId29"/>
    <p:sldId id="296" r:id="rId30"/>
    <p:sldId id="297" r:id="rId31"/>
    <p:sldId id="263" r:id="rId32"/>
    <p:sldId id="265" r:id="rId33"/>
    <p:sldId id="302" r:id="rId34"/>
    <p:sldId id="303" r:id="rId35"/>
    <p:sldId id="267" r:id="rId36"/>
    <p:sldId id="304" r:id="rId37"/>
    <p:sldId id="305" r:id="rId38"/>
    <p:sldId id="306" r:id="rId39"/>
    <p:sldId id="307" r:id="rId40"/>
    <p:sldId id="268" r:id="rId41"/>
    <p:sldId id="308" r:id="rId42"/>
    <p:sldId id="309" r:id="rId43"/>
    <p:sldId id="310" r:id="rId44"/>
    <p:sldId id="311" r:id="rId45"/>
    <p:sldId id="312" r:id="rId46"/>
    <p:sldId id="269" r:id="rId47"/>
    <p:sldId id="313" r:id="rId48"/>
    <p:sldId id="314" r:id="rId49"/>
    <p:sldId id="270" r:id="rId50"/>
    <p:sldId id="273" r:id="rId51"/>
    <p:sldId id="315" r:id="rId52"/>
    <p:sldId id="316" r:id="rId53"/>
    <p:sldId id="317" r:id="rId54"/>
    <p:sldId id="318" r:id="rId55"/>
    <p:sldId id="319" r:id="rId56"/>
    <p:sldId id="320" r:id="rId57"/>
    <p:sldId id="271" r:id="rId58"/>
    <p:sldId id="27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44"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2DAAB-CE96-4EC7-ABE5-2BEDD701EBEA}" type="datetimeFigureOut">
              <a:rPr lang="en-US" smtClean="0"/>
              <a:pPr/>
              <a:t>10/16/2023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E0B73-E7A7-45F6-9F09-44A6435B7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2531"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2532" name="Chỗ dành sẵn cho Số hiệu Bản chiếu 3"/>
          <p:cNvSpPr>
            <a:spLocks noGrp="1"/>
          </p:cNvSpPr>
          <p:nvPr>
            <p:ph type="sldNum" sz="quarter" idx="5"/>
          </p:nvPr>
        </p:nvSpPr>
        <p:spPr bwMode="auto">
          <a:noFill/>
          <a:ln>
            <a:miter lim="800000"/>
            <a:headEnd/>
            <a:tailEnd/>
          </a:ln>
        </p:spPr>
        <p:txBody>
          <a:bodyPr/>
          <a:lstStyle/>
          <a:p>
            <a:fld id="{FA4DC2FE-9D26-4198-B0F0-83C35197B4AA}" type="slidenum">
              <a:rPr lang="vi-VN" smtClean="0"/>
              <a:pPr/>
              <a:t>1</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729d97241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rot="19625924">
            <a:off x="4866604" y="4934519"/>
            <a:ext cx="4418060" cy="786635"/>
          </a:xfrm>
        </p:spPr>
        <p:txBody>
          <a:bodyPr>
            <a:normAutofit/>
          </a:bodyPr>
          <a:lstStyle>
            <a:lvl1pPr>
              <a:defRPr sz="2400" b="1" cap="none" spc="0" baseline="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r>
              <a:rPr lang="vi-VN" dirty="0"/>
              <a:t>Nguyễn Thị Hải Yến</a:t>
            </a:r>
            <a:endParaRPr lang="en-US" dirty="0"/>
          </a:p>
        </p:txBody>
      </p:sp>
      <p:sp>
        <p:nvSpPr>
          <p:cNvPr id="4" name="Date Placeholder 3"/>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Chỗ dành sẵn cho Ngày tháng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Chỗ dành sẵn cho Chân trang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Chỗ dành sẵn cho Số hiệu Bản chiếu 4"/>
          <p:cNvSpPr>
            <a:spLocks noGrp="1"/>
          </p:cNvSpPr>
          <p:nvPr>
            <p:ph type="sldNum" sz="quarter" idx="12"/>
          </p:nvPr>
        </p:nvSpPr>
        <p:spPr>
          <a:xfrm>
            <a:off x="6553200" y="6245225"/>
            <a:ext cx="2133600" cy="476250"/>
          </a:xfrm>
        </p:spPr>
        <p:txBody>
          <a:bodyPr/>
          <a:lstStyle>
            <a:lvl1pPr>
              <a:defRPr/>
            </a:lvl1pPr>
          </a:lstStyle>
          <a:p>
            <a:pPr>
              <a:defRPr/>
            </a:pPr>
            <a:fld id="{BB1CDB4E-0BF4-4216-9BBC-6E44AED963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B8A78B7-C542-45FB-B7EE-95DF71CE4D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0162637">
            <a:off x="4773862" y="5046618"/>
            <a:ext cx="4300482" cy="405335"/>
          </a:xfrm>
        </p:spPr>
        <p:txBody>
          <a:bodyPr>
            <a:normAutofit/>
          </a:bodyPr>
          <a:lstStyle>
            <a:lvl1pPr>
              <a:defRPr sz="2000" b="1" cap="none" spc="50" baseline="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vi-VN" dirty="0"/>
              <a:t>Nguyễn Thị Hải Yến</a:t>
            </a:r>
            <a:endParaRPr lang="en-US" dirty="0"/>
          </a:p>
        </p:txBody>
      </p:sp>
      <p:sp>
        <p:nvSpPr>
          <p:cNvPr id="3" name="Date Placeholder 2"/>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F4C46F-77AF-4B6F-AA2F-24A67223468C}"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7653D-2608-491C-BAAD-FA0ECF770E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C46F-77AF-4B6F-AA2F-24A67223468C}" type="datetimeFigureOut">
              <a:rPr lang="en-US" smtClean="0"/>
              <a:pPr/>
              <a:t>10/16/2023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7653D-2608-491C-BAAD-FA0ECF770E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vn/imgres?imgurl=http://www.vnemart.com.vn/images/products/day%20dong%20tran%20xoan%20(C).psd.jpg&amp;imgrefurl=http://www.vnemart.com.vn/shop/DAI%20LONG%20TRADING%20MANUFACTURING%20ELECTRIC%20WIRE%20AND%20CABLE%20CO%20,LTD/21944/product/411&amp;usg=__yhL5MWsMFgt1cdmuXVlbQbeniiM=&amp;h=400&amp;w=400&amp;sz=44&amp;hl=vi&amp;start=141&amp;um=1&amp;tbnid=K54Mjrqv3SRBmM:&amp;tbnh=124&amp;tbnw=124&amp;prev=/images?q=ti%E1%BA%BFt+di%E1%BB%87n+d%C3%A2y+%C4%91i%E1%BB%87n&amp;ndsp=20&amp;hl=vi&amp;sa=N&amp;start=140&amp;um=1"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images.google.com.vn/imgres?imgurl=http://www.etec.vn/upload/ProductImg/08414172029.gif&amp;imgrefurl=http://www.etec.vn/san_pham.asp?cid=CAT070505004212A&amp;scid=SUBCAT080414102136G&amp;page=1&amp;usg=__9EMj8uM3_fB6NLjKFiepkmSQyOA=&amp;h=261&amp;w=368&amp;sz=26&amp;hl=vi&amp;start=56&amp;um=1&amp;tbnid=JeXcnrxw5Pug8M:&amp;tbnh=87&amp;tbnw=122&amp;prev=/images?q=ti%E1%BA%BFt+di%E1%BB%87n+d%C3%A2y+%C4%91i%E1%BB%87n&amp;ndsp=20&amp;hl=vi&amp;sa=N&amp;start=40&amp;um=1" TargetMode="External"/><Relationship Id="rId1" Type="http://schemas.openxmlformats.org/officeDocument/2006/relationships/slideLayout" Target="../slideLayouts/slideLayout13.xml"/><Relationship Id="rId6" Type="http://schemas.openxmlformats.org/officeDocument/2006/relationships/hyperlink" Target="http://images.google.com.vn/imgres?imgurl=http://www.iva-vietnam.com/imupload/5912cables.jpg&amp;imgrefurl=http://www.iva-vietnam.com/index.php?usv=viewsubcat&amp;subid=109&amp;usg=__D4HNQxl16yQNMyR-Vetp5RXnNgA=&amp;h=216&amp;w=252&amp;sz=12&amp;hl=vi&amp;start=118&amp;um=1&amp;tbnid=DReNO1Li2GwLoM:&amp;tbnh=95&amp;tbnw=111&amp;prev=/images?q=ti%E1%BA%BFt+di%E1%BB%87n+d%C3%A2y+%C4%91i%E1%BB%87n&amp;ndsp=20&amp;hl=vi&amp;sa=N&amp;start=100&amp;um=1" TargetMode="External"/><Relationship Id="rId5" Type="http://schemas.openxmlformats.org/officeDocument/2006/relationships/image" Target="../media/image15.jpeg"/><Relationship Id="rId4" Type="http://schemas.openxmlformats.org/officeDocument/2006/relationships/hyperlink" Target="http://images.google.com.vn/imgres?imgurl=http://www.vietnamenterprises.com.vn/hoso/12/cadivi/L-12.jpg&amp;imgrefurl=http://www.vietnamenterprises.com.vn/mainsp.php?actsp=ctsp&amp;idsp=365&amp;usg=__g5LBRlFn0yGmTIJSrG8fKETUr1o=&amp;h=255&amp;w=255&amp;sz=13&amp;hl=vi&amp;start=61&amp;um=1&amp;tbnid=22-w_qQNt5R5CM:&amp;tbnh=111&amp;tbnw=111&amp;prev=/images?q=ti%E1%BA%BFt+di%E1%BB%87n+d%C3%A2y+%C4%91i%E1%BB%87n&amp;ndsp=20&amp;hl=vi&amp;sa=N&amp;start=60&amp;um=1" TargetMode="External"/><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3.bin"/><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31.emf"/><Relationship Id="rId5" Type="http://schemas.openxmlformats.org/officeDocument/2006/relationships/image" Target="../media/image2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1.bin"/><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12.bin"/><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3.bin"/><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21.bin"/><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5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63.wmf"/><Relationship Id="rId4" Type="http://schemas.openxmlformats.org/officeDocument/2006/relationships/oleObject" Target="../embeddings/oleObject23.bin"/><Relationship Id="rId9" Type="http://schemas.openxmlformats.org/officeDocument/2006/relationships/image" Target="../media/image6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26.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27.bin"/></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2521841" y="-27384"/>
            <a:ext cx="3994375" cy="584775"/>
          </a:xfrm>
          <a:prstGeom prst="rect">
            <a:avLst/>
          </a:prstGeom>
          <a:noFill/>
        </p:spPr>
        <p:txBody>
          <a:bodyPr>
            <a:spAutoFit/>
          </a:bodyPr>
          <a:lstStyle/>
          <a:p>
            <a:pPr eaLnBrk="1" fontAlgn="auto" hangingPunct="1">
              <a:spcBef>
                <a:spcPts val="0"/>
              </a:spcBef>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KIỂM TRA BÀI CŨ</a:t>
            </a:r>
            <a:endPar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8" name="Hình chữ nhật 4"/>
          <p:cNvSpPr>
            <a:spLocks noChangeArrowheads="1"/>
          </p:cNvSpPr>
          <p:nvPr/>
        </p:nvSpPr>
        <p:spPr bwMode="auto">
          <a:xfrm>
            <a:off x="38100" y="422275"/>
            <a:ext cx="9112250" cy="1600200"/>
          </a:xfrm>
          <a:prstGeom prst="rect">
            <a:avLst/>
          </a:prstGeom>
          <a:noFill/>
          <a:ln w="9525">
            <a:noFill/>
            <a:miter lim="800000"/>
            <a:headEnd/>
            <a:tailEnd/>
          </a:ln>
        </p:spPr>
        <p:txBody>
          <a:bodyPr>
            <a:spAutoFit/>
          </a:bodyPr>
          <a:lstStyle/>
          <a:p>
            <a:pPr eaLnBrk="1" hangingPunct="1"/>
            <a:r>
              <a:rPr lang="vi-VN" sz="2400" b="1" dirty="0">
                <a:solidFill>
                  <a:srgbClr val="C00000"/>
                </a:solidFill>
                <a:latin typeface="+mj-lt"/>
              </a:rPr>
              <a:t>Cho đoạn mạch điện như hình vẽ. Biết </a:t>
            </a:r>
            <a:r>
              <a:rPr lang="vi-VN" sz="2400" b="1" dirty="0">
                <a:solidFill>
                  <a:srgbClr val="000099"/>
                </a:solidFill>
                <a:latin typeface="+mj-lt"/>
              </a:rPr>
              <a:t>R</a:t>
            </a:r>
            <a:r>
              <a:rPr lang="vi-VN" sz="2400" b="1" baseline="-25000" dirty="0">
                <a:solidFill>
                  <a:srgbClr val="000099"/>
                </a:solidFill>
                <a:latin typeface="+mj-lt"/>
              </a:rPr>
              <a:t>1</a:t>
            </a:r>
            <a:r>
              <a:rPr lang="vi-VN" sz="2400" b="1" dirty="0">
                <a:solidFill>
                  <a:srgbClr val="000099"/>
                </a:solidFill>
                <a:latin typeface="+mj-lt"/>
              </a:rPr>
              <a:t> = 10</a:t>
            </a:r>
            <a:r>
              <a:rPr lang="el-GR" sz="2400" b="1" dirty="0">
                <a:solidFill>
                  <a:srgbClr val="000099"/>
                </a:solidFill>
                <a:latin typeface="+mj-lt"/>
                <a:cs typeface="Times New Roman" pitchFamily="18" charset="0"/>
              </a:rPr>
              <a:t>Ω</a:t>
            </a:r>
            <a:r>
              <a:rPr lang="vi-VN" sz="2400" b="1" dirty="0">
                <a:solidFill>
                  <a:srgbClr val="000099"/>
                </a:solidFill>
                <a:latin typeface="+mj-lt"/>
              </a:rPr>
              <a:t>,</a:t>
            </a:r>
            <a:r>
              <a:rPr lang="vi-VN" sz="2400" b="1" dirty="0">
                <a:solidFill>
                  <a:srgbClr val="C00000"/>
                </a:solidFill>
                <a:latin typeface="+mj-lt"/>
              </a:rPr>
              <a:t> </a:t>
            </a:r>
            <a:r>
              <a:rPr lang="vi-VN" sz="2400" b="1" dirty="0">
                <a:solidFill>
                  <a:srgbClr val="006600"/>
                </a:solidFill>
                <a:latin typeface="+mj-lt"/>
              </a:rPr>
              <a:t>R</a:t>
            </a:r>
            <a:r>
              <a:rPr lang="vi-VN" sz="2400" b="1" baseline="-25000" dirty="0">
                <a:solidFill>
                  <a:srgbClr val="006600"/>
                </a:solidFill>
                <a:latin typeface="+mj-lt"/>
              </a:rPr>
              <a:t>2</a:t>
            </a:r>
            <a:r>
              <a:rPr lang="vi-VN" sz="2400" b="1" dirty="0">
                <a:solidFill>
                  <a:srgbClr val="006600"/>
                </a:solidFill>
                <a:latin typeface="+mj-lt"/>
              </a:rPr>
              <a:t> = 15</a:t>
            </a:r>
            <a:r>
              <a:rPr lang="el-GR" sz="2400" b="1" dirty="0">
                <a:solidFill>
                  <a:srgbClr val="006600"/>
                </a:solidFill>
                <a:latin typeface="+mj-lt"/>
                <a:cs typeface="Times New Roman" pitchFamily="18" charset="0"/>
              </a:rPr>
              <a:t>Ω</a:t>
            </a:r>
            <a:r>
              <a:rPr lang="vi-VN" sz="2400" b="1" dirty="0">
                <a:solidFill>
                  <a:srgbClr val="006600"/>
                </a:solidFill>
                <a:latin typeface="+mj-lt"/>
              </a:rPr>
              <a:t> </a:t>
            </a:r>
            <a:r>
              <a:rPr lang="vi-VN" sz="2400" b="1" dirty="0">
                <a:solidFill>
                  <a:srgbClr val="C00000"/>
                </a:solidFill>
                <a:latin typeface="+mj-lt"/>
              </a:rPr>
              <a:t>và  </a:t>
            </a:r>
            <a:r>
              <a:rPr lang="vi-VN" sz="2400" b="1" dirty="0">
                <a:solidFill>
                  <a:srgbClr val="660066"/>
                </a:solidFill>
                <a:latin typeface="+mj-lt"/>
              </a:rPr>
              <a:t>R</a:t>
            </a:r>
            <a:r>
              <a:rPr lang="vi-VN" sz="2400" b="1" baseline="-25000" dirty="0">
                <a:solidFill>
                  <a:srgbClr val="660066"/>
                </a:solidFill>
                <a:latin typeface="+mj-lt"/>
              </a:rPr>
              <a:t>3</a:t>
            </a:r>
            <a:r>
              <a:rPr lang="vi-VN" sz="2400" b="1" dirty="0">
                <a:solidFill>
                  <a:srgbClr val="660066"/>
                </a:solidFill>
                <a:latin typeface="+mj-lt"/>
              </a:rPr>
              <a:t> = 25</a:t>
            </a:r>
            <a:r>
              <a:rPr lang="el-GR" sz="2400" b="1" dirty="0">
                <a:solidFill>
                  <a:srgbClr val="660066"/>
                </a:solidFill>
                <a:latin typeface="+mj-lt"/>
                <a:cs typeface="Times New Roman" pitchFamily="18" charset="0"/>
              </a:rPr>
              <a:t>Ω</a:t>
            </a:r>
            <a:r>
              <a:rPr lang="vi-VN" sz="2400" b="1" dirty="0">
                <a:solidFill>
                  <a:srgbClr val="660066"/>
                </a:solidFill>
                <a:latin typeface="+mj-lt"/>
              </a:rPr>
              <a:t>. </a:t>
            </a:r>
            <a:r>
              <a:rPr lang="vi-VN" sz="2400" b="1" dirty="0">
                <a:solidFill>
                  <a:srgbClr val="C00000"/>
                </a:solidFill>
                <a:latin typeface="+mj-lt"/>
              </a:rPr>
              <a:t>Hiệu điện thế hai đầu đoạn mạch </a:t>
            </a:r>
            <a:r>
              <a:rPr lang="vi-VN" sz="2400" b="1" dirty="0">
                <a:solidFill>
                  <a:srgbClr val="663300"/>
                </a:solidFill>
                <a:latin typeface="+mj-lt"/>
              </a:rPr>
              <a:t>U</a:t>
            </a:r>
            <a:r>
              <a:rPr lang="vi-VN" sz="2400" b="1" baseline="-25000" dirty="0">
                <a:solidFill>
                  <a:srgbClr val="663300"/>
                </a:solidFill>
                <a:latin typeface="+mj-lt"/>
              </a:rPr>
              <a:t>AC</a:t>
            </a:r>
            <a:r>
              <a:rPr lang="vi-VN" sz="2400" b="1" dirty="0">
                <a:solidFill>
                  <a:srgbClr val="663300"/>
                </a:solidFill>
                <a:latin typeface="+mj-lt"/>
              </a:rPr>
              <a:t> = 60V.</a:t>
            </a:r>
          </a:p>
          <a:p>
            <a:pPr eaLnBrk="1" hangingPunct="1"/>
            <a:r>
              <a:rPr lang="vi-VN" sz="2400" b="1" dirty="0">
                <a:solidFill>
                  <a:srgbClr val="C00000"/>
                </a:solidFill>
                <a:latin typeface="+mj-lt"/>
              </a:rPr>
              <a:t>a. Tính cường độ dòng điện trong mạch.</a:t>
            </a:r>
          </a:p>
          <a:p>
            <a:pPr eaLnBrk="1" hangingPunct="1"/>
            <a:r>
              <a:rPr lang="vi-VN" sz="2400" b="1" dirty="0">
                <a:solidFill>
                  <a:srgbClr val="C00000"/>
                </a:solidFill>
                <a:latin typeface="+mj-lt"/>
              </a:rPr>
              <a:t>b. Tìm hiệu điện thế hai đầu mỗi điện trở</a:t>
            </a:r>
          </a:p>
        </p:txBody>
      </p:sp>
      <p:sp>
        <p:nvSpPr>
          <p:cNvPr id="1029" name="Hình chữ nhật 5"/>
          <p:cNvSpPr>
            <a:spLocks noChangeArrowheads="1"/>
          </p:cNvSpPr>
          <p:nvPr/>
        </p:nvSpPr>
        <p:spPr bwMode="auto">
          <a:xfrm>
            <a:off x="290513" y="1933575"/>
            <a:ext cx="1338828" cy="461665"/>
          </a:xfrm>
          <a:prstGeom prst="rect">
            <a:avLst/>
          </a:prstGeom>
          <a:noFill/>
          <a:ln w="9525">
            <a:noFill/>
            <a:miter lim="800000"/>
            <a:headEnd/>
            <a:tailEnd/>
          </a:ln>
        </p:spPr>
        <p:txBody>
          <a:bodyPr wrap="none">
            <a:spAutoFit/>
          </a:bodyPr>
          <a:lstStyle/>
          <a:p>
            <a:pPr eaLnBrk="1" hangingPunct="1"/>
            <a:r>
              <a:rPr lang="vi-VN" sz="2400" b="1" u="sng" dirty="0">
                <a:solidFill>
                  <a:srgbClr val="006600"/>
                </a:solidFill>
                <a:latin typeface="+mj-lt"/>
              </a:rPr>
              <a:t>Tóm tắt</a:t>
            </a:r>
            <a:r>
              <a:rPr lang="vi-VN" sz="2400" b="1" dirty="0">
                <a:solidFill>
                  <a:srgbClr val="006600"/>
                </a:solidFill>
                <a:latin typeface="+mj-lt"/>
              </a:rPr>
              <a:t>:</a:t>
            </a:r>
            <a:endParaRPr lang="vi-VN" dirty="0">
              <a:latin typeface="+mj-lt"/>
            </a:endParaRPr>
          </a:p>
        </p:txBody>
      </p:sp>
      <p:sp>
        <p:nvSpPr>
          <p:cNvPr id="10" name="Hình chữ nhật 9"/>
          <p:cNvSpPr>
            <a:spLocks noChangeArrowheads="1"/>
          </p:cNvSpPr>
          <p:nvPr/>
        </p:nvSpPr>
        <p:spPr bwMode="auto">
          <a:xfrm>
            <a:off x="247650" y="2366963"/>
            <a:ext cx="2170787" cy="830997"/>
          </a:xfrm>
          <a:prstGeom prst="rect">
            <a:avLst/>
          </a:prstGeom>
          <a:noFill/>
          <a:ln w="9525">
            <a:noFill/>
            <a:miter lim="800000"/>
            <a:headEnd/>
            <a:tailEnd/>
          </a:ln>
        </p:spPr>
        <p:txBody>
          <a:bodyPr wrap="none">
            <a:spAutoFit/>
          </a:bodyPr>
          <a:lstStyle/>
          <a:p>
            <a:pPr eaLnBrk="1" hangingPunct="1"/>
            <a:r>
              <a:rPr lang="vi-VN" sz="2400" b="1" dirty="0">
                <a:solidFill>
                  <a:srgbClr val="0000CC"/>
                </a:solidFill>
                <a:latin typeface="+mj-lt"/>
              </a:rPr>
              <a:t>R</a:t>
            </a:r>
            <a:r>
              <a:rPr lang="vi-VN" sz="2400" b="1" baseline="-25000" dirty="0">
                <a:solidFill>
                  <a:srgbClr val="0000CC"/>
                </a:solidFill>
                <a:latin typeface="+mj-lt"/>
              </a:rPr>
              <a:t>1</a:t>
            </a:r>
            <a:r>
              <a:rPr lang="vi-VN" sz="2400" b="1" dirty="0">
                <a:solidFill>
                  <a:srgbClr val="0000CC"/>
                </a:solidFill>
                <a:latin typeface="+mj-lt"/>
              </a:rPr>
              <a:t> nt R</a:t>
            </a:r>
            <a:r>
              <a:rPr lang="vi-VN" sz="2400" b="1" baseline="-25000" dirty="0">
                <a:solidFill>
                  <a:srgbClr val="0000CC"/>
                </a:solidFill>
                <a:latin typeface="+mj-lt"/>
              </a:rPr>
              <a:t>2</a:t>
            </a:r>
            <a:r>
              <a:rPr lang="vi-VN" sz="2400" b="1" dirty="0">
                <a:solidFill>
                  <a:srgbClr val="0000CC"/>
                </a:solidFill>
                <a:latin typeface="+mj-lt"/>
              </a:rPr>
              <a:t> nt  R</a:t>
            </a:r>
            <a:r>
              <a:rPr lang="vi-VN" sz="2400" b="1" baseline="-25000" dirty="0">
                <a:solidFill>
                  <a:srgbClr val="0000CC"/>
                </a:solidFill>
                <a:latin typeface="+mj-lt"/>
              </a:rPr>
              <a:t>3</a:t>
            </a:r>
            <a:r>
              <a:rPr lang="vi-VN" sz="2400" b="1" dirty="0">
                <a:solidFill>
                  <a:srgbClr val="0000CC"/>
                </a:solidFill>
                <a:latin typeface="+mj-lt"/>
              </a:rPr>
              <a:t> </a:t>
            </a:r>
            <a:endParaRPr lang="en-US" sz="2400" b="1" dirty="0">
              <a:solidFill>
                <a:srgbClr val="0000CC"/>
              </a:solidFill>
              <a:latin typeface="+mj-lt"/>
            </a:endParaRPr>
          </a:p>
          <a:p>
            <a:pPr eaLnBrk="1" hangingPunct="1"/>
            <a:r>
              <a:rPr lang="vi-VN" sz="2400" b="1" dirty="0">
                <a:solidFill>
                  <a:srgbClr val="000099"/>
                </a:solidFill>
                <a:latin typeface="+mj-lt"/>
              </a:rPr>
              <a:t>R</a:t>
            </a:r>
            <a:r>
              <a:rPr lang="vi-VN" sz="2400" b="1" baseline="-25000" dirty="0">
                <a:solidFill>
                  <a:srgbClr val="000099"/>
                </a:solidFill>
                <a:latin typeface="+mj-lt"/>
              </a:rPr>
              <a:t>1</a:t>
            </a:r>
            <a:r>
              <a:rPr lang="vi-VN" sz="2400" b="1" dirty="0">
                <a:solidFill>
                  <a:srgbClr val="000099"/>
                </a:solidFill>
                <a:latin typeface="+mj-lt"/>
              </a:rPr>
              <a:t> = 10</a:t>
            </a:r>
            <a:r>
              <a:rPr lang="el-GR" sz="2400" b="1" dirty="0">
                <a:solidFill>
                  <a:srgbClr val="000099"/>
                </a:solidFill>
                <a:latin typeface="+mj-lt"/>
                <a:cs typeface="Times New Roman" pitchFamily="18" charset="0"/>
              </a:rPr>
              <a:t>Ω</a:t>
            </a:r>
            <a:endParaRPr lang="vi-VN" dirty="0">
              <a:latin typeface="+mj-lt"/>
            </a:endParaRPr>
          </a:p>
        </p:txBody>
      </p:sp>
      <p:sp>
        <p:nvSpPr>
          <p:cNvPr id="11" name="Hình chữ nhật 10"/>
          <p:cNvSpPr>
            <a:spLocks noChangeArrowheads="1"/>
          </p:cNvSpPr>
          <p:nvPr/>
        </p:nvSpPr>
        <p:spPr bwMode="auto">
          <a:xfrm>
            <a:off x="342900" y="3089275"/>
            <a:ext cx="1433406" cy="461665"/>
          </a:xfrm>
          <a:prstGeom prst="rect">
            <a:avLst/>
          </a:prstGeom>
          <a:noFill/>
          <a:ln w="9525">
            <a:noFill/>
            <a:miter lim="800000"/>
            <a:headEnd/>
            <a:tailEnd/>
          </a:ln>
        </p:spPr>
        <p:txBody>
          <a:bodyPr wrap="none">
            <a:spAutoFit/>
          </a:bodyPr>
          <a:lstStyle/>
          <a:p>
            <a:pPr eaLnBrk="1" hangingPunct="1"/>
            <a:r>
              <a:rPr lang="vi-VN" sz="2400" b="1" dirty="0">
                <a:solidFill>
                  <a:srgbClr val="006600"/>
                </a:solidFill>
                <a:latin typeface="+mj-lt"/>
              </a:rPr>
              <a:t>R</a:t>
            </a:r>
            <a:r>
              <a:rPr lang="vi-VN" sz="2400" b="1" baseline="-25000" dirty="0">
                <a:solidFill>
                  <a:srgbClr val="006600"/>
                </a:solidFill>
                <a:latin typeface="+mj-lt"/>
              </a:rPr>
              <a:t>2</a:t>
            </a:r>
            <a:r>
              <a:rPr lang="vi-VN" sz="2400" b="1" dirty="0">
                <a:solidFill>
                  <a:srgbClr val="006600"/>
                </a:solidFill>
                <a:latin typeface="+mj-lt"/>
              </a:rPr>
              <a:t> = 15</a:t>
            </a:r>
            <a:r>
              <a:rPr lang="el-GR" sz="2400" b="1" dirty="0">
                <a:solidFill>
                  <a:srgbClr val="006600"/>
                </a:solidFill>
                <a:latin typeface="+mj-lt"/>
                <a:cs typeface="Times New Roman" pitchFamily="18" charset="0"/>
              </a:rPr>
              <a:t>Ω</a:t>
            </a:r>
            <a:r>
              <a:rPr lang="vi-VN" sz="2400" b="1" dirty="0">
                <a:solidFill>
                  <a:srgbClr val="006600"/>
                </a:solidFill>
                <a:latin typeface="+mj-lt"/>
              </a:rPr>
              <a:t> </a:t>
            </a:r>
            <a:endParaRPr lang="vi-VN" dirty="0">
              <a:latin typeface="+mj-lt"/>
            </a:endParaRPr>
          </a:p>
        </p:txBody>
      </p:sp>
      <p:sp>
        <p:nvSpPr>
          <p:cNvPr id="12" name="Hình chữ nhật 11"/>
          <p:cNvSpPr>
            <a:spLocks noChangeArrowheads="1"/>
          </p:cNvSpPr>
          <p:nvPr/>
        </p:nvSpPr>
        <p:spPr bwMode="auto">
          <a:xfrm>
            <a:off x="352425" y="3429000"/>
            <a:ext cx="1356462" cy="461665"/>
          </a:xfrm>
          <a:prstGeom prst="rect">
            <a:avLst/>
          </a:prstGeom>
          <a:noFill/>
          <a:ln w="9525">
            <a:noFill/>
            <a:miter lim="800000"/>
            <a:headEnd/>
            <a:tailEnd/>
          </a:ln>
        </p:spPr>
        <p:txBody>
          <a:bodyPr wrap="none">
            <a:spAutoFit/>
          </a:bodyPr>
          <a:lstStyle/>
          <a:p>
            <a:pPr eaLnBrk="1" hangingPunct="1"/>
            <a:r>
              <a:rPr lang="vi-VN" sz="2400" b="1" dirty="0">
                <a:solidFill>
                  <a:srgbClr val="660066"/>
                </a:solidFill>
                <a:latin typeface="+mj-lt"/>
              </a:rPr>
              <a:t>R</a:t>
            </a:r>
            <a:r>
              <a:rPr lang="vi-VN" sz="2400" b="1" baseline="-25000" dirty="0">
                <a:solidFill>
                  <a:srgbClr val="660066"/>
                </a:solidFill>
                <a:latin typeface="+mj-lt"/>
              </a:rPr>
              <a:t>3</a:t>
            </a:r>
            <a:r>
              <a:rPr lang="vi-VN" sz="2400" b="1" dirty="0">
                <a:solidFill>
                  <a:srgbClr val="660066"/>
                </a:solidFill>
                <a:latin typeface="+mj-lt"/>
              </a:rPr>
              <a:t> = 25</a:t>
            </a:r>
            <a:r>
              <a:rPr lang="el-GR" sz="2400" b="1" dirty="0">
                <a:solidFill>
                  <a:srgbClr val="660066"/>
                </a:solidFill>
                <a:latin typeface="+mj-lt"/>
                <a:cs typeface="Times New Roman" pitchFamily="18" charset="0"/>
              </a:rPr>
              <a:t>Ω</a:t>
            </a:r>
            <a:endParaRPr lang="vi-VN" dirty="0">
              <a:latin typeface="+mj-lt"/>
            </a:endParaRPr>
          </a:p>
        </p:txBody>
      </p:sp>
      <p:sp>
        <p:nvSpPr>
          <p:cNvPr id="13" name="Hình chữ nhật 12"/>
          <p:cNvSpPr>
            <a:spLocks noChangeArrowheads="1"/>
          </p:cNvSpPr>
          <p:nvPr/>
        </p:nvSpPr>
        <p:spPr bwMode="auto">
          <a:xfrm>
            <a:off x="366713" y="3789363"/>
            <a:ext cx="1657350" cy="461962"/>
          </a:xfrm>
          <a:prstGeom prst="rect">
            <a:avLst/>
          </a:prstGeom>
          <a:noFill/>
          <a:ln w="9525">
            <a:noFill/>
            <a:miter lim="800000"/>
            <a:headEnd/>
            <a:tailEnd/>
          </a:ln>
        </p:spPr>
        <p:txBody>
          <a:bodyPr wrap="none">
            <a:spAutoFit/>
          </a:bodyPr>
          <a:lstStyle/>
          <a:p>
            <a:pPr eaLnBrk="1" hangingPunct="1"/>
            <a:r>
              <a:rPr lang="vi-VN" sz="2400" b="1" dirty="0">
                <a:solidFill>
                  <a:srgbClr val="663300"/>
                </a:solidFill>
                <a:latin typeface="+mj-lt"/>
              </a:rPr>
              <a:t>U</a:t>
            </a:r>
            <a:r>
              <a:rPr lang="vi-VN" sz="2400" b="1" baseline="-25000" dirty="0">
                <a:solidFill>
                  <a:srgbClr val="663300"/>
                </a:solidFill>
                <a:latin typeface="+mj-lt"/>
              </a:rPr>
              <a:t>AC</a:t>
            </a:r>
            <a:r>
              <a:rPr lang="vi-VN" sz="2400" b="1" dirty="0">
                <a:solidFill>
                  <a:srgbClr val="663300"/>
                </a:solidFill>
                <a:latin typeface="+mj-lt"/>
              </a:rPr>
              <a:t> = 60V.</a:t>
            </a:r>
          </a:p>
        </p:txBody>
      </p:sp>
      <p:sp>
        <p:nvSpPr>
          <p:cNvPr id="14" name="Hình chữ nhật 13"/>
          <p:cNvSpPr>
            <a:spLocks noChangeArrowheads="1"/>
          </p:cNvSpPr>
          <p:nvPr/>
        </p:nvSpPr>
        <p:spPr bwMode="auto">
          <a:xfrm>
            <a:off x="34925" y="4149725"/>
            <a:ext cx="2013693" cy="461665"/>
          </a:xfrm>
          <a:prstGeom prst="rect">
            <a:avLst/>
          </a:prstGeom>
          <a:noFill/>
          <a:ln w="9525">
            <a:noFill/>
            <a:miter lim="800000"/>
            <a:headEnd/>
            <a:tailEnd/>
          </a:ln>
        </p:spPr>
        <p:txBody>
          <a:bodyPr wrap="none">
            <a:spAutoFit/>
          </a:bodyPr>
          <a:lstStyle/>
          <a:p>
            <a:pPr eaLnBrk="1" hangingPunct="1"/>
            <a:r>
              <a:rPr lang="vi-VN" sz="2400" b="1" dirty="0">
                <a:solidFill>
                  <a:srgbClr val="800000"/>
                </a:solidFill>
                <a:latin typeface="+mj-lt"/>
              </a:rPr>
              <a:t>a. I</a:t>
            </a:r>
            <a:r>
              <a:rPr lang="vi-VN" sz="2400" b="1" baseline="-25000" dirty="0">
                <a:solidFill>
                  <a:srgbClr val="800000"/>
                </a:solidFill>
                <a:latin typeface="+mj-lt"/>
              </a:rPr>
              <a:t>toàn mạch</a:t>
            </a:r>
            <a:r>
              <a:rPr lang="vi-VN" sz="2400" b="1" dirty="0">
                <a:solidFill>
                  <a:srgbClr val="800000"/>
                </a:solidFill>
                <a:latin typeface="+mj-lt"/>
              </a:rPr>
              <a:t> = ?</a:t>
            </a:r>
            <a:endParaRPr lang="vi-VN" dirty="0">
              <a:solidFill>
                <a:srgbClr val="800000"/>
              </a:solidFill>
              <a:latin typeface="+mj-lt"/>
            </a:endParaRPr>
          </a:p>
        </p:txBody>
      </p:sp>
      <p:sp>
        <p:nvSpPr>
          <p:cNvPr id="15" name="Hình chữ nhật 14"/>
          <p:cNvSpPr>
            <a:spLocks noChangeArrowheads="1"/>
          </p:cNvSpPr>
          <p:nvPr/>
        </p:nvSpPr>
        <p:spPr bwMode="auto">
          <a:xfrm>
            <a:off x="34925" y="4581525"/>
            <a:ext cx="2082621" cy="830997"/>
          </a:xfrm>
          <a:prstGeom prst="rect">
            <a:avLst/>
          </a:prstGeom>
          <a:noFill/>
          <a:ln w="9525">
            <a:noFill/>
            <a:miter lim="800000"/>
            <a:headEnd/>
            <a:tailEnd/>
          </a:ln>
        </p:spPr>
        <p:txBody>
          <a:bodyPr wrap="none">
            <a:spAutoFit/>
          </a:bodyPr>
          <a:lstStyle/>
          <a:p>
            <a:pPr eaLnBrk="1" hangingPunct="1"/>
            <a:r>
              <a:rPr lang="vi-VN" sz="2400" b="1" dirty="0">
                <a:solidFill>
                  <a:srgbClr val="660066"/>
                </a:solidFill>
                <a:latin typeface="+mj-lt"/>
              </a:rPr>
              <a:t>b. U</a:t>
            </a:r>
            <a:r>
              <a:rPr lang="vi-VN" sz="2400" b="1" baseline="-25000" dirty="0">
                <a:solidFill>
                  <a:srgbClr val="660066"/>
                </a:solidFill>
                <a:latin typeface="+mj-lt"/>
              </a:rPr>
              <a:t>1</a:t>
            </a:r>
            <a:r>
              <a:rPr lang="vi-VN" sz="2400" b="1" dirty="0">
                <a:solidFill>
                  <a:srgbClr val="660066"/>
                </a:solidFill>
                <a:latin typeface="+mj-lt"/>
              </a:rPr>
              <a:t> = ? </a:t>
            </a:r>
          </a:p>
          <a:p>
            <a:pPr eaLnBrk="1" hangingPunct="1"/>
            <a:r>
              <a:rPr lang="vi-VN" sz="2400" b="1" dirty="0">
                <a:solidFill>
                  <a:srgbClr val="660066"/>
                </a:solidFill>
                <a:latin typeface="+mj-lt"/>
              </a:rPr>
              <a:t>    U</a:t>
            </a:r>
            <a:r>
              <a:rPr lang="vi-VN" sz="2400" b="1" baseline="-25000" dirty="0">
                <a:solidFill>
                  <a:srgbClr val="660066"/>
                </a:solidFill>
                <a:latin typeface="+mj-lt"/>
              </a:rPr>
              <a:t>2 </a:t>
            </a:r>
            <a:r>
              <a:rPr lang="vi-VN" sz="2400" b="1" dirty="0">
                <a:solidFill>
                  <a:srgbClr val="660066"/>
                </a:solidFill>
                <a:latin typeface="+mj-lt"/>
              </a:rPr>
              <a:t>= ? U</a:t>
            </a:r>
            <a:r>
              <a:rPr lang="vi-VN" sz="2400" b="1" baseline="-25000" dirty="0">
                <a:solidFill>
                  <a:srgbClr val="660066"/>
                </a:solidFill>
                <a:latin typeface="+mj-lt"/>
              </a:rPr>
              <a:t>3</a:t>
            </a:r>
            <a:r>
              <a:rPr lang="vi-VN" sz="2400" b="1" dirty="0">
                <a:solidFill>
                  <a:srgbClr val="660066"/>
                </a:solidFill>
                <a:latin typeface="+mj-lt"/>
              </a:rPr>
              <a:t>= ?</a:t>
            </a:r>
            <a:endParaRPr lang="vi-VN" dirty="0">
              <a:solidFill>
                <a:srgbClr val="660066"/>
              </a:solidFill>
              <a:latin typeface="+mj-lt"/>
            </a:endParaRPr>
          </a:p>
        </p:txBody>
      </p:sp>
      <p:sp>
        <p:nvSpPr>
          <p:cNvPr id="17" name="Hình chữ nhật 16"/>
          <p:cNvSpPr>
            <a:spLocks noChangeArrowheads="1"/>
          </p:cNvSpPr>
          <p:nvPr/>
        </p:nvSpPr>
        <p:spPr bwMode="auto">
          <a:xfrm>
            <a:off x="4859338" y="2379663"/>
            <a:ext cx="868362" cy="461962"/>
          </a:xfrm>
          <a:prstGeom prst="rect">
            <a:avLst/>
          </a:prstGeom>
          <a:noFill/>
          <a:ln w="9525">
            <a:noFill/>
            <a:miter lim="800000"/>
            <a:headEnd/>
            <a:tailEnd/>
          </a:ln>
        </p:spPr>
        <p:txBody>
          <a:bodyPr wrap="none">
            <a:spAutoFit/>
          </a:bodyPr>
          <a:lstStyle/>
          <a:p>
            <a:pPr eaLnBrk="1" hangingPunct="1"/>
            <a:r>
              <a:rPr lang="vi-VN" sz="2400" b="1" u="sng" dirty="0">
                <a:solidFill>
                  <a:srgbClr val="006600"/>
                </a:solidFill>
                <a:latin typeface="+mj-lt"/>
              </a:rPr>
              <a:t>Giải</a:t>
            </a:r>
            <a:r>
              <a:rPr lang="vi-VN" sz="2400" b="1" dirty="0">
                <a:solidFill>
                  <a:srgbClr val="006600"/>
                </a:solidFill>
                <a:latin typeface="+mj-lt"/>
              </a:rPr>
              <a:t>:</a:t>
            </a:r>
            <a:endParaRPr lang="vi-VN" dirty="0">
              <a:latin typeface="+mj-lt"/>
            </a:endParaRPr>
          </a:p>
        </p:txBody>
      </p:sp>
      <p:sp>
        <p:nvSpPr>
          <p:cNvPr id="16" name="Hình chữ nhật 15"/>
          <p:cNvSpPr>
            <a:spLocks noChangeArrowheads="1"/>
          </p:cNvSpPr>
          <p:nvPr/>
        </p:nvSpPr>
        <p:spPr bwMode="auto">
          <a:xfrm>
            <a:off x="2268538" y="2760663"/>
            <a:ext cx="6538912" cy="461962"/>
          </a:xfrm>
          <a:prstGeom prst="rect">
            <a:avLst/>
          </a:prstGeom>
          <a:noFill/>
          <a:ln w="9525">
            <a:noFill/>
            <a:miter lim="800000"/>
            <a:headEnd/>
            <a:tailEnd/>
          </a:ln>
        </p:spPr>
        <p:txBody>
          <a:bodyPr>
            <a:spAutoFit/>
          </a:bodyPr>
          <a:lstStyle/>
          <a:p>
            <a:pPr eaLnBrk="1" hangingPunct="1"/>
            <a:r>
              <a:rPr lang="vi-VN" sz="2400" b="1" dirty="0">
                <a:solidFill>
                  <a:srgbClr val="000099"/>
                </a:solidFill>
                <a:latin typeface="+mj-lt"/>
              </a:rPr>
              <a:t>a/ Điện trở tương đương của đoạn mạch là:</a:t>
            </a:r>
          </a:p>
        </p:txBody>
      </p:sp>
      <p:sp>
        <p:nvSpPr>
          <p:cNvPr id="19" name="Hình chữ nhật 18"/>
          <p:cNvSpPr>
            <a:spLocks noChangeArrowheads="1"/>
          </p:cNvSpPr>
          <p:nvPr/>
        </p:nvSpPr>
        <p:spPr bwMode="auto">
          <a:xfrm>
            <a:off x="2724150" y="3162300"/>
            <a:ext cx="5578475" cy="461963"/>
          </a:xfrm>
          <a:prstGeom prst="rect">
            <a:avLst/>
          </a:prstGeom>
          <a:noFill/>
          <a:ln w="9525">
            <a:noFill/>
            <a:miter lim="800000"/>
            <a:headEnd/>
            <a:tailEnd/>
          </a:ln>
        </p:spPr>
        <p:txBody>
          <a:bodyPr>
            <a:spAutoFit/>
          </a:bodyPr>
          <a:lstStyle/>
          <a:p>
            <a:pPr eaLnBrk="1" hangingPunct="1"/>
            <a:r>
              <a:rPr lang="vi-VN" sz="2400" b="1" dirty="0">
                <a:solidFill>
                  <a:srgbClr val="663300"/>
                </a:solidFill>
                <a:latin typeface="+mj-lt"/>
              </a:rPr>
              <a:t>R</a:t>
            </a:r>
            <a:r>
              <a:rPr lang="vi-VN" sz="2400" b="1" baseline="-25000" dirty="0">
                <a:solidFill>
                  <a:srgbClr val="663300"/>
                </a:solidFill>
                <a:latin typeface="+mj-lt"/>
              </a:rPr>
              <a:t>tđ</a:t>
            </a:r>
            <a:r>
              <a:rPr lang="vi-VN" sz="2400" b="1" dirty="0">
                <a:solidFill>
                  <a:srgbClr val="663300"/>
                </a:solidFill>
                <a:latin typeface="+mj-lt"/>
              </a:rPr>
              <a:t> = R</a:t>
            </a:r>
            <a:r>
              <a:rPr lang="vi-VN" sz="2400" b="1" baseline="-25000" dirty="0">
                <a:solidFill>
                  <a:srgbClr val="663300"/>
                </a:solidFill>
                <a:latin typeface="+mj-lt"/>
              </a:rPr>
              <a:t>1</a:t>
            </a:r>
            <a:r>
              <a:rPr lang="vi-VN" sz="2400" b="1" dirty="0">
                <a:solidFill>
                  <a:srgbClr val="663300"/>
                </a:solidFill>
                <a:latin typeface="+mj-lt"/>
              </a:rPr>
              <a:t>+R</a:t>
            </a:r>
            <a:r>
              <a:rPr lang="vi-VN" sz="2400" b="1" baseline="-25000" dirty="0">
                <a:solidFill>
                  <a:srgbClr val="663300"/>
                </a:solidFill>
                <a:latin typeface="+mj-lt"/>
              </a:rPr>
              <a:t>2</a:t>
            </a:r>
            <a:r>
              <a:rPr lang="vi-VN" sz="2400" b="1" dirty="0">
                <a:solidFill>
                  <a:srgbClr val="663300"/>
                </a:solidFill>
                <a:latin typeface="+mj-lt"/>
              </a:rPr>
              <a:t>+ R</a:t>
            </a:r>
            <a:r>
              <a:rPr lang="vi-VN" sz="2400" b="1" baseline="-25000" dirty="0">
                <a:solidFill>
                  <a:srgbClr val="663300"/>
                </a:solidFill>
                <a:latin typeface="+mj-lt"/>
              </a:rPr>
              <a:t>3</a:t>
            </a:r>
            <a:r>
              <a:rPr lang="vi-VN" sz="2400" b="1" dirty="0">
                <a:solidFill>
                  <a:srgbClr val="663300"/>
                </a:solidFill>
                <a:latin typeface="+mj-lt"/>
              </a:rPr>
              <a:t> </a:t>
            </a:r>
            <a:r>
              <a:rPr lang="vi-VN" sz="2400" b="1" dirty="0">
                <a:solidFill>
                  <a:srgbClr val="0000CC"/>
                </a:solidFill>
                <a:latin typeface="+mj-lt"/>
              </a:rPr>
              <a:t>= 10 +15 +25 </a:t>
            </a:r>
            <a:r>
              <a:rPr lang="vi-VN" sz="2400" b="1" dirty="0">
                <a:solidFill>
                  <a:srgbClr val="660066"/>
                </a:solidFill>
                <a:latin typeface="+mj-lt"/>
              </a:rPr>
              <a:t>= 50</a:t>
            </a:r>
            <a:r>
              <a:rPr lang="el-GR" sz="2400" b="1" dirty="0">
                <a:solidFill>
                  <a:srgbClr val="660066"/>
                </a:solidFill>
                <a:latin typeface="+mj-lt"/>
                <a:cs typeface="Times New Roman" pitchFamily="18" charset="0"/>
              </a:rPr>
              <a:t> Ω</a:t>
            </a:r>
            <a:endParaRPr lang="vi-VN" sz="2400" b="1" dirty="0">
              <a:solidFill>
                <a:srgbClr val="660066"/>
              </a:solidFill>
              <a:latin typeface="+mj-lt"/>
            </a:endParaRPr>
          </a:p>
        </p:txBody>
      </p:sp>
      <p:sp>
        <p:nvSpPr>
          <p:cNvPr id="20" name="Hình chữ nhật 19"/>
          <p:cNvSpPr>
            <a:spLocks noChangeArrowheads="1"/>
          </p:cNvSpPr>
          <p:nvPr/>
        </p:nvSpPr>
        <p:spPr bwMode="auto">
          <a:xfrm>
            <a:off x="2363788" y="3562350"/>
            <a:ext cx="6370637" cy="461963"/>
          </a:xfrm>
          <a:prstGeom prst="rect">
            <a:avLst/>
          </a:prstGeom>
          <a:noFill/>
          <a:ln w="9525">
            <a:noFill/>
            <a:miter lim="800000"/>
            <a:headEnd/>
            <a:tailEnd/>
          </a:ln>
        </p:spPr>
        <p:txBody>
          <a:bodyPr>
            <a:spAutoFit/>
          </a:bodyPr>
          <a:lstStyle/>
          <a:p>
            <a:pPr eaLnBrk="1" hangingPunct="1"/>
            <a:r>
              <a:rPr lang="vi-VN" sz="2400" b="1" dirty="0">
                <a:solidFill>
                  <a:srgbClr val="000099"/>
                </a:solidFill>
                <a:latin typeface="+mj-lt"/>
              </a:rPr>
              <a:t>Cường độ dòng điện trong mạch chính là:</a:t>
            </a:r>
          </a:p>
        </p:txBody>
      </p:sp>
      <p:grpSp>
        <p:nvGrpSpPr>
          <p:cNvPr id="2" name="Group 302"/>
          <p:cNvGrpSpPr>
            <a:grpSpLocks/>
          </p:cNvGrpSpPr>
          <p:nvPr/>
        </p:nvGrpSpPr>
        <p:grpSpPr bwMode="auto">
          <a:xfrm>
            <a:off x="4540250" y="1773238"/>
            <a:ext cx="4495800" cy="701675"/>
            <a:chOff x="720" y="2064"/>
            <a:chExt cx="2832" cy="442"/>
          </a:xfrm>
        </p:grpSpPr>
        <p:grpSp>
          <p:nvGrpSpPr>
            <p:cNvPr id="3" name="Group 303"/>
            <p:cNvGrpSpPr>
              <a:grpSpLocks/>
            </p:cNvGrpSpPr>
            <p:nvPr/>
          </p:nvGrpSpPr>
          <p:grpSpPr bwMode="auto">
            <a:xfrm>
              <a:off x="864" y="2064"/>
              <a:ext cx="2608" cy="442"/>
              <a:chOff x="864" y="2064"/>
              <a:chExt cx="2608" cy="442"/>
            </a:xfrm>
          </p:grpSpPr>
          <p:sp>
            <p:nvSpPr>
              <p:cNvPr id="1051" name="Text Box 304"/>
              <p:cNvSpPr txBox="1">
                <a:spLocks noChangeArrowheads="1"/>
              </p:cNvSpPr>
              <p:nvPr/>
            </p:nvSpPr>
            <p:spPr bwMode="auto">
              <a:xfrm>
                <a:off x="864" y="2064"/>
                <a:ext cx="144" cy="442"/>
              </a:xfrm>
              <a:prstGeom prst="rect">
                <a:avLst/>
              </a:prstGeom>
              <a:noFill/>
              <a:ln w="9525">
                <a:noFill/>
                <a:miter lim="800000"/>
                <a:headEnd/>
                <a:tailEnd/>
              </a:ln>
            </p:spPr>
            <p:txBody>
              <a:bodyPr>
                <a:spAutoFit/>
              </a:bodyPr>
              <a:lstStyle/>
              <a:p>
                <a:pPr eaLnBrk="1" hangingPunct="1">
                  <a:spcBef>
                    <a:spcPct val="50000"/>
                  </a:spcBef>
                </a:pPr>
                <a:r>
                  <a:rPr lang="en-US" sz="4000">
                    <a:latin typeface=".VnTime" pitchFamily="34" charset="0"/>
                  </a:rPr>
                  <a:t>.</a:t>
                </a:r>
              </a:p>
            </p:txBody>
          </p:sp>
          <p:sp>
            <p:nvSpPr>
              <p:cNvPr id="1052" name="Line 305"/>
              <p:cNvSpPr>
                <a:spLocks noChangeShapeType="1"/>
              </p:cNvSpPr>
              <p:nvPr/>
            </p:nvSpPr>
            <p:spPr bwMode="auto">
              <a:xfrm>
                <a:off x="952" y="2384"/>
                <a:ext cx="288" cy="0"/>
              </a:xfrm>
              <a:prstGeom prst="line">
                <a:avLst/>
              </a:prstGeom>
              <a:noFill/>
              <a:ln w="9525">
                <a:solidFill>
                  <a:schemeClr val="tx1"/>
                </a:solidFill>
                <a:round/>
                <a:headEnd/>
                <a:tailEnd/>
              </a:ln>
            </p:spPr>
            <p:txBody>
              <a:bodyPr/>
              <a:lstStyle/>
              <a:p>
                <a:endParaRPr lang="en-US"/>
              </a:p>
            </p:txBody>
          </p:sp>
          <p:sp>
            <p:nvSpPr>
              <p:cNvPr id="1053" name="Rectangle 306"/>
              <p:cNvSpPr>
                <a:spLocks noChangeArrowheads="1"/>
              </p:cNvSpPr>
              <p:nvPr/>
            </p:nvSpPr>
            <p:spPr bwMode="auto">
              <a:xfrm>
                <a:off x="1248" y="2338"/>
                <a:ext cx="336" cy="96"/>
              </a:xfrm>
              <a:prstGeom prst="rect">
                <a:avLst/>
              </a:prstGeom>
              <a:solidFill>
                <a:srgbClr val="996633"/>
              </a:solidFill>
              <a:ln w="9525">
                <a:solidFill>
                  <a:schemeClr val="tx1"/>
                </a:solidFill>
                <a:miter lim="800000"/>
                <a:headEnd/>
                <a:tailEnd/>
              </a:ln>
            </p:spPr>
            <p:txBody>
              <a:bodyPr wrap="none" anchor="ctr"/>
              <a:lstStyle/>
              <a:p>
                <a:pPr eaLnBrk="1" hangingPunct="1"/>
                <a:endParaRPr lang="en-US"/>
              </a:p>
            </p:txBody>
          </p:sp>
          <p:sp>
            <p:nvSpPr>
              <p:cNvPr id="1054" name="Line 307"/>
              <p:cNvSpPr>
                <a:spLocks noChangeShapeType="1"/>
              </p:cNvSpPr>
              <p:nvPr/>
            </p:nvSpPr>
            <p:spPr bwMode="auto">
              <a:xfrm>
                <a:off x="1584" y="2384"/>
                <a:ext cx="288" cy="0"/>
              </a:xfrm>
              <a:prstGeom prst="line">
                <a:avLst/>
              </a:prstGeom>
              <a:noFill/>
              <a:ln w="9525">
                <a:solidFill>
                  <a:schemeClr val="tx1"/>
                </a:solidFill>
                <a:round/>
                <a:headEnd/>
                <a:tailEnd/>
              </a:ln>
            </p:spPr>
            <p:txBody>
              <a:bodyPr/>
              <a:lstStyle/>
              <a:p>
                <a:endParaRPr lang="en-US"/>
              </a:p>
            </p:txBody>
          </p:sp>
          <p:sp>
            <p:nvSpPr>
              <p:cNvPr id="1055" name="Rectangle 308"/>
              <p:cNvSpPr>
                <a:spLocks noChangeArrowheads="1"/>
              </p:cNvSpPr>
              <p:nvPr/>
            </p:nvSpPr>
            <p:spPr bwMode="auto">
              <a:xfrm>
                <a:off x="1872" y="2338"/>
                <a:ext cx="336" cy="96"/>
              </a:xfrm>
              <a:prstGeom prst="rect">
                <a:avLst/>
              </a:prstGeom>
              <a:solidFill>
                <a:srgbClr val="996633"/>
              </a:solidFill>
              <a:ln w="9525">
                <a:solidFill>
                  <a:schemeClr val="tx1"/>
                </a:solidFill>
                <a:miter lim="800000"/>
                <a:headEnd/>
                <a:tailEnd/>
              </a:ln>
            </p:spPr>
            <p:txBody>
              <a:bodyPr wrap="none" anchor="ctr"/>
              <a:lstStyle/>
              <a:p>
                <a:pPr eaLnBrk="1" hangingPunct="1"/>
                <a:endParaRPr lang="en-US"/>
              </a:p>
            </p:txBody>
          </p:sp>
          <p:sp>
            <p:nvSpPr>
              <p:cNvPr id="1056" name="Line 309"/>
              <p:cNvSpPr>
                <a:spLocks noChangeShapeType="1"/>
              </p:cNvSpPr>
              <p:nvPr/>
            </p:nvSpPr>
            <p:spPr bwMode="auto">
              <a:xfrm>
                <a:off x="2208" y="2384"/>
                <a:ext cx="288" cy="0"/>
              </a:xfrm>
              <a:prstGeom prst="line">
                <a:avLst/>
              </a:prstGeom>
              <a:noFill/>
              <a:ln w="9525">
                <a:solidFill>
                  <a:schemeClr val="tx1"/>
                </a:solidFill>
                <a:round/>
                <a:headEnd/>
                <a:tailEnd/>
              </a:ln>
            </p:spPr>
            <p:txBody>
              <a:bodyPr/>
              <a:lstStyle/>
              <a:p>
                <a:endParaRPr lang="en-US"/>
              </a:p>
            </p:txBody>
          </p:sp>
          <p:sp>
            <p:nvSpPr>
              <p:cNvPr id="1057" name="Rectangle 310"/>
              <p:cNvSpPr>
                <a:spLocks noChangeArrowheads="1"/>
              </p:cNvSpPr>
              <p:nvPr/>
            </p:nvSpPr>
            <p:spPr bwMode="auto">
              <a:xfrm>
                <a:off x="2496" y="2338"/>
                <a:ext cx="336" cy="96"/>
              </a:xfrm>
              <a:prstGeom prst="rect">
                <a:avLst/>
              </a:prstGeom>
              <a:solidFill>
                <a:srgbClr val="996633"/>
              </a:solidFill>
              <a:ln w="9525">
                <a:solidFill>
                  <a:schemeClr val="tx1"/>
                </a:solidFill>
                <a:miter lim="800000"/>
                <a:headEnd/>
                <a:tailEnd/>
              </a:ln>
            </p:spPr>
            <p:txBody>
              <a:bodyPr wrap="none" anchor="ctr"/>
              <a:lstStyle/>
              <a:p>
                <a:pPr eaLnBrk="1" hangingPunct="1"/>
                <a:endParaRPr lang="en-US"/>
              </a:p>
            </p:txBody>
          </p:sp>
          <p:sp>
            <p:nvSpPr>
              <p:cNvPr id="1058" name="Line 311"/>
              <p:cNvSpPr>
                <a:spLocks noChangeShapeType="1"/>
              </p:cNvSpPr>
              <p:nvPr/>
            </p:nvSpPr>
            <p:spPr bwMode="auto">
              <a:xfrm>
                <a:off x="2832" y="2384"/>
                <a:ext cx="384" cy="0"/>
              </a:xfrm>
              <a:prstGeom prst="line">
                <a:avLst/>
              </a:prstGeom>
              <a:noFill/>
              <a:ln w="9525">
                <a:solidFill>
                  <a:schemeClr val="tx1"/>
                </a:solidFill>
                <a:round/>
                <a:headEnd/>
                <a:tailEnd/>
              </a:ln>
            </p:spPr>
            <p:txBody>
              <a:bodyPr/>
              <a:lstStyle/>
              <a:p>
                <a:endParaRPr lang="en-US"/>
              </a:p>
            </p:txBody>
          </p:sp>
          <p:sp>
            <p:nvSpPr>
              <p:cNvPr id="1059" name="Text Box 312"/>
              <p:cNvSpPr txBox="1">
                <a:spLocks noChangeArrowheads="1"/>
              </p:cNvSpPr>
              <p:nvPr/>
            </p:nvSpPr>
            <p:spPr bwMode="auto">
              <a:xfrm>
                <a:off x="3136" y="2064"/>
                <a:ext cx="336" cy="442"/>
              </a:xfrm>
              <a:prstGeom prst="rect">
                <a:avLst/>
              </a:prstGeom>
              <a:noFill/>
              <a:ln w="9525">
                <a:noFill/>
                <a:miter lim="800000"/>
                <a:headEnd/>
                <a:tailEnd/>
              </a:ln>
            </p:spPr>
            <p:txBody>
              <a:bodyPr>
                <a:spAutoFit/>
              </a:bodyPr>
              <a:lstStyle/>
              <a:p>
                <a:pPr eaLnBrk="1" hangingPunct="1">
                  <a:spcBef>
                    <a:spcPct val="50000"/>
                  </a:spcBef>
                </a:pPr>
                <a:r>
                  <a:rPr lang="en-US" sz="4000">
                    <a:latin typeface=".VnTime" pitchFamily="34" charset="0"/>
                  </a:rPr>
                  <a:t>.</a:t>
                </a:r>
              </a:p>
            </p:txBody>
          </p:sp>
          <p:sp>
            <p:nvSpPr>
              <p:cNvPr id="1060" name="Line 313"/>
              <p:cNvSpPr>
                <a:spLocks noChangeShapeType="1"/>
              </p:cNvSpPr>
              <p:nvPr/>
            </p:nvSpPr>
            <p:spPr bwMode="auto">
              <a:xfrm flipH="1">
                <a:off x="3208" y="2304"/>
                <a:ext cx="48" cy="144"/>
              </a:xfrm>
              <a:prstGeom prst="line">
                <a:avLst/>
              </a:prstGeom>
              <a:noFill/>
              <a:ln w="9525">
                <a:solidFill>
                  <a:schemeClr val="tx1"/>
                </a:solidFill>
                <a:round/>
                <a:headEnd/>
                <a:tailEnd/>
              </a:ln>
            </p:spPr>
            <p:txBody>
              <a:bodyPr/>
              <a:lstStyle/>
              <a:p>
                <a:endParaRPr lang="en-US"/>
              </a:p>
            </p:txBody>
          </p:sp>
        </p:grpSp>
        <p:sp>
          <p:nvSpPr>
            <p:cNvPr id="1046" name="Text Box 314"/>
            <p:cNvSpPr txBox="1">
              <a:spLocks noChangeArrowheads="1"/>
            </p:cNvSpPr>
            <p:nvPr/>
          </p:nvSpPr>
          <p:spPr bwMode="auto">
            <a:xfrm>
              <a:off x="720" y="2217"/>
              <a:ext cx="336" cy="231"/>
            </a:xfrm>
            <a:prstGeom prst="rect">
              <a:avLst/>
            </a:prstGeom>
            <a:noFill/>
            <a:ln w="9525">
              <a:noFill/>
              <a:miter lim="800000"/>
              <a:headEnd/>
              <a:tailEnd/>
            </a:ln>
          </p:spPr>
          <p:txBody>
            <a:bodyPr>
              <a:spAutoFit/>
            </a:bodyPr>
            <a:lstStyle/>
            <a:p>
              <a:pPr eaLnBrk="1" hangingPunct="1">
                <a:spcBef>
                  <a:spcPct val="50000"/>
                </a:spcBef>
              </a:pPr>
              <a:r>
                <a:rPr lang="en-US">
                  <a:latin typeface=".VnTime" pitchFamily="34" charset="0"/>
                </a:rPr>
                <a:t>A</a:t>
              </a:r>
            </a:p>
          </p:txBody>
        </p:sp>
        <p:sp>
          <p:nvSpPr>
            <p:cNvPr id="1047" name="Text Box 315"/>
            <p:cNvSpPr txBox="1">
              <a:spLocks noChangeArrowheads="1"/>
            </p:cNvSpPr>
            <p:nvPr/>
          </p:nvSpPr>
          <p:spPr bwMode="auto">
            <a:xfrm>
              <a:off x="3216" y="2256"/>
              <a:ext cx="336" cy="231"/>
            </a:xfrm>
            <a:prstGeom prst="rect">
              <a:avLst/>
            </a:prstGeom>
            <a:noFill/>
            <a:ln w="9525">
              <a:noFill/>
              <a:miter lim="800000"/>
              <a:headEnd/>
              <a:tailEnd/>
            </a:ln>
          </p:spPr>
          <p:txBody>
            <a:bodyPr>
              <a:spAutoFit/>
            </a:bodyPr>
            <a:lstStyle/>
            <a:p>
              <a:pPr eaLnBrk="1" hangingPunct="1">
                <a:spcBef>
                  <a:spcPct val="50000"/>
                </a:spcBef>
              </a:pPr>
              <a:r>
                <a:rPr lang="en-US">
                  <a:latin typeface=".VnTime" pitchFamily="34" charset="0"/>
                </a:rPr>
                <a:t>C</a:t>
              </a:r>
            </a:p>
          </p:txBody>
        </p:sp>
        <p:sp>
          <p:nvSpPr>
            <p:cNvPr id="1048" name="Text Box 316"/>
            <p:cNvSpPr txBox="1">
              <a:spLocks noChangeArrowheads="1"/>
            </p:cNvSpPr>
            <p:nvPr/>
          </p:nvSpPr>
          <p:spPr bwMode="auto">
            <a:xfrm>
              <a:off x="2592" y="2121"/>
              <a:ext cx="336" cy="231"/>
            </a:xfrm>
            <a:prstGeom prst="rect">
              <a:avLst/>
            </a:prstGeom>
            <a:noFill/>
            <a:ln w="9525">
              <a:noFill/>
              <a:miter lim="800000"/>
              <a:headEnd/>
              <a:tailEnd/>
            </a:ln>
          </p:spPr>
          <p:txBody>
            <a:bodyPr>
              <a:spAutoFit/>
            </a:bodyPr>
            <a:lstStyle/>
            <a:p>
              <a:pPr eaLnBrk="1" hangingPunct="1">
                <a:spcBef>
                  <a:spcPct val="50000"/>
                </a:spcBef>
              </a:pPr>
              <a:r>
                <a:rPr lang="en-US">
                  <a:latin typeface=".VnTime" pitchFamily="34" charset="0"/>
                </a:rPr>
                <a:t>R</a:t>
              </a:r>
              <a:r>
                <a:rPr lang="en-US" baseline="-25000">
                  <a:latin typeface=".VnTime" pitchFamily="34" charset="0"/>
                </a:rPr>
                <a:t>3</a:t>
              </a:r>
              <a:endParaRPr lang="en-US">
                <a:latin typeface=".VnTime" pitchFamily="34" charset="0"/>
              </a:endParaRPr>
            </a:p>
          </p:txBody>
        </p:sp>
        <p:sp>
          <p:nvSpPr>
            <p:cNvPr id="1049" name="Text Box 317"/>
            <p:cNvSpPr txBox="1">
              <a:spLocks noChangeArrowheads="1"/>
            </p:cNvSpPr>
            <p:nvPr/>
          </p:nvSpPr>
          <p:spPr bwMode="auto">
            <a:xfrm>
              <a:off x="1872" y="2112"/>
              <a:ext cx="336" cy="231"/>
            </a:xfrm>
            <a:prstGeom prst="rect">
              <a:avLst/>
            </a:prstGeom>
            <a:noFill/>
            <a:ln w="9525">
              <a:noFill/>
              <a:miter lim="800000"/>
              <a:headEnd/>
              <a:tailEnd/>
            </a:ln>
          </p:spPr>
          <p:txBody>
            <a:bodyPr>
              <a:spAutoFit/>
            </a:bodyPr>
            <a:lstStyle/>
            <a:p>
              <a:pPr eaLnBrk="1" hangingPunct="1">
                <a:spcBef>
                  <a:spcPct val="50000"/>
                </a:spcBef>
              </a:pPr>
              <a:r>
                <a:rPr lang="en-US">
                  <a:latin typeface=".VnTime" pitchFamily="34" charset="0"/>
                </a:rPr>
                <a:t>R</a:t>
              </a:r>
              <a:r>
                <a:rPr lang="en-US" baseline="-25000">
                  <a:latin typeface=".VnTime" pitchFamily="34" charset="0"/>
                </a:rPr>
                <a:t>2</a:t>
              </a:r>
              <a:endParaRPr lang="en-US">
                <a:latin typeface=".VnTime" pitchFamily="34" charset="0"/>
              </a:endParaRPr>
            </a:p>
          </p:txBody>
        </p:sp>
        <p:sp>
          <p:nvSpPr>
            <p:cNvPr id="1050" name="Text Box 318"/>
            <p:cNvSpPr txBox="1">
              <a:spLocks noChangeArrowheads="1"/>
            </p:cNvSpPr>
            <p:nvPr/>
          </p:nvSpPr>
          <p:spPr bwMode="auto">
            <a:xfrm>
              <a:off x="1248" y="2112"/>
              <a:ext cx="336" cy="231"/>
            </a:xfrm>
            <a:prstGeom prst="rect">
              <a:avLst/>
            </a:prstGeom>
            <a:noFill/>
            <a:ln w="9525">
              <a:noFill/>
              <a:miter lim="800000"/>
              <a:headEnd/>
              <a:tailEnd/>
            </a:ln>
          </p:spPr>
          <p:txBody>
            <a:bodyPr>
              <a:spAutoFit/>
            </a:bodyPr>
            <a:lstStyle/>
            <a:p>
              <a:pPr eaLnBrk="1" hangingPunct="1">
                <a:spcBef>
                  <a:spcPct val="50000"/>
                </a:spcBef>
              </a:pPr>
              <a:r>
                <a:rPr lang="en-US">
                  <a:latin typeface=".VnTime" pitchFamily="34" charset="0"/>
                </a:rPr>
                <a:t>R</a:t>
              </a:r>
              <a:r>
                <a:rPr lang="en-US" baseline="-25000">
                  <a:latin typeface=".VnTime" pitchFamily="34" charset="0"/>
                </a:rPr>
                <a:t>1</a:t>
              </a:r>
              <a:endParaRPr lang="en-US">
                <a:latin typeface=".VnTime" pitchFamily="34" charset="0"/>
              </a:endParaRPr>
            </a:p>
          </p:txBody>
        </p:sp>
      </p:grpSp>
      <p:graphicFrame>
        <p:nvGraphicFramePr>
          <p:cNvPr id="21" name="Đối tượng 20"/>
          <p:cNvGraphicFramePr>
            <a:graphicFrameLocks noChangeAspect="1"/>
          </p:cNvGraphicFramePr>
          <p:nvPr/>
        </p:nvGraphicFramePr>
        <p:xfrm>
          <a:off x="3478213" y="3952875"/>
          <a:ext cx="3840162" cy="863600"/>
        </p:xfrm>
        <a:graphic>
          <a:graphicData uri="http://schemas.openxmlformats.org/presentationml/2006/ole">
            <mc:AlternateContent xmlns:mc="http://schemas.openxmlformats.org/markup-compatibility/2006">
              <mc:Choice xmlns:v="urn:schemas-microsoft-com:vml" Requires="v">
                <p:oleObj spid="_x0000_s1026" name="Equation" r:id="rId3" imgW="1422400" imgH="431800" progId="">
                  <p:embed/>
                </p:oleObj>
              </mc:Choice>
              <mc:Fallback>
                <p:oleObj name="Equation" r:id="rId3" imgW="1422400" imgH="431800" progId="">
                  <p:embed/>
                  <p:pic>
                    <p:nvPicPr>
                      <p:cNvPr id="0" name="Đối tượng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213" y="3952875"/>
                        <a:ext cx="384016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 name="Hình chữ nhật 2047"/>
          <p:cNvSpPr>
            <a:spLocks noChangeArrowheads="1"/>
          </p:cNvSpPr>
          <p:nvPr/>
        </p:nvSpPr>
        <p:spPr bwMode="auto">
          <a:xfrm>
            <a:off x="3630613" y="5735638"/>
            <a:ext cx="4368800" cy="460375"/>
          </a:xfrm>
          <a:prstGeom prst="rect">
            <a:avLst/>
          </a:prstGeom>
          <a:noFill/>
          <a:ln w="9525">
            <a:noFill/>
            <a:miter lim="800000"/>
            <a:headEnd/>
            <a:tailEnd/>
          </a:ln>
        </p:spPr>
        <p:txBody>
          <a:bodyPr>
            <a:spAutoFit/>
          </a:bodyPr>
          <a:lstStyle/>
          <a:p>
            <a:pPr eaLnBrk="1" hangingPunct="1"/>
            <a:r>
              <a:rPr lang="vi-VN" sz="2400" b="1" dirty="0">
                <a:solidFill>
                  <a:srgbClr val="000066"/>
                </a:solidFill>
                <a:latin typeface="+mj-lt"/>
              </a:rPr>
              <a:t>U</a:t>
            </a:r>
            <a:r>
              <a:rPr lang="vi-VN" sz="2400" b="1" baseline="-25000" dirty="0">
                <a:solidFill>
                  <a:srgbClr val="000066"/>
                </a:solidFill>
                <a:latin typeface="+mj-lt"/>
              </a:rPr>
              <a:t>2 </a:t>
            </a:r>
            <a:r>
              <a:rPr lang="vi-VN" sz="2400" b="1" dirty="0">
                <a:solidFill>
                  <a:srgbClr val="000066"/>
                </a:solidFill>
                <a:latin typeface="+mj-lt"/>
              </a:rPr>
              <a:t>= I</a:t>
            </a:r>
            <a:r>
              <a:rPr lang="vi-VN" sz="2400" b="1" baseline="-25000" dirty="0">
                <a:solidFill>
                  <a:srgbClr val="000066"/>
                </a:solidFill>
                <a:latin typeface="+mj-lt"/>
              </a:rPr>
              <a:t>2</a:t>
            </a:r>
            <a:r>
              <a:rPr lang="vi-VN" sz="2400" b="1" dirty="0">
                <a:solidFill>
                  <a:srgbClr val="000066"/>
                </a:solidFill>
                <a:latin typeface="+mj-lt"/>
              </a:rPr>
              <a:t> . R</a:t>
            </a:r>
            <a:r>
              <a:rPr lang="vi-VN" sz="2400" b="1" baseline="-25000" dirty="0">
                <a:solidFill>
                  <a:srgbClr val="000066"/>
                </a:solidFill>
                <a:latin typeface="+mj-lt"/>
              </a:rPr>
              <a:t>2</a:t>
            </a:r>
            <a:r>
              <a:rPr lang="vi-VN" sz="2400" b="1" dirty="0">
                <a:solidFill>
                  <a:srgbClr val="000066"/>
                </a:solidFill>
                <a:latin typeface="+mj-lt"/>
              </a:rPr>
              <a:t> = 1,2.15 = 18 (V)</a:t>
            </a:r>
          </a:p>
        </p:txBody>
      </p:sp>
      <p:sp>
        <p:nvSpPr>
          <p:cNvPr id="2049" name="Hình chữ nhật 2048"/>
          <p:cNvSpPr>
            <a:spLocks noChangeArrowheads="1"/>
          </p:cNvSpPr>
          <p:nvPr/>
        </p:nvSpPr>
        <p:spPr bwMode="auto">
          <a:xfrm>
            <a:off x="2339975" y="4714875"/>
            <a:ext cx="6672263" cy="460375"/>
          </a:xfrm>
          <a:prstGeom prst="rect">
            <a:avLst/>
          </a:prstGeom>
          <a:noFill/>
          <a:ln w="9525">
            <a:noFill/>
            <a:miter lim="800000"/>
            <a:headEnd/>
            <a:tailEnd/>
          </a:ln>
        </p:spPr>
        <p:txBody>
          <a:bodyPr>
            <a:spAutoFit/>
          </a:bodyPr>
          <a:lstStyle/>
          <a:p>
            <a:pPr eaLnBrk="1" hangingPunct="1"/>
            <a:r>
              <a:rPr lang="vi-VN" sz="2400" b="1" dirty="0">
                <a:solidFill>
                  <a:srgbClr val="006600"/>
                </a:solidFill>
                <a:latin typeface="+mj-lt"/>
              </a:rPr>
              <a:t>b. Hiệu điện thế giữa hai đầu mỗi điện trở l</a:t>
            </a:r>
            <a:r>
              <a:rPr lang="vi-VN" sz="2400" b="1" dirty="0">
                <a:solidFill>
                  <a:srgbClr val="006600"/>
                </a:solidFill>
              </a:rPr>
              <a:t>à:</a:t>
            </a:r>
          </a:p>
        </p:txBody>
      </p:sp>
      <p:sp>
        <p:nvSpPr>
          <p:cNvPr id="2053" name="Hình chữ nhật 2052"/>
          <p:cNvSpPr>
            <a:spLocks noChangeArrowheads="1"/>
          </p:cNvSpPr>
          <p:nvPr/>
        </p:nvSpPr>
        <p:spPr bwMode="auto">
          <a:xfrm>
            <a:off x="3598863" y="5230813"/>
            <a:ext cx="3643946" cy="461665"/>
          </a:xfrm>
          <a:prstGeom prst="rect">
            <a:avLst/>
          </a:prstGeom>
          <a:noFill/>
          <a:ln w="9525">
            <a:noFill/>
            <a:miter lim="800000"/>
            <a:headEnd/>
            <a:tailEnd/>
          </a:ln>
        </p:spPr>
        <p:txBody>
          <a:bodyPr wrap="none">
            <a:spAutoFit/>
          </a:bodyPr>
          <a:lstStyle/>
          <a:p>
            <a:pPr eaLnBrk="1" hangingPunct="1"/>
            <a:r>
              <a:rPr lang="vi-VN" sz="2400" b="1" dirty="0">
                <a:solidFill>
                  <a:srgbClr val="003300"/>
                </a:solidFill>
                <a:latin typeface="+mj-lt"/>
              </a:rPr>
              <a:t>U</a:t>
            </a:r>
            <a:r>
              <a:rPr lang="vi-VN" sz="2800" b="1" baseline="-25000" dirty="0">
                <a:solidFill>
                  <a:srgbClr val="003300"/>
                </a:solidFill>
                <a:latin typeface="+mj-lt"/>
              </a:rPr>
              <a:t>1</a:t>
            </a:r>
            <a:r>
              <a:rPr lang="vi-VN" sz="2400" b="1" dirty="0">
                <a:solidFill>
                  <a:srgbClr val="003300"/>
                </a:solidFill>
                <a:latin typeface="+mj-lt"/>
              </a:rPr>
              <a:t> = I</a:t>
            </a:r>
            <a:r>
              <a:rPr lang="vi-VN" sz="2400" b="1" baseline="-25000" dirty="0">
                <a:solidFill>
                  <a:srgbClr val="003300"/>
                </a:solidFill>
                <a:latin typeface="+mj-lt"/>
              </a:rPr>
              <a:t>1</a:t>
            </a:r>
            <a:r>
              <a:rPr lang="vi-VN" sz="2400" b="1" dirty="0">
                <a:solidFill>
                  <a:srgbClr val="003300"/>
                </a:solidFill>
                <a:latin typeface="+mj-lt"/>
              </a:rPr>
              <a:t>.R</a:t>
            </a:r>
            <a:r>
              <a:rPr lang="vi-VN" sz="2400" b="1" baseline="-25000" dirty="0">
                <a:solidFill>
                  <a:srgbClr val="003300"/>
                </a:solidFill>
                <a:latin typeface="+mj-lt"/>
              </a:rPr>
              <a:t>1</a:t>
            </a:r>
            <a:r>
              <a:rPr lang="vi-VN" sz="2400" b="1" dirty="0">
                <a:solidFill>
                  <a:srgbClr val="003300"/>
                </a:solidFill>
                <a:latin typeface="+mj-lt"/>
              </a:rPr>
              <a:t> = 1,2.10 =12 (V)</a:t>
            </a:r>
          </a:p>
        </p:txBody>
      </p:sp>
      <p:sp>
        <p:nvSpPr>
          <p:cNvPr id="2054" name="Hình chữ nhật 2053"/>
          <p:cNvSpPr>
            <a:spLocks noChangeArrowheads="1"/>
          </p:cNvSpPr>
          <p:nvPr/>
        </p:nvSpPr>
        <p:spPr bwMode="auto">
          <a:xfrm>
            <a:off x="3668713" y="6205538"/>
            <a:ext cx="3703258" cy="461665"/>
          </a:xfrm>
          <a:prstGeom prst="rect">
            <a:avLst/>
          </a:prstGeom>
          <a:noFill/>
          <a:ln w="9525">
            <a:noFill/>
            <a:miter lim="800000"/>
            <a:headEnd/>
            <a:tailEnd/>
          </a:ln>
        </p:spPr>
        <p:txBody>
          <a:bodyPr wrap="none">
            <a:spAutoFit/>
          </a:bodyPr>
          <a:lstStyle/>
          <a:p>
            <a:pPr eaLnBrk="1" hangingPunct="1"/>
            <a:r>
              <a:rPr lang="vi-VN" sz="2400" b="1" dirty="0">
                <a:solidFill>
                  <a:srgbClr val="333300"/>
                </a:solidFill>
                <a:latin typeface="+mj-lt"/>
              </a:rPr>
              <a:t>U</a:t>
            </a:r>
            <a:r>
              <a:rPr lang="vi-VN" sz="2400" b="1" baseline="-25000" dirty="0">
                <a:solidFill>
                  <a:srgbClr val="333300"/>
                </a:solidFill>
                <a:latin typeface="+mj-lt"/>
              </a:rPr>
              <a:t>3</a:t>
            </a:r>
            <a:r>
              <a:rPr lang="vi-VN" sz="2400" b="1" dirty="0">
                <a:solidFill>
                  <a:srgbClr val="333300"/>
                </a:solidFill>
                <a:latin typeface="+mj-lt"/>
              </a:rPr>
              <a:t> = I</a:t>
            </a:r>
            <a:r>
              <a:rPr lang="vi-VN" sz="2400" b="1" baseline="-25000" dirty="0">
                <a:solidFill>
                  <a:srgbClr val="333300"/>
                </a:solidFill>
                <a:latin typeface="+mj-lt"/>
              </a:rPr>
              <a:t>3</a:t>
            </a:r>
            <a:r>
              <a:rPr lang="vi-VN" sz="2400" b="1" dirty="0">
                <a:solidFill>
                  <a:srgbClr val="333300"/>
                </a:solidFill>
                <a:latin typeface="+mj-lt"/>
              </a:rPr>
              <a:t>.R</a:t>
            </a:r>
            <a:r>
              <a:rPr lang="vi-VN" sz="2400" b="1" baseline="-25000" dirty="0">
                <a:solidFill>
                  <a:srgbClr val="333300"/>
                </a:solidFill>
                <a:latin typeface="+mj-lt"/>
              </a:rPr>
              <a:t>3</a:t>
            </a:r>
            <a:r>
              <a:rPr lang="vi-VN" sz="2400" b="1" dirty="0">
                <a:solidFill>
                  <a:srgbClr val="333300"/>
                </a:solidFill>
                <a:latin typeface="+mj-lt"/>
              </a:rPr>
              <a:t> =1,2. 25 = 30 (V)</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5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0-#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049"/>
                                        </p:tgtEl>
                                        <p:attrNameLst>
                                          <p:attrName>style.visibility</p:attrName>
                                        </p:attrNameLst>
                                      </p:cBhvr>
                                      <p:to>
                                        <p:strVal val="visible"/>
                                      </p:to>
                                    </p:set>
                                    <p:anim calcmode="lin" valueType="num">
                                      <p:cBhvr additive="base">
                                        <p:cTn id="67" dur="500" fill="hold"/>
                                        <p:tgtEl>
                                          <p:spTgt spid="2049"/>
                                        </p:tgtEl>
                                        <p:attrNameLst>
                                          <p:attrName>ppt_x</p:attrName>
                                        </p:attrNameLst>
                                      </p:cBhvr>
                                      <p:tavLst>
                                        <p:tav tm="0">
                                          <p:val>
                                            <p:strVal val="1+#ppt_w/2"/>
                                          </p:val>
                                        </p:tav>
                                        <p:tav tm="100000">
                                          <p:val>
                                            <p:strVal val="#ppt_x"/>
                                          </p:val>
                                        </p:tav>
                                      </p:tavLst>
                                    </p:anim>
                                    <p:anim calcmode="lin" valueType="num">
                                      <p:cBhvr additive="base">
                                        <p:cTn id="68"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053"/>
                                        </p:tgtEl>
                                        <p:attrNameLst>
                                          <p:attrName>style.visibility</p:attrName>
                                        </p:attrNameLst>
                                      </p:cBhvr>
                                      <p:to>
                                        <p:strVal val="visible"/>
                                      </p:to>
                                    </p:set>
                                    <p:anim calcmode="lin" valueType="num">
                                      <p:cBhvr additive="base">
                                        <p:cTn id="73" dur="500" fill="hold"/>
                                        <p:tgtEl>
                                          <p:spTgt spid="2053"/>
                                        </p:tgtEl>
                                        <p:attrNameLst>
                                          <p:attrName>ppt_x</p:attrName>
                                        </p:attrNameLst>
                                      </p:cBhvr>
                                      <p:tavLst>
                                        <p:tav tm="0">
                                          <p:val>
                                            <p:strVal val="1+#ppt_w/2"/>
                                          </p:val>
                                        </p:tav>
                                        <p:tav tm="100000">
                                          <p:val>
                                            <p:strVal val="#ppt_x"/>
                                          </p:val>
                                        </p:tav>
                                      </p:tavLst>
                                    </p:anim>
                                    <p:anim calcmode="lin" valueType="num">
                                      <p:cBhvr additive="base">
                                        <p:cTn id="74" dur="500" fill="hold"/>
                                        <p:tgtEl>
                                          <p:spTgt spid="2053"/>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048"/>
                                        </p:tgtEl>
                                        <p:attrNameLst>
                                          <p:attrName>style.visibility</p:attrName>
                                        </p:attrNameLst>
                                      </p:cBhvr>
                                      <p:to>
                                        <p:strVal val="visible"/>
                                      </p:to>
                                    </p:set>
                                    <p:anim calcmode="lin" valueType="num">
                                      <p:cBhvr additive="base">
                                        <p:cTn id="77" dur="500" fill="hold"/>
                                        <p:tgtEl>
                                          <p:spTgt spid="2048"/>
                                        </p:tgtEl>
                                        <p:attrNameLst>
                                          <p:attrName>ppt_x</p:attrName>
                                        </p:attrNameLst>
                                      </p:cBhvr>
                                      <p:tavLst>
                                        <p:tav tm="0">
                                          <p:val>
                                            <p:strVal val="1+#ppt_w/2"/>
                                          </p:val>
                                        </p:tav>
                                        <p:tav tm="100000">
                                          <p:val>
                                            <p:strVal val="#ppt_x"/>
                                          </p:val>
                                        </p:tav>
                                      </p:tavLst>
                                    </p:anim>
                                    <p:anim calcmode="lin" valueType="num">
                                      <p:cBhvr additive="base">
                                        <p:cTn id="78" dur="500" fill="hold"/>
                                        <p:tgtEl>
                                          <p:spTgt spid="204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054"/>
                                        </p:tgtEl>
                                        <p:attrNameLst>
                                          <p:attrName>style.visibility</p:attrName>
                                        </p:attrNameLst>
                                      </p:cBhvr>
                                      <p:to>
                                        <p:strVal val="visible"/>
                                      </p:to>
                                    </p:set>
                                    <p:anim calcmode="lin" valueType="num">
                                      <p:cBhvr additive="base">
                                        <p:cTn id="81" dur="500" fill="hold"/>
                                        <p:tgtEl>
                                          <p:spTgt spid="2054"/>
                                        </p:tgtEl>
                                        <p:attrNameLst>
                                          <p:attrName>ppt_x</p:attrName>
                                        </p:attrNameLst>
                                      </p:cBhvr>
                                      <p:tavLst>
                                        <p:tav tm="0">
                                          <p:val>
                                            <p:strVal val="1+#ppt_w/2"/>
                                          </p:val>
                                        </p:tav>
                                        <p:tav tm="100000">
                                          <p:val>
                                            <p:strVal val="#ppt_x"/>
                                          </p:val>
                                        </p:tav>
                                      </p:tavLst>
                                    </p:anim>
                                    <p:anim calcmode="lin" valueType="num">
                                      <p:cBhvr additive="base">
                                        <p:cTn id="82"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P spid="16" grpId="0"/>
      <p:bldP spid="19" grpId="0"/>
      <p:bldP spid="20" grpId="0"/>
      <p:bldP spid="2048" grpId="0"/>
      <p:bldP spid="2049" grpId="0"/>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een Course PowerPoint | Simple powerpoint templates, Powerpoint  background design, Powerpoint background templates"/>
          <p:cNvPicPr>
            <a:picLocks noChangeAspect="1" noChangeArrowheads="1"/>
          </p:cNvPicPr>
          <p:nvPr/>
        </p:nvPicPr>
        <p:blipFill>
          <a:blip r:embed="rId2"/>
          <a:srcRect/>
          <a:stretch>
            <a:fillRect/>
          </a:stretch>
        </p:blipFill>
        <p:spPr bwMode="auto">
          <a:xfrm>
            <a:off x="0" y="91437"/>
            <a:ext cx="9144000" cy="6766563"/>
          </a:xfrm>
          <a:prstGeom prst="rect">
            <a:avLst/>
          </a:prstGeom>
          <a:noFill/>
        </p:spPr>
      </p:pic>
      <p:sp>
        <p:nvSpPr>
          <p:cNvPr id="4" name="Hình chữ nhật 7"/>
          <p:cNvSpPr>
            <a:spLocks noChangeArrowheads="1"/>
          </p:cNvSpPr>
          <p:nvPr/>
        </p:nvSpPr>
        <p:spPr bwMode="auto">
          <a:xfrm>
            <a:off x="0" y="0"/>
            <a:ext cx="2109849" cy="584763"/>
          </a:xfrm>
          <a:prstGeom prst="rect">
            <a:avLst/>
          </a:prstGeom>
          <a:noFill/>
          <a:ln w="9525">
            <a:noFill/>
            <a:miter lim="800000"/>
            <a:headEnd/>
            <a:tailEnd/>
          </a:ln>
        </p:spPr>
        <p:txBody>
          <a:bodyPr wrap="none" lIns="91428" tIns="45714" rIns="91428" bIns="45714">
            <a:spAutoFit/>
          </a:bodyPr>
          <a:lstStyle/>
          <a:p>
            <a:r>
              <a:rPr lang="vi-VN" sz="3200" b="1" dirty="0">
                <a:solidFill>
                  <a:srgbClr val="660066"/>
                </a:solidFill>
                <a:latin typeface="Times New Roman" pitchFamily="18" charset="0"/>
                <a:cs typeface="Times New Roman" pitchFamily="18" charset="0"/>
              </a:rPr>
              <a:t>3. Kết luận</a:t>
            </a:r>
          </a:p>
        </p:txBody>
      </p:sp>
      <p:sp>
        <p:nvSpPr>
          <p:cNvPr id="5" name="Rectangle 4"/>
          <p:cNvSpPr>
            <a:spLocks noChangeArrowheads="1"/>
          </p:cNvSpPr>
          <p:nvPr/>
        </p:nvSpPr>
        <p:spPr bwMode="auto">
          <a:xfrm>
            <a:off x="0" y="533400"/>
            <a:ext cx="9144000" cy="1077218"/>
          </a:xfrm>
          <a:prstGeom prst="rect">
            <a:avLst/>
          </a:prstGeom>
          <a:noFill/>
          <a:ln w="9525">
            <a:noFill/>
            <a:miter lim="800000"/>
            <a:headEnd/>
            <a:tailEnd/>
          </a:ln>
        </p:spPr>
        <p:txBody>
          <a:bodyPr wrap="square">
            <a:spAutoFit/>
          </a:bodyPr>
          <a:lstStyle/>
          <a:p>
            <a:r>
              <a:rPr lang="it-IT" sz="3200" b="1" i="1" dirty="0">
                <a:solidFill>
                  <a:srgbClr val="C00000"/>
                </a:solidFill>
                <a:latin typeface="Times New Roman" pitchFamily="18" charset="0"/>
                <a:cs typeface="Times New Roman" pitchFamily="18" charset="0"/>
              </a:rPr>
              <a:t>Điện trở của dây dẫn </a:t>
            </a:r>
            <a:r>
              <a:rPr lang="it-IT" sz="3200" b="1" i="1" u="sng" dirty="0">
                <a:solidFill>
                  <a:srgbClr val="C00000"/>
                </a:solidFill>
                <a:latin typeface="Times New Roman" pitchFamily="18" charset="0"/>
                <a:cs typeface="Times New Roman" pitchFamily="18" charset="0"/>
              </a:rPr>
              <a:t>tỉ lệ thuận </a:t>
            </a:r>
            <a:r>
              <a:rPr lang="it-IT" sz="3200" b="1" i="1" dirty="0">
                <a:solidFill>
                  <a:srgbClr val="C00000"/>
                </a:solidFill>
                <a:latin typeface="Times New Roman" pitchFamily="18" charset="0"/>
                <a:cs typeface="Times New Roman" pitchFamily="18" charset="0"/>
              </a:rPr>
              <a:t>với chiều dài của dây.</a:t>
            </a:r>
            <a:endParaRPr lang="vi-VN" sz="3200" b="1" dirty="0">
              <a:solidFill>
                <a:srgbClr val="C00000"/>
              </a:solidFill>
              <a:latin typeface="Times New Roman" pitchFamily="18" charset="0"/>
              <a:cs typeface="Times New Roman" pitchFamily="18" charset="0"/>
            </a:endParaRPr>
          </a:p>
        </p:txBody>
      </p:sp>
      <p:sp>
        <p:nvSpPr>
          <p:cNvPr id="6" name="Rectangle 5"/>
          <p:cNvSpPr>
            <a:spLocks noChangeArrowheads="1"/>
          </p:cNvSpPr>
          <p:nvPr/>
        </p:nvSpPr>
        <p:spPr bwMode="auto">
          <a:xfrm>
            <a:off x="0" y="1600200"/>
            <a:ext cx="9144000" cy="584775"/>
          </a:xfrm>
          <a:prstGeom prst="rect">
            <a:avLst/>
          </a:prstGeom>
          <a:noFill/>
          <a:ln w="9525">
            <a:noFill/>
            <a:miter lim="800000"/>
            <a:headEnd/>
            <a:tailEnd/>
          </a:ln>
        </p:spPr>
        <p:txBody>
          <a:bodyPr wrap="square">
            <a:spAutoFit/>
          </a:bodyPr>
          <a:lstStyle/>
          <a:p>
            <a:r>
              <a:rPr lang="it-IT" sz="3200" b="1" i="1" dirty="0">
                <a:solidFill>
                  <a:srgbClr val="C00000"/>
                </a:solidFill>
                <a:latin typeface="Times New Roman" pitchFamily="18" charset="0"/>
                <a:cs typeface="Times New Roman" pitchFamily="18" charset="0"/>
              </a:rPr>
              <a:t>* </a:t>
            </a:r>
            <a:r>
              <a:rPr lang="pt-BR" sz="3200" dirty="0">
                <a:latin typeface="Times New Roman" pitchFamily="18" charset="0"/>
                <a:cs typeface="Times New Roman" pitchFamily="18" charset="0"/>
              </a:rPr>
              <a:t>Với 2 dây dẫn có cùng tiết diện và cùng </a:t>
            </a:r>
            <a:r>
              <a:rPr lang="vi-VN" sz="3200" dirty="0">
                <a:latin typeface="Times New Roman" pitchFamily="18" charset="0"/>
                <a:cs typeface="Times New Roman" pitchFamily="18" charset="0"/>
              </a:rPr>
              <a:t>vật</a:t>
            </a:r>
            <a:r>
              <a:rPr lang="pt-BR" sz="3200" dirty="0">
                <a:latin typeface="Times New Roman" pitchFamily="18" charset="0"/>
                <a:cs typeface="Times New Roman" pitchFamily="18" charset="0"/>
              </a:rPr>
              <a:t> liệu, thì: </a:t>
            </a:r>
            <a:endParaRPr lang="vi-VN" sz="3200" b="1" dirty="0">
              <a:solidFill>
                <a:srgbClr val="C00000"/>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a:srcRect/>
          <a:stretch>
            <a:fillRect/>
          </a:stretch>
        </p:blipFill>
        <p:spPr bwMode="auto">
          <a:xfrm>
            <a:off x="3505200" y="2133600"/>
            <a:ext cx="1168400" cy="1011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0"/>
            <a:ext cx="3699603"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L</a:t>
            </a:r>
            <a:r>
              <a:rPr lang="vi-VN" sz="3200" dirty="0">
                <a:solidFill>
                  <a:srgbClr val="FF0000"/>
                </a:solidFill>
                <a:latin typeface="Times New Roman" pitchFamily="18" charset="0"/>
                <a:cs typeface="Times New Roman" pitchFamily="18" charset="0"/>
              </a:rPr>
              <a:t>IÊN HỆ THỰC TẾ</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0" y="533400"/>
            <a:ext cx="9144000" cy="1815882"/>
          </a:xfrm>
          <a:prstGeom prst="rect">
            <a:avLst/>
          </a:prstGeom>
        </p:spPr>
        <p:txBody>
          <a:bodyPr wrap="square">
            <a:spAutoFit/>
          </a:bodyPr>
          <a:lstStyle/>
          <a:p>
            <a:r>
              <a:rPr lang="vi-VN" sz="2800" dirty="0">
                <a:latin typeface="Times New Roman" pitchFamily="18" charset="0"/>
                <a:cs typeface="Times New Roman" pitchFamily="18" charset="0"/>
              </a:rPr>
              <a:t>Mắc một bóng đèn vào hiệu điện thế không đổi bằng dây dẫn ngắn thì đèn sáng bình thường, nếu thay bằng dây dẫn khá dài có cùng tiết diện và được làm từ cùng một loại vật liệu thì đèn sáng yếu hơn.</a:t>
            </a:r>
            <a:endParaRPr lang="en-US" sz="2800" dirty="0">
              <a:latin typeface="Times New Roman" pitchFamily="18" charset="0"/>
              <a:cs typeface="Times New Roman" pitchFamily="18" charset="0"/>
            </a:endParaRPr>
          </a:p>
        </p:txBody>
      </p:sp>
      <p:pic>
        <p:nvPicPr>
          <p:cNvPr id="59394" name="Picture 2" descr="Vật Lí lớp 9 | Tổng hợp Lý thuyết - Bài tập Vật Lý 9 có đáp án"/>
          <p:cNvPicPr>
            <a:picLocks noChangeAspect="1" noChangeArrowheads="1"/>
          </p:cNvPicPr>
          <p:nvPr/>
        </p:nvPicPr>
        <p:blipFill>
          <a:blip r:embed="rId2"/>
          <a:srcRect/>
          <a:stretch>
            <a:fillRect/>
          </a:stretch>
        </p:blipFill>
        <p:spPr bwMode="auto">
          <a:xfrm>
            <a:off x="609600" y="2286000"/>
            <a:ext cx="7162800" cy="2276475"/>
          </a:xfrm>
          <a:prstGeom prst="rect">
            <a:avLst/>
          </a:prstGeom>
          <a:noFill/>
        </p:spPr>
      </p:pic>
      <p:sp>
        <p:nvSpPr>
          <p:cNvPr id="7" name="Rectangle 6"/>
          <p:cNvSpPr/>
          <p:nvPr/>
        </p:nvSpPr>
        <p:spPr>
          <a:xfrm>
            <a:off x="0" y="4611231"/>
            <a:ext cx="9144000" cy="2246769"/>
          </a:xfrm>
          <a:prstGeom prst="rect">
            <a:avLst/>
          </a:prstGeom>
        </p:spPr>
        <p:txBody>
          <a:bodyPr wrap="square">
            <a:spAutoFit/>
          </a:bodyPr>
          <a:lstStyle/>
          <a:p>
            <a:r>
              <a:rPr lang="vi-VN" sz="2800" dirty="0">
                <a:latin typeface="Times New Roman" pitchFamily="18" charset="0"/>
                <a:cs typeface="Times New Roman" pitchFamily="18" charset="0"/>
              </a:rPr>
              <a:t>⇒ Do điện trở dây dẫn phụ thuộc vào chiều dài, khi chiều dài tăng lên thì điện trở của dây tăng lên. Vì vậy điện trở của đoạn mạch cũng tăng lên. Như vậy, khi hiệu điện thế không thay đổi nhưng điện trở tăng lên thì cường độ dòng điện qua bóng đèn giảm đi ⇒ đèn sáng yếu hơn.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9394"/>
                                        </p:tgtEl>
                                        <p:attrNameLst>
                                          <p:attrName>style.visibility</p:attrName>
                                        </p:attrNameLst>
                                      </p:cBhvr>
                                      <p:to>
                                        <p:strVal val="visible"/>
                                      </p:to>
                                    </p:set>
                                    <p:animEffect transition="in" filter="barn(inHorizontal)">
                                      <p:cBhvr>
                                        <p:cTn id="18" dur="500"/>
                                        <p:tgtEl>
                                          <p:spTgt spid="5939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dirty="0">
                <a:solidFill>
                  <a:srgbClr val="FF0000"/>
                </a:solidFill>
                <a:latin typeface="+mj-lt"/>
              </a:rPr>
              <a:t>Câu 1:</a:t>
            </a:r>
            <a:r>
              <a:rPr lang="vi-VN" sz="3200" dirty="0">
                <a:solidFill>
                  <a:srgbClr val="FF0000"/>
                </a:solidFill>
                <a:latin typeface="+mj-lt"/>
              </a:rPr>
              <a:t> Để tìm hiểu sự phụ thuộc của điện trở dây dẫn vào chiều dài dây dẫn, cần phải xác định và so sánh điện trở của các dây dẫn có những đặc điểm nào?</a:t>
            </a:r>
            <a:endParaRPr lang="en-US" sz="3200" dirty="0">
              <a:solidFill>
                <a:srgbClr val="FF0000"/>
              </a:solidFill>
              <a:latin typeface="+mj-lt"/>
            </a:endParaRPr>
          </a:p>
        </p:txBody>
      </p:sp>
      <p:sp>
        <p:nvSpPr>
          <p:cNvPr id="5" name="Rectangle 4"/>
          <p:cNvSpPr/>
          <p:nvPr/>
        </p:nvSpPr>
        <p:spPr>
          <a:xfrm>
            <a:off x="0" y="4800600"/>
            <a:ext cx="8991600" cy="1077218"/>
          </a:xfrm>
          <a:prstGeom prst="rect">
            <a:avLst/>
          </a:prstGeom>
        </p:spPr>
        <p:txBody>
          <a:bodyPr wrap="square">
            <a:spAutoFit/>
          </a:bodyPr>
          <a:lstStyle/>
          <a:p>
            <a:r>
              <a:rPr lang="vi-VN" sz="3200" dirty="0">
                <a:latin typeface="+mj-lt"/>
              </a:rPr>
              <a:t>D. Các dây dẫn này phải được làm từ cùng một vật liệu nhưng có chiều dài và tiết diện khác nhau.</a:t>
            </a:r>
          </a:p>
        </p:txBody>
      </p:sp>
      <p:sp>
        <p:nvSpPr>
          <p:cNvPr id="6" name="Rectangle 5"/>
          <p:cNvSpPr/>
          <p:nvPr/>
        </p:nvSpPr>
        <p:spPr>
          <a:xfrm>
            <a:off x="0" y="1524000"/>
            <a:ext cx="9144000" cy="1077218"/>
          </a:xfrm>
          <a:prstGeom prst="rect">
            <a:avLst/>
          </a:prstGeom>
        </p:spPr>
        <p:txBody>
          <a:bodyPr wrap="square">
            <a:spAutoFit/>
          </a:bodyPr>
          <a:lstStyle/>
          <a:p>
            <a:r>
              <a:rPr lang="vi-VN" sz="3200" dirty="0">
                <a:latin typeface="+mj-lt"/>
              </a:rPr>
              <a:t>A. Các dây dẫn này phải có cùng tiết diện, được làm từ cùng một vật liệu nhưng có chiều dài khác nhau.</a:t>
            </a:r>
          </a:p>
        </p:txBody>
      </p:sp>
      <p:sp>
        <p:nvSpPr>
          <p:cNvPr id="7" name="Rectangle 6"/>
          <p:cNvSpPr/>
          <p:nvPr/>
        </p:nvSpPr>
        <p:spPr>
          <a:xfrm>
            <a:off x="0" y="2667000"/>
            <a:ext cx="9144000" cy="1077218"/>
          </a:xfrm>
          <a:prstGeom prst="rect">
            <a:avLst/>
          </a:prstGeom>
        </p:spPr>
        <p:txBody>
          <a:bodyPr wrap="square">
            <a:spAutoFit/>
          </a:bodyPr>
          <a:lstStyle/>
          <a:p>
            <a:r>
              <a:rPr lang="vi-VN" sz="3200" dirty="0">
                <a:latin typeface="+mj-lt"/>
              </a:rPr>
              <a:t>B. Các dây dẫn này phải có cùng chiều dài, được làm từ cùng một vật liệu nhưng có tiết diện khác nhau.</a:t>
            </a:r>
          </a:p>
        </p:txBody>
      </p:sp>
      <p:sp>
        <p:nvSpPr>
          <p:cNvPr id="8" name="Rectangle 7"/>
          <p:cNvSpPr/>
          <p:nvPr/>
        </p:nvSpPr>
        <p:spPr>
          <a:xfrm>
            <a:off x="0" y="3733800"/>
            <a:ext cx="9144000" cy="1077218"/>
          </a:xfrm>
          <a:prstGeom prst="rect">
            <a:avLst/>
          </a:prstGeom>
        </p:spPr>
        <p:txBody>
          <a:bodyPr wrap="square">
            <a:spAutoFit/>
          </a:bodyPr>
          <a:lstStyle/>
          <a:p>
            <a:r>
              <a:rPr lang="vi-VN" sz="3200" dirty="0">
                <a:latin typeface="+mj-lt"/>
              </a:rPr>
              <a:t>C. Các dây dẫn này phải có cùng chiều dài, cùng tiết diện nhưng được làm bằng các vật liệu khác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0" y="228600"/>
            <a:ext cx="9144000" cy="12954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4000" dirty="0">
                <a:solidFill>
                  <a:srgbClr val="C00000"/>
                </a:solidFill>
                <a:latin typeface="+mj-lt"/>
              </a:rPr>
              <a:t>Câu 2: Điện trở của dây dẫn không phụ thuộc vào yếu tố nào dưới đây?</a:t>
            </a:r>
            <a:endParaRPr lang="en-US" sz="4000" dirty="0">
              <a:solidFill>
                <a:srgbClr val="C00000"/>
              </a:solidFill>
              <a:latin typeface="+mj-lt"/>
              <a:cs typeface="Times New Roman" pitchFamily="18" charset="0"/>
            </a:endParaRPr>
          </a:p>
        </p:txBody>
      </p:sp>
      <p:grpSp>
        <p:nvGrpSpPr>
          <p:cNvPr id="5" name="Google Shape;497;p24"/>
          <p:cNvGrpSpPr/>
          <p:nvPr/>
        </p:nvGrpSpPr>
        <p:grpSpPr>
          <a:xfrm>
            <a:off x="304800" y="1676400"/>
            <a:ext cx="5181600" cy="1328767"/>
            <a:chOff x="2476988" y="1243925"/>
            <a:chExt cx="3885477" cy="996575"/>
          </a:xfrm>
        </p:grpSpPr>
        <p:sp>
          <p:nvSpPr>
            <p:cNvPr id="6"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dirty="0"/>
                <a:t>4</a:t>
              </a:r>
              <a:endParaRPr/>
            </a:p>
          </p:txBody>
        </p:sp>
        <p:sp>
          <p:nvSpPr>
            <p:cNvPr id="7"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12"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endParaRPr sz="3600" b="1">
                <a:solidFill>
                  <a:schemeClr val="lt1"/>
                </a:solidFill>
                <a:latin typeface="Times New Roman" pitchFamily="18" charset="0"/>
                <a:ea typeface="Roboto"/>
                <a:cs typeface="Times New Roman" pitchFamily="18" charset="0"/>
                <a:sym typeface="Roboto"/>
              </a:endParaRPr>
            </a:p>
          </p:txBody>
        </p:sp>
      </p:grpSp>
      <p:sp>
        <p:nvSpPr>
          <p:cNvPr id="13" name="Rectangle 12"/>
          <p:cNvSpPr/>
          <p:nvPr/>
        </p:nvSpPr>
        <p:spPr>
          <a:xfrm>
            <a:off x="1524000" y="1828800"/>
            <a:ext cx="3605474" cy="584775"/>
          </a:xfrm>
          <a:prstGeom prst="rect">
            <a:avLst/>
          </a:prstGeom>
        </p:spPr>
        <p:txBody>
          <a:bodyPr wrap="none">
            <a:spAutoFit/>
          </a:bodyPr>
          <a:lstStyle/>
          <a:p>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endParaRPr lang="en-US" sz="3200" dirty="0">
              <a:latin typeface="Times New Roman" pitchFamily="18" charset="0"/>
              <a:cs typeface="Times New Roman" pitchFamily="18" charset="0"/>
            </a:endParaRPr>
          </a:p>
        </p:txBody>
      </p:sp>
      <p:grpSp>
        <p:nvGrpSpPr>
          <p:cNvPr id="14" name="Google Shape;483;p24"/>
          <p:cNvGrpSpPr/>
          <p:nvPr/>
        </p:nvGrpSpPr>
        <p:grpSpPr>
          <a:xfrm>
            <a:off x="1447800" y="2743200"/>
            <a:ext cx="6477000" cy="1328767"/>
            <a:chOff x="2476988" y="2029425"/>
            <a:chExt cx="4433689" cy="996575"/>
          </a:xfrm>
        </p:grpSpPr>
        <p:sp>
          <p:nvSpPr>
            <p:cNvPr id="15"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17"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endParaRPr sz="3600" b="1">
                <a:solidFill>
                  <a:schemeClr val="lt1"/>
                </a:solidFill>
                <a:latin typeface="Times New Roman" pitchFamily="18" charset="0"/>
                <a:ea typeface="Roboto"/>
                <a:cs typeface="Times New Roman" pitchFamily="18" charset="0"/>
                <a:sym typeface="Roboto"/>
              </a:endParaRPr>
            </a:p>
          </p:txBody>
        </p:sp>
      </p:grpSp>
      <p:sp>
        <p:nvSpPr>
          <p:cNvPr id="19" name="Rectangle 18"/>
          <p:cNvSpPr/>
          <p:nvPr/>
        </p:nvSpPr>
        <p:spPr>
          <a:xfrm>
            <a:off x="2743200" y="2971800"/>
            <a:ext cx="4136069" cy="584775"/>
          </a:xfrm>
          <a:prstGeom prst="rect">
            <a:avLst/>
          </a:prstGeom>
        </p:spPr>
        <p:txBody>
          <a:bodyPr wrap="none">
            <a:spAutoFit/>
          </a:bodyPr>
          <a:lstStyle/>
          <a:p>
            <a:r>
              <a:rPr lang="vi-VN" sz="3200" dirty="0">
                <a:latin typeface="Times New Roman" pitchFamily="18" charset="0"/>
                <a:cs typeface="Times New Roman" pitchFamily="18" charset="0"/>
              </a:rPr>
              <a:t>Khối lượng của dây dẫn</a:t>
            </a:r>
            <a:endParaRPr lang="en-US" sz="3200" dirty="0">
              <a:latin typeface="Times New Roman" pitchFamily="18" charset="0"/>
              <a:cs typeface="Times New Roman" pitchFamily="18" charset="0"/>
            </a:endParaRPr>
          </a:p>
        </p:txBody>
      </p:sp>
      <p:grpSp>
        <p:nvGrpSpPr>
          <p:cNvPr id="20" name="Google Shape;473;p24"/>
          <p:cNvGrpSpPr/>
          <p:nvPr/>
        </p:nvGrpSpPr>
        <p:grpSpPr>
          <a:xfrm>
            <a:off x="2286000" y="3962400"/>
            <a:ext cx="5638800" cy="1328767"/>
            <a:chOff x="2477000" y="2824775"/>
            <a:chExt cx="3885465" cy="996575"/>
          </a:xfrm>
        </p:grpSpPr>
        <p:sp>
          <p:nvSpPr>
            <p:cNvPr id="21"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23" name="Google Shape;481;p24"/>
            <p:cNvSpPr txBox="1"/>
            <p:nvPr/>
          </p:nvSpPr>
          <p:spPr>
            <a:xfrm>
              <a:off x="3373646" y="3086100"/>
              <a:ext cx="2855982" cy="271200"/>
            </a:xfrm>
            <a:prstGeom prst="rect">
              <a:avLst/>
            </a:prstGeom>
            <a:noFill/>
            <a:ln>
              <a:noFill/>
            </a:ln>
          </p:spPr>
          <p:txBody>
            <a:bodyPr spcFirstLastPara="1" wrap="square" lIns="91425" tIns="91425" rIns="91425" bIns="91425" anchor="ctr" anchorCtr="0">
              <a:noAutofit/>
            </a:bodyPr>
            <a:lstStyle/>
            <a:p>
              <a:pPr lvl="0"/>
              <a:endParaRPr sz="3600" b="1">
                <a:latin typeface="Times New Roman" pitchFamily="18" charset="0"/>
                <a:ea typeface="Roboto"/>
                <a:cs typeface="Times New Roman" pitchFamily="18" charset="0"/>
                <a:sym typeface="Roboto"/>
              </a:endParaRPr>
            </a:p>
          </p:txBody>
        </p:sp>
      </p:grpSp>
      <p:sp>
        <p:nvSpPr>
          <p:cNvPr id="24" name="Rectangle 23"/>
          <p:cNvSpPr/>
          <p:nvPr/>
        </p:nvSpPr>
        <p:spPr>
          <a:xfrm>
            <a:off x="3810000" y="4191000"/>
            <a:ext cx="3834704" cy="584775"/>
          </a:xfrm>
          <a:prstGeom prst="rect">
            <a:avLst/>
          </a:prstGeom>
        </p:spPr>
        <p:txBody>
          <a:bodyPr wrap="none">
            <a:spAutoFit/>
          </a:bodyPr>
          <a:lstStyle/>
          <a:p>
            <a:r>
              <a:rPr lang="en-US" sz="3200" dirty="0" err="1">
                <a:latin typeface="Times New Roman" pitchFamily="18" charset="0"/>
                <a:cs typeface="Times New Roman" pitchFamily="18" charset="0"/>
              </a:rPr>
              <a:t>Chiều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endParaRPr lang="en-US" sz="3200" dirty="0">
              <a:latin typeface="Times New Roman" pitchFamily="18" charset="0"/>
              <a:cs typeface="Times New Roman" pitchFamily="18" charset="0"/>
            </a:endParaRPr>
          </a:p>
        </p:txBody>
      </p:sp>
      <p:grpSp>
        <p:nvGrpSpPr>
          <p:cNvPr id="25" name="Google Shape;464;p24"/>
          <p:cNvGrpSpPr/>
          <p:nvPr/>
        </p:nvGrpSpPr>
        <p:grpSpPr>
          <a:xfrm>
            <a:off x="3352800" y="5105400"/>
            <a:ext cx="5181600" cy="1328767"/>
            <a:chOff x="2476988" y="3610275"/>
            <a:chExt cx="3885477" cy="996575"/>
          </a:xfrm>
        </p:grpSpPr>
        <p:sp>
          <p:nvSpPr>
            <p:cNvPr id="26"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28"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endParaRPr sz="3600" b="1"/>
            </a:p>
          </p:txBody>
        </p:sp>
      </p:grpSp>
      <p:sp>
        <p:nvSpPr>
          <p:cNvPr id="29" name="Rectangle 28"/>
          <p:cNvSpPr/>
          <p:nvPr/>
        </p:nvSpPr>
        <p:spPr>
          <a:xfrm>
            <a:off x="4495800" y="5334000"/>
            <a:ext cx="3704860" cy="584775"/>
          </a:xfrm>
          <a:prstGeom prst="rect">
            <a:avLst/>
          </a:prstGeom>
        </p:spPr>
        <p:txBody>
          <a:bodyPr wrap="none">
            <a:spAutoFit/>
          </a:bodyPr>
          <a:lstStyle/>
          <a:p>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0" fill="hold"/>
                                        <p:tgtEl>
                                          <p:spTgt spid="13"/>
                                        </p:tgtEl>
                                        <p:attrNameLst>
                                          <p:attrName>ppt_x</p:attrName>
                                        </p:attrNameLst>
                                      </p:cBhvr>
                                      <p:tavLst>
                                        <p:tav tm="0">
                                          <p:val>
                                            <p:strVal val="#ppt_x"/>
                                          </p:val>
                                        </p:tav>
                                        <p:tav tm="100000">
                                          <p:val>
                                            <p:strVal val="#ppt_x"/>
                                          </p:val>
                                        </p:tav>
                                      </p:tavLst>
                                    </p:anim>
                                    <p:anim calcmode="lin" valueType="num">
                                      <p:cBhvr additive="base">
                                        <p:cTn id="19"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Bottom)">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wheel(4)">
                                      <p:cBhvr>
                                        <p:cTn id="49" dur="2000"/>
                                        <p:tgtEl>
                                          <p:spTgt spid="2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9144000" cy="2819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dirty="0">
                <a:solidFill>
                  <a:srgbClr val="FF0000"/>
                </a:solidFill>
                <a:latin typeface="Times New Roman" pitchFamily="18" charset="0"/>
                <a:cs typeface="Times New Roman" pitchFamily="18" charset="0"/>
              </a:rPr>
              <a:t>Câu 3:Một dây dẫn dài 120m được dùng để quấn thành một cuộn dây. Khi đặt hiệu điện thế 30V vào hai đầu cuộn dây này thì cường độ dòng điện chạy qua nó là 125mA. Tính điện trở của cuộn dây.</a:t>
            </a:r>
            <a:endParaRPr lang="en-US" sz="3600" dirty="0">
              <a:solidFill>
                <a:srgbClr val="FF0000"/>
              </a:solidFill>
              <a:latin typeface="Times New Roman" pitchFamily="18" charset="0"/>
              <a:cs typeface="Times New Roman" pitchFamily="18" charset="0"/>
            </a:endParaRPr>
          </a:p>
        </p:txBody>
      </p:sp>
      <p:grpSp>
        <p:nvGrpSpPr>
          <p:cNvPr id="5" name="Google Shape;831;p32"/>
          <p:cNvGrpSpPr/>
          <p:nvPr/>
        </p:nvGrpSpPr>
        <p:grpSpPr>
          <a:xfrm>
            <a:off x="381000" y="3581400"/>
            <a:ext cx="2971800" cy="1143000"/>
            <a:chOff x="4860575" y="633850"/>
            <a:chExt cx="3351925" cy="938825"/>
          </a:xfrm>
        </p:grpSpPr>
        <p:sp>
          <p:nvSpPr>
            <p:cNvPr id="6"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7"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sp>
        <p:nvSpPr>
          <p:cNvPr id="11" name="Rectangle 10"/>
          <p:cNvSpPr/>
          <p:nvPr/>
        </p:nvSpPr>
        <p:spPr>
          <a:xfrm>
            <a:off x="1676400" y="3810000"/>
            <a:ext cx="1207382" cy="584775"/>
          </a:xfrm>
          <a:prstGeom prst="rect">
            <a:avLst/>
          </a:prstGeom>
        </p:spPr>
        <p:txBody>
          <a:bodyPr wrap="none">
            <a:spAutoFit/>
          </a:bodyPr>
          <a:lstStyle/>
          <a:p>
            <a:r>
              <a:rPr lang="el-GR" sz="3200" dirty="0">
                <a:latin typeface="Times New Roman" pitchFamily="18" charset="0"/>
                <a:cs typeface="Times New Roman" pitchFamily="18" charset="0"/>
              </a:rPr>
              <a:t>240 Ω</a:t>
            </a:r>
            <a:endParaRPr lang="en-US" sz="3200" dirty="0">
              <a:latin typeface="Times New Roman" pitchFamily="18" charset="0"/>
              <a:cs typeface="Times New Roman" pitchFamily="18" charset="0"/>
            </a:endParaRPr>
          </a:p>
        </p:txBody>
      </p:sp>
      <p:grpSp>
        <p:nvGrpSpPr>
          <p:cNvPr id="12" name="Google Shape;837;p32"/>
          <p:cNvGrpSpPr/>
          <p:nvPr/>
        </p:nvGrpSpPr>
        <p:grpSpPr>
          <a:xfrm>
            <a:off x="5715000" y="3505200"/>
            <a:ext cx="2743200" cy="1066800"/>
            <a:chOff x="4859375" y="1605400"/>
            <a:chExt cx="3351925" cy="938525"/>
          </a:xfrm>
        </p:grpSpPr>
        <p:sp>
          <p:nvSpPr>
            <p:cNvPr id="13"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14"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B</a:t>
              </a:r>
              <a:endParaRPr sz="3600" b="1">
                <a:latin typeface="+mj-lt"/>
                <a:ea typeface="Fira Sans Extra Condensed Medium"/>
                <a:cs typeface="Fira Sans Extra Condensed Medium"/>
                <a:sym typeface="Fira Sans Extra Condensed Medium"/>
              </a:endParaRPr>
            </a:p>
          </p:txBody>
        </p:sp>
      </p:grpSp>
      <p:sp>
        <p:nvSpPr>
          <p:cNvPr id="18" name="Rectangle 17"/>
          <p:cNvSpPr/>
          <p:nvPr/>
        </p:nvSpPr>
        <p:spPr>
          <a:xfrm>
            <a:off x="6248400" y="3733800"/>
            <a:ext cx="1002197" cy="584775"/>
          </a:xfrm>
          <a:prstGeom prst="rect">
            <a:avLst/>
          </a:prstGeom>
        </p:spPr>
        <p:txBody>
          <a:bodyPr wrap="none">
            <a:spAutoFit/>
          </a:bodyPr>
          <a:lstStyle/>
          <a:p>
            <a:r>
              <a:rPr lang="el-GR" sz="3200" dirty="0">
                <a:latin typeface="Times New Roman" pitchFamily="18" charset="0"/>
                <a:cs typeface="Times New Roman" pitchFamily="18" charset="0"/>
              </a:rPr>
              <a:t>12 Ω</a:t>
            </a:r>
            <a:endParaRPr lang="en-US" sz="3200" dirty="0">
              <a:latin typeface="Times New Roman" pitchFamily="18" charset="0"/>
              <a:cs typeface="Times New Roman" pitchFamily="18" charset="0"/>
            </a:endParaRPr>
          </a:p>
        </p:txBody>
      </p:sp>
      <p:grpSp>
        <p:nvGrpSpPr>
          <p:cNvPr id="19" name="Google Shape;843;p32"/>
          <p:cNvGrpSpPr/>
          <p:nvPr/>
        </p:nvGrpSpPr>
        <p:grpSpPr>
          <a:xfrm>
            <a:off x="609600" y="5334000"/>
            <a:ext cx="2590800" cy="1066800"/>
            <a:chOff x="4860575" y="2599575"/>
            <a:chExt cx="3351925" cy="938525"/>
          </a:xfrm>
        </p:grpSpPr>
        <p:sp>
          <p:nvSpPr>
            <p:cNvPr id="20"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21"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C</a:t>
              </a:r>
              <a:endParaRPr sz="3600" b="1">
                <a:latin typeface="+mj-lt"/>
                <a:ea typeface="Fira Sans Extra Condensed Medium"/>
                <a:cs typeface="Fira Sans Extra Condensed Medium"/>
                <a:sym typeface="Fira Sans Extra Condensed Medium"/>
              </a:endParaRPr>
            </a:p>
          </p:txBody>
        </p:sp>
      </p:grpSp>
      <p:sp>
        <p:nvSpPr>
          <p:cNvPr id="25" name="Rectangle 24"/>
          <p:cNvSpPr/>
          <p:nvPr/>
        </p:nvSpPr>
        <p:spPr>
          <a:xfrm>
            <a:off x="1600200" y="5562600"/>
            <a:ext cx="1055097" cy="584775"/>
          </a:xfrm>
          <a:prstGeom prst="rect">
            <a:avLst/>
          </a:prstGeom>
        </p:spPr>
        <p:txBody>
          <a:bodyPr wrap="none">
            <a:spAutoFit/>
          </a:bodyPr>
          <a:lstStyle/>
          <a:p>
            <a:r>
              <a:rPr lang="el-GR" dirty="0"/>
              <a:t> </a:t>
            </a:r>
            <a:r>
              <a:rPr lang="el-GR" sz="3200" dirty="0">
                <a:latin typeface="Times New Roman" pitchFamily="18" charset="0"/>
                <a:cs typeface="Times New Roman" pitchFamily="18" charset="0"/>
              </a:rPr>
              <a:t>48 Ω</a:t>
            </a:r>
            <a:endParaRPr lang="en-US" sz="3200" dirty="0">
              <a:latin typeface="Times New Roman" pitchFamily="18" charset="0"/>
              <a:cs typeface="Times New Roman" pitchFamily="18" charset="0"/>
            </a:endParaRPr>
          </a:p>
        </p:txBody>
      </p:sp>
      <p:grpSp>
        <p:nvGrpSpPr>
          <p:cNvPr id="26" name="Google Shape;849;p32"/>
          <p:cNvGrpSpPr/>
          <p:nvPr/>
        </p:nvGrpSpPr>
        <p:grpSpPr>
          <a:xfrm>
            <a:off x="5715000" y="5410200"/>
            <a:ext cx="2514600" cy="990600"/>
            <a:chOff x="5468816" y="3571100"/>
            <a:chExt cx="2742484" cy="938550"/>
          </a:xfrm>
        </p:grpSpPr>
        <p:sp>
          <p:nvSpPr>
            <p:cNvPr id="27" name="Google Shape;850;p32"/>
            <p:cNvSpPr/>
            <p:nvPr/>
          </p:nvSpPr>
          <p:spPr>
            <a:xfrm>
              <a:off x="5468816" y="3636900"/>
              <a:ext cx="2273084"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28"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mj-lt"/>
                  <a:ea typeface="Fira Sans Extra Condensed Medium"/>
                  <a:cs typeface="Fira Sans Extra Condensed Medium"/>
                  <a:sym typeface="Fira Sans Extra Condensed Medium"/>
                </a:rPr>
                <a:t>D</a:t>
              </a:r>
              <a:endParaRPr sz="3600" b="1">
                <a:latin typeface="+mj-lt"/>
                <a:ea typeface="Fira Sans Extra Condensed Medium"/>
                <a:cs typeface="Fira Sans Extra Condensed Medium"/>
                <a:sym typeface="Fira Sans Extra Condensed Medium"/>
              </a:endParaRPr>
            </a:p>
          </p:txBody>
        </p:sp>
      </p:grpSp>
      <p:sp>
        <p:nvSpPr>
          <p:cNvPr id="32" name="Rectangle 31"/>
          <p:cNvSpPr/>
          <p:nvPr/>
        </p:nvSpPr>
        <p:spPr>
          <a:xfrm>
            <a:off x="6248400" y="5638800"/>
            <a:ext cx="797013" cy="584775"/>
          </a:xfrm>
          <a:prstGeom prst="rect">
            <a:avLst/>
          </a:prstGeom>
        </p:spPr>
        <p:txBody>
          <a:bodyPr wrap="none">
            <a:spAutoFit/>
          </a:bodyPr>
          <a:lstStyle/>
          <a:p>
            <a:r>
              <a:rPr lang="el-GR" sz="3200" dirty="0">
                <a:latin typeface="Times New Roman" pitchFamily="18" charset="0"/>
                <a:cs typeface="Times New Roman" pitchFamily="18" charset="0"/>
              </a:rPr>
              <a:t>6 Ω</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4)">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4)">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4)">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plus(in)">
                                      <p:cBhvr>
                                        <p:cTn id="43" dur="20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Horizontal)">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8" grpId="0"/>
      <p:bldP spid="25"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2" name="Google Shape;56;p15"/>
          <p:cNvGrpSpPr/>
          <p:nvPr/>
        </p:nvGrpSpPr>
        <p:grpSpPr>
          <a:xfrm>
            <a:off x="0" y="2971800"/>
            <a:ext cx="4114800" cy="1078733"/>
            <a:chOff x="2610900" y="1837425"/>
            <a:chExt cx="3520084" cy="923350"/>
          </a:xfrm>
        </p:grpSpPr>
        <p:sp>
          <p:nvSpPr>
            <p:cNvPr id="57" name="Google Shape;57;p15"/>
            <p:cNvSpPr txBox="1"/>
            <p:nvPr/>
          </p:nvSpPr>
          <p:spPr>
            <a:xfrm>
              <a:off x="5682938" y="2058500"/>
              <a:ext cx="448046"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2"/>
                  </a:solidFill>
                  <a:latin typeface="+mj-lt"/>
                  <a:ea typeface="Fira Sans Extra Condensed Medium"/>
                  <a:cs typeface="Fira Sans Extra Condensed Medium"/>
                  <a:sym typeface="Fira Sans Extra Condensed Medium"/>
                </a:rPr>
                <a:t>B</a:t>
              </a:r>
              <a:endParaRPr sz="3600" b="1">
                <a:solidFill>
                  <a:schemeClr val="accent2"/>
                </a:solidFill>
                <a:latin typeface="+mj-lt"/>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grpSp>
        <p:nvGrpSpPr>
          <p:cNvPr id="3" name="Google Shape;62;p15"/>
          <p:cNvGrpSpPr/>
          <p:nvPr/>
        </p:nvGrpSpPr>
        <p:grpSpPr>
          <a:xfrm>
            <a:off x="3962400" y="4267200"/>
            <a:ext cx="1600201" cy="1002533"/>
            <a:chOff x="2673613" y="2780700"/>
            <a:chExt cx="1358937"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5"/>
                  </a:solidFill>
                  <a:latin typeface="+mj-lt"/>
                  <a:ea typeface="Fira Sans Extra Condensed Medium"/>
                  <a:cs typeface="Fira Sans Extra Condensed Medium"/>
                  <a:sym typeface="Fira Sans Extra Condensed Medium"/>
                </a:rPr>
                <a:t>C</a:t>
              </a:r>
              <a:endParaRPr sz="3600" b="1">
                <a:solidFill>
                  <a:schemeClr val="accent5"/>
                </a:solidFill>
                <a:latin typeface="+mj-lt"/>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68;p15"/>
          <p:cNvGrpSpPr/>
          <p:nvPr/>
        </p:nvGrpSpPr>
        <p:grpSpPr>
          <a:xfrm>
            <a:off x="0" y="5334000"/>
            <a:ext cx="4419600" cy="1079033"/>
            <a:chOff x="2610900" y="3683275"/>
            <a:chExt cx="3859825" cy="923575"/>
          </a:xfrm>
        </p:grpSpPr>
        <p:sp>
          <p:nvSpPr>
            <p:cNvPr id="69" name="Google Shape;69;p15"/>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48498"/>
              <a:ext cx="2853075" cy="773378"/>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5" name="Google Shape;74;p15"/>
          <p:cNvGrpSpPr/>
          <p:nvPr/>
        </p:nvGrpSpPr>
        <p:grpSpPr>
          <a:xfrm>
            <a:off x="4572000" y="2286000"/>
            <a:ext cx="4158558" cy="990600"/>
            <a:chOff x="2673625" y="934650"/>
            <a:chExt cx="2160314" cy="923575"/>
          </a:xfrm>
        </p:grpSpPr>
        <p:sp>
          <p:nvSpPr>
            <p:cNvPr id="75" name="Google Shape;75;p15"/>
            <p:cNvSpPr txBox="1"/>
            <p:nvPr/>
          </p:nvSpPr>
          <p:spPr>
            <a:xfrm>
              <a:off x="2673625" y="1155725"/>
              <a:ext cx="325324"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500" b="1" dirty="0">
                  <a:solidFill>
                    <a:schemeClr val="accent6"/>
                  </a:solidFill>
                  <a:latin typeface="+mj-lt"/>
                  <a:ea typeface="Fira Sans Extra Condensed Medium"/>
                  <a:cs typeface="Fira Sans Extra Condensed Medium"/>
                  <a:sym typeface="Fira Sans Extra Condensed Medium"/>
                </a:rPr>
                <a:t>A</a:t>
              </a:r>
              <a:endParaRPr sz="3500" b="1">
                <a:solidFill>
                  <a:schemeClr val="accent6"/>
                </a:solidFill>
                <a:latin typeface="+mj-lt"/>
                <a:ea typeface="Fira Sans Extra Condensed Medium"/>
                <a:cs typeface="Fira Sans Extra Condensed Medium"/>
                <a:sym typeface="Fira Sans Extra Condensed Medium"/>
              </a:endParaRPr>
            </a:p>
          </p:txBody>
        </p:sp>
        <p:sp>
          <p:nvSpPr>
            <p:cNvPr id="76" name="Google Shape;76;p15"/>
            <p:cNvSpPr/>
            <p:nvPr/>
          </p:nvSpPr>
          <p:spPr>
            <a:xfrm>
              <a:off x="2880649"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998949" y="12775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267398" y="1048950"/>
              <a:ext cx="1566541"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sp>
        <p:nvSpPr>
          <p:cNvPr id="27" name="Rectangle 26"/>
          <p:cNvSpPr/>
          <p:nvPr/>
        </p:nvSpPr>
        <p:spPr>
          <a:xfrm>
            <a:off x="0" y="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itchFamily="18" charset="0"/>
                <a:cs typeface="Times New Roman" pitchFamily="18" charset="0"/>
              </a:rPr>
              <a:t>Câu 4: Dây tóc của một bóng đèn khi chưa mắc vào mạch có điện trở là 24</a:t>
            </a:r>
            <a:r>
              <a:rPr lang="el-GR" sz="3200" b="1" dirty="0">
                <a:latin typeface="Times New Roman" pitchFamily="18" charset="0"/>
                <a:cs typeface="Times New Roman" pitchFamily="18" charset="0"/>
              </a:rPr>
              <a:t>Ω . </a:t>
            </a:r>
            <a:r>
              <a:rPr lang="vi-VN" sz="3200" b="1" dirty="0">
                <a:latin typeface="Times New Roman" pitchFamily="18" charset="0"/>
                <a:cs typeface="Times New Roman" pitchFamily="18" charset="0"/>
              </a:rPr>
              <a:t>Mỗi đoạn dài 1cm của dây tóc này có điện trở là 1,5</a:t>
            </a:r>
            <a:r>
              <a:rPr lang="el-GR" sz="3200" b="1" dirty="0">
                <a:latin typeface="Times New Roman" pitchFamily="18" charset="0"/>
                <a:cs typeface="Times New Roman" pitchFamily="18" charset="0"/>
              </a:rPr>
              <a:t>Ω . </a:t>
            </a:r>
            <a:r>
              <a:rPr lang="vi-VN" sz="3200" b="1" dirty="0">
                <a:latin typeface="Times New Roman" pitchFamily="18" charset="0"/>
                <a:cs typeface="Times New Roman" pitchFamily="18" charset="0"/>
              </a:rPr>
              <a:t>Tính chiều dài của toàn bộ sợi dây tóc bóng đèn đó.</a:t>
            </a:r>
            <a:endParaRPr lang="en-US" sz="3200" b="1" dirty="0">
              <a:solidFill>
                <a:srgbClr val="FF0000"/>
              </a:solidFill>
              <a:latin typeface="Times New Roman" pitchFamily="18" charset="0"/>
              <a:cs typeface="Times New Roman" pitchFamily="18" charset="0"/>
            </a:endParaRPr>
          </a:p>
        </p:txBody>
      </p:sp>
      <p:sp>
        <p:nvSpPr>
          <p:cNvPr id="29" name="Google Shape;66;p15"/>
          <p:cNvSpPr/>
          <p:nvPr/>
        </p:nvSpPr>
        <p:spPr>
          <a:xfrm>
            <a:off x="5257800" y="4267200"/>
            <a:ext cx="3429000" cy="928333"/>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C00000"/>
              </a:solidFill>
              <a:latin typeface="Times New Roman" pitchFamily="18" charset="0"/>
              <a:ea typeface="Roboto"/>
              <a:cs typeface="Times New Roman" pitchFamily="18" charset="0"/>
              <a:sym typeface="Roboto"/>
            </a:endParaRPr>
          </a:p>
        </p:txBody>
      </p:sp>
      <p:sp>
        <p:nvSpPr>
          <p:cNvPr id="31" name="Rectangle 30"/>
          <p:cNvSpPr/>
          <p:nvPr/>
        </p:nvSpPr>
        <p:spPr>
          <a:xfrm>
            <a:off x="6553200" y="2514600"/>
            <a:ext cx="1301959" cy="584775"/>
          </a:xfrm>
          <a:prstGeom prst="rect">
            <a:avLst/>
          </a:prstGeom>
        </p:spPr>
        <p:txBody>
          <a:bodyPr wrap="none">
            <a:spAutoFit/>
          </a:bodyPr>
          <a:lstStyle/>
          <a:p>
            <a:r>
              <a:rPr lang="en-US" sz="3200" dirty="0">
                <a:latin typeface="Times New Roman" pitchFamily="18" charset="0"/>
                <a:cs typeface="Times New Roman" pitchFamily="18" charset="0"/>
              </a:rPr>
              <a:t> 24 cm</a:t>
            </a:r>
          </a:p>
        </p:txBody>
      </p:sp>
      <p:sp>
        <p:nvSpPr>
          <p:cNvPr id="32" name="Rectangle 31"/>
          <p:cNvSpPr/>
          <p:nvPr/>
        </p:nvSpPr>
        <p:spPr>
          <a:xfrm>
            <a:off x="914400" y="3200400"/>
            <a:ext cx="1252266" cy="584775"/>
          </a:xfrm>
          <a:prstGeom prst="rect">
            <a:avLst/>
          </a:prstGeom>
        </p:spPr>
        <p:txBody>
          <a:bodyPr wrap="none">
            <a:spAutoFit/>
          </a:bodyPr>
          <a:lstStyle/>
          <a:p>
            <a:r>
              <a:rPr lang="en-US" dirty="0"/>
              <a:t> </a:t>
            </a:r>
            <a:r>
              <a:rPr lang="vi-VN" sz="3200" dirty="0">
                <a:latin typeface="Times New Roman" pitchFamily="18" charset="0"/>
                <a:cs typeface="Times New Roman" pitchFamily="18" charset="0"/>
              </a:rPr>
              <a:t>12</a:t>
            </a:r>
            <a:r>
              <a:rPr lang="en-US" sz="3200" dirty="0">
                <a:latin typeface="Times New Roman" pitchFamily="18" charset="0"/>
                <a:cs typeface="Times New Roman" pitchFamily="18" charset="0"/>
              </a:rPr>
              <a:t> cm</a:t>
            </a:r>
          </a:p>
        </p:txBody>
      </p:sp>
      <p:sp>
        <p:nvSpPr>
          <p:cNvPr id="33" name="Rectangle 32"/>
          <p:cNvSpPr/>
          <p:nvPr/>
        </p:nvSpPr>
        <p:spPr>
          <a:xfrm>
            <a:off x="6400800" y="4419600"/>
            <a:ext cx="1252266" cy="584775"/>
          </a:xfrm>
          <a:prstGeom prst="rect">
            <a:avLst/>
          </a:prstGeom>
        </p:spPr>
        <p:txBody>
          <a:bodyPr wrap="none">
            <a:spAutoFit/>
          </a:bodyPr>
          <a:lstStyle/>
          <a:p>
            <a:r>
              <a:rPr lang="en-US" dirty="0"/>
              <a:t> </a:t>
            </a:r>
            <a:r>
              <a:rPr lang="vi-VN" sz="3200" dirty="0">
                <a:latin typeface="Times New Roman" pitchFamily="18" charset="0"/>
                <a:cs typeface="Times New Roman" pitchFamily="18" charset="0"/>
              </a:rPr>
              <a:t>10</a:t>
            </a:r>
            <a:r>
              <a:rPr lang="en-US" sz="3200" dirty="0">
                <a:latin typeface="Times New Roman" pitchFamily="18" charset="0"/>
                <a:cs typeface="Times New Roman" pitchFamily="18" charset="0"/>
              </a:rPr>
              <a:t> cm</a:t>
            </a:r>
          </a:p>
        </p:txBody>
      </p:sp>
      <p:sp>
        <p:nvSpPr>
          <p:cNvPr id="34" name="Rectangle 33"/>
          <p:cNvSpPr/>
          <p:nvPr/>
        </p:nvSpPr>
        <p:spPr>
          <a:xfrm>
            <a:off x="990600" y="5562600"/>
            <a:ext cx="1252266" cy="584775"/>
          </a:xfrm>
          <a:prstGeom prst="rect">
            <a:avLst/>
          </a:prstGeom>
        </p:spPr>
        <p:txBody>
          <a:bodyPr wrap="none">
            <a:spAutoFit/>
          </a:bodyPr>
          <a:lstStyle/>
          <a:p>
            <a:r>
              <a:rPr lang="en-US" dirty="0"/>
              <a:t> </a:t>
            </a:r>
            <a:r>
              <a:rPr lang="vi-VN" sz="3200" dirty="0">
                <a:latin typeface="Times New Roman" pitchFamily="18" charset="0"/>
                <a:cs typeface="Times New Roman" pitchFamily="18" charset="0"/>
              </a:rPr>
              <a:t>16</a:t>
            </a:r>
            <a:r>
              <a:rPr lang="en-US" sz="3200" dirty="0">
                <a:latin typeface="Times New Roman" pitchFamily="18" charset="0"/>
                <a:cs typeface="Times New Roman" pitchFamily="18" charset="0"/>
              </a:rPr>
              <a:t>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plus(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heel(4)">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heel(4)">
                                      <p:cBhvr>
                                        <p:cTn id="47" dur="20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062103"/>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Câu 5 :</a:t>
            </a:r>
            <a:r>
              <a:rPr lang="vi-VN" sz="3200" dirty="0">
                <a:solidFill>
                  <a:srgbClr val="7030A0"/>
                </a:solidFill>
                <a:latin typeface="Times New Roman" pitchFamily="18" charset="0"/>
                <a:cs typeface="Times New Roman" pitchFamily="18" charset="0"/>
              </a:rPr>
              <a:t> </a:t>
            </a:r>
            <a:r>
              <a:rPr lang="vi-VN" sz="3200" b="1" dirty="0">
                <a:solidFill>
                  <a:srgbClr val="7030A0"/>
                </a:solidFill>
                <a:latin typeface="Times New Roman" pitchFamily="18" charset="0"/>
                <a:cs typeface="Times New Roman" pitchFamily="18" charset="0"/>
              </a:rPr>
              <a:t>Hai dây dẫn bằng đồng có cùng tiết diện, dây thứ nhất có điện trở là 2</a:t>
            </a:r>
            <a:r>
              <a:rPr lang="el-GR" sz="3200" b="1" dirty="0">
                <a:solidFill>
                  <a:srgbClr val="7030A0"/>
                </a:solidFill>
                <a:latin typeface="Times New Roman" pitchFamily="18" charset="0"/>
                <a:cs typeface="Times New Roman" pitchFamily="18" charset="0"/>
              </a:rPr>
              <a:t>Ω </a:t>
            </a:r>
            <a:r>
              <a:rPr lang="vi-VN" sz="3200" b="1" dirty="0">
                <a:solidFill>
                  <a:srgbClr val="7030A0"/>
                </a:solidFill>
                <a:latin typeface="Times New Roman" pitchFamily="18" charset="0"/>
                <a:cs typeface="Times New Roman" pitchFamily="18" charset="0"/>
              </a:rPr>
              <a:t>và có chiều dài là 10m, dây thứ hai có chiều dài là 30m. Tính điện trở của dây thứ hai.</a:t>
            </a:r>
            <a:endParaRPr lang="en-US" sz="3200" b="1" dirty="0">
              <a:solidFill>
                <a:srgbClr val="7030A0"/>
              </a:solidFill>
              <a:latin typeface="Times New Roman" pitchFamily="18" charset="0"/>
              <a:cs typeface="Times New Roman" pitchFamily="18" charset="0"/>
            </a:endParaRPr>
          </a:p>
        </p:txBody>
      </p:sp>
      <p:sp>
        <p:nvSpPr>
          <p:cNvPr id="4" name="Rectangle 3"/>
          <p:cNvSpPr/>
          <p:nvPr/>
        </p:nvSpPr>
        <p:spPr>
          <a:xfrm>
            <a:off x="304800" y="2362200"/>
            <a:ext cx="8610600" cy="584775"/>
          </a:xfrm>
          <a:prstGeom prst="rect">
            <a:avLst/>
          </a:prstGeom>
        </p:spPr>
        <p:txBody>
          <a:bodyPr wrap="square">
            <a:spAutoFit/>
          </a:bodyPr>
          <a:lstStyle/>
          <a:p>
            <a:r>
              <a:rPr lang="vi-VN" sz="3200" dirty="0">
                <a:latin typeface="Times New Roman" pitchFamily="18" charset="0"/>
                <a:cs typeface="Times New Roman" pitchFamily="18" charset="0"/>
              </a:rPr>
              <a:t>Hai dây dẫn đều bằng nhôm, có cùng tiết diện ⇒</a:t>
            </a:r>
            <a:endParaRPr lang="en-US" sz="3200" dirty="0">
              <a:latin typeface="Times New Roman" pitchFamily="18" charset="0"/>
              <a:cs typeface="Times New Roman" pitchFamily="18" charset="0"/>
            </a:endParaRPr>
          </a:p>
        </p:txBody>
      </p:sp>
      <p:pic>
        <p:nvPicPr>
          <p:cNvPr id="39938" name="Picture 2" descr="Vật Lí lớp 9 | Tổng hợp Lý thuyết - Bài tập Vật Lý 9 có đáp án"/>
          <p:cNvPicPr>
            <a:picLocks noChangeAspect="1" noChangeArrowheads="1"/>
          </p:cNvPicPr>
          <p:nvPr/>
        </p:nvPicPr>
        <p:blipFill>
          <a:blip r:embed="rId2"/>
          <a:srcRect/>
          <a:stretch>
            <a:fillRect/>
          </a:stretch>
        </p:blipFill>
        <p:spPr bwMode="auto">
          <a:xfrm>
            <a:off x="1981200" y="3048000"/>
            <a:ext cx="3780783" cy="990600"/>
          </a:xfrm>
          <a:prstGeom prst="rect">
            <a:avLst/>
          </a:prstGeom>
          <a:noFill/>
        </p:spPr>
      </p:pic>
      <p:sp>
        <p:nvSpPr>
          <p:cNvPr id="6" name="Rectangle 5"/>
          <p:cNvSpPr/>
          <p:nvPr/>
        </p:nvSpPr>
        <p:spPr>
          <a:xfrm>
            <a:off x="533400" y="4267200"/>
            <a:ext cx="5243743"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p>
        </p:txBody>
      </p:sp>
      <p:pic>
        <p:nvPicPr>
          <p:cNvPr id="39940" name="Picture 4" descr="Vật Lí lớp 9 | Tổng hợp Lý thuyết - Bài tập Vật Lý 9 có đáp án"/>
          <p:cNvPicPr>
            <a:picLocks noChangeAspect="1" noChangeArrowheads="1"/>
          </p:cNvPicPr>
          <p:nvPr/>
        </p:nvPicPr>
        <p:blipFill>
          <a:blip r:embed="rId3"/>
          <a:srcRect/>
          <a:stretch>
            <a:fillRect/>
          </a:stretch>
        </p:blipFill>
        <p:spPr bwMode="auto">
          <a:xfrm>
            <a:off x="3276599" y="4953000"/>
            <a:ext cx="2514595"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barn(inHorizontal)">
                                      <p:cBhvr>
                                        <p:cTn id="18" dur="500"/>
                                        <p:tgtEl>
                                          <p:spTgt spid="399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39940"/>
                                        </p:tgtEl>
                                        <p:attrNameLst>
                                          <p:attrName>style.visibility</p:attrName>
                                        </p:attrNameLst>
                                      </p:cBhvr>
                                      <p:to>
                                        <p:strVal val="visible"/>
                                      </p:to>
                                    </p:set>
                                    <p:animEffect transition="in" filter="barn(inHorizontal)">
                                      <p:cBhvr>
                                        <p:cTn id="28"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24315"/>
          </a:xfrm>
          <a:prstGeom prst="rect">
            <a:avLst/>
          </a:prstGeom>
        </p:spPr>
        <p:txBody>
          <a:bodyPr wrap="square">
            <a:spAutoFit/>
          </a:bodyPr>
          <a:lstStyle/>
          <a:p>
            <a:r>
              <a:rPr lang="vi-VN" sz="3600" b="1" dirty="0">
                <a:latin typeface="Times New Roman" pitchFamily="18" charset="0"/>
                <a:cs typeface="Times New Roman" pitchFamily="18" charset="0"/>
              </a:rPr>
              <a:t>Câu 6:</a:t>
            </a:r>
            <a:r>
              <a:rPr lang="vi-VN" sz="3600" dirty="0">
                <a:latin typeface="Times New Roman" pitchFamily="18" charset="0"/>
                <a:cs typeface="Times New Roman" pitchFamily="18" charset="0"/>
              </a:rPr>
              <a:t> Một dây dẫn bằng đồng dài l</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20m có điện trở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một dây dẫn khác cũng làm bằng đồng có cùng tiết diện với dây thứ nhất có chiều dài l</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và điện trở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Biết rằng khi cho dòng điện có cường độ I qua hai dây thì hiệu điện thế ở hai đầu dây thứ 2 gấp 5 lần hiệu điện thế giữa hai đầu đoạn dây thứ nhất. Chiều dài của đoạn dây thứ 2:</a:t>
            </a:r>
            <a:endParaRPr lang="en-US" sz="3600" dirty="0">
              <a:latin typeface="Times New Roman" pitchFamily="18" charset="0"/>
              <a:cs typeface="Times New Roman" pitchFamily="18" charset="0"/>
            </a:endParaRPr>
          </a:p>
        </p:txBody>
      </p:sp>
      <p:sp>
        <p:nvSpPr>
          <p:cNvPr id="4" name="Rectangle 3"/>
          <p:cNvSpPr/>
          <p:nvPr/>
        </p:nvSpPr>
        <p:spPr>
          <a:xfrm>
            <a:off x="5029200" y="5334000"/>
            <a:ext cx="2667000" cy="584775"/>
          </a:xfrm>
          <a:prstGeom prst="rect">
            <a:avLst/>
          </a:prstGeom>
        </p:spPr>
        <p:txBody>
          <a:bodyPr wrap="square">
            <a:spAutoFit/>
          </a:bodyPr>
          <a:lstStyle/>
          <a:p>
            <a:r>
              <a:rPr lang="en-US" sz="3200" dirty="0">
                <a:latin typeface="Times New Roman" pitchFamily="18" charset="0"/>
                <a:cs typeface="Times New Roman" pitchFamily="18" charset="0"/>
              </a:rPr>
              <a:t>D. l</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5m.</a:t>
            </a:r>
          </a:p>
        </p:txBody>
      </p:sp>
      <p:sp>
        <p:nvSpPr>
          <p:cNvPr id="5" name="Rectangle 4"/>
          <p:cNvSpPr/>
          <p:nvPr/>
        </p:nvSpPr>
        <p:spPr>
          <a:xfrm>
            <a:off x="381000" y="4572000"/>
            <a:ext cx="2435282" cy="584775"/>
          </a:xfrm>
          <a:prstGeom prst="rect">
            <a:avLst/>
          </a:prstGeom>
        </p:spPr>
        <p:txBody>
          <a:bodyPr wrap="none">
            <a:spAutoFit/>
          </a:bodyPr>
          <a:lstStyle/>
          <a:p>
            <a:r>
              <a:rPr lang="en-US" sz="3200" dirty="0">
                <a:latin typeface="Times New Roman" pitchFamily="18" charset="0"/>
                <a:cs typeface="Times New Roman" pitchFamily="18" charset="0"/>
              </a:rPr>
              <a:t>A. l</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100m.</a:t>
            </a:r>
          </a:p>
        </p:txBody>
      </p:sp>
      <p:sp>
        <p:nvSpPr>
          <p:cNvPr id="6" name="Rectangle 5"/>
          <p:cNvSpPr/>
          <p:nvPr/>
        </p:nvSpPr>
        <p:spPr>
          <a:xfrm>
            <a:off x="5105400" y="4495800"/>
            <a:ext cx="2182008" cy="584775"/>
          </a:xfrm>
          <a:prstGeom prst="rect">
            <a:avLst/>
          </a:prstGeom>
        </p:spPr>
        <p:txBody>
          <a:bodyPr wrap="none">
            <a:spAutoFit/>
          </a:bodyPr>
          <a:lstStyle/>
          <a:p>
            <a:r>
              <a:rPr lang="en-US" sz="3200" dirty="0">
                <a:latin typeface="Times New Roman" pitchFamily="18" charset="0"/>
                <a:cs typeface="Times New Roman" pitchFamily="18" charset="0"/>
              </a:rPr>
              <a:t>B. l</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20m.</a:t>
            </a:r>
          </a:p>
        </p:txBody>
      </p:sp>
      <p:sp>
        <p:nvSpPr>
          <p:cNvPr id="7" name="Rectangle 6"/>
          <p:cNvSpPr/>
          <p:nvPr/>
        </p:nvSpPr>
        <p:spPr>
          <a:xfrm>
            <a:off x="457200" y="5486400"/>
            <a:ext cx="1976823" cy="584775"/>
          </a:xfrm>
          <a:prstGeom prst="rect">
            <a:avLst/>
          </a:prstGeom>
        </p:spPr>
        <p:txBody>
          <a:bodyPr wrap="none">
            <a:spAutoFit/>
          </a:bodyPr>
          <a:lstStyle/>
          <a:p>
            <a:r>
              <a:rPr lang="en-US" sz="3200" dirty="0">
                <a:latin typeface="Times New Roman" pitchFamily="18" charset="0"/>
                <a:cs typeface="Times New Roman" pitchFamily="18" charset="0"/>
              </a:rPr>
              <a:t>C. l</a:t>
            </a:r>
            <a:r>
              <a:rPr lang="en-US" sz="3200" baseline="-25000" dirty="0">
                <a:latin typeface="Times New Roman" pitchFamily="18" charset="0"/>
                <a:cs typeface="Times New Roman" pitchFamily="18" charset="0"/>
              </a:rPr>
              <a:t>2</a:t>
            </a:r>
            <a:r>
              <a:rPr lang="en-US" sz="3200" dirty="0">
                <a:latin typeface="Times New Roman" pitchFamily="18" charset="0"/>
                <a:cs typeface="Times New Roman" pitchFamily="18" charset="0"/>
              </a:rPr>
              <a:t> = 4m.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Slide trình bày"/>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6" name="Title 1"/>
          <p:cNvSpPr txBox="1">
            <a:spLocks/>
          </p:cNvSpPr>
          <p:nvPr/>
        </p:nvSpPr>
        <p:spPr>
          <a:xfrm>
            <a:off x="1066800" y="533400"/>
            <a:ext cx="7239000" cy="6889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TiẾT 8:</a:t>
            </a:r>
            <a:r>
              <a:rPr kumimoji="0" lang="vi-VN" sz="6600" b="1" i="0" u="none" strike="noStrike" kern="1200" cap="all" spc="0" normalizeH="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 CHỦ ĐỀ</a:t>
            </a:r>
            <a:endParaRPr kumimoji="0" lang="en-US"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endParaRPr>
          </a:p>
        </p:txBody>
      </p:sp>
      <p:sp>
        <p:nvSpPr>
          <p:cNvPr id="5" name="WordArt 7"/>
          <p:cNvSpPr>
            <a:spLocks noChangeArrowheads="1" noChangeShapeType="1" noTextEdit="1"/>
          </p:cNvSpPr>
          <p:nvPr/>
        </p:nvSpPr>
        <p:spPr bwMode="auto">
          <a:xfrm>
            <a:off x="152400" y="1600200"/>
            <a:ext cx="8991600" cy="32766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SỰ PHỤ THUỘC CỦA ĐIỆN TRỞ VÀO</a:t>
            </a:r>
          </a:p>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 CÁC YẾU TỐ CỦA DÂY DẪN</a:t>
            </a:r>
            <a:endParaRPr lang="en-US"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08414172029">
            <a:hlinkClick r:id="rId2"/>
          </p:cNvPr>
          <p:cNvPicPr>
            <a:picLocks noChangeAspect="1" noChangeArrowheads="1"/>
          </p:cNvPicPr>
          <p:nvPr/>
        </p:nvPicPr>
        <p:blipFill>
          <a:blip r:embed="rId3"/>
          <a:srcRect/>
          <a:stretch>
            <a:fillRect/>
          </a:stretch>
        </p:blipFill>
        <p:spPr bwMode="auto">
          <a:xfrm>
            <a:off x="4495800" y="3808413"/>
            <a:ext cx="2209800" cy="2439987"/>
          </a:xfrm>
          <a:prstGeom prst="rect">
            <a:avLst/>
          </a:prstGeom>
          <a:noFill/>
          <a:ln w="9525">
            <a:noFill/>
            <a:miter lim="800000"/>
            <a:headEnd/>
            <a:tailEnd/>
          </a:ln>
        </p:spPr>
      </p:pic>
      <p:pic>
        <p:nvPicPr>
          <p:cNvPr id="16394" name="Picture 10" descr="L-12">
            <a:hlinkClick r:id="rId4"/>
          </p:cNvPr>
          <p:cNvPicPr>
            <a:picLocks noChangeAspect="1" noChangeArrowheads="1"/>
          </p:cNvPicPr>
          <p:nvPr/>
        </p:nvPicPr>
        <p:blipFill>
          <a:blip r:embed="rId5"/>
          <a:srcRect/>
          <a:stretch>
            <a:fillRect/>
          </a:stretch>
        </p:blipFill>
        <p:spPr bwMode="auto">
          <a:xfrm>
            <a:off x="6740525" y="533400"/>
            <a:ext cx="2362200" cy="2782888"/>
          </a:xfrm>
          <a:prstGeom prst="rect">
            <a:avLst/>
          </a:prstGeom>
          <a:noFill/>
          <a:ln w="9525">
            <a:noFill/>
            <a:miter lim="800000"/>
            <a:headEnd/>
            <a:tailEnd/>
          </a:ln>
        </p:spPr>
      </p:pic>
      <p:pic>
        <p:nvPicPr>
          <p:cNvPr id="16395" name="Picture 11" descr="5912cables">
            <a:hlinkClick r:id="rId6"/>
          </p:cNvPr>
          <p:cNvPicPr>
            <a:picLocks noChangeAspect="1" noChangeArrowheads="1"/>
          </p:cNvPicPr>
          <p:nvPr/>
        </p:nvPicPr>
        <p:blipFill>
          <a:blip r:embed="rId7"/>
          <a:srcRect/>
          <a:stretch>
            <a:fillRect/>
          </a:stretch>
        </p:blipFill>
        <p:spPr bwMode="auto">
          <a:xfrm>
            <a:off x="4454525" y="609600"/>
            <a:ext cx="2209800" cy="2568575"/>
          </a:xfrm>
          <a:prstGeom prst="rect">
            <a:avLst/>
          </a:prstGeom>
          <a:noFill/>
          <a:ln w="9525">
            <a:noFill/>
            <a:miter lim="800000"/>
            <a:headEnd/>
            <a:tailEnd/>
          </a:ln>
        </p:spPr>
      </p:pic>
      <p:pic>
        <p:nvPicPr>
          <p:cNvPr id="16396" name="Picture 12" descr="day%2520dong%2520tran%2520xoan%2520(C)">
            <a:hlinkClick r:id="rId8"/>
          </p:cNvPr>
          <p:cNvPicPr>
            <a:picLocks noChangeAspect="1" noChangeArrowheads="1"/>
          </p:cNvPicPr>
          <p:nvPr/>
        </p:nvPicPr>
        <p:blipFill>
          <a:blip r:embed="rId9"/>
          <a:srcRect/>
          <a:stretch>
            <a:fillRect/>
          </a:stretch>
        </p:blipFill>
        <p:spPr bwMode="auto">
          <a:xfrm>
            <a:off x="6858000" y="3810000"/>
            <a:ext cx="2286000" cy="2590800"/>
          </a:xfrm>
          <a:prstGeom prst="rect">
            <a:avLst/>
          </a:prstGeom>
          <a:noFill/>
          <a:ln w="9525">
            <a:noFill/>
            <a:miter lim="800000"/>
            <a:headEnd/>
            <a:tailEnd/>
          </a:ln>
        </p:spPr>
      </p:pic>
      <p:sp>
        <p:nvSpPr>
          <p:cNvPr id="16397" name="Text Box 13"/>
          <p:cNvSpPr txBox="1">
            <a:spLocks noChangeArrowheads="1"/>
          </p:cNvSpPr>
          <p:nvPr/>
        </p:nvSpPr>
        <p:spPr bwMode="auto">
          <a:xfrm>
            <a:off x="228600" y="228600"/>
            <a:ext cx="4191000" cy="6647974"/>
          </a:xfrm>
          <a:prstGeom prst="rect">
            <a:avLst/>
          </a:prstGeom>
          <a:noFill/>
          <a:ln w="9525">
            <a:noFill/>
            <a:miter lim="800000"/>
            <a:headEnd/>
            <a:tailEnd/>
          </a:ln>
        </p:spPr>
        <p:txBody>
          <a:bodyPr wrap="square">
            <a:spAutoFit/>
          </a:bodyPr>
          <a:lstStyle/>
          <a:p>
            <a:pPr>
              <a:spcBef>
                <a:spcPct val="50000"/>
              </a:spcBef>
            </a:pP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liệu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chẳng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bằng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nhỏ</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lớn.Nếu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chiều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chúng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phụ</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thuộc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a:t>
            </a:r>
          </a:p>
          <a:p>
            <a:pPr algn="ctr">
              <a:spcBef>
                <a:spcPct val="50000"/>
              </a:spcBef>
            </a:pP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ppt_w</p:attrName>
                                        </p:attrNameLst>
                                      </p:cBhvr>
                                      <p:tavLst>
                                        <p:tav tm="0">
                                          <p:val>
                                            <p:fltVal val="0"/>
                                          </p:val>
                                        </p:tav>
                                        <p:tav tm="100000">
                                          <p:val>
                                            <p:strVal val="#ppt_w"/>
                                          </p:val>
                                        </p:tav>
                                      </p:tavLst>
                                    </p:anim>
                                    <p:anim calcmode="lin" valueType="num">
                                      <p:cBhvr>
                                        <p:cTn id="8" dur="500" fill="hold"/>
                                        <p:tgtEl>
                                          <p:spTgt spid="16395"/>
                                        </p:tgtEl>
                                        <p:attrNameLst>
                                          <p:attrName>ppt_h</p:attrName>
                                        </p:attrNameLst>
                                      </p:cBhvr>
                                      <p:tavLst>
                                        <p:tav tm="0">
                                          <p:val>
                                            <p:fltVal val="0"/>
                                          </p:val>
                                        </p:tav>
                                        <p:tav tm="100000">
                                          <p:val>
                                            <p:strVal val="#ppt_h"/>
                                          </p:val>
                                        </p:tav>
                                      </p:tavLst>
                                    </p:anim>
                                    <p:animEffect transition="in" filter="fade">
                                      <p:cBhvr>
                                        <p:cTn id="9" dur="500"/>
                                        <p:tgtEl>
                                          <p:spTgt spid="1639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diamond(in)">
                                      <p:cBhvr>
                                        <p:cTn id="14" dur="2000"/>
                                        <p:tgtEl>
                                          <p:spTgt spid="1639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animEffect transition="in" filter="circle(in)">
                                      <p:cBhvr>
                                        <p:cTn id="19" dur="2000"/>
                                        <p:tgtEl>
                                          <p:spTgt spid="1639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6396"/>
                                        </p:tgtEl>
                                        <p:attrNameLst>
                                          <p:attrName>style.visibility</p:attrName>
                                        </p:attrNameLst>
                                      </p:cBhvr>
                                      <p:to>
                                        <p:strVal val="visible"/>
                                      </p:to>
                                    </p:set>
                                    <p:anim calcmode="lin" valueType="num">
                                      <p:cBhvr>
                                        <p:cTn id="24" dur="1000" fill="hold"/>
                                        <p:tgtEl>
                                          <p:spTgt spid="16396"/>
                                        </p:tgtEl>
                                        <p:attrNameLst>
                                          <p:attrName>ppt_w</p:attrName>
                                        </p:attrNameLst>
                                      </p:cBhvr>
                                      <p:tavLst>
                                        <p:tav tm="0">
                                          <p:val>
                                            <p:strVal val="#ppt_w*0.70"/>
                                          </p:val>
                                        </p:tav>
                                        <p:tav tm="100000">
                                          <p:val>
                                            <p:strVal val="#ppt_w"/>
                                          </p:val>
                                        </p:tav>
                                      </p:tavLst>
                                    </p:anim>
                                    <p:anim calcmode="lin" valueType="num">
                                      <p:cBhvr>
                                        <p:cTn id="25" dur="1000" fill="hold"/>
                                        <p:tgtEl>
                                          <p:spTgt spid="16396"/>
                                        </p:tgtEl>
                                        <p:attrNameLst>
                                          <p:attrName>ppt_h</p:attrName>
                                        </p:attrNameLst>
                                      </p:cBhvr>
                                      <p:tavLst>
                                        <p:tav tm="0">
                                          <p:val>
                                            <p:strVal val="#ppt_h"/>
                                          </p:val>
                                        </p:tav>
                                        <p:tav tm="100000">
                                          <p:val>
                                            <p:strVal val="#ppt_h"/>
                                          </p:val>
                                        </p:tav>
                                      </p:tavLst>
                                    </p:anim>
                                    <p:animEffect transition="in" filter="fade">
                                      <p:cBhvr>
                                        <p:cTn id="26" dur="1000"/>
                                        <p:tgtEl>
                                          <p:spTgt spid="16396"/>
                                        </p:tgtEl>
                                      </p:cBhvr>
                                    </p:animEffect>
                                  </p:childTnLst>
                                </p:cTn>
                              </p:par>
                            </p:childTnLst>
                          </p:cTn>
                        </p:par>
                        <p:par>
                          <p:cTn id="27" fill="hold">
                            <p:stCondLst>
                              <p:cond delay="1000"/>
                            </p:stCondLst>
                            <p:childTnLst>
                              <p:par>
                                <p:cTn id="28" presetID="16" presetClass="entr" presetSubtype="42" fill="hold" grpId="0" nodeType="afterEffect">
                                  <p:stCondLst>
                                    <p:cond delay="0"/>
                                  </p:stCondLst>
                                  <p:childTnLst>
                                    <p:set>
                                      <p:cBhvr>
                                        <p:cTn id="29" dur="1" fill="hold">
                                          <p:stCondLst>
                                            <p:cond delay="0"/>
                                          </p:stCondLst>
                                        </p:cTn>
                                        <p:tgtEl>
                                          <p:spTgt spid="16397"/>
                                        </p:tgtEl>
                                        <p:attrNameLst>
                                          <p:attrName>style.visibility</p:attrName>
                                        </p:attrNameLst>
                                      </p:cBhvr>
                                      <p:to>
                                        <p:strVal val="visible"/>
                                      </p:to>
                                    </p:set>
                                    <p:animEffect transition="in" filter="barn(outHorizontal)">
                                      <p:cBhvr>
                                        <p:cTn id="30" dur="3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Slide trình bày"/>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6" name="Title 1"/>
          <p:cNvSpPr txBox="1">
            <a:spLocks/>
          </p:cNvSpPr>
          <p:nvPr/>
        </p:nvSpPr>
        <p:spPr>
          <a:xfrm>
            <a:off x="1066800" y="533400"/>
            <a:ext cx="7239000" cy="6889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TiẾT </a:t>
            </a:r>
            <a:r>
              <a:rPr lang="vi-VN"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mj-ea"/>
                <a:cs typeface="Times New Roman" panose="02020603050405020304" pitchFamily="18" charset="0"/>
              </a:rPr>
              <a:t>7</a:t>
            </a:r>
            <a:r>
              <a:rPr kumimoji="0" lang="vi-VN"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a:t>
            </a:r>
            <a:endParaRPr kumimoji="0" lang="en-US"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endParaRPr>
          </a:p>
        </p:txBody>
      </p:sp>
      <p:sp>
        <p:nvSpPr>
          <p:cNvPr id="5" name="WordArt 7"/>
          <p:cNvSpPr>
            <a:spLocks noChangeArrowheads="1" noChangeShapeType="1" noTextEdit="1"/>
          </p:cNvSpPr>
          <p:nvPr/>
        </p:nvSpPr>
        <p:spPr bwMode="auto">
          <a:xfrm>
            <a:off x="152400" y="1600200"/>
            <a:ext cx="8991600" cy="32766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SỰ PHỤ THUỘC CỦA ĐIỆN TRỞ VÀO</a:t>
            </a:r>
          </a:p>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 C</a:t>
            </a:r>
            <a:r>
              <a:rPr lang="en-US"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HIỀU DÀI </a:t>
            </a: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CỦA DÂY DẪN</a:t>
            </a:r>
            <a:endParaRPr lang="en-US"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rot="5400000">
            <a:off x="304006" y="3429794"/>
            <a:ext cx="6707188" cy="15240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80" name="Text Box 8"/>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spcBef>
                <a:spcPct val="50000"/>
              </a:spcBef>
            </a:pPr>
            <a:r>
              <a:rPr lang="en-US" sz="2800" b="1" dirty="0">
                <a:solidFill>
                  <a:schemeClr val="tx1"/>
                </a:solidFill>
                <a:latin typeface="Times New Roman" pitchFamily="18" charset="0"/>
                <a:cs typeface="Times New Roman" pitchFamily="18" charset="0"/>
              </a:rPr>
              <a:t>I. </a:t>
            </a:r>
            <a:r>
              <a:rPr lang="en-US" sz="2800" b="1" dirty="0" err="1">
                <a:solidFill>
                  <a:schemeClr val="tx1"/>
                </a:solidFill>
                <a:latin typeface="Times New Roman" pitchFamily="18" charset="0"/>
                <a:cs typeface="Times New Roman" pitchFamily="18" charset="0"/>
              </a:rPr>
              <a:t>Dự</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đoán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sự</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phụ</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thuộc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dẫn</a:t>
            </a:r>
            <a:r>
              <a:rPr lang="en-US" sz="2800" b="1" dirty="0">
                <a:solidFill>
                  <a:schemeClr val="tx1"/>
                </a:solidFill>
                <a:latin typeface="Times New Roman" pitchFamily="18" charset="0"/>
                <a:cs typeface="Times New Roman" pitchFamily="18" charset="0"/>
              </a:rPr>
              <a:t>:</a:t>
            </a:r>
          </a:p>
        </p:txBody>
      </p:sp>
      <p:sp>
        <p:nvSpPr>
          <p:cNvPr id="10248" name="Line 10"/>
          <p:cNvSpPr>
            <a:spLocks noChangeShapeType="1"/>
          </p:cNvSpPr>
          <p:nvPr/>
        </p:nvSpPr>
        <p:spPr bwMode="auto">
          <a:xfrm flipV="1">
            <a:off x="0" y="1752600"/>
            <a:ext cx="3581400" cy="0"/>
          </a:xfrm>
          <a:prstGeom prst="line">
            <a:avLst/>
          </a:prstGeom>
          <a:noFill/>
          <a:ln w="57150" cmpd="thinThick">
            <a:solidFill>
              <a:schemeClr val="bg1"/>
            </a:solidFill>
            <a:round/>
            <a:headEnd/>
            <a:tailEnd/>
          </a:ln>
        </p:spPr>
        <p:txBody>
          <a:bodyPr/>
          <a:lstStyle/>
          <a:p>
            <a:endParaRPr lang="en-US"/>
          </a:p>
        </p:txBody>
      </p:sp>
      <p:sp>
        <p:nvSpPr>
          <p:cNvPr id="10250" name="Line 13"/>
          <p:cNvSpPr>
            <a:spLocks noChangeShapeType="1"/>
          </p:cNvSpPr>
          <p:nvPr/>
        </p:nvSpPr>
        <p:spPr bwMode="auto">
          <a:xfrm flipV="1">
            <a:off x="0" y="3048000"/>
            <a:ext cx="3581400" cy="0"/>
          </a:xfrm>
          <a:prstGeom prst="line">
            <a:avLst/>
          </a:prstGeom>
          <a:noFill/>
          <a:ln w="57150" cmpd="thinThick">
            <a:solidFill>
              <a:schemeClr val="bg1"/>
            </a:solidFill>
            <a:round/>
            <a:headEnd/>
            <a:tailEnd/>
          </a:ln>
        </p:spPr>
        <p:txBody>
          <a:bodyPr/>
          <a:lstStyle/>
          <a:p>
            <a:endParaRPr lang="en-US"/>
          </a:p>
        </p:txBody>
      </p:sp>
      <p:sp>
        <p:nvSpPr>
          <p:cNvPr id="3227" name="Text Box 155"/>
          <p:cNvSpPr txBox="1">
            <a:spLocks noChangeArrowheads="1"/>
          </p:cNvSpPr>
          <p:nvPr/>
        </p:nvSpPr>
        <p:spPr bwMode="auto">
          <a:xfrm>
            <a:off x="0" y="838200"/>
            <a:ext cx="9144000" cy="954107"/>
          </a:xfrm>
          <a:prstGeom prst="rect">
            <a:avLst/>
          </a:prstGeom>
          <a:noFill/>
          <a:ln w="9525">
            <a:noFill/>
            <a:miter lim="800000"/>
            <a:headEnd/>
            <a:tailEnd/>
          </a:ln>
        </p:spPr>
        <p:txBody>
          <a:bodyPr wrap="square">
            <a:spAutoFit/>
          </a:bodyPr>
          <a:lstStyle/>
          <a:p>
            <a:pPr>
              <a:spcBef>
                <a:spcPct val="50000"/>
              </a:spcBef>
            </a:pPr>
            <a:r>
              <a:rPr lang="en-US" sz="2800" b="1" dirty="0">
                <a:solidFill>
                  <a:schemeClr val="tx1"/>
                </a:solidFill>
                <a:latin typeface="Times New Roman" pitchFamily="18" charset="0"/>
                <a:cs typeface="Times New Roman" pitchFamily="18" charset="0"/>
              </a:rPr>
              <a:t>1.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dẫn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từ</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cùng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một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liệu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đồng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cùng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chiều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dài</a:t>
            </a:r>
            <a:r>
              <a:rPr lang="en-US" sz="2800" b="1" dirty="0">
                <a:solidFill>
                  <a:schemeClr val="tx1"/>
                </a:solidFill>
                <a:latin typeface="Times New Roman" pitchFamily="18" charset="0"/>
                <a:cs typeface="Times New Roman" pitchFamily="18" charset="0"/>
              </a:rPr>
              <a:t> </a:t>
            </a:r>
            <a:r>
              <a:rPr lang="en-US" sz="2800" b="1" i="1" dirty="0">
                <a:solidFill>
                  <a:schemeClr val="tx1"/>
                </a:solidFill>
                <a:latin typeface="Times New Roman" pitchFamily="18" charset="0"/>
                <a:cs typeface="Times New Roman" pitchFamily="18" charset="0"/>
              </a:rPr>
              <a:t>l</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diện</a:t>
            </a:r>
            <a:r>
              <a:rPr lang="en-US" sz="2800" b="1" dirty="0">
                <a:solidFill>
                  <a:schemeClr val="tx1"/>
                </a:solidFill>
                <a:latin typeface="Times New Roman" pitchFamily="18" charset="0"/>
                <a:cs typeface="Times New Roman" pitchFamily="18" charset="0"/>
              </a:rPr>
              <a:t> S </a:t>
            </a:r>
            <a:r>
              <a:rPr lang="en-US" sz="2800" b="1" dirty="0" err="1">
                <a:solidFill>
                  <a:schemeClr val="tx1"/>
                </a:solidFill>
                <a:latin typeface="Times New Roman" pitchFamily="18" charset="0"/>
                <a:cs typeface="Times New Roman" pitchFamily="18" charset="0"/>
              </a:rPr>
              <a:t>nên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trở</a:t>
            </a:r>
            <a:r>
              <a:rPr lang="en-US" sz="2800" b="1" dirty="0">
                <a:solidFill>
                  <a:schemeClr val="tx1"/>
                </a:solidFill>
                <a:latin typeface="Times New Roman" pitchFamily="18" charset="0"/>
                <a:cs typeface="Times New Roman" pitchFamily="18" charset="0"/>
              </a:rPr>
              <a:t> R </a:t>
            </a:r>
            <a:r>
              <a:rPr lang="en-US" sz="2800" b="1" dirty="0" err="1">
                <a:solidFill>
                  <a:schemeClr val="tx1"/>
                </a:solidFill>
                <a:latin typeface="Times New Roman" pitchFamily="18" charset="0"/>
                <a:cs typeface="Times New Roman" pitchFamily="18" charset="0"/>
              </a:rPr>
              <a:t>như</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nhau</a:t>
            </a:r>
            <a:r>
              <a:rPr lang="en-US" sz="2800" b="1" dirty="0">
                <a:solidFill>
                  <a:schemeClr val="tx1"/>
                </a:solidFill>
                <a:latin typeface="Times New Roman" pitchFamily="18" charset="0"/>
                <a:cs typeface="Times New Roman" pitchFamily="18" charset="0"/>
              </a:rPr>
              <a:t>.</a:t>
            </a:r>
          </a:p>
        </p:txBody>
      </p:sp>
      <p:sp>
        <p:nvSpPr>
          <p:cNvPr id="3244" name="Text Box 172"/>
          <p:cNvSpPr txBox="1">
            <a:spLocks noChangeArrowheads="1"/>
          </p:cNvSpPr>
          <p:nvPr/>
        </p:nvSpPr>
        <p:spPr bwMode="auto">
          <a:xfrm>
            <a:off x="0" y="1752600"/>
            <a:ext cx="4267200" cy="954107"/>
          </a:xfrm>
          <a:prstGeom prst="rect">
            <a:avLst/>
          </a:prstGeom>
          <a:noFill/>
          <a:ln w="9525">
            <a:noFill/>
            <a:miter lim="800000"/>
            <a:headEnd/>
            <a:tailEnd/>
          </a:ln>
        </p:spPr>
        <p:txBody>
          <a:bodyPr>
            <a:spAutoFit/>
          </a:bodyPr>
          <a:lstStyle/>
          <a:p>
            <a:pPr>
              <a:spcBef>
                <a:spcPct val="50000"/>
              </a:spcBef>
            </a:pPr>
            <a:r>
              <a:rPr lang="en-US" sz="2800" b="1" dirty="0" err="1">
                <a:solidFill>
                  <a:schemeClr val="tx1"/>
                </a:solidFill>
                <a:latin typeface="Times New Roman" pitchFamily="18" charset="0"/>
                <a:cs typeface="Times New Roman" pitchFamily="18" charset="0"/>
              </a:rPr>
              <a:t>Mắc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mạch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như</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sơ</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đồ</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8.1</a:t>
            </a:r>
            <a:endParaRPr lang="en-US" sz="2800" dirty="0">
              <a:solidFill>
                <a:schemeClr val="tx1"/>
              </a:solidFill>
              <a:latin typeface="Times New Roman" pitchFamily="18" charset="0"/>
              <a:cs typeface="Times New Roman" pitchFamily="18" charset="0"/>
            </a:endParaRPr>
          </a:p>
        </p:txBody>
      </p:sp>
      <p:pic>
        <p:nvPicPr>
          <p:cNvPr id="3245" name="Picture 173"/>
          <p:cNvPicPr>
            <a:picLocks noChangeAspect="1" noChangeArrowheads="1"/>
          </p:cNvPicPr>
          <p:nvPr/>
        </p:nvPicPr>
        <p:blipFill>
          <a:blip r:embed="rId3"/>
          <a:srcRect/>
          <a:stretch>
            <a:fillRect/>
          </a:stretch>
        </p:blipFill>
        <p:spPr bwMode="auto">
          <a:xfrm>
            <a:off x="4495800" y="1933575"/>
            <a:ext cx="3962400" cy="1335088"/>
          </a:xfrm>
          <a:prstGeom prst="rect">
            <a:avLst/>
          </a:prstGeom>
          <a:noFill/>
          <a:ln w="9525">
            <a:noFill/>
            <a:miter lim="800000"/>
            <a:headEnd/>
            <a:tailEnd/>
          </a:ln>
        </p:spPr>
      </p:pic>
      <p:pic>
        <p:nvPicPr>
          <p:cNvPr id="3261" name="Picture 189"/>
          <p:cNvPicPr>
            <a:picLocks noChangeAspect="1" noChangeArrowheads="1"/>
          </p:cNvPicPr>
          <p:nvPr/>
        </p:nvPicPr>
        <p:blipFill>
          <a:blip r:embed="rId3"/>
          <a:srcRect/>
          <a:stretch>
            <a:fillRect/>
          </a:stretch>
        </p:blipFill>
        <p:spPr bwMode="auto">
          <a:xfrm>
            <a:off x="4495800" y="3352800"/>
            <a:ext cx="3962400" cy="1335088"/>
          </a:xfrm>
          <a:prstGeom prst="rect">
            <a:avLst/>
          </a:prstGeom>
          <a:noFill/>
          <a:ln w="9525">
            <a:noFill/>
            <a:miter lim="800000"/>
            <a:headEnd/>
            <a:tailEnd/>
          </a:ln>
        </p:spPr>
      </p:pic>
      <p:pic>
        <p:nvPicPr>
          <p:cNvPr id="3262" name="Picture 190"/>
          <p:cNvPicPr>
            <a:picLocks noChangeAspect="1" noChangeArrowheads="1"/>
          </p:cNvPicPr>
          <p:nvPr/>
        </p:nvPicPr>
        <p:blipFill>
          <a:blip r:embed="rId3"/>
          <a:srcRect/>
          <a:stretch>
            <a:fillRect/>
          </a:stretch>
        </p:blipFill>
        <p:spPr bwMode="auto">
          <a:xfrm>
            <a:off x="4495800" y="4953000"/>
            <a:ext cx="3962400" cy="1335088"/>
          </a:xfrm>
          <a:prstGeom prst="rect">
            <a:avLst/>
          </a:prstGeom>
          <a:noFill/>
          <a:ln w="9525">
            <a:noFill/>
            <a:miter lim="800000"/>
            <a:headEnd/>
            <a:tailEnd/>
          </a:ln>
        </p:spPr>
      </p:pic>
      <p:sp>
        <p:nvSpPr>
          <p:cNvPr id="3263" name="Rectangle 191"/>
          <p:cNvSpPr>
            <a:spLocks noChangeArrowheads="1"/>
          </p:cNvSpPr>
          <p:nvPr/>
        </p:nvSpPr>
        <p:spPr bwMode="auto">
          <a:xfrm>
            <a:off x="752475" y="34290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64" name="Text Box 192"/>
          <p:cNvSpPr txBox="1">
            <a:spLocks noChangeArrowheads="1"/>
          </p:cNvSpPr>
          <p:nvPr/>
        </p:nvSpPr>
        <p:spPr bwMode="auto">
          <a:xfrm>
            <a:off x="2743200" y="32766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65" name="Rectangle 193"/>
          <p:cNvSpPr>
            <a:spLocks noChangeArrowheads="1"/>
          </p:cNvSpPr>
          <p:nvPr/>
        </p:nvSpPr>
        <p:spPr bwMode="auto">
          <a:xfrm>
            <a:off x="762000" y="38735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66" name="Text Box 194"/>
          <p:cNvSpPr txBox="1">
            <a:spLocks noChangeArrowheads="1"/>
          </p:cNvSpPr>
          <p:nvPr/>
        </p:nvSpPr>
        <p:spPr bwMode="auto">
          <a:xfrm>
            <a:off x="2743200" y="37338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67" name="Rectangle 195"/>
          <p:cNvSpPr>
            <a:spLocks noChangeArrowheads="1"/>
          </p:cNvSpPr>
          <p:nvPr/>
        </p:nvSpPr>
        <p:spPr bwMode="auto">
          <a:xfrm>
            <a:off x="752475" y="44069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68" name="Text Box 196"/>
          <p:cNvSpPr txBox="1">
            <a:spLocks noChangeArrowheads="1"/>
          </p:cNvSpPr>
          <p:nvPr/>
        </p:nvSpPr>
        <p:spPr bwMode="auto">
          <a:xfrm>
            <a:off x="2733675" y="42672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69" name="Rectangle 197"/>
          <p:cNvSpPr>
            <a:spLocks noChangeArrowheads="1"/>
          </p:cNvSpPr>
          <p:nvPr/>
        </p:nvSpPr>
        <p:spPr bwMode="auto">
          <a:xfrm>
            <a:off x="762000" y="48641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70" name="Text Box 198"/>
          <p:cNvSpPr txBox="1">
            <a:spLocks noChangeArrowheads="1"/>
          </p:cNvSpPr>
          <p:nvPr/>
        </p:nvSpPr>
        <p:spPr bwMode="auto">
          <a:xfrm>
            <a:off x="2743200" y="47244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71" name="Rectangle 199"/>
          <p:cNvSpPr>
            <a:spLocks noChangeArrowheads="1"/>
          </p:cNvSpPr>
          <p:nvPr/>
        </p:nvSpPr>
        <p:spPr bwMode="auto">
          <a:xfrm>
            <a:off x="762000" y="53975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72" name="Text Box 200"/>
          <p:cNvSpPr txBox="1">
            <a:spLocks noChangeArrowheads="1"/>
          </p:cNvSpPr>
          <p:nvPr/>
        </p:nvSpPr>
        <p:spPr bwMode="auto">
          <a:xfrm>
            <a:off x="2743200" y="52578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73" name="Rectangle 201"/>
          <p:cNvSpPr>
            <a:spLocks noChangeArrowheads="1"/>
          </p:cNvSpPr>
          <p:nvPr/>
        </p:nvSpPr>
        <p:spPr bwMode="auto">
          <a:xfrm>
            <a:off x="752475" y="58547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3274" name="Text Box 202"/>
          <p:cNvSpPr txBox="1">
            <a:spLocks noChangeArrowheads="1"/>
          </p:cNvSpPr>
          <p:nvPr/>
        </p:nvSpPr>
        <p:spPr bwMode="auto">
          <a:xfrm>
            <a:off x="2733675" y="5715000"/>
            <a:ext cx="381000" cy="396875"/>
          </a:xfrm>
          <a:prstGeom prst="rect">
            <a:avLst/>
          </a:prstGeom>
          <a:noFill/>
          <a:ln w="9525">
            <a:noFill/>
            <a:miter lim="800000"/>
            <a:headEnd/>
            <a:tailEnd/>
          </a:ln>
        </p:spPr>
        <p:txBody>
          <a:bodyPr>
            <a:spAutoFit/>
          </a:bodyPr>
          <a:lstStyle/>
          <a:p>
            <a:pPr>
              <a:spcBef>
                <a:spcPct val="50000"/>
              </a:spcBef>
            </a:pPr>
            <a:r>
              <a:rPr lang="en-US" sz="2000" b="1">
                <a:solidFill>
                  <a:srgbClr val="FFFFFF"/>
                </a:solidFill>
                <a:latin typeface=".VnTime" pitchFamily="34" charset="0"/>
              </a:rPr>
              <a:t>R</a:t>
            </a:r>
          </a:p>
        </p:txBody>
      </p:sp>
      <p:sp>
        <p:nvSpPr>
          <p:cNvPr id="3278" name="Text Box 206"/>
          <p:cNvSpPr txBox="1">
            <a:spLocks noChangeArrowheads="1"/>
          </p:cNvSpPr>
          <p:nvPr/>
        </p:nvSpPr>
        <p:spPr bwMode="auto">
          <a:xfrm>
            <a:off x="5181600" y="2438400"/>
            <a:ext cx="1371600" cy="461665"/>
          </a:xfrm>
          <a:prstGeom prst="rect">
            <a:avLst/>
          </a:prstGeom>
          <a:noFill/>
          <a:ln w="9525">
            <a:noFill/>
            <a:miter lim="800000"/>
            <a:headEnd/>
            <a:tailEnd/>
          </a:ln>
        </p:spPr>
        <p:txBody>
          <a:bodyPr wrap="square">
            <a:spAutoFit/>
          </a:bodyPr>
          <a:lstStyle/>
          <a:p>
            <a:pPr>
              <a:spcBef>
                <a:spcPct val="50000"/>
              </a:spcBef>
            </a:pPr>
            <a:r>
              <a:rPr lang="en-US" sz="2400" b="1" dirty="0">
                <a:latin typeface="Times New Roman" pitchFamily="18" charset="0"/>
                <a:cs typeface="Times New Roman" pitchFamily="18" charset="0"/>
              </a:rPr>
              <a:t>R</a:t>
            </a:r>
            <a:r>
              <a:rPr lang="en-US" sz="2400" b="1" baseline="-25000" dirty="0">
                <a:latin typeface="Times New Roman" pitchFamily="18" charset="0"/>
                <a:cs typeface="Times New Roman" pitchFamily="18" charset="0"/>
              </a:rPr>
              <a:t>1</a:t>
            </a:r>
            <a:r>
              <a:rPr lang="en-US" sz="2400" b="1" dirty="0">
                <a:latin typeface="Times New Roman" pitchFamily="18" charset="0"/>
                <a:cs typeface="Times New Roman" pitchFamily="18" charset="0"/>
              </a:rPr>
              <a:t> = R</a:t>
            </a:r>
          </a:p>
        </p:txBody>
      </p:sp>
      <p:sp>
        <p:nvSpPr>
          <p:cNvPr id="3279" name="Text Box 207"/>
          <p:cNvSpPr txBox="1">
            <a:spLocks noChangeArrowheads="1"/>
          </p:cNvSpPr>
          <p:nvPr/>
        </p:nvSpPr>
        <p:spPr bwMode="auto">
          <a:xfrm>
            <a:off x="6781800" y="2657475"/>
            <a:ext cx="457200" cy="396875"/>
          </a:xfrm>
          <a:prstGeom prst="rect">
            <a:avLst/>
          </a:prstGeom>
          <a:noFill/>
          <a:ln w="9525">
            <a:noFill/>
            <a:miter lim="800000"/>
            <a:headEnd/>
            <a:tailEnd/>
          </a:ln>
        </p:spPr>
        <p:txBody>
          <a:bodyPr>
            <a:spAutoFit/>
          </a:bodyPr>
          <a:lstStyle/>
          <a:p>
            <a:pPr>
              <a:spcBef>
                <a:spcPct val="50000"/>
              </a:spcBef>
            </a:pPr>
            <a:r>
              <a:rPr lang="en-US" sz="2000" b="1"/>
              <a:t>l</a:t>
            </a:r>
          </a:p>
        </p:txBody>
      </p:sp>
      <p:sp>
        <p:nvSpPr>
          <p:cNvPr id="3280" name="Text Box 208"/>
          <p:cNvSpPr txBox="1">
            <a:spLocks noChangeArrowheads="1"/>
          </p:cNvSpPr>
          <p:nvPr/>
        </p:nvSpPr>
        <p:spPr bwMode="auto">
          <a:xfrm>
            <a:off x="5410200" y="3810000"/>
            <a:ext cx="6858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R</a:t>
            </a:r>
            <a:r>
              <a:rPr lang="en-US" sz="2400" b="1" baseline="-25000" dirty="0">
                <a:latin typeface="Times New Roman" pitchFamily="18" charset="0"/>
                <a:cs typeface="Times New Roman" pitchFamily="18" charset="0"/>
              </a:rPr>
              <a:t>2</a:t>
            </a:r>
            <a:endParaRPr lang="en-US" sz="2400" b="1" dirty="0">
              <a:latin typeface="Times New Roman" pitchFamily="18" charset="0"/>
              <a:cs typeface="Times New Roman" pitchFamily="18" charset="0"/>
            </a:endParaRPr>
          </a:p>
        </p:txBody>
      </p:sp>
      <p:sp>
        <p:nvSpPr>
          <p:cNvPr id="3281" name="Text Box 209"/>
          <p:cNvSpPr txBox="1">
            <a:spLocks noChangeArrowheads="1"/>
          </p:cNvSpPr>
          <p:nvPr/>
        </p:nvSpPr>
        <p:spPr bwMode="auto">
          <a:xfrm>
            <a:off x="6477000" y="3984625"/>
            <a:ext cx="457200" cy="396875"/>
          </a:xfrm>
          <a:prstGeom prst="rect">
            <a:avLst/>
          </a:prstGeom>
          <a:noFill/>
          <a:ln w="9525">
            <a:noFill/>
            <a:miter lim="800000"/>
            <a:headEnd/>
            <a:tailEnd/>
          </a:ln>
        </p:spPr>
        <p:txBody>
          <a:bodyPr>
            <a:spAutoFit/>
          </a:bodyPr>
          <a:lstStyle/>
          <a:p>
            <a:pPr>
              <a:spcBef>
                <a:spcPct val="50000"/>
              </a:spcBef>
            </a:pPr>
            <a:r>
              <a:rPr lang="en-US" sz="2000" b="1"/>
              <a:t>l</a:t>
            </a:r>
          </a:p>
        </p:txBody>
      </p:sp>
      <p:sp>
        <p:nvSpPr>
          <p:cNvPr id="3282" name="Text Box 210"/>
          <p:cNvSpPr txBox="1">
            <a:spLocks noChangeArrowheads="1"/>
          </p:cNvSpPr>
          <p:nvPr/>
        </p:nvSpPr>
        <p:spPr bwMode="auto">
          <a:xfrm>
            <a:off x="5562600" y="5410200"/>
            <a:ext cx="685800" cy="461665"/>
          </a:xfrm>
          <a:prstGeom prst="rect">
            <a:avLst/>
          </a:prstGeom>
          <a:noFill/>
          <a:ln w="9525">
            <a:noFill/>
            <a:miter lim="800000"/>
            <a:headEnd/>
            <a:tailEnd/>
          </a:ln>
        </p:spPr>
        <p:txBody>
          <a:bodyPr>
            <a:spAutoFit/>
          </a:bodyPr>
          <a:lstStyle/>
          <a:p>
            <a:pPr>
              <a:spcBef>
                <a:spcPct val="50000"/>
              </a:spcBef>
            </a:pPr>
            <a:r>
              <a:rPr lang="en-US" sz="2400" b="1" dirty="0">
                <a:latin typeface="Times New Roman" pitchFamily="18" charset="0"/>
                <a:cs typeface="Times New Roman" pitchFamily="18" charset="0"/>
              </a:rPr>
              <a:t>R</a:t>
            </a:r>
            <a:r>
              <a:rPr lang="en-US" sz="2400" b="1" baseline="-25000" dirty="0">
                <a:latin typeface="Times New Roman" pitchFamily="18" charset="0"/>
                <a:cs typeface="Times New Roman" pitchFamily="18" charset="0"/>
              </a:rPr>
              <a:t>3</a:t>
            </a:r>
            <a:endParaRPr lang="en-US" sz="2400" b="1" dirty="0">
              <a:latin typeface="Times New Roman" pitchFamily="18" charset="0"/>
              <a:cs typeface="Times New Roman" pitchFamily="18" charset="0"/>
            </a:endParaRPr>
          </a:p>
        </p:txBody>
      </p:sp>
      <p:sp>
        <p:nvSpPr>
          <p:cNvPr id="3283" name="Text Box 211"/>
          <p:cNvSpPr txBox="1">
            <a:spLocks noChangeArrowheads="1"/>
          </p:cNvSpPr>
          <p:nvPr/>
        </p:nvSpPr>
        <p:spPr bwMode="auto">
          <a:xfrm>
            <a:off x="6477000" y="5486400"/>
            <a:ext cx="457200" cy="396875"/>
          </a:xfrm>
          <a:prstGeom prst="rect">
            <a:avLst/>
          </a:prstGeom>
          <a:noFill/>
          <a:ln w="9525">
            <a:noFill/>
            <a:miter lim="800000"/>
            <a:headEnd/>
            <a:tailEnd/>
          </a:ln>
        </p:spPr>
        <p:txBody>
          <a:bodyPr>
            <a:spAutoFit/>
          </a:bodyPr>
          <a:lstStyle/>
          <a:p>
            <a:pPr>
              <a:spcBef>
                <a:spcPct val="50000"/>
              </a:spcBef>
            </a:pPr>
            <a:r>
              <a:rPr lang="en-US" sz="2000" b="1"/>
              <a:t>l</a:t>
            </a:r>
          </a:p>
        </p:txBody>
      </p:sp>
      <p:sp>
        <p:nvSpPr>
          <p:cNvPr id="3284" name="Text Box 212"/>
          <p:cNvSpPr txBox="1">
            <a:spLocks noChangeArrowheads="1"/>
          </p:cNvSpPr>
          <p:nvPr/>
        </p:nvSpPr>
        <p:spPr bwMode="auto">
          <a:xfrm>
            <a:off x="8229600" y="2590800"/>
            <a:ext cx="6096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h.a</a:t>
            </a:r>
            <a:endParaRPr lang="en-US" sz="2400" dirty="0">
              <a:latin typeface="Times New Roman" pitchFamily="18" charset="0"/>
              <a:cs typeface="Times New Roman" pitchFamily="18" charset="0"/>
            </a:endParaRPr>
          </a:p>
        </p:txBody>
      </p:sp>
      <p:sp>
        <p:nvSpPr>
          <p:cNvPr id="3285" name="Text Box 213"/>
          <p:cNvSpPr txBox="1">
            <a:spLocks noChangeArrowheads="1"/>
          </p:cNvSpPr>
          <p:nvPr/>
        </p:nvSpPr>
        <p:spPr bwMode="auto">
          <a:xfrm>
            <a:off x="8305800" y="3810000"/>
            <a:ext cx="6096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h.b</a:t>
            </a:r>
            <a:endParaRPr lang="en-US" sz="2400" dirty="0">
              <a:latin typeface="Times New Roman" pitchFamily="18" charset="0"/>
              <a:cs typeface="Times New Roman" pitchFamily="18" charset="0"/>
            </a:endParaRPr>
          </a:p>
        </p:txBody>
      </p:sp>
      <p:sp>
        <p:nvSpPr>
          <p:cNvPr id="3286" name="Text Box 214"/>
          <p:cNvSpPr txBox="1">
            <a:spLocks noChangeArrowheads="1"/>
          </p:cNvSpPr>
          <p:nvPr/>
        </p:nvSpPr>
        <p:spPr bwMode="auto">
          <a:xfrm>
            <a:off x="8340725" y="5410200"/>
            <a:ext cx="609600" cy="461665"/>
          </a:xfrm>
          <a:prstGeom prst="rect">
            <a:avLst/>
          </a:prstGeom>
          <a:noFill/>
          <a:ln w="9525">
            <a:noFill/>
            <a:miter lim="800000"/>
            <a:headEnd/>
            <a:tailEnd/>
          </a:ln>
        </p:spPr>
        <p:txBody>
          <a:bodyPr>
            <a:spAutoFit/>
          </a:bodyPr>
          <a:lstStyle/>
          <a:p>
            <a:pPr>
              <a:spcBef>
                <a:spcPct val="50000"/>
              </a:spcBef>
            </a:pPr>
            <a:r>
              <a:rPr lang="en-US" sz="2400" dirty="0" err="1">
                <a:latin typeface="Times New Roman" pitchFamily="18" charset="0"/>
                <a:cs typeface="Times New Roman" pitchFamily="18" charset="0"/>
              </a:rPr>
              <a:t>h.c</a:t>
            </a:r>
            <a:endParaRPr lang="en-US" sz="2400" dirty="0">
              <a:latin typeface="Times New Roman" pitchFamily="18" charset="0"/>
              <a:cs typeface="Times New Roman" pitchFamily="18" charset="0"/>
            </a:endParaRPr>
          </a:p>
        </p:txBody>
      </p:sp>
      <p:sp>
        <p:nvSpPr>
          <p:cNvPr id="3287" name="Oval 215"/>
          <p:cNvSpPr>
            <a:spLocks noChangeArrowheads="1"/>
          </p:cNvSpPr>
          <p:nvPr/>
        </p:nvSpPr>
        <p:spPr bwMode="auto">
          <a:xfrm>
            <a:off x="0" y="2743200"/>
            <a:ext cx="1066800" cy="457200"/>
          </a:xfrm>
          <a:prstGeom prst="ellipse">
            <a:avLst/>
          </a:prstGeom>
          <a:gradFill rotWithShape="1">
            <a:gsLst>
              <a:gs pos="0">
                <a:schemeClr val="bg1"/>
              </a:gs>
              <a:gs pos="50000">
                <a:srgbClr val="FFFF00"/>
              </a:gs>
              <a:gs pos="100000">
                <a:schemeClr val="bg1"/>
              </a:gs>
            </a:gsLst>
            <a:lin ang="5400000" scaled="1"/>
          </a:gradFill>
          <a:ln w="9525">
            <a:solidFill>
              <a:schemeClr val="tx1"/>
            </a:solidFill>
            <a:round/>
            <a:headEnd/>
            <a:tailEnd/>
          </a:ln>
          <a:effectLst/>
        </p:spPr>
        <p:txBody>
          <a:bodyPr wrap="none" anchor="ctr"/>
          <a:lstStyle/>
          <a:p>
            <a:pPr algn="ctr">
              <a:defRPr/>
            </a:pPr>
            <a:r>
              <a:rPr lang="en-US" sz="2800" b="1" dirty="0">
                <a:latin typeface="Times New Roman" pitchFamily="18" charset="0"/>
                <a:cs typeface="Times New Roman" pitchFamily="18" charset="0"/>
              </a:rPr>
              <a:t>C1</a:t>
            </a:r>
          </a:p>
        </p:txBody>
      </p:sp>
      <p:pic>
        <p:nvPicPr>
          <p:cNvPr id="3288" name="Picture 216" descr="TRFAQ"/>
          <p:cNvPicPr>
            <a:picLocks noChangeAspect="1" noChangeArrowheads="1" noCrop="1"/>
          </p:cNvPicPr>
          <p:nvPr/>
        </p:nvPicPr>
        <p:blipFill>
          <a:blip r:embed="rId4"/>
          <a:srcRect/>
          <a:stretch>
            <a:fillRect/>
          </a:stretch>
        </p:blipFill>
        <p:spPr bwMode="auto">
          <a:xfrm>
            <a:off x="838200" y="2667000"/>
            <a:ext cx="947738" cy="1066800"/>
          </a:xfrm>
          <a:prstGeom prst="rect">
            <a:avLst/>
          </a:prstGeom>
          <a:noFill/>
          <a:ln w="9525">
            <a:noFill/>
            <a:miter lim="800000"/>
            <a:headEnd/>
            <a:tailEnd/>
          </a:ln>
        </p:spPr>
      </p:pic>
      <p:sp>
        <p:nvSpPr>
          <p:cNvPr id="3289" name="Text Box 217"/>
          <p:cNvSpPr txBox="1">
            <a:spLocks noChangeArrowheads="1"/>
          </p:cNvSpPr>
          <p:nvPr/>
        </p:nvSpPr>
        <p:spPr bwMode="auto">
          <a:xfrm>
            <a:off x="0" y="3505200"/>
            <a:ext cx="3657600" cy="2554545"/>
          </a:xfrm>
          <a:prstGeom prst="rect">
            <a:avLst/>
          </a:prstGeom>
          <a:noFill/>
          <a:ln w="9525">
            <a:noFill/>
            <a:miter lim="800000"/>
            <a:headEnd/>
            <a:tailEnd/>
          </a:ln>
        </p:spPr>
        <p:txBody>
          <a:bodyPr wrap="square">
            <a:spAutoFit/>
          </a:bodyPr>
          <a:lstStyle/>
          <a:p>
            <a:pPr>
              <a:spcBef>
                <a:spcPct val="50000"/>
              </a:spcBef>
            </a:pP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hình</a:t>
            </a:r>
            <a:r>
              <a:rPr lang="en-US" sz="3200" dirty="0">
                <a:solidFill>
                  <a:schemeClr val="tx1"/>
                </a:solidFill>
                <a:latin typeface="Times New Roman" pitchFamily="18" charset="0"/>
                <a:cs typeface="Times New Roman" pitchFamily="18" charset="0"/>
              </a:rPr>
              <a:t> a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R.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trở</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hình</a:t>
            </a:r>
            <a:r>
              <a:rPr lang="en-US" sz="3200" dirty="0">
                <a:solidFill>
                  <a:schemeClr val="tx1"/>
                </a:solidFill>
                <a:latin typeface="Times New Roman" pitchFamily="18" charset="0"/>
                <a:cs typeface="Times New Roman" pitchFamily="18" charset="0"/>
              </a:rPr>
              <a:t> b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hình</a:t>
            </a:r>
            <a:r>
              <a:rPr lang="en-US" sz="3200" dirty="0">
                <a:solidFill>
                  <a:schemeClr val="tx1"/>
                </a:solidFill>
                <a:latin typeface="Times New Roman" pitchFamily="18" charset="0"/>
                <a:cs typeface="Times New Roman" pitchFamily="18" charset="0"/>
              </a:rPr>
              <a:t> c</a:t>
            </a:r>
          </a:p>
        </p:txBody>
      </p:sp>
      <p:sp>
        <p:nvSpPr>
          <p:cNvPr id="3290" name="Line 218"/>
          <p:cNvSpPr>
            <a:spLocks noChangeShapeType="1"/>
          </p:cNvSpPr>
          <p:nvPr/>
        </p:nvSpPr>
        <p:spPr bwMode="auto">
          <a:xfrm>
            <a:off x="7445375" y="5867400"/>
            <a:ext cx="0" cy="533400"/>
          </a:xfrm>
          <a:prstGeom prst="line">
            <a:avLst/>
          </a:prstGeom>
          <a:noFill/>
          <a:ln w="9525">
            <a:solidFill>
              <a:schemeClr val="tx1"/>
            </a:solidFill>
            <a:round/>
            <a:headEnd/>
            <a:tailEnd/>
          </a:ln>
        </p:spPr>
        <p:txBody>
          <a:bodyPr/>
          <a:lstStyle/>
          <a:p>
            <a:endParaRPr lang="en-US"/>
          </a:p>
        </p:txBody>
      </p:sp>
      <p:sp>
        <p:nvSpPr>
          <p:cNvPr id="3291" name="Line 219"/>
          <p:cNvSpPr>
            <a:spLocks noChangeShapeType="1"/>
          </p:cNvSpPr>
          <p:nvPr/>
        </p:nvSpPr>
        <p:spPr bwMode="auto">
          <a:xfrm>
            <a:off x="5616575" y="5867400"/>
            <a:ext cx="0" cy="533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2000" fill="hold"/>
                                        <p:tgtEl>
                                          <p:spTgt spid="3080"/>
                                        </p:tgtEl>
                                        <p:attrNameLst>
                                          <p:attrName>ppt_x</p:attrName>
                                        </p:attrNameLst>
                                      </p:cBhvr>
                                      <p:tavLst>
                                        <p:tav tm="0">
                                          <p:val>
                                            <p:strVal val="1+#ppt_w/2"/>
                                          </p:val>
                                        </p:tav>
                                        <p:tav tm="100000">
                                          <p:val>
                                            <p:strVal val="#ppt_x"/>
                                          </p:val>
                                        </p:tav>
                                      </p:tavLst>
                                    </p:anim>
                                    <p:anim calcmode="lin" valueType="num">
                                      <p:cBhvr additive="base">
                                        <p:cTn id="8" dur="20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227"/>
                                        </p:tgtEl>
                                        <p:attrNameLst>
                                          <p:attrName>style.visibility</p:attrName>
                                        </p:attrNameLst>
                                      </p:cBhvr>
                                      <p:to>
                                        <p:strVal val="visible"/>
                                      </p:to>
                                    </p:set>
                                    <p:animEffect transition="in" filter="wheel(4)">
                                      <p:cBhvr>
                                        <p:cTn id="13" dur="2000"/>
                                        <p:tgtEl>
                                          <p:spTgt spid="322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263"/>
                                        </p:tgtEl>
                                        <p:attrNameLst>
                                          <p:attrName>style.visibility</p:attrName>
                                        </p:attrNameLst>
                                      </p:cBhvr>
                                      <p:to>
                                        <p:strVal val="visible"/>
                                      </p:to>
                                    </p:set>
                                    <p:anim calcmode="lin" valueType="num">
                                      <p:cBhvr>
                                        <p:cTn id="18" dur="1000" fill="hold"/>
                                        <p:tgtEl>
                                          <p:spTgt spid="3263"/>
                                        </p:tgtEl>
                                        <p:attrNameLst>
                                          <p:attrName>ppt_x</p:attrName>
                                        </p:attrNameLst>
                                      </p:cBhvr>
                                      <p:tavLst>
                                        <p:tav tm="0">
                                          <p:val>
                                            <p:strVal val="#ppt_x-.2"/>
                                          </p:val>
                                        </p:tav>
                                        <p:tav tm="100000">
                                          <p:val>
                                            <p:strVal val="#ppt_x"/>
                                          </p:val>
                                        </p:tav>
                                      </p:tavLst>
                                    </p:anim>
                                    <p:anim calcmode="lin" valueType="num">
                                      <p:cBhvr>
                                        <p:cTn id="19" dur="1000" fill="hold"/>
                                        <p:tgtEl>
                                          <p:spTgt spid="326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26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3264"/>
                                        </p:tgtEl>
                                        <p:attrNameLst>
                                          <p:attrName>style.visibility</p:attrName>
                                        </p:attrNameLst>
                                      </p:cBhvr>
                                      <p:to>
                                        <p:strVal val="visible"/>
                                      </p:to>
                                    </p:set>
                                    <p:anim calcmode="lin" valueType="num">
                                      <p:cBhvr>
                                        <p:cTn id="23" dur="1000" fill="hold"/>
                                        <p:tgtEl>
                                          <p:spTgt spid="3264"/>
                                        </p:tgtEl>
                                        <p:attrNameLst>
                                          <p:attrName>ppt_w</p:attrName>
                                        </p:attrNameLst>
                                      </p:cBhvr>
                                      <p:tavLst>
                                        <p:tav tm="0">
                                          <p:val>
                                            <p:strVal val="#ppt_w*0.70"/>
                                          </p:val>
                                        </p:tav>
                                        <p:tav tm="100000">
                                          <p:val>
                                            <p:strVal val="#ppt_w"/>
                                          </p:val>
                                        </p:tav>
                                      </p:tavLst>
                                    </p:anim>
                                    <p:anim calcmode="lin" valueType="num">
                                      <p:cBhvr>
                                        <p:cTn id="24" dur="1000" fill="hold"/>
                                        <p:tgtEl>
                                          <p:spTgt spid="3264"/>
                                        </p:tgtEl>
                                        <p:attrNameLst>
                                          <p:attrName>ppt_h</p:attrName>
                                        </p:attrNameLst>
                                      </p:cBhvr>
                                      <p:tavLst>
                                        <p:tav tm="0">
                                          <p:val>
                                            <p:strVal val="#ppt_h"/>
                                          </p:val>
                                        </p:tav>
                                        <p:tav tm="100000">
                                          <p:val>
                                            <p:strVal val="#ppt_h"/>
                                          </p:val>
                                        </p:tav>
                                      </p:tavLst>
                                    </p:anim>
                                    <p:animEffect transition="in" filter="fade">
                                      <p:cBhvr>
                                        <p:cTn id="25" dur="1000"/>
                                        <p:tgtEl>
                                          <p:spTgt spid="3264"/>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3265"/>
                                        </p:tgtEl>
                                        <p:attrNameLst>
                                          <p:attrName>style.visibility</p:attrName>
                                        </p:attrNameLst>
                                      </p:cBhvr>
                                      <p:to>
                                        <p:strVal val="visible"/>
                                      </p:to>
                                    </p:set>
                                    <p:anim calcmode="lin" valueType="num">
                                      <p:cBhvr>
                                        <p:cTn id="28" dur="1000" fill="hold"/>
                                        <p:tgtEl>
                                          <p:spTgt spid="3265"/>
                                        </p:tgtEl>
                                        <p:attrNameLst>
                                          <p:attrName>ppt_x</p:attrName>
                                        </p:attrNameLst>
                                      </p:cBhvr>
                                      <p:tavLst>
                                        <p:tav tm="0">
                                          <p:val>
                                            <p:strVal val="#ppt_x-.2"/>
                                          </p:val>
                                        </p:tav>
                                        <p:tav tm="100000">
                                          <p:val>
                                            <p:strVal val="#ppt_x"/>
                                          </p:val>
                                        </p:tav>
                                      </p:tavLst>
                                    </p:anim>
                                    <p:anim calcmode="lin" valueType="num">
                                      <p:cBhvr>
                                        <p:cTn id="29" dur="1000" fill="hold"/>
                                        <p:tgtEl>
                                          <p:spTgt spid="32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265"/>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266"/>
                                        </p:tgtEl>
                                        <p:attrNameLst>
                                          <p:attrName>style.visibility</p:attrName>
                                        </p:attrNameLst>
                                      </p:cBhvr>
                                      <p:to>
                                        <p:strVal val="visible"/>
                                      </p:to>
                                    </p:set>
                                    <p:anim calcmode="lin" valueType="num">
                                      <p:cBhvr>
                                        <p:cTn id="33" dur="1000" fill="hold"/>
                                        <p:tgtEl>
                                          <p:spTgt spid="3266"/>
                                        </p:tgtEl>
                                        <p:attrNameLst>
                                          <p:attrName>ppt_w</p:attrName>
                                        </p:attrNameLst>
                                      </p:cBhvr>
                                      <p:tavLst>
                                        <p:tav tm="0">
                                          <p:val>
                                            <p:strVal val="#ppt_w*0.70"/>
                                          </p:val>
                                        </p:tav>
                                        <p:tav tm="100000">
                                          <p:val>
                                            <p:strVal val="#ppt_w"/>
                                          </p:val>
                                        </p:tav>
                                      </p:tavLst>
                                    </p:anim>
                                    <p:anim calcmode="lin" valueType="num">
                                      <p:cBhvr>
                                        <p:cTn id="34" dur="1000" fill="hold"/>
                                        <p:tgtEl>
                                          <p:spTgt spid="3266"/>
                                        </p:tgtEl>
                                        <p:attrNameLst>
                                          <p:attrName>ppt_h</p:attrName>
                                        </p:attrNameLst>
                                      </p:cBhvr>
                                      <p:tavLst>
                                        <p:tav tm="0">
                                          <p:val>
                                            <p:strVal val="#ppt_h"/>
                                          </p:val>
                                        </p:tav>
                                        <p:tav tm="100000">
                                          <p:val>
                                            <p:strVal val="#ppt_h"/>
                                          </p:val>
                                        </p:tav>
                                      </p:tavLst>
                                    </p:anim>
                                    <p:animEffect transition="in" filter="fade">
                                      <p:cBhvr>
                                        <p:cTn id="35" dur="1000"/>
                                        <p:tgtEl>
                                          <p:spTgt spid="3266"/>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3267"/>
                                        </p:tgtEl>
                                        <p:attrNameLst>
                                          <p:attrName>style.visibility</p:attrName>
                                        </p:attrNameLst>
                                      </p:cBhvr>
                                      <p:to>
                                        <p:strVal val="visible"/>
                                      </p:to>
                                    </p:set>
                                    <p:anim calcmode="lin" valueType="num">
                                      <p:cBhvr>
                                        <p:cTn id="38" dur="1000" fill="hold"/>
                                        <p:tgtEl>
                                          <p:spTgt spid="3267"/>
                                        </p:tgtEl>
                                        <p:attrNameLst>
                                          <p:attrName>ppt_x</p:attrName>
                                        </p:attrNameLst>
                                      </p:cBhvr>
                                      <p:tavLst>
                                        <p:tav tm="0">
                                          <p:val>
                                            <p:strVal val="#ppt_x-.2"/>
                                          </p:val>
                                        </p:tav>
                                        <p:tav tm="100000">
                                          <p:val>
                                            <p:strVal val="#ppt_x"/>
                                          </p:val>
                                        </p:tav>
                                      </p:tavLst>
                                    </p:anim>
                                    <p:anim calcmode="lin" valueType="num">
                                      <p:cBhvr>
                                        <p:cTn id="39" dur="1000" fill="hold"/>
                                        <p:tgtEl>
                                          <p:spTgt spid="326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267"/>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268"/>
                                        </p:tgtEl>
                                        <p:attrNameLst>
                                          <p:attrName>style.visibility</p:attrName>
                                        </p:attrNameLst>
                                      </p:cBhvr>
                                      <p:to>
                                        <p:strVal val="visible"/>
                                      </p:to>
                                    </p:set>
                                    <p:anim calcmode="lin" valueType="num">
                                      <p:cBhvr>
                                        <p:cTn id="43" dur="1000" fill="hold"/>
                                        <p:tgtEl>
                                          <p:spTgt spid="3268"/>
                                        </p:tgtEl>
                                        <p:attrNameLst>
                                          <p:attrName>ppt_w</p:attrName>
                                        </p:attrNameLst>
                                      </p:cBhvr>
                                      <p:tavLst>
                                        <p:tav tm="0">
                                          <p:val>
                                            <p:strVal val="#ppt_w*0.70"/>
                                          </p:val>
                                        </p:tav>
                                        <p:tav tm="100000">
                                          <p:val>
                                            <p:strVal val="#ppt_w"/>
                                          </p:val>
                                        </p:tav>
                                      </p:tavLst>
                                    </p:anim>
                                    <p:anim calcmode="lin" valueType="num">
                                      <p:cBhvr>
                                        <p:cTn id="44" dur="1000" fill="hold"/>
                                        <p:tgtEl>
                                          <p:spTgt spid="3268"/>
                                        </p:tgtEl>
                                        <p:attrNameLst>
                                          <p:attrName>ppt_h</p:attrName>
                                        </p:attrNameLst>
                                      </p:cBhvr>
                                      <p:tavLst>
                                        <p:tav tm="0">
                                          <p:val>
                                            <p:strVal val="#ppt_h"/>
                                          </p:val>
                                        </p:tav>
                                        <p:tav tm="100000">
                                          <p:val>
                                            <p:strVal val="#ppt_h"/>
                                          </p:val>
                                        </p:tav>
                                      </p:tavLst>
                                    </p:anim>
                                    <p:animEffect transition="in" filter="fade">
                                      <p:cBhvr>
                                        <p:cTn id="45" dur="1000"/>
                                        <p:tgtEl>
                                          <p:spTgt spid="3268"/>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3269"/>
                                        </p:tgtEl>
                                        <p:attrNameLst>
                                          <p:attrName>style.visibility</p:attrName>
                                        </p:attrNameLst>
                                      </p:cBhvr>
                                      <p:to>
                                        <p:strVal val="visible"/>
                                      </p:to>
                                    </p:set>
                                    <p:anim calcmode="lin" valueType="num">
                                      <p:cBhvr>
                                        <p:cTn id="48" dur="1000" fill="hold"/>
                                        <p:tgtEl>
                                          <p:spTgt spid="3269"/>
                                        </p:tgtEl>
                                        <p:attrNameLst>
                                          <p:attrName>ppt_x</p:attrName>
                                        </p:attrNameLst>
                                      </p:cBhvr>
                                      <p:tavLst>
                                        <p:tav tm="0">
                                          <p:val>
                                            <p:strVal val="#ppt_x-.2"/>
                                          </p:val>
                                        </p:tav>
                                        <p:tav tm="100000">
                                          <p:val>
                                            <p:strVal val="#ppt_x"/>
                                          </p:val>
                                        </p:tav>
                                      </p:tavLst>
                                    </p:anim>
                                    <p:anim calcmode="lin" valueType="num">
                                      <p:cBhvr>
                                        <p:cTn id="49" dur="1000" fill="hold"/>
                                        <p:tgtEl>
                                          <p:spTgt spid="326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269"/>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270"/>
                                        </p:tgtEl>
                                        <p:attrNameLst>
                                          <p:attrName>style.visibility</p:attrName>
                                        </p:attrNameLst>
                                      </p:cBhvr>
                                      <p:to>
                                        <p:strVal val="visible"/>
                                      </p:to>
                                    </p:set>
                                    <p:anim calcmode="lin" valueType="num">
                                      <p:cBhvr>
                                        <p:cTn id="53" dur="1000" fill="hold"/>
                                        <p:tgtEl>
                                          <p:spTgt spid="3270"/>
                                        </p:tgtEl>
                                        <p:attrNameLst>
                                          <p:attrName>ppt_w</p:attrName>
                                        </p:attrNameLst>
                                      </p:cBhvr>
                                      <p:tavLst>
                                        <p:tav tm="0">
                                          <p:val>
                                            <p:strVal val="#ppt_w*0.70"/>
                                          </p:val>
                                        </p:tav>
                                        <p:tav tm="100000">
                                          <p:val>
                                            <p:strVal val="#ppt_w"/>
                                          </p:val>
                                        </p:tav>
                                      </p:tavLst>
                                    </p:anim>
                                    <p:anim calcmode="lin" valueType="num">
                                      <p:cBhvr>
                                        <p:cTn id="54" dur="1000" fill="hold"/>
                                        <p:tgtEl>
                                          <p:spTgt spid="3270"/>
                                        </p:tgtEl>
                                        <p:attrNameLst>
                                          <p:attrName>ppt_h</p:attrName>
                                        </p:attrNameLst>
                                      </p:cBhvr>
                                      <p:tavLst>
                                        <p:tav tm="0">
                                          <p:val>
                                            <p:strVal val="#ppt_h"/>
                                          </p:val>
                                        </p:tav>
                                        <p:tav tm="100000">
                                          <p:val>
                                            <p:strVal val="#ppt_h"/>
                                          </p:val>
                                        </p:tav>
                                      </p:tavLst>
                                    </p:anim>
                                    <p:animEffect transition="in" filter="fade">
                                      <p:cBhvr>
                                        <p:cTn id="55" dur="1000"/>
                                        <p:tgtEl>
                                          <p:spTgt spid="3270"/>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3271"/>
                                        </p:tgtEl>
                                        <p:attrNameLst>
                                          <p:attrName>style.visibility</p:attrName>
                                        </p:attrNameLst>
                                      </p:cBhvr>
                                      <p:to>
                                        <p:strVal val="visible"/>
                                      </p:to>
                                    </p:set>
                                    <p:anim calcmode="lin" valueType="num">
                                      <p:cBhvr>
                                        <p:cTn id="58" dur="1000" fill="hold"/>
                                        <p:tgtEl>
                                          <p:spTgt spid="3271"/>
                                        </p:tgtEl>
                                        <p:attrNameLst>
                                          <p:attrName>ppt_x</p:attrName>
                                        </p:attrNameLst>
                                      </p:cBhvr>
                                      <p:tavLst>
                                        <p:tav tm="0">
                                          <p:val>
                                            <p:strVal val="#ppt_x-.2"/>
                                          </p:val>
                                        </p:tav>
                                        <p:tav tm="100000">
                                          <p:val>
                                            <p:strVal val="#ppt_x"/>
                                          </p:val>
                                        </p:tav>
                                      </p:tavLst>
                                    </p:anim>
                                    <p:anim calcmode="lin" valueType="num">
                                      <p:cBhvr>
                                        <p:cTn id="59" dur="1000" fill="hold"/>
                                        <p:tgtEl>
                                          <p:spTgt spid="3271"/>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1"/>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272"/>
                                        </p:tgtEl>
                                        <p:attrNameLst>
                                          <p:attrName>style.visibility</p:attrName>
                                        </p:attrNameLst>
                                      </p:cBhvr>
                                      <p:to>
                                        <p:strVal val="visible"/>
                                      </p:to>
                                    </p:set>
                                    <p:anim calcmode="lin" valueType="num">
                                      <p:cBhvr>
                                        <p:cTn id="63" dur="1000" fill="hold"/>
                                        <p:tgtEl>
                                          <p:spTgt spid="3272"/>
                                        </p:tgtEl>
                                        <p:attrNameLst>
                                          <p:attrName>ppt_w</p:attrName>
                                        </p:attrNameLst>
                                      </p:cBhvr>
                                      <p:tavLst>
                                        <p:tav tm="0">
                                          <p:val>
                                            <p:strVal val="#ppt_w*0.70"/>
                                          </p:val>
                                        </p:tav>
                                        <p:tav tm="100000">
                                          <p:val>
                                            <p:strVal val="#ppt_w"/>
                                          </p:val>
                                        </p:tav>
                                      </p:tavLst>
                                    </p:anim>
                                    <p:anim calcmode="lin" valueType="num">
                                      <p:cBhvr>
                                        <p:cTn id="64" dur="1000" fill="hold"/>
                                        <p:tgtEl>
                                          <p:spTgt spid="3272"/>
                                        </p:tgtEl>
                                        <p:attrNameLst>
                                          <p:attrName>ppt_h</p:attrName>
                                        </p:attrNameLst>
                                      </p:cBhvr>
                                      <p:tavLst>
                                        <p:tav tm="0">
                                          <p:val>
                                            <p:strVal val="#ppt_h"/>
                                          </p:val>
                                        </p:tav>
                                        <p:tav tm="100000">
                                          <p:val>
                                            <p:strVal val="#ppt_h"/>
                                          </p:val>
                                        </p:tav>
                                      </p:tavLst>
                                    </p:anim>
                                    <p:animEffect transition="in" filter="fade">
                                      <p:cBhvr>
                                        <p:cTn id="65" dur="1000"/>
                                        <p:tgtEl>
                                          <p:spTgt spid="3272"/>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3273"/>
                                        </p:tgtEl>
                                        <p:attrNameLst>
                                          <p:attrName>style.visibility</p:attrName>
                                        </p:attrNameLst>
                                      </p:cBhvr>
                                      <p:to>
                                        <p:strVal val="visible"/>
                                      </p:to>
                                    </p:set>
                                    <p:anim calcmode="lin" valueType="num">
                                      <p:cBhvr>
                                        <p:cTn id="68" dur="1000" fill="hold"/>
                                        <p:tgtEl>
                                          <p:spTgt spid="3273"/>
                                        </p:tgtEl>
                                        <p:attrNameLst>
                                          <p:attrName>ppt_x</p:attrName>
                                        </p:attrNameLst>
                                      </p:cBhvr>
                                      <p:tavLst>
                                        <p:tav tm="0">
                                          <p:val>
                                            <p:strVal val="#ppt_x-.2"/>
                                          </p:val>
                                        </p:tav>
                                        <p:tav tm="100000">
                                          <p:val>
                                            <p:strVal val="#ppt_x"/>
                                          </p:val>
                                        </p:tav>
                                      </p:tavLst>
                                    </p:anim>
                                    <p:anim calcmode="lin" valueType="num">
                                      <p:cBhvr>
                                        <p:cTn id="69" dur="1000" fill="hold"/>
                                        <p:tgtEl>
                                          <p:spTgt spid="3273"/>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27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3274"/>
                                        </p:tgtEl>
                                        <p:attrNameLst>
                                          <p:attrName>style.visibility</p:attrName>
                                        </p:attrNameLst>
                                      </p:cBhvr>
                                      <p:to>
                                        <p:strVal val="visible"/>
                                      </p:to>
                                    </p:set>
                                    <p:anim calcmode="lin" valueType="num">
                                      <p:cBhvr>
                                        <p:cTn id="73" dur="1000" fill="hold"/>
                                        <p:tgtEl>
                                          <p:spTgt spid="3274"/>
                                        </p:tgtEl>
                                        <p:attrNameLst>
                                          <p:attrName>ppt_w</p:attrName>
                                        </p:attrNameLst>
                                      </p:cBhvr>
                                      <p:tavLst>
                                        <p:tav tm="0">
                                          <p:val>
                                            <p:strVal val="#ppt_w*0.70"/>
                                          </p:val>
                                        </p:tav>
                                        <p:tav tm="100000">
                                          <p:val>
                                            <p:strVal val="#ppt_w"/>
                                          </p:val>
                                        </p:tav>
                                      </p:tavLst>
                                    </p:anim>
                                    <p:anim calcmode="lin" valueType="num">
                                      <p:cBhvr>
                                        <p:cTn id="74" dur="1000" fill="hold"/>
                                        <p:tgtEl>
                                          <p:spTgt spid="3274"/>
                                        </p:tgtEl>
                                        <p:attrNameLst>
                                          <p:attrName>ppt_h</p:attrName>
                                        </p:attrNameLst>
                                      </p:cBhvr>
                                      <p:tavLst>
                                        <p:tav tm="0">
                                          <p:val>
                                            <p:strVal val="#ppt_h"/>
                                          </p:val>
                                        </p:tav>
                                        <p:tav tm="100000">
                                          <p:val>
                                            <p:strVal val="#ppt_h"/>
                                          </p:val>
                                        </p:tav>
                                      </p:tavLst>
                                    </p:anim>
                                    <p:animEffect transition="in" filter="fade">
                                      <p:cBhvr>
                                        <p:cTn id="75" dur="1000"/>
                                        <p:tgtEl>
                                          <p:spTgt spid="327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244"/>
                                        </p:tgtEl>
                                        <p:attrNameLst>
                                          <p:attrName>style.visibility</p:attrName>
                                        </p:attrNameLst>
                                      </p:cBhvr>
                                      <p:to>
                                        <p:strVal val="visible"/>
                                      </p:to>
                                    </p:set>
                                    <p:animEffect transition="in" filter="wipe(left)">
                                      <p:cBhvr>
                                        <p:cTn id="80" dur="1000"/>
                                        <p:tgtEl>
                                          <p:spTgt spid="3244"/>
                                        </p:tgtEl>
                                      </p:cBhvr>
                                    </p:animEffect>
                                  </p:childTnLst>
                                </p:cTn>
                              </p:par>
                              <p:par>
                                <p:cTn id="81" presetID="4" presetClass="exit" presetSubtype="16" fill="hold" grpId="1" nodeType="withEffect">
                                  <p:stCondLst>
                                    <p:cond delay="0"/>
                                  </p:stCondLst>
                                  <p:childTnLst>
                                    <p:animEffect transition="out" filter="box(in)">
                                      <p:cBhvr>
                                        <p:cTn id="82" dur="500"/>
                                        <p:tgtEl>
                                          <p:spTgt spid="3227"/>
                                        </p:tgtEl>
                                      </p:cBhvr>
                                    </p:animEffect>
                                    <p:set>
                                      <p:cBhvr>
                                        <p:cTn id="83" dur="1" fill="hold">
                                          <p:stCondLst>
                                            <p:cond delay="499"/>
                                          </p:stCondLst>
                                        </p:cTn>
                                        <p:tgtEl>
                                          <p:spTgt spid="32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3245"/>
                                        </p:tgtEl>
                                        <p:attrNameLst>
                                          <p:attrName>style.visibility</p:attrName>
                                        </p:attrNameLst>
                                      </p:cBhvr>
                                      <p:to>
                                        <p:strVal val="visible"/>
                                      </p:to>
                                    </p:set>
                                    <p:animEffect transition="in" filter="fade">
                                      <p:cBhvr>
                                        <p:cTn id="88" dur="1000"/>
                                        <p:tgtEl>
                                          <p:spTgt spid="3245"/>
                                        </p:tgtEl>
                                      </p:cBhvr>
                                    </p:animEffect>
                                    <p:anim calcmode="lin" valueType="num">
                                      <p:cBhvr>
                                        <p:cTn id="89" dur="1000" fill="hold"/>
                                        <p:tgtEl>
                                          <p:spTgt spid="3245"/>
                                        </p:tgtEl>
                                        <p:attrNameLst>
                                          <p:attrName>ppt_x</p:attrName>
                                        </p:attrNameLst>
                                      </p:cBhvr>
                                      <p:tavLst>
                                        <p:tav tm="0">
                                          <p:val>
                                            <p:strVal val="#ppt_x"/>
                                          </p:val>
                                        </p:tav>
                                        <p:tav tm="100000">
                                          <p:val>
                                            <p:strVal val="#ppt_x"/>
                                          </p:val>
                                        </p:tav>
                                      </p:tavLst>
                                    </p:anim>
                                    <p:anim calcmode="lin" valueType="num">
                                      <p:cBhvr>
                                        <p:cTn id="90" dur="1000" fill="hold"/>
                                        <p:tgtEl>
                                          <p:spTgt spid="3245"/>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63" presetClass="path" presetSubtype="0" accel="50000" decel="50000" fill="hold" grpId="1" nodeType="afterEffect">
                                  <p:stCondLst>
                                    <p:cond delay="0"/>
                                  </p:stCondLst>
                                  <p:childTnLst>
                                    <p:animMotion origin="layout" path="M -1.66667E-6 -1.11111E-6 L 0.53438 -0.05555 " pathEditMode="relative" rAng="0" ptsTypes="AA">
                                      <p:cBhvr>
                                        <p:cTn id="93" dur="5000" fill="hold"/>
                                        <p:tgtEl>
                                          <p:spTgt spid="3263"/>
                                        </p:tgtEl>
                                        <p:attrNameLst>
                                          <p:attrName>ppt_x</p:attrName>
                                          <p:attrName>ppt_y</p:attrName>
                                        </p:attrNameLst>
                                      </p:cBhvr>
                                      <p:rCtr x="26700" y="-2800"/>
                                    </p:animMotion>
                                  </p:childTnLst>
                                </p:cTn>
                              </p:par>
                              <p:par>
                                <p:cTn id="94" presetID="4" presetClass="exit" presetSubtype="16" fill="hold" grpId="1" nodeType="withEffect">
                                  <p:stCondLst>
                                    <p:cond delay="0"/>
                                  </p:stCondLst>
                                  <p:childTnLst>
                                    <p:animEffect transition="out" filter="box(in)">
                                      <p:cBhvr>
                                        <p:cTn id="95" dur="500"/>
                                        <p:tgtEl>
                                          <p:spTgt spid="3264"/>
                                        </p:tgtEl>
                                      </p:cBhvr>
                                    </p:animEffect>
                                    <p:set>
                                      <p:cBhvr>
                                        <p:cTn id="96" dur="1" fill="hold">
                                          <p:stCondLst>
                                            <p:cond delay="499"/>
                                          </p:stCondLst>
                                        </p:cTn>
                                        <p:tgtEl>
                                          <p:spTgt spid="3264"/>
                                        </p:tgtEl>
                                        <p:attrNameLst>
                                          <p:attrName>style.visibility</p:attrName>
                                        </p:attrNameLst>
                                      </p:cBhvr>
                                      <p:to>
                                        <p:strVal val="hidden"/>
                                      </p:to>
                                    </p:set>
                                  </p:childTnLst>
                                </p:cTn>
                              </p:par>
                            </p:childTnLst>
                          </p:cTn>
                        </p:par>
                        <p:par>
                          <p:cTn id="97" fill="hold">
                            <p:stCondLst>
                              <p:cond delay="6000"/>
                            </p:stCondLst>
                            <p:childTnLst>
                              <p:par>
                                <p:cTn id="98" presetID="4" presetClass="entr" presetSubtype="16" fill="hold" grpId="0" nodeType="afterEffect">
                                  <p:stCondLst>
                                    <p:cond delay="0"/>
                                  </p:stCondLst>
                                  <p:childTnLst>
                                    <p:set>
                                      <p:cBhvr>
                                        <p:cTn id="99" dur="1" fill="hold">
                                          <p:stCondLst>
                                            <p:cond delay="0"/>
                                          </p:stCondLst>
                                        </p:cTn>
                                        <p:tgtEl>
                                          <p:spTgt spid="3278"/>
                                        </p:tgtEl>
                                        <p:attrNameLst>
                                          <p:attrName>style.visibility</p:attrName>
                                        </p:attrNameLst>
                                      </p:cBhvr>
                                      <p:to>
                                        <p:strVal val="visible"/>
                                      </p:to>
                                    </p:set>
                                    <p:animEffect transition="in" filter="box(in)">
                                      <p:cBhvr>
                                        <p:cTn id="100" dur="500"/>
                                        <p:tgtEl>
                                          <p:spTgt spid="3278"/>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3279"/>
                                        </p:tgtEl>
                                        <p:attrNameLst>
                                          <p:attrName>style.visibility</p:attrName>
                                        </p:attrNameLst>
                                      </p:cBhvr>
                                      <p:to>
                                        <p:strVal val="visible"/>
                                      </p:to>
                                    </p:set>
                                    <p:animEffect transition="in" filter="box(in)">
                                      <p:cBhvr>
                                        <p:cTn id="103" dur="500"/>
                                        <p:tgtEl>
                                          <p:spTgt spid="3279"/>
                                        </p:tgtEl>
                                      </p:cBhvr>
                                    </p:animEffect>
                                  </p:childTnLst>
                                </p:cTn>
                              </p:par>
                            </p:childTnLst>
                          </p:cTn>
                        </p:par>
                        <p:par>
                          <p:cTn id="104" fill="hold">
                            <p:stCondLst>
                              <p:cond delay="6500"/>
                            </p:stCondLst>
                            <p:childTnLst>
                              <p:par>
                                <p:cTn id="105" presetID="2" presetClass="entr" presetSubtype="8" fill="hold" grpId="0" nodeType="afterEffect">
                                  <p:stCondLst>
                                    <p:cond delay="0"/>
                                  </p:stCondLst>
                                  <p:childTnLst>
                                    <p:set>
                                      <p:cBhvr>
                                        <p:cTn id="106" dur="1" fill="hold">
                                          <p:stCondLst>
                                            <p:cond delay="0"/>
                                          </p:stCondLst>
                                        </p:cTn>
                                        <p:tgtEl>
                                          <p:spTgt spid="3284"/>
                                        </p:tgtEl>
                                        <p:attrNameLst>
                                          <p:attrName>style.visibility</p:attrName>
                                        </p:attrNameLst>
                                      </p:cBhvr>
                                      <p:to>
                                        <p:strVal val="visible"/>
                                      </p:to>
                                    </p:set>
                                    <p:anim calcmode="lin" valueType="num">
                                      <p:cBhvr additive="base">
                                        <p:cTn id="107" dur="500" fill="hold"/>
                                        <p:tgtEl>
                                          <p:spTgt spid="3284"/>
                                        </p:tgtEl>
                                        <p:attrNameLst>
                                          <p:attrName>ppt_x</p:attrName>
                                        </p:attrNameLst>
                                      </p:cBhvr>
                                      <p:tavLst>
                                        <p:tav tm="0">
                                          <p:val>
                                            <p:strVal val="0-#ppt_w/2"/>
                                          </p:val>
                                        </p:tav>
                                        <p:tav tm="100000">
                                          <p:val>
                                            <p:strVal val="#ppt_x"/>
                                          </p:val>
                                        </p:tav>
                                      </p:tavLst>
                                    </p:anim>
                                    <p:anim calcmode="lin" valueType="num">
                                      <p:cBhvr additive="base">
                                        <p:cTn id="108" dur="500" fill="hold"/>
                                        <p:tgtEl>
                                          <p:spTgt spid="32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04.WAV"/>
                                        </p:tgtEl>
                                      </p:cMediaNode>
                                    </p:audio>
                                  </p:sub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nodeType="clickEffect">
                                  <p:stCondLst>
                                    <p:cond delay="0"/>
                                  </p:stCondLst>
                                  <p:childTnLst>
                                    <p:set>
                                      <p:cBhvr>
                                        <p:cTn id="112" dur="1" fill="hold">
                                          <p:stCondLst>
                                            <p:cond delay="0"/>
                                          </p:stCondLst>
                                        </p:cTn>
                                        <p:tgtEl>
                                          <p:spTgt spid="3261"/>
                                        </p:tgtEl>
                                        <p:attrNameLst>
                                          <p:attrName>style.visibility</p:attrName>
                                        </p:attrNameLst>
                                      </p:cBhvr>
                                      <p:to>
                                        <p:strVal val="visible"/>
                                      </p:to>
                                    </p:set>
                                    <p:animEffect transition="in" filter="fade">
                                      <p:cBhvr>
                                        <p:cTn id="113" dur="1000"/>
                                        <p:tgtEl>
                                          <p:spTgt spid="3261"/>
                                        </p:tgtEl>
                                      </p:cBhvr>
                                    </p:animEffect>
                                    <p:anim calcmode="lin" valueType="num">
                                      <p:cBhvr>
                                        <p:cTn id="114" dur="1000" fill="hold"/>
                                        <p:tgtEl>
                                          <p:spTgt spid="3261"/>
                                        </p:tgtEl>
                                        <p:attrNameLst>
                                          <p:attrName>ppt_x</p:attrName>
                                        </p:attrNameLst>
                                      </p:cBhvr>
                                      <p:tavLst>
                                        <p:tav tm="0">
                                          <p:val>
                                            <p:strVal val="#ppt_x"/>
                                          </p:val>
                                        </p:tav>
                                        <p:tav tm="100000">
                                          <p:val>
                                            <p:strVal val="#ppt_x"/>
                                          </p:val>
                                        </p:tav>
                                      </p:tavLst>
                                    </p:anim>
                                    <p:anim calcmode="lin" valueType="num">
                                      <p:cBhvr>
                                        <p:cTn id="115" dur="1000" fill="hold"/>
                                        <p:tgtEl>
                                          <p:spTgt spid="3261"/>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63" presetClass="path" presetSubtype="0" accel="50000" decel="50000" fill="hold" grpId="1" nodeType="afterEffect">
                                  <p:stCondLst>
                                    <p:cond delay="0"/>
                                  </p:stCondLst>
                                  <p:childTnLst>
                                    <p:animMotion origin="layout" path="M -0.00972 -0.00324 L 0.53195 0.07638 " pathEditMode="relative" rAng="0" ptsTypes="AA">
                                      <p:cBhvr>
                                        <p:cTn id="118" dur="3000" fill="hold"/>
                                        <p:tgtEl>
                                          <p:spTgt spid="3265"/>
                                        </p:tgtEl>
                                        <p:attrNameLst>
                                          <p:attrName>ppt_x</p:attrName>
                                          <p:attrName>ppt_y</p:attrName>
                                        </p:attrNameLst>
                                      </p:cBhvr>
                                      <p:rCtr x="27100" y="4000"/>
                                    </p:animMotion>
                                  </p:childTnLst>
                                </p:cTn>
                              </p:par>
                              <p:par>
                                <p:cTn id="119" presetID="63" presetClass="path" presetSubtype="0" accel="50000" decel="50000" fill="hold" grpId="1" nodeType="withEffect">
                                  <p:stCondLst>
                                    <p:cond delay="0"/>
                                  </p:stCondLst>
                                  <p:childTnLst>
                                    <p:animMotion origin="layout" path="M -0.00972 -3.7037E-6 L 0.53299 0.02408 " pathEditMode="relative" rAng="0" ptsTypes="AA">
                                      <p:cBhvr>
                                        <p:cTn id="120" dur="3000" fill="hold"/>
                                        <p:tgtEl>
                                          <p:spTgt spid="3267"/>
                                        </p:tgtEl>
                                        <p:attrNameLst>
                                          <p:attrName>ppt_x</p:attrName>
                                          <p:attrName>ppt_y</p:attrName>
                                        </p:attrNameLst>
                                      </p:cBhvr>
                                      <p:rCtr x="27100" y="1200"/>
                                    </p:animMotion>
                                  </p:childTnLst>
                                </p:cTn>
                              </p:par>
                              <p:par>
                                <p:cTn id="121" presetID="4" presetClass="exit" presetSubtype="16" fill="hold" grpId="1" nodeType="withEffect">
                                  <p:stCondLst>
                                    <p:cond delay="0"/>
                                  </p:stCondLst>
                                  <p:childTnLst>
                                    <p:animEffect transition="out" filter="box(in)">
                                      <p:cBhvr>
                                        <p:cTn id="122" dur="500"/>
                                        <p:tgtEl>
                                          <p:spTgt spid="3266"/>
                                        </p:tgtEl>
                                      </p:cBhvr>
                                    </p:animEffect>
                                    <p:set>
                                      <p:cBhvr>
                                        <p:cTn id="123" dur="1" fill="hold">
                                          <p:stCondLst>
                                            <p:cond delay="499"/>
                                          </p:stCondLst>
                                        </p:cTn>
                                        <p:tgtEl>
                                          <p:spTgt spid="3266"/>
                                        </p:tgtEl>
                                        <p:attrNameLst>
                                          <p:attrName>style.visibility</p:attrName>
                                        </p:attrNameLst>
                                      </p:cBhvr>
                                      <p:to>
                                        <p:strVal val="hidden"/>
                                      </p:to>
                                    </p:set>
                                  </p:childTnLst>
                                </p:cTn>
                              </p:par>
                              <p:par>
                                <p:cTn id="124" presetID="4" presetClass="exit" presetSubtype="16" fill="hold" grpId="1" nodeType="withEffect">
                                  <p:stCondLst>
                                    <p:cond delay="0"/>
                                  </p:stCondLst>
                                  <p:childTnLst>
                                    <p:animEffect transition="out" filter="box(in)">
                                      <p:cBhvr>
                                        <p:cTn id="125" dur="500"/>
                                        <p:tgtEl>
                                          <p:spTgt spid="3268"/>
                                        </p:tgtEl>
                                      </p:cBhvr>
                                    </p:animEffect>
                                    <p:set>
                                      <p:cBhvr>
                                        <p:cTn id="126" dur="1" fill="hold">
                                          <p:stCondLst>
                                            <p:cond delay="499"/>
                                          </p:stCondLst>
                                        </p:cTn>
                                        <p:tgtEl>
                                          <p:spTgt spid="3268"/>
                                        </p:tgtEl>
                                        <p:attrNameLst>
                                          <p:attrName>style.visibility</p:attrName>
                                        </p:attrNameLst>
                                      </p:cBhvr>
                                      <p:to>
                                        <p:strVal val="hidden"/>
                                      </p:to>
                                    </p:set>
                                  </p:childTnLst>
                                </p:cTn>
                              </p:par>
                            </p:childTnLst>
                          </p:cTn>
                        </p:par>
                        <p:par>
                          <p:cTn id="127" fill="hold">
                            <p:stCondLst>
                              <p:cond delay="4000"/>
                            </p:stCondLst>
                            <p:childTnLst>
                              <p:par>
                                <p:cTn id="128" presetID="4" presetClass="entr" presetSubtype="16" fill="hold" grpId="0" nodeType="afterEffect">
                                  <p:stCondLst>
                                    <p:cond delay="0"/>
                                  </p:stCondLst>
                                  <p:childTnLst>
                                    <p:set>
                                      <p:cBhvr>
                                        <p:cTn id="129" dur="1" fill="hold">
                                          <p:stCondLst>
                                            <p:cond delay="0"/>
                                          </p:stCondLst>
                                        </p:cTn>
                                        <p:tgtEl>
                                          <p:spTgt spid="3280"/>
                                        </p:tgtEl>
                                        <p:attrNameLst>
                                          <p:attrName>style.visibility</p:attrName>
                                        </p:attrNameLst>
                                      </p:cBhvr>
                                      <p:to>
                                        <p:strVal val="visible"/>
                                      </p:to>
                                    </p:set>
                                    <p:animEffect transition="in" filter="box(in)">
                                      <p:cBhvr>
                                        <p:cTn id="130" dur="500"/>
                                        <p:tgtEl>
                                          <p:spTgt spid="3280"/>
                                        </p:tgtEl>
                                      </p:cBhvr>
                                    </p:animEffect>
                                  </p:childTnLst>
                                </p:cTn>
                              </p:par>
                              <p:par>
                                <p:cTn id="131" presetID="4" presetClass="entr" presetSubtype="16" fill="hold" grpId="0" nodeType="withEffect">
                                  <p:stCondLst>
                                    <p:cond delay="0"/>
                                  </p:stCondLst>
                                  <p:childTnLst>
                                    <p:set>
                                      <p:cBhvr>
                                        <p:cTn id="132" dur="1" fill="hold">
                                          <p:stCondLst>
                                            <p:cond delay="0"/>
                                          </p:stCondLst>
                                        </p:cTn>
                                        <p:tgtEl>
                                          <p:spTgt spid="3281"/>
                                        </p:tgtEl>
                                        <p:attrNameLst>
                                          <p:attrName>style.visibility</p:attrName>
                                        </p:attrNameLst>
                                      </p:cBhvr>
                                      <p:to>
                                        <p:strVal val="visible"/>
                                      </p:to>
                                    </p:set>
                                    <p:animEffect transition="in" filter="box(in)">
                                      <p:cBhvr>
                                        <p:cTn id="133" dur="500"/>
                                        <p:tgtEl>
                                          <p:spTgt spid="3281"/>
                                        </p:tgtEl>
                                      </p:cBhvr>
                                    </p:animEffect>
                                  </p:childTnLst>
                                </p:cTn>
                              </p:par>
                            </p:childTnLst>
                          </p:cTn>
                        </p:par>
                        <p:par>
                          <p:cTn id="134" fill="hold">
                            <p:stCondLst>
                              <p:cond delay="4500"/>
                            </p:stCondLst>
                            <p:childTnLst>
                              <p:par>
                                <p:cTn id="135" presetID="2" presetClass="entr" presetSubtype="8" fill="hold" grpId="0" nodeType="afterEffect">
                                  <p:stCondLst>
                                    <p:cond delay="0"/>
                                  </p:stCondLst>
                                  <p:childTnLst>
                                    <p:set>
                                      <p:cBhvr>
                                        <p:cTn id="136" dur="1" fill="hold">
                                          <p:stCondLst>
                                            <p:cond delay="0"/>
                                          </p:stCondLst>
                                        </p:cTn>
                                        <p:tgtEl>
                                          <p:spTgt spid="3285"/>
                                        </p:tgtEl>
                                        <p:attrNameLst>
                                          <p:attrName>style.visibility</p:attrName>
                                        </p:attrNameLst>
                                      </p:cBhvr>
                                      <p:to>
                                        <p:strVal val="visible"/>
                                      </p:to>
                                    </p:set>
                                    <p:anim calcmode="lin" valueType="num">
                                      <p:cBhvr additive="base">
                                        <p:cTn id="137" dur="500" fill="hold"/>
                                        <p:tgtEl>
                                          <p:spTgt spid="3285"/>
                                        </p:tgtEl>
                                        <p:attrNameLst>
                                          <p:attrName>ppt_x</p:attrName>
                                        </p:attrNameLst>
                                      </p:cBhvr>
                                      <p:tavLst>
                                        <p:tav tm="0">
                                          <p:val>
                                            <p:strVal val="0-#ppt_w/2"/>
                                          </p:val>
                                        </p:tav>
                                        <p:tav tm="100000">
                                          <p:val>
                                            <p:strVal val="#ppt_x"/>
                                          </p:val>
                                        </p:tav>
                                      </p:tavLst>
                                    </p:anim>
                                    <p:anim calcmode="lin" valueType="num">
                                      <p:cBhvr additive="base">
                                        <p:cTn id="138" dur="500" fill="hold"/>
                                        <p:tgtEl>
                                          <p:spTgt spid="32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2" name="04.WAV"/>
                                        </p:tgtEl>
                                      </p:cMediaNode>
                                    </p:audio>
                                  </p:sub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nodeType="clickEffect">
                                  <p:stCondLst>
                                    <p:cond delay="0"/>
                                  </p:stCondLst>
                                  <p:childTnLst>
                                    <p:set>
                                      <p:cBhvr>
                                        <p:cTn id="142" dur="1" fill="hold">
                                          <p:stCondLst>
                                            <p:cond delay="0"/>
                                          </p:stCondLst>
                                        </p:cTn>
                                        <p:tgtEl>
                                          <p:spTgt spid="3262"/>
                                        </p:tgtEl>
                                        <p:attrNameLst>
                                          <p:attrName>style.visibility</p:attrName>
                                        </p:attrNameLst>
                                      </p:cBhvr>
                                      <p:to>
                                        <p:strVal val="visible"/>
                                      </p:to>
                                    </p:set>
                                    <p:animEffect transition="in" filter="fade">
                                      <p:cBhvr>
                                        <p:cTn id="143" dur="1000"/>
                                        <p:tgtEl>
                                          <p:spTgt spid="3262"/>
                                        </p:tgtEl>
                                      </p:cBhvr>
                                    </p:animEffect>
                                    <p:anim calcmode="lin" valueType="num">
                                      <p:cBhvr>
                                        <p:cTn id="144" dur="1000" fill="hold"/>
                                        <p:tgtEl>
                                          <p:spTgt spid="3262"/>
                                        </p:tgtEl>
                                        <p:attrNameLst>
                                          <p:attrName>ppt_x</p:attrName>
                                        </p:attrNameLst>
                                      </p:cBhvr>
                                      <p:tavLst>
                                        <p:tav tm="0">
                                          <p:val>
                                            <p:strVal val="#ppt_x"/>
                                          </p:val>
                                        </p:tav>
                                        <p:tav tm="100000">
                                          <p:val>
                                            <p:strVal val="#ppt_x"/>
                                          </p:val>
                                        </p:tav>
                                      </p:tavLst>
                                    </p:anim>
                                    <p:anim calcmode="lin" valueType="num">
                                      <p:cBhvr>
                                        <p:cTn id="145" dur="1000" fill="hold"/>
                                        <p:tgtEl>
                                          <p:spTgt spid="3262"/>
                                        </p:tgtEl>
                                        <p:attrNameLst>
                                          <p:attrName>ppt_y</p:attrName>
                                        </p:attrNameLst>
                                      </p:cBhvr>
                                      <p:tavLst>
                                        <p:tav tm="0">
                                          <p:val>
                                            <p:strVal val="#ppt_y-.1"/>
                                          </p:val>
                                        </p:tav>
                                        <p:tav tm="100000">
                                          <p:val>
                                            <p:strVal val="#ppt_y"/>
                                          </p:val>
                                        </p:tav>
                                      </p:tavLst>
                                    </p:anim>
                                  </p:childTnLst>
                                </p:cTn>
                              </p:par>
                            </p:childTnLst>
                          </p:cTn>
                        </p:par>
                        <p:par>
                          <p:cTn id="146" fill="hold">
                            <p:stCondLst>
                              <p:cond delay="1000"/>
                            </p:stCondLst>
                            <p:childTnLst>
                              <p:par>
                                <p:cTn id="147" presetID="63" presetClass="path" presetSubtype="0" accel="50000" decel="50000" fill="hold" grpId="1" nodeType="afterEffect">
                                  <p:stCondLst>
                                    <p:cond delay="0"/>
                                  </p:stCondLst>
                                  <p:childTnLst>
                                    <p:animMotion origin="layout" path="M -0.00972 0.01296 L 0.53195 0.14815 " pathEditMode="relative" rAng="0" ptsTypes="AA">
                                      <p:cBhvr>
                                        <p:cTn id="148" dur="2000" fill="hold"/>
                                        <p:tgtEl>
                                          <p:spTgt spid="3269"/>
                                        </p:tgtEl>
                                        <p:attrNameLst>
                                          <p:attrName>ppt_x</p:attrName>
                                          <p:attrName>ppt_y</p:attrName>
                                        </p:attrNameLst>
                                      </p:cBhvr>
                                      <p:rCtr x="27100" y="6800"/>
                                    </p:animMotion>
                                  </p:childTnLst>
                                </p:cTn>
                              </p:par>
                              <p:par>
                                <p:cTn id="149" presetID="63" presetClass="path" presetSubtype="0" accel="50000" decel="50000" fill="hold" grpId="1" nodeType="withEffect">
                                  <p:stCondLst>
                                    <p:cond delay="0"/>
                                  </p:stCondLst>
                                  <p:childTnLst>
                                    <p:animMotion origin="layout" path="M -0.00972 0.00648 L 0.53195 0.09722 " pathEditMode="relative" rAng="0" ptsTypes="AA">
                                      <p:cBhvr>
                                        <p:cTn id="150" dur="2000" fill="hold"/>
                                        <p:tgtEl>
                                          <p:spTgt spid="3271"/>
                                        </p:tgtEl>
                                        <p:attrNameLst>
                                          <p:attrName>ppt_x</p:attrName>
                                          <p:attrName>ppt_y</p:attrName>
                                        </p:attrNameLst>
                                      </p:cBhvr>
                                      <p:rCtr x="27100" y="4500"/>
                                    </p:animMotion>
                                  </p:childTnLst>
                                </p:cTn>
                              </p:par>
                              <p:par>
                                <p:cTn id="151" presetID="63" presetClass="path" presetSubtype="0" accel="50000" decel="50000" fill="hold" grpId="1" nodeType="withEffect">
                                  <p:stCondLst>
                                    <p:cond delay="0"/>
                                  </p:stCondLst>
                                  <p:childTnLst>
                                    <p:animMotion origin="layout" path="M -0.00972 -4.81481E-6 L 0.53299 0.05741 " pathEditMode="relative" rAng="0" ptsTypes="AA">
                                      <p:cBhvr>
                                        <p:cTn id="152" dur="2000" fill="hold"/>
                                        <p:tgtEl>
                                          <p:spTgt spid="3273"/>
                                        </p:tgtEl>
                                        <p:attrNameLst>
                                          <p:attrName>ppt_x</p:attrName>
                                          <p:attrName>ppt_y</p:attrName>
                                        </p:attrNameLst>
                                      </p:cBhvr>
                                      <p:rCtr x="27100" y="2900"/>
                                    </p:animMotion>
                                  </p:childTnLst>
                                </p:cTn>
                              </p:par>
                              <p:par>
                                <p:cTn id="153" presetID="4" presetClass="exit" presetSubtype="16" fill="hold" grpId="1" nodeType="withEffect">
                                  <p:stCondLst>
                                    <p:cond delay="0"/>
                                  </p:stCondLst>
                                  <p:childTnLst>
                                    <p:animEffect transition="out" filter="box(in)">
                                      <p:cBhvr>
                                        <p:cTn id="154" dur="500"/>
                                        <p:tgtEl>
                                          <p:spTgt spid="3274"/>
                                        </p:tgtEl>
                                      </p:cBhvr>
                                    </p:animEffect>
                                    <p:set>
                                      <p:cBhvr>
                                        <p:cTn id="155" dur="1" fill="hold">
                                          <p:stCondLst>
                                            <p:cond delay="499"/>
                                          </p:stCondLst>
                                        </p:cTn>
                                        <p:tgtEl>
                                          <p:spTgt spid="3274"/>
                                        </p:tgtEl>
                                        <p:attrNameLst>
                                          <p:attrName>style.visibility</p:attrName>
                                        </p:attrNameLst>
                                      </p:cBhvr>
                                      <p:to>
                                        <p:strVal val="hidden"/>
                                      </p:to>
                                    </p:set>
                                  </p:childTnLst>
                                </p:cTn>
                              </p:par>
                              <p:par>
                                <p:cTn id="156" presetID="4" presetClass="exit" presetSubtype="16" fill="hold" grpId="1" nodeType="withEffect">
                                  <p:stCondLst>
                                    <p:cond delay="0"/>
                                  </p:stCondLst>
                                  <p:childTnLst>
                                    <p:animEffect transition="out" filter="box(in)">
                                      <p:cBhvr>
                                        <p:cTn id="157" dur="500"/>
                                        <p:tgtEl>
                                          <p:spTgt spid="3272"/>
                                        </p:tgtEl>
                                      </p:cBhvr>
                                    </p:animEffect>
                                    <p:set>
                                      <p:cBhvr>
                                        <p:cTn id="158" dur="1" fill="hold">
                                          <p:stCondLst>
                                            <p:cond delay="499"/>
                                          </p:stCondLst>
                                        </p:cTn>
                                        <p:tgtEl>
                                          <p:spTgt spid="3272"/>
                                        </p:tgtEl>
                                        <p:attrNameLst>
                                          <p:attrName>style.visibility</p:attrName>
                                        </p:attrNameLst>
                                      </p:cBhvr>
                                      <p:to>
                                        <p:strVal val="hidden"/>
                                      </p:to>
                                    </p:set>
                                  </p:childTnLst>
                                </p:cTn>
                              </p:par>
                              <p:par>
                                <p:cTn id="159" presetID="4" presetClass="exit" presetSubtype="16" fill="hold" grpId="1" nodeType="withEffect">
                                  <p:stCondLst>
                                    <p:cond delay="0"/>
                                  </p:stCondLst>
                                  <p:childTnLst>
                                    <p:animEffect transition="out" filter="box(in)">
                                      <p:cBhvr>
                                        <p:cTn id="160" dur="500"/>
                                        <p:tgtEl>
                                          <p:spTgt spid="3270"/>
                                        </p:tgtEl>
                                      </p:cBhvr>
                                    </p:animEffect>
                                    <p:set>
                                      <p:cBhvr>
                                        <p:cTn id="161" dur="1" fill="hold">
                                          <p:stCondLst>
                                            <p:cond delay="499"/>
                                          </p:stCondLst>
                                        </p:cTn>
                                        <p:tgtEl>
                                          <p:spTgt spid="3270"/>
                                        </p:tgtEl>
                                        <p:attrNameLst>
                                          <p:attrName>style.visibility</p:attrName>
                                        </p:attrNameLst>
                                      </p:cBhvr>
                                      <p:to>
                                        <p:strVal val="hidden"/>
                                      </p:to>
                                    </p:set>
                                  </p:childTnLst>
                                </p:cTn>
                              </p:par>
                            </p:childTnLst>
                          </p:cTn>
                        </p:par>
                        <p:par>
                          <p:cTn id="162" fill="hold">
                            <p:stCondLst>
                              <p:cond delay="3000"/>
                            </p:stCondLst>
                            <p:childTnLst>
                              <p:par>
                                <p:cTn id="163" presetID="4" presetClass="entr" presetSubtype="16" fill="hold" grpId="0" nodeType="afterEffect">
                                  <p:stCondLst>
                                    <p:cond delay="0"/>
                                  </p:stCondLst>
                                  <p:childTnLst>
                                    <p:set>
                                      <p:cBhvr>
                                        <p:cTn id="164" dur="1" fill="hold">
                                          <p:stCondLst>
                                            <p:cond delay="0"/>
                                          </p:stCondLst>
                                        </p:cTn>
                                        <p:tgtEl>
                                          <p:spTgt spid="3282"/>
                                        </p:tgtEl>
                                        <p:attrNameLst>
                                          <p:attrName>style.visibility</p:attrName>
                                        </p:attrNameLst>
                                      </p:cBhvr>
                                      <p:to>
                                        <p:strVal val="visible"/>
                                      </p:to>
                                    </p:set>
                                    <p:animEffect transition="in" filter="box(in)">
                                      <p:cBhvr>
                                        <p:cTn id="165" dur="500"/>
                                        <p:tgtEl>
                                          <p:spTgt spid="3282"/>
                                        </p:tgtEl>
                                      </p:cBhvr>
                                    </p:animEffect>
                                  </p:childTnLst>
                                </p:cTn>
                              </p:par>
                              <p:par>
                                <p:cTn id="166" presetID="4" presetClass="entr" presetSubtype="16" fill="hold" grpId="0" nodeType="withEffect">
                                  <p:stCondLst>
                                    <p:cond delay="0"/>
                                  </p:stCondLst>
                                  <p:childTnLst>
                                    <p:set>
                                      <p:cBhvr>
                                        <p:cTn id="167" dur="1" fill="hold">
                                          <p:stCondLst>
                                            <p:cond delay="0"/>
                                          </p:stCondLst>
                                        </p:cTn>
                                        <p:tgtEl>
                                          <p:spTgt spid="3283"/>
                                        </p:tgtEl>
                                        <p:attrNameLst>
                                          <p:attrName>style.visibility</p:attrName>
                                        </p:attrNameLst>
                                      </p:cBhvr>
                                      <p:to>
                                        <p:strVal val="visible"/>
                                      </p:to>
                                    </p:set>
                                    <p:animEffect transition="in" filter="box(in)">
                                      <p:cBhvr>
                                        <p:cTn id="168" dur="500"/>
                                        <p:tgtEl>
                                          <p:spTgt spid="3283"/>
                                        </p:tgtEl>
                                      </p:cBhvr>
                                    </p:animEffect>
                                  </p:childTnLst>
                                </p:cTn>
                              </p:par>
                              <p:par>
                                <p:cTn id="169" presetID="4" presetClass="entr" presetSubtype="16" fill="hold" grpId="0" nodeType="withEffect">
                                  <p:stCondLst>
                                    <p:cond delay="0"/>
                                  </p:stCondLst>
                                  <p:childTnLst>
                                    <p:set>
                                      <p:cBhvr>
                                        <p:cTn id="170" dur="1" fill="hold">
                                          <p:stCondLst>
                                            <p:cond delay="0"/>
                                          </p:stCondLst>
                                        </p:cTn>
                                        <p:tgtEl>
                                          <p:spTgt spid="3291"/>
                                        </p:tgtEl>
                                        <p:attrNameLst>
                                          <p:attrName>style.visibility</p:attrName>
                                        </p:attrNameLst>
                                      </p:cBhvr>
                                      <p:to>
                                        <p:strVal val="visible"/>
                                      </p:to>
                                    </p:set>
                                    <p:animEffect transition="in" filter="box(in)">
                                      <p:cBhvr>
                                        <p:cTn id="171" dur="500"/>
                                        <p:tgtEl>
                                          <p:spTgt spid="3291"/>
                                        </p:tgtEl>
                                      </p:cBhvr>
                                    </p:animEffect>
                                  </p:childTnLst>
                                </p:cTn>
                              </p:par>
                              <p:par>
                                <p:cTn id="172" presetID="4" presetClass="entr" presetSubtype="16" fill="hold" grpId="0" nodeType="withEffect">
                                  <p:stCondLst>
                                    <p:cond delay="0"/>
                                  </p:stCondLst>
                                  <p:childTnLst>
                                    <p:set>
                                      <p:cBhvr>
                                        <p:cTn id="173" dur="1" fill="hold">
                                          <p:stCondLst>
                                            <p:cond delay="0"/>
                                          </p:stCondLst>
                                        </p:cTn>
                                        <p:tgtEl>
                                          <p:spTgt spid="3290"/>
                                        </p:tgtEl>
                                        <p:attrNameLst>
                                          <p:attrName>style.visibility</p:attrName>
                                        </p:attrNameLst>
                                      </p:cBhvr>
                                      <p:to>
                                        <p:strVal val="visible"/>
                                      </p:to>
                                    </p:set>
                                    <p:animEffect transition="in" filter="box(in)">
                                      <p:cBhvr>
                                        <p:cTn id="174" dur="500"/>
                                        <p:tgtEl>
                                          <p:spTgt spid="3290"/>
                                        </p:tgtEl>
                                      </p:cBhvr>
                                    </p:animEffect>
                                  </p:childTnLst>
                                </p:cTn>
                              </p:par>
                            </p:childTnLst>
                          </p:cTn>
                        </p:par>
                        <p:par>
                          <p:cTn id="175" fill="hold">
                            <p:stCondLst>
                              <p:cond delay="3500"/>
                            </p:stCondLst>
                            <p:childTnLst>
                              <p:par>
                                <p:cTn id="176" presetID="2" presetClass="entr" presetSubtype="8" fill="hold" grpId="0" nodeType="afterEffect">
                                  <p:stCondLst>
                                    <p:cond delay="0"/>
                                  </p:stCondLst>
                                  <p:childTnLst>
                                    <p:set>
                                      <p:cBhvr>
                                        <p:cTn id="177" dur="1" fill="hold">
                                          <p:stCondLst>
                                            <p:cond delay="0"/>
                                          </p:stCondLst>
                                        </p:cTn>
                                        <p:tgtEl>
                                          <p:spTgt spid="3286"/>
                                        </p:tgtEl>
                                        <p:attrNameLst>
                                          <p:attrName>style.visibility</p:attrName>
                                        </p:attrNameLst>
                                      </p:cBhvr>
                                      <p:to>
                                        <p:strVal val="visible"/>
                                      </p:to>
                                    </p:set>
                                    <p:anim calcmode="lin" valueType="num">
                                      <p:cBhvr additive="base">
                                        <p:cTn id="178" dur="500" fill="hold"/>
                                        <p:tgtEl>
                                          <p:spTgt spid="3286"/>
                                        </p:tgtEl>
                                        <p:attrNameLst>
                                          <p:attrName>ppt_x</p:attrName>
                                        </p:attrNameLst>
                                      </p:cBhvr>
                                      <p:tavLst>
                                        <p:tav tm="0">
                                          <p:val>
                                            <p:strVal val="0-#ppt_w/2"/>
                                          </p:val>
                                        </p:tav>
                                        <p:tav tm="100000">
                                          <p:val>
                                            <p:strVal val="#ppt_x"/>
                                          </p:val>
                                        </p:tav>
                                      </p:tavLst>
                                    </p:anim>
                                    <p:anim calcmode="lin" valueType="num">
                                      <p:cBhvr additive="base">
                                        <p:cTn id="179" dur="500" fill="hold"/>
                                        <p:tgtEl>
                                          <p:spTgt spid="32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2" name="04.WAV"/>
                                        </p:tgtEl>
                                      </p:cMediaNode>
                                    </p:audio>
                                  </p:subTnLst>
                                </p:cTn>
                              </p:par>
                            </p:childTnLst>
                          </p:cTn>
                        </p:par>
                      </p:childTnLst>
                    </p:cTn>
                  </p:par>
                  <p:par>
                    <p:cTn id="180" fill="hold">
                      <p:stCondLst>
                        <p:cond delay="indefinite"/>
                      </p:stCondLst>
                      <p:childTnLst>
                        <p:par>
                          <p:cTn id="181" fill="hold">
                            <p:stCondLst>
                              <p:cond delay="0"/>
                            </p:stCondLst>
                            <p:childTnLst>
                              <p:par>
                                <p:cTn id="182" presetID="21" presetClass="entr" presetSubtype="4" fill="hold" grpId="0" nodeType="clickEffect">
                                  <p:stCondLst>
                                    <p:cond delay="0"/>
                                  </p:stCondLst>
                                  <p:childTnLst>
                                    <p:set>
                                      <p:cBhvr>
                                        <p:cTn id="183" dur="1" fill="hold">
                                          <p:stCondLst>
                                            <p:cond delay="0"/>
                                          </p:stCondLst>
                                        </p:cTn>
                                        <p:tgtEl>
                                          <p:spTgt spid="3287"/>
                                        </p:tgtEl>
                                        <p:attrNameLst>
                                          <p:attrName>style.visibility</p:attrName>
                                        </p:attrNameLst>
                                      </p:cBhvr>
                                      <p:to>
                                        <p:strVal val="visible"/>
                                      </p:to>
                                    </p:set>
                                    <p:animEffect transition="in" filter="wheel(4)">
                                      <p:cBhvr>
                                        <p:cTn id="184" dur="2000"/>
                                        <p:tgtEl>
                                          <p:spTgt spid="3287"/>
                                        </p:tgtEl>
                                      </p:cBhvr>
                                    </p:animEffect>
                                  </p:childTnLst>
                                </p:cTn>
                              </p:par>
                            </p:childTnLst>
                          </p:cTn>
                        </p:par>
                        <p:par>
                          <p:cTn id="185" fill="hold">
                            <p:stCondLst>
                              <p:cond delay="2000"/>
                            </p:stCondLst>
                            <p:childTnLst>
                              <p:par>
                                <p:cTn id="186" presetID="21" presetClass="entr" presetSubtype="4" fill="hold" nodeType="afterEffect">
                                  <p:stCondLst>
                                    <p:cond delay="0"/>
                                  </p:stCondLst>
                                  <p:childTnLst>
                                    <p:set>
                                      <p:cBhvr>
                                        <p:cTn id="187" dur="1" fill="hold">
                                          <p:stCondLst>
                                            <p:cond delay="0"/>
                                          </p:stCondLst>
                                        </p:cTn>
                                        <p:tgtEl>
                                          <p:spTgt spid="3288"/>
                                        </p:tgtEl>
                                        <p:attrNameLst>
                                          <p:attrName>style.visibility</p:attrName>
                                        </p:attrNameLst>
                                      </p:cBhvr>
                                      <p:to>
                                        <p:strVal val="visible"/>
                                      </p:to>
                                    </p:set>
                                    <p:animEffect transition="in" filter="wheel(4)">
                                      <p:cBhvr>
                                        <p:cTn id="188" dur="2000"/>
                                        <p:tgtEl>
                                          <p:spTgt spid="3288"/>
                                        </p:tgtEl>
                                      </p:cBhvr>
                                    </p:animEffect>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3289"/>
                                        </p:tgtEl>
                                        <p:attrNameLst>
                                          <p:attrName>style.visibility</p:attrName>
                                        </p:attrNameLst>
                                      </p:cBhvr>
                                      <p:to>
                                        <p:strVal val="visible"/>
                                      </p:to>
                                    </p:set>
                                    <p:anim calcmode="lin" valueType="num">
                                      <p:cBhvr additive="base">
                                        <p:cTn id="193" dur="3000" fill="hold"/>
                                        <p:tgtEl>
                                          <p:spTgt spid="3289"/>
                                        </p:tgtEl>
                                        <p:attrNameLst>
                                          <p:attrName>ppt_x</p:attrName>
                                        </p:attrNameLst>
                                      </p:cBhvr>
                                      <p:tavLst>
                                        <p:tav tm="0">
                                          <p:val>
                                            <p:strVal val="0-#ppt_w/2"/>
                                          </p:val>
                                        </p:tav>
                                        <p:tav tm="100000">
                                          <p:val>
                                            <p:strVal val="#ppt_x"/>
                                          </p:val>
                                        </p:tav>
                                      </p:tavLst>
                                    </p:anim>
                                    <p:anim calcmode="lin" valueType="num">
                                      <p:cBhvr additive="base">
                                        <p:cTn id="194" dur="3000" fill="hold"/>
                                        <p:tgtEl>
                                          <p:spTgt spid="32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227" grpId="0"/>
      <p:bldP spid="3227" grpId="1"/>
      <p:bldP spid="3244" grpId="0"/>
      <p:bldP spid="3263" grpId="0" animBg="1"/>
      <p:bldP spid="3263" grpId="1" animBg="1"/>
      <p:bldP spid="3264" grpId="0"/>
      <p:bldP spid="3264" grpId="1"/>
      <p:bldP spid="3265" grpId="0" animBg="1"/>
      <p:bldP spid="3265" grpId="1" animBg="1"/>
      <p:bldP spid="3266" grpId="0"/>
      <p:bldP spid="3266" grpId="1"/>
      <p:bldP spid="3267" grpId="0" animBg="1"/>
      <p:bldP spid="3267" grpId="1" animBg="1"/>
      <p:bldP spid="3268" grpId="0"/>
      <p:bldP spid="3268" grpId="1"/>
      <p:bldP spid="3269" grpId="0" animBg="1"/>
      <p:bldP spid="3269" grpId="1" animBg="1"/>
      <p:bldP spid="3270" grpId="0"/>
      <p:bldP spid="3270" grpId="1"/>
      <p:bldP spid="3271" grpId="0" animBg="1"/>
      <p:bldP spid="3271" grpId="1" animBg="1"/>
      <p:bldP spid="3272" grpId="0"/>
      <p:bldP spid="3272" grpId="1"/>
      <p:bldP spid="3273" grpId="0" animBg="1"/>
      <p:bldP spid="3273" grpId="1" animBg="1"/>
      <p:bldP spid="3274" grpId="0"/>
      <p:bldP spid="3274" grpId="1"/>
      <p:bldP spid="3278" grpId="0"/>
      <p:bldP spid="3279" grpId="0"/>
      <p:bldP spid="3280" grpId="0"/>
      <p:bldP spid="3281" grpId="0"/>
      <p:bldP spid="3282" grpId="0"/>
      <p:bldP spid="3283" grpId="0"/>
      <p:bldP spid="3284" grpId="0"/>
      <p:bldP spid="3285" grpId="0"/>
      <p:bldP spid="3286" grpId="0"/>
      <p:bldP spid="3287" grpId="0" animBg="1"/>
      <p:bldP spid="3289" grpId="0"/>
      <p:bldP spid="3290" grpId="0" animBg="1"/>
      <p:bldP spid="32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rot="5400000">
            <a:off x="304006" y="3429794"/>
            <a:ext cx="6707188" cy="15240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4101" name="Rectangle 5"/>
          <p:cNvSpPr>
            <a:spLocks noChangeArrowheads="1"/>
          </p:cNvSpPr>
          <p:nvPr/>
        </p:nvSpPr>
        <p:spPr bwMode="auto">
          <a:xfrm>
            <a:off x="0" y="825500"/>
            <a:ext cx="9144000" cy="16510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272" name="Line 10"/>
          <p:cNvSpPr>
            <a:spLocks noChangeShapeType="1"/>
          </p:cNvSpPr>
          <p:nvPr/>
        </p:nvSpPr>
        <p:spPr bwMode="auto">
          <a:xfrm flipV="1">
            <a:off x="0" y="1752600"/>
            <a:ext cx="3581400" cy="0"/>
          </a:xfrm>
          <a:prstGeom prst="line">
            <a:avLst/>
          </a:prstGeom>
          <a:noFill/>
          <a:ln w="57150" cmpd="thinThick">
            <a:solidFill>
              <a:schemeClr val="bg1"/>
            </a:solidFill>
            <a:round/>
            <a:headEnd/>
            <a:tailEnd/>
          </a:ln>
        </p:spPr>
        <p:txBody>
          <a:bodyPr/>
          <a:lstStyle/>
          <a:p>
            <a:endParaRPr lang="en-US"/>
          </a:p>
        </p:txBody>
      </p:sp>
      <p:sp>
        <p:nvSpPr>
          <p:cNvPr id="11274" name="Line 12"/>
          <p:cNvSpPr>
            <a:spLocks noChangeShapeType="1"/>
          </p:cNvSpPr>
          <p:nvPr/>
        </p:nvSpPr>
        <p:spPr bwMode="auto">
          <a:xfrm flipV="1">
            <a:off x="0" y="3048000"/>
            <a:ext cx="3581400" cy="0"/>
          </a:xfrm>
          <a:prstGeom prst="line">
            <a:avLst/>
          </a:prstGeom>
          <a:noFill/>
          <a:ln w="57150" cmpd="thinThick">
            <a:solidFill>
              <a:schemeClr val="bg1"/>
            </a:solidFill>
            <a:round/>
            <a:headEnd/>
            <a:tailEnd/>
          </a:ln>
        </p:spPr>
        <p:txBody>
          <a:bodyPr/>
          <a:lstStyle/>
          <a:p>
            <a:endParaRPr lang="en-US"/>
          </a:p>
        </p:txBody>
      </p:sp>
      <p:grpSp>
        <p:nvGrpSpPr>
          <p:cNvPr id="3" name="Group 58"/>
          <p:cNvGrpSpPr>
            <a:grpSpLocks/>
          </p:cNvGrpSpPr>
          <p:nvPr/>
        </p:nvGrpSpPr>
        <p:grpSpPr bwMode="auto">
          <a:xfrm>
            <a:off x="3984625" y="955675"/>
            <a:ext cx="4343400" cy="1335088"/>
            <a:chOff x="2496" y="720"/>
            <a:chExt cx="2736" cy="841"/>
          </a:xfrm>
        </p:grpSpPr>
        <p:pic>
          <p:nvPicPr>
            <p:cNvPr id="11307" name="Picture 39"/>
            <p:cNvPicPr>
              <a:picLocks noChangeAspect="1" noChangeArrowheads="1"/>
            </p:cNvPicPr>
            <p:nvPr/>
          </p:nvPicPr>
          <p:blipFill>
            <a:blip r:embed="rId4"/>
            <a:srcRect/>
            <a:stretch>
              <a:fillRect/>
            </a:stretch>
          </p:blipFill>
          <p:spPr bwMode="auto">
            <a:xfrm>
              <a:off x="2496" y="720"/>
              <a:ext cx="2496" cy="841"/>
            </a:xfrm>
            <a:prstGeom prst="rect">
              <a:avLst/>
            </a:prstGeom>
            <a:noFill/>
            <a:ln w="9525">
              <a:noFill/>
              <a:miter lim="800000"/>
              <a:headEnd/>
              <a:tailEnd/>
            </a:ln>
          </p:spPr>
        </p:pic>
        <p:sp>
          <p:nvSpPr>
            <p:cNvPr id="11308" name="Text Box 42"/>
            <p:cNvSpPr txBox="1">
              <a:spLocks noChangeArrowheads="1"/>
            </p:cNvSpPr>
            <p:nvPr/>
          </p:nvSpPr>
          <p:spPr bwMode="auto">
            <a:xfrm>
              <a:off x="3024" y="1142"/>
              <a:ext cx="624" cy="250"/>
            </a:xfrm>
            <a:prstGeom prst="rect">
              <a:avLst/>
            </a:prstGeom>
            <a:noFill/>
            <a:ln w="9525">
              <a:noFill/>
              <a:miter lim="800000"/>
              <a:headEnd/>
              <a:tailEnd/>
            </a:ln>
          </p:spPr>
          <p:txBody>
            <a:bodyPr>
              <a:spAutoFit/>
            </a:bodyPr>
            <a:lstStyle/>
            <a:p>
              <a:pPr>
                <a:spcBef>
                  <a:spcPct val="50000"/>
                </a:spcBef>
              </a:pPr>
              <a:r>
                <a:rPr lang="en-US" sz="2000" b="1"/>
                <a:t>R</a:t>
              </a:r>
              <a:r>
                <a:rPr lang="en-US" sz="2000" b="1" baseline="-25000"/>
                <a:t>1</a:t>
              </a:r>
              <a:endParaRPr lang="en-US" sz="2000" b="1"/>
            </a:p>
          </p:txBody>
        </p:sp>
        <p:sp>
          <p:nvSpPr>
            <p:cNvPr id="11309" name="Text Box 43"/>
            <p:cNvSpPr txBox="1">
              <a:spLocks noChangeArrowheads="1"/>
            </p:cNvSpPr>
            <p:nvPr/>
          </p:nvSpPr>
          <p:spPr bwMode="auto">
            <a:xfrm>
              <a:off x="3936" y="1176"/>
              <a:ext cx="288" cy="250"/>
            </a:xfrm>
            <a:prstGeom prst="rect">
              <a:avLst/>
            </a:prstGeom>
            <a:noFill/>
            <a:ln w="9525">
              <a:noFill/>
              <a:miter lim="800000"/>
              <a:headEnd/>
              <a:tailEnd/>
            </a:ln>
          </p:spPr>
          <p:txBody>
            <a:bodyPr>
              <a:spAutoFit/>
            </a:bodyPr>
            <a:lstStyle/>
            <a:p>
              <a:pPr>
                <a:spcBef>
                  <a:spcPct val="50000"/>
                </a:spcBef>
              </a:pPr>
              <a:r>
                <a:rPr lang="en-US" sz="2000" b="1"/>
                <a:t>l</a:t>
              </a:r>
            </a:p>
          </p:txBody>
        </p:sp>
        <p:sp>
          <p:nvSpPr>
            <p:cNvPr id="11310" name="Text Box 48"/>
            <p:cNvSpPr txBox="1">
              <a:spLocks noChangeArrowheads="1"/>
            </p:cNvSpPr>
            <p:nvPr/>
          </p:nvSpPr>
          <p:spPr bwMode="auto">
            <a:xfrm>
              <a:off x="4848" y="1134"/>
              <a:ext cx="384" cy="288"/>
            </a:xfrm>
            <a:prstGeom prst="rect">
              <a:avLst/>
            </a:prstGeom>
            <a:noFill/>
            <a:ln w="9525">
              <a:noFill/>
              <a:miter lim="800000"/>
              <a:headEnd/>
              <a:tailEnd/>
            </a:ln>
          </p:spPr>
          <p:txBody>
            <a:bodyPr>
              <a:spAutoFit/>
            </a:bodyPr>
            <a:lstStyle/>
            <a:p>
              <a:pPr>
                <a:spcBef>
                  <a:spcPct val="50000"/>
                </a:spcBef>
              </a:pPr>
              <a:r>
                <a:rPr lang="en-US"/>
                <a:t>h.a</a:t>
              </a:r>
            </a:p>
          </p:txBody>
        </p:sp>
        <p:sp>
          <p:nvSpPr>
            <p:cNvPr id="11311" name="Rectangle 54"/>
            <p:cNvSpPr>
              <a:spLocks noChangeArrowheads="1"/>
            </p:cNvSpPr>
            <p:nvPr/>
          </p:nvSpPr>
          <p:spPr bwMode="auto">
            <a:xfrm>
              <a:off x="3120" y="1426"/>
              <a:ext cx="1152" cy="96"/>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grpSp>
      <p:pic>
        <p:nvPicPr>
          <p:cNvPr id="11276" name="Picture 40"/>
          <p:cNvPicPr>
            <a:picLocks noChangeAspect="1" noChangeArrowheads="1"/>
          </p:cNvPicPr>
          <p:nvPr/>
        </p:nvPicPr>
        <p:blipFill>
          <a:blip r:embed="rId4"/>
          <a:srcRect/>
          <a:stretch>
            <a:fillRect/>
          </a:stretch>
        </p:blipFill>
        <p:spPr bwMode="auto">
          <a:xfrm>
            <a:off x="3984625" y="2589213"/>
            <a:ext cx="3962400" cy="1335087"/>
          </a:xfrm>
          <a:prstGeom prst="rect">
            <a:avLst/>
          </a:prstGeom>
          <a:noFill/>
          <a:ln w="9525">
            <a:noFill/>
            <a:miter lim="800000"/>
            <a:headEnd/>
            <a:tailEnd/>
          </a:ln>
        </p:spPr>
      </p:pic>
      <p:sp>
        <p:nvSpPr>
          <p:cNvPr id="11277" name="Text Box 44"/>
          <p:cNvSpPr txBox="1">
            <a:spLocks noChangeArrowheads="1"/>
          </p:cNvSpPr>
          <p:nvPr/>
        </p:nvSpPr>
        <p:spPr bwMode="auto">
          <a:xfrm>
            <a:off x="5051425" y="3144838"/>
            <a:ext cx="685800" cy="396875"/>
          </a:xfrm>
          <a:prstGeom prst="rect">
            <a:avLst/>
          </a:prstGeom>
          <a:noFill/>
          <a:ln w="9525">
            <a:noFill/>
            <a:miter lim="800000"/>
            <a:headEnd/>
            <a:tailEnd/>
          </a:ln>
        </p:spPr>
        <p:txBody>
          <a:bodyPr>
            <a:spAutoFit/>
          </a:bodyPr>
          <a:lstStyle/>
          <a:p>
            <a:pPr>
              <a:spcBef>
                <a:spcPct val="50000"/>
              </a:spcBef>
            </a:pPr>
            <a:r>
              <a:rPr lang="en-US" sz="2000" b="1"/>
              <a:t>R</a:t>
            </a:r>
            <a:r>
              <a:rPr lang="en-US" sz="2000" b="1" baseline="-25000"/>
              <a:t>2</a:t>
            </a:r>
            <a:endParaRPr lang="en-US" sz="2000" b="1"/>
          </a:p>
        </p:txBody>
      </p:sp>
      <p:sp>
        <p:nvSpPr>
          <p:cNvPr id="11278" name="Text Box 45"/>
          <p:cNvSpPr txBox="1">
            <a:spLocks noChangeArrowheads="1"/>
          </p:cNvSpPr>
          <p:nvPr/>
        </p:nvSpPr>
        <p:spPr bwMode="auto">
          <a:xfrm>
            <a:off x="5965825" y="3221038"/>
            <a:ext cx="457200" cy="396875"/>
          </a:xfrm>
          <a:prstGeom prst="rect">
            <a:avLst/>
          </a:prstGeom>
          <a:noFill/>
          <a:ln w="9525">
            <a:noFill/>
            <a:miter lim="800000"/>
            <a:headEnd/>
            <a:tailEnd/>
          </a:ln>
        </p:spPr>
        <p:txBody>
          <a:bodyPr>
            <a:spAutoFit/>
          </a:bodyPr>
          <a:lstStyle/>
          <a:p>
            <a:pPr>
              <a:spcBef>
                <a:spcPct val="50000"/>
              </a:spcBef>
            </a:pPr>
            <a:r>
              <a:rPr lang="en-US" sz="2000" b="1"/>
              <a:t>l</a:t>
            </a:r>
          </a:p>
        </p:txBody>
      </p:sp>
      <p:sp>
        <p:nvSpPr>
          <p:cNvPr id="11279" name="Text Box 49"/>
          <p:cNvSpPr txBox="1">
            <a:spLocks noChangeArrowheads="1"/>
          </p:cNvSpPr>
          <p:nvPr/>
        </p:nvSpPr>
        <p:spPr bwMode="auto">
          <a:xfrm>
            <a:off x="7794625" y="3046413"/>
            <a:ext cx="609600" cy="457200"/>
          </a:xfrm>
          <a:prstGeom prst="rect">
            <a:avLst/>
          </a:prstGeom>
          <a:noFill/>
          <a:ln w="9525">
            <a:noFill/>
            <a:miter lim="800000"/>
            <a:headEnd/>
            <a:tailEnd/>
          </a:ln>
        </p:spPr>
        <p:txBody>
          <a:bodyPr>
            <a:spAutoFit/>
          </a:bodyPr>
          <a:lstStyle/>
          <a:p>
            <a:pPr>
              <a:spcBef>
                <a:spcPct val="50000"/>
              </a:spcBef>
            </a:pPr>
            <a:r>
              <a:rPr lang="en-US"/>
              <a:t>h.b</a:t>
            </a:r>
          </a:p>
        </p:txBody>
      </p:sp>
      <p:grpSp>
        <p:nvGrpSpPr>
          <p:cNvPr id="4" name="Group 53"/>
          <p:cNvGrpSpPr>
            <a:grpSpLocks/>
          </p:cNvGrpSpPr>
          <p:nvPr/>
        </p:nvGrpSpPr>
        <p:grpSpPr bwMode="auto">
          <a:xfrm>
            <a:off x="3984625" y="4689475"/>
            <a:ext cx="4454525" cy="1335088"/>
            <a:chOff x="2832" y="3120"/>
            <a:chExt cx="2806" cy="841"/>
          </a:xfrm>
        </p:grpSpPr>
        <p:pic>
          <p:nvPicPr>
            <p:cNvPr id="11303" name="Picture 41"/>
            <p:cNvPicPr>
              <a:picLocks noChangeAspect="1" noChangeArrowheads="1"/>
            </p:cNvPicPr>
            <p:nvPr/>
          </p:nvPicPr>
          <p:blipFill>
            <a:blip r:embed="rId4"/>
            <a:srcRect/>
            <a:stretch>
              <a:fillRect/>
            </a:stretch>
          </p:blipFill>
          <p:spPr bwMode="auto">
            <a:xfrm>
              <a:off x="2832" y="3120"/>
              <a:ext cx="2496" cy="841"/>
            </a:xfrm>
            <a:prstGeom prst="rect">
              <a:avLst/>
            </a:prstGeom>
            <a:noFill/>
            <a:ln w="9525">
              <a:noFill/>
              <a:miter lim="800000"/>
              <a:headEnd/>
              <a:tailEnd/>
            </a:ln>
          </p:spPr>
        </p:pic>
        <p:sp>
          <p:nvSpPr>
            <p:cNvPr id="11304" name="Text Box 46"/>
            <p:cNvSpPr txBox="1">
              <a:spLocks noChangeArrowheads="1"/>
            </p:cNvSpPr>
            <p:nvPr/>
          </p:nvSpPr>
          <p:spPr bwMode="auto">
            <a:xfrm>
              <a:off x="3504" y="3408"/>
              <a:ext cx="432" cy="250"/>
            </a:xfrm>
            <a:prstGeom prst="rect">
              <a:avLst/>
            </a:prstGeom>
            <a:noFill/>
            <a:ln w="9525">
              <a:noFill/>
              <a:miter lim="800000"/>
              <a:headEnd/>
              <a:tailEnd/>
            </a:ln>
          </p:spPr>
          <p:txBody>
            <a:bodyPr>
              <a:spAutoFit/>
            </a:bodyPr>
            <a:lstStyle/>
            <a:p>
              <a:pPr>
                <a:spcBef>
                  <a:spcPct val="50000"/>
                </a:spcBef>
              </a:pPr>
              <a:r>
                <a:rPr lang="en-US" sz="2000" b="1"/>
                <a:t>R</a:t>
              </a:r>
              <a:r>
                <a:rPr lang="en-US" sz="2000" b="1" baseline="-25000"/>
                <a:t>3</a:t>
              </a:r>
              <a:endParaRPr lang="en-US" sz="2000" b="1"/>
            </a:p>
          </p:txBody>
        </p:sp>
        <p:sp>
          <p:nvSpPr>
            <p:cNvPr id="11305" name="Text Box 47"/>
            <p:cNvSpPr txBox="1">
              <a:spLocks noChangeArrowheads="1"/>
            </p:cNvSpPr>
            <p:nvPr/>
          </p:nvSpPr>
          <p:spPr bwMode="auto">
            <a:xfrm>
              <a:off x="4080" y="3456"/>
              <a:ext cx="288" cy="250"/>
            </a:xfrm>
            <a:prstGeom prst="rect">
              <a:avLst/>
            </a:prstGeom>
            <a:noFill/>
            <a:ln w="9525">
              <a:noFill/>
              <a:miter lim="800000"/>
              <a:headEnd/>
              <a:tailEnd/>
            </a:ln>
          </p:spPr>
          <p:txBody>
            <a:bodyPr>
              <a:spAutoFit/>
            </a:bodyPr>
            <a:lstStyle/>
            <a:p>
              <a:pPr>
                <a:spcBef>
                  <a:spcPct val="50000"/>
                </a:spcBef>
              </a:pPr>
              <a:r>
                <a:rPr lang="en-US" sz="2000" b="1"/>
                <a:t>l</a:t>
              </a:r>
            </a:p>
          </p:txBody>
        </p:sp>
        <p:sp>
          <p:nvSpPr>
            <p:cNvPr id="11306" name="Text Box 50"/>
            <p:cNvSpPr txBox="1">
              <a:spLocks noChangeArrowheads="1"/>
            </p:cNvSpPr>
            <p:nvPr/>
          </p:nvSpPr>
          <p:spPr bwMode="auto">
            <a:xfrm>
              <a:off x="5254" y="3408"/>
              <a:ext cx="384" cy="288"/>
            </a:xfrm>
            <a:prstGeom prst="rect">
              <a:avLst/>
            </a:prstGeom>
            <a:noFill/>
            <a:ln w="9525">
              <a:noFill/>
              <a:miter lim="800000"/>
              <a:headEnd/>
              <a:tailEnd/>
            </a:ln>
          </p:spPr>
          <p:txBody>
            <a:bodyPr>
              <a:spAutoFit/>
            </a:bodyPr>
            <a:lstStyle/>
            <a:p>
              <a:pPr>
                <a:spcBef>
                  <a:spcPct val="50000"/>
                </a:spcBef>
              </a:pPr>
              <a:r>
                <a:rPr lang="en-US"/>
                <a:t>h.c</a:t>
              </a:r>
            </a:p>
          </p:txBody>
        </p:sp>
      </p:grpSp>
      <p:sp>
        <p:nvSpPr>
          <p:cNvPr id="4153" name="Rectangle 57"/>
          <p:cNvSpPr>
            <a:spLocks noChangeArrowheads="1"/>
          </p:cNvSpPr>
          <p:nvPr/>
        </p:nvSpPr>
        <p:spPr bwMode="auto">
          <a:xfrm>
            <a:off x="5051425" y="57785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58" name="Rectangle 62"/>
          <p:cNvSpPr>
            <a:spLocks noChangeArrowheads="1"/>
          </p:cNvSpPr>
          <p:nvPr/>
        </p:nvSpPr>
        <p:spPr bwMode="auto">
          <a:xfrm>
            <a:off x="5051425" y="5559425"/>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59" name="Rectangle 63"/>
          <p:cNvSpPr>
            <a:spLocks noChangeArrowheads="1"/>
          </p:cNvSpPr>
          <p:nvPr/>
        </p:nvSpPr>
        <p:spPr bwMode="auto">
          <a:xfrm>
            <a:off x="5051425" y="5997575"/>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61" name="Text Box 65"/>
          <p:cNvSpPr txBox="1">
            <a:spLocks noChangeArrowheads="1"/>
          </p:cNvSpPr>
          <p:nvPr/>
        </p:nvSpPr>
        <p:spPr bwMode="auto">
          <a:xfrm>
            <a:off x="5267325" y="2260600"/>
            <a:ext cx="1536700"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R</a:t>
            </a:r>
            <a:r>
              <a:rPr lang="en-US" b="1" baseline="-25000">
                <a:solidFill>
                  <a:srgbClr val="FF0000"/>
                </a:solidFill>
              </a:rPr>
              <a:t>1</a:t>
            </a:r>
            <a:r>
              <a:rPr lang="en-US" b="1">
                <a:solidFill>
                  <a:srgbClr val="FF0000"/>
                </a:solidFill>
              </a:rPr>
              <a:t> = R</a:t>
            </a:r>
          </a:p>
        </p:txBody>
      </p:sp>
      <p:pic>
        <p:nvPicPr>
          <p:cNvPr id="4162" name="Picture 66"/>
          <p:cNvPicPr>
            <a:picLocks noChangeAspect="1" noChangeArrowheads="1"/>
          </p:cNvPicPr>
          <p:nvPr/>
        </p:nvPicPr>
        <p:blipFill>
          <a:blip r:embed="rId5"/>
          <a:srcRect/>
          <a:stretch>
            <a:fillRect/>
          </a:stretch>
        </p:blipFill>
        <p:spPr bwMode="auto">
          <a:xfrm>
            <a:off x="4778375" y="3971925"/>
            <a:ext cx="2743200" cy="663575"/>
          </a:xfrm>
          <a:prstGeom prst="rect">
            <a:avLst/>
          </a:prstGeom>
          <a:noFill/>
          <a:ln w="9525">
            <a:noFill/>
            <a:miter lim="800000"/>
            <a:headEnd/>
            <a:tailEnd/>
          </a:ln>
        </p:spPr>
      </p:pic>
      <p:pic>
        <p:nvPicPr>
          <p:cNvPr id="4163" name="Picture 67"/>
          <p:cNvPicPr>
            <a:picLocks noChangeAspect="1" noChangeArrowheads="1"/>
          </p:cNvPicPr>
          <p:nvPr/>
        </p:nvPicPr>
        <p:blipFill>
          <a:blip r:embed="rId6"/>
          <a:srcRect/>
          <a:stretch>
            <a:fillRect/>
          </a:stretch>
        </p:blipFill>
        <p:spPr bwMode="auto">
          <a:xfrm>
            <a:off x="4060825" y="6153150"/>
            <a:ext cx="4038600" cy="758825"/>
          </a:xfrm>
          <a:prstGeom prst="rect">
            <a:avLst/>
          </a:prstGeom>
          <a:noFill/>
          <a:ln w="9525">
            <a:noFill/>
            <a:miter lim="800000"/>
            <a:headEnd/>
            <a:tailEnd/>
          </a:ln>
        </p:spPr>
      </p:pic>
      <p:sp>
        <p:nvSpPr>
          <p:cNvPr id="4164" name="AutoShape 68"/>
          <p:cNvSpPr>
            <a:spLocks noChangeArrowheads="1"/>
          </p:cNvSpPr>
          <p:nvPr/>
        </p:nvSpPr>
        <p:spPr bwMode="auto">
          <a:xfrm>
            <a:off x="609600" y="3581400"/>
            <a:ext cx="2667000" cy="1066800"/>
          </a:xfrm>
          <a:prstGeom prst="wedgeRoundRectCallout">
            <a:avLst>
              <a:gd name="adj1" fmla="val 96370"/>
              <a:gd name="adj2" fmla="val 27259"/>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đương</a:t>
            </a:r>
            <a:r>
              <a:rPr lang="en-US" sz="2800" dirty="0">
                <a:solidFill>
                  <a:schemeClr val="tx1"/>
                </a:solidFill>
                <a:latin typeface="Times New Roman" pitchFamily="18" charset="0"/>
                <a:cs typeface="Times New Roman" pitchFamily="18" charset="0"/>
              </a:rPr>
              <a:t> R</a:t>
            </a:r>
            <a:r>
              <a:rPr lang="en-US" sz="2800" baseline="-25000" dirty="0">
                <a:solidFill>
                  <a:schemeClr val="tx1"/>
                </a:solidFill>
                <a:latin typeface="Times New Roman" pitchFamily="18" charset="0"/>
                <a:cs typeface="Times New Roman" pitchFamily="18" charset="0"/>
              </a:rPr>
              <a:t>2</a:t>
            </a:r>
            <a:endParaRPr lang="en-US" sz="2800" dirty="0">
              <a:solidFill>
                <a:schemeClr val="tx1"/>
              </a:solidFill>
              <a:latin typeface="Times New Roman" pitchFamily="18" charset="0"/>
              <a:cs typeface="Times New Roman" pitchFamily="18" charset="0"/>
            </a:endParaRPr>
          </a:p>
        </p:txBody>
      </p:sp>
      <p:sp>
        <p:nvSpPr>
          <p:cNvPr id="4165" name="AutoShape 69"/>
          <p:cNvSpPr>
            <a:spLocks noChangeArrowheads="1"/>
          </p:cNvSpPr>
          <p:nvPr/>
        </p:nvSpPr>
        <p:spPr bwMode="auto">
          <a:xfrm>
            <a:off x="304800" y="5257800"/>
            <a:ext cx="2667000" cy="1066800"/>
          </a:xfrm>
          <a:prstGeom prst="wedgeRoundRectCallout">
            <a:avLst>
              <a:gd name="adj1" fmla="val 96370"/>
              <a:gd name="adj2" fmla="val 27259"/>
              <a:gd name="adj3" fmla="val 16667"/>
            </a:avLst>
          </a:prstGeom>
          <a:ln>
            <a:headEnd/>
            <a:tailEnd/>
          </a:ln>
        </p:spPr>
        <p:style>
          <a:lnRef idx="2">
            <a:schemeClr val="dk1"/>
          </a:lnRef>
          <a:fillRef idx="1">
            <a:schemeClr val="lt1"/>
          </a:fillRef>
          <a:effectRef idx="0">
            <a:schemeClr val="dk1"/>
          </a:effectRef>
          <a:fontRef idx="minor">
            <a:schemeClr val="dk1"/>
          </a:fontRef>
        </p:style>
        <p:txBody>
          <a:bodyPr/>
          <a:lstStyle/>
          <a:p>
            <a:pPr algn="ctr">
              <a:defRPr/>
            </a:pPr>
            <a:r>
              <a:rPr lang="en-US" sz="2800" dirty="0" err="1">
                <a:solidFill>
                  <a:schemeClr val="tx1"/>
                </a:solidFill>
                <a:latin typeface="Times New Roman" pitchFamily="18" charset="0"/>
                <a:cs typeface="Times New Roman" pitchFamily="18" charset="0"/>
              </a:rPr>
              <a:t>Điện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đương</a:t>
            </a:r>
            <a:r>
              <a:rPr lang="en-US" sz="2800" dirty="0">
                <a:solidFill>
                  <a:schemeClr val="tx1"/>
                </a:solidFill>
                <a:latin typeface="Times New Roman" pitchFamily="18" charset="0"/>
                <a:cs typeface="Times New Roman" pitchFamily="18" charset="0"/>
              </a:rPr>
              <a:t> R</a:t>
            </a:r>
            <a:r>
              <a:rPr lang="en-US" sz="2800" baseline="-25000" dirty="0">
                <a:solidFill>
                  <a:schemeClr val="tx1"/>
                </a:solidFill>
                <a:latin typeface="Times New Roman" pitchFamily="18" charset="0"/>
                <a:cs typeface="Times New Roman" pitchFamily="18" charset="0"/>
              </a:rPr>
              <a:t>3</a:t>
            </a:r>
            <a:endParaRPr lang="en-US" sz="2800" dirty="0">
              <a:solidFill>
                <a:schemeClr val="tx1"/>
              </a:solidFill>
              <a:latin typeface="Times New Roman" pitchFamily="18" charset="0"/>
              <a:cs typeface="Times New Roman" pitchFamily="18" charset="0"/>
            </a:endParaRPr>
          </a:p>
        </p:txBody>
      </p:sp>
      <p:sp>
        <p:nvSpPr>
          <p:cNvPr id="11289" name="Line 70"/>
          <p:cNvSpPr>
            <a:spLocks noChangeShapeType="1"/>
          </p:cNvSpPr>
          <p:nvPr/>
        </p:nvSpPr>
        <p:spPr bwMode="auto">
          <a:xfrm>
            <a:off x="5051425" y="5562600"/>
            <a:ext cx="0" cy="533400"/>
          </a:xfrm>
          <a:prstGeom prst="line">
            <a:avLst/>
          </a:prstGeom>
          <a:noFill/>
          <a:ln w="9525">
            <a:solidFill>
              <a:schemeClr val="tx1"/>
            </a:solidFill>
            <a:round/>
            <a:headEnd/>
            <a:tailEnd/>
          </a:ln>
        </p:spPr>
        <p:txBody>
          <a:bodyPr/>
          <a:lstStyle/>
          <a:p>
            <a:endParaRPr lang="en-US"/>
          </a:p>
        </p:txBody>
      </p:sp>
      <p:sp>
        <p:nvSpPr>
          <p:cNvPr id="11290" name="Line 71"/>
          <p:cNvSpPr>
            <a:spLocks noChangeShapeType="1"/>
          </p:cNvSpPr>
          <p:nvPr/>
        </p:nvSpPr>
        <p:spPr bwMode="auto">
          <a:xfrm>
            <a:off x="6880225" y="5594350"/>
            <a:ext cx="0" cy="533400"/>
          </a:xfrm>
          <a:prstGeom prst="line">
            <a:avLst/>
          </a:prstGeom>
          <a:noFill/>
          <a:ln w="9525">
            <a:solidFill>
              <a:schemeClr val="tx1"/>
            </a:solidFill>
            <a:round/>
            <a:headEnd/>
            <a:tailEnd/>
          </a:ln>
        </p:spPr>
        <p:txBody>
          <a:bodyPr/>
          <a:lstStyle/>
          <a:p>
            <a:endParaRPr lang="en-US"/>
          </a:p>
        </p:txBody>
      </p:sp>
      <p:sp>
        <p:nvSpPr>
          <p:cNvPr id="11291" name="Line 73"/>
          <p:cNvSpPr>
            <a:spLocks noChangeShapeType="1"/>
          </p:cNvSpPr>
          <p:nvPr/>
        </p:nvSpPr>
        <p:spPr bwMode="auto">
          <a:xfrm>
            <a:off x="6880225" y="3635375"/>
            <a:ext cx="0" cy="304800"/>
          </a:xfrm>
          <a:prstGeom prst="line">
            <a:avLst/>
          </a:prstGeom>
          <a:noFill/>
          <a:ln w="9525">
            <a:solidFill>
              <a:schemeClr val="tx1"/>
            </a:solidFill>
            <a:round/>
            <a:headEnd/>
            <a:tailEnd/>
          </a:ln>
        </p:spPr>
        <p:txBody>
          <a:bodyPr/>
          <a:lstStyle/>
          <a:p>
            <a:endParaRPr lang="en-US"/>
          </a:p>
        </p:txBody>
      </p:sp>
      <p:sp>
        <p:nvSpPr>
          <p:cNvPr id="4172" name="Oval 76"/>
          <p:cNvSpPr>
            <a:spLocks noChangeArrowheads="1"/>
          </p:cNvSpPr>
          <p:nvPr/>
        </p:nvSpPr>
        <p:spPr bwMode="auto">
          <a:xfrm>
            <a:off x="0" y="3124200"/>
            <a:ext cx="1066800" cy="457200"/>
          </a:xfrm>
          <a:prstGeom prst="ellipse">
            <a:avLst/>
          </a:prstGeom>
          <a:gradFill rotWithShape="1">
            <a:gsLst>
              <a:gs pos="0">
                <a:schemeClr val="bg1"/>
              </a:gs>
              <a:gs pos="50000">
                <a:srgbClr val="FFFF00"/>
              </a:gs>
              <a:gs pos="100000">
                <a:schemeClr val="bg1"/>
              </a:gs>
            </a:gsLst>
            <a:lin ang="5400000" scaled="1"/>
          </a:gradFill>
          <a:ln w="9525">
            <a:solidFill>
              <a:schemeClr val="tx1"/>
            </a:solidFill>
            <a:round/>
            <a:headEnd/>
            <a:tailEnd/>
          </a:ln>
          <a:effectLst/>
        </p:spPr>
        <p:txBody>
          <a:bodyPr wrap="none" anchor="ctr"/>
          <a:lstStyle/>
          <a:p>
            <a:pPr algn="ctr">
              <a:defRPr/>
            </a:pPr>
            <a:r>
              <a:rPr lang="en-US" sz="2800" b="1" dirty="0">
                <a:latin typeface="Times New Roman" pitchFamily="18" charset="0"/>
                <a:cs typeface="Times New Roman" pitchFamily="18" charset="0"/>
              </a:rPr>
              <a:t>C1</a:t>
            </a:r>
          </a:p>
        </p:txBody>
      </p:sp>
      <p:sp>
        <p:nvSpPr>
          <p:cNvPr id="11294" name="Rectangle 78"/>
          <p:cNvSpPr>
            <a:spLocks noChangeArrowheads="1"/>
          </p:cNvSpPr>
          <p:nvPr/>
        </p:nvSpPr>
        <p:spPr bwMode="auto">
          <a:xfrm>
            <a:off x="5029200" y="3657600"/>
            <a:ext cx="1828800" cy="381000"/>
          </a:xfrm>
          <a:prstGeom prst="rect">
            <a:avLst/>
          </a:prstGeom>
          <a:solidFill>
            <a:schemeClr val="bg1"/>
          </a:solidFill>
          <a:ln w="9525">
            <a:noFill/>
            <a:miter lim="800000"/>
            <a:headEnd/>
            <a:tailEnd/>
          </a:ln>
        </p:spPr>
        <p:txBody>
          <a:bodyPr wrap="none" anchor="ctr"/>
          <a:lstStyle/>
          <a:p>
            <a:endParaRPr lang="en-US"/>
          </a:p>
        </p:txBody>
      </p:sp>
      <p:sp>
        <p:nvSpPr>
          <p:cNvPr id="11295" name="Line 79"/>
          <p:cNvSpPr>
            <a:spLocks noChangeShapeType="1"/>
          </p:cNvSpPr>
          <p:nvPr/>
        </p:nvSpPr>
        <p:spPr bwMode="auto">
          <a:xfrm>
            <a:off x="5038725" y="3603625"/>
            <a:ext cx="0" cy="304800"/>
          </a:xfrm>
          <a:prstGeom prst="line">
            <a:avLst/>
          </a:prstGeom>
          <a:noFill/>
          <a:ln w="9525">
            <a:solidFill>
              <a:schemeClr val="tx1"/>
            </a:solidFill>
            <a:round/>
            <a:headEnd/>
            <a:tailEnd/>
          </a:ln>
        </p:spPr>
        <p:txBody>
          <a:bodyPr/>
          <a:lstStyle/>
          <a:p>
            <a:endParaRPr lang="en-US"/>
          </a:p>
        </p:txBody>
      </p:sp>
      <p:sp>
        <p:nvSpPr>
          <p:cNvPr id="4176" name="Rectangle 80"/>
          <p:cNvSpPr>
            <a:spLocks noChangeArrowheads="1"/>
          </p:cNvSpPr>
          <p:nvPr/>
        </p:nvSpPr>
        <p:spPr bwMode="auto">
          <a:xfrm>
            <a:off x="5029200" y="3810000"/>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77" name="Rectangle 81"/>
          <p:cNvSpPr>
            <a:spLocks noChangeArrowheads="1"/>
          </p:cNvSpPr>
          <p:nvPr/>
        </p:nvSpPr>
        <p:spPr bwMode="auto">
          <a:xfrm>
            <a:off x="5029200" y="3571875"/>
            <a:ext cx="1828800" cy="1524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78" name="Oval 82"/>
          <p:cNvSpPr>
            <a:spLocks noChangeArrowheads="1"/>
          </p:cNvSpPr>
          <p:nvPr/>
        </p:nvSpPr>
        <p:spPr bwMode="auto">
          <a:xfrm>
            <a:off x="0" y="0"/>
            <a:ext cx="1066800" cy="457200"/>
          </a:xfrm>
          <a:prstGeom prst="ellipse">
            <a:avLst/>
          </a:prstGeom>
          <a:gradFill rotWithShape="1">
            <a:gsLst>
              <a:gs pos="0">
                <a:srgbClr val="FF0000"/>
              </a:gs>
              <a:gs pos="50000">
                <a:schemeClr val="bg1"/>
              </a:gs>
              <a:gs pos="100000">
                <a:srgbClr val="FF0000"/>
              </a:gs>
            </a:gsLst>
            <a:lin ang="5400000" scaled="1"/>
          </a:gradFill>
          <a:ln w="9525">
            <a:solidFill>
              <a:schemeClr val="tx1"/>
            </a:solidFill>
            <a:round/>
            <a:headEnd/>
            <a:tailEnd/>
          </a:ln>
          <a:effectLst/>
        </p:spPr>
        <p:txBody>
          <a:bodyPr wrap="none" anchor="ctr"/>
          <a:lstStyle/>
          <a:p>
            <a:pPr algn="ctr">
              <a:defRPr/>
            </a:pPr>
            <a:r>
              <a:rPr lang="en-US" sz="2800" b="1" dirty="0">
                <a:latin typeface="Times New Roman" pitchFamily="18" charset="0"/>
                <a:cs typeface="Times New Roman" pitchFamily="18" charset="0"/>
              </a:rPr>
              <a:t>C2</a:t>
            </a:r>
          </a:p>
        </p:txBody>
      </p:sp>
      <p:sp>
        <p:nvSpPr>
          <p:cNvPr id="4180" name="Text Box 84"/>
          <p:cNvSpPr txBox="1">
            <a:spLocks noChangeArrowheads="1"/>
          </p:cNvSpPr>
          <p:nvPr/>
        </p:nvSpPr>
        <p:spPr bwMode="auto">
          <a:xfrm>
            <a:off x="152400" y="457200"/>
            <a:ext cx="3581400" cy="267811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defRPr/>
            </a:pPr>
            <a:r>
              <a:rPr lang="en-US" sz="2800" dirty="0">
                <a:solidFill>
                  <a:schemeClr val="tx1"/>
                </a:solidFill>
                <a:latin typeface="Times New Roman" pitchFamily="18" charset="0"/>
                <a:cs typeface="Times New Roman" pitchFamily="18" charset="0"/>
              </a:rPr>
              <a:t>2.Nếu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dẫn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h.b</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coi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rằng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dẫn</a:t>
            </a:r>
            <a:r>
              <a:rPr lang="en-US" sz="2800"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diện</a:t>
            </a:r>
            <a:r>
              <a:rPr lang="en-US" sz="2800" b="1" dirty="0">
                <a:solidFill>
                  <a:schemeClr val="tx1"/>
                </a:solidFill>
                <a:latin typeface="Times New Roman" pitchFamily="18" charset="0"/>
                <a:cs typeface="Times New Roman" pitchFamily="18" charset="0"/>
              </a:rPr>
              <a:t> 2S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3S</a:t>
            </a:r>
          </a:p>
        </p:txBody>
      </p:sp>
      <p:sp>
        <p:nvSpPr>
          <p:cNvPr id="4181" name="Rectangle 85"/>
          <p:cNvSpPr>
            <a:spLocks noChangeArrowheads="1"/>
          </p:cNvSpPr>
          <p:nvPr/>
        </p:nvSpPr>
        <p:spPr bwMode="auto">
          <a:xfrm>
            <a:off x="5029200" y="3603625"/>
            <a:ext cx="1828800" cy="3048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4182" name="Rectangle 86"/>
          <p:cNvSpPr>
            <a:spLocks noChangeArrowheads="1"/>
          </p:cNvSpPr>
          <p:nvPr/>
        </p:nvSpPr>
        <p:spPr bwMode="auto">
          <a:xfrm>
            <a:off x="5051425" y="5629275"/>
            <a:ext cx="1828800" cy="457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61"/>
                                        </p:tgtEl>
                                        <p:attrNameLst>
                                          <p:attrName>style.visibility</p:attrName>
                                        </p:attrNameLst>
                                      </p:cBhvr>
                                      <p:to>
                                        <p:strVal val="visible"/>
                                      </p:to>
                                    </p:set>
                                    <p:animEffect transition="in" filter="box(in)">
                                      <p:cBhvr>
                                        <p:cTn id="7" dur="500"/>
                                        <p:tgtEl>
                                          <p:spTgt spid="41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64"/>
                                        </p:tgtEl>
                                        <p:attrNameLst>
                                          <p:attrName>style.visibility</p:attrName>
                                        </p:attrNameLst>
                                      </p:cBhvr>
                                      <p:to>
                                        <p:strVal val="visible"/>
                                      </p:to>
                                    </p:set>
                                    <p:anim calcmode="lin" valueType="num">
                                      <p:cBhvr additive="base">
                                        <p:cTn id="12" dur="3000" fill="hold"/>
                                        <p:tgtEl>
                                          <p:spTgt spid="4164"/>
                                        </p:tgtEl>
                                        <p:attrNameLst>
                                          <p:attrName>ppt_x</p:attrName>
                                        </p:attrNameLst>
                                      </p:cBhvr>
                                      <p:tavLst>
                                        <p:tav tm="0">
                                          <p:val>
                                            <p:strVal val="0-#ppt_w/2"/>
                                          </p:val>
                                        </p:tav>
                                        <p:tav tm="100000">
                                          <p:val>
                                            <p:strVal val="#ppt_x"/>
                                          </p:val>
                                        </p:tav>
                                      </p:tavLst>
                                    </p:anim>
                                    <p:anim calcmode="lin" valueType="num">
                                      <p:cBhvr additive="base">
                                        <p:cTn id="13" dur="3000" fill="hold"/>
                                        <p:tgtEl>
                                          <p:spTgt spid="4164"/>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4162"/>
                                        </p:tgtEl>
                                        <p:attrNameLst>
                                          <p:attrName>style.visibility</p:attrName>
                                        </p:attrNameLst>
                                      </p:cBhvr>
                                      <p:to>
                                        <p:strVal val="visible"/>
                                      </p:to>
                                    </p:set>
                                    <p:animEffect transition="in" filter="wheel(4)">
                                      <p:cBhvr>
                                        <p:cTn id="17" dur="3000"/>
                                        <p:tgtEl>
                                          <p:spTgt spid="41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165"/>
                                        </p:tgtEl>
                                        <p:attrNameLst>
                                          <p:attrName>style.visibility</p:attrName>
                                        </p:attrNameLst>
                                      </p:cBhvr>
                                      <p:to>
                                        <p:strVal val="visible"/>
                                      </p:to>
                                    </p:set>
                                    <p:anim calcmode="lin" valueType="num">
                                      <p:cBhvr additive="base">
                                        <p:cTn id="22" dur="3000" fill="hold"/>
                                        <p:tgtEl>
                                          <p:spTgt spid="4165"/>
                                        </p:tgtEl>
                                        <p:attrNameLst>
                                          <p:attrName>ppt_x</p:attrName>
                                        </p:attrNameLst>
                                      </p:cBhvr>
                                      <p:tavLst>
                                        <p:tav tm="0">
                                          <p:val>
                                            <p:strVal val="0-#ppt_w/2"/>
                                          </p:val>
                                        </p:tav>
                                        <p:tav tm="100000">
                                          <p:val>
                                            <p:strVal val="#ppt_x"/>
                                          </p:val>
                                        </p:tav>
                                      </p:tavLst>
                                    </p:anim>
                                    <p:anim calcmode="lin" valueType="num">
                                      <p:cBhvr additive="base">
                                        <p:cTn id="23" dur="3000" fill="hold"/>
                                        <p:tgtEl>
                                          <p:spTgt spid="416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1" presetClass="entr" presetSubtype="4" fill="hold" nodeType="afterEffect">
                                  <p:stCondLst>
                                    <p:cond delay="0"/>
                                  </p:stCondLst>
                                  <p:childTnLst>
                                    <p:set>
                                      <p:cBhvr>
                                        <p:cTn id="26" dur="1" fill="hold">
                                          <p:stCondLst>
                                            <p:cond delay="0"/>
                                          </p:stCondLst>
                                        </p:cTn>
                                        <p:tgtEl>
                                          <p:spTgt spid="4163"/>
                                        </p:tgtEl>
                                        <p:attrNameLst>
                                          <p:attrName>style.visibility</p:attrName>
                                        </p:attrNameLst>
                                      </p:cBhvr>
                                      <p:to>
                                        <p:strVal val="visible"/>
                                      </p:to>
                                    </p:set>
                                    <p:animEffect transition="in" filter="wheel(4)">
                                      <p:cBhvr>
                                        <p:cTn id="27" dur="2000"/>
                                        <p:tgtEl>
                                          <p:spTgt spid="41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4172"/>
                                        </p:tgtEl>
                                      </p:cBhvr>
                                    </p:animEffect>
                                    <p:set>
                                      <p:cBhvr>
                                        <p:cTn id="32" dur="1" fill="hold">
                                          <p:stCondLst>
                                            <p:cond delay="499"/>
                                          </p:stCondLst>
                                        </p:cTn>
                                        <p:tgtEl>
                                          <p:spTgt spid="41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78"/>
                                        </p:tgtEl>
                                        <p:attrNameLst>
                                          <p:attrName>style.visibility</p:attrName>
                                        </p:attrNameLst>
                                      </p:cBhvr>
                                      <p:to>
                                        <p:strVal val="visible"/>
                                      </p:to>
                                    </p:set>
                                    <p:animEffect transition="in" filter="wipe(down)">
                                      <p:cBhvr>
                                        <p:cTn id="37" dur="500"/>
                                        <p:tgtEl>
                                          <p:spTgt spid="4178"/>
                                        </p:tgtEl>
                                      </p:cBhvr>
                                    </p:animEffect>
                                  </p:childTnLst>
                                  <p:subTnLst>
                                    <p:audio>
                                      <p:cMediaNode>
                                        <p:cTn display="0" masterRel="sameClick">
                                          <p:stCondLst>
                                            <p:cond evt="begin" delay="0">
                                              <p:tn val="35"/>
                                            </p:cond>
                                          </p:stCondLst>
                                          <p:endCondLst>
                                            <p:cond evt="onStopAudio" delay="0">
                                              <p:tgtEl>
                                                <p:sldTgt/>
                                              </p:tgtEl>
                                            </p:cond>
                                          </p:endCondLst>
                                        </p:cTn>
                                        <p:tgtEl>
                                          <p:sndTgt r:embed="rId2" name="10.wav"/>
                                        </p:tgtEl>
                                      </p:cMediaNode>
                                    </p:audio>
                                  </p:subTnLst>
                                </p:cTn>
                              </p:par>
                              <p:par>
                                <p:cTn id="38" presetID="4" presetClass="exit" presetSubtype="16" fill="hold" grpId="1" nodeType="withEffect">
                                  <p:stCondLst>
                                    <p:cond delay="0"/>
                                  </p:stCondLst>
                                  <p:childTnLst>
                                    <p:animEffect transition="out" filter="box(in)">
                                      <p:cBhvr>
                                        <p:cTn id="39" dur="500"/>
                                        <p:tgtEl>
                                          <p:spTgt spid="4164"/>
                                        </p:tgtEl>
                                      </p:cBhvr>
                                    </p:animEffect>
                                    <p:set>
                                      <p:cBhvr>
                                        <p:cTn id="40" dur="1" fill="hold">
                                          <p:stCondLst>
                                            <p:cond delay="499"/>
                                          </p:stCondLst>
                                        </p:cTn>
                                        <p:tgtEl>
                                          <p:spTgt spid="4164"/>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4165"/>
                                        </p:tgtEl>
                                      </p:cBhvr>
                                    </p:animEffect>
                                    <p:set>
                                      <p:cBhvr>
                                        <p:cTn id="43" dur="1" fill="hold">
                                          <p:stCondLst>
                                            <p:cond delay="499"/>
                                          </p:stCondLst>
                                        </p:cTn>
                                        <p:tgtEl>
                                          <p:spTgt spid="416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4180"/>
                                        </p:tgtEl>
                                        <p:attrNameLst>
                                          <p:attrName>style.visibility</p:attrName>
                                        </p:attrNameLst>
                                      </p:cBhvr>
                                      <p:to>
                                        <p:strVal val="visible"/>
                                      </p:to>
                                    </p:set>
                                    <p:animEffect transition="in" filter="diamond(in)">
                                      <p:cBhvr>
                                        <p:cTn id="48" dur="2000"/>
                                        <p:tgtEl>
                                          <p:spTgt spid="418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0" nodeType="clickEffect">
                                  <p:stCondLst>
                                    <p:cond delay="0"/>
                                  </p:stCondLst>
                                  <p:childTnLst>
                                    <p:animEffect transition="out" filter="box(in)">
                                      <p:cBhvr>
                                        <p:cTn id="52" dur="500"/>
                                        <p:tgtEl>
                                          <p:spTgt spid="4176"/>
                                        </p:tgtEl>
                                      </p:cBhvr>
                                    </p:animEffect>
                                    <p:set>
                                      <p:cBhvr>
                                        <p:cTn id="53" dur="1" fill="hold">
                                          <p:stCondLst>
                                            <p:cond delay="499"/>
                                          </p:stCondLst>
                                        </p:cTn>
                                        <p:tgtEl>
                                          <p:spTgt spid="4176"/>
                                        </p:tgtEl>
                                        <p:attrNameLst>
                                          <p:attrName>style.visibility</p:attrName>
                                        </p:attrNameLst>
                                      </p:cBhvr>
                                      <p:to>
                                        <p:strVal val="hidden"/>
                                      </p:to>
                                    </p:set>
                                  </p:childTnLst>
                                </p:cTn>
                              </p:par>
                              <p:par>
                                <p:cTn id="54" presetID="4" presetClass="exit" presetSubtype="16" fill="hold" grpId="0" nodeType="withEffect">
                                  <p:stCondLst>
                                    <p:cond delay="0"/>
                                  </p:stCondLst>
                                  <p:childTnLst>
                                    <p:animEffect transition="out" filter="box(in)">
                                      <p:cBhvr>
                                        <p:cTn id="55" dur="500"/>
                                        <p:tgtEl>
                                          <p:spTgt spid="4177"/>
                                        </p:tgtEl>
                                      </p:cBhvr>
                                    </p:animEffect>
                                    <p:set>
                                      <p:cBhvr>
                                        <p:cTn id="56" dur="1" fill="hold">
                                          <p:stCondLst>
                                            <p:cond delay="499"/>
                                          </p:stCondLst>
                                        </p:cTn>
                                        <p:tgtEl>
                                          <p:spTgt spid="4177"/>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4181"/>
                                        </p:tgtEl>
                                        <p:attrNameLst>
                                          <p:attrName>style.visibility</p:attrName>
                                        </p:attrNameLst>
                                      </p:cBhvr>
                                      <p:to>
                                        <p:strVal val="visible"/>
                                      </p:to>
                                    </p:set>
                                    <p:animEffect transition="in" filter="box(in)">
                                      <p:cBhvr>
                                        <p:cTn id="59" dur="500"/>
                                        <p:tgtEl>
                                          <p:spTgt spid="4181"/>
                                        </p:tgtEl>
                                      </p:cBhvr>
                                    </p:animEffect>
                                  </p:childTnLst>
                                  <p:subTnLst>
                                    <p:audio>
                                      <p:cMediaNode>
                                        <p:cTn display="0" masterRel="sameClick">
                                          <p:stCondLst>
                                            <p:cond evt="begin" delay="0">
                                              <p:tn val="57"/>
                                            </p:cond>
                                          </p:stCondLst>
                                          <p:endCondLst>
                                            <p:cond evt="onStopAudio" delay="0">
                                              <p:tgtEl>
                                                <p:sldTgt/>
                                              </p:tgtEl>
                                            </p:cond>
                                          </p:endCondLst>
                                        </p:cTn>
                                        <p:tgtEl>
                                          <p:sndTgt r:embed="rId3" name="00.WAV"/>
                                        </p:tgtEl>
                                      </p:cMediaNode>
                                    </p:audio>
                                  </p:sub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0" nodeType="clickEffect">
                                  <p:stCondLst>
                                    <p:cond delay="0"/>
                                  </p:stCondLst>
                                  <p:childTnLst>
                                    <p:animEffect transition="out" filter="box(in)">
                                      <p:cBhvr>
                                        <p:cTn id="63" dur="500"/>
                                        <p:tgtEl>
                                          <p:spTgt spid="4158"/>
                                        </p:tgtEl>
                                      </p:cBhvr>
                                    </p:animEffect>
                                    <p:set>
                                      <p:cBhvr>
                                        <p:cTn id="64" dur="1" fill="hold">
                                          <p:stCondLst>
                                            <p:cond delay="499"/>
                                          </p:stCondLst>
                                        </p:cTn>
                                        <p:tgtEl>
                                          <p:spTgt spid="4158"/>
                                        </p:tgtEl>
                                        <p:attrNameLst>
                                          <p:attrName>style.visibility</p:attrName>
                                        </p:attrNameLst>
                                      </p:cBhvr>
                                      <p:to>
                                        <p:strVal val="hidden"/>
                                      </p:to>
                                    </p:set>
                                  </p:childTnLst>
                                </p:cTn>
                              </p:par>
                              <p:par>
                                <p:cTn id="65" presetID="4" presetClass="exit" presetSubtype="16" fill="hold" grpId="0" nodeType="withEffect">
                                  <p:stCondLst>
                                    <p:cond delay="0"/>
                                  </p:stCondLst>
                                  <p:childTnLst>
                                    <p:animEffect transition="out" filter="box(in)">
                                      <p:cBhvr>
                                        <p:cTn id="66" dur="500"/>
                                        <p:tgtEl>
                                          <p:spTgt spid="4153"/>
                                        </p:tgtEl>
                                      </p:cBhvr>
                                    </p:animEffect>
                                    <p:set>
                                      <p:cBhvr>
                                        <p:cTn id="67" dur="1" fill="hold">
                                          <p:stCondLst>
                                            <p:cond delay="499"/>
                                          </p:stCondLst>
                                        </p:cTn>
                                        <p:tgtEl>
                                          <p:spTgt spid="4153"/>
                                        </p:tgtEl>
                                        <p:attrNameLst>
                                          <p:attrName>style.visibility</p:attrName>
                                        </p:attrNameLst>
                                      </p:cBhvr>
                                      <p:to>
                                        <p:strVal val="hidden"/>
                                      </p:to>
                                    </p:set>
                                  </p:childTnLst>
                                </p:cTn>
                              </p:par>
                              <p:par>
                                <p:cTn id="68" presetID="4" presetClass="exit" presetSubtype="16" fill="hold" grpId="0" nodeType="withEffect">
                                  <p:stCondLst>
                                    <p:cond delay="0"/>
                                  </p:stCondLst>
                                  <p:childTnLst>
                                    <p:animEffect transition="out" filter="box(in)">
                                      <p:cBhvr>
                                        <p:cTn id="69" dur="500"/>
                                        <p:tgtEl>
                                          <p:spTgt spid="4159"/>
                                        </p:tgtEl>
                                      </p:cBhvr>
                                    </p:animEffect>
                                    <p:set>
                                      <p:cBhvr>
                                        <p:cTn id="70" dur="1" fill="hold">
                                          <p:stCondLst>
                                            <p:cond delay="499"/>
                                          </p:stCondLst>
                                        </p:cTn>
                                        <p:tgtEl>
                                          <p:spTgt spid="4159"/>
                                        </p:tgtEl>
                                        <p:attrNameLst>
                                          <p:attrName>style.visibility</p:attrName>
                                        </p:attrNameLst>
                                      </p:cBhvr>
                                      <p:to>
                                        <p:strVal val="hidden"/>
                                      </p:to>
                                    </p:set>
                                  </p:childTnLst>
                                </p:cTn>
                              </p:par>
                              <p:par>
                                <p:cTn id="71" presetID="4" presetClass="entr" presetSubtype="16" fill="hold" grpId="0" nodeType="withEffect">
                                  <p:stCondLst>
                                    <p:cond delay="0"/>
                                  </p:stCondLst>
                                  <p:childTnLst>
                                    <p:set>
                                      <p:cBhvr>
                                        <p:cTn id="72" dur="1" fill="hold">
                                          <p:stCondLst>
                                            <p:cond delay="0"/>
                                          </p:stCondLst>
                                        </p:cTn>
                                        <p:tgtEl>
                                          <p:spTgt spid="4182"/>
                                        </p:tgtEl>
                                        <p:attrNameLst>
                                          <p:attrName>style.visibility</p:attrName>
                                        </p:attrNameLst>
                                      </p:cBhvr>
                                      <p:to>
                                        <p:strVal val="visible"/>
                                      </p:to>
                                    </p:set>
                                    <p:animEffect transition="in" filter="box(in)">
                                      <p:cBhvr>
                                        <p:cTn id="73" dur="500"/>
                                        <p:tgtEl>
                                          <p:spTgt spid="4182"/>
                                        </p:tgtEl>
                                      </p:cBhvr>
                                    </p:animEffect>
                                  </p:childTnLst>
                                  <p:subTnLst>
                                    <p:audio>
                                      <p:cMediaNode>
                                        <p:cTn display="0" masterRel="sameClick">
                                          <p:stCondLst>
                                            <p:cond evt="begin" delay="0">
                                              <p:tn val="71"/>
                                            </p:cond>
                                          </p:stCondLst>
                                          <p:endCondLst>
                                            <p:cond evt="onStopAudio" delay="0">
                                              <p:tgtEl>
                                                <p:sldTgt/>
                                              </p:tgtEl>
                                            </p:cond>
                                          </p:endCondLst>
                                        </p:cTn>
                                        <p:tgtEl>
                                          <p:sndTgt r:embed="rId3" name="0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3" grpId="0" animBg="1"/>
      <p:bldP spid="4158" grpId="0" animBg="1"/>
      <p:bldP spid="4159" grpId="0" animBg="1"/>
      <p:bldP spid="4161" grpId="0"/>
      <p:bldP spid="4164" grpId="0" animBg="1"/>
      <p:bldP spid="4164" grpId="1" animBg="1"/>
      <p:bldP spid="4165" grpId="0" animBg="1"/>
      <p:bldP spid="4165" grpId="1" animBg="1"/>
      <p:bldP spid="4172" grpId="0" animBg="1"/>
      <p:bldP spid="4176" grpId="0" animBg="1"/>
      <p:bldP spid="4177" grpId="0" animBg="1"/>
      <p:bldP spid="4178" grpId="0" animBg="1"/>
      <p:bldP spid="4180" grpId="0" animBg="1"/>
      <p:bldP spid="4181" grpId="0" animBg="1"/>
      <p:bldP spid="41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rot="5400000">
            <a:off x="304006" y="3429794"/>
            <a:ext cx="6707188" cy="152400"/>
          </a:xfrm>
          <a:prstGeom prst="rect">
            <a:avLst/>
          </a:prstGeom>
          <a:solidFill>
            <a:schemeClr val="bg1"/>
          </a:solidFill>
          <a:ln w="9525">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96" name="Line 10"/>
          <p:cNvSpPr>
            <a:spLocks noChangeShapeType="1"/>
          </p:cNvSpPr>
          <p:nvPr/>
        </p:nvSpPr>
        <p:spPr bwMode="auto">
          <a:xfrm flipV="1">
            <a:off x="0" y="1752600"/>
            <a:ext cx="3581400" cy="0"/>
          </a:xfrm>
          <a:prstGeom prst="line">
            <a:avLst/>
          </a:prstGeom>
          <a:noFill/>
          <a:ln w="57150" cmpd="thinThick">
            <a:solidFill>
              <a:schemeClr val="bg1"/>
            </a:solidFill>
            <a:round/>
            <a:headEnd/>
            <a:tailEnd/>
          </a:ln>
        </p:spPr>
        <p:txBody>
          <a:bodyPr/>
          <a:lstStyle/>
          <a:p>
            <a:endParaRPr lang="en-US"/>
          </a:p>
        </p:txBody>
      </p:sp>
      <p:sp>
        <p:nvSpPr>
          <p:cNvPr id="12298" name="Line 12"/>
          <p:cNvSpPr>
            <a:spLocks noChangeShapeType="1"/>
          </p:cNvSpPr>
          <p:nvPr/>
        </p:nvSpPr>
        <p:spPr bwMode="auto">
          <a:xfrm flipV="1">
            <a:off x="0" y="3048000"/>
            <a:ext cx="3581400" cy="0"/>
          </a:xfrm>
          <a:prstGeom prst="line">
            <a:avLst/>
          </a:prstGeom>
          <a:noFill/>
          <a:ln w="57150" cmpd="thinThick">
            <a:solidFill>
              <a:schemeClr val="bg1"/>
            </a:solidFill>
            <a:round/>
            <a:headEnd/>
            <a:tailEnd/>
          </a:ln>
        </p:spPr>
        <p:txBody>
          <a:bodyPr/>
          <a:lstStyle/>
          <a:p>
            <a:endParaRPr lang="en-US"/>
          </a:p>
        </p:txBody>
      </p:sp>
      <p:pic>
        <p:nvPicPr>
          <p:cNvPr id="12299" name="Picture 19"/>
          <p:cNvPicPr>
            <a:picLocks noChangeAspect="1" noChangeArrowheads="1"/>
          </p:cNvPicPr>
          <p:nvPr/>
        </p:nvPicPr>
        <p:blipFill>
          <a:blip r:embed="rId2"/>
          <a:srcRect/>
          <a:stretch>
            <a:fillRect/>
          </a:stretch>
        </p:blipFill>
        <p:spPr bwMode="auto">
          <a:xfrm>
            <a:off x="4038600" y="1100138"/>
            <a:ext cx="3962400" cy="1335087"/>
          </a:xfrm>
          <a:prstGeom prst="rect">
            <a:avLst/>
          </a:prstGeom>
          <a:noFill/>
          <a:ln w="9525">
            <a:noFill/>
            <a:miter lim="800000"/>
            <a:headEnd/>
            <a:tailEnd/>
          </a:ln>
        </p:spPr>
      </p:pic>
      <p:sp>
        <p:nvSpPr>
          <p:cNvPr id="12300" name="Text Box 20"/>
          <p:cNvSpPr txBox="1">
            <a:spLocks noChangeArrowheads="1"/>
          </p:cNvSpPr>
          <p:nvPr/>
        </p:nvSpPr>
        <p:spPr bwMode="auto">
          <a:xfrm>
            <a:off x="5105400" y="1655763"/>
            <a:ext cx="685800" cy="396875"/>
          </a:xfrm>
          <a:prstGeom prst="rect">
            <a:avLst/>
          </a:prstGeom>
          <a:noFill/>
          <a:ln w="9525">
            <a:noFill/>
            <a:miter lim="800000"/>
            <a:headEnd/>
            <a:tailEnd/>
          </a:ln>
        </p:spPr>
        <p:txBody>
          <a:bodyPr>
            <a:spAutoFit/>
          </a:bodyPr>
          <a:lstStyle/>
          <a:p>
            <a:pPr>
              <a:spcBef>
                <a:spcPct val="50000"/>
              </a:spcBef>
            </a:pPr>
            <a:r>
              <a:rPr lang="en-US" sz="2000" b="1"/>
              <a:t>R</a:t>
            </a:r>
            <a:r>
              <a:rPr lang="en-US" sz="2000" b="1" baseline="-25000"/>
              <a:t>2</a:t>
            </a:r>
            <a:endParaRPr lang="en-US" sz="2000" b="1"/>
          </a:p>
        </p:txBody>
      </p:sp>
      <p:sp>
        <p:nvSpPr>
          <p:cNvPr id="12301" name="Text Box 21"/>
          <p:cNvSpPr txBox="1">
            <a:spLocks noChangeArrowheads="1"/>
          </p:cNvSpPr>
          <p:nvPr/>
        </p:nvSpPr>
        <p:spPr bwMode="auto">
          <a:xfrm>
            <a:off x="6019800" y="1731963"/>
            <a:ext cx="457200" cy="396875"/>
          </a:xfrm>
          <a:prstGeom prst="rect">
            <a:avLst/>
          </a:prstGeom>
          <a:noFill/>
          <a:ln w="9525">
            <a:noFill/>
            <a:miter lim="800000"/>
            <a:headEnd/>
            <a:tailEnd/>
          </a:ln>
        </p:spPr>
        <p:txBody>
          <a:bodyPr>
            <a:spAutoFit/>
          </a:bodyPr>
          <a:lstStyle/>
          <a:p>
            <a:pPr>
              <a:spcBef>
                <a:spcPct val="50000"/>
              </a:spcBef>
            </a:pPr>
            <a:r>
              <a:rPr lang="en-US" sz="2000" b="1"/>
              <a:t>l</a:t>
            </a:r>
          </a:p>
        </p:txBody>
      </p:sp>
      <p:sp>
        <p:nvSpPr>
          <p:cNvPr id="12302" name="Text Box 22"/>
          <p:cNvSpPr txBox="1">
            <a:spLocks noChangeArrowheads="1"/>
          </p:cNvSpPr>
          <p:nvPr/>
        </p:nvSpPr>
        <p:spPr bwMode="auto">
          <a:xfrm>
            <a:off x="7848600" y="1557338"/>
            <a:ext cx="609600" cy="457200"/>
          </a:xfrm>
          <a:prstGeom prst="rect">
            <a:avLst/>
          </a:prstGeom>
          <a:noFill/>
          <a:ln w="9525">
            <a:noFill/>
            <a:miter lim="800000"/>
            <a:headEnd/>
            <a:tailEnd/>
          </a:ln>
        </p:spPr>
        <p:txBody>
          <a:bodyPr>
            <a:spAutoFit/>
          </a:bodyPr>
          <a:lstStyle/>
          <a:p>
            <a:pPr>
              <a:spcBef>
                <a:spcPct val="50000"/>
              </a:spcBef>
            </a:pPr>
            <a:r>
              <a:rPr lang="en-US"/>
              <a:t>h.b</a:t>
            </a:r>
          </a:p>
        </p:txBody>
      </p:sp>
      <p:grpSp>
        <p:nvGrpSpPr>
          <p:cNvPr id="3" name="Group 23"/>
          <p:cNvGrpSpPr>
            <a:grpSpLocks/>
          </p:cNvGrpSpPr>
          <p:nvPr/>
        </p:nvGrpSpPr>
        <p:grpSpPr bwMode="auto">
          <a:xfrm>
            <a:off x="4038600" y="3200400"/>
            <a:ext cx="4454525" cy="1335088"/>
            <a:chOff x="2832" y="3120"/>
            <a:chExt cx="2806" cy="841"/>
          </a:xfrm>
        </p:grpSpPr>
        <p:pic>
          <p:nvPicPr>
            <p:cNvPr id="12312" name="Picture 24"/>
            <p:cNvPicPr>
              <a:picLocks noChangeAspect="1" noChangeArrowheads="1"/>
            </p:cNvPicPr>
            <p:nvPr/>
          </p:nvPicPr>
          <p:blipFill>
            <a:blip r:embed="rId2"/>
            <a:srcRect/>
            <a:stretch>
              <a:fillRect/>
            </a:stretch>
          </p:blipFill>
          <p:spPr bwMode="auto">
            <a:xfrm>
              <a:off x="2832" y="3120"/>
              <a:ext cx="2496" cy="841"/>
            </a:xfrm>
            <a:prstGeom prst="rect">
              <a:avLst/>
            </a:prstGeom>
            <a:noFill/>
            <a:ln w="9525">
              <a:noFill/>
              <a:miter lim="800000"/>
              <a:headEnd/>
              <a:tailEnd/>
            </a:ln>
          </p:spPr>
        </p:pic>
        <p:sp>
          <p:nvSpPr>
            <p:cNvPr id="12313" name="Text Box 25"/>
            <p:cNvSpPr txBox="1">
              <a:spLocks noChangeArrowheads="1"/>
            </p:cNvSpPr>
            <p:nvPr/>
          </p:nvSpPr>
          <p:spPr bwMode="auto">
            <a:xfrm>
              <a:off x="3504" y="3408"/>
              <a:ext cx="432" cy="250"/>
            </a:xfrm>
            <a:prstGeom prst="rect">
              <a:avLst/>
            </a:prstGeom>
            <a:noFill/>
            <a:ln w="9525">
              <a:noFill/>
              <a:miter lim="800000"/>
              <a:headEnd/>
              <a:tailEnd/>
            </a:ln>
          </p:spPr>
          <p:txBody>
            <a:bodyPr>
              <a:spAutoFit/>
            </a:bodyPr>
            <a:lstStyle/>
            <a:p>
              <a:pPr>
                <a:spcBef>
                  <a:spcPct val="50000"/>
                </a:spcBef>
              </a:pPr>
              <a:r>
                <a:rPr lang="en-US" sz="2000" b="1"/>
                <a:t>R</a:t>
              </a:r>
              <a:r>
                <a:rPr lang="en-US" sz="2000" b="1" baseline="-25000"/>
                <a:t>3</a:t>
              </a:r>
              <a:endParaRPr lang="en-US" sz="2000" b="1"/>
            </a:p>
          </p:txBody>
        </p:sp>
        <p:sp>
          <p:nvSpPr>
            <p:cNvPr id="12314" name="Text Box 26"/>
            <p:cNvSpPr txBox="1">
              <a:spLocks noChangeArrowheads="1"/>
            </p:cNvSpPr>
            <p:nvPr/>
          </p:nvSpPr>
          <p:spPr bwMode="auto">
            <a:xfrm>
              <a:off x="4080" y="3456"/>
              <a:ext cx="288" cy="250"/>
            </a:xfrm>
            <a:prstGeom prst="rect">
              <a:avLst/>
            </a:prstGeom>
            <a:noFill/>
            <a:ln w="9525">
              <a:noFill/>
              <a:miter lim="800000"/>
              <a:headEnd/>
              <a:tailEnd/>
            </a:ln>
          </p:spPr>
          <p:txBody>
            <a:bodyPr>
              <a:spAutoFit/>
            </a:bodyPr>
            <a:lstStyle/>
            <a:p>
              <a:pPr>
                <a:spcBef>
                  <a:spcPct val="50000"/>
                </a:spcBef>
              </a:pPr>
              <a:r>
                <a:rPr lang="en-US" sz="2000" b="1"/>
                <a:t>l</a:t>
              </a:r>
            </a:p>
          </p:txBody>
        </p:sp>
        <p:sp>
          <p:nvSpPr>
            <p:cNvPr id="12315" name="Text Box 27"/>
            <p:cNvSpPr txBox="1">
              <a:spLocks noChangeArrowheads="1"/>
            </p:cNvSpPr>
            <p:nvPr/>
          </p:nvSpPr>
          <p:spPr bwMode="auto">
            <a:xfrm>
              <a:off x="5254" y="3408"/>
              <a:ext cx="384" cy="288"/>
            </a:xfrm>
            <a:prstGeom prst="rect">
              <a:avLst/>
            </a:prstGeom>
            <a:noFill/>
            <a:ln w="9525">
              <a:noFill/>
              <a:miter lim="800000"/>
              <a:headEnd/>
              <a:tailEnd/>
            </a:ln>
          </p:spPr>
          <p:txBody>
            <a:bodyPr>
              <a:spAutoFit/>
            </a:bodyPr>
            <a:lstStyle/>
            <a:p>
              <a:pPr>
                <a:spcBef>
                  <a:spcPct val="50000"/>
                </a:spcBef>
              </a:pPr>
              <a:r>
                <a:rPr lang="en-US"/>
                <a:t>h.c</a:t>
              </a:r>
            </a:p>
          </p:txBody>
        </p:sp>
      </p:grpSp>
      <p:pic>
        <p:nvPicPr>
          <p:cNvPr id="12304" name="Picture 32"/>
          <p:cNvPicPr>
            <a:picLocks noChangeAspect="1" noChangeArrowheads="1"/>
          </p:cNvPicPr>
          <p:nvPr/>
        </p:nvPicPr>
        <p:blipFill>
          <a:blip r:embed="rId3"/>
          <a:srcRect/>
          <a:stretch>
            <a:fillRect/>
          </a:stretch>
        </p:blipFill>
        <p:spPr bwMode="auto">
          <a:xfrm>
            <a:off x="4832350" y="2482850"/>
            <a:ext cx="2743200" cy="663575"/>
          </a:xfrm>
          <a:prstGeom prst="rect">
            <a:avLst/>
          </a:prstGeom>
          <a:noFill/>
          <a:ln w="9525">
            <a:noFill/>
            <a:miter lim="800000"/>
            <a:headEnd/>
            <a:tailEnd/>
          </a:ln>
        </p:spPr>
      </p:pic>
      <p:pic>
        <p:nvPicPr>
          <p:cNvPr id="12305" name="Picture 33"/>
          <p:cNvPicPr>
            <a:picLocks noChangeAspect="1" noChangeArrowheads="1"/>
          </p:cNvPicPr>
          <p:nvPr/>
        </p:nvPicPr>
        <p:blipFill>
          <a:blip r:embed="rId4"/>
          <a:srcRect/>
          <a:stretch>
            <a:fillRect/>
          </a:stretch>
        </p:blipFill>
        <p:spPr bwMode="auto">
          <a:xfrm>
            <a:off x="4114800" y="4648200"/>
            <a:ext cx="4038600" cy="758825"/>
          </a:xfrm>
          <a:prstGeom prst="rect">
            <a:avLst/>
          </a:prstGeom>
          <a:noFill/>
          <a:ln w="9525">
            <a:noFill/>
            <a:miter lim="800000"/>
            <a:headEnd/>
            <a:tailEnd/>
          </a:ln>
        </p:spPr>
      </p:pic>
      <p:sp>
        <p:nvSpPr>
          <p:cNvPr id="5165" name="Oval 45"/>
          <p:cNvSpPr>
            <a:spLocks noChangeArrowheads="1"/>
          </p:cNvSpPr>
          <p:nvPr/>
        </p:nvSpPr>
        <p:spPr bwMode="auto">
          <a:xfrm>
            <a:off x="0" y="0"/>
            <a:ext cx="1066800" cy="457200"/>
          </a:xfrm>
          <a:prstGeom prst="ellipse">
            <a:avLst/>
          </a:prstGeom>
          <a:gradFill rotWithShape="1">
            <a:gsLst>
              <a:gs pos="0">
                <a:srgbClr val="FF0000"/>
              </a:gs>
              <a:gs pos="50000">
                <a:schemeClr val="bg1"/>
              </a:gs>
              <a:gs pos="100000">
                <a:srgbClr val="FF0000"/>
              </a:gs>
            </a:gsLst>
            <a:lin ang="5400000" scaled="1"/>
          </a:gradFill>
          <a:ln w="9525">
            <a:solidFill>
              <a:schemeClr val="tx1"/>
            </a:solidFill>
            <a:round/>
            <a:headEnd/>
            <a:tailEnd/>
          </a:ln>
          <a:effectLst/>
        </p:spPr>
        <p:txBody>
          <a:bodyPr wrap="none" anchor="ctr"/>
          <a:lstStyle/>
          <a:p>
            <a:pPr algn="ctr">
              <a:defRPr/>
            </a:pPr>
            <a:r>
              <a:rPr lang="en-US" sz="3200" b="1" dirty="0">
                <a:latin typeface="Times New Roman" pitchFamily="18" charset="0"/>
                <a:cs typeface="Times New Roman" pitchFamily="18" charset="0"/>
              </a:rPr>
              <a:t>C2</a:t>
            </a:r>
          </a:p>
        </p:txBody>
      </p:sp>
      <p:sp>
        <p:nvSpPr>
          <p:cNvPr id="12308" name="Rectangle 48"/>
          <p:cNvSpPr>
            <a:spLocks noChangeArrowheads="1"/>
          </p:cNvSpPr>
          <p:nvPr/>
        </p:nvSpPr>
        <p:spPr bwMode="auto">
          <a:xfrm>
            <a:off x="5159375" y="2124075"/>
            <a:ext cx="1828800" cy="3048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12309" name="Rectangle 49"/>
          <p:cNvSpPr>
            <a:spLocks noChangeArrowheads="1"/>
          </p:cNvSpPr>
          <p:nvPr/>
        </p:nvSpPr>
        <p:spPr bwMode="auto">
          <a:xfrm>
            <a:off x="5083175" y="4149725"/>
            <a:ext cx="1828800" cy="457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5172" name="Text Box 52"/>
          <p:cNvSpPr txBox="1">
            <a:spLocks noChangeArrowheads="1"/>
          </p:cNvSpPr>
          <p:nvPr/>
        </p:nvSpPr>
        <p:spPr bwMode="auto">
          <a:xfrm>
            <a:off x="0" y="609600"/>
            <a:ext cx="3733800" cy="5016758"/>
          </a:xfrm>
          <a:prstGeom prst="rect">
            <a:avLst/>
          </a:prstGeom>
          <a:solidFill>
            <a:schemeClr val="bg1"/>
          </a:solidFill>
          <a:ln w="9525">
            <a:noFill/>
            <a:miter lim="800000"/>
            <a:headEnd/>
            <a:tailEnd/>
          </a:ln>
        </p:spPr>
        <p:txBody>
          <a:bodyPr wrap="square">
            <a:spAutoFit/>
          </a:bodyPr>
          <a:lstStyle/>
          <a:p>
            <a:pPr>
              <a:spcBef>
                <a:spcPct val="50000"/>
              </a:spcBef>
            </a:pPr>
            <a:r>
              <a:rPr lang="en-US"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Nếu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2S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3S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tương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R</a:t>
            </a:r>
            <a:r>
              <a:rPr lang="en-US" sz="3200" b="1" baseline="-25000" dirty="0">
                <a:solidFill>
                  <a:schemeClr val="tx1"/>
                </a:solidFill>
                <a:latin typeface="Times New Roman" pitchFamily="18" charset="0"/>
                <a:cs typeface="Times New Roman" pitchFamily="18" charset="0"/>
              </a:rPr>
              <a:t>2</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R</a:t>
            </a:r>
            <a:r>
              <a:rPr lang="en-US" sz="3200" b="1" baseline="-25000" dirty="0">
                <a:solidFill>
                  <a:schemeClr val="tx1"/>
                </a:solidFill>
                <a:latin typeface="Times New Roman" pitchFamily="18" charset="0"/>
                <a:cs typeface="Times New Roman" pitchFamily="18" charset="0"/>
              </a:rPr>
              <a:t>3</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tính</a:t>
            </a:r>
            <a:r>
              <a:rPr lang="en-US" sz="3200" b="1" dirty="0">
                <a:solidFill>
                  <a:schemeClr val="tx1"/>
                </a:solidFill>
                <a:latin typeface="Times New Roman" pitchFamily="18" charset="0"/>
                <a:cs typeface="Times New Roman" pitchFamily="18" charset="0"/>
              </a:rPr>
              <a:t> ở </a:t>
            </a:r>
            <a:r>
              <a:rPr lang="en-US" sz="3200" b="1" dirty="0" err="1">
                <a:solidFill>
                  <a:schemeClr val="tx1"/>
                </a:solidFill>
                <a:latin typeface="Times New Roman" pitchFamily="18" charset="0"/>
                <a:cs typeface="Times New Roman" pitchFamily="18" charset="0"/>
              </a:rPr>
              <a:t>trên</a:t>
            </a:r>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Dự</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đoán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nào</a:t>
            </a:r>
            <a:r>
              <a:rPr lang="en-US" sz="3200" b="1" dirty="0">
                <a:solidFill>
                  <a:schemeClr val="tx1"/>
                </a:solidFill>
                <a:latin typeface="Times New Roman" pitchFamily="18" charset="0"/>
                <a:cs typeface="Times New Roman" pitchFamily="18" charset="0"/>
              </a:rPr>
              <a:t>?</a:t>
            </a:r>
          </a:p>
        </p:txBody>
      </p:sp>
      <p:sp>
        <p:nvSpPr>
          <p:cNvPr id="5173" name="Text Box 53"/>
          <p:cNvSpPr txBox="1">
            <a:spLocks noChangeArrowheads="1"/>
          </p:cNvSpPr>
          <p:nvPr/>
        </p:nvSpPr>
        <p:spPr bwMode="auto">
          <a:xfrm>
            <a:off x="3048000" y="5473005"/>
            <a:ext cx="6096000" cy="1384995"/>
          </a:xfrm>
          <a:prstGeom prst="rect">
            <a:avLst/>
          </a:prstGeom>
          <a:noFill/>
          <a:ln w="9525">
            <a:noFill/>
            <a:miter lim="800000"/>
            <a:headEnd/>
            <a:tailEnd/>
          </a:ln>
        </p:spPr>
        <p:txBody>
          <a:bodyPr wrap="square">
            <a:spAutoFit/>
          </a:bodyPr>
          <a:lstStyle/>
          <a:p>
            <a:pPr>
              <a:spcBef>
                <a:spcPct val="50000"/>
              </a:spcBef>
              <a:buClr>
                <a:srgbClr val="000099"/>
              </a:buClr>
              <a:buFont typeface="Times New Roman" pitchFamily="18" charset="0"/>
              <a:buNone/>
            </a:pPr>
            <a:r>
              <a:rPr lang="en-US" sz="2800" b="1" dirty="0" err="1">
                <a:solidFill>
                  <a:schemeClr val="tx1"/>
                </a:solidFill>
                <a:latin typeface="Times New Roman" pitchFamily="18" charset="0"/>
                <a:cs typeface="Times New Roman" pitchFamily="18" charset="0"/>
              </a:rPr>
              <a:t>Nếu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tăng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giảm</a:t>
            </a:r>
            <a:r>
              <a:rPr lang="en-US" sz="2800" b="1" dirty="0">
                <a:solidFill>
                  <a:schemeClr val="tx1"/>
                </a:solidFill>
                <a:latin typeface="Times New Roman" pitchFamily="18" charset="0"/>
                <a:cs typeface="Times New Roman" pitchFamily="18" charset="0"/>
              </a:rPr>
              <a:t>)</a:t>
            </a:r>
            <a:r>
              <a:rPr lang="en-US" sz="2800" b="1" dirty="0" err="1">
                <a:solidFill>
                  <a:schemeClr val="tx1"/>
                </a:solidFill>
                <a:latin typeface="Times New Roman" pitchFamily="18" charset="0"/>
                <a:cs typeface="Times New Roman" pitchFamily="18" charset="0"/>
              </a:rPr>
              <a:t>gấp</a:t>
            </a:r>
            <a:r>
              <a:rPr lang="en-US" sz="2800" b="1" dirty="0">
                <a:solidFill>
                  <a:schemeClr val="tx1"/>
                </a:solidFill>
                <a:latin typeface="Times New Roman" pitchFamily="18" charset="0"/>
                <a:cs typeface="Times New Roman" pitchFamily="18" charset="0"/>
              </a:rPr>
              <a:t> 2, 3 </a:t>
            </a:r>
            <a:r>
              <a:rPr lang="en-US" sz="2800" b="1" dirty="0" err="1">
                <a:solidFill>
                  <a:schemeClr val="tx1"/>
                </a:solidFill>
                <a:latin typeface="Times New Roman" pitchFamily="18" charset="0"/>
                <a:cs typeface="Times New Roman" pitchFamily="18" charset="0"/>
              </a:rPr>
              <a:t>lần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thì</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trở</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giảm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tăng</a:t>
            </a:r>
            <a:r>
              <a:rPr lang="en-US" sz="2800" b="1" dirty="0">
                <a:solidFill>
                  <a:schemeClr val="tx1"/>
                </a:solidFill>
                <a:latin typeface="Times New Roman" pitchFamily="18" charset="0"/>
                <a:cs typeface="Times New Roman" pitchFamily="18" charset="0"/>
              </a:rPr>
              <a:t>) 2,3 </a:t>
            </a:r>
            <a:r>
              <a:rPr lang="en-US" sz="2800" b="1" dirty="0" err="1">
                <a:solidFill>
                  <a:schemeClr val="tx1"/>
                </a:solidFill>
                <a:latin typeface="Times New Roman" pitchFamily="18" charset="0"/>
                <a:cs typeface="Times New Roman" pitchFamily="18" charset="0"/>
              </a:rPr>
              <a:t>lần</a:t>
            </a:r>
            <a:r>
              <a:rPr lang="en-US" sz="2800" b="1"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172"/>
                                        </p:tgtEl>
                                        <p:attrNameLst>
                                          <p:attrName>style.visibility</p:attrName>
                                        </p:attrNameLst>
                                      </p:cBhvr>
                                      <p:to>
                                        <p:strVal val="visible"/>
                                      </p:to>
                                    </p:set>
                                    <p:animEffect transition="in" filter="wheel(4)">
                                      <p:cBhvr>
                                        <p:cTn id="7" dur="3000"/>
                                        <p:tgtEl>
                                          <p:spTgt spid="51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173"/>
                                        </p:tgtEl>
                                        <p:attrNameLst>
                                          <p:attrName>style.visibility</p:attrName>
                                        </p:attrNameLst>
                                      </p:cBhvr>
                                      <p:to>
                                        <p:strVal val="visible"/>
                                      </p:to>
                                    </p:set>
                                    <p:animEffect transition="in" filter="wheel(4)">
                                      <p:cBhvr>
                                        <p:cTn id="12" dur="2000"/>
                                        <p:tgtEl>
                                          <p:spTgt spid="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2" grpId="0" animBg="1"/>
      <p:bldP spid="51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en Autumn Maple Leaf Background Material, Maple Leaf, Autumn Leaves,  Leaves Background Image for Free Download"/>
          <p:cNvPicPr>
            <a:picLocks noChangeAspect="1" noChangeArrowheads="1"/>
          </p:cNvPicPr>
          <p:nvPr/>
        </p:nvPicPr>
        <p:blipFill>
          <a:blip r:embed="rId3"/>
          <a:srcRect/>
          <a:stretch>
            <a:fillRect/>
          </a:stretch>
        </p:blipFill>
        <p:spPr bwMode="auto">
          <a:xfrm>
            <a:off x="0" y="0"/>
            <a:ext cx="9091536" cy="6858000"/>
          </a:xfrm>
          <a:prstGeom prst="rect">
            <a:avLst/>
          </a:prstGeom>
          <a:noFill/>
        </p:spPr>
      </p:pic>
      <p:sp>
        <p:nvSpPr>
          <p:cNvPr id="3" name="Text Box 13"/>
          <p:cNvSpPr txBox="1">
            <a:spLocks noChangeArrowheads="1"/>
          </p:cNvSpPr>
          <p:nvPr/>
        </p:nvSpPr>
        <p:spPr bwMode="auto">
          <a:xfrm>
            <a:off x="1905000" y="0"/>
            <a:ext cx="3200400" cy="584775"/>
          </a:xfrm>
          <a:prstGeom prst="rect">
            <a:avLst/>
          </a:prstGeom>
          <a:noFill/>
          <a:ln w="9525">
            <a:noFill/>
            <a:miter lim="800000"/>
            <a:headEnd/>
            <a:tailEnd/>
          </a:ln>
          <a:effectLst/>
        </p:spPr>
        <p:txBody>
          <a:bodyPr wrap="square">
            <a:spAutoFit/>
          </a:bodyPr>
          <a:lstStyle/>
          <a:p>
            <a:pPr>
              <a:spcBef>
                <a:spcPct val="50000"/>
              </a:spcBef>
            </a:pPr>
            <a:r>
              <a:rPr lang="en-US" sz="3200" b="1" dirty="0" err="1">
                <a:solidFill>
                  <a:srgbClr val="FF0000"/>
                </a:solidFill>
                <a:latin typeface="Times New Roman" pitchFamily="18" charset="0"/>
                <a:cs typeface="Times New Roman" pitchFamily="18" charset="0"/>
              </a:rPr>
              <a:t>Dự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đoán</a:t>
            </a:r>
            <a:endParaRPr lang="en-US" sz="3200" b="1" dirty="0">
              <a:solidFill>
                <a:srgbClr val="FF0000"/>
              </a:solidFill>
              <a:latin typeface="Times New Roman" pitchFamily="18" charset="0"/>
              <a:cs typeface="Times New Roman" pitchFamily="18" charset="0"/>
            </a:endParaRPr>
          </a:p>
        </p:txBody>
      </p:sp>
      <p:sp>
        <p:nvSpPr>
          <p:cNvPr id="4" name="Text Box 14"/>
          <p:cNvSpPr txBox="1">
            <a:spLocks noChangeArrowheads="1"/>
          </p:cNvSpPr>
          <p:nvPr/>
        </p:nvSpPr>
        <p:spPr bwMode="auto">
          <a:xfrm>
            <a:off x="1295400" y="457200"/>
            <a:ext cx="7848600" cy="2062103"/>
          </a:xfrm>
          <a:prstGeom prst="rect">
            <a:avLst/>
          </a:prstGeom>
          <a:noFill/>
          <a:ln w="9525">
            <a:noFill/>
            <a:miter lim="800000"/>
            <a:headEnd/>
            <a:tailEnd/>
          </a:ln>
          <a:effectLst/>
        </p:spPr>
        <p:txBody>
          <a:bodyPr wrap="square">
            <a:spAutoFit/>
          </a:bodyPr>
          <a:lstStyle/>
          <a:p>
            <a:pPr>
              <a:spcBef>
                <a:spcPct val="50000"/>
              </a:spcBef>
            </a:pPr>
            <a:r>
              <a:rPr lang="en-US" sz="3200" b="1" dirty="0" err="1">
                <a:solidFill>
                  <a:srgbClr val="0000FF"/>
                </a:solidFill>
                <a:latin typeface="Times New Roman" pitchFamily="18" charset="0"/>
                <a:cs typeface="Times New Roman" pitchFamily="18" charset="0"/>
              </a:rPr>
              <a:t>Đối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dẫn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cùng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từ</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cùng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loại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nếu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lớn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thì</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nhỏ</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endParaRPr lang="en-US" sz="3200" b="1" dirty="0">
              <a:solidFill>
                <a:srgbClr val="0000FF"/>
              </a:solidFill>
              <a:latin typeface="Times New Roman" pitchFamily="18" charset="0"/>
              <a:cs typeface="Times New Roman" pitchFamily="18" charset="0"/>
            </a:endParaRPr>
          </a:p>
        </p:txBody>
      </p:sp>
      <p:sp>
        <p:nvSpPr>
          <p:cNvPr id="5" name="Text Box 16"/>
          <p:cNvSpPr txBox="1">
            <a:spLocks noChangeArrowheads="1"/>
          </p:cNvSpPr>
          <p:nvPr/>
        </p:nvSpPr>
        <p:spPr bwMode="auto">
          <a:xfrm>
            <a:off x="228600" y="2438400"/>
            <a:ext cx="7010400" cy="584775"/>
          </a:xfrm>
          <a:prstGeom prst="rect">
            <a:avLst/>
          </a:prstGeom>
          <a:noFill/>
          <a:ln w="9525">
            <a:noFill/>
            <a:miter lim="800000"/>
            <a:headEnd/>
            <a:tailEnd/>
          </a:ln>
          <a:effectLst/>
        </p:spPr>
        <p:txBody>
          <a:bodyPr wrap="square">
            <a:spAutoFit/>
          </a:bodyPr>
          <a:lstStyle/>
          <a:p>
            <a:pPr>
              <a:spcBef>
                <a:spcPct val="50000"/>
              </a:spcBef>
            </a:pPr>
            <a:r>
              <a:rPr lang="en-US" sz="3200" b="1" dirty="0">
                <a:latin typeface="Times New Roman" pitchFamily="18" charset="0"/>
                <a:cs typeface="Times New Roman" pitchFamily="18" charset="0"/>
              </a:rPr>
              <a:t>II.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a:t>
            </a:r>
            <a:r>
              <a:rPr lang="en-US" sz="3200" b="1" dirty="0">
                <a:latin typeface="Times New Roman" pitchFamily="18" charset="0"/>
                <a:cs typeface="Times New Roman" pitchFamily="18" charset="0"/>
              </a:rPr>
              <a:t>:</a:t>
            </a:r>
          </a:p>
        </p:txBody>
      </p:sp>
      <p:sp>
        <p:nvSpPr>
          <p:cNvPr id="6" name="Text Box 19"/>
          <p:cNvSpPr txBox="1">
            <a:spLocks noChangeArrowheads="1"/>
          </p:cNvSpPr>
          <p:nvPr/>
        </p:nvSpPr>
        <p:spPr bwMode="auto">
          <a:xfrm>
            <a:off x="0" y="3048000"/>
            <a:ext cx="86868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Nêu</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phương</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án</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tiến</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hành</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thí</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nghiệm</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kiểm</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tra</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xác</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định</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sự</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phụ</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thuộc</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của</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điện</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trở</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vào</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tiết</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diện</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dây</a:t>
            </a:r>
            <a:r>
              <a:rPr lang="en-US" sz="3200" b="1" dirty="0">
                <a:solidFill>
                  <a:srgbClr val="990099"/>
                </a:solidFill>
                <a:latin typeface="Times New Roman" pitchFamily="18" charset="0"/>
                <a:cs typeface="Times New Roman" pitchFamily="18" charset="0"/>
              </a:rPr>
              <a:t> </a:t>
            </a:r>
            <a:r>
              <a:rPr lang="en-US" sz="3200" b="1" dirty="0" err="1">
                <a:solidFill>
                  <a:srgbClr val="990099"/>
                </a:solidFill>
                <a:latin typeface="Times New Roman" pitchFamily="18" charset="0"/>
                <a:cs typeface="Times New Roman" pitchFamily="18" charset="0"/>
              </a:rPr>
              <a:t>dẫn</a:t>
            </a:r>
            <a:r>
              <a:rPr lang="en-US" sz="3200" b="1" dirty="0">
                <a:solidFill>
                  <a:srgbClr val="990099"/>
                </a:solidFill>
                <a:latin typeface="Times New Roman" pitchFamily="18" charset="0"/>
                <a:cs typeface="Times New Roman" pitchFamily="18" charset="0"/>
              </a:rPr>
              <a:t>.</a:t>
            </a:r>
          </a:p>
        </p:txBody>
      </p:sp>
      <p:sp>
        <p:nvSpPr>
          <p:cNvPr id="7" name="Text Box 22"/>
          <p:cNvSpPr txBox="1">
            <a:spLocks noChangeArrowheads="1"/>
          </p:cNvSpPr>
          <p:nvPr/>
        </p:nvSpPr>
        <p:spPr bwMode="auto">
          <a:xfrm>
            <a:off x="0" y="4495800"/>
            <a:ext cx="86868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Đo</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trở</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dây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dẫn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có</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tiết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diện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khác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nhau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có</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chiều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dài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như</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nhau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được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làm</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từ</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cùng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một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vật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liệu</a:t>
            </a:r>
            <a:r>
              <a:rPr lang="en-US" sz="3200" b="1" dirty="0">
                <a:solidFill>
                  <a:srgbClr val="000099"/>
                </a:solidFill>
                <a:latin typeface="Times New Roman" pitchFamily="18" charset="0"/>
                <a:cs typeface="Times New Roman" pitchFamily="18" charset="0"/>
              </a:rPr>
              <a:t>.</a:t>
            </a:r>
          </a:p>
        </p:txBody>
      </p:sp>
      <p:sp>
        <p:nvSpPr>
          <p:cNvPr id="8" name="Text Box 23"/>
          <p:cNvSpPr txBox="1">
            <a:spLocks noChangeArrowheads="1"/>
          </p:cNvSpPr>
          <p:nvPr/>
        </p:nvSpPr>
        <p:spPr bwMode="auto">
          <a:xfrm>
            <a:off x="0" y="6096000"/>
            <a:ext cx="6781800" cy="584775"/>
          </a:xfrm>
          <a:prstGeom prst="rect">
            <a:avLst/>
          </a:prstGeom>
          <a:noFill/>
          <a:ln w="9525">
            <a:noFill/>
            <a:miter lim="800000"/>
            <a:headEnd/>
            <a:tailEnd/>
          </a:ln>
          <a:effectLst/>
        </p:spPr>
        <p:txBody>
          <a:bodyPr wrap="square">
            <a:spAutoFit/>
          </a:bodyPr>
          <a:lstStyle/>
          <a:p>
            <a:pPr>
              <a:spcBef>
                <a:spcPct val="50000"/>
              </a:spcBef>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r>
              <a:rPr lang="en-US" sz="3200" b="1"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04.WAV"/>
                                        </p:tgtEl>
                                      </p:cMediaNode>
                                    </p:audio>
                                  </p:sub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par>
                          <p:cTn id="24" fill="hold">
                            <p:stCondLst>
                              <p:cond delay="6500"/>
                            </p:stCondLst>
                            <p:childTnLst>
                              <p:par>
                                <p:cTn id="25" presetID="2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Line 10"/>
          <p:cNvSpPr>
            <a:spLocks noChangeShapeType="1"/>
          </p:cNvSpPr>
          <p:nvPr/>
        </p:nvSpPr>
        <p:spPr bwMode="auto">
          <a:xfrm flipV="1">
            <a:off x="0" y="1752600"/>
            <a:ext cx="3581400" cy="0"/>
          </a:xfrm>
          <a:prstGeom prst="line">
            <a:avLst/>
          </a:prstGeom>
          <a:noFill/>
          <a:ln w="57150" cmpd="thinThick">
            <a:solidFill>
              <a:schemeClr val="bg1"/>
            </a:solidFill>
            <a:round/>
            <a:headEnd/>
            <a:tailEnd/>
          </a:ln>
        </p:spPr>
        <p:txBody>
          <a:bodyPr/>
          <a:lstStyle/>
          <a:p>
            <a:endParaRPr lang="en-US"/>
          </a:p>
        </p:txBody>
      </p:sp>
      <p:sp>
        <p:nvSpPr>
          <p:cNvPr id="14346" name="Line 12"/>
          <p:cNvSpPr>
            <a:spLocks noChangeShapeType="1"/>
          </p:cNvSpPr>
          <p:nvPr/>
        </p:nvSpPr>
        <p:spPr bwMode="auto">
          <a:xfrm flipV="1">
            <a:off x="0" y="3048000"/>
            <a:ext cx="3581400" cy="0"/>
          </a:xfrm>
          <a:prstGeom prst="line">
            <a:avLst/>
          </a:prstGeom>
          <a:noFill/>
          <a:ln w="57150" cmpd="thinThick">
            <a:solidFill>
              <a:schemeClr val="bg1"/>
            </a:solidFill>
            <a:round/>
            <a:headEnd/>
            <a:tailEnd/>
          </a:ln>
        </p:spPr>
        <p:txBody>
          <a:bodyPr/>
          <a:lstStyle/>
          <a:p>
            <a:endParaRPr lang="en-US"/>
          </a:p>
        </p:txBody>
      </p:sp>
      <p:sp>
        <p:nvSpPr>
          <p:cNvPr id="14348" name="Line 17"/>
          <p:cNvSpPr>
            <a:spLocks noChangeShapeType="1"/>
          </p:cNvSpPr>
          <p:nvPr/>
        </p:nvSpPr>
        <p:spPr bwMode="auto">
          <a:xfrm flipV="1">
            <a:off x="0" y="3733800"/>
            <a:ext cx="3581400" cy="0"/>
          </a:xfrm>
          <a:prstGeom prst="line">
            <a:avLst/>
          </a:prstGeom>
          <a:noFill/>
          <a:ln w="57150" cmpd="thinThick">
            <a:solidFill>
              <a:schemeClr val="bg1"/>
            </a:solidFill>
            <a:round/>
            <a:headEnd/>
            <a:tailEnd/>
          </a:ln>
        </p:spPr>
        <p:txBody>
          <a:bodyPr/>
          <a:lstStyle/>
          <a:p>
            <a:endParaRPr lang="en-US"/>
          </a:p>
        </p:txBody>
      </p:sp>
      <p:sp>
        <p:nvSpPr>
          <p:cNvPr id="7192" name="Text Box 24"/>
          <p:cNvSpPr txBox="1">
            <a:spLocks noChangeArrowheads="1"/>
          </p:cNvSpPr>
          <p:nvPr/>
        </p:nvSpPr>
        <p:spPr bwMode="auto">
          <a:xfrm>
            <a:off x="0" y="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200" b="1" dirty="0">
                <a:solidFill>
                  <a:schemeClr val="tx1"/>
                </a:solidFill>
                <a:latin typeface="Times New Roman" pitchFamily="18" charset="0"/>
                <a:cs typeface="Times New Roman" pitchFamily="18" charset="0"/>
              </a:rPr>
              <a:t>1. </a:t>
            </a:r>
            <a:r>
              <a:rPr lang="en-US" sz="3200" b="1" dirty="0" err="1">
                <a:solidFill>
                  <a:schemeClr val="tx1"/>
                </a:solidFill>
                <a:latin typeface="Times New Roman" pitchFamily="18" charset="0"/>
                <a:cs typeface="Times New Roman" pitchFamily="18" charset="0"/>
              </a:rPr>
              <a:t>Mắc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S</a:t>
            </a:r>
            <a:r>
              <a:rPr lang="en-US" sz="3200" b="1" baseline="-25000" dirty="0">
                <a:solidFill>
                  <a:schemeClr val="tx1"/>
                </a:solidFill>
                <a:latin typeface="Times New Roman" pitchFamily="18" charset="0"/>
                <a:cs typeface="Times New Roman" pitchFamily="18" charset="0"/>
              </a:rPr>
              <a:t>1  </a:t>
            </a:r>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d</a:t>
            </a:r>
            <a:r>
              <a:rPr lang="en-US" sz="3200" b="1" baseline="-25000" dirty="0">
                <a:solidFill>
                  <a:schemeClr val="tx1"/>
                </a:solidFill>
                <a:latin typeface="Times New Roman" pitchFamily="18" charset="0"/>
                <a:cs typeface="Times New Roman" pitchFamily="18" charset="0"/>
              </a:rPr>
              <a:t>1</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sơ</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mạch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hình</a:t>
            </a:r>
            <a:r>
              <a:rPr lang="en-US" sz="3200" b="1" dirty="0">
                <a:solidFill>
                  <a:schemeClr val="tx1"/>
                </a:solidFill>
                <a:latin typeface="Times New Roman" pitchFamily="18" charset="0"/>
                <a:cs typeface="Times New Roman" pitchFamily="18" charset="0"/>
              </a:rPr>
              <a:t> 8.3. </a:t>
            </a:r>
          </a:p>
        </p:txBody>
      </p:sp>
      <p:pic>
        <p:nvPicPr>
          <p:cNvPr id="7194" name="Picture 26"/>
          <p:cNvPicPr>
            <a:picLocks noChangeAspect="1" noChangeArrowheads="1"/>
          </p:cNvPicPr>
          <p:nvPr/>
        </p:nvPicPr>
        <p:blipFill>
          <a:blip r:embed="rId3"/>
          <a:srcRect/>
          <a:stretch>
            <a:fillRect/>
          </a:stretch>
        </p:blipFill>
        <p:spPr bwMode="auto">
          <a:xfrm>
            <a:off x="4800600" y="1371600"/>
            <a:ext cx="3657600" cy="2303463"/>
          </a:xfrm>
          <a:prstGeom prst="rect">
            <a:avLst/>
          </a:prstGeom>
          <a:noFill/>
          <a:ln w="9525">
            <a:noFill/>
            <a:miter lim="800000"/>
            <a:headEnd/>
            <a:tailEnd/>
          </a:ln>
        </p:spPr>
      </p:pic>
      <p:pic>
        <p:nvPicPr>
          <p:cNvPr id="7195" name="Picture 27"/>
          <p:cNvPicPr>
            <a:picLocks noChangeAspect="1" noChangeArrowheads="1"/>
          </p:cNvPicPr>
          <p:nvPr/>
        </p:nvPicPr>
        <p:blipFill>
          <a:blip r:embed="rId4"/>
          <a:srcRect/>
          <a:stretch>
            <a:fillRect/>
          </a:stretch>
        </p:blipFill>
        <p:spPr bwMode="auto">
          <a:xfrm>
            <a:off x="5607050" y="1423988"/>
            <a:ext cx="542925" cy="288925"/>
          </a:xfrm>
          <a:prstGeom prst="rect">
            <a:avLst/>
          </a:prstGeom>
          <a:noFill/>
          <a:ln w="9525">
            <a:noFill/>
            <a:miter lim="800000"/>
            <a:headEnd/>
            <a:tailEnd/>
          </a:ln>
        </p:spPr>
      </p:pic>
      <p:sp>
        <p:nvSpPr>
          <p:cNvPr id="7196" name="Text Box 28"/>
          <p:cNvSpPr txBox="1">
            <a:spLocks noChangeArrowheads="1"/>
          </p:cNvSpPr>
          <p:nvPr/>
        </p:nvSpPr>
        <p:spPr bwMode="auto">
          <a:xfrm>
            <a:off x="0" y="1066800"/>
            <a:ext cx="4724400" cy="1569660"/>
          </a:xfrm>
          <a:prstGeom prst="rect">
            <a:avLst/>
          </a:prstGeom>
          <a:solidFill>
            <a:schemeClr val="bg1"/>
          </a:solidFill>
          <a:ln w="9525">
            <a:noFill/>
            <a:miter lim="800000"/>
            <a:headEnd/>
            <a:tailEnd/>
          </a:ln>
        </p:spPr>
        <p:txBody>
          <a:bodyPr wrap="square">
            <a:spAutoFit/>
          </a:bodyPr>
          <a:lstStyle/>
          <a:p>
            <a:pPr>
              <a:spcBef>
                <a:spcPct val="50000"/>
              </a:spcBef>
            </a:pPr>
            <a:r>
              <a:rPr lang="en-US" sz="3200" dirty="0" err="1">
                <a:solidFill>
                  <a:schemeClr val="tx1"/>
                </a:solidFill>
                <a:latin typeface="Times New Roman" pitchFamily="18" charset="0"/>
                <a:cs typeface="Times New Roman" pitchFamily="18" charset="0"/>
              </a:rPr>
              <a:t>Đóng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tắc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ghi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bảng</a:t>
            </a:r>
            <a:r>
              <a:rPr lang="en-US" sz="3200" dirty="0">
                <a:solidFill>
                  <a:schemeClr val="tx1"/>
                </a:solidFill>
                <a:latin typeface="Times New Roman" pitchFamily="18" charset="0"/>
                <a:cs typeface="Times New Roman" pitchFamily="18" charset="0"/>
              </a:rPr>
              <a:t> 1</a:t>
            </a:r>
          </a:p>
        </p:txBody>
      </p:sp>
      <p:pic>
        <p:nvPicPr>
          <p:cNvPr id="7197" name="Picture 29"/>
          <p:cNvPicPr>
            <a:picLocks noChangeAspect="1" noChangeArrowheads="1"/>
          </p:cNvPicPr>
          <p:nvPr/>
        </p:nvPicPr>
        <p:blipFill>
          <a:blip r:embed="rId5"/>
          <a:srcRect/>
          <a:stretch>
            <a:fillRect/>
          </a:stretch>
        </p:blipFill>
        <p:spPr bwMode="auto">
          <a:xfrm>
            <a:off x="5486400" y="1501775"/>
            <a:ext cx="685800" cy="320675"/>
          </a:xfrm>
          <a:prstGeom prst="rect">
            <a:avLst/>
          </a:prstGeom>
          <a:noFill/>
          <a:ln w="9525">
            <a:noFill/>
            <a:miter lim="800000"/>
            <a:headEnd/>
            <a:tailEnd/>
          </a:ln>
        </p:spPr>
      </p:pic>
      <p:sp>
        <p:nvSpPr>
          <p:cNvPr id="7198" name="Text Box 30"/>
          <p:cNvSpPr txBox="1">
            <a:spLocks noChangeArrowheads="1"/>
          </p:cNvSpPr>
          <p:nvPr/>
        </p:nvSpPr>
        <p:spPr bwMode="auto">
          <a:xfrm>
            <a:off x="5334000" y="2057400"/>
            <a:ext cx="623888"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I</a:t>
            </a:r>
            <a:r>
              <a:rPr lang="en-US" baseline="-25000">
                <a:solidFill>
                  <a:srgbClr val="FF0000"/>
                </a:solidFill>
              </a:rPr>
              <a:t>1</a:t>
            </a:r>
            <a:endParaRPr lang="en-US">
              <a:solidFill>
                <a:srgbClr val="FF0000"/>
              </a:solidFill>
            </a:endParaRPr>
          </a:p>
        </p:txBody>
      </p:sp>
      <p:sp>
        <p:nvSpPr>
          <p:cNvPr id="7199" name="Text Box 31"/>
          <p:cNvSpPr txBox="1">
            <a:spLocks noChangeArrowheads="1"/>
          </p:cNvSpPr>
          <p:nvPr/>
        </p:nvSpPr>
        <p:spPr bwMode="auto">
          <a:xfrm>
            <a:off x="6781800" y="3581400"/>
            <a:ext cx="7620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U</a:t>
            </a:r>
            <a:r>
              <a:rPr lang="en-US" sz="2800" b="1" baseline="-25000">
                <a:solidFill>
                  <a:srgbClr val="FF0000"/>
                </a:solidFill>
              </a:rPr>
              <a:t>1</a:t>
            </a:r>
            <a:endParaRPr lang="en-US" sz="2800" b="1">
              <a:solidFill>
                <a:srgbClr val="FF0000"/>
              </a:solidFill>
            </a:endParaRPr>
          </a:p>
        </p:txBody>
      </p:sp>
      <p:graphicFrame>
        <p:nvGraphicFramePr>
          <p:cNvPr id="7241" name="Group 73"/>
          <p:cNvGraphicFramePr>
            <a:graphicFrameLocks noGrp="1"/>
          </p:cNvGraphicFramePr>
          <p:nvPr/>
        </p:nvGraphicFramePr>
        <p:xfrm>
          <a:off x="3925888" y="4191001"/>
          <a:ext cx="5173662" cy="2486025"/>
        </p:xfrm>
        <a:graphic>
          <a:graphicData uri="http://schemas.openxmlformats.org/drawingml/2006/table">
            <a:tbl>
              <a:tblPr/>
              <a:tblGrid>
                <a:gridCol w="2170112">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976313">
                  <a:extLst>
                    <a:ext uri="{9D8B030D-6E8A-4147-A177-3AD203B41FA5}">
                      <a16:colId xmlns:a16="http://schemas.microsoft.com/office/drawing/2014/main" val="20002"/>
                    </a:ext>
                  </a:extLst>
                </a:gridCol>
                <a:gridCol w="982662">
                  <a:extLst>
                    <a:ext uri="{9D8B030D-6E8A-4147-A177-3AD203B41FA5}">
                      <a16:colId xmlns:a16="http://schemas.microsoft.com/office/drawing/2014/main" val="20003"/>
                    </a:ext>
                  </a:extLst>
                </a:gridCol>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quả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đo</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Lần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TN</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w="12700" cap="flat" cmpd="sng" algn="ctr">
                      <a:solidFill>
                        <a:srgbClr val="FF00FF"/>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 HĐT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  (V)</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 CĐ</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DĐ (A)</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Đ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Trở</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(Ω)</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DD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a:t>
                      </a:r>
                      <a:r>
                        <a:rPr kumimoji="0" lang="en-US" sz="2000" b="0" i="0" u="none" strike="noStrike" cap="none" normalizeH="0" baseline="-25000" dirty="0">
                          <a:ln>
                            <a:noFill/>
                          </a:ln>
                          <a:solidFill>
                            <a:schemeClr val="tx1"/>
                          </a:solidFill>
                          <a:effectLst/>
                          <a:latin typeface="Times New Roman" pitchFamily="18" charset="0"/>
                          <a:cs typeface="Times New Roman" pitchFamily="18" charset="0"/>
                        </a:rPr>
                        <a:t>1</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DD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S</a:t>
                      </a:r>
                      <a:r>
                        <a:rPr kumimoji="0" lang="en-US" sz="2000" b="0" i="0" u="none" strike="noStrike" cap="none" normalizeH="0" baseline="-25000" dirty="0">
                          <a:ln>
                            <a:noFill/>
                          </a:ln>
                          <a:solidFill>
                            <a:schemeClr val="tx1"/>
                          </a:solidFill>
                          <a:effectLst/>
                          <a:latin typeface="Times New Roman" pitchFamily="18" charset="0"/>
                          <a:cs typeface="Times New Roman" pitchFamily="18" charset="0"/>
                        </a:rPr>
                        <a:t>2</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223" name="Text Box 55"/>
          <p:cNvSpPr txBox="1">
            <a:spLocks noChangeArrowheads="1"/>
          </p:cNvSpPr>
          <p:nvPr/>
        </p:nvSpPr>
        <p:spPr bwMode="auto">
          <a:xfrm>
            <a:off x="0" y="2971800"/>
            <a:ext cx="3581400" cy="362406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marL="342900" indent="-342900">
              <a:spcBef>
                <a:spcPct val="50000"/>
              </a:spcBef>
              <a:defRPr/>
            </a:pPr>
            <a:r>
              <a:rPr lang="en-US" sz="3200" b="1" dirty="0">
                <a:solidFill>
                  <a:schemeClr val="tx1"/>
                </a:solidFill>
                <a:latin typeface="Times New Roman" pitchFamily="18" charset="0"/>
                <a:cs typeface="Times New Roman" pitchFamily="18" charset="0"/>
              </a:rPr>
              <a:t>2.Thay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S</a:t>
            </a:r>
            <a:r>
              <a:rPr lang="en-US" sz="3200" b="1" baseline="-25000" dirty="0">
                <a:solidFill>
                  <a:schemeClr val="tx1"/>
                </a:solidFill>
                <a:latin typeface="Times New Roman" pitchFamily="18" charset="0"/>
                <a:cs typeface="Times New Roman" pitchFamily="18" charset="0"/>
              </a:rPr>
              <a:t>2  </a:t>
            </a:r>
            <a:r>
              <a:rPr lang="en-US" sz="3200" b="1" dirty="0">
                <a:solidFill>
                  <a:schemeClr val="tx1"/>
                </a:solidFill>
                <a:latin typeface="Times New Roman" pitchFamily="18" charset="0"/>
                <a:cs typeface="Times New Roman" pitchFamily="18" charset="0"/>
              </a:rPr>
              <a:t>(</a:t>
            </a:r>
            <a:r>
              <a:rPr lang="en-US" sz="3200" b="1" dirty="0" err="1">
                <a:solidFill>
                  <a:schemeClr val="tx1"/>
                </a:solidFill>
                <a:latin typeface="Times New Roman" pitchFamily="18" charset="0"/>
                <a:cs typeface="Times New Roman" pitchFamily="18" charset="0"/>
              </a:rPr>
              <a:t>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d</a:t>
            </a:r>
            <a:r>
              <a:rPr lang="en-US" sz="3200" b="1" baseline="-25000" dirty="0">
                <a:solidFill>
                  <a:schemeClr val="tx1"/>
                </a:solidFill>
                <a:latin typeface="Times New Roman" pitchFamily="18" charset="0"/>
                <a:cs typeface="Times New Roman" pitchFamily="18" charset="0"/>
              </a:rPr>
              <a:t>2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chiều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liệu</a:t>
            </a:r>
            <a:r>
              <a:rPr lang="en-US" sz="3200" b="1" dirty="0">
                <a:solidFill>
                  <a:schemeClr val="tx1"/>
                </a:solidFill>
                <a:latin typeface="Times New Roman" pitchFamily="18" charset="0"/>
                <a:cs typeface="Times New Roman" pitchFamily="18" charset="0"/>
              </a:rPr>
              <a:t>)</a:t>
            </a:r>
          </a:p>
          <a:p>
            <a:pPr marL="342900" indent="-342900">
              <a:spcBef>
                <a:spcPct val="50000"/>
              </a:spcBef>
              <a:defRPr/>
            </a:pPr>
            <a:endParaRPr lang="en-US" sz="2000" b="1" dirty="0">
              <a:solidFill>
                <a:schemeClr val="tx1"/>
              </a:solidFill>
              <a:latin typeface="Times New Roman" pitchFamily="18" charset="0"/>
              <a:cs typeface="Times New Roman" pitchFamily="18" charset="0"/>
            </a:endParaRPr>
          </a:p>
          <a:p>
            <a:pPr marL="342900" indent="-342900">
              <a:spcBef>
                <a:spcPct val="50000"/>
              </a:spcBef>
              <a:defRPr/>
            </a:pPr>
            <a:endParaRPr lang="en-US" sz="500" b="1" dirty="0">
              <a:solidFill>
                <a:schemeClr val="tx1"/>
              </a:solidFill>
            </a:endParaRPr>
          </a:p>
        </p:txBody>
      </p:sp>
      <p:sp>
        <p:nvSpPr>
          <p:cNvPr id="7224" name="Rectangle 56"/>
          <p:cNvSpPr>
            <a:spLocks noChangeArrowheads="1"/>
          </p:cNvSpPr>
          <p:nvPr/>
        </p:nvSpPr>
        <p:spPr bwMode="auto">
          <a:xfrm>
            <a:off x="6051550" y="2460625"/>
            <a:ext cx="1828800" cy="3810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miter lim="800000"/>
            <a:headEnd/>
            <a:tailEnd/>
          </a:ln>
        </p:spPr>
        <p:txBody>
          <a:bodyPr wrap="none" anchor="ctr"/>
          <a:lstStyle/>
          <a:p>
            <a:endParaRPr lang="en-US"/>
          </a:p>
        </p:txBody>
      </p:sp>
      <p:sp>
        <p:nvSpPr>
          <p:cNvPr id="7225" name="Text Box 57"/>
          <p:cNvSpPr txBox="1">
            <a:spLocks noChangeArrowheads="1"/>
          </p:cNvSpPr>
          <p:nvPr/>
        </p:nvSpPr>
        <p:spPr bwMode="auto">
          <a:xfrm>
            <a:off x="6248400" y="1993900"/>
            <a:ext cx="623888"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S</a:t>
            </a:r>
            <a:r>
              <a:rPr lang="en-US" baseline="-25000">
                <a:solidFill>
                  <a:srgbClr val="FF0000"/>
                </a:solidFill>
              </a:rPr>
              <a:t>2</a:t>
            </a:r>
            <a:endParaRPr lang="en-US">
              <a:solidFill>
                <a:srgbClr val="FF0000"/>
              </a:solidFill>
            </a:endParaRPr>
          </a:p>
        </p:txBody>
      </p:sp>
      <p:sp>
        <p:nvSpPr>
          <p:cNvPr id="7226" name="Text Box 58"/>
          <p:cNvSpPr txBox="1">
            <a:spLocks noChangeArrowheads="1"/>
          </p:cNvSpPr>
          <p:nvPr/>
        </p:nvSpPr>
        <p:spPr bwMode="auto">
          <a:xfrm>
            <a:off x="7010400" y="1993900"/>
            <a:ext cx="623888"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R</a:t>
            </a:r>
            <a:r>
              <a:rPr lang="en-US" baseline="-25000">
                <a:solidFill>
                  <a:srgbClr val="FF0000"/>
                </a:solidFill>
              </a:rPr>
              <a:t>2</a:t>
            </a:r>
            <a:endParaRPr lang="en-US">
              <a:solidFill>
                <a:srgbClr val="FF0000"/>
              </a:solidFill>
            </a:endParaRPr>
          </a:p>
        </p:txBody>
      </p:sp>
      <p:sp>
        <p:nvSpPr>
          <p:cNvPr id="7227" name="Text Box 59"/>
          <p:cNvSpPr txBox="1">
            <a:spLocks noChangeArrowheads="1"/>
          </p:cNvSpPr>
          <p:nvPr/>
        </p:nvSpPr>
        <p:spPr bwMode="auto">
          <a:xfrm>
            <a:off x="5319713" y="2057400"/>
            <a:ext cx="623887" cy="457200"/>
          </a:xfrm>
          <a:prstGeom prst="rect">
            <a:avLst/>
          </a:prstGeom>
          <a:noFill/>
          <a:ln w="9525">
            <a:noFill/>
            <a:miter lim="800000"/>
            <a:headEnd/>
            <a:tailEnd/>
          </a:ln>
        </p:spPr>
        <p:txBody>
          <a:bodyPr>
            <a:spAutoFit/>
          </a:bodyPr>
          <a:lstStyle/>
          <a:p>
            <a:pPr>
              <a:spcBef>
                <a:spcPct val="50000"/>
              </a:spcBef>
            </a:pPr>
            <a:r>
              <a:rPr lang="en-US" b="1">
                <a:solidFill>
                  <a:srgbClr val="FF0000"/>
                </a:solidFill>
              </a:rPr>
              <a:t>I</a:t>
            </a:r>
            <a:r>
              <a:rPr lang="en-US" baseline="-25000">
                <a:solidFill>
                  <a:srgbClr val="FF0000"/>
                </a:solidFill>
              </a:rPr>
              <a:t>2</a:t>
            </a:r>
            <a:endParaRPr lang="en-US">
              <a:solidFill>
                <a:srgbClr val="FF0000"/>
              </a:solidFill>
            </a:endParaRPr>
          </a:p>
        </p:txBody>
      </p:sp>
      <p:sp>
        <p:nvSpPr>
          <p:cNvPr id="7228" name="Text Box 60"/>
          <p:cNvSpPr txBox="1">
            <a:spLocks noChangeArrowheads="1"/>
          </p:cNvSpPr>
          <p:nvPr/>
        </p:nvSpPr>
        <p:spPr bwMode="auto">
          <a:xfrm>
            <a:off x="6772275" y="3581400"/>
            <a:ext cx="762000" cy="51911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U</a:t>
            </a:r>
            <a:r>
              <a:rPr lang="en-US" sz="2800" b="1" baseline="-25000" dirty="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p:txBody>
      </p:sp>
      <p:sp>
        <p:nvSpPr>
          <p:cNvPr id="7229" name="Text Box 61"/>
          <p:cNvSpPr txBox="1">
            <a:spLocks noChangeArrowheads="1"/>
          </p:cNvSpPr>
          <p:nvPr/>
        </p:nvSpPr>
        <p:spPr bwMode="auto">
          <a:xfrm>
            <a:off x="8153400" y="5486400"/>
            <a:ext cx="623888" cy="457200"/>
          </a:xfrm>
          <a:prstGeom prst="rect">
            <a:avLst/>
          </a:prstGeom>
          <a:noFill/>
          <a:ln w="9525">
            <a:noFill/>
            <a:miter lim="800000"/>
            <a:headEnd/>
            <a:tailEnd/>
          </a:ln>
        </p:spPr>
        <p:txBody>
          <a:bodyPr>
            <a:spAutoFit/>
          </a:bodyPr>
          <a:lstStyle/>
          <a:p>
            <a:pPr>
              <a:spcBef>
                <a:spcPct val="50000"/>
              </a:spcBef>
            </a:pPr>
            <a:r>
              <a:rPr lang="en-US" b="1">
                <a:solidFill>
                  <a:schemeClr val="tx1"/>
                </a:solidFill>
                <a:latin typeface="Times New Roman" pitchFamily="18" charset="0"/>
                <a:cs typeface="Times New Roman" pitchFamily="18" charset="0"/>
              </a:rPr>
              <a:t>R</a:t>
            </a:r>
            <a:r>
              <a:rPr lang="en-US" baseline="-25000">
                <a:solidFill>
                  <a:schemeClr val="tx1"/>
                </a:solidFill>
                <a:latin typeface="Times New Roman" pitchFamily="18" charset="0"/>
                <a:cs typeface="Times New Roman" pitchFamily="18" charset="0"/>
              </a:rPr>
              <a:t>1</a:t>
            </a:r>
            <a:endParaRPr lang="en-US">
              <a:solidFill>
                <a:schemeClr val="tx1"/>
              </a:solidFill>
              <a:latin typeface="Times New Roman" pitchFamily="18" charset="0"/>
              <a:cs typeface="Times New Roman" pitchFamily="18" charset="0"/>
            </a:endParaRPr>
          </a:p>
        </p:txBody>
      </p:sp>
      <p:sp>
        <p:nvSpPr>
          <p:cNvPr id="7230" name="Text Box 62"/>
          <p:cNvSpPr txBox="1">
            <a:spLocks noChangeArrowheads="1"/>
          </p:cNvSpPr>
          <p:nvPr/>
        </p:nvSpPr>
        <p:spPr bwMode="auto">
          <a:xfrm>
            <a:off x="8153400" y="6096000"/>
            <a:ext cx="623888" cy="457200"/>
          </a:xfrm>
          <a:prstGeom prst="rect">
            <a:avLst/>
          </a:prstGeom>
          <a:noFill/>
          <a:ln w="9525">
            <a:noFill/>
            <a:miter lim="800000"/>
            <a:headEnd/>
            <a:tailEnd/>
          </a:ln>
        </p:spPr>
        <p:txBody>
          <a:bodyPr>
            <a:spAutoFit/>
          </a:bodyPr>
          <a:lstStyle/>
          <a:p>
            <a:pPr>
              <a:spcBef>
                <a:spcPct val="50000"/>
              </a:spcBef>
            </a:pPr>
            <a:r>
              <a:rPr lang="en-US" b="1">
                <a:solidFill>
                  <a:schemeClr val="tx1"/>
                </a:solidFill>
                <a:latin typeface="Times New Roman" pitchFamily="18" charset="0"/>
                <a:cs typeface="Times New Roman" pitchFamily="18" charset="0"/>
              </a:rPr>
              <a:t>R</a:t>
            </a:r>
            <a:r>
              <a:rPr lang="en-US" baseline="-25000">
                <a:solidFill>
                  <a:schemeClr val="tx1"/>
                </a:solidFill>
                <a:latin typeface="Times New Roman" pitchFamily="18" charset="0"/>
                <a:cs typeface="Times New Roman" pitchFamily="18" charset="0"/>
              </a:rPr>
              <a:t>2</a:t>
            </a:r>
            <a:endParaRPr lang="en-US">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194"/>
                                        </p:tgtEl>
                                        <p:attrNameLst>
                                          <p:attrName>style.visibility</p:attrName>
                                        </p:attrNameLst>
                                      </p:cBhvr>
                                      <p:to>
                                        <p:strVal val="visible"/>
                                      </p:to>
                                    </p:set>
                                    <p:animEffect transition="in" filter="wipe(left)">
                                      <p:cBhvr>
                                        <p:cTn id="11" dur="500"/>
                                        <p:tgtEl>
                                          <p:spTgt spid="719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195"/>
                                        </p:tgtEl>
                                        <p:attrNameLst>
                                          <p:attrName>style.visibility</p:attrName>
                                        </p:attrNameLst>
                                      </p:cBhvr>
                                      <p:to>
                                        <p:strVal val="visible"/>
                                      </p:to>
                                    </p:set>
                                    <p:animEffect transition="in" filter="wipe(left)">
                                      <p:cBhvr>
                                        <p:cTn id="15" dur="500"/>
                                        <p:tgtEl>
                                          <p:spTgt spid="7195"/>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499"/>
                                          </p:stCondLst>
                                        </p:cTn>
                                        <p:tgtEl>
                                          <p:spTgt spid="7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9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7197"/>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nodeType="afterEffect">
                                  <p:stCondLst>
                                    <p:cond delay="0"/>
                                  </p:stCondLst>
                                  <p:iterate type="lt">
                                    <p:tmAbs val="75"/>
                                  </p:iterate>
                                  <p:childTnLst>
                                    <p:set>
                                      <p:cBhvr>
                                        <p:cTn id="28" dur="1" fill="hold">
                                          <p:stCondLst>
                                            <p:cond delay="74"/>
                                          </p:stCondLst>
                                        </p:cTn>
                                        <p:tgtEl>
                                          <p:spTgt spid="7198"/>
                                        </p:tgtEl>
                                        <p:attrNameLst>
                                          <p:attrName>style.visibility</p:attrName>
                                        </p:attrNameLst>
                                      </p:cBhvr>
                                      <p:to>
                                        <p:strVal val="visible"/>
                                      </p:to>
                                    </p:set>
                                  </p:childTnLst>
                                </p:cTn>
                              </p:par>
                            </p:childTnLst>
                          </p:cTn>
                        </p:par>
                        <p:par>
                          <p:cTn id="29" fill="hold">
                            <p:stCondLst>
                              <p:cond delay="1150"/>
                            </p:stCondLst>
                            <p:childTnLst>
                              <p:par>
                                <p:cTn id="30" presetID="1" presetClass="entr" presetSubtype="0" fill="hold" nodeType="afterEffect">
                                  <p:stCondLst>
                                    <p:cond delay="0"/>
                                  </p:stCondLst>
                                  <p:iterate type="lt">
                                    <p:tmAbs val="75"/>
                                  </p:iterate>
                                  <p:childTnLst>
                                    <p:set>
                                      <p:cBhvr>
                                        <p:cTn id="31" dur="1" fill="hold">
                                          <p:stCondLst>
                                            <p:cond delay="74"/>
                                          </p:stCondLst>
                                        </p:cTn>
                                        <p:tgtEl>
                                          <p:spTgt spid="71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2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00.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7224"/>
                                        </p:tgtEl>
                                        <p:attrNameLst>
                                          <p:attrName>style.visibility</p:attrName>
                                        </p:attrNameLst>
                                      </p:cBhvr>
                                      <p:to>
                                        <p:strVal val="visible"/>
                                      </p:to>
                                    </p:set>
                                    <p:anim calcmode="lin" valueType="num">
                                      <p:cBhvr additive="base">
                                        <p:cTn id="40" dur="500" fill="hold"/>
                                        <p:tgtEl>
                                          <p:spTgt spid="7224"/>
                                        </p:tgtEl>
                                        <p:attrNameLst>
                                          <p:attrName>ppt_x</p:attrName>
                                        </p:attrNameLst>
                                      </p:cBhvr>
                                      <p:tavLst>
                                        <p:tav tm="0">
                                          <p:val>
                                            <p:strVal val="0-#ppt_w/2"/>
                                          </p:val>
                                        </p:tav>
                                        <p:tav tm="100000">
                                          <p:val>
                                            <p:strVal val="#ppt_x"/>
                                          </p:val>
                                        </p:tav>
                                      </p:tavLst>
                                    </p:anim>
                                    <p:anim calcmode="lin" valueType="num">
                                      <p:cBhvr additive="base">
                                        <p:cTn id="41" dur="500" fill="hold"/>
                                        <p:tgtEl>
                                          <p:spTgt spid="7224"/>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1" presetClass="entr" presetSubtype="0" fill="hold" grpId="0" nodeType="afterEffect">
                                  <p:stCondLst>
                                    <p:cond delay="0"/>
                                  </p:stCondLst>
                                  <p:iterate type="lt">
                                    <p:tmAbs val="75"/>
                                  </p:iterate>
                                  <p:childTnLst>
                                    <p:set>
                                      <p:cBhvr>
                                        <p:cTn id="44" dur="1" fill="hold">
                                          <p:stCondLst>
                                            <p:cond delay="74"/>
                                          </p:stCondLst>
                                        </p:cTn>
                                        <p:tgtEl>
                                          <p:spTgt spid="7225"/>
                                        </p:tgtEl>
                                        <p:attrNameLst>
                                          <p:attrName>style.visibility</p:attrName>
                                        </p:attrNameLst>
                                      </p:cBhvr>
                                      <p:to>
                                        <p:strVal val="visible"/>
                                      </p:to>
                                    </p:set>
                                  </p:childTnLst>
                                </p:cTn>
                              </p:par>
                            </p:childTnLst>
                          </p:cTn>
                        </p:par>
                        <p:par>
                          <p:cTn id="45" fill="hold">
                            <p:stCondLst>
                              <p:cond delay="650"/>
                            </p:stCondLst>
                            <p:childTnLst>
                              <p:par>
                                <p:cTn id="46" presetID="1" presetClass="entr" presetSubtype="0" fill="hold" grpId="0" nodeType="afterEffect">
                                  <p:stCondLst>
                                    <p:cond delay="0"/>
                                  </p:stCondLst>
                                  <p:iterate type="lt">
                                    <p:tmAbs val="75"/>
                                  </p:iterate>
                                  <p:childTnLst>
                                    <p:set>
                                      <p:cBhvr>
                                        <p:cTn id="47" dur="1" fill="hold">
                                          <p:stCondLst>
                                            <p:cond delay="74"/>
                                          </p:stCondLst>
                                        </p:cTn>
                                        <p:tgtEl>
                                          <p:spTgt spid="7226"/>
                                        </p:tgtEl>
                                        <p:attrNameLst>
                                          <p:attrName>style.visibility</p:attrName>
                                        </p:attrNameLst>
                                      </p:cBhvr>
                                      <p:to>
                                        <p:strVal val="visible"/>
                                      </p:to>
                                    </p:set>
                                  </p:childTnLst>
                                </p:cTn>
                              </p:par>
                            </p:childTnLst>
                          </p:cTn>
                        </p:par>
                        <p:par>
                          <p:cTn id="48" fill="hold">
                            <p:stCondLst>
                              <p:cond delay="800"/>
                            </p:stCondLst>
                            <p:childTnLst>
                              <p:par>
                                <p:cTn id="49" presetID="1" presetClass="entr" presetSubtype="0" fill="hold" grpId="0" nodeType="afterEffect">
                                  <p:stCondLst>
                                    <p:cond delay="0"/>
                                  </p:stCondLst>
                                  <p:iterate type="lt">
                                    <p:tmAbs val="75"/>
                                  </p:iterate>
                                  <p:childTnLst>
                                    <p:set>
                                      <p:cBhvr>
                                        <p:cTn id="50" dur="1" fill="hold">
                                          <p:stCondLst>
                                            <p:cond delay="74"/>
                                          </p:stCondLst>
                                        </p:cTn>
                                        <p:tgtEl>
                                          <p:spTgt spid="7227"/>
                                        </p:tgtEl>
                                        <p:attrNameLst>
                                          <p:attrName>style.visibility</p:attrName>
                                        </p:attrNameLst>
                                      </p:cBhvr>
                                      <p:to>
                                        <p:strVal val="visible"/>
                                      </p:to>
                                    </p:set>
                                  </p:childTnLst>
                                </p:cTn>
                              </p:par>
                            </p:childTnLst>
                          </p:cTn>
                        </p:par>
                        <p:par>
                          <p:cTn id="51" fill="hold">
                            <p:stCondLst>
                              <p:cond delay="950"/>
                            </p:stCondLst>
                            <p:childTnLst>
                              <p:par>
                                <p:cTn id="52" presetID="1" presetClass="entr" presetSubtype="0" fill="hold" grpId="0" nodeType="afterEffect">
                                  <p:stCondLst>
                                    <p:cond delay="0"/>
                                  </p:stCondLst>
                                  <p:iterate type="lt">
                                    <p:tmAbs val="75"/>
                                  </p:iterate>
                                  <p:childTnLst>
                                    <p:set>
                                      <p:cBhvr>
                                        <p:cTn id="53" dur="1" fill="hold">
                                          <p:stCondLst>
                                            <p:cond delay="74"/>
                                          </p:stCondLst>
                                        </p:cTn>
                                        <p:tgtEl>
                                          <p:spTgt spid="72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75"/>
                                  </p:iterate>
                                  <p:childTnLst>
                                    <p:set>
                                      <p:cBhvr>
                                        <p:cTn id="57" dur="1" fill="hold">
                                          <p:stCondLst>
                                            <p:cond delay="74"/>
                                          </p:stCondLst>
                                        </p:cTn>
                                        <p:tgtEl>
                                          <p:spTgt spid="7229"/>
                                        </p:tgtEl>
                                        <p:attrNameLst>
                                          <p:attrName>style.visibility</p:attrName>
                                        </p:attrNameLst>
                                      </p:cBhvr>
                                      <p:to>
                                        <p:strVal val="visible"/>
                                      </p:to>
                                    </p:set>
                                  </p:childTnLst>
                                </p:cTn>
                              </p:par>
                            </p:childTnLst>
                          </p:cTn>
                        </p:par>
                        <p:par>
                          <p:cTn id="58" fill="hold">
                            <p:stCondLst>
                              <p:cond delay="150"/>
                            </p:stCondLst>
                            <p:childTnLst>
                              <p:par>
                                <p:cTn id="59" presetID="1" presetClass="entr" presetSubtype="0" fill="hold" grpId="0" nodeType="afterEffect">
                                  <p:stCondLst>
                                    <p:cond delay="0"/>
                                  </p:stCondLst>
                                  <p:iterate type="lt">
                                    <p:tmAbs val="75"/>
                                  </p:iterate>
                                  <p:childTnLst>
                                    <p:set>
                                      <p:cBhvr>
                                        <p:cTn id="60" dur="1" fill="hold">
                                          <p:stCondLst>
                                            <p:cond delay="74"/>
                                          </p:stCondLst>
                                        </p:cTn>
                                        <p:tgtEl>
                                          <p:spTgt spid="7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autoUpdateAnimBg="0"/>
      <p:bldP spid="7196" grpId="0" animBg="1" autoUpdateAnimBg="0"/>
      <p:bldP spid="7223" grpId="0" animBg="1" autoUpdateAnimBg="0"/>
      <p:bldP spid="7224" grpId="0" animBg="1"/>
      <p:bldP spid="7225" grpId="0" autoUpdateAnimBg="0"/>
      <p:bldP spid="7226" grpId="0" autoUpdateAnimBg="0"/>
      <p:bldP spid="7227" grpId="0" autoUpdateAnimBg="0"/>
      <p:bldP spid="7228" grpId="0" autoUpdateAnimBg="0"/>
      <p:bldP spid="7229" grpId="0" autoUpdateAnimBg="0"/>
      <p:bldP spid="723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6" name="Text Box 10"/>
          <p:cNvSpPr txBox="1">
            <a:spLocks noChangeArrowheads="1"/>
          </p:cNvSpPr>
          <p:nvPr/>
        </p:nvSpPr>
        <p:spPr bwMode="auto">
          <a:xfrm>
            <a:off x="3200400" y="26670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K</a:t>
            </a:r>
          </a:p>
        </p:txBody>
      </p:sp>
      <p:sp>
        <p:nvSpPr>
          <p:cNvPr id="183307" name="Rectangle 11"/>
          <p:cNvSpPr>
            <a:spLocks noChangeArrowheads="1"/>
          </p:cNvSpPr>
          <p:nvPr/>
        </p:nvSpPr>
        <p:spPr bwMode="auto">
          <a:xfrm>
            <a:off x="95250" y="3552825"/>
            <a:ext cx="1857375" cy="166211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endParaRPr lang="vi-VN"/>
          </a:p>
        </p:txBody>
      </p:sp>
      <p:sp>
        <p:nvSpPr>
          <p:cNvPr id="183308" name="Line 12"/>
          <p:cNvSpPr>
            <a:spLocks noChangeShapeType="1"/>
          </p:cNvSpPr>
          <p:nvPr/>
        </p:nvSpPr>
        <p:spPr bwMode="auto">
          <a:xfrm flipV="1">
            <a:off x="6934200" y="4267200"/>
            <a:ext cx="1828800" cy="0"/>
          </a:xfrm>
          <a:prstGeom prst="line">
            <a:avLst/>
          </a:prstGeom>
          <a:noFill/>
          <a:ln w="57150">
            <a:solidFill>
              <a:srgbClr val="660033"/>
            </a:solidFill>
            <a:round/>
            <a:headEnd type="oval" w="med" len="med"/>
            <a:tailEnd/>
          </a:ln>
          <a:effectLst/>
        </p:spPr>
        <p:txBody>
          <a:bodyPr/>
          <a:lstStyle/>
          <a:p>
            <a:endParaRPr lang="en-US"/>
          </a:p>
        </p:txBody>
      </p:sp>
      <p:sp>
        <p:nvSpPr>
          <p:cNvPr id="183310" name="Line 14"/>
          <p:cNvSpPr>
            <a:spLocks noChangeShapeType="1"/>
          </p:cNvSpPr>
          <p:nvPr/>
        </p:nvSpPr>
        <p:spPr bwMode="auto">
          <a:xfrm>
            <a:off x="8763000" y="2471738"/>
            <a:ext cx="0" cy="1828800"/>
          </a:xfrm>
          <a:prstGeom prst="line">
            <a:avLst/>
          </a:prstGeom>
          <a:noFill/>
          <a:ln w="57150">
            <a:solidFill>
              <a:srgbClr val="660033"/>
            </a:solidFill>
            <a:round/>
            <a:headEnd/>
            <a:tailEnd/>
          </a:ln>
          <a:effectLst/>
        </p:spPr>
        <p:txBody>
          <a:bodyPr/>
          <a:lstStyle/>
          <a:p>
            <a:endParaRPr lang="en-US"/>
          </a:p>
        </p:txBody>
      </p:sp>
      <p:sp>
        <p:nvSpPr>
          <p:cNvPr id="183311" name="Text Box 15"/>
          <p:cNvSpPr txBox="1">
            <a:spLocks noChangeArrowheads="1"/>
          </p:cNvSpPr>
          <p:nvPr/>
        </p:nvSpPr>
        <p:spPr bwMode="auto">
          <a:xfrm>
            <a:off x="5675313" y="5608638"/>
            <a:ext cx="515937" cy="3667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A</a:t>
            </a:r>
          </a:p>
        </p:txBody>
      </p:sp>
      <p:sp>
        <p:nvSpPr>
          <p:cNvPr id="183312" name="Text Box 16"/>
          <p:cNvSpPr txBox="1">
            <a:spLocks noChangeArrowheads="1"/>
          </p:cNvSpPr>
          <p:nvPr/>
        </p:nvSpPr>
        <p:spPr bwMode="auto">
          <a:xfrm>
            <a:off x="6191250" y="5608638"/>
            <a:ext cx="514350" cy="3667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B</a:t>
            </a:r>
          </a:p>
        </p:txBody>
      </p:sp>
      <p:sp>
        <p:nvSpPr>
          <p:cNvPr id="183313" name="Line 17"/>
          <p:cNvSpPr>
            <a:spLocks noChangeShapeType="1"/>
          </p:cNvSpPr>
          <p:nvPr/>
        </p:nvSpPr>
        <p:spPr bwMode="auto">
          <a:xfrm flipH="1" flipV="1">
            <a:off x="4775200" y="3268663"/>
            <a:ext cx="257175" cy="160337"/>
          </a:xfrm>
          <a:prstGeom prst="line">
            <a:avLst/>
          </a:prstGeom>
          <a:noFill/>
          <a:ln w="9525">
            <a:solidFill>
              <a:schemeClr val="bg1"/>
            </a:solidFill>
            <a:round/>
            <a:headEnd/>
            <a:tailEnd type="triangle" w="med" len="med"/>
          </a:ln>
          <a:effectLst/>
        </p:spPr>
        <p:txBody>
          <a:bodyPr/>
          <a:lstStyle/>
          <a:p>
            <a:endParaRPr lang="en-US"/>
          </a:p>
        </p:txBody>
      </p:sp>
      <p:sp>
        <p:nvSpPr>
          <p:cNvPr id="183314" name="Line 18"/>
          <p:cNvSpPr>
            <a:spLocks noChangeShapeType="1"/>
          </p:cNvSpPr>
          <p:nvPr/>
        </p:nvSpPr>
        <p:spPr bwMode="auto">
          <a:xfrm>
            <a:off x="228600" y="2514600"/>
            <a:ext cx="2971800" cy="0"/>
          </a:xfrm>
          <a:prstGeom prst="line">
            <a:avLst/>
          </a:prstGeom>
          <a:noFill/>
          <a:ln w="57150">
            <a:solidFill>
              <a:srgbClr val="660033"/>
            </a:solidFill>
            <a:round/>
            <a:headEnd/>
            <a:tailEnd type="oval" w="med" len="med"/>
          </a:ln>
          <a:effectLst/>
        </p:spPr>
        <p:txBody>
          <a:bodyPr/>
          <a:lstStyle/>
          <a:p>
            <a:endParaRPr lang="en-US"/>
          </a:p>
        </p:txBody>
      </p:sp>
      <p:sp>
        <p:nvSpPr>
          <p:cNvPr id="183316" name="Line 20"/>
          <p:cNvSpPr>
            <a:spLocks noChangeShapeType="1"/>
          </p:cNvSpPr>
          <p:nvPr/>
        </p:nvSpPr>
        <p:spPr bwMode="auto">
          <a:xfrm>
            <a:off x="2362200" y="5105400"/>
            <a:ext cx="1752600" cy="0"/>
          </a:xfrm>
          <a:prstGeom prst="line">
            <a:avLst/>
          </a:prstGeom>
          <a:noFill/>
          <a:ln w="57150">
            <a:solidFill>
              <a:srgbClr val="660033"/>
            </a:solidFill>
            <a:round/>
            <a:headEnd type="oval" w="med" len="med"/>
            <a:tailEnd type="oval" w="med" len="med"/>
          </a:ln>
          <a:effectLst/>
        </p:spPr>
        <p:txBody>
          <a:bodyPr/>
          <a:lstStyle/>
          <a:p>
            <a:endParaRPr lang="en-US"/>
          </a:p>
        </p:txBody>
      </p:sp>
      <p:grpSp>
        <p:nvGrpSpPr>
          <p:cNvPr id="2" name="Group 21"/>
          <p:cNvGrpSpPr>
            <a:grpSpLocks/>
          </p:cNvGrpSpPr>
          <p:nvPr/>
        </p:nvGrpSpPr>
        <p:grpSpPr bwMode="auto">
          <a:xfrm>
            <a:off x="4419600" y="2514600"/>
            <a:ext cx="914400" cy="533400"/>
            <a:chOff x="4752" y="2544"/>
            <a:chExt cx="576" cy="461"/>
          </a:xfrm>
        </p:grpSpPr>
        <p:sp>
          <p:nvSpPr>
            <p:cNvPr id="183318" name="Rectangle 22"/>
            <p:cNvSpPr>
              <a:spLocks noChangeArrowheads="1"/>
            </p:cNvSpPr>
            <p:nvPr/>
          </p:nvSpPr>
          <p:spPr bwMode="auto">
            <a:xfrm rot="16200000" flipH="1">
              <a:off x="4857"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eaLnBrk="0" hangingPunct="0"/>
              <a:r>
                <a:rPr lang="en-US" sz="3200" dirty="0">
                  <a:solidFill>
                    <a:srgbClr val="F00A20"/>
                  </a:solidFill>
                  <a:latin typeface="Times New Roman" pitchFamily="18" charset="0"/>
                  <a:cs typeface="Times New Roman" pitchFamily="18" charset="0"/>
                </a:rPr>
                <a:t>6V</a:t>
              </a:r>
            </a:p>
          </p:txBody>
        </p:sp>
        <p:sp>
          <p:nvSpPr>
            <p:cNvPr id="183319" name="Line 23"/>
            <p:cNvSpPr>
              <a:spLocks noChangeShapeType="1"/>
            </p:cNvSpPr>
            <p:nvPr/>
          </p:nvSpPr>
          <p:spPr bwMode="auto">
            <a:xfrm rot="5400000">
              <a:off x="4730" y="2662"/>
              <a:ext cx="44" cy="0"/>
            </a:xfrm>
            <a:prstGeom prst="line">
              <a:avLst/>
            </a:prstGeom>
            <a:noFill/>
            <a:ln w="57150">
              <a:solidFill>
                <a:schemeClr val="tx1"/>
              </a:solidFill>
              <a:round/>
              <a:headEnd/>
              <a:tailEnd/>
            </a:ln>
            <a:effectLst/>
          </p:spPr>
          <p:txBody>
            <a:bodyPr/>
            <a:lstStyle/>
            <a:p>
              <a:endParaRPr lang="en-US"/>
            </a:p>
          </p:txBody>
        </p:sp>
        <p:sp>
          <p:nvSpPr>
            <p:cNvPr id="183320" name="Line 24"/>
            <p:cNvSpPr>
              <a:spLocks noChangeShapeType="1"/>
            </p:cNvSpPr>
            <p:nvPr/>
          </p:nvSpPr>
          <p:spPr bwMode="auto">
            <a:xfrm>
              <a:off x="4896" y="2544"/>
              <a:ext cx="0" cy="96"/>
            </a:xfrm>
            <a:prstGeom prst="line">
              <a:avLst/>
            </a:prstGeom>
            <a:noFill/>
            <a:ln w="76200">
              <a:solidFill>
                <a:srgbClr val="F00A20"/>
              </a:solidFill>
              <a:round/>
              <a:headEnd/>
              <a:tailEnd/>
            </a:ln>
            <a:effectLst/>
          </p:spPr>
          <p:txBody>
            <a:bodyPr/>
            <a:lstStyle/>
            <a:p>
              <a:endParaRPr lang="en-US"/>
            </a:p>
          </p:txBody>
        </p:sp>
        <p:sp>
          <p:nvSpPr>
            <p:cNvPr id="183321" name="Line 25"/>
            <p:cNvSpPr>
              <a:spLocks noChangeShapeType="1"/>
            </p:cNvSpPr>
            <p:nvPr/>
          </p:nvSpPr>
          <p:spPr bwMode="auto">
            <a:xfrm>
              <a:off x="5136" y="2544"/>
              <a:ext cx="0" cy="96"/>
            </a:xfrm>
            <a:prstGeom prst="line">
              <a:avLst/>
            </a:prstGeom>
            <a:noFill/>
            <a:ln w="57150">
              <a:solidFill>
                <a:schemeClr val="tx1"/>
              </a:solidFill>
              <a:round/>
              <a:headEnd/>
              <a:tailEnd/>
            </a:ln>
            <a:effectLst/>
          </p:spPr>
          <p:txBody>
            <a:bodyPr/>
            <a:lstStyle/>
            <a:p>
              <a:endParaRPr lang="en-US"/>
            </a:p>
          </p:txBody>
        </p:sp>
      </p:grpSp>
      <p:sp>
        <p:nvSpPr>
          <p:cNvPr id="183322" name="Rectangle 26"/>
          <p:cNvSpPr>
            <a:spLocks noChangeArrowheads="1"/>
          </p:cNvSpPr>
          <p:nvPr/>
        </p:nvSpPr>
        <p:spPr bwMode="auto">
          <a:xfrm>
            <a:off x="42863" y="3552825"/>
            <a:ext cx="1857375" cy="1662113"/>
          </a:xfrm>
          <a:prstGeom prst="rect">
            <a:avLst/>
          </a:prstGeom>
          <a:solidFill>
            <a:srgbClr val="FFFF00"/>
          </a:solidFill>
          <a:ln w="57150" cmpd="thickThin">
            <a:solidFill>
              <a:srgbClr val="663300"/>
            </a:solidFill>
            <a:miter lim="800000"/>
            <a:headEnd/>
            <a:tailEnd/>
          </a:ln>
          <a:effectLst/>
        </p:spPr>
        <p:txBody>
          <a:bodyPr wrap="none" anchor="ctr"/>
          <a:lstStyle/>
          <a:p>
            <a:pPr algn="ctr"/>
            <a:endParaRPr lang="vi-VN"/>
          </a:p>
        </p:txBody>
      </p:sp>
      <p:sp>
        <p:nvSpPr>
          <p:cNvPr id="183323" name="AutoShape 27"/>
          <p:cNvSpPr>
            <a:spLocks noChangeArrowheads="1"/>
          </p:cNvSpPr>
          <p:nvPr/>
        </p:nvSpPr>
        <p:spPr bwMode="auto">
          <a:xfrm>
            <a:off x="163513" y="4983163"/>
            <a:ext cx="176212" cy="1762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pPr algn="ctr"/>
            <a:endParaRPr lang="vi-VN"/>
          </a:p>
        </p:txBody>
      </p:sp>
      <p:sp>
        <p:nvSpPr>
          <p:cNvPr id="183324" name="Rectangle 28"/>
          <p:cNvSpPr>
            <a:spLocks noChangeArrowheads="1"/>
          </p:cNvSpPr>
          <p:nvPr/>
        </p:nvSpPr>
        <p:spPr bwMode="auto">
          <a:xfrm>
            <a:off x="0" y="3552825"/>
            <a:ext cx="1930400" cy="1662113"/>
          </a:xfrm>
          <a:prstGeom prst="rect">
            <a:avLst/>
          </a:prstGeom>
          <a:solidFill>
            <a:srgbClr val="FFFFCC"/>
          </a:solidFill>
          <a:ln w="57150" cmpd="thickThin">
            <a:solidFill>
              <a:srgbClr val="663300"/>
            </a:solidFill>
            <a:miter lim="800000"/>
            <a:headEnd/>
            <a:tailEnd/>
          </a:ln>
          <a:effectLst/>
        </p:spPr>
        <p:txBody>
          <a:bodyPr wrap="none" anchor="ctr"/>
          <a:lstStyle/>
          <a:p>
            <a:pPr algn="ctr"/>
            <a:endParaRPr lang="vi-VN"/>
          </a:p>
        </p:txBody>
      </p:sp>
      <p:sp>
        <p:nvSpPr>
          <p:cNvPr id="183325" name="Oval 29"/>
          <p:cNvSpPr>
            <a:spLocks noChangeArrowheads="1"/>
          </p:cNvSpPr>
          <p:nvPr/>
        </p:nvSpPr>
        <p:spPr bwMode="auto">
          <a:xfrm>
            <a:off x="193675" y="3686175"/>
            <a:ext cx="1444625" cy="1433513"/>
          </a:xfrm>
          <a:prstGeom prst="ellipse">
            <a:avLst/>
          </a:prstGeom>
          <a:solidFill>
            <a:schemeClr val="bg1"/>
          </a:solidFill>
          <a:ln w="12700">
            <a:solidFill>
              <a:schemeClr val="accent2"/>
            </a:solidFill>
            <a:round/>
            <a:headEnd/>
            <a:tailEnd/>
          </a:ln>
          <a:effectLst/>
        </p:spPr>
        <p:txBody>
          <a:bodyPr wrap="none" anchor="ctr"/>
          <a:lstStyle/>
          <a:p>
            <a:pPr algn="ctr"/>
            <a:endParaRPr lang="vi-VN"/>
          </a:p>
        </p:txBody>
      </p:sp>
      <p:sp>
        <p:nvSpPr>
          <p:cNvPr id="183326" name="Arc 30"/>
          <p:cNvSpPr>
            <a:spLocks/>
          </p:cNvSpPr>
          <p:nvPr/>
        </p:nvSpPr>
        <p:spPr bwMode="auto">
          <a:xfrm rot="6681726" flipH="1">
            <a:off x="686595" y="3694906"/>
            <a:ext cx="588962" cy="962025"/>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pPr algn="ctr"/>
            <a:endParaRPr lang="vi-VN"/>
          </a:p>
        </p:txBody>
      </p:sp>
      <p:sp>
        <p:nvSpPr>
          <p:cNvPr id="183327" name="Text Box 31"/>
          <p:cNvSpPr txBox="1">
            <a:spLocks noChangeArrowheads="1"/>
          </p:cNvSpPr>
          <p:nvPr/>
        </p:nvSpPr>
        <p:spPr bwMode="auto">
          <a:xfrm rot="19393140">
            <a:off x="401638" y="3733800"/>
            <a:ext cx="498475" cy="336550"/>
          </a:xfrm>
          <a:prstGeom prst="rect">
            <a:avLst/>
          </a:prstGeom>
          <a:noFill/>
          <a:ln w="3175">
            <a:noFill/>
            <a:miter lim="800000"/>
            <a:headEnd/>
            <a:tailEnd/>
          </a:ln>
          <a:effectLst/>
        </p:spPr>
        <p:txBody>
          <a:bodyPr>
            <a:spAutoFit/>
          </a:bodyPr>
          <a:lstStyle/>
          <a:p>
            <a:pPr algn="ctr"/>
            <a:r>
              <a:rPr lang="en-US" sz="1600">
                <a:latin typeface="Times New Roman" pitchFamily="18" charset="0"/>
                <a:cs typeface="Times New Roman" pitchFamily="18" charset="0"/>
              </a:rPr>
              <a:t>0,5</a:t>
            </a:r>
          </a:p>
        </p:txBody>
      </p:sp>
      <p:sp>
        <p:nvSpPr>
          <p:cNvPr id="183328" name="Line 32"/>
          <p:cNvSpPr>
            <a:spLocks noChangeShapeType="1"/>
          </p:cNvSpPr>
          <p:nvPr/>
        </p:nvSpPr>
        <p:spPr bwMode="auto">
          <a:xfrm rot="300000">
            <a:off x="989013" y="3883025"/>
            <a:ext cx="0" cy="55563"/>
          </a:xfrm>
          <a:prstGeom prst="line">
            <a:avLst/>
          </a:prstGeom>
          <a:noFill/>
          <a:ln w="6350">
            <a:solidFill>
              <a:srgbClr val="0000FF"/>
            </a:solidFill>
            <a:round/>
            <a:headEnd/>
            <a:tailEnd/>
          </a:ln>
          <a:effectLst/>
        </p:spPr>
        <p:txBody>
          <a:bodyPr/>
          <a:lstStyle/>
          <a:p>
            <a:endParaRPr lang="en-US"/>
          </a:p>
        </p:txBody>
      </p:sp>
      <p:sp>
        <p:nvSpPr>
          <p:cNvPr id="183329" name="Line 33"/>
          <p:cNvSpPr>
            <a:spLocks noChangeShapeType="1"/>
          </p:cNvSpPr>
          <p:nvPr/>
        </p:nvSpPr>
        <p:spPr bwMode="auto">
          <a:xfrm rot="900000">
            <a:off x="1076325" y="3898900"/>
            <a:ext cx="0" cy="57150"/>
          </a:xfrm>
          <a:prstGeom prst="line">
            <a:avLst/>
          </a:prstGeom>
          <a:noFill/>
          <a:ln w="6350">
            <a:solidFill>
              <a:srgbClr val="0000FF"/>
            </a:solidFill>
            <a:round/>
            <a:headEnd/>
            <a:tailEnd/>
          </a:ln>
          <a:effectLst/>
        </p:spPr>
        <p:txBody>
          <a:bodyPr/>
          <a:lstStyle/>
          <a:p>
            <a:endParaRPr lang="en-US"/>
          </a:p>
        </p:txBody>
      </p:sp>
      <p:sp>
        <p:nvSpPr>
          <p:cNvPr id="183330" name="Line 34"/>
          <p:cNvSpPr>
            <a:spLocks noChangeShapeType="1"/>
          </p:cNvSpPr>
          <p:nvPr/>
        </p:nvSpPr>
        <p:spPr bwMode="auto">
          <a:xfrm rot="1500000">
            <a:off x="1152525" y="3930650"/>
            <a:ext cx="0" cy="131763"/>
          </a:xfrm>
          <a:prstGeom prst="line">
            <a:avLst/>
          </a:prstGeom>
          <a:noFill/>
          <a:ln w="9525">
            <a:solidFill>
              <a:srgbClr val="FF0000"/>
            </a:solidFill>
            <a:round/>
            <a:headEnd/>
            <a:tailEnd/>
          </a:ln>
          <a:effectLst/>
        </p:spPr>
        <p:txBody>
          <a:bodyPr/>
          <a:lstStyle/>
          <a:p>
            <a:endParaRPr lang="en-US"/>
          </a:p>
        </p:txBody>
      </p:sp>
      <p:sp>
        <p:nvSpPr>
          <p:cNvPr id="183331" name="Line 35"/>
          <p:cNvSpPr>
            <a:spLocks noChangeShapeType="1"/>
          </p:cNvSpPr>
          <p:nvPr/>
        </p:nvSpPr>
        <p:spPr bwMode="auto">
          <a:xfrm rot="2100000">
            <a:off x="1236663" y="3979863"/>
            <a:ext cx="0" cy="57150"/>
          </a:xfrm>
          <a:prstGeom prst="line">
            <a:avLst/>
          </a:prstGeom>
          <a:noFill/>
          <a:ln w="6350">
            <a:solidFill>
              <a:srgbClr val="0000FF"/>
            </a:solidFill>
            <a:round/>
            <a:headEnd/>
            <a:tailEnd/>
          </a:ln>
          <a:effectLst/>
        </p:spPr>
        <p:txBody>
          <a:bodyPr/>
          <a:lstStyle/>
          <a:p>
            <a:endParaRPr lang="en-US"/>
          </a:p>
        </p:txBody>
      </p:sp>
      <p:sp>
        <p:nvSpPr>
          <p:cNvPr id="183332" name="Line 36"/>
          <p:cNvSpPr>
            <a:spLocks noChangeShapeType="1"/>
          </p:cNvSpPr>
          <p:nvPr/>
        </p:nvSpPr>
        <p:spPr bwMode="auto">
          <a:xfrm rot="2700000">
            <a:off x="1304926" y="4040187"/>
            <a:ext cx="0" cy="60325"/>
          </a:xfrm>
          <a:prstGeom prst="line">
            <a:avLst/>
          </a:prstGeom>
          <a:noFill/>
          <a:ln w="6350">
            <a:solidFill>
              <a:srgbClr val="0000FF"/>
            </a:solidFill>
            <a:round/>
            <a:headEnd/>
            <a:tailEnd/>
          </a:ln>
          <a:effectLst/>
        </p:spPr>
        <p:txBody>
          <a:bodyPr/>
          <a:lstStyle/>
          <a:p>
            <a:endParaRPr lang="en-US"/>
          </a:p>
        </p:txBody>
      </p:sp>
      <p:sp>
        <p:nvSpPr>
          <p:cNvPr id="183333" name="Line 37"/>
          <p:cNvSpPr>
            <a:spLocks noChangeShapeType="1"/>
          </p:cNvSpPr>
          <p:nvPr/>
        </p:nvSpPr>
        <p:spPr bwMode="auto">
          <a:xfrm rot="18900000">
            <a:off x="573088" y="4038600"/>
            <a:ext cx="0" cy="58738"/>
          </a:xfrm>
          <a:prstGeom prst="line">
            <a:avLst/>
          </a:prstGeom>
          <a:noFill/>
          <a:ln w="6350">
            <a:solidFill>
              <a:srgbClr val="0000FF"/>
            </a:solidFill>
            <a:round/>
            <a:headEnd/>
            <a:tailEnd/>
          </a:ln>
          <a:effectLst/>
        </p:spPr>
        <p:txBody>
          <a:bodyPr/>
          <a:lstStyle/>
          <a:p>
            <a:endParaRPr lang="en-US"/>
          </a:p>
        </p:txBody>
      </p:sp>
      <p:sp>
        <p:nvSpPr>
          <p:cNvPr id="183334" name="Line 38"/>
          <p:cNvSpPr>
            <a:spLocks noChangeShapeType="1"/>
          </p:cNvSpPr>
          <p:nvPr/>
        </p:nvSpPr>
        <p:spPr bwMode="auto">
          <a:xfrm rot="19500000">
            <a:off x="641350" y="3983038"/>
            <a:ext cx="0" cy="55562"/>
          </a:xfrm>
          <a:prstGeom prst="line">
            <a:avLst/>
          </a:prstGeom>
          <a:noFill/>
          <a:ln w="6350">
            <a:solidFill>
              <a:srgbClr val="0000FF"/>
            </a:solidFill>
            <a:round/>
            <a:headEnd/>
            <a:tailEnd/>
          </a:ln>
          <a:effectLst/>
        </p:spPr>
        <p:txBody>
          <a:bodyPr/>
          <a:lstStyle/>
          <a:p>
            <a:endParaRPr lang="en-US"/>
          </a:p>
        </p:txBody>
      </p:sp>
      <p:sp>
        <p:nvSpPr>
          <p:cNvPr id="183335" name="Line 39"/>
          <p:cNvSpPr>
            <a:spLocks noChangeShapeType="1"/>
          </p:cNvSpPr>
          <p:nvPr/>
        </p:nvSpPr>
        <p:spPr bwMode="auto">
          <a:xfrm rot="20100000" flipH="1">
            <a:off x="723900" y="3932238"/>
            <a:ext cx="6350" cy="80962"/>
          </a:xfrm>
          <a:prstGeom prst="line">
            <a:avLst/>
          </a:prstGeom>
          <a:noFill/>
          <a:ln w="9525">
            <a:solidFill>
              <a:srgbClr val="FF0000"/>
            </a:solidFill>
            <a:round/>
            <a:headEnd/>
            <a:tailEnd/>
          </a:ln>
          <a:effectLst/>
        </p:spPr>
        <p:txBody>
          <a:bodyPr/>
          <a:lstStyle/>
          <a:p>
            <a:endParaRPr lang="en-US"/>
          </a:p>
        </p:txBody>
      </p:sp>
      <p:sp>
        <p:nvSpPr>
          <p:cNvPr id="183336" name="Line 40"/>
          <p:cNvSpPr>
            <a:spLocks noChangeShapeType="1"/>
          </p:cNvSpPr>
          <p:nvPr/>
        </p:nvSpPr>
        <p:spPr bwMode="auto">
          <a:xfrm rot="20700000">
            <a:off x="800100" y="3903663"/>
            <a:ext cx="0" cy="58737"/>
          </a:xfrm>
          <a:prstGeom prst="line">
            <a:avLst/>
          </a:prstGeom>
          <a:noFill/>
          <a:ln w="6350">
            <a:solidFill>
              <a:srgbClr val="0000FF"/>
            </a:solidFill>
            <a:round/>
            <a:headEnd/>
            <a:tailEnd/>
          </a:ln>
          <a:effectLst/>
        </p:spPr>
        <p:txBody>
          <a:bodyPr/>
          <a:lstStyle/>
          <a:p>
            <a:endParaRPr lang="en-US"/>
          </a:p>
        </p:txBody>
      </p:sp>
      <p:sp>
        <p:nvSpPr>
          <p:cNvPr id="183337" name="Line 41"/>
          <p:cNvSpPr>
            <a:spLocks noChangeShapeType="1"/>
          </p:cNvSpPr>
          <p:nvPr/>
        </p:nvSpPr>
        <p:spPr bwMode="auto">
          <a:xfrm rot="21300000">
            <a:off x="892175" y="3884613"/>
            <a:ext cx="0" cy="57150"/>
          </a:xfrm>
          <a:prstGeom prst="line">
            <a:avLst/>
          </a:prstGeom>
          <a:noFill/>
          <a:ln w="6350">
            <a:solidFill>
              <a:srgbClr val="0000FF"/>
            </a:solidFill>
            <a:round/>
            <a:headEnd/>
            <a:tailEnd/>
          </a:ln>
          <a:effectLst/>
        </p:spPr>
        <p:txBody>
          <a:bodyPr/>
          <a:lstStyle/>
          <a:p>
            <a:endParaRPr lang="en-US"/>
          </a:p>
        </p:txBody>
      </p:sp>
      <p:sp>
        <p:nvSpPr>
          <p:cNvPr id="183338" name="Line 42"/>
          <p:cNvSpPr>
            <a:spLocks noChangeShapeType="1"/>
          </p:cNvSpPr>
          <p:nvPr/>
        </p:nvSpPr>
        <p:spPr bwMode="auto">
          <a:xfrm rot="49500000">
            <a:off x="486569" y="4236244"/>
            <a:ext cx="0" cy="144462"/>
          </a:xfrm>
          <a:prstGeom prst="line">
            <a:avLst/>
          </a:prstGeom>
          <a:noFill/>
          <a:ln w="9525">
            <a:solidFill>
              <a:srgbClr val="FF0000"/>
            </a:solidFill>
            <a:round/>
            <a:headEnd/>
            <a:tailEnd/>
          </a:ln>
          <a:effectLst/>
        </p:spPr>
        <p:txBody>
          <a:bodyPr/>
          <a:lstStyle/>
          <a:p>
            <a:endParaRPr lang="en-US"/>
          </a:p>
        </p:txBody>
      </p:sp>
      <p:sp>
        <p:nvSpPr>
          <p:cNvPr id="183339" name="Line 43"/>
          <p:cNvSpPr>
            <a:spLocks noChangeShapeType="1"/>
          </p:cNvSpPr>
          <p:nvPr/>
        </p:nvSpPr>
        <p:spPr bwMode="auto">
          <a:xfrm rot="39300000">
            <a:off x="474663" y="4189413"/>
            <a:ext cx="0" cy="57150"/>
          </a:xfrm>
          <a:prstGeom prst="line">
            <a:avLst/>
          </a:prstGeom>
          <a:noFill/>
          <a:ln w="6350">
            <a:solidFill>
              <a:srgbClr val="0000FF"/>
            </a:solidFill>
            <a:round/>
            <a:headEnd/>
            <a:tailEnd/>
          </a:ln>
          <a:effectLst/>
        </p:spPr>
        <p:txBody>
          <a:bodyPr/>
          <a:lstStyle/>
          <a:p>
            <a:endParaRPr lang="en-US"/>
          </a:p>
        </p:txBody>
      </p:sp>
      <p:sp>
        <p:nvSpPr>
          <p:cNvPr id="183340" name="Line 44"/>
          <p:cNvSpPr>
            <a:spLocks noChangeShapeType="1"/>
          </p:cNvSpPr>
          <p:nvPr/>
        </p:nvSpPr>
        <p:spPr bwMode="auto">
          <a:xfrm rot="39900000">
            <a:off x="517525" y="4108450"/>
            <a:ext cx="0" cy="57150"/>
          </a:xfrm>
          <a:prstGeom prst="line">
            <a:avLst/>
          </a:prstGeom>
          <a:noFill/>
          <a:ln w="6350">
            <a:solidFill>
              <a:srgbClr val="0000FF"/>
            </a:solidFill>
            <a:round/>
            <a:headEnd/>
            <a:tailEnd/>
          </a:ln>
          <a:effectLst/>
        </p:spPr>
        <p:txBody>
          <a:bodyPr/>
          <a:lstStyle/>
          <a:p>
            <a:endParaRPr lang="en-US"/>
          </a:p>
        </p:txBody>
      </p:sp>
      <p:sp>
        <p:nvSpPr>
          <p:cNvPr id="183341" name="Line 45"/>
          <p:cNvSpPr>
            <a:spLocks noChangeShapeType="1"/>
          </p:cNvSpPr>
          <p:nvPr/>
        </p:nvSpPr>
        <p:spPr bwMode="auto">
          <a:xfrm rot="3300000">
            <a:off x="1354932" y="4110831"/>
            <a:ext cx="0" cy="55563"/>
          </a:xfrm>
          <a:prstGeom prst="line">
            <a:avLst/>
          </a:prstGeom>
          <a:noFill/>
          <a:ln w="6350">
            <a:solidFill>
              <a:srgbClr val="0000FF"/>
            </a:solidFill>
            <a:round/>
            <a:headEnd/>
            <a:tailEnd/>
          </a:ln>
          <a:effectLst/>
        </p:spPr>
        <p:txBody>
          <a:bodyPr/>
          <a:lstStyle/>
          <a:p>
            <a:endParaRPr lang="en-US"/>
          </a:p>
        </p:txBody>
      </p:sp>
      <p:sp>
        <p:nvSpPr>
          <p:cNvPr id="183342" name="Line 46"/>
          <p:cNvSpPr>
            <a:spLocks noChangeShapeType="1"/>
          </p:cNvSpPr>
          <p:nvPr/>
        </p:nvSpPr>
        <p:spPr bwMode="auto">
          <a:xfrm rot="3900000">
            <a:off x="1399382" y="4188618"/>
            <a:ext cx="0" cy="55563"/>
          </a:xfrm>
          <a:prstGeom prst="line">
            <a:avLst/>
          </a:prstGeom>
          <a:noFill/>
          <a:ln w="6350">
            <a:solidFill>
              <a:srgbClr val="0000FF"/>
            </a:solidFill>
            <a:round/>
            <a:headEnd/>
            <a:tailEnd/>
          </a:ln>
          <a:effectLst/>
        </p:spPr>
        <p:txBody>
          <a:bodyPr/>
          <a:lstStyle/>
          <a:p>
            <a:endParaRPr lang="en-US"/>
          </a:p>
        </p:txBody>
      </p:sp>
      <p:sp>
        <p:nvSpPr>
          <p:cNvPr id="183343" name="Line 47"/>
          <p:cNvSpPr>
            <a:spLocks noChangeShapeType="1"/>
          </p:cNvSpPr>
          <p:nvPr/>
        </p:nvSpPr>
        <p:spPr bwMode="auto">
          <a:xfrm rot="4500000">
            <a:off x="1398588" y="4244975"/>
            <a:ext cx="0" cy="127000"/>
          </a:xfrm>
          <a:prstGeom prst="line">
            <a:avLst/>
          </a:prstGeom>
          <a:noFill/>
          <a:ln w="9525">
            <a:solidFill>
              <a:srgbClr val="FF0000"/>
            </a:solidFill>
            <a:round/>
            <a:headEnd/>
            <a:tailEnd/>
          </a:ln>
          <a:effectLst/>
        </p:spPr>
        <p:txBody>
          <a:bodyPr/>
          <a:lstStyle/>
          <a:p>
            <a:endParaRPr lang="en-US"/>
          </a:p>
        </p:txBody>
      </p:sp>
      <p:sp>
        <p:nvSpPr>
          <p:cNvPr id="183344" name="Text Box 48"/>
          <p:cNvSpPr txBox="1">
            <a:spLocks noChangeArrowheads="1"/>
          </p:cNvSpPr>
          <p:nvPr/>
        </p:nvSpPr>
        <p:spPr bwMode="auto">
          <a:xfrm rot="17403252">
            <a:off x="165100" y="4137026"/>
            <a:ext cx="441325" cy="336550"/>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latin typeface="Arial" charset="0"/>
            </a:endParaRPr>
          </a:p>
        </p:txBody>
      </p:sp>
      <p:sp>
        <p:nvSpPr>
          <p:cNvPr id="183345" name="Text Box 49"/>
          <p:cNvSpPr txBox="1">
            <a:spLocks noChangeArrowheads="1"/>
          </p:cNvSpPr>
          <p:nvPr/>
        </p:nvSpPr>
        <p:spPr bwMode="auto">
          <a:xfrm rot="1500000">
            <a:off x="981075" y="3717925"/>
            <a:ext cx="455613" cy="336550"/>
          </a:xfrm>
          <a:prstGeom prst="rect">
            <a:avLst/>
          </a:prstGeom>
          <a:noFill/>
          <a:ln w="12700">
            <a:noFill/>
            <a:miter lim="800000"/>
            <a:headEnd/>
            <a:tailEnd/>
          </a:ln>
          <a:effectLst/>
        </p:spPr>
        <p:txBody>
          <a:bodyPr>
            <a:spAutoFit/>
          </a:bodyPr>
          <a:lstStyle/>
          <a:p>
            <a:pPr algn="ctr"/>
            <a:r>
              <a:rPr lang="en-US" sz="1600">
                <a:latin typeface="Arial" charset="0"/>
              </a:rPr>
              <a:t>1</a:t>
            </a:r>
          </a:p>
        </p:txBody>
      </p:sp>
      <p:sp>
        <p:nvSpPr>
          <p:cNvPr id="183346" name="Text Box 50"/>
          <p:cNvSpPr txBox="1">
            <a:spLocks noChangeArrowheads="1"/>
          </p:cNvSpPr>
          <p:nvPr/>
        </p:nvSpPr>
        <p:spPr bwMode="auto">
          <a:xfrm rot="4500000">
            <a:off x="1159669" y="3979069"/>
            <a:ext cx="677862" cy="336550"/>
          </a:xfrm>
          <a:prstGeom prst="rect">
            <a:avLst/>
          </a:prstGeom>
          <a:noFill/>
          <a:ln w="12700">
            <a:noFill/>
            <a:miter lim="800000"/>
            <a:headEnd/>
            <a:tailEnd/>
          </a:ln>
          <a:effectLst/>
        </p:spPr>
        <p:txBody>
          <a:bodyPr>
            <a:spAutoFit/>
          </a:bodyPr>
          <a:lstStyle/>
          <a:p>
            <a:pPr algn="ctr"/>
            <a:r>
              <a:rPr lang="en-US" sz="1600">
                <a:latin typeface="Arial" charset="0"/>
              </a:rPr>
              <a:t>1,5</a:t>
            </a:r>
          </a:p>
        </p:txBody>
      </p:sp>
      <p:sp>
        <p:nvSpPr>
          <p:cNvPr id="183347" name="Text Box 51"/>
          <p:cNvSpPr txBox="1">
            <a:spLocks noChangeArrowheads="1"/>
          </p:cNvSpPr>
          <p:nvPr/>
        </p:nvSpPr>
        <p:spPr bwMode="auto">
          <a:xfrm>
            <a:off x="539750" y="4092575"/>
            <a:ext cx="785813" cy="366713"/>
          </a:xfrm>
          <a:prstGeom prst="rect">
            <a:avLst/>
          </a:prstGeom>
          <a:noFill/>
          <a:ln w="9525">
            <a:noFill/>
            <a:miter lim="800000"/>
            <a:headEnd/>
            <a:tailEnd/>
          </a:ln>
          <a:effectLst/>
        </p:spPr>
        <p:txBody>
          <a:bodyPr>
            <a:spAutoFit/>
          </a:bodyPr>
          <a:lstStyle/>
          <a:p>
            <a:pPr algn="ctr"/>
            <a:r>
              <a:rPr lang="en-US">
                <a:latin typeface="Arial" charset="0"/>
              </a:rPr>
              <a:t>A</a:t>
            </a:r>
          </a:p>
        </p:txBody>
      </p:sp>
      <p:sp>
        <p:nvSpPr>
          <p:cNvPr id="183348" name="AutoShape 52"/>
          <p:cNvSpPr>
            <a:spLocks noChangeArrowheads="1"/>
          </p:cNvSpPr>
          <p:nvPr/>
        </p:nvSpPr>
        <p:spPr bwMode="auto">
          <a:xfrm rot="10800000">
            <a:off x="330200" y="3870325"/>
            <a:ext cx="1211263" cy="1131888"/>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pPr algn="ctr"/>
            <a:endParaRPr lang="vi-VN"/>
          </a:p>
        </p:txBody>
      </p:sp>
      <p:sp>
        <p:nvSpPr>
          <p:cNvPr id="183349" name="Rectangle 53"/>
          <p:cNvSpPr>
            <a:spLocks noChangeArrowheads="1"/>
          </p:cNvSpPr>
          <p:nvPr/>
        </p:nvSpPr>
        <p:spPr bwMode="auto">
          <a:xfrm>
            <a:off x="42863" y="4511675"/>
            <a:ext cx="1822450" cy="668338"/>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pPr algn="ctr"/>
            <a:endParaRPr lang="vi-VN"/>
          </a:p>
        </p:txBody>
      </p:sp>
      <p:sp>
        <p:nvSpPr>
          <p:cNvPr id="183350" name="AutoShape 54"/>
          <p:cNvSpPr>
            <a:spLocks noChangeArrowheads="1"/>
          </p:cNvSpPr>
          <p:nvPr/>
        </p:nvSpPr>
        <p:spPr bwMode="auto">
          <a:xfrm>
            <a:off x="893763" y="4616450"/>
            <a:ext cx="76200" cy="76200"/>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pPr algn="ctr"/>
            <a:endParaRPr lang="vi-VN"/>
          </a:p>
        </p:txBody>
      </p:sp>
      <p:grpSp>
        <p:nvGrpSpPr>
          <p:cNvPr id="3" name="Group 55"/>
          <p:cNvGrpSpPr>
            <a:grpSpLocks/>
          </p:cNvGrpSpPr>
          <p:nvPr/>
        </p:nvGrpSpPr>
        <p:grpSpPr bwMode="auto">
          <a:xfrm>
            <a:off x="866775" y="4594225"/>
            <a:ext cx="128588" cy="61913"/>
            <a:chOff x="2838" y="2415"/>
            <a:chExt cx="86" cy="40"/>
          </a:xfrm>
        </p:grpSpPr>
        <p:sp>
          <p:nvSpPr>
            <p:cNvPr id="183352" name="Arc 56"/>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pPr algn="ctr"/>
              <a:endParaRPr lang="vi-VN"/>
            </a:p>
          </p:txBody>
        </p:sp>
        <p:sp>
          <p:nvSpPr>
            <p:cNvPr id="183353" name="Freeform 57"/>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83354" name="Freeform 58"/>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183355" name="Oval 59"/>
          <p:cNvSpPr>
            <a:spLocks noChangeArrowheads="1"/>
          </p:cNvSpPr>
          <p:nvPr/>
        </p:nvSpPr>
        <p:spPr bwMode="auto">
          <a:xfrm>
            <a:off x="900113" y="4408488"/>
            <a:ext cx="63500" cy="63500"/>
          </a:xfrm>
          <a:prstGeom prst="ellipse">
            <a:avLst/>
          </a:prstGeom>
          <a:solidFill>
            <a:srgbClr val="0000FF"/>
          </a:solidFill>
          <a:ln w="6350">
            <a:solidFill>
              <a:srgbClr val="009900"/>
            </a:solidFill>
            <a:round/>
            <a:headEnd/>
            <a:tailEnd/>
          </a:ln>
          <a:effectLst/>
        </p:spPr>
        <p:txBody>
          <a:bodyPr wrap="none" anchor="ctr"/>
          <a:lstStyle/>
          <a:p>
            <a:pPr algn="ctr"/>
            <a:endParaRPr lang="vi-VN">
              <a:latin typeface="Arial" charset="0"/>
            </a:endParaRPr>
          </a:p>
        </p:txBody>
      </p:sp>
      <p:sp>
        <p:nvSpPr>
          <p:cNvPr id="183356" name="Oval 60"/>
          <p:cNvSpPr>
            <a:spLocks noChangeArrowheads="1"/>
          </p:cNvSpPr>
          <p:nvPr/>
        </p:nvSpPr>
        <p:spPr bwMode="auto">
          <a:xfrm>
            <a:off x="163513" y="4983163"/>
            <a:ext cx="166687" cy="160337"/>
          </a:xfrm>
          <a:prstGeom prst="ellipse">
            <a:avLst/>
          </a:prstGeom>
          <a:solidFill>
            <a:srgbClr val="FF0000"/>
          </a:solidFill>
          <a:ln w="9525">
            <a:solidFill>
              <a:schemeClr val="tx1"/>
            </a:solidFill>
            <a:round/>
            <a:headEnd/>
            <a:tailEnd/>
          </a:ln>
          <a:effectLst/>
        </p:spPr>
        <p:txBody>
          <a:bodyPr wrap="none" anchor="ctr"/>
          <a:lstStyle/>
          <a:p>
            <a:pPr algn="ctr"/>
            <a:endParaRPr lang="vi-VN"/>
          </a:p>
        </p:txBody>
      </p:sp>
      <p:sp>
        <p:nvSpPr>
          <p:cNvPr id="183357" name="Oval 61"/>
          <p:cNvSpPr>
            <a:spLocks noChangeArrowheads="1"/>
          </p:cNvSpPr>
          <p:nvPr/>
        </p:nvSpPr>
        <p:spPr bwMode="auto">
          <a:xfrm>
            <a:off x="1481138" y="4983163"/>
            <a:ext cx="166687" cy="160337"/>
          </a:xfrm>
          <a:prstGeom prst="ellipse">
            <a:avLst/>
          </a:prstGeom>
          <a:solidFill>
            <a:schemeClr val="tx1"/>
          </a:solidFill>
          <a:ln w="9525">
            <a:solidFill>
              <a:schemeClr val="tx1"/>
            </a:solidFill>
            <a:round/>
            <a:headEnd/>
            <a:tailEnd/>
          </a:ln>
          <a:effectLst/>
        </p:spPr>
        <p:txBody>
          <a:bodyPr wrap="none" anchor="ctr"/>
          <a:lstStyle/>
          <a:p>
            <a:pPr algn="ctr"/>
            <a:endParaRPr lang="vi-VN"/>
          </a:p>
        </p:txBody>
      </p:sp>
      <p:sp>
        <p:nvSpPr>
          <p:cNvPr id="183358" name="Text Box 62"/>
          <p:cNvSpPr txBox="1">
            <a:spLocks noChangeArrowheads="1"/>
          </p:cNvSpPr>
          <p:nvPr/>
        </p:nvSpPr>
        <p:spPr bwMode="auto">
          <a:xfrm>
            <a:off x="171450" y="4772025"/>
            <a:ext cx="449263" cy="457200"/>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183359" name="Text Box 63"/>
          <p:cNvSpPr txBox="1">
            <a:spLocks noChangeArrowheads="1"/>
          </p:cNvSpPr>
          <p:nvPr/>
        </p:nvSpPr>
        <p:spPr bwMode="auto">
          <a:xfrm>
            <a:off x="1287463" y="4689475"/>
            <a:ext cx="449262" cy="457200"/>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183360" name="Text Box 64"/>
          <p:cNvSpPr txBox="1">
            <a:spLocks noChangeArrowheads="1"/>
          </p:cNvSpPr>
          <p:nvPr/>
        </p:nvSpPr>
        <p:spPr bwMode="auto">
          <a:xfrm>
            <a:off x="771525" y="4689475"/>
            <a:ext cx="515938"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Times New Roman" pitchFamily="18" charset="0"/>
                <a:cs typeface="Times New Roman" pitchFamily="18" charset="0"/>
              </a:rPr>
              <a:t>A</a:t>
            </a:r>
          </a:p>
        </p:txBody>
      </p:sp>
      <p:sp>
        <p:nvSpPr>
          <p:cNvPr id="183361" name="Rectangle 65"/>
          <p:cNvSpPr>
            <a:spLocks noChangeArrowheads="1"/>
          </p:cNvSpPr>
          <p:nvPr/>
        </p:nvSpPr>
        <p:spPr bwMode="auto">
          <a:xfrm>
            <a:off x="42863" y="3619500"/>
            <a:ext cx="1833562" cy="869950"/>
          </a:xfrm>
          <a:prstGeom prst="rect">
            <a:avLst/>
          </a:prstGeom>
          <a:noFill/>
          <a:ln w="28575">
            <a:solidFill>
              <a:srgbClr val="0000CC"/>
            </a:solidFill>
            <a:miter lim="800000"/>
            <a:headEnd/>
            <a:tailEnd/>
          </a:ln>
          <a:effectLst/>
        </p:spPr>
        <p:txBody>
          <a:bodyPr wrap="none" anchor="ctr"/>
          <a:lstStyle/>
          <a:p>
            <a:pPr algn="ctr"/>
            <a:endParaRPr lang="vi-VN">
              <a:latin typeface="Arial" charset="0"/>
            </a:endParaRPr>
          </a:p>
        </p:txBody>
      </p:sp>
      <p:sp>
        <p:nvSpPr>
          <p:cNvPr id="183362" name="Line 66"/>
          <p:cNvSpPr>
            <a:spLocks noChangeShapeType="1"/>
          </p:cNvSpPr>
          <p:nvPr/>
        </p:nvSpPr>
        <p:spPr bwMode="auto">
          <a:xfrm flipV="1">
            <a:off x="228600" y="2514600"/>
            <a:ext cx="0" cy="2540000"/>
          </a:xfrm>
          <a:prstGeom prst="line">
            <a:avLst/>
          </a:prstGeom>
          <a:noFill/>
          <a:ln w="57150">
            <a:solidFill>
              <a:srgbClr val="F00A20"/>
            </a:solidFill>
            <a:round/>
            <a:headEnd/>
            <a:tailEnd/>
          </a:ln>
          <a:effectLst/>
        </p:spPr>
        <p:txBody>
          <a:bodyPr/>
          <a:lstStyle/>
          <a:p>
            <a:endParaRPr lang="en-US"/>
          </a:p>
        </p:txBody>
      </p:sp>
      <p:grpSp>
        <p:nvGrpSpPr>
          <p:cNvPr id="4" name="Group 67"/>
          <p:cNvGrpSpPr>
            <a:grpSpLocks/>
          </p:cNvGrpSpPr>
          <p:nvPr/>
        </p:nvGrpSpPr>
        <p:grpSpPr bwMode="auto">
          <a:xfrm rot="-1062720">
            <a:off x="628650" y="4162425"/>
            <a:ext cx="793750" cy="557213"/>
            <a:chOff x="1680" y="1440"/>
            <a:chExt cx="592" cy="400"/>
          </a:xfrm>
        </p:grpSpPr>
        <p:sp>
          <p:nvSpPr>
            <p:cNvPr id="183364" name="Oval 68"/>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latin typeface="Arial" charset="0"/>
              </a:endParaRPr>
            </a:p>
          </p:txBody>
        </p:sp>
        <p:sp>
          <p:nvSpPr>
            <p:cNvPr id="183365" name="Line 69"/>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183366" name="Line 70"/>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183367" name="Line 71"/>
          <p:cNvSpPr>
            <a:spLocks noChangeShapeType="1"/>
          </p:cNvSpPr>
          <p:nvPr/>
        </p:nvSpPr>
        <p:spPr bwMode="auto">
          <a:xfrm>
            <a:off x="1466850" y="5076825"/>
            <a:ext cx="990600" cy="0"/>
          </a:xfrm>
          <a:prstGeom prst="line">
            <a:avLst/>
          </a:prstGeom>
          <a:noFill/>
          <a:ln w="57150">
            <a:solidFill>
              <a:schemeClr val="tx1"/>
            </a:solidFill>
            <a:round/>
            <a:headEnd/>
            <a:tailEnd/>
          </a:ln>
          <a:effectLst/>
        </p:spPr>
        <p:txBody>
          <a:bodyPr/>
          <a:lstStyle/>
          <a:p>
            <a:endParaRPr lang="en-US"/>
          </a:p>
        </p:txBody>
      </p:sp>
      <p:sp>
        <p:nvSpPr>
          <p:cNvPr id="183368" name="Line 72"/>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a:effectLst/>
        </p:spPr>
        <p:txBody>
          <a:bodyPr/>
          <a:lstStyle/>
          <a:p>
            <a:endParaRPr lang="en-US"/>
          </a:p>
        </p:txBody>
      </p:sp>
      <p:grpSp>
        <p:nvGrpSpPr>
          <p:cNvPr id="5" name="Group 101"/>
          <p:cNvGrpSpPr>
            <a:grpSpLocks/>
          </p:cNvGrpSpPr>
          <p:nvPr/>
        </p:nvGrpSpPr>
        <p:grpSpPr bwMode="auto">
          <a:xfrm>
            <a:off x="2790825" y="2166938"/>
            <a:ext cx="914400" cy="604837"/>
            <a:chOff x="2208" y="3840"/>
            <a:chExt cx="576" cy="381"/>
          </a:xfrm>
        </p:grpSpPr>
        <p:sp>
          <p:nvSpPr>
            <p:cNvPr id="183398" name="Line 102"/>
            <p:cNvSpPr>
              <a:spLocks noChangeShapeType="1"/>
            </p:cNvSpPr>
            <p:nvPr/>
          </p:nvSpPr>
          <p:spPr bwMode="auto">
            <a:xfrm flipV="1">
              <a:off x="2496" y="3840"/>
              <a:ext cx="288" cy="192"/>
            </a:xfrm>
            <a:prstGeom prst="line">
              <a:avLst/>
            </a:prstGeom>
            <a:noFill/>
            <a:ln w="57150">
              <a:solidFill>
                <a:srgbClr val="FF3300"/>
              </a:solidFill>
              <a:round/>
              <a:headEnd type="oval" w="med" len="med"/>
              <a:tailEnd type="triangle" w="med" len="med"/>
            </a:ln>
            <a:effectLst/>
          </p:spPr>
          <p:txBody>
            <a:bodyPr/>
            <a:lstStyle/>
            <a:p>
              <a:endParaRPr lang="en-US"/>
            </a:p>
          </p:txBody>
        </p:sp>
        <p:sp>
          <p:nvSpPr>
            <p:cNvPr id="183399" name="Line 103"/>
            <p:cNvSpPr>
              <a:spLocks noChangeShapeType="1"/>
            </p:cNvSpPr>
            <p:nvPr/>
          </p:nvSpPr>
          <p:spPr bwMode="auto">
            <a:xfrm flipV="1">
              <a:off x="2208" y="4029"/>
              <a:ext cx="288" cy="192"/>
            </a:xfrm>
            <a:prstGeom prst="line">
              <a:avLst/>
            </a:prstGeom>
            <a:noFill/>
            <a:ln w="57150">
              <a:solidFill>
                <a:schemeClr val="bg1"/>
              </a:solidFill>
              <a:round/>
              <a:headEnd type="oval" w="med" len="med"/>
              <a:tailEnd type="triangle" w="med" len="med"/>
            </a:ln>
            <a:effectLst/>
          </p:spPr>
          <p:txBody>
            <a:bodyPr/>
            <a:lstStyle/>
            <a:p>
              <a:endParaRPr lang="en-US"/>
            </a:p>
          </p:txBody>
        </p:sp>
      </p:grpSp>
      <p:sp>
        <p:nvSpPr>
          <p:cNvPr id="183400" name="Line 104"/>
          <p:cNvSpPr>
            <a:spLocks noChangeShapeType="1"/>
          </p:cNvSpPr>
          <p:nvPr/>
        </p:nvSpPr>
        <p:spPr bwMode="auto">
          <a:xfrm>
            <a:off x="5029200" y="2514600"/>
            <a:ext cx="3733800" cy="0"/>
          </a:xfrm>
          <a:prstGeom prst="line">
            <a:avLst/>
          </a:prstGeom>
          <a:noFill/>
          <a:ln w="57150">
            <a:solidFill>
              <a:srgbClr val="660033"/>
            </a:solidFill>
            <a:round/>
            <a:headEnd type="oval" w="med" len="med"/>
            <a:tailEnd/>
          </a:ln>
          <a:effectLst/>
        </p:spPr>
        <p:txBody>
          <a:bodyPr/>
          <a:lstStyle/>
          <a:p>
            <a:endParaRPr lang="en-US"/>
          </a:p>
        </p:txBody>
      </p:sp>
      <p:grpSp>
        <p:nvGrpSpPr>
          <p:cNvPr id="6" name="Group 105"/>
          <p:cNvGrpSpPr>
            <a:grpSpLocks/>
          </p:cNvGrpSpPr>
          <p:nvPr/>
        </p:nvGrpSpPr>
        <p:grpSpPr bwMode="auto">
          <a:xfrm>
            <a:off x="4267200" y="5035550"/>
            <a:ext cx="2222500" cy="1822450"/>
            <a:chOff x="2592" y="1680"/>
            <a:chExt cx="1400" cy="1148"/>
          </a:xfrm>
        </p:grpSpPr>
        <p:sp>
          <p:nvSpPr>
            <p:cNvPr id="183402" name="Text Box 106"/>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K</a:t>
              </a:r>
            </a:p>
          </p:txBody>
        </p:sp>
        <p:sp>
          <p:nvSpPr>
            <p:cNvPr id="183403" name="Oval 107"/>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latin typeface="Arial" charset="0"/>
              </a:endParaRPr>
            </a:p>
          </p:txBody>
        </p:sp>
        <p:sp>
          <p:nvSpPr>
            <p:cNvPr id="183404" name="Rectangle 108"/>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endParaRPr lang="vi-VN"/>
            </a:p>
          </p:txBody>
        </p:sp>
        <p:sp>
          <p:nvSpPr>
            <p:cNvPr id="183405" name="Rectangle 109"/>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pPr algn="ctr"/>
              <a:endParaRPr lang="vi-VN"/>
            </a:p>
          </p:txBody>
        </p:sp>
        <p:sp>
          <p:nvSpPr>
            <p:cNvPr id="183406" name="Rectangle 110"/>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pPr algn="ctr"/>
              <a:endParaRPr lang="vi-VN"/>
            </a:p>
          </p:txBody>
        </p:sp>
        <p:sp>
          <p:nvSpPr>
            <p:cNvPr id="183407" name="Oval 111"/>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pPr algn="ctr"/>
              <a:endParaRPr lang="vi-VN"/>
            </a:p>
          </p:txBody>
        </p:sp>
        <p:sp>
          <p:nvSpPr>
            <p:cNvPr id="183408" name="Text Box 112"/>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latin typeface="Arial" charset="0"/>
              </a:endParaRPr>
            </a:p>
          </p:txBody>
        </p:sp>
        <p:sp>
          <p:nvSpPr>
            <p:cNvPr id="183409" name="Oval 113"/>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pPr algn="ctr"/>
              <a:endParaRPr lang="vi-VN"/>
            </a:p>
          </p:txBody>
        </p:sp>
        <p:sp>
          <p:nvSpPr>
            <p:cNvPr id="183410" name="Arc 114"/>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pPr algn="ctr"/>
              <a:endParaRPr lang="vi-VN"/>
            </a:p>
          </p:txBody>
        </p:sp>
        <p:sp>
          <p:nvSpPr>
            <p:cNvPr id="183411" name="Line 115"/>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183412" name="Text Box 116"/>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latin typeface="Arial" charset="0"/>
                </a:rPr>
                <a:t>3</a:t>
              </a:r>
            </a:p>
          </p:txBody>
        </p:sp>
        <p:sp>
          <p:nvSpPr>
            <p:cNvPr id="183413" name="Text Box 117"/>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latin typeface="Arial" charset="0"/>
              </a:endParaRPr>
            </a:p>
          </p:txBody>
        </p:sp>
        <p:sp>
          <p:nvSpPr>
            <p:cNvPr id="183414" name="Line 118"/>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183415" name="Line 119"/>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183416" name="Line 120"/>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183417" name="Line 121"/>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183418" name="Line 122"/>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183419" name="Line 123"/>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183420" name="Line 124"/>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183421" name="Line 125"/>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183422" name="Line 126"/>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183423" name="Line 127"/>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183424" name="Line 128"/>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183425" name="Line 129"/>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183426" name="Line 130"/>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183427" name="Line 131"/>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183428" name="Line 132"/>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183429" name="Line 133"/>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183430" name="Line 134"/>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183431" name="Line 135"/>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183432" name="Line 136"/>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183433" name="Line 137"/>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183434" name="Line 138"/>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183435" name="Line 139"/>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183436" name="Line 140"/>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183437" name="Line 141"/>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183438" name="Line 142"/>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183439" name="Line 143"/>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183440" name="Line 144"/>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183441" name="Line 145"/>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183442" name="Line 146"/>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183443" name="Line 147"/>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183444" name="Text Box 148"/>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latin typeface="Arial" charset="0"/>
              </a:endParaRPr>
            </a:p>
          </p:txBody>
        </p:sp>
        <p:sp>
          <p:nvSpPr>
            <p:cNvPr id="183445" name="Text Box 149"/>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latin typeface="Arial" charset="0"/>
                </a:rPr>
                <a:t>1</a:t>
              </a:r>
            </a:p>
          </p:txBody>
        </p:sp>
        <p:sp>
          <p:nvSpPr>
            <p:cNvPr id="183446" name="Text Box 150"/>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latin typeface="Arial" charset="0"/>
              </a:endParaRPr>
            </a:p>
          </p:txBody>
        </p:sp>
        <p:sp>
          <p:nvSpPr>
            <p:cNvPr id="183447" name="Text Box 151"/>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latin typeface="Arial" charset="0"/>
              </a:endParaRPr>
            </a:p>
          </p:txBody>
        </p:sp>
        <p:sp>
          <p:nvSpPr>
            <p:cNvPr id="183448" name="Text Box 152"/>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latin typeface="Arial" charset="0"/>
                </a:rPr>
                <a:t>V</a:t>
              </a:r>
            </a:p>
          </p:txBody>
        </p:sp>
        <p:sp>
          <p:nvSpPr>
            <p:cNvPr id="183449" name="AutoShape 153"/>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pPr algn="ctr"/>
              <a:endParaRPr lang="vi-VN"/>
            </a:p>
          </p:txBody>
        </p:sp>
        <p:sp>
          <p:nvSpPr>
            <p:cNvPr id="183450" name="Rectangle 154"/>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pPr algn="ctr"/>
              <a:endParaRPr lang="vi-VN"/>
            </a:p>
          </p:txBody>
        </p:sp>
        <p:sp>
          <p:nvSpPr>
            <p:cNvPr id="183451" name="Rectangle 155"/>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latin typeface="Arial" charset="0"/>
              </a:endParaRPr>
            </a:p>
          </p:txBody>
        </p:sp>
        <p:sp>
          <p:nvSpPr>
            <p:cNvPr id="183452" name="Rectangle 156"/>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pPr algn="ctr"/>
              <a:endParaRPr lang="vi-VN"/>
            </a:p>
          </p:txBody>
        </p:sp>
        <p:sp>
          <p:nvSpPr>
            <p:cNvPr id="183453" name="AutoShape 157"/>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pPr algn="ctr"/>
              <a:endParaRPr lang="vi-VN"/>
            </a:p>
          </p:txBody>
        </p:sp>
        <p:sp>
          <p:nvSpPr>
            <p:cNvPr id="183454" name="Arc 158"/>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pPr algn="ctr"/>
              <a:endParaRPr lang="vi-VN"/>
            </a:p>
          </p:txBody>
        </p:sp>
        <p:sp>
          <p:nvSpPr>
            <p:cNvPr id="183455" name="Freeform 159"/>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183456" name="Freeform 160"/>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183457" name="AutoShape 161"/>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pPr algn="ctr"/>
              <a:endParaRPr lang="vi-VN"/>
            </a:p>
          </p:txBody>
        </p:sp>
        <p:sp>
          <p:nvSpPr>
            <p:cNvPr id="183458" name="Oval 162"/>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pPr algn="ctr"/>
              <a:endParaRPr lang="vi-VN"/>
            </a:p>
          </p:txBody>
        </p:sp>
        <p:sp>
          <p:nvSpPr>
            <p:cNvPr id="183459" name="Oval 163"/>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pPr algn="ctr"/>
              <a:endParaRPr lang="vi-VN"/>
            </a:p>
          </p:txBody>
        </p:sp>
        <p:sp>
          <p:nvSpPr>
            <p:cNvPr id="183460" name="Text Box 164"/>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183461" name="Text Box 165"/>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grpSp>
      <p:sp>
        <p:nvSpPr>
          <p:cNvPr id="183463" name="Line 167"/>
          <p:cNvSpPr>
            <a:spLocks noChangeShapeType="1"/>
          </p:cNvSpPr>
          <p:nvPr/>
        </p:nvSpPr>
        <p:spPr bwMode="auto">
          <a:xfrm>
            <a:off x="4114800" y="4343400"/>
            <a:ext cx="0" cy="2209800"/>
          </a:xfrm>
          <a:prstGeom prst="line">
            <a:avLst/>
          </a:prstGeom>
          <a:noFill/>
          <a:ln w="57150">
            <a:solidFill>
              <a:srgbClr val="660033"/>
            </a:solidFill>
            <a:round/>
            <a:headEnd/>
            <a:tailEnd/>
          </a:ln>
          <a:effectLst/>
        </p:spPr>
        <p:txBody>
          <a:bodyPr/>
          <a:lstStyle/>
          <a:p>
            <a:endParaRPr lang="en-US"/>
          </a:p>
        </p:txBody>
      </p:sp>
      <p:sp>
        <p:nvSpPr>
          <p:cNvPr id="183464" name="Line 168"/>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a:effectLst/>
        </p:spPr>
        <p:txBody>
          <a:bodyPr/>
          <a:lstStyle/>
          <a:p>
            <a:endParaRPr lang="en-US"/>
          </a:p>
        </p:txBody>
      </p:sp>
      <p:sp>
        <p:nvSpPr>
          <p:cNvPr id="183466" name="Line 170"/>
          <p:cNvSpPr>
            <a:spLocks noChangeShapeType="1"/>
          </p:cNvSpPr>
          <p:nvPr/>
        </p:nvSpPr>
        <p:spPr bwMode="auto">
          <a:xfrm>
            <a:off x="4114800" y="6553200"/>
            <a:ext cx="381000" cy="152400"/>
          </a:xfrm>
          <a:prstGeom prst="line">
            <a:avLst/>
          </a:prstGeom>
          <a:noFill/>
          <a:ln w="57150">
            <a:solidFill>
              <a:srgbClr val="FF0000"/>
            </a:solidFill>
            <a:round/>
            <a:headEnd/>
            <a:tailEnd/>
          </a:ln>
          <a:effectLst/>
        </p:spPr>
        <p:txBody>
          <a:bodyPr/>
          <a:lstStyle/>
          <a:p>
            <a:endParaRPr lang="en-US"/>
          </a:p>
        </p:txBody>
      </p:sp>
      <p:sp>
        <p:nvSpPr>
          <p:cNvPr id="183315" name="Line 19"/>
          <p:cNvSpPr>
            <a:spLocks noChangeShapeType="1"/>
          </p:cNvSpPr>
          <p:nvPr/>
        </p:nvSpPr>
        <p:spPr bwMode="auto">
          <a:xfrm>
            <a:off x="6248400" y="6657975"/>
            <a:ext cx="609600" cy="0"/>
          </a:xfrm>
          <a:prstGeom prst="line">
            <a:avLst/>
          </a:prstGeom>
          <a:noFill/>
          <a:ln w="57150">
            <a:solidFill>
              <a:schemeClr val="tx1"/>
            </a:solidFill>
            <a:round/>
            <a:headEnd type="oval" w="med" len="med"/>
            <a:tailEnd/>
          </a:ln>
          <a:effectLst/>
        </p:spPr>
        <p:txBody>
          <a:bodyPr/>
          <a:lstStyle/>
          <a:p>
            <a:endParaRPr lang="en-US"/>
          </a:p>
        </p:txBody>
      </p:sp>
      <p:grpSp>
        <p:nvGrpSpPr>
          <p:cNvPr id="7" name="Group 173"/>
          <p:cNvGrpSpPr>
            <a:grpSpLocks/>
          </p:cNvGrpSpPr>
          <p:nvPr/>
        </p:nvGrpSpPr>
        <p:grpSpPr bwMode="auto">
          <a:xfrm rot="-285818">
            <a:off x="4800600" y="5791200"/>
            <a:ext cx="1066800" cy="609600"/>
            <a:chOff x="1488" y="3504"/>
            <a:chExt cx="864" cy="480"/>
          </a:xfrm>
        </p:grpSpPr>
        <p:sp>
          <p:nvSpPr>
            <p:cNvPr id="183462" name="Line 166"/>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a:effectLst/>
          </p:spPr>
          <p:txBody>
            <a:bodyPr/>
            <a:lstStyle/>
            <a:p>
              <a:endParaRPr lang="en-US"/>
            </a:p>
          </p:txBody>
        </p:sp>
        <p:sp>
          <p:nvSpPr>
            <p:cNvPr id="183468" name="Line 172"/>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ffectLst/>
          </p:spPr>
          <p:txBody>
            <a:bodyPr/>
            <a:lstStyle/>
            <a:p>
              <a:endParaRPr lang="en-US"/>
            </a:p>
          </p:txBody>
        </p:sp>
      </p:grpSp>
      <p:sp>
        <p:nvSpPr>
          <p:cNvPr id="183470" name="Text Box 174"/>
          <p:cNvSpPr txBox="1">
            <a:spLocks noChangeArrowheads="1"/>
          </p:cNvSpPr>
          <p:nvPr/>
        </p:nvSpPr>
        <p:spPr bwMode="auto">
          <a:xfrm>
            <a:off x="5562600" y="2743200"/>
            <a:ext cx="3200400" cy="457200"/>
          </a:xfrm>
          <a:prstGeom prst="rect">
            <a:avLst/>
          </a:prstGeom>
          <a:solidFill>
            <a:srgbClr val="660033"/>
          </a:solidFill>
          <a:ln w="9525">
            <a:noFill/>
            <a:miter lim="800000"/>
            <a:headEnd/>
            <a:tailEnd/>
          </a:ln>
          <a:effectLst/>
        </p:spPr>
        <p:txBody>
          <a:bodyPr>
            <a:spAutoFit/>
          </a:bodyPr>
          <a:lstStyle/>
          <a:p>
            <a:pPr>
              <a:spcBef>
                <a:spcPct val="50000"/>
              </a:spcBef>
            </a:pPr>
            <a:r>
              <a:rPr lang="en-US" sz="2400">
                <a:solidFill>
                  <a:schemeClr val="bg1"/>
                </a:solidFill>
                <a:latin typeface="Times New Roman" pitchFamily="18" charset="0"/>
                <a:cs typeface="Times New Roman" pitchFamily="18" charset="0"/>
              </a:rPr>
              <a:t>R</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=U</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/I</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 6/0,5= 12ôm</a:t>
            </a:r>
          </a:p>
        </p:txBody>
      </p:sp>
      <p:sp>
        <p:nvSpPr>
          <p:cNvPr id="183471" name="Text Box 175"/>
          <p:cNvSpPr txBox="1">
            <a:spLocks noChangeArrowheads="1"/>
          </p:cNvSpPr>
          <p:nvPr/>
        </p:nvSpPr>
        <p:spPr bwMode="auto">
          <a:xfrm>
            <a:off x="4191000" y="3505200"/>
            <a:ext cx="1676400" cy="457200"/>
          </a:xfrm>
          <a:prstGeom prst="rect">
            <a:avLst/>
          </a:prstGeom>
          <a:solidFill>
            <a:srgbClr val="FFFF00"/>
          </a:solid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S</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  R</a:t>
            </a:r>
            <a:r>
              <a:rPr lang="en-US" sz="2400" baseline="-25000">
                <a:latin typeface="Times New Roman" pitchFamily="18" charset="0"/>
                <a:cs typeface="Times New Roman" pitchFamily="18" charset="0"/>
              </a:rPr>
              <a:t>1 </a:t>
            </a:r>
            <a:r>
              <a:rPr lang="en-US" sz="2400">
                <a:latin typeface="Times New Roman" pitchFamily="18" charset="0"/>
                <a:cs typeface="Times New Roman" pitchFamily="18" charset="0"/>
              </a:rPr>
              <a:t>(d</a:t>
            </a:r>
            <a:r>
              <a:rPr lang="en-US" sz="2400" baseline="-25000">
                <a:latin typeface="Times New Roman" pitchFamily="18" charset="0"/>
                <a:cs typeface="Times New Roman" pitchFamily="18" charset="0"/>
              </a:rPr>
              <a:t>1</a:t>
            </a:r>
            <a:r>
              <a:rPr lang="en-US" sz="2400">
                <a:latin typeface="Times New Roman" pitchFamily="18" charset="0"/>
                <a:cs typeface="Times New Roman" pitchFamily="18" charset="0"/>
              </a:rPr>
              <a:t>)</a:t>
            </a:r>
          </a:p>
        </p:txBody>
      </p:sp>
      <p:sp>
        <p:nvSpPr>
          <p:cNvPr id="183474" name="Rectangle 178"/>
          <p:cNvSpPr>
            <a:spLocks noChangeArrowheads="1"/>
          </p:cNvSpPr>
          <p:nvPr/>
        </p:nvSpPr>
        <p:spPr bwMode="auto">
          <a:xfrm>
            <a:off x="4343400" y="4114800"/>
            <a:ext cx="2286000" cy="304800"/>
          </a:xfrm>
          <a:prstGeom prst="rect">
            <a:avLst/>
          </a:prstGeom>
          <a:solidFill>
            <a:srgbClr val="0000FF"/>
          </a:solidFill>
          <a:ln w="9525">
            <a:noFill/>
            <a:miter lim="800000"/>
            <a:headEnd/>
            <a:tailEnd/>
          </a:ln>
          <a:effectLst/>
        </p:spPr>
        <p:txBody>
          <a:bodyPr wrap="none" anchor="ctr"/>
          <a:lstStyle/>
          <a:p>
            <a:pPr algn="ctr"/>
            <a:endParaRPr lang="vi-VN"/>
          </a:p>
        </p:txBody>
      </p:sp>
      <p:sp>
        <p:nvSpPr>
          <p:cNvPr id="183475" name="Line 179"/>
          <p:cNvSpPr>
            <a:spLocks noChangeShapeType="1"/>
          </p:cNvSpPr>
          <p:nvPr/>
        </p:nvSpPr>
        <p:spPr bwMode="auto">
          <a:xfrm>
            <a:off x="4114800" y="4343400"/>
            <a:ext cx="228600" cy="0"/>
          </a:xfrm>
          <a:prstGeom prst="line">
            <a:avLst/>
          </a:prstGeom>
          <a:noFill/>
          <a:ln w="38100">
            <a:solidFill>
              <a:srgbClr val="0000CC"/>
            </a:solidFill>
            <a:round/>
            <a:headEnd/>
            <a:tailEnd/>
          </a:ln>
          <a:effectLst/>
        </p:spPr>
        <p:txBody>
          <a:bodyPr/>
          <a:lstStyle/>
          <a:p>
            <a:endParaRPr lang="en-US"/>
          </a:p>
        </p:txBody>
      </p:sp>
      <p:sp>
        <p:nvSpPr>
          <p:cNvPr id="183476" name="Line 180"/>
          <p:cNvSpPr>
            <a:spLocks noChangeShapeType="1"/>
          </p:cNvSpPr>
          <p:nvPr/>
        </p:nvSpPr>
        <p:spPr bwMode="auto">
          <a:xfrm>
            <a:off x="6553200" y="4267200"/>
            <a:ext cx="381000" cy="0"/>
          </a:xfrm>
          <a:prstGeom prst="line">
            <a:avLst/>
          </a:prstGeom>
          <a:noFill/>
          <a:ln w="38100">
            <a:solidFill>
              <a:srgbClr val="0000CC"/>
            </a:solidFill>
            <a:round/>
            <a:headEnd/>
            <a:tailEnd/>
          </a:ln>
          <a:effectLst/>
        </p:spPr>
        <p:txBody>
          <a:bodyPr/>
          <a:lstStyle/>
          <a:p>
            <a:endParaRPr lang="en-US"/>
          </a:p>
        </p:txBody>
      </p:sp>
      <p:sp>
        <p:nvSpPr>
          <p:cNvPr id="141" name="Rectangle 140"/>
          <p:cNvSpPr/>
          <p:nvPr/>
        </p:nvSpPr>
        <p:spPr>
          <a:xfrm>
            <a:off x="228600" y="304800"/>
            <a:ext cx="6319935" cy="584775"/>
          </a:xfrm>
          <a:prstGeom prst="rect">
            <a:avLst/>
          </a:prstGeom>
        </p:spPr>
        <p:txBody>
          <a:bodyPr wrap="none">
            <a:spAutoFit/>
          </a:bodyPr>
          <a:lstStyle/>
          <a:p>
            <a:pPr algn="just"/>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S</a:t>
            </a:r>
            <a:r>
              <a:rPr lang="en-US" sz="3200" baseline="-25000" dirty="0">
                <a:latin typeface="Times New Roman" pitchFamily="18" charset="0"/>
                <a:cs typeface="Times New Roman" pitchFamily="18" charset="0"/>
              </a:rPr>
              <a:t>1</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2000" fill="hold"/>
                                        <p:tgtEl>
                                          <p:spTgt spid="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700000">
                                      <p:cBhvr>
                                        <p:cTn id="9" dur="2000" fill="hold"/>
                                        <p:tgtEl>
                                          <p:spTgt spid="4"/>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83470"/>
                                        </p:tgtEl>
                                        <p:attrNameLst>
                                          <p:attrName>style.visibility</p:attrName>
                                        </p:attrNameLst>
                                      </p:cBhvr>
                                      <p:to>
                                        <p:strVal val="visible"/>
                                      </p:to>
                                    </p:set>
                                    <p:anim calcmode="lin" valueType="num">
                                      <p:cBhvr>
                                        <p:cTn id="16" dur="500" fill="hold"/>
                                        <p:tgtEl>
                                          <p:spTgt spid="183470"/>
                                        </p:tgtEl>
                                        <p:attrNameLst>
                                          <p:attrName>ppt_w</p:attrName>
                                        </p:attrNameLst>
                                      </p:cBhvr>
                                      <p:tavLst>
                                        <p:tav tm="0">
                                          <p:val>
                                            <p:fltVal val="0"/>
                                          </p:val>
                                        </p:tav>
                                        <p:tav tm="100000">
                                          <p:val>
                                            <p:strVal val="#ppt_w"/>
                                          </p:val>
                                        </p:tav>
                                      </p:tavLst>
                                    </p:anim>
                                    <p:anim calcmode="lin" valueType="num">
                                      <p:cBhvr>
                                        <p:cTn id="17" dur="500" fill="hold"/>
                                        <p:tgtEl>
                                          <p:spTgt spid="183470"/>
                                        </p:tgtEl>
                                        <p:attrNameLst>
                                          <p:attrName>ppt_h</p:attrName>
                                        </p:attrNameLst>
                                      </p:cBhvr>
                                      <p:tavLst>
                                        <p:tav tm="0">
                                          <p:val>
                                            <p:fltVal val="0"/>
                                          </p:val>
                                        </p:tav>
                                        <p:tav tm="100000">
                                          <p:val>
                                            <p:strVal val="#ppt_h"/>
                                          </p:val>
                                        </p:tav>
                                      </p:tavLst>
                                    </p:anim>
                                    <p:animEffect transition="in" filter="fade">
                                      <p:cBhvr>
                                        <p:cTn id="18" dur="500"/>
                                        <p:tgtEl>
                                          <p:spTgt spid="18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4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3200400" y="26670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cs typeface="Times New Roman" pitchFamily="18" charset="0"/>
              </a:rPr>
              <a:t>K</a:t>
            </a:r>
          </a:p>
        </p:txBody>
      </p:sp>
      <p:sp>
        <p:nvSpPr>
          <p:cNvPr id="202756" name="Rectangle 4"/>
          <p:cNvSpPr>
            <a:spLocks noChangeArrowheads="1"/>
          </p:cNvSpPr>
          <p:nvPr/>
        </p:nvSpPr>
        <p:spPr bwMode="auto">
          <a:xfrm>
            <a:off x="95250" y="3552825"/>
            <a:ext cx="1857375" cy="166211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endParaRPr lang="vi-VN"/>
          </a:p>
        </p:txBody>
      </p:sp>
      <p:sp>
        <p:nvSpPr>
          <p:cNvPr id="202757" name="Line 5"/>
          <p:cNvSpPr>
            <a:spLocks noChangeShapeType="1"/>
          </p:cNvSpPr>
          <p:nvPr/>
        </p:nvSpPr>
        <p:spPr bwMode="auto">
          <a:xfrm flipV="1">
            <a:off x="6934200" y="4267200"/>
            <a:ext cx="1828800" cy="0"/>
          </a:xfrm>
          <a:prstGeom prst="line">
            <a:avLst/>
          </a:prstGeom>
          <a:noFill/>
          <a:ln w="57150">
            <a:solidFill>
              <a:srgbClr val="660033"/>
            </a:solidFill>
            <a:round/>
            <a:headEnd type="oval" w="med" len="med"/>
            <a:tailEnd/>
          </a:ln>
          <a:effectLst/>
        </p:spPr>
        <p:txBody>
          <a:bodyPr/>
          <a:lstStyle/>
          <a:p>
            <a:endParaRPr lang="en-US"/>
          </a:p>
        </p:txBody>
      </p:sp>
      <p:sp>
        <p:nvSpPr>
          <p:cNvPr id="202758" name="Line 6"/>
          <p:cNvSpPr>
            <a:spLocks noChangeShapeType="1"/>
          </p:cNvSpPr>
          <p:nvPr/>
        </p:nvSpPr>
        <p:spPr bwMode="auto">
          <a:xfrm>
            <a:off x="8763000" y="2471738"/>
            <a:ext cx="0" cy="1828800"/>
          </a:xfrm>
          <a:prstGeom prst="line">
            <a:avLst/>
          </a:prstGeom>
          <a:noFill/>
          <a:ln w="57150">
            <a:solidFill>
              <a:srgbClr val="660033"/>
            </a:solidFill>
            <a:round/>
            <a:headEnd/>
            <a:tailEnd/>
          </a:ln>
          <a:effectLst/>
        </p:spPr>
        <p:txBody>
          <a:bodyPr/>
          <a:lstStyle/>
          <a:p>
            <a:endParaRPr lang="en-US"/>
          </a:p>
        </p:txBody>
      </p:sp>
      <p:sp>
        <p:nvSpPr>
          <p:cNvPr id="202759" name="Text Box 7"/>
          <p:cNvSpPr txBox="1">
            <a:spLocks noChangeArrowheads="1"/>
          </p:cNvSpPr>
          <p:nvPr/>
        </p:nvSpPr>
        <p:spPr bwMode="auto">
          <a:xfrm>
            <a:off x="5675313" y="5608638"/>
            <a:ext cx="515937" cy="3667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A</a:t>
            </a:r>
          </a:p>
        </p:txBody>
      </p:sp>
      <p:sp>
        <p:nvSpPr>
          <p:cNvPr id="202760" name="Text Box 8"/>
          <p:cNvSpPr txBox="1">
            <a:spLocks noChangeArrowheads="1"/>
          </p:cNvSpPr>
          <p:nvPr/>
        </p:nvSpPr>
        <p:spPr bwMode="auto">
          <a:xfrm>
            <a:off x="6191250" y="5608638"/>
            <a:ext cx="514350" cy="366712"/>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B</a:t>
            </a:r>
          </a:p>
        </p:txBody>
      </p:sp>
      <p:sp>
        <p:nvSpPr>
          <p:cNvPr id="202761" name="Line 9"/>
          <p:cNvSpPr>
            <a:spLocks noChangeShapeType="1"/>
          </p:cNvSpPr>
          <p:nvPr/>
        </p:nvSpPr>
        <p:spPr bwMode="auto">
          <a:xfrm flipH="1" flipV="1">
            <a:off x="4775200" y="3268663"/>
            <a:ext cx="257175" cy="160337"/>
          </a:xfrm>
          <a:prstGeom prst="line">
            <a:avLst/>
          </a:prstGeom>
          <a:noFill/>
          <a:ln w="9525">
            <a:solidFill>
              <a:schemeClr val="bg1"/>
            </a:solidFill>
            <a:round/>
            <a:headEnd/>
            <a:tailEnd type="triangle" w="med" len="med"/>
          </a:ln>
          <a:effectLst/>
        </p:spPr>
        <p:txBody>
          <a:bodyPr/>
          <a:lstStyle/>
          <a:p>
            <a:endParaRPr lang="en-US"/>
          </a:p>
        </p:txBody>
      </p:sp>
      <p:sp>
        <p:nvSpPr>
          <p:cNvPr id="202762" name="Line 10"/>
          <p:cNvSpPr>
            <a:spLocks noChangeShapeType="1"/>
          </p:cNvSpPr>
          <p:nvPr/>
        </p:nvSpPr>
        <p:spPr bwMode="auto">
          <a:xfrm>
            <a:off x="228600" y="2514600"/>
            <a:ext cx="2971800" cy="0"/>
          </a:xfrm>
          <a:prstGeom prst="line">
            <a:avLst/>
          </a:prstGeom>
          <a:noFill/>
          <a:ln w="57150">
            <a:solidFill>
              <a:srgbClr val="660033"/>
            </a:solidFill>
            <a:round/>
            <a:headEnd/>
            <a:tailEnd type="oval" w="med" len="med"/>
          </a:ln>
          <a:effectLst/>
        </p:spPr>
        <p:txBody>
          <a:bodyPr/>
          <a:lstStyle/>
          <a:p>
            <a:endParaRPr lang="en-US"/>
          </a:p>
        </p:txBody>
      </p:sp>
      <p:sp>
        <p:nvSpPr>
          <p:cNvPr id="202763" name="Line 11"/>
          <p:cNvSpPr>
            <a:spLocks noChangeShapeType="1"/>
          </p:cNvSpPr>
          <p:nvPr/>
        </p:nvSpPr>
        <p:spPr bwMode="auto">
          <a:xfrm>
            <a:off x="2362200" y="5105400"/>
            <a:ext cx="1752600" cy="0"/>
          </a:xfrm>
          <a:prstGeom prst="line">
            <a:avLst/>
          </a:prstGeom>
          <a:noFill/>
          <a:ln w="57150">
            <a:solidFill>
              <a:srgbClr val="660033"/>
            </a:solidFill>
            <a:round/>
            <a:headEnd type="oval" w="med" len="med"/>
            <a:tailEnd type="oval" w="med" len="med"/>
          </a:ln>
          <a:effectLst/>
        </p:spPr>
        <p:txBody>
          <a:bodyPr/>
          <a:lstStyle/>
          <a:p>
            <a:endParaRPr lang="en-US"/>
          </a:p>
        </p:txBody>
      </p:sp>
      <p:grpSp>
        <p:nvGrpSpPr>
          <p:cNvPr id="2" name="Group 12"/>
          <p:cNvGrpSpPr>
            <a:grpSpLocks/>
          </p:cNvGrpSpPr>
          <p:nvPr/>
        </p:nvGrpSpPr>
        <p:grpSpPr bwMode="auto">
          <a:xfrm>
            <a:off x="4419600" y="2514600"/>
            <a:ext cx="914400" cy="533400"/>
            <a:chOff x="4752" y="2544"/>
            <a:chExt cx="576" cy="461"/>
          </a:xfrm>
        </p:grpSpPr>
        <p:sp>
          <p:nvSpPr>
            <p:cNvPr id="202765" name="Rectangle 13"/>
            <p:cNvSpPr>
              <a:spLocks noChangeArrowheads="1"/>
            </p:cNvSpPr>
            <p:nvPr/>
          </p:nvSpPr>
          <p:spPr bwMode="auto">
            <a:xfrm rot="16200000" flipH="1">
              <a:off x="4857"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eaLnBrk="0" hangingPunct="0"/>
              <a:r>
                <a:rPr lang="en-US" sz="3200" dirty="0">
                  <a:solidFill>
                    <a:srgbClr val="F00A20"/>
                  </a:solidFill>
                  <a:latin typeface="Times New Roman" pitchFamily="18" charset="0"/>
                  <a:cs typeface="Times New Roman" pitchFamily="18" charset="0"/>
                </a:rPr>
                <a:t>6V</a:t>
              </a:r>
            </a:p>
          </p:txBody>
        </p:sp>
        <p:sp>
          <p:nvSpPr>
            <p:cNvPr id="202766" name="Line 14"/>
            <p:cNvSpPr>
              <a:spLocks noChangeShapeType="1"/>
            </p:cNvSpPr>
            <p:nvPr/>
          </p:nvSpPr>
          <p:spPr bwMode="auto">
            <a:xfrm rot="5400000">
              <a:off x="4730" y="2662"/>
              <a:ext cx="44" cy="0"/>
            </a:xfrm>
            <a:prstGeom prst="line">
              <a:avLst/>
            </a:prstGeom>
            <a:noFill/>
            <a:ln w="57150">
              <a:solidFill>
                <a:schemeClr val="tx1"/>
              </a:solidFill>
              <a:round/>
              <a:headEnd/>
              <a:tailEnd/>
            </a:ln>
            <a:effectLst/>
          </p:spPr>
          <p:txBody>
            <a:bodyPr/>
            <a:lstStyle/>
            <a:p>
              <a:endParaRPr lang="en-US"/>
            </a:p>
          </p:txBody>
        </p:sp>
        <p:sp>
          <p:nvSpPr>
            <p:cNvPr id="202767" name="Line 15"/>
            <p:cNvSpPr>
              <a:spLocks noChangeShapeType="1"/>
            </p:cNvSpPr>
            <p:nvPr/>
          </p:nvSpPr>
          <p:spPr bwMode="auto">
            <a:xfrm>
              <a:off x="4896" y="2544"/>
              <a:ext cx="0" cy="96"/>
            </a:xfrm>
            <a:prstGeom prst="line">
              <a:avLst/>
            </a:prstGeom>
            <a:noFill/>
            <a:ln w="76200">
              <a:solidFill>
                <a:srgbClr val="F00A20"/>
              </a:solidFill>
              <a:round/>
              <a:headEnd/>
              <a:tailEnd/>
            </a:ln>
            <a:effectLst/>
          </p:spPr>
          <p:txBody>
            <a:bodyPr/>
            <a:lstStyle/>
            <a:p>
              <a:endParaRPr lang="en-US"/>
            </a:p>
          </p:txBody>
        </p:sp>
        <p:sp>
          <p:nvSpPr>
            <p:cNvPr id="202768" name="Line 16"/>
            <p:cNvSpPr>
              <a:spLocks noChangeShapeType="1"/>
            </p:cNvSpPr>
            <p:nvPr/>
          </p:nvSpPr>
          <p:spPr bwMode="auto">
            <a:xfrm>
              <a:off x="5136" y="2544"/>
              <a:ext cx="0" cy="96"/>
            </a:xfrm>
            <a:prstGeom prst="line">
              <a:avLst/>
            </a:prstGeom>
            <a:noFill/>
            <a:ln w="57150">
              <a:solidFill>
                <a:schemeClr val="tx1"/>
              </a:solidFill>
              <a:round/>
              <a:headEnd/>
              <a:tailEnd/>
            </a:ln>
            <a:effectLst/>
          </p:spPr>
          <p:txBody>
            <a:bodyPr/>
            <a:lstStyle/>
            <a:p>
              <a:endParaRPr lang="en-US"/>
            </a:p>
          </p:txBody>
        </p:sp>
      </p:grpSp>
      <p:sp>
        <p:nvSpPr>
          <p:cNvPr id="202769" name="Rectangle 17"/>
          <p:cNvSpPr>
            <a:spLocks noChangeArrowheads="1"/>
          </p:cNvSpPr>
          <p:nvPr/>
        </p:nvSpPr>
        <p:spPr bwMode="auto">
          <a:xfrm>
            <a:off x="42863" y="3552825"/>
            <a:ext cx="1857375" cy="1662113"/>
          </a:xfrm>
          <a:prstGeom prst="rect">
            <a:avLst/>
          </a:prstGeom>
          <a:solidFill>
            <a:srgbClr val="FFFF00"/>
          </a:solidFill>
          <a:ln w="57150" cmpd="thickThin">
            <a:solidFill>
              <a:srgbClr val="663300"/>
            </a:solidFill>
            <a:miter lim="800000"/>
            <a:headEnd/>
            <a:tailEnd/>
          </a:ln>
          <a:effectLst/>
        </p:spPr>
        <p:txBody>
          <a:bodyPr wrap="none" anchor="ctr"/>
          <a:lstStyle/>
          <a:p>
            <a:pPr algn="ctr"/>
            <a:endParaRPr lang="vi-VN"/>
          </a:p>
        </p:txBody>
      </p:sp>
      <p:sp>
        <p:nvSpPr>
          <p:cNvPr id="202770" name="AutoShape 18"/>
          <p:cNvSpPr>
            <a:spLocks noChangeArrowheads="1"/>
          </p:cNvSpPr>
          <p:nvPr/>
        </p:nvSpPr>
        <p:spPr bwMode="auto">
          <a:xfrm>
            <a:off x="163513" y="4983163"/>
            <a:ext cx="176212" cy="17621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pPr algn="ctr"/>
            <a:endParaRPr lang="vi-VN"/>
          </a:p>
        </p:txBody>
      </p:sp>
      <p:sp>
        <p:nvSpPr>
          <p:cNvPr id="202771" name="Rectangle 19"/>
          <p:cNvSpPr>
            <a:spLocks noChangeArrowheads="1"/>
          </p:cNvSpPr>
          <p:nvPr/>
        </p:nvSpPr>
        <p:spPr bwMode="auto">
          <a:xfrm>
            <a:off x="0" y="3552825"/>
            <a:ext cx="1930400" cy="1662113"/>
          </a:xfrm>
          <a:prstGeom prst="rect">
            <a:avLst/>
          </a:prstGeom>
          <a:solidFill>
            <a:srgbClr val="FFFFCC"/>
          </a:solidFill>
          <a:ln w="57150" cmpd="thickThin">
            <a:solidFill>
              <a:srgbClr val="663300"/>
            </a:solidFill>
            <a:miter lim="800000"/>
            <a:headEnd/>
            <a:tailEnd/>
          </a:ln>
          <a:effectLst/>
        </p:spPr>
        <p:txBody>
          <a:bodyPr wrap="none" anchor="ctr"/>
          <a:lstStyle/>
          <a:p>
            <a:pPr algn="ctr"/>
            <a:endParaRPr lang="vi-VN"/>
          </a:p>
        </p:txBody>
      </p:sp>
      <p:sp>
        <p:nvSpPr>
          <p:cNvPr id="202772" name="Oval 20"/>
          <p:cNvSpPr>
            <a:spLocks noChangeArrowheads="1"/>
          </p:cNvSpPr>
          <p:nvPr/>
        </p:nvSpPr>
        <p:spPr bwMode="auto">
          <a:xfrm>
            <a:off x="193675" y="3686175"/>
            <a:ext cx="1444625" cy="1433513"/>
          </a:xfrm>
          <a:prstGeom prst="ellipse">
            <a:avLst/>
          </a:prstGeom>
          <a:solidFill>
            <a:schemeClr val="bg1"/>
          </a:solidFill>
          <a:ln w="12700">
            <a:solidFill>
              <a:schemeClr val="accent2"/>
            </a:solidFill>
            <a:round/>
            <a:headEnd/>
            <a:tailEnd/>
          </a:ln>
          <a:effectLst/>
        </p:spPr>
        <p:txBody>
          <a:bodyPr wrap="none" anchor="ctr"/>
          <a:lstStyle/>
          <a:p>
            <a:pPr algn="ctr"/>
            <a:endParaRPr lang="vi-VN"/>
          </a:p>
        </p:txBody>
      </p:sp>
      <p:sp>
        <p:nvSpPr>
          <p:cNvPr id="202773" name="Arc 21"/>
          <p:cNvSpPr>
            <a:spLocks/>
          </p:cNvSpPr>
          <p:nvPr/>
        </p:nvSpPr>
        <p:spPr bwMode="auto">
          <a:xfrm rot="6681726" flipH="1">
            <a:off x="686595" y="3694906"/>
            <a:ext cx="588962" cy="962025"/>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pPr algn="ctr"/>
            <a:endParaRPr lang="vi-VN"/>
          </a:p>
        </p:txBody>
      </p:sp>
      <p:sp>
        <p:nvSpPr>
          <p:cNvPr id="202774" name="Text Box 22"/>
          <p:cNvSpPr txBox="1">
            <a:spLocks noChangeArrowheads="1"/>
          </p:cNvSpPr>
          <p:nvPr/>
        </p:nvSpPr>
        <p:spPr bwMode="auto">
          <a:xfrm rot="19393140">
            <a:off x="401638" y="3733800"/>
            <a:ext cx="498475" cy="336550"/>
          </a:xfrm>
          <a:prstGeom prst="rect">
            <a:avLst/>
          </a:prstGeom>
          <a:noFill/>
          <a:ln w="3175">
            <a:noFill/>
            <a:miter lim="800000"/>
            <a:headEnd/>
            <a:tailEnd/>
          </a:ln>
          <a:effectLst/>
        </p:spPr>
        <p:txBody>
          <a:bodyPr>
            <a:spAutoFit/>
          </a:bodyPr>
          <a:lstStyle/>
          <a:p>
            <a:pPr algn="ctr"/>
            <a:r>
              <a:rPr lang="en-US" sz="1600">
                <a:latin typeface="Times New Roman" pitchFamily="18" charset="0"/>
                <a:cs typeface="Times New Roman" pitchFamily="18" charset="0"/>
              </a:rPr>
              <a:t>0,5</a:t>
            </a:r>
          </a:p>
        </p:txBody>
      </p:sp>
      <p:sp>
        <p:nvSpPr>
          <p:cNvPr id="202775" name="Line 23"/>
          <p:cNvSpPr>
            <a:spLocks noChangeShapeType="1"/>
          </p:cNvSpPr>
          <p:nvPr/>
        </p:nvSpPr>
        <p:spPr bwMode="auto">
          <a:xfrm rot="300000">
            <a:off x="989013" y="3883025"/>
            <a:ext cx="0" cy="55563"/>
          </a:xfrm>
          <a:prstGeom prst="line">
            <a:avLst/>
          </a:prstGeom>
          <a:noFill/>
          <a:ln w="6350">
            <a:solidFill>
              <a:srgbClr val="0000FF"/>
            </a:solidFill>
            <a:round/>
            <a:headEnd/>
            <a:tailEnd/>
          </a:ln>
          <a:effectLst/>
        </p:spPr>
        <p:txBody>
          <a:bodyPr/>
          <a:lstStyle/>
          <a:p>
            <a:endParaRPr lang="en-US"/>
          </a:p>
        </p:txBody>
      </p:sp>
      <p:sp>
        <p:nvSpPr>
          <p:cNvPr id="202776" name="Line 24"/>
          <p:cNvSpPr>
            <a:spLocks noChangeShapeType="1"/>
          </p:cNvSpPr>
          <p:nvPr/>
        </p:nvSpPr>
        <p:spPr bwMode="auto">
          <a:xfrm rot="900000">
            <a:off x="1076325" y="3898900"/>
            <a:ext cx="0" cy="57150"/>
          </a:xfrm>
          <a:prstGeom prst="line">
            <a:avLst/>
          </a:prstGeom>
          <a:noFill/>
          <a:ln w="6350">
            <a:solidFill>
              <a:srgbClr val="0000FF"/>
            </a:solidFill>
            <a:round/>
            <a:headEnd/>
            <a:tailEnd/>
          </a:ln>
          <a:effectLst/>
        </p:spPr>
        <p:txBody>
          <a:bodyPr/>
          <a:lstStyle/>
          <a:p>
            <a:endParaRPr lang="en-US"/>
          </a:p>
        </p:txBody>
      </p:sp>
      <p:sp>
        <p:nvSpPr>
          <p:cNvPr id="202777" name="Line 25"/>
          <p:cNvSpPr>
            <a:spLocks noChangeShapeType="1"/>
          </p:cNvSpPr>
          <p:nvPr/>
        </p:nvSpPr>
        <p:spPr bwMode="auto">
          <a:xfrm rot="1500000">
            <a:off x="1152525" y="3930650"/>
            <a:ext cx="0" cy="131763"/>
          </a:xfrm>
          <a:prstGeom prst="line">
            <a:avLst/>
          </a:prstGeom>
          <a:noFill/>
          <a:ln w="9525">
            <a:solidFill>
              <a:srgbClr val="FF0000"/>
            </a:solidFill>
            <a:round/>
            <a:headEnd/>
            <a:tailEnd/>
          </a:ln>
          <a:effectLst/>
        </p:spPr>
        <p:txBody>
          <a:bodyPr/>
          <a:lstStyle/>
          <a:p>
            <a:endParaRPr lang="en-US"/>
          </a:p>
        </p:txBody>
      </p:sp>
      <p:sp>
        <p:nvSpPr>
          <p:cNvPr id="202778" name="Line 26"/>
          <p:cNvSpPr>
            <a:spLocks noChangeShapeType="1"/>
          </p:cNvSpPr>
          <p:nvPr/>
        </p:nvSpPr>
        <p:spPr bwMode="auto">
          <a:xfrm rot="2100000">
            <a:off x="1236663" y="3979863"/>
            <a:ext cx="0" cy="57150"/>
          </a:xfrm>
          <a:prstGeom prst="line">
            <a:avLst/>
          </a:prstGeom>
          <a:noFill/>
          <a:ln w="6350">
            <a:solidFill>
              <a:srgbClr val="0000FF"/>
            </a:solidFill>
            <a:round/>
            <a:headEnd/>
            <a:tailEnd/>
          </a:ln>
          <a:effectLst/>
        </p:spPr>
        <p:txBody>
          <a:bodyPr/>
          <a:lstStyle/>
          <a:p>
            <a:endParaRPr lang="en-US"/>
          </a:p>
        </p:txBody>
      </p:sp>
      <p:sp>
        <p:nvSpPr>
          <p:cNvPr id="202779" name="Line 27"/>
          <p:cNvSpPr>
            <a:spLocks noChangeShapeType="1"/>
          </p:cNvSpPr>
          <p:nvPr/>
        </p:nvSpPr>
        <p:spPr bwMode="auto">
          <a:xfrm rot="2700000">
            <a:off x="1304926" y="4040187"/>
            <a:ext cx="0" cy="60325"/>
          </a:xfrm>
          <a:prstGeom prst="line">
            <a:avLst/>
          </a:prstGeom>
          <a:noFill/>
          <a:ln w="6350">
            <a:solidFill>
              <a:srgbClr val="0000FF"/>
            </a:solidFill>
            <a:round/>
            <a:headEnd/>
            <a:tailEnd/>
          </a:ln>
          <a:effectLst/>
        </p:spPr>
        <p:txBody>
          <a:bodyPr/>
          <a:lstStyle/>
          <a:p>
            <a:endParaRPr lang="en-US"/>
          </a:p>
        </p:txBody>
      </p:sp>
      <p:sp>
        <p:nvSpPr>
          <p:cNvPr id="202780" name="Line 28"/>
          <p:cNvSpPr>
            <a:spLocks noChangeShapeType="1"/>
          </p:cNvSpPr>
          <p:nvPr/>
        </p:nvSpPr>
        <p:spPr bwMode="auto">
          <a:xfrm rot="18900000">
            <a:off x="573088" y="4038600"/>
            <a:ext cx="0" cy="58738"/>
          </a:xfrm>
          <a:prstGeom prst="line">
            <a:avLst/>
          </a:prstGeom>
          <a:noFill/>
          <a:ln w="6350">
            <a:solidFill>
              <a:srgbClr val="0000FF"/>
            </a:solidFill>
            <a:round/>
            <a:headEnd/>
            <a:tailEnd/>
          </a:ln>
          <a:effectLst/>
        </p:spPr>
        <p:txBody>
          <a:bodyPr/>
          <a:lstStyle/>
          <a:p>
            <a:endParaRPr lang="en-US"/>
          </a:p>
        </p:txBody>
      </p:sp>
      <p:sp>
        <p:nvSpPr>
          <p:cNvPr id="202781" name="Line 29"/>
          <p:cNvSpPr>
            <a:spLocks noChangeShapeType="1"/>
          </p:cNvSpPr>
          <p:nvPr/>
        </p:nvSpPr>
        <p:spPr bwMode="auto">
          <a:xfrm rot="19500000">
            <a:off x="641350" y="3983038"/>
            <a:ext cx="0" cy="55562"/>
          </a:xfrm>
          <a:prstGeom prst="line">
            <a:avLst/>
          </a:prstGeom>
          <a:noFill/>
          <a:ln w="6350">
            <a:solidFill>
              <a:srgbClr val="0000FF"/>
            </a:solidFill>
            <a:round/>
            <a:headEnd/>
            <a:tailEnd/>
          </a:ln>
          <a:effectLst/>
        </p:spPr>
        <p:txBody>
          <a:bodyPr/>
          <a:lstStyle/>
          <a:p>
            <a:endParaRPr lang="en-US"/>
          </a:p>
        </p:txBody>
      </p:sp>
      <p:sp>
        <p:nvSpPr>
          <p:cNvPr id="202782" name="Line 30"/>
          <p:cNvSpPr>
            <a:spLocks noChangeShapeType="1"/>
          </p:cNvSpPr>
          <p:nvPr/>
        </p:nvSpPr>
        <p:spPr bwMode="auto">
          <a:xfrm rot="20100000" flipH="1">
            <a:off x="723900" y="3932238"/>
            <a:ext cx="6350" cy="80962"/>
          </a:xfrm>
          <a:prstGeom prst="line">
            <a:avLst/>
          </a:prstGeom>
          <a:noFill/>
          <a:ln w="9525">
            <a:solidFill>
              <a:srgbClr val="FF0000"/>
            </a:solidFill>
            <a:round/>
            <a:headEnd/>
            <a:tailEnd/>
          </a:ln>
          <a:effectLst/>
        </p:spPr>
        <p:txBody>
          <a:bodyPr/>
          <a:lstStyle/>
          <a:p>
            <a:endParaRPr lang="en-US"/>
          </a:p>
        </p:txBody>
      </p:sp>
      <p:sp>
        <p:nvSpPr>
          <p:cNvPr id="202783" name="Line 31"/>
          <p:cNvSpPr>
            <a:spLocks noChangeShapeType="1"/>
          </p:cNvSpPr>
          <p:nvPr/>
        </p:nvSpPr>
        <p:spPr bwMode="auto">
          <a:xfrm rot="20700000">
            <a:off x="800100" y="3903663"/>
            <a:ext cx="0" cy="58737"/>
          </a:xfrm>
          <a:prstGeom prst="line">
            <a:avLst/>
          </a:prstGeom>
          <a:noFill/>
          <a:ln w="6350">
            <a:solidFill>
              <a:srgbClr val="0000FF"/>
            </a:solidFill>
            <a:round/>
            <a:headEnd/>
            <a:tailEnd/>
          </a:ln>
          <a:effectLst/>
        </p:spPr>
        <p:txBody>
          <a:bodyPr/>
          <a:lstStyle/>
          <a:p>
            <a:endParaRPr lang="en-US"/>
          </a:p>
        </p:txBody>
      </p:sp>
      <p:sp>
        <p:nvSpPr>
          <p:cNvPr id="202784" name="Line 32"/>
          <p:cNvSpPr>
            <a:spLocks noChangeShapeType="1"/>
          </p:cNvSpPr>
          <p:nvPr/>
        </p:nvSpPr>
        <p:spPr bwMode="auto">
          <a:xfrm rot="21300000">
            <a:off x="892175" y="3884613"/>
            <a:ext cx="0" cy="57150"/>
          </a:xfrm>
          <a:prstGeom prst="line">
            <a:avLst/>
          </a:prstGeom>
          <a:noFill/>
          <a:ln w="6350">
            <a:solidFill>
              <a:srgbClr val="0000FF"/>
            </a:solidFill>
            <a:round/>
            <a:headEnd/>
            <a:tailEnd/>
          </a:ln>
          <a:effectLst/>
        </p:spPr>
        <p:txBody>
          <a:bodyPr/>
          <a:lstStyle/>
          <a:p>
            <a:endParaRPr lang="en-US"/>
          </a:p>
        </p:txBody>
      </p:sp>
      <p:sp>
        <p:nvSpPr>
          <p:cNvPr id="202785" name="Line 33"/>
          <p:cNvSpPr>
            <a:spLocks noChangeShapeType="1"/>
          </p:cNvSpPr>
          <p:nvPr/>
        </p:nvSpPr>
        <p:spPr bwMode="auto">
          <a:xfrm rot="49500000">
            <a:off x="486569" y="4236244"/>
            <a:ext cx="0" cy="144462"/>
          </a:xfrm>
          <a:prstGeom prst="line">
            <a:avLst/>
          </a:prstGeom>
          <a:noFill/>
          <a:ln w="9525">
            <a:solidFill>
              <a:srgbClr val="FF0000"/>
            </a:solidFill>
            <a:round/>
            <a:headEnd/>
            <a:tailEnd/>
          </a:ln>
          <a:effectLst/>
        </p:spPr>
        <p:txBody>
          <a:bodyPr/>
          <a:lstStyle/>
          <a:p>
            <a:endParaRPr lang="en-US"/>
          </a:p>
        </p:txBody>
      </p:sp>
      <p:sp>
        <p:nvSpPr>
          <p:cNvPr id="202786" name="Line 34"/>
          <p:cNvSpPr>
            <a:spLocks noChangeShapeType="1"/>
          </p:cNvSpPr>
          <p:nvPr/>
        </p:nvSpPr>
        <p:spPr bwMode="auto">
          <a:xfrm rot="39300000">
            <a:off x="474663" y="4189413"/>
            <a:ext cx="0" cy="57150"/>
          </a:xfrm>
          <a:prstGeom prst="line">
            <a:avLst/>
          </a:prstGeom>
          <a:noFill/>
          <a:ln w="6350">
            <a:solidFill>
              <a:srgbClr val="0000FF"/>
            </a:solidFill>
            <a:round/>
            <a:headEnd/>
            <a:tailEnd/>
          </a:ln>
          <a:effectLst/>
        </p:spPr>
        <p:txBody>
          <a:bodyPr/>
          <a:lstStyle/>
          <a:p>
            <a:endParaRPr lang="en-US"/>
          </a:p>
        </p:txBody>
      </p:sp>
      <p:sp>
        <p:nvSpPr>
          <p:cNvPr id="202787" name="Line 35"/>
          <p:cNvSpPr>
            <a:spLocks noChangeShapeType="1"/>
          </p:cNvSpPr>
          <p:nvPr/>
        </p:nvSpPr>
        <p:spPr bwMode="auto">
          <a:xfrm rot="39900000">
            <a:off x="517525" y="4108450"/>
            <a:ext cx="0" cy="57150"/>
          </a:xfrm>
          <a:prstGeom prst="line">
            <a:avLst/>
          </a:prstGeom>
          <a:noFill/>
          <a:ln w="6350">
            <a:solidFill>
              <a:srgbClr val="0000FF"/>
            </a:solidFill>
            <a:round/>
            <a:headEnd/>
            <a:tailEnd/>
          </a:ln>
          <a:effectLst/>
        </p:spPr>
        <p:txBody>
          <a:bodyPr/>
          <a:lstStyle/>
          <a:p>
            <a:endParaRPr lang="en-US"/>
          </a:p>
        </p:txBody>
      </p:sp>
      <p:sp>
        <p:nvSpPr>
          <p:cNvPr id="202788" name="Line 36"/>
          <p:cNvSpPr>
            <a:spLocks noChangeShapeType="1"/>
          </p:cNvSpPr>
          <p:nvPr/>
        </p:nvSpPr>
        <p:spPr bwMode="auto">
          <a:xfrm rot="3300000">
            <a:off x="1354932" y="4110831"/>
            <a:ext cx="0" cy="55563"/>
          </a:xfrm>
          <a:prstGeom prst="line">
            <a:avLst/>
          </a:prstGeom>
          <a:noFill/>
          <a:ln w="6350">
            <a:solidFill>
              <a:srgbClr val="0000FF"/>
            </a:solidFill>
            <a:round/>
            <a:headEnd/>
            <a:tailEnd/>
          </a:ln>
          <a:effectLst/>
        </p:spPr>
        <p:txBody>
          <a:bodyPr/>
          <a:lstStyle/>
          <a:p>
            <a:endParaRPr lang="en-US"/>
          </a:p>
        </p:txBody>
      </p:sp>
      <p:sp>
        <p:nvSpPr>
          <p:cNvPr id="202789" name="Line 37"/>
          <p:cNvSpPr>
            <a:spLocks noChangeShapeType="1"/>
          </p:cNvSpPr>
          <p:nvPr/>
        </p:nvSpPr>
        <p:spPr bwMode="auto">
          <a:xfrm rot="3900000">
            <a:off x="1399382" y="4188618"/>
            <a:ext cx="0" cy="55563"/>
          </a:xfrm>
          <a:prstGeom prst="line">
            <a:avLst/>
          </a:prstGeom>
          <a:noFill/>
          <a:ln w="6350">
            <a:solidFill>
              <a:srgbClr val="0000FF"/>
            </a:solidFill>
            <a:round/>
            <a:headEnd/>
            <a:tailEnd/>
          </a:ln>
          <a:effectLst/>
        </p:spPr>
        <p:txBody>
          <a:bodyPr/>
          <a:lstStyle/>
          <a:p>
            <a:endParaRPr lang="en-US"/>
          </a:p>
        </p:txBody>
      </p:sp>
      <p:sp>
        <p:nvSpPr>
          <p:cNvPr id="202790" name="Line 38"/>
          <p:cNvSpPr>
            <a:spLocks noChangeShapeType="1"/>
          </p:cNvSpPr>
          <p:nvPr/>
        </p:nvSpPr>
        <p:spPr bwMode="auto">
          <a:xfrm rot="4500000">
            <a:off x="1398588" y="4244975"/>
            <a:ext cx="0" cy="127000"/>
          </a:xfrm>
          <a:prstGeom prst="line">
            <a:avLst/>
          </a:prstGeom>
          <a:noFill/>
          <a:ln w="9525">
            <a:solidFill>
              <a:srgbClr val="FF0000"/>
            </a:solidFill>
            <a:round/>
            <a:headEnd/>
            <a:tailEnd/>
          </a:ln>
          <a:effectLst/>
        </p:spPr>
        <p:txBody>
          <a:bodyPr/>
          <a:lstStyle/>
          <a:p>
            <a:endParaRPr lang="en-US"/>
          </a:p>
        </p:txBody>
      </p:sp>
      <p:sp>
        <p:nvSpPr>
          <p:cNvPr id="202791" name="Text Box 39"/>
          <p:cNvSpPr txBox="1">
            <a:spLocks noChangeArrowheads="1"/>
          </p:cNvSpPr>
          <p:nvPr/>
        </p:nvSpPr>
        <p:spPr bwMode="auto">
          <a:xfrm rot="17403252">
            <a:off x="165100" y="4137026"/>
            <a:ext cx="441325" cy="336550"/>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latin typeface="Arial" charset="0"/>
            </a:endParaRPr>
          </a:p>
        </p:txBody>
      </p:sp>
      <p:sp>
        <p:nvSpPr>
          <p:cNvPr id="202792" name="Text Box 40"/>
          <p:cNvSpPr txBox="1">
            <a:spLocks noChangeArrowheads="1"/>
          </p:cNvSpPr>
          <p:nvPr/>
        </p:nvSpPr>
        <p:spPr bwMode="auto">
          <a:xfrm rot="1500000">
            <a:off x="981075" y="3717925"/>
            <a:ext cx="455613" cy="336550"/>
          </a:xfrm>
          <a:prstGeom prst="rect">
            <a:avLst/>
          </a:prstGeom>
          <a:noFill/>
          <a:ln w="12700">
            <a:noFill/>
            <a:miter lim="800000"/>
            <a:headEnd/>
            <a:tailEnd/>
          </a:ln>
          <a:effectLst/>
        </p:spPr>
        <p:txBody>
          <a:bodyPr>
            <a:spAutoFit/>
          </a:bodyPr>
          <a:lstStyle/>
          <a:p>
            <a:pPr algn="ctr"/>
            <a:r>
              <a:rPr lang="en-US" sz="1600">
                <a:latin typeface="Arial" charset="0"/>
              </a:rPr>
              <a:t>1</a:t>
            </a:r>
          </a:p>
        </p:txBody>
      </p:sp>
      <p:sp>
        <p:nvSpPr>
          <p:cNvPr id="202793" name="Text Box 41"/>
          <p:cNvSpPr txBox="1">
            <a:spLocks noChangeArrowheads="1"/>
          </p:cNvSpPr>
          <p:nvPr/>
        </p:nvSpPr>
        <p:spPr bwMode="auto">
          <a:xfrm rot="4500000">
            <a:off x="1159669" y="3979069"/>
            <a:ext cx="677862" cy="336550"/>
          </a:xfrm>
          <a:prstGeom prst="rect">
            <a:avLst/>
          </a:prstGeom>
          <a:noFill/>
          <a:ln w="12700">
            <a:noFill/>
            <a:miter lim="800000"/>
            <a:headEnd/>
            <a:tailEnd/>
          </a:ln>
          <a:effectLst/>
        </p:spPr>
        <p:txBody>
          <a:bodyPr>
            <a:spAutoFit/>
          </a:bodyPr>
          <a:lstStyle/>
          <a:p>
            <a:pPr algn="ctr"/>
            <a:r>
              <a:rPr lang="en-US" sz="1600">
                <a:latin typeface="Arial" charset="0"/>
              </a:rPr>
              <a:t>1,5</a:t>
            </a:r>
          </a:p>
        </p:txBody>
      </p:sp>
      <p:sp>
        <p:nvSpPr>
          <p:cNvPr id="202794" name="Text Box 42"/>
          <p:cNvSpPr txBox="1">
            <a:spLocks noChangeArrowheads="1"/>
          </p:cNvSpPr>
          <p:nvPr/>
        </p:nvSpPr>
        <p:spPr bwMode="auto">
          <a:xfrm>
            <a:off x="539750" y="4092575"/>
            <a:ext cx="785813" cy="366713"/>
          </a:xfrm>
          <a:prstGeom prst="rect">
            <a:avLst/>
          </a:prstGeom>
          <a:noFill/>
          <a:ln w="9525">
            <a:noFill/>
            <a:miter lim="800000"/>
            <a:headEnd/>
            <a:tailEnd/>
          </a:ln>
          <a:effectLst/>
        </p:spPr>
        <p:txBody>
          <a:bodyPr>
            <a:spAutoFit/>
          </a:bodyPr>
          <a:lstStyle/>
          <a:p>
            <a:pPr algn="ctr"/>
            <a:r>
              <a:rPr lang="en-US">
                <a:latin typeface="Arial" charset="0"/>
              </a:rPr>
              <a:t>A</a:t>
            </a:r>
          </a:p>
        </p:txBody>
      </p:sp>
      <p:sp>
        <p:nvSpPr>
          <p:cNvPr id="202795" name="AutoShape 43"/>
          <p:cNvSpPr>
            <a:spLocks noChangeArrowheads="1"/>
          </p:cNvSpPr>
          <p:nvPr/>
        </p:nvSpPr>
        <p:spPr bwMode="auto">
          <a:xfrm rot="10800000">
            <a:off x="330200" y="3870325"/>
            <a:ext cx="1211263" cy="1131888"/>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pPr algn="ctr"/>
            <a:endParaRPr lang="vi-VN"/>
          </a:p>
        </p:txBody>
      </p:sp>
      <p:sp>
        <p:nvSpPr>
          <p:cNvPr id="202796" name="Rectangle 44"/>
          <p:cNvSpPr>
            <a:spLocks noChangeArrowheads="1"/>
          </p:cNvSpPr>
          <p:nvPr/>
        </p:nvSpPr>
        <p:spPr bwMode="auto">
          <a:xfrm>
            <a:off x="42863" y="4511675"/>
            <a:ext cx="1822450" cy="668338"/>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pPr algn="ctr"/>
            <a:endParaRPr lang="vi-VN"/>
          </a:p>
        </p:txBody>
      </p:sp>
      <p:sp>
        <p:nvSpPr>
          <p:cNvPr id="202797" name="AutoShape 45"/>
          <p:cNvSpPr>
            <a:spLocks noChangeArrowheads="1"/>
          </p:cNvSpPr>
          <p:nvPr/>
        </p:nvSpPr>
        <p:spPr bwMode="auto">
          <a:xfrm>
            <a:off x="893763" y="4616450"/>
            <a:ext cx="76200" cy="76200"/>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pPr algn="ctr"/>
            <a:endParaRPr lang="vi-VN"/>
          </a:p>
        </p:txBody>
      </p:sp>
      <p:grpSp>
        <p:nvGrpSpPr>
          <p:cNvPr id="3" name="Group 46"/>
          <p:cNvGrpSpPr>
            <a:grpSpLocks/>
          </p:cNvGrpSpPr>
          <p:nvPr/>
        </p:nvGrpSpPr>
        <p:grpSpPr bwMode="auto">
          <a:xfrm>
            <a:off x="866775" y="4594225"/>
            <a:ext cx="128588" cy="61913"/>
            <a:chOff x="2838" y="2415"/>
            <a:chExt cx="86" cy="40"/>
          </a:xfrm>
        </p:grpSpPr>
        <p:sp>
          <p:nvSpPr>
            <p:cNvPr id="202799" name="Arc 47"/>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pPr algn="ctr"/>
              <a:endParaRPr lang="vi-VN"/>
            </a:p>
          </p:txBody>
        </p:sp>
        <p:sp>
          <p:nvSpPr>
            <p:cNvPr id="202800" name="Freeform 48"/>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02801" name="Freeform 49"/>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202802" name="Oval 50"/>
          <p:cNvSpPr>
            <a:spLocks noChangeArrowheads="1"/>
          </p:cNvSpPr>
          <p:nvPr/>
        </p:nvSpPr>
        <p:spPr bwMode="auto">
          <a:xfrm>
            <a:off x="900113" y="4408488"/>
            <a:ext cx="63500" cy="63500"/>
          </a:xfrm>
          <a:prstGeom prst="ellipse">
            <a:avLst/>
          </a:prstGeom>
          <a:solidFill>
            <a:srgbClr val="0000FF"/>
          </a:solidFill>
          <a:ln w="6350">
            <a:solidFill>
              <a:srgbClr val="009900"/>
            </a:solidFill>
            <a:round/>
            <a:headEnd/>
            <a:tailEnd/>
          </a:ln>
          <a:effectLst/>
        </p:spPr>
        <p:txBody>
          <a:bodyPr wrap="none" anchor="ctr"/>
          <a:lstStyle/>
          <a:p>
            <a:pPr algn="ctr"/>
            <a:endParaRPr lang="vi-VN">
              <a:latin typeface="Arial" charset="0"/>
            </a:endParaRPr>
          </a:p>
        </p:txBody>
      </p:sp>
      <p:sp>
        <p:nvSpPr>
          <p:cNvPr id="202803" name="Oval 51"/>
          <p:cNvSpPr>
            <a:spLocks noChangeArrowheads="1"/>
          </p:cNvSpPr>
          <p:nvPr/>
        </p:nvSpPr>
        <p:spPr bwMode="auto">
          <a:xfrm>
            <a:off x="163513" y="4983163"/>
            <a:ext cx="166687" cy="160337"/>
          </a:xfrm>
          <a:prstGeom prst="ellipse">
            <a:avLst/>
          </a:prstGeom>
          <a:solidFill>
            <a:srgbClr val="FF0000"/>
          </a:solidFill>
          <a:ln w="9525">
            <a:solidFill>
              <a:schemeClr val="tx1"/>
            </a:solidFill>
            <a:round/>
            <a:headEnd/>
            <a:tailEnd/>
          </a:ln>
          <a:effectLst/>
        </p:spPr>
        <p:txBody>
          <a:bodyPr wrap="none" anchor="ctr"/>
          <a:lstStyle/>
          <a:p>
            <a:pPr algn="ctr"/>
            <a:endParaRPr lang="vi-VN"/>
          </a:p>
        </p:txBody>
      </p:sp>
      <p:sp>
        <p:nvSpPr>
          <p:cNvPr id="202804" name="Oval 52"/>
          <p:cNvSpPr>
            <a:spLocks noChangeArrowheads="1"/>
          </p:cNvSpPr>
          <p:nvPr/>
        </p:nvSpPr>
        <p:spPr bwMode="auto">
          <a:xfrm>
            <a:off x="1481138" y="4983163"/>
            <a:ext cx="166687" cy="160337"/>
          </a:xfrm>
          <a:prstGeom prst="ellipse">
            <a:avLst/>
          </a:prstGeom>
          <a:solidFill>
            <a:schemeClr val="tx1"/>
          </a:solidFill>
          <a:ln w="9525">
            <a:solidFill>
              <a:schemeClr val="tx1"/>
            </a:solidFill>
            <a:round/>
            <a:headEnd/>
            <a:tailEnd/>
          </a:ln>
          <a:effectLst/>
        </p:spPr>
        <p:txBody>
          <a:bodyPr wrap="none" anchor="ctr"/>
          <a:lstStyle/>
          <a:p>
            <a:pPr algn="ctr"/>
            <a:endParaRPr lang="vi-VN"/>
          </a:p>
        </p:txBody>
      </p:sp>
      <p:sp>
        <p:nvSpPr>
          <p:cNvPr id="202805" name="Text Box 53"/>
          <p:cNvSpPr txBox="1">
            <a:spLocks noChangeArrowheads="1"/>
          </p:cNvSpPr>
          <p:nvPr/>
        </p:nvSpPr>
        <p:spPr bwMode="auto">
          <a:xfrm>
            <a:off x="171450" y="4772025"/>
            <a:ext cx="449263" cy="457200"/>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202806" name="Text Box 54"/>
          <p:cNvSpPr txBox="1">
            <a:spLocks noChangeArrowheads="1"/>
          </p:cNvSpPr>
          <p:nvPr/>
        </p:nvSpPr>
        <p:spPr bwMode="auto">
          <a:xfrm>
            <a:off x="1287463" y="4689475"/>
            <a:ext cx="449262" cy="457200"/>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202807" name="Text Box 55"/>
          <p:cNvSpPr txBox="1">
            <a:spLocks noChangeArrowheads="1"/>
          </p:cNvSpPr>
          <p:nvPr/>
        </p:nvSpPr>
        <p:spPr bwMode="auto">
          <a:xfrm>
            <a:off x="771525" y="4689475"/>
            <a:ext cx="515938"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Times New Roman" pitchFamily="18" charset="0"/>
                <a:cs typeface="Times New Roman" pitchFamily="18" charset="0"/>
              </a:rPr>
              <a:t>A</a:t>
            </a:r>
          </a:p>
        </p:txBody>
      </p:sp>
      <p:sp>
        <p:nvSpPr>
          <p:cNvPr id="202808" name="Rectangle 56"/>
          <p:cNvSpPr>
            <a:spLocks noChangeArrowheads="1"/>
          </p:cNvSpPr>
          <p:nvPr/>
        </p:nvSpPr>
        <p:spPr bwMode="auto">
          <a:xfrm>
            <a:off x="42863" y="3619500"/>
            <a:ext cx="1833562" cy="869950"/>
          </a:xfrm>
          <a:prstGeom prst="rect">
            <a:avLst/>
          </a:prstGeom>
          <a:noFill/>
          <a:ln w="28575">
            <a:solidFill>
              <a:srgbClr val="0000CC"/>
            </a:solidFill>
            <a:miter lim="800000"/>
            <a:headEnd/>
            <a:tailEnd/>
          </a:ln>
          <a:effectLst/>
        </p:spPr>
        <p:txBody>
          <a:bodyPr wrap="none" anchor="ctr"/>
          <a:lstStyle/>
          <a:p>
            <a:pPr algn="ctr"/>
            <a:endParaRPr lang="vi-VN">
              <a:latin typeface="Arial" charset="0"/>
            </a:endParaRPr>
          </a:p>
        </p:txBody>
      </p:sp>
      <p:sp>
        <p:nvSpPr>
          <p:cNvPr id="202809" name="Line 57"/>
          <p:cNvSpPr>
            <a:spLocks noChangeShapeType="1"/>
          </p:cNvSpPr>
          <p:nvPr/>
        </p:nvSpPr>
        <p:spPr bwMode="auto">
          <a:xfrm flipV="1">
            <a:off x="228600" y="2514600"/>
            <a:ext cx="0" cy="2540000"/>
          </a:xfrm>
          <a:prstGeom prst="line">
            <a:avLst/>
          </a:prstGeom>
          <a:noFill/>
          <a:ln w="57150">
            <a:solidFill>
              <a:srgbClr val="F00A20"/>
            </a:solidFill>
            <a:round/>
            <a:headEnd/>
            <a:tailEnd/>
          </a:ln>
          <a:effectLst/>
        </p:spPr>
        <p:txBody>
          <a:bodyPr/>
          <a:lstStyle/>
          <a:p>
            <a:endParaRPr lang="en-US"/>
          </a:p>
        </p:txBody>
      </p:sp>
      <p:grpSp>
        <p:nvGrpSpPr>
          <p:cNvPr id="4" name="Group 58"/>
          <p:cNvGrpSpPr>
            <a:grpSpLocks/>
          </p:cNvGrpSpPr>
          <p:nvPr/>
        </p:nvGrpSpPr>
        <p:grpSpPr bwMode="auto">
          <a:xfrm rot="-1062720">
            <a:off x="628650" y="4162425"/>
            <a:ext cx="793750" cy="557213"/>
            <a:chOff x="1680" y="1440"/>
            <a:chExt cx="592" cy="400"/>
          </a:xfrm>
        </p:grpSpPr>
        <p:sp>
          <p:nvSpPr>
            <p:cNvPr id="202811" name="Oval 59"/>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latin typeface="Arial" charset="0"/>
              </a:endParaRPr>
            </a:p>
          </p:txBody>
        </p:sp>
        <p:sp>
          <p:nvSpPr>
            <p:cNvPr id="202812" name="Line 60"/>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202813" name="Line 61"/>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202814" name="Line 62"/>
          <p:cNvSpPr>
            <a:spLocks noChangeShapeType="1"/>
          </p:cNvSpPr>
          <p:nvPr/>
        </p:nvSpPr>
        <p:spPr bwMode="auto">
          <a:xfrm>
            <a:off x="1466850" y="5076825"/>
            <a:ext cx="990600" cy="0"/>
          </a:xfrm>
          <a:prstGeom prst="line">
            <a:avLst/>
          </a:prstGeom>
          <a:noFill/>
          <a:ln w="57150">
            <a:solidFill>
              <a:schemeClr val="tx1"/>
            </a:solidFill>
            <a:round/>
            <a:headEnd/>
            <a:tailEnd/>
          </a:ln>
          <a:effectLst/>
        </p:spPr>
        <p:txBody>
          <a:bodyPr/>
          <a:lstStyle/>
          <a:p>
            <a:endParaRPr lang="en-US"/>
          </a:p>
        </p:txBody>
      </p:sp>
      <p:sp>
        <p:nvSpPr>
          <p:cNvPr id="202815" name="Line 63"/>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a:effectLst/>
        </p:spPr>
        <p:txBody>
          <a:bodyPr/>
          <a:lstStyle/>
          <a:p>
            <a:endParaRPr lang="en-US"/>
          </a:p>
        </p:txBody>
      </p:sp>
      <p:grpSp>
        <p:nvGrpSpPr>
          <p:cNvPr id="5" name="Group 64"/>
          <p:cNvGrpSpPr>
            <a:grpSpLocks/>
          </p:cNvGrpSpPr>
          <p:nvPr/>
        </p:nvGrpSpPr>
        <p:grpSpPr bwMode="auto">
          <a:xfrm>
            <a:off x="2790825" y="2166938"/>
            <a:ext cx="914400" cy="604837"/>
            <a:chOff x="2208" y="3840"/>
            <a:chExt cx="576" cy="381"/>
          </a:xfrm>
        </p:grpSpPr>
        <p:sp>
          <p:nvSpPr>
            <p:cNvPr id="202817" name="Line 65"/>
            <p:cNvSpPr>
              <a:spLocks noChangeShapeType="1"/>
            </p:cNvSpPr>
            <p:nvPr/>
          </p:nvSpPr>
          <p:spPr bwMode="auto">
            <a:xfrm flipV="1">
              <a:off x="2496" y="3840"/>
              <a:ext cx="288" cy="192"/>
            </a:xfrm>
            <a:prstGeom prst="line">
              <a:avLst/>
            </a:prstGeom>
            <a:noFill/>
            <a:ln w="57150">
              <a:solidFill>
                <a:srgbClr val="FF3300"/>
              </a:solidFill>
              <a:round/>
              <a:headEnd type="oval" w="med" len="med"/>
              <a:tailEnd type="triangle" w="med" len="med"/>
            </a:ln>
            <a:effectLst/>
          </p:spPr>
          <p:txBody>
            <a:bodyPr/>
            <a:lstStyle/>
            <a:p>
              <a:endParaRPr lang="en-US"/>
            </a:p>
          </p:txBody>
        </p:sp>
        <p:sp>
          <p:nvSpPr>
            <p:cNvPr id="202818" name="Line 66"/>
            <p:cNvSpPr>
              <a:spLocks noChangeShapeType="1"/>
            </p:cNvSpPr>
            <p:nvPr/>
          </p:nvSpPr>
          <p:spPr bwMode="auto">
            <a:xfrm flipV="1">
              <a:off x="2208" y="4029"/>
              <a:ext cx="288" cy="192"/>
            </a:xfrm>
            <a:prstGeom prst="line">
              <a:avLst/>
            </a:prstGeom>
            <a:noFill/>
            <a:ln w="57150">
              <a:solidFill>
                <a:schemeClr val="bg1"/>
              </a:solidFill>
              <a:round/>
              <a:headEnd type="oval" w="med" len="med"/>
              <a:tailEnd type="triangle" w="med" len="med"/>
            </a:ln>
            <a:effectLst/>
          </p:spPr>
          <p:txBody>
            <a:bodyPr/>
            <a:lstStyle/>
            <a:p>
              <a:endParaRPr lang="en-US"/>
            </a:p>
          </p:txBody>
        </p:sp>
      </p:grpSp>
      <p:sp>
        <p:nvSpPr>
          <p:cNvPr id="202819" name="Line 67"/>
          <p:cNvSpPr>
            <a:spLocks noChangeShapeType="1"/>
          </p:cNvSpPr>
          <p:nvPr/>
        </p:nvSpPr>
        <p:spPr bwMode="auto">
          <a:xfrm>
            <a:off x="5029200" y="2514600"/>
            <a:ext cx="3733800" cy="0"/>
          </a:xfrm>
          <a:prstGeom prst="line">
            <a:avLst/>
          </a:prstGeom>
          <a:noFill/>
          <a:ln w="57150">
            <a:solidFill>
              <a:srgbClr val="660033"/>
            </a:solidFill>
            <a:round/>
            <a:headEnd type="oval" w="med" len="med"/>
            <a:tailEnd/>
          </a:ln>
          <a:effectLst/>
        </p:spPr>
        <p:txBody>
          <a:bodyPr/>
          <a:lstStyle/>
          <a:p>
            <a:endParaRPr lang="en-US"/>
          </a:p>
        </p:txBody>
      </p:sp>
      <p:grpSp>
        <p:nvGrpSpPr>
          <p:cNvPr id="6" name="Group 68"/>
          <p:cNvGrpSpPr>
            <a:grpSpLocks/>
          </p:cNvGrpSpPr>
          <p:nvPr/>
        </p:nvGrpSpPr>
        <p:grpSpPr bwMode="auto">
          <a:xfrm>
            <a:off x="4267200" y="5035550"/>
            <a:ext cx="2222500" cy="1822450"/>
            <a:chOff x="2592" y="1680"/>
            <a:chExt cx="1400" cy="1148"/>
          </a:xfrm>
        </p:grpSpPr>
        <p:sp>
          <p:nvSpPr>
            <p:cNvPr id="202821" name="Text Box 69"/>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cs typeface="Times New Roman" pitchFamily="18" charset="0"/>
                </a:rPr>
                <a:t>K</a:t>
              </a:r>
            </a:p>
          </p:txBody>
        </p:sp>
        <p:sp>
          <p:nvSpPr>
            <p:cNvPr id="202822" name="Oval 70"/>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latin typeface="Arial" charset="0"/>
              </a:endParaRPr>
            </a:p>
          </p:txBody>
        </p:sp>
        <p:sp>
          <p:nvSpPr>
            <p:cNvPr id="202823" name="Rectangle 71"/>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a:endParaRPr lang="vi-VN"/>
            </a:p>
          </p:txBody>
        </p:sp>
        <p:sp>
          <p:nvSpPr>
            <p:cNvPr id="202824" name="Rectangle 72"/>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pPr algn="ctr"/>
              <a:endParaRPr lang="vi-VN"/>
            </a:p>
          </p:txBody>
        </p:sp>
        <p:sp>
          <p:nvSpPr>
            <p:cNvPr id="202825" name="Rectangle 73"/>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pPr algn="ctr"/>
              <a:endParaRPr lang="vi-VN"/>
            </a:p>
          </p:txBody>
        </p:sp>
        <p:sp>
          <p:nvSpPr>
            <p:cNvPr id="202826" name="Oval 74"/>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pPr algn="ctr"/>
              <a:endParaRPr lang="vi-VN"/>
            </a:p>
          </p:txBody>
        </p:sp>
        <p:sp>
          <p:nvSpPr>
            <p:cNvPr id="202827" name="Text Box 75"/>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latin typeface="Arial" charset="0"/>
              </a:endParaRPr>
            </a:p>
          </p:txBody>
        </p:sp>
        <p:sp>
          <p:nvSpPr>
            <p:cNvPr id="202828" name="Oval 76"/>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pPr algn="ctr"/>
              <a:endParaRPr lang="vi-VN"/>
            </a:p>
          </p:txBody>
        </p:sp>
        <p:sp>
          <p:nvSpPr>
            <p:cNvPr id="202829" name="Arc 77"/>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pPr algn="ctr"/>
              <a:endParaRPr lang="vi-VN"/>
            </a:p>
          </p:txBody>
        </p:sp>
        <p:sp>
          <p:nvSpPr>
            <p:cNvPr id="202830" name="Line 78"/>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202831" name="Text Box 79"/>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latin typeface="Arial" charset="0"/>
                </a:rPr>
                <a:t>3</a:t>
              </a:r>
            </a:p>
          </p:txBody>
        </p:sp>
        <p:sp>
          <p:nvSpPr>
            <p:cNvPr id="202832" name="Text Box 80"/>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latin typeface="Arial" charset="0"/>
              </a:endParaRPr>
            </a:p>
          </p:txBody>
        </p:sp>
        <p:sp>
          <p:nvSpPr>
            <p:cNvPr id="202833" name="Line 81"/>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202834" name="Line 82"/>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202835" name="Line 83"/>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202836" name="Line 84"/>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202837" name="Line 85"/>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202838" name="Line 86"/>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202839" name="Line 87"/>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202840" name="Line 88"/>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202841" name="Line 89"/>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202842" name="Line 90"/>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202843" name="Line 91"/>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202844" name="Line 92"/>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202845" name="Line 93"/>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202846" name="Line 94"/>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202847" name="Line 95"/>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202848" name="Line 96"/>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202849" name="Line 97"/>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202850" name="Line 98"/>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202851" name="Line 99"/>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202852" name="Line 100"/>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202853" name="Line 101"/>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202854" name="Line 102"/>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202855" name="Line 103"/>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202856" name="Line 104"/>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202857" name="Line 105"/>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202858" name="Line 106"/>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202859" name="Line 107"/>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202860" name="Line 108"/>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202861" name="Line 109"/>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202862" name="Line 110"/>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202863" name="Text Box 111"/>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latin typeface="Arial" charset="0"/>
              </a:endParaRPr>
            </a:p>
          </p:txBody>
        </p:sp>
        <p:sp>
          <p:nvSpPr>
            <p:cNvPr id="202864" name="Text Box 112"/>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latin typeface="Arial" charset="0"/>
                </a:rPr>
                <a:t>1</a:t>
              </a:r>
            </a:p>
          </p:txBody>
        </p:sp>
        <p:sp>
          <p:nvSpPr>
            <p:cNvPr id="202865" name="Text Box 113"/>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latin typeface="Arial" charset="0"/>
              </a:endParaRPr>
            </a:p>
          </p:txBody>
        </p:sp>
        <p:sp>
          <p:nvSpPr>
            <p:cNvPr id="202866" name="Text Box 114"/>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latin typeface="Arial" charset="0"/>
              </a:endParaRPr>
            </a:p>
          </p:txBody>
        </p:sp>
        <p:sp>
          <p:nvSpPr>
            <p:cNvPr id="202867" name="Text Box 115"/>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latin typeface="Arial" charset="0"/>
                </a:rPr>
                <a:t>V</a:t>
              </a:r>
            </a:p>
          </p:txBody>
        </p:sp>
        <p:sp>
          <p:nvSpPr>
            <p:cNvPr id="202868" name="AutoShape 116"/>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pPr algn="ctr"/>
              <a:endParaRPr lang="vi-VN"/>
            </a:p>
          </p:txBody>
        </p:sp>
        <p:sp>
          <p:nvSpPr>
            <p:cNvPr id="202869" name="Rectangle 117"/>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pPr algn="ctr"/>
              <a:endParaRPr lang="vi-VN"/>
            </a:p>
          </p:txBody>
        </p:sp>
        <p:sp>
          <p:nvSpPr>
            <p:cNvPr id="202870" name="Rectangle 118"/>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latin typeface="Arial" charset="0"/>
              </a:endParaRPr>
            </a:p>
          </p:txBody>
        </p:sp>
        <p:sp>
          <p:nvSpPr>
            <p:cNvPr id="202871" name="Rectangle 119"/>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pPr algn="ctr"/>
              <a:endParaRPr lang="vi-VN"/>
            </a:p>
          </p:txBody>
        </p:sp>
        <p:sp>
          <p:nvSpPr>
            <p:cNvPr id="202872" name="AutoShape 120"/>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pPr algn="ctr"/>
              <a:endParaRPr lang="vi-VN"/>
            </a:p>
          </p:txBody>
        </p:sp>
        <p:sp>
          <p:nvSpPr>
            <p:cNvPr id="202873" name="Arc 121"/>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pPr algn="ctr"/>
              <a:endParaRPr lang="vi-VN"/>
            </a:p>
          </p:txBody>
        </p:sp>
        <p:sp>
          <p:nvSpPr>
            <p:cNvPr id="202874" name="Freeform 122"/>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202875" name="Freeform 123"/>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202876" name="AutoShape 124"/>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pPr algn="ctr"/>
              <a:endParaRPr lang="vi-VN"/>
            </a:p>
          </p:txBody>
        </p:sp>
        <p:sp>
          <p:nvSpPr>
            <p:cNvPr id="202877" name="Oval 125"/>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pPr algn="ctr"/>
              <a:endParaRPr lang="vi-VN"/>
            </a:p>
          </p:txBody>
        </p:sp>
        <p:sp>
          <p:nvSpPr>
            <p:cNvPr id="202878" name="Oval 126"/>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pPr algn="ctr"/>
              <a:endParaRPr lang="vi-VN"/>
            </a:p>
          </p:txBody>
        </p:sp>
        <p:sp>
          <p:nvSpPr>
            <p:cNvPr id="202879" name="Text Box 127"/>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sp>
          <p:nvSpPr>
            <p:cNvPr id="202880" name="Text Box 128"/>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latin typeface="Arial" charset="0"/>
                </a:rPr>
                <a:t>+</a:t>
              </a:r>
            </a:p>
          </p:txBody>
        </p:sp>
      </p:grpSp>
      <p:sp>
        <p:nvSpPr>
          <p:cNvPr id="202881" name="Line 129"/>
          <p:cNvSpPr>
            <a:spLocks noChangeShapeType="1"/>
          </p:cNvSpPr>
          <p:nvPr/>
        </p:nvSpPr>
        <p:spPr bwMode="auto">
          <a:xfrm>
            <a:off x="4114800" y="4343400"/>
            <a:ext cx="0" cy="2209800"/>
          </a:xfrm>
          <a:prstGeom prst="line">
            <a:avLst/>
          </a:prstGeom>
          <a:noFill/>
          <a:ln w="57150">
            <a:solidFill>
              <a:srgbClr val="660033"/>
            </a:solidFill>
            <a:round/>
            <a:headEnd/>
            <a:tailEnd/>
          </a:ln>
          <a:effectLst/>
        </p:spPr>
        <p:txBody>
          <a:bodyPr/>
          <a:lstStyle/>
          <a:p>
            <a:endParaRPr lang="en-US"/>
          </a:p>
        </p:txBody>
      </p:sp>
      <p:sp>
        <p:nvSpPr>
          <p:cNvPr id="202882" name="Line 130"/>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a:effectLst/>
        </p:spPr>
        <p:txBody>
          <a:bodyPr/>
          <a:lstStyle/>
          <a:p>
            <a:endParaRPr lang="en-US"/>
          </a:p>
        </p:txBody>
      </p:sp>
      <p:sp>
        <p:nvSpPr>
          <p:cNvPr id="202883" name="Line 131"/>
          <p:cNvSpPr>
            <a:spLocks noChangeShapeType="1"/>
          </p:cNvSpPr>
          <p:nvPr/>
        </p:nvSpPr>
        <p:spPr bwMode="auto">
          <a:xfrm>
            <a:off x="4114800" y="6553200"/>
            <a:ext cx="381000" cy="152400"/>
          </a:xfrm>
          <a:prstGeom prst="line">
            <a:avLst/>
          </a:prstGeom>
          <a:noFill/>
          <a:ln w="57150">
            <a:solidFill>
              <a:srgbClr val="FF0000"/>
            </a:solidFill>
            <a:round/>
            <a:headEnd/>
            <a:tailEnd/>
          </a:ln>
          <a:effectLst/>
        </p:spPr>
        <p:txBody>
          <a:bodyPr/>
          <a:lstStyle/>
          <a:p>
            <a:endParaRPr lang="en-US"/>
          </a:p>
        </p:txBody>
      </p:sp>
      <p:sp>
        <p:nvSpPr>
          <p:cNvPr id="202884" name="Line 132"/>
          <p:cNvSpPr>
            <a:spLocks noChangeShapeType="1"/>
          </p:cNvSpPr>
          <p:nvPr/>
        </p:nvSpPr>
        <p:spPr bwMode="auto">
          <a:xfrm>
            <a:off x="6248400" y="6657975"/>
            <a:ext cx="609600" cy="0"/>
          </a:xfrm>
          <a:prstGeom prst="line">
            <a:avLst/>
          </a:prstGeom>
          <a:noFill/>
          <a:ln w="57150">
            <a:solidFill>
              <a:schemeClr val="tx1"/>
            </a:solidFill>
            <a:round/>
            <a:headEnd type="oval" w="med" len="med"/>
            <a:tailEnd/>
          </a:ln>
          <a:effectLst/>
        </p:spPr>
        <p:txBody>
          <a:bodyPr/>
          <a:lstStyle/>
          <a:p>
            <a:endParaRPr lang="en-US"/>
          </a:p>
        </p:txBody>
      </p:sp>
      <p:grpSp>
        <p:nvGrpSpPr>
          <p:cNvPr id="7" name="Group 133"/>
          <p:cNvGrpSpPr>
            <a:grpSpLocks/>
          </p:cNvGrpSpPr>
          <p:nvPr/>
        </p:nvGrpSpPr>
        <p:grpSpPr bwMode="auto">
          <a:xfrm rot="-285818">
            <a:off x="4800600" y="5791200"/>
            <a:ext cx="1066800" cy="609600"/>
            <a:chOff x="1488" y="3504"/>
            <a:chExt cx="864" cy="480"/>
          </a:xfrm>
        </p:grpSpPr>
        <p:sp>
          <p:nvSpPr>
            <p:cNvPr id="202886" name="Line 134"/>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a:effectLst/>
          </p:spPr>
          <p:txBody>
            <a:bodyPr/>
            <a:lstStyle/>
            <a:p>
              <a:endParaRPr lang="en-US"/>
            </a:p>
          </p:txBody>
        </p:sp>
        <p:sp>
          <p:nvSpPr>
            <p:cNvPr id="202887" name="Line 135"/>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ffectLst/>
          </p:spPr>
          <p:txBody>
            <a:bodyPr/>
            <a:lstStyle/>
            <a:p>
              <a:endParaRPr lang="en-US"/>
            </a:p>
          </p:txBody>
        </p:sp>
      </p:grpSp>
      <p:sp>
        <p:nvSpPr>
          <p:cNvPr id="202888" name="Text Box 136"/>
          <p:cNvSpPr txBox="1">
            <a:spLocks noChangeArrowheads="1"/>
          </p:cNvSpPr>
          <p:nvPr/>
        </p:nvSpPr>
        <p:spPr bwMode="auto">
          <a:xfrm>
            <a:off x="5562600" y="2743200"/>
            <a:ext cx="3200400" cy="457200"/>
          </a:xfrm>
          <a:prstGeom prst="rect">
            <a:avLst/>
          </a:prstGeom>
          <a:solidFill>
            <a:srgbClr val="660033"/>
          </a:solidFill>
          <a:ln w="9525">
            <a:noFill/>
            <a:miter lim="800000"/>
            <a:headEnd/>
            <a:tailEnd/>
          </a:ln>
          <a:effectLst/>
        </p:spPr>
        <p:txBody>
          <a:bodyPr>
            <a:spAutoFit/>
          </a:bodyPr>
          <a:lstStyle/>
          <a:p>
            <a:pPr>
              <a:spcBef>
                <a:spcPct val="50000"/>
              </a:spcBef>
            </a:pPr>
            <a:r>
              <a:rPr lang="en-US" sz="2400">
                <a:solidFill>
                  <a:schemeClr val="bg1"/>
                </a:solidFill>
                <a:latin typeface="Times New Roman" pitchFamily="18" charset="0"/>
                <a:cs typeface="Times New Roman" pitchFamily="18" charset="0"/>
              </a:rPr>
              <a:t>R</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=U</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/I</a:t>
            </a:r>
            <a:r>
              <a:rPr lang="en-US" sz="2400" baseline="-25000">
                <a:solidFill>
                  <a:schemeClr val="bg1"/>
                </a:solidFill>
                <a:latin typeface="Times New Roman" pitchFamily="18" charset="0"/>
                <a:cs typeface="Times New Roman" pitchFamily="18" charset="0"/>
              </a:rPr>
              <a:t>1</a:t>
            </a:r>
            <a:r>
              <a:rPr lang="en-US" sz="2400">
                <a:solidFill>
                  <a:schemeClr val="bg1"/>
                </a:solidFill>
                <a:latin typeface="Times New Roman" pitchFamily="18" charset="0"/>
                <a:cs typeface="Times New Roman" pitchFamily="18" charset="0"/>
              </a:rPr>
              <a:t>= 6/1= 6ôm</a:t>
            </a:r>
          </a:p>
        </p:txBody>
      </p:sp>
      <p:sp>
        <p:nvSpPr>
          <p:cNvPr id="202889" name="Text Box 137"/>
          <p:cNvSpPr txBox="1">
            <a:spLocks noChangeArrowheads="1"/>
          </p:cNvSpPr>
          <p:nvPr/>
        </p:nvSpPr>
        <p:spPr bwMode="auto">
          <a:xfrm>
            <a:off x="4191000" y="3505200"/>
            <a:ext cx="3048000" cy="523220"/>
          </a:xfrm>
          <a:prstGeom prst="rect">
            <a:avLst/>
          </a:prstGeom>
          <a:solidFill>
            <a:srgbClr val="FFFF00"/>
          </a:solidFill>
          <a:ln w="9525">
            <a:noFill/>
            <a:miter lim="800000"/>
            <a:headEnd/>
            <a:tailEnd/>
          </a:ln>
          <a:effectLst/>
        </p:spPr>
        <p:txBody>
          <a:bodyPr wrap="square">
            <a:spAutoFit/>
          </a:bodyPr>
          <a:lstStyle/>
          <a:p>
            <a:pPr>
              <a:spcBef>
                <a:spcPct val="50000"/>
              </a:spcBef>
            </a:pPr>
            <a:r>
              <a:rPr lang="en-US" sz="2800" dirty="0">
                <a:latin typeface="Times New Roman" pitchFamily="18" charset="0"/>
                <a:cs typeface="Times New Roman" pitchFamily="18" charset="0"/>
              </a:rPr>
              <a:t>S</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 - R</a:t>
            </a:r>
            <a:r>
              <a:rPr lang="en-US" sz="2800" baseline="-25000" dirty="0">
                <a:latin typeface="Times New Roman" pitchFamily="18" charset="0"/>
                <a:cs typeface="Times New Roman" pitchFamily="18" charset="0"/>
              </a:rPr>
              <a:t>2 </a:t>
            </a:r>
            <a:r>
              <a:rPr lang="en-US" sz="2800" dirty="0">
                <a:latin typeface="Times New Roman" pitchFamily="18" charset="0"/>
                <a:cs typeface="Times New Roman" pitchFamily="18" charset="0"/>
              </a:rPr>
              <a:t>(d</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a:t>
            </a:r>
          </a:p>
        </p:txBody>
      </p:sp>
      <p:sp>
        <p:nvSpPr>
          <p:cNvPr id="202892" name="Rectangle 140"/>
          <p:cNvSpPr>
            <a:spLocks noChangeArrowheads="1"/>
          </p:cNvSpPr>
          <p:nvPr/>
        </p:nvSpPr>
        <p:spPr bwMode="auto">
          <a:xfrm>
            <a:off x="4343400" y="4038600"/>
            <a:ext cx="2286000" cy="304800"/>
          </a:xfrm>
          <a:prstGeom prst="rect">
            <a:avLst/>
          </a:prstGeom>
          <a:solidFill>
            <a:srgbClr val="0000FF"/>
          </a:solidFill>
          <a:ln w="9525">
            <a:noFill/>
            <a:miter lim="800000"/>
            <a:headEnd/>
            <a:tailEnd/>
          </a:ln>
          <a:effectLst/>
        </p:spPr>
        <p:txBody>
          <a:bodyPr wrap="none" anchor="ctr"/>
          <a:lstStyle/>
          <a:p>
            <a:pPr algn="ctr"/>
            <a:endParaRPr lang="vi-VN"/>
          </a:p>
        </p:txBody>
      </p:sp>
      <p:sp>
        <p:nvSpPr>
          <p:cNvPr id="202893" name="Line 141"/>
          <p:cNvSpPr>
            <a:spLocks noChangeShapeType="1"/>
          </p:cNvSpPr>
          <p:nvPr/>
        </p:nvSpPr>
        <p:spPr bwMode="auto">
          <a:xfrm>
            <a:off x="4114800" y="4343400"/>
            <a:ext cx="228600" cy="0"/>
          </a:xfrm>
          <a:prstGeom prst="line">
            <a:avLst/>
          </a:prstGeom>
          <a:noFill/>
          <a:ln w="38100">
            <a:solidFill>
              <a:srgbClr val="0000CC"/>
            </a:solidFill>
            <a:round/>
            <a:headEnd/>
            <a:tailEnd/>
          </a:ln>
          <a:effectLst/>
        </p:spPr>
        <p:txBody>
          <a:bodyPr/>
          <a:lstStyle/>
          <a:p>
            <a:endParaRPr lang="en-US"/>
          </a:p>
        </p:txBody>
      </p:sp>
      <p:sp>
        <p:nvSpPr>
          <p:cNvPr id="202894" name="Line 142"/>
          <p:cNvSpPr>
            <a:spLocks noChangeShapeType="1"/>
          </p:cNvSpPr>
          <p:nvPr/>
        </p:nvSpPr>
        <p:spPr bwMode="auto">
          <a:xfrm>
            <a:off x="6553200" y="4267200"/>
            <a:ext cx="381000" cy="0"/>
          </a:xfrm>
          <a:prstGeom prst="line">
            <a:avLst/>
          </a:prstGeom>
          <a:noFill/>
          <a:ln w="38100">
            <a:solidFill>
              <a:srgbClr val="0000CC"/>
            </a:solidFill>
            <a:round/>
            <a:headEnd/>
            <a:tailEnd/>
          </a:ln>
          <a:effectLst/>
        </p:spPr>
        <p:txBody>
          <a:bodyPr/>
          <a:lstStyle/>
          <a:p>
            <a:endParaRPr lang="en-US"/>
          </a:p>
        </p:txBody>
      </p:sp>
      <p:sp>
        <p:nvSpPr>
          <p:cNvPr id="202895" name="Rectangle 143"/>
          <p:cNvSpPr>
            <a:spLocks noChangeArrowheads="1"/>
          </p:cNvSpPr>
          <p:nvPr/>
        </p:nvSpPr>
        <p:spPr bwMode="auto">
          <a:xfrm>
            <a:off x="4343400" y="4343400"/>
            <a:ext cx="2286000" cy="304800"/>
          </a:xfrm>
          <a:prstGeom prst="rect">
            <a:avLst/>
          </a:prstGeom>
          <a:solidFill>
            <a:srgbClr val="0000FF"/>
          </a:solidFill>
          <a:ln w="9525">
            <a:noFill/>
            <a:miter lim="800000"/>
            <a:headEnd/>
            <a:tailEnd/>
          </a:ln>
          <a:effectLst/>
        </p:spPr>
        <p:txBody>
          <a:bodyPr wrap="none" anchor="ctr"/>
          <a:lstStyle/>
          <a:p>
            <a:pPr algn="ctr"/>
            <a:endParaRPr lang="vi-VN"/>
          </a:p>
        </p:txBody>
      </p:sp>
      <p:sp>
        <p:nvSpPr>
          <p:cNvPr id="142" name="Rectangle 141"/>
          <p:cNvSpPr/>
          <p:nvPr/>
        </p:nvSpPr>
        <p:spPr>
          <a:xfrm>
            <a:off x="533400" y="228600"/>
            <a:ext cx="6319935" cy="584775"/>
          </a:xfrm>
          <a:prstGeom prst="rect">
            <a:avLst/>
          </a:prstGeom>
        </p:spPr>
        <p:txBody>
          <a:bodyPr wrap="none">
            <a:spAutoFit/>
          </a:bodyPr>
          <a:lstStyle/>
          <a:p>
            <a:pPr algn="just"/>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S</a:t>
            </a:r>
            <a:r>
              <a:rPr lang="en-US" sz="3200" baseline="-25000" dirty="0">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800000">
                                      <p:cBhvr>
                                        <p:cTn id="6" dur="2000" fill="hold"/>
                                        <p:tgtEl>
                                          <p:spTgt spid="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5700000">
                                      <p:cBhvr>
                                        <p:cTn id="9" dur="2000" fill="hold"/>
                                        <p:tgtEl>
                                          <p:spTgt spid="4"/>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202888"/>
                                        </p:tgtEl>
                                        <p:attrNameLst>
                                          <p:attrName>style.visibility</p:attrName>
                                        </p:attrNameLst>
                                      </p:cBhvr>
                                      <p:to>
                                        <p:strVal val="visible"/>
                                      </p:to>
                                    </p:set>
                                    <p:anim calcmode="lin" valueType="num">
                                      <p:cBhvr>
                                        <p:cTn id="16" dur="500" fill="hold"/>
                                        <p:tgtEl>
                                          <p:spTgt spid="202888"/>
                                        </p:tgtEl>
                                        <p:attrNameLst>
                                          <p:attrName>ppt_w</p:attrName>
                                        </p:attrNameLst>
                                      </p:cBhvr>
                                      <p:tavLst>
                                        <p:tav tm="0">
                                          <p:val>
                                            <p:fltVal val="0"/>
                                          </p:val>
                                        </p:tav>
                                        <p:tav tm="100000">
                                          <p:val>
                                            <p:strVal val="#ppt_w"/>
                                          </p:val>
                                        </p:tav>
                                      </p:tavLst>
                                    </p:anim>
                                    <p:anim calcmode="lin" valueType="num">
                                      <p:cBhvr>
                                        <p:cTn id="17" dur="500" fill="hold"/>
                                        <p:tgtEl>
                                          <p:spTgt spid="202888"/>
                                        </p:tgtEl>
                                        <p:attrNameLst>
                                          <p:attrName>ppt_h</p:attrName>
                                        </p:attrNameLst>
                                      </p:cBhvr>
                                      <p:tavLst>
                                        <p:tav tm="0">
                                          <p:val>
                                            <p:fltVal val="0"/>
                                          </p:val>
                                        </p:tav>
                                        <p:tav tm="100000">
                                          <p:val>
                                            <p:strVal val="#ppt_h"/>
                                          </p:val>
                                        </p:tav>
                                      </p:tavLst>
                                    </p:anim>
                                    <p:animEffect transition="in" filter="fade">
                                      <p:cBhvr>
                                        <p:cTn id="18" dur="500"/>
                                        <p:tgtEl>
                                          <p:spTgt spid="20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653" name="Group 261"/>
          <p:cNvGraphicFramePr>
            <a:graphicFrameLocks noGrp="1"/>
          </p:cNvGraphicFramePr>
          <p:nvPr>
            <p:ph/>
          </p:nvPr>
        </p:nvGraphicFramePr>
        <p:xfrm>
          <a:off x="457200" y="1295399"/>
          <a:ext cx="8229600" cy="5206261"/>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852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KQ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Lần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Hiệu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điên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thế</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Cường độ dòng điện (A)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Điện trở dây dẫn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111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Với</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dẫn</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S</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1"/>
                  </a:ext>
                </a:extLst>
              </a:tr>
              <a:tr h="1641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Với</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dây</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dẫn</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có</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tiết</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bg1"/>
                          </a:solidFill>
                          <a:effectLst/>
                          <a:latin typeface="Times New Roman" pitchFamily="18" charset="0"/>
                          <a:cs typeface="Times New Roman" pitchFamily="18" charset="0"/>
                        </a:rPr>
                        <a:t>diện</a:t>
                      </a:r>
                      <a:r>
                        <a:rPr kumimoji="0" lang="en-US" sz="3200" b="0" i="0" u="none" strike="noStrike" cap="none" normalizeH="0" baseline="0" dirty="0">
                          <a:ln>
                            <a:noFill/>
                          </a:ln>
                          <a:solidFill>
                            <a:schemeClr val="bg1"/>
                          </a:solidFill>
                          <a:effectLst/>
                          <a:latin typeface="Times New Roman" pitchFamily="18" charset="0"/>
                          <a:cs typeface="Times New Roman" pitchFamily="18" charset="0"/>
                        </a:rPr>
                        <a:t> S</a:t>
                      </a:r>
                      <a:r>
                        <a:rPr kumimoji="0" lang="en-US" sz="3200" b="0" i="0" u="none" strike="noStrike" cap="none" normalizeH="0" baseline="-25000" dirty="0">
                          <a:ln>
                            <a:noFill/>
                          </a:ln>
                          <a:solidFill>
                            <a:schemeClr val="bg1"/>
                          </a:solidFill>
                          <a:effectLst/>
                          <a:latin typeface="Times New Roman" pitchFamily="18" charset="0"/>
                          <a:cs typeface="Times New Roman" pitchFamily="18"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CC"/>
                    </a:solidFill>
                  </a:tcPr>
                </a:tc>
                <a:extLst>
                  <a:ext uri="{0D108BD9-81ED-4DB2-BD59-A6C34878D82A}">
                    <a16:rowId xmlns:a16="http://schemas.microsoft.com/office/drawing/2014/main" val="10002"/>
                  </a:ext>
                </a:extLst>
              </a:tr>
            </a:tbl>
          </a:graphicData>
        </a:graphic>
      </p:graphicFrame>
      <p:graphicFrame>
        <p:nvGraphicFramePr>
          <p:cNvPr id="187616" name="Object 224"/>
          <p:cNvGraphicFramePr>
            <a:graphicFrameLocks noChangeAspect="1"/>
          </p:cNvGraphicFramePr>
          <p:nvPr/>
        </p:nvGraphicFramePr>
        <p:xfrm>
          <a:off x="7729538" y="2438400"/>
          <a:ext cx="304800" cy="355600"/>
        </p:xfrm>
        <a:graphic>
          <a:graphicData uri="http://schemas.openxmlformats.org/presentationml/2006/ole">
            <mc:AlternateContent xmlns:mc="http://schemas.openxmlformats.org/markup-compatibility/2006">
              <mc:Choice xmlns:v="urn:schemas-microsoft-com:vml" Requires="v">
                <p:oleObj spid="_x0000_s25602" name="Equation" r:id="rId2" imgW="164880" imgH="164880" progId="Equation.3">
                  <p:embed/>
                </p:oleObj>
              </mc:Choice>
              <mc:Fallback>
                <p:oleObj name="Equation" r:id="rId2" imgW="164880" imgH="16488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2438400"/>
                        <a:ext cx="304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620" name="Line 228"/>
          <p:cNvSpPr>
            <a:spLocks noChangeShapeType="1"/>
          </p:cNvSpPr>
          <p:nvPr/>
        </p:nvSpPr>
        <p:spPr bwMode="auto">
          <a:xfrm>
            <a:off x="457200" y="1447800"/>
            <a:ext cx="2052637" cy="1366837"/>
          </a:xfrm>
          <a:prstGeom prst="line">
            <a:avLst/>
          </a:prstGeom>
          <a:noFill/>
          <a:ln w="9525">
            <a:solidFill>
              <a:schemeClr val="tx1"/>
            </a:solidFill>
            <a:round/>
            <a:headEnd/>
            <a:tailEnd/>
          </a:ln>
          <a:effectLst/>
        </p:spPr>
        <p:txBody>
          <a:bodyPr/>
          <a:lstStyle/>
          <a:p>
            <a:endParaRPr lang="en-US"/>
          </a:p>
        </p:txBody>
      </p:sp>
      <p:sp>
        <p:nvSpPr>
          <p:cNvPr id="187630" name="Text Box 238"/>
          <p:cNvSpPr txBox="1">
            <a:spLocks noChangeArrowheads="1"/>
          </p:cNvSpPr>
          <p:nvPr/>
        </p:nvSpPr>
        <p:spPr bwMode="auto">
          <a:xfrm>
            <a:off x="2667000" y="35052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latin typeface="Times New Roman" pitchFamily="18" charset="0"/>
                <a:cs typeface="Times New Roman" pitchFamily="18" charset="0"/>
              </a:rPr>
              <a:t>U</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6</a:t>
            </a:r>
          </a:p>
        </p:txBody>
      </p:sp>
      <p:sp>
        <p:nvSpPr>
          <p:cNvPr id="187631" name="Text Box 239"/>
          <p:cNvSpPr txBox="1">
            <a:spLocks noChangeArrowheads="1"/>
          </p:cNvSpPr>
          <p:nvPr/>
        </p:nvSpPr>
        <p:spPr bwMode="auto">
          <a:xfrm>
            <a:off x="2667000" y="45720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solidFill>
                  <a:schemeClr val="bg1"/>
                </a:solidFill>
                <a:latin typeface="Times New Roman" pitchFamily="18" charset="0"/>
                <a:cs typeface="Times New Roman" pitchFamily="18" charset="0"/>
              </a:rPr>
              <a:t>U</a:t>
            </a:r>
            <a:r>
              <a:rPr lang="en-US" sz="3200" baseline="-25000" dirty="0">
                <a:solidFill>
                  <a:schemeClr val="bg1"/>
                </a:solidFill>
                <a:latin typeface="Times New Roman" pitchFamily="18" charset="0"/>
                <a:cs typeface="Times New Roman" pitchFamily="18" charset="0"/>
              </a:rPr>
              <a:t>2</a:t>
            </a:r>
            <a:r>
              <a:rPr lang="en-US" sz="3200" dirty="0">
                <a:solidFill>
                  <a:schemeClr val="bg1"/>
                </a:solidFill>
                <a:latin typeface="Times New Roman" pitchFamily="18" charset="0"/>
                <a:cs typeface="Times New Roman" pitchFamily="18" charset="0"/>
              </a:rPr>
              <a:t>= 6</a:t>
            </a:r>
          </a:p>
        </p:txBody>
      </p:sp>
      <p:sp>
        <p:nvSpPr>
          <p:cNvPr id="187635" name="Text Box 243"/>
          <p:cNvSpPr txBox="1">
            <a:spLocks noChangeArrowheads="1"/>
          </p:cNvSpPr>
          <p:nvPr/>
        </p:nvSpPr>
        <p:spPr bwMode="auto">
          <a:xfrm>
            <a:off x="4800600" y="35052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latin typeface="Times New Roman" pitchFamily="18" charset="0"/>
                <a:cs typeface="Times New Roman" pitchFamily="18" charset="0"/>
              </a:rPr>
              <a:t>I</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0,5</a:t>
            </a:r>
          </a:p>
        </p:txBody>
      </p:sp>
      <p:sp>
        <p:nvSpPr>
          <p:cNvPr id="187636" name="Text Box 244"/>
          <p:cNvSpPr txBox="1">
            <a:spLocks noChangeArrowheads="1"/>
          </p:cNvSpPr>
          <p:nvPr/>
        </p:nvSpPr>
        <p:spPr bwMode="auto">
          <a:xfrm>
            <a:off x="6705600" y="34290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latin typeface="Times New Roman" pitchFamily="18" charset="0"/>
                <a:cs typeface="Times New Roman" pitchFamily="18" charset="0"/>
              </a:rPr>
              <a:t>R</a:t>
            </a:r>
            <a:r>
              <a:rPr lang="en-US" sz="3200" baseline="-25000" dirty="0">
                <a:latin typeface="Times New Roman" pitchFamily="18" charset="0"/>
                <a:cs typeface="Times New Roman" pitchFamily="18" charset="0"/>
              </a:rPr>
              <a:t>1</a:t>
            </a:r>
            <a:r>
              <a:rPr lang="en-US" sz="3200" dirty="0">
                <a:latin typeface="Times New Roman" pitchFamily="18" charset="0"/>
                <a:cs typeface="Times New Roman" pitchFamily="18" charset="0"/>
              </a:rPr>
              <a:t>= 12</a:t>
            </a:r>
          </a:p>
        </p:txBody>
      </p:sp>
      <p:sp>
        <p:nvSpPr>
          <p:cNvPr id="187637" name="Text Box 245"/>
          <p:cNvSpPr txBox="1">
            <a:spLocks noChangeArrowheads="1"/>
          </p:cNvSpPr>
          <p:nvPr/>
        </p:nvSpPr>
        <p:spPr bwMode="auto">
          <a:xfrm>
            <a:off x="4800600" y="45720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solidFill>
                  <a:schemeClr val="bg1"/>
                </a:solidFill>
                <a:latin typeface="Times New Roman" pitchFamily="18" charset="0"/>
                <a:cs typeface="Times New Roman" pitchFamily="18" charset="0"/>
              </a:rPr>
              <a:t>I</a:t>
            </a:r>
            <a:r>
              <a:rPr lang="en-US" sz="3200" baseline="-25000" dirty="0">
                <a:solidFill>
                  <a:schemeClr val="bg1"/>
                </a:solidFill>
                <a:latin typeface="Times New Roman" pitchFamily="18" charset="0"/>
                <a:cs typeface="Times New Roman" pitchFamily="18" charset="0"/>
              </a:rPr>
              <a:t>1</a:t>
            </a:r>
            <a:r>
              <a:rPr lang="en-US" sz="3200" dirty="0">
                <a:solidFill>
                  <a:schemeClr val="bg1"/>
                </a:solidFill>
                <a:latin typeface="Times New Roman" pitchFamily="18" charset="0"/>
                <a:cs typeface="Times New Roman" pitchFamily="18" charset="0"/>
              </a:rPr>
              <a:t>= 1</a:t>
            </a:r>
          </a:p>
        </p:txBody>
      </p:sp>
      <p:sp>
        <p:nvSpPr>
          <p:cNvPr id="187640" name="Text Box 248"/>
          <p:cNvSpPr txBox="1">
            <a:spLocks noChangeArrowheads="1"/>
          </p:cNvSpPr>
          <p:nvPr/>
        </p:nvSpPr>
        <p:spPr bwMode="auto">
          <a:xfrm>
            <a:off x="6781800" y="4572000"/>
            <a:ext cx="1752600" cy="584775"/>
          </a:xfrm>
          <a:prstGeom prst="rect">
            <a:avLst/>
          </a:prstGeom>
          <a:noFill/>
          <a:ln w="9525">
            <a:noFill/>
            <a:miter lim="800000"/>
            <a:headEnd/>
            <a:tailEnd/>
          </a:ln>
          <a:effectLst/>
        </p:spPr>
        <p:txBody>
          <a:bodyPr>
            <a:spAutoFit/>
          </a:bodyPr>
          <a:lstStyle/>
          <a:p>
            <a:pPr algn="ctr">
              <a:spcBef>
                <a:spcPct val="50000"/>
              </a:spcBef>
            </a:pPr>
            <a:r>
              <a:rPr lang="en-US" sz="3200" dirty="0">
                <a:solidFill>
                  <a:schemeClr val="bg1"/>
                </a:solidFill>
                <a:latin typeface="Times New Roman" pitchFamily="18" charset="0"/>
                <a:cs typeface="Times New Roman" pitchFamily="18" charset="0"/>
              </a:rPr>
              <a:t>R</a:t>
            </a:r>
            <a:r>
              <a:rPr lang="en-US" sz="3200" baseline="-25000" dirty="0">
                <a:solidFill>
                  <a:schemeClr val="bg1"/>
                </a:solidFill>
                <a:latin typeface="Times New Roman" pitchFamily="18" charset="0"/>
                <a:cs typeface="Times New Roman" pitchFamily="18" charset="0"/>
              </a:rPr>
              <a:t>2</a:t>
            </a:r>
            <a:r>
              <a:rPr lang="en-US" sz="3200" dirty="0">
                <a:solidFill>
                  <a:schemeClr val="bg1"/>
                </a:solidFill>
                <a:latin typeface="Times New Roman" pitchFamily="18" charset="0"/>
                <a:cs typeface="Times New Roman" pitchFamily="18" charset="0"/>
              </a:rPr>
              <a:t>= 6</a:t>
            </a:r>
          </a:p>
        </p:txBody>
      </p:sp>
      <p:sp>
        <p:nvSpPr>
          <p:cNvPr id="12" name="Rectangle 11"/>
          <p:cNvSpPr/>
          <p:nvPr/>
        </p:nvSpPr>
        <p:spPr>
          <a:xfrm>
            <a:off x="1219200" y="304800"/>
            <a:ext cx="4107215" cy="584775"/>
          </a:xfrm>
          <a:prstGeom prst="rect">
            <a:avLst/>
          </a:prstGeom>
        </p:spPr>
        <p:txBody>
          <a:bodyPr wrap="none">
            <a:spAutoFit/>
          </a:bodyPr>
          <a:lstStyle/>
          <a:p>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1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7630"/>
                                        </p:tgtEl>
                                        <p:attrNameLst>
                                          <p:attrName>style.visibility</p:attrName>
                                        </p:attrNameLst>
                                      </p:cBhvr>
                                      <p:to>
                                        <p:strVal val="visible"/>
                                      </p:to>
                                    </p:set>
                                    <p:anim calcmode="lin" valueType="num">
                                      <p:cBhvr>
                                        <p:cTn id="7" dur="500" fill="hold"/>
                                        <p:tgtEl>
                                          <p:spTgt spid="187630"/>
                                        </p:tgtEl>
                                        <p:attrNameLst>
                                          <p:attrName>ppt_w</p:attrName>
                                        </p:attrNameLst>
                                      </p:cBhvr>
                                      <p:tavLst>
                                        <p:tav tm="0">
                                          <p:val>
                                            <p:fltVal val="0"/>
                                          </p:val>
                                        </p:tav>
                                        <p:tav tm="100000">
                                          <p:val>
                                            <p:strVal val="#ppt_w"/>
                                          </p:val>
                                        </p:tav>
                                      </p:tavLst>
                                    </p:anim>
                                    <p:anim calcmode="lin" valueType="num">
                                      <p:cBhvr>
                                        <p:cTn id="8" dur="500" fill="hold"/>
                                        <p:tgtEl>
                                          <p:spTgt spid="187630"/>
                                        </p:tgtEl>
                                        <p:attrNameLst>
                                          <p:attrName>ppt_h</p:attrName>
                                        </p:attrNameLst>
                                      </p:cBhvr>
                                      <p:tavLst>
                                        <p:tav tm="0">
                                          <p:val>
                                            <p:fltVal val="0"/>
                                          </p:val>
                                        </p:tav>
                                        <p:tav tm="100000">
                                          <p:val>
                                            <p:strVal val="#ppt_h"/>
                                          </p:val>
                                        </p:tav>
                                      </p:tavLst>
                                    </p:anim>
                                    <p:animEffect transition="in" filter="fade">
                                      <p:cBhvr>
                                        <p:cTn id="9" dur="500"/>
                                        <p:tgtEl>
                                          <p:spTgt spid="1876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7635"/>
                                        </p:tgtEl>
                                        <p:attrNameLst>
                                          <p:attrName>style.visibility</p:attrName>
                                        </p:attrNameLst>
                                      </p:cBhvr>
                                      <p:to>
                                        <p:strVal val="visible"/>
                                      </p:to>
                                    </p:set>
                                    <p:anim calcmode="lin" valueType="num">
                                      <p:cBhvr>
                                        <p:cTn id="14" dur="500" fill="hold"/>
                                        <p:tgtEl>
                                          <p:spTgt spid="187635"/>
                                        </p:tgtEl>
                                        <p:attrNameLst>
                                          <p:attrName>ppt_w</p:attrName>
                                        </p:attrNameLst>
                                      </p:cBhvr>
                                      <p:tavLst>
                                        <p:tav tm="0">
                                          <p:val>
                                            <p:fltVal val="0"/>
                                          </p:val>
                                        </p:tav>
                                        <p:tav tm="100000">
                                          <p:val>
                                            <p:strVal val="#ppt_w"/>
                                          </p:val>
                                        </p:tav>
                                      </p:tavLst>
                                    </p:anim>
                                    <p:anim calcmode="lin" valueType="num">
                                      <p:cBhvr>
                                        <p:cTn id="15" dur="500" fill="hold"/>
                                        <p:tgtEl>
                                          <p:spTgt spid="187635"/>
                                        </p:tgtEl>
                                        <p:attrNameLst>
                                          <p:attrName>ppt_h</p:attrName>
                                        </p:attrNameLst>
                                      </p:cBhvr>
                                      <p:tavLst>
                                        <p:tav tm="0">
                                          <p:val>
                                            <p:fltVal val="0"/>
                                          </p:val>
                                        </p:tav>
                                        <p:tav tm="100000">
                                          <p:val>
                                            <p:strVal val="#ppt_h"/>
                                          </p:val>
                                        </p:tav>
                                      </p:tavLst>
                                    </p:anim>
                                    <p:animEffect transition="in" filter="fade">
                                      <p:cBhvr>
                                        <p:cTn id="16" dur="500"/>
                                        <p:tgtEl>
                                          <p:spTgt spid="1876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7636"/>
                                        </p:tgtEl>
                                        <p:attrNameLst>
                                          <p:attrName>style.visibility</p:attrName>
                                        </p:attrNameLst>
                                      </p:cBhvr>
                                      <p:to>
                                        <p:strVal val="visible"/>
                                      </p:to>
                                    </p:set>
                                    <p:anim calcmode="lin" valueType="num">
                                      <p:cBhvr>
                                        <p:cTn id="21" dur="500" fill="hold"/>
                                        <p:tgtEl>
                                          <p:spTgt spid="187636"/>
                                        </p:tgtEl>
                                        <p:attrNameLst>
                                          <p:attrName>ppt_w</p:attrName>
                                        </p:attrNameLst>
                                      </p:cBhvr>
                                      <p:tavLst>
                                        <p:tav tm="0">
                                          <p:val>
                                            <p:fltVal val="0"/>
                                          </p:val>
                                        </p:tav>
                                        <p:tav tm="100000">
                                          <p:val>
                                            <p:strVal val="#ppt_w"/>
                                          </p:val>
                                        </p:tav>
                                      </p:tavLst>
                                    </p:anim>
                                    <p:anim calcmode="lin" valueType="num">
                                      <p:cBhvr>
                                        <p:cTn id="22" dur="500" fill="hold"/>
                                        <p:tgtEl>
                                          <p:spTgt spid="187636"/>
                                        </p:tgtEl>
                                        <p:attrNameLst>
                                          <p:attrName>ppt_h</p:attrName>
                                        </p:attrNameLst>
                                      </p:cBhvr>
                                      <p:tavLst>
                                        <p:tav tm="0">
                                          <p:val>
                                            <p:fltVal val="0"/>
                                          </p:val>
                                        </p:tav>
                                        <p:tav tm="100000">
                                          <p:val>
                                            <p:strVal val="#ppt_h"/>
                                          </p:val>
                                        </p:tav>
                                      </p:tavLst>
                                    </p:anim>
                                    <p:animEffect transition="in" filter="fade">
                                      <p:cBhvr>
                                        <p:cTn id="23" dur="500"/>
                                        <p:tgtEl>
                                          <p:spTgt spid="18763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187631"/>
                                        </p:tgtEl>
                                        <p:attrNameLst>
                                          <p:attrName>style.visibility</p:attrName>
                                        </p:attrNameLst>
                                      </p:cBhvr>
                                      <p:to>
                                        <p:strVal val="visible"/>
                                      </p:to>
                                    </p:set>
                                    <p:anim calcmode="lin" valueType="num">
                                      <p:cBhvr additive="base">
                                        <p:cTn id="28" dur="500" fill="hold"/>
                                        <p:tgtEl>
                                          <p:spTgt spid="187631"/>
                                        </p:tgtEl>
                                        <p:attrNameLst>
                                          <p:attrName>ppt_x</p:attrName>
                                        </p:attrNameLst>
                                      </p:cBhvr>
                                      <p:tavLst>
                                        <p:tav tm="0">
                                          <p:val>
                                            <p:strVal val="1+#ppt_w/2"/>
                                          </p:val>
                                        </p:tav>
                                        <p:tav tm="100000">
                                          <p:val>
                                            <p:strVal val="#ppt_x"/>
                                          </p:val>
                                        </p:tav>
                                      </p:tavLst>
                                    </p:anim>
                                    <p:anim calcmode="lin" valueType="num">
                                      <p:cBhvr additive="base">
                                        <p:cTn id="29" dur="500" fill="hold"/>
                                        <p:tgtEl>
                                          <p:spTgt spid="187631"/>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87637"/>
                                        </p:tgtEl>
                                        <p:attrNameLst>
                                          <p:attrName>style.visibility</p:attrName>
                                        </p:attrNameLst>
                                      </p:cBhvr>
                                      <p:to>
                                        <p:strVal val="visible"/>
                                      </p:to>
                                    </p:set>
                                    <p:anim calcmode="lin" valueType="num">
                                      <p:cBhvr additive="base">
                                        <p:cTn id="34" dur="500" fill="hold"/>
                                        <p:tgtEl>
                                          <p:spTgt spid="187637"/>
                                        </p:tgtEl>
                                        <p:attrNameLst>
                                          <p:attrName>ppt_x</p:attrName>
                                        </p:attrNameLst>
                                      </p:cBhvr>
                                      <p:tavLst>
                                        <p:tav tm="0">
                                          <p:val>
                                            <p:strVal val="#ppt_x"/>
                                          </p:val>
                                        </p:tav>
                                        <p:tav tm="100000">
                                          <p:val>
                                            <p:strVal val="#ppt_x"/>
                                          </p:val>
                                        </p:tav>
                                      </p:tavLst>
                                    </p:anim>
                                    <p:anim calcmode="lin" valueType="num">
                                      <p:cBhvr additive="base">
                                        <p:cTn id="35" dur="500" fill="hold"/>
                                        <p:tgtEl>
                                          <p:spTgt spid="1876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grpId="0" nodeType="clickEffect">
                                  <p:stCondLst>
                                    <p:cond delay="0"/>
                                  </p:stCondLst>
                                  <p:childTnLst>
                                    <p:set>
                                      <p:cBhvr>
                                        <p:cTn id="39" dur="1" fill="hold">
                                          <p:stCondLst>
                                            <p:cond delay="0"/>
                                          </p:stCondLst>
                                        </p:cTn>
                                        <p:tgtEl>
                                          <p:spTgt spid="187640"/>
                                        </p:tgtEl>
                                        <p:attrNameLst>
                                          <p:attrName>style.visibility</p:attrName>
                                        </p:attrNameLst>
                                      </p:cBhvr>
                                      <p:to>
                                        <p:strVal val="visible"/>
                                      </p:to>
                                    </p:set>
                                    <p:anim calcmode="lin" valueType="num">
                                      <p:cBhvr additive="base">
                                        <p:cTn id="40" dur="500" fill="hold"/>
                                        <p:tgtEl>
                                          <p:spTgt spid="187640"/>
                                        </p:tgtEl>
                                        <p:attrNameLst>
                                          <p:attrName>ppt_x</p:attrName>
                                        </p:attrNameLst>
                                      </p:cBhvr>
                                      <p:tavLst>
                                        <p:tav tm="0">
                                          <p:val>
                                            <p:strVal val="0-#ppt_w/2"/>
                                          </p:val>
                                        </p:tav>
                                        <p:tav tm="100000">
                                          <p:val>
                                            <p:strVal val="#ppt_x"/>
                                          </p:val>
                                        </p:tav>
                                      </p:tavLst>
                                    </p:anim>
                                    <p:anim calcmode="lin" valueType="num">
                                      <p:cBhvr additive="base">
                                        <p:cTn id="41" dur="500" fill="hold"/>
                                        <p:tgtEl>
                                          <p:spTgt spid="1876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30" grpId="0"/>
      <p:bldP spid="187631" grpId="0"/>
      <p:bldP spid="187635" grpId="0"/>
      <p:bldP spid="187636" grpId="0"/>
      <p:bldP spid="187637" grpId="0"/>
      <p:bldP spid="1876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Line 12"/>
          <p:cNvSpPr>
            <a:spLocks noChangeShapeType="1"/>
          </p:cNvSpPr>
          <p:nvPr/>
        </p:nvSpPr>
        <p:spPr bwMode="auto">
          <a:xfrm flipV="1">
            <a:off x="0" y="3048000"/>
            <a:ext cx="3581400" cy="0"/>
          </a:xfrm>
          <a:prstGeom prst="line">
            <a:avLst/>
          </a:prstGeom>
          <a:noFill/>
          <a:ln w="57150" cmpd="thinThick">
            <a:solidFill>
              <a:schemeClr val="bg1"/>
            </a:solidFill>
            <a:round/>
            <a:headEnd/>
            <a:tailEnd/>
          </a:ln>
        </p:spPr>
        <p:txBody>
          <a:bodyPr/>
          <a:lstStyle/>
          <a:p>
            <a:endParaRPr lang="en-US"/>
          </a:p>
        </p:txBody>
      </p:sp>
      <p:sp>
        <p:nvSpPr>
          <p:cNvPr id="1041" name="Line 14"/>
          <p:cNvSpPr>
            <a:spLocks noChangeShapeType="1"/>
          </p:cNvSpPr>
          <p:nvPr/>
        </p:nvSpPr>
        <p:spPr bwMode="auto">
          <a:xfrm flipV="1">
            <a:off x="0" y="3810000"/>
            <a:ext cx="3581400" cy="0"/>
          </a:xfrm>
          <a:prstGeom prst="line">
            <a:avLst/>
          </a:prstGeom>
          <a:noFill/>
          <a:ln w="57150" cmpd="thinThick">
            <a:solidFill>
              <a:schemeClr val="bg1"/>
            </a:solidFill>
            <a:round/>
            <a:headEnd/>
            <a:tailEnd/>
          </a:ln>
        </p:spPr>
        <p:txBody>
          <a:bodyPr/>
          <a:lstStyle/>
          <a:p>
            <a:endParaRPr lang="en-US"/>
          </a:p>
        </p:txBody>
      </p:sp>
      <p:graphicFrame>
        <p:nvGraphicFramePr>
          <p:cNvPr id="9322" name="Group 106"/>
          <p:cNvGraphicFramePr>
            <a:graphicFrameLocks noGrp="1"/>
          </p:cNvGraphicFramePr>
          <p:nvPr/>
        </p:nvGraphicFramePr>
        <p:xfrm>
          <a:off x="228600" y="152400"/>
          <a:ext cx="8686801" cy="2286000"/>
        </p:xfrm>
        <a:graphic>
          <a:graphicData uri="http://schemas.openxmlformats.org/drawingml/2006/table">
            <a:tbl>
              <a:tblPr/>
              <a:tblGrid>
                <a:gridCol w="3643712">
                  <a:extLst>
                    <a:ext uri="{9D8B030D-6E8A-4147-A177-3AD203B41FA5}">
                      <a16:colId xmlns:a16="http://schemas.microsoft.com/office/drawing/2014/main" val="20000"/>
                    </a:ext>
                  </a:extLst>
                </a:gridCol>
                <a:gridCol w="1753886">
                  <a:extLst>
                    <a:ext uri="{9D8B030D-6E8A-4147-A177-3AD203B41FA5}">
                      <a16:colId xmlns:a16="http://schemas.microsoft.com/office/drawing/2014/main" val="20001"/>
                    </a:ext>
                  </a:extLst>
                </a:gridCol>
                <a:gridCol w="1639270">
                  <a:extLst>
                    <a:ext uri="{9D8B030D-6E8A-4147-A177-3AD203B41FA5}">
                      <a16:colId xmlns:a16="http://schemas.microsoft.com/office/drawing/2014/main" val="20002"/>
                    </a:ext>
                  </a:extLst>
                </a:gridCol>
                <a:gridCol w="1649933">
                  <a:extLst>
                    <a:ext uri="{9D8B030D-6E8A-4147-A177-3AD203B41FA5}">
                      <a16:colId xmlns:a16="http://schemas.microsoft.com/office/drawing/2014/main" val="20003"/>
                    </a:ext>
                  </a:extLst>
                </a:gridCol>
              </a:tblGrid>
              <a:tr h="1063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quả</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đo</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ần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TN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w="12700" cap="flat" cmpd="sng" algn="ctr">
                      <a:solidFill>
                        <a:srgbClr val="FF00FF"/>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HĐT</a:t>
                      </a:r>
                      <a:r>
                        <a:rPr kumimoji="0" lang="vi-VN"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(V)</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CĐDĐ (A)</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Đ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Trở</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(Ω)</a:t>
                      </a:r>
                    </a:p>
                  </a:txBody>
                  <a:tcPr anchor="ct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DD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S</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1</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=6V</a:t>
                      </a: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=0,5</a:t>
                      </a: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R</a:t>
                      </a:r>
                      <a:r>
                        <a:rPr kumimoji="0" lang="en-US" sz="3200" b="0" i="0" u="none" strike="noStrike" cap="none" normalizeH="0" baseline="-25000">
                          <a:ln>
                            <a:noFill/>
                          </a:ln>
                          <a:solidFill>
                            <a:schemeClr val="tx1"/>
                          </a:solidFill>
                          <a:effectLst/>
                          <a:latin typeface="Times New Roman" pitchFamily="18" charset="0"/>
                          <a:cs typeface="Times New Roman" pitchFamily="18" charset="0"/>
                        </a:rPr>
                        <a:t>1</a:t>
                      </a:r>
                      <a:r>
                        <a:rPr kumimoji="0" lang="en-US" sz="3200" b="0" i="0" u="none" strike="noStrike" cap="none" normalizeH="0" baseline="0">
                          <a:ln>
                            <a:noFill/>
                          </a:ln>
                          <a:solidFill>
                            <a:schemeClr val="tx1"/>
                          </a:solidFill>
                          <a:effectLst/>
                          <a:latin typeface="Times New Roman" pitchFamily="18" charset="0"/>
                          <a:cs typeface="Times New Roman" pitchFamily="18" charset="0"/>
                        </a:rPr>
                        <a:t> =12</a:t>
                      </a:r>
                    </a:p>
                  </a:txBody>
                  <a:tcP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9933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DD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tiết</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cs typeface="Times New Roman" pitchFamily="18" charset="0"/>
                        </a:rPr>
                        <a:t>diện</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S</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2</a:t>
                      </a:r>
                    </a:p>
                  </a:txBody>
                  <a:tcPr anchor="ctr" horzOverflow="overflow">
                    <a:lnL w="12700" cap="flat" cmpd="sng" algn="ctr">
                      <a:solidFill>
                        <a:srgbClr val="006600"/>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=6V</a:t>
                      </a: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=1,0</a:t>
                      </a:r>
                    </a:p>
                  </a:txBody>
                  <a:tcPr horzOverflow="overflow">
                    <a:lnL w="12700" cap="flat" cmpd="sng" algn="ctr">
                      <a:solidFill>
                        <a:srgbClr val="9933FF"/>
                      </a:solidFill>
                      <a:prstDash val="solid"/>
                      <a:round/>
                      <a:headEnd type="none" w="med" len="med"/>
                      <a:tailEnd type="none" w="med" len="med"/>
                    </a:lnL>
                    <a:lnR w="12700" cap="flat" cmpd="sng" algn="ctr">
                      <a:solidFill>
                        <a:srgbClr val="9933FF"/>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0"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 6</a:t>
                      </a:r>
                    </a:p>
                  </a:txBody>
                  <a:tcPr horzOverflow="overflow">
                    <a:lnL w="12700" cap="flat" cmpd="sng" algn="ctr">
                      <a:solidFill>
                        <a:srgbClr val="9933FF"/>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9933FF"/>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3" name="Group 84"/>
          <p:cNvGrpSpPr>
            <a:grpSpLocks/>
          </p:cNvGrpSpPr>
          <p:nvPr/>
        </p:nvGrpSpPr>
        <p:grpSpPr bwMode="auto">
          <a:xfrm>
            <a:off x="304800" y="3276600"/>
            <a:ext cx="3378200" cy="1054100"/>
            <a:chOff x="0" y="2160"/>
            <a:chExt cx="2128" cy="806"/>
          </a:xfrm>
        </p:grpSpPr>
        <p:sp>
          <p:nvSpPr>
            <p:cNvPr id="1079" name="Rectangle 85"/>
            <p:cNvSpPr>
              <a:spLocks noChangeArrowheads="1"/>
            </p:cNvSpPr>
            <p:nvPr/>
          </p:nvSpPr>
          <p:spPr bwMode="auto">
            <a:xfrm>
              <a:off x="0" y="2442"/>
              <a:ext cx="140" cy="199"/>
            </a:xfrm>
            <a:prstGeom prst="rect">
              <a:avLst/>
            </a:prstGeom>
            <a:noFill/>
            <a:ln w="9525">
              <a:noFill/>
              <a:miter lim="800000"/>
              <a:headEnd/>
              <a:tailEnd/>
            </a:ln>
          </p:spPr>
          <p:txBody>
            <a:bodyPr wrap="none" anchor="ctr">
              <a:spAutoFit/>
            </a:bodyPr>
            <a:lstStyle/>
            <a:p>
              <a:r>
                <a:rPr lang="en-US" sz="1100">
                  <a:solidFill>
                    <a:schemeClr val="tx1"/>
                  </a:solidFill>
                </a:rPr>
                <a:t> </a:t>
              </a:r>
              <a:endParaRPr lang="en-US" sz="1800">
                <a:solidFill>
                  <a:schemeClr val="tx1"/>
                </a:solidFill>
              </a:endParaRPr>
            </a:p>
          </p:txBody>
        </p:sp>
        <p:graphicFrame>
          <p:nvGraphicFramePr>
            <p:cNvPr id="1029" name="Object 86"/>
            <p:cNvGraphicFramePr>
              <a:graphicFrameLocks noChangeAspect="1"/>
            </p:cNvGraphicFramePr>
            <p:nvPr/>
          </p:nvGraphicFramePr>
          <p:xfrm>
            <a:off x="0" y="2304"/>
            <a:ext cx="941" cy="439"/>
          </p:xfrm>
          <a:graphic>
            <a:graphicData uri="http://schemas.openxmlformats.org/presentationml/2006/ole">
              <mc:AlternateContent xmlns:mc="http://schemas.openxmlformats.org/markup-compatibility/2006">
                <mc:Choice xmlns:v="urn:schemas-microsoft-com:vml" Requires="v">
                  <p:oleObj spid="_x0000_s26629" name="Equation" r:id="rId2" imgW="571320" imgH="215640" progId="Equation.3">
                    <p:embed/>
                  </p:oleObj>
                </mc:Choice>
                <mc:Fallback>
                  <p:oleObj name="Equation" r:id="rId2" imgW="571320" imgH="215640" progId="Equation.3">
                    <p:embed/>
                    <p:pic>
                      <p:nvPicPr>
                        <p:cNvPr id="0" name="Object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4"/>
                          <a:ext cx="941" cy="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87"/>
            <p:cNvGraphicFramePr>
              <a:graphicFrameLocks noChangeAspect="1"/>
            </p:cNvGraphicFramePr>
            <p:nvPr/>
          </p:nvGraphicFramePr>
          <p:xfrm>
            <a:off x="1344" y="2160"/>
            <a:ext cx="784" cy="806"/>
          </p:xfrm>
          <a:graphic>
            <a:graphicData uri="http://schemas.openxmlformats.org/presentationml/2006/ole">
              <mc:AlternateContent xmlns:mc="http://schemas.openxmlformats.org/markup-compatibility/2006">
                <mc:Choice xmlns:v="urn:schemas-microsoft-com:vml" Requires="v">
                  <p:oleObj spid="_x0000_s26630" name="Equation" r:id="rId4" imgW="431640" imgH="444240" progId="Equation.3">
                    <p:embed/>
                  </p:oleObj>
                </mc:Choice>
                <mc:Fallback>
                  <p:oleObj name="Equation" r:id="rId4" imgW="431640" imgH="444240" progId="Equation.3">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 y="2160"/>
                          <a:ext cx="784" cy="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0" name="Text Box 88"/>
            <p:cNvSpPr txBox="1">
              <a:spLocks noChangeArrowheads="1"/>
            </p:cNvSpPr>
            <p:nvPr/>
          </p:nvSpPr>
          <p:spPr bwMode="auto">
            <a:xfrm>
              <a:off x="864" y="2277"/>
              <a:ext cx="528" cy="400"/>
            </a:xfrm>
            <a:prstGeom prst="rect">
              <a:avLst/>
            </a:prstGeom>
            <a:noFill/>
            <a:ln w="9525">
              <a:noFill/>
              <a:miter lim="800000"/>
              <a:headEnd/>
              <a:tailEnd/>
            </a:ln>
          </p:spPr>
          <p:txBody>
            <a:bodyPr>
              <a:spAutoFit/>
            </a:bodyPr>
            <a:lstStyle/>
            <a:p>
              <a:pPr>
                <a:spcBef>
                  <a:spcPct val="50000"/>
                </a:spcBef>
              </a:pPr>
              <a:r>
                <a:rPr lang="en-US" sz="2800" b="1" dirty="0">
                  <a:solidFill>
                    <a:schemeClr val="tx1"/>
                  </a:solidFill>
                  <a:latin typeface="Times New Roman" pitchFamily="18" charset="0"/>
                  <a:cs typeface="Times New Roman" pitchFamily="18" charset="0"/>
                </a:rPr>
                <a:t>hay</a:t>
              </a:r>
            </a:p>
          </p:txBody>
        </p:sp>
      </p:grpSp>
      <p:grpSp>
        <p:nvGrpSpPr>
          <p:cNvPr id="4" name="Group 89"/>
          <p:cNvGrpSpPr>
            <a:grpSpLocks/>
          </p:cNvGrpSpPr>
          <p:nvPr/>
        </p:nvGrpSpPr>
        <p:grpSpPr bwMode="auto">
          <a:xfrm>
            <a:off x="3581400" y="3276600"/>
            <a:ext cx="2667000" cy="1020762"/>
            <a:chOff x="96" y="2985"/>
            <a:chExt cx="1680" cy="643"/>
          </a:xfrm>
        </p:grpSpPr>
        <p:graphicFrame>
          <p:nvGraphicFramePr>
            <p:cNvPr id="1028" name="Object 90"/>
            <p:cNvGraphicFramePr>
              <a:graphicFrameLocks noChangeAspect="1"/>
            </p:cNvGraphicFramePr>
            <p:nvPr/>
          </p:nvGraphicFramePr>
          <p:xfrm>
            <a:off x="359" y="2985"/>
            <a:ext cx="1417" cy="643"/>
          </p:xfrm>
          <a:graphic>
            <a:graphicData uri="http://schemas.openxmlformats.org/presentationml/2006/ole">
              <mc:AlternateContent xmlns:mc="http://schemas.openxmlformats.org/markup-compatibility/2006">
                <mc:Choice xmlns:v="urn:schemas-microsoft-com:vml" Requires="v">
                  <p:oleObj spid="_x0000_s26628" name="Equation" r:id="rId6" imgW="952200" imgH="431640" progId="">
                    <p:embed/>
                  </p:oleObj>
                </mc:Choice>
                <mc:Fallback>
                  <p:oleObj name="Equation" r:id="rId6" imgW="952200" imgH="431640" progId="">
                    <p:embed/>
                    <p:pic>
                      <p:nvPicPr>
                        <p:cNvPr id="0" name="Object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 y="2985"/>
                          <a:ext cx="1417" cy="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8" name="Text Box 91"/>
            <p:cNvSpPr txBox="1">
              <a:spLocks noChangeArrowheads="1"/>
            </p:cNvSpPr>
            <p:nvPr/>
          </p:nvSpPr>
          <p:spPr bwMode="auto">
            <a:xfrm>
              <a:off x="96" y="3120"/>
              <a:ext cx="432" cy="330"/>
            </a:xfrm>
            <a:prstGeom prst="rect">
              <a:avLst/>
            </a:prstGeom>
            <a:noFill/>
            <a:ln w="9525">
              <a:noFill/>
              <a:miter lim="800000"/>
              <a:headEnd/>
              <a:tailEnd/>
            </a:ln>
          </p:spPr>
          <p:txBody>
            <a:bodyPr>
              <a:spAutoFit/>
            </a:bodyPr>
            <a:lstStyle/>
            <a:p>
              <a:pPr>
                <a:spcBef>
                  <a:spcPct val="50000"/>
                </a:spcBef>
              </a:pPr>
              <a:r>
                <a:rPr lang="en-US" sz="2800" b="1" dirty="0" err="1">
                  <a:solidFill>
                    <a:schemeClr val="tx1"/>
                  </a:solidFill>
                  <a:latin typeface="Times New Roman" pitchFamily="18" charset="0"/>
                  <a:cs typeface="Times New Roman" pitchFamily="18" charset="0"/>
                </a:rPr>
                <a:t>và</a:t>
              </a:r>
              <a:endParaRPr lang="en-US" sz="2800" b="1" dirty="0">
                <a:solidFill>
                  <a:schemeClr val="tx1"/>
                </a:solidFill>
                <a:latin typeface="Times New Roman" pitchFamily="18" charset="0"/>
                <a:cs typeface="Times New Roman" pitchFamily="18" charset="0"/>
              </a:endParaRPr>
            </a:p>
          </p:txBody>
        </p:sp>
      </p:grpSp>
      <p:grpSp>
        <p:nvGrpSpPr>
          <p:cNvPr id="5" name="Group 92"/>
          <p:cNvGrpSpPr>
            <a:grpSpLocks/>
          </p:cNvGrpSpPr>
          <p:nvPr/>
        </p:nvGrpSpPr>
        <p:grpSpPr bwMode="auto">
          <a:xfrm>
            <a:off x="6477000" y="3200400"/>
            <a:ext cx="2017713" cy="1093787"/>
            <a:chOff x="1776" y="2784"/>
            <a:chExt cx="1271" cy="689"/>
          </a:xfrm>
        </p:grpSpPr>
        <p:graphicFrame>
          <p:nvGraphicFramePr>
            <p:cNvPr id="1027" name="Object 93"/>
            <p:cNvGraphicFramePr>
              <a:graphicFrameLocks noChangeAspect="1"/>
            </p:cNvGraphicFramePr>
            <p:nvPr/>
          </p:nvGraphicFramePr>
          <p:xfrm>
            <a:off x="2160" y="2784"/>
            <a:ext cx="887" cy="689"/>
          </p:xfrm>
          <a:graphic>
            <a:graphicData uri="http://schemas.openxmlformats.org/presentationml/2006/ole">
              <mc:AlternateContent xmlns:mc="http://schemas.openxmlformats.org/markup-compatibility/2006">
                <mc:Choice xmlns:v="urn:schemas-microsoft-com:vml" Requires="v">
                  <p:oleObj spid="_x0000_s26627" name="Equation" r:id="rId8" imgW="571320" imgH="444240" progId="Equation.3">
                    <p:embed/>
                  </p:oleObj>
                </mc:Choice>
                <mc:Fallback>
                  <p:oleObj name="Equation" r:id="rId8" imgW="571320" imgH="444240" progId="Equation.3">
                    <p:embed/>
                    <p:pic>
                      <p:nvPicPr>
                        <p:cNvPr id="0" name="Object 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 y="2784"/>
                          <a:ext cx="887" cy="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7" name="Text Box 94"/>
            <p:cNvSpPr txBox="1">
              <a:spLocks noChangeArrowheads="1"/>
            </p:cNvSpPr>
            <p:nvPr/>
          </p:nvSpPr>
          <p:spPr bwMode="auto">
            <a:xfrm>
              <a:off x="1776" y="2880"/>
              <a:ext cx="528" cy="404"/>
            </a:xfrm>
            <a:prstGeom prst="rect">
              <a:avLst/>
            </a:prstGeom>
            <a:noFill/>
            <a:ln w="9525">
              <a:noFill/>
              <a:miter lim="800000"/>
              <a:headEnd/>
              <a:tailEnd/>
            </a:ln>
          </p:spPr>
          <p:txBody>
            <a:bodyPr>
              <a:spAutoFit/>
            </a:bodyPr>
            <a:lstStyle/>
            <a:p>
              <a:pPr>
                <a:spcBef>
                  <a:spcPct val="50000"/>
                </a:spcBef>
              </a:pPr>
              <a:r>
                <a:rPr lang="en-US" sz="3600" dirty="0">
                  <a:solidFill>
                    <a:schemeClr val="tx1"/>
                  </a:solidFill>
                  <a:sym typeface="Wingdings 3" pitchFamily="18" charset="2"/>
                </a:rPr>
                <a:t></a:t>
              </a:r>
            </a:p>
          </p:txBody>
        </p:sp>
      </p:grpSp>
      <p:sp>
        <p:nvSpPr>
          <p:cNvPr id="9311" name="Text Box 95"/>
          <p:cNvSpPr txBox="1">
            <a:spLocks noChangeArrowheads="1"/>
          </p:cNvSpPr>
          <p:nvPr/>
        </p:nvSpPr>
        <p:spPr bwMode="auto">
          <a:xfrm>
            <a:off x="1600200" y="4343400"/>
            <a:ext cx="5410200"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tx1"/>
                </a:solidFill>
                <a:latin typeface="Times New Roman" pitchFamily="18" charset="0"/>
                <a:cs typeface="Times New Roman" pitchFamily="18" charset="0"/>
              </a:rPr>
              <a:t>S = r</a:t>
            </a:r>
            <a:r>
              <a:rPr lang="en-US" sz="3200" b="1" baseline="30000" dirty="0">
                <a:solidFill>
                  <a:schemeClr val="tx1"/>
                </a:solidFill>
                <a:latin typeface="Times New Roman" pitchFamily="18" charset="0"/>
                <a:cs typeface="Times New Roman" pitchFamily="18" charset="0"/>
              </a:rPr>
              <a:t>2</a:t>
            </a:r>
            <a:r>
              <a:rPr lang="en-US" sz="3200" b="1" dirty="0">
                <a:solidFill>
                  <a:schemeClr val="tx1"/>
                </a:solidFill>
                <a:latin typeface="Times New Roman" pitchFamily="18" charset="0"/>
                <a:cs typeface="Times New Roman" pitchFamily="18" charset="0"/>
              </a:rPr>
              <a:t>.</a:t>
            </a:r>
            <a:r>
              <a:rPr lang="el-GR" sz="3200" b="1" dirty="0">
                <a:solidFill>
                  <a:schemeClr val="tx1"/>
                </a:solidFill>
                <a:latin typeface="Times New Roman" pitchFamily="18" charset="0"/>
                <a:cs typeface="Times New Roman" pitchFamily="18" charset="0"/>
              </a:rPr>
              <a:t>Π</a:t>
            </a:r>
            <a:r>
              <a:rPr lang="en-US" sz="3200" b="1" dirty="0">
                <a:solidFill>
                  <a:schemeClr val="tx1"/>
                </a:solidFill>
                <a:latin typeface="Times New Roman" pitchFamily="18" charset="0"/>
                <a:cs typeface="Times New Roman" pitchFamily="18" charset="0"/>
              </a:rPr>
              <a:t> (r b</a:t>
            </a:r>
            <a:r>
              <a:rPr lang="ru-RU" sz="3200" b="1" dirty="0">
                <a:solidFill>
                  <a:schemeClr val="tx1"/>
                </a:solidFill>
                <a:latin typeface="Times New Roman" pitchFamily="18" charset="0"/>
                <a:cs typeface="Times New Roman" pitchFamily="18" charset="0"/>
              </a:rPr>
              <a:t>án</a:t>
            </a:r>
            <a:r>
              <a:rPr lang="en-US" sz="3200" b="1" dirty="0">
                <a:solidFill>
                  <a:schemeClr val="tx1"/>
                </a:solidFill>
                <a:latin typeface="Times New Roman" pitchFamily="18" charset="0"/>
                <a:cs typeface="Times New Roman" pitchFamily="18" charset="0"/>
              </a:rPr>
              <a:t> k</a:t>
            </a:r>
            <a:r>
              <a:rPr lang="ru-RU" sz="3200" b="1" dirty="0">
                <a:solidFill>
                  <a:schemeClr val="tx1"/>
                </a:solidFill>
                <a:latin typeface="Times New Roman" pitchFamily="18" charset="0"/>
                <a:cs typeface="Times New Roman" pitchFamily="18" charset="0"/>
              </a:rPr>
              <a:t>ính</a:t>
            </a:r>
            <a:r>
              <a:rPr lang="en-US" sz="3200" b="1" dirty="0">
                <a:solidFill>
                  <a:schemeClr val="tx1"/>
                </a:solidFill>
                <a:latin typeface="Times New Roman" pitchFamily="18" charset="0"/>
                <a:cs typeface="Times New Roman" pitchFamily="18" charset="0"/>
              </a:rPr>
              <a:t>)</a:t>
            </a:r>
            <a:endParaRPr lang="ru-RU" sz="3200" b="1" dirty="0">
              <a:solidFill>
                <a:schemeClr val="tx1"/>
              </a:solidFill>
              <a:latin typeface="Times New Roman" pitchFamily="18" charset="0"/>
              <a:cs typeface="Times New Roman" pitchFamily="18" charset="0"/>
            </a:endParaRPr>
          </a:p>
        </p:txBody>
      </p:sp>
      <p:sp>
        <p:nvSpPr>
          <p:cNvPr id="9312" name="Text Box 96"/>
          <p:cNvSpPr txBox="1">
            <a:spLocks noChangeArrowheads="1"/>
          </p:cNvSpPr>
          <p:nvPr/>
        </p:nvSpPr>
        <p:spPr bwMode="auto">
          <a:xfrm>
            <a:off x="1524000" y="4800600"/>
            <a:ext cx="4343400" cy="584775"/>
          </a:xfrm>
          <a:prstGeom prst="rect">
            <a:avLst/>
          </a:prstGeom>
          <a:noFill/>
          <a:ln w="9525">
            <a:noFill/>
            <a:miter lim="800000"/>
            <a:headEnd/>
            <a:tailEnd/>
          </a:ln>
        </p:spPr>
        <p:txBody>
          <a:bodyPr wrap="square">
            <a:spAutoFit/>
          </a:bodyPr>
          <a:lstStyle/>
          <a:p>
            <a:pPr>
              <a:spcBef>
                <a:spcPct val="50000"/>
              </a:spcBef>
            </a:pPr>
            <a:r>
              <a:rPr lang="en-US" sz="3200" b="1" dirty="0">
                <a:solidFill>
                  <a:schemeClr val="tx1"/>
                </a:solidFill>
                <a:latin typeface="Times New Roman" pitchFamily="18" charset="0"/>
                <a:cs typeface="Times New Roman" pitchFamily="18" charset="0"/>
              </a:rPr>
              <a:t>d = 2r (</a:t>
            </a:r>
            <a:r>
              <a:rPr lang="en-US" sz="3200" b="1" dirty="0" err="1">
                <a:solidFill>
                  <a:schemeClr val="tx1"/>
                </a:solidFill>
                <a:latin typeface="Times New Roman" pitchFamily="18" charset="0"/>
                <a:cs typeface="Times New Roman" pitchFamily="18" charset="0"/>
              </a:rPr>
              <a:t>đường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kính</a:t>
            </a:r>
            <a:r>
              <a:rPr lang="en-US" sz="3200" b="1" dirty="0">
                <a:solidFill>
                  <a:schemeClr val="tx1"/>
                </a:solidFill>
                <a:latin typeface="Times New Roman" pitchFamily="18" charset="0"/>
                <a:cs typeface="Times New Roman" pitchFamily="18" charset="0"/>
              </a:rPr>
              <a:t>)</a:t>
            </a:r>
          </a:p>
        </p:txBody>
      </p:sp>
      <p:graphicFrame>
        <p:nvGraphicFramePr>
          <p:cNvPr id="9313" name="Object 97"/>
          <p:cNvGraphicFramePr>
            <a:graphicFrameLocks noChangeAspect="1"/>
          </p:cNvGraphicFramePr>
          <p:nvPr/>
        </p:nvGraphicFramePr>
        <p:xfrm>
          <a:off x="4114800" y="5486400"/>
          <a:ext cx="2316163" cy="1125537"/>
        </p:xfrm>
        <a:graphic>
          <a:graphicData uri="http://schemas.openxmlformats.org/presentationml/2006/ole">
            <mc:AlternateContent xmlns:mc="http://schemas.openxmlformats.org/markup-compatibility/2006">
              <mc:Choice xmlns:v="urn:schemas-microsoft-com:vml" Requires="v">
                <p:oleObj spid="_x0000_s26626" name="Equation" r:id="rId10" imgW="939600" imgH="457200" progId="Equation.3">
                  <p:embed/>
                </p:oleObj>
              </mc:Choice>
              <mc:Fallback>
                <p:oleObj name="Equation" r:id="rId10" imgW="939600" imgH="457200" progId="Equation.3">
                  <p:embed/>
                  <p:pic>
                    <p:nvPicPr>
                      <p:cNvPr id="0" name="Object 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0" y="5486400"/>
                        <a:ext cx="2316163" cy="112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4" name="Text Box 98"/>
          <p:cNvSpPr txBox="1">
            <a:spLocks noChangeArrowheads="1"/>
          </p:cNvSpPr>
          <p:nvPr/>
        </p:nvSpPr>
        <p:spPr bwMode="auto">
          <a:xfrm>
            <a:off x="228600" y="4495800"/>
            <a:ext cx="2286000" cy="584775"/>
          </a:xfrm>
          <a:prstGeom prst="rect">
            <a:avLst/>
          </a:prstGeom>
          <a:noFill/>
          <a:ln w="9525">
            <a:noFill/>
            <a:miter lim="800000"/>
            <a:headEnd/>
            <a:tailEnd/>
          </a:ln>
        </p:spPr>
        <p:txBody>
          <a:bodyPr wrap="square">
            <a:spAutoFit/>
          </a:bodyPr>
          <a:lstStyle/>
          <a:p>
            <a:pPr>
              <a:spcBef>
                <a:spcPct val="50000"/>
              </a:spcBef>
            </a:pPr>
            <a:r>
              <a:rPr lang="en-US" sz="3200" b="1" dirty="0" err="1">
                <a:solidFill>
                  <a:schemeClr val="tx1"/>
                </a:solidFill>
                <a:latin typeface="Times New Roman" pitchFamily="18" charset="0"/>
                <a:cs typeface="Times New Roman" pitchFamily="18" charset="0"/>
              </a:rPr>
              <a:t>Lưu</a:t>
            </a:r>
            <a:r>
              <a:rPr lang="en-US" sz="3200" b="1" dirty="0">
                <a:solidFill>
                  <a:schemeClr val="tx1"/>
                </a:solidFill>
                <a:latin typeface="Times New Roman" pitchFamily="18" charset="0"/>
                <a:cs typeface="Times New Roman" pitchFamily="18" charset="0"/>
              </a:rPr>
              <a:t> ý:</a:t>
            </a:r>
          </a:p>
        </p:txBody>
      </p:sp>
      <p:sp>
        <p:nvSpPr>
          <p:cNvPr id="9315" name="AutoShape 99"/>
          <p:cNvSpPr>
            <a:spLocks noChangeArrowheads="1"/>
          </p:cNvSpPr>
          <p:nvPr/>
        </p:nvSpPr>
        <p:spPr bwMode="auto">
          <a:xfrm>
            <a:off x="2438400" y="5486400"/>
            <a:ext cx="1447800" cy="1143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sz="3200" b="1" dirty="0" err="1">
                <a:solidFill>
                  <a:schemeClr val="tx1"/>
                </a:solidFill>
                <a:latin typeface="Times New Roman" pitchFamily="18" charset="0"/>
                <a:cs typeface="Times New Roman" pitchFamily="18" charset="0"/>
              </a:rPr>
              <a:t>Suy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endParaRPr lang="en-US" sz="3200" b="1" dirty="0">
              <a:solidFill>
                <a:schemeClr val="tx1"/>
              </a:solidFill>
              <a:latin typeface="Times New Roman" pitchFamily="18" charset="0"/>
              <a:cs typeface="Times New Roman" pitchFamily="18" charset="0"/>
            </a:endParaRPr>
          </a:p>
        </p:txBody>
      </p:sp>
      <p:sp>
        <p:nvSpPr>
          <p:cNvPr id="9317" name="Text Box 101"/>
          <p:cNvSpPr txBox="1">
            <a:spLocks noChangeArrowheads="1"/>
          </p:cNvSpPr>
          <p:nvPr/>
        </p:nvSpPr>
        <p:spPr bwMode="auto">
          <a:xfrm>
            <a:off x="152400" y="4038600"/>
            <a:ext cx="1752600" cy="457200"/>
          </a:xfrm>
          <a:prstGeom prst="rect">
            <a:avLst/>
          </a:prstGeom>
          <a:solidFill>
            <a:schemeClr val="bg1"/>
          </a:solidFill>
          <a:ln w="9525">
            <a:noFill/>
            <a:miter lim="800000"/>
            <a:headEnd/>
            <a:tailEnd/>
          </a:ln>
        </p:spPr>
        <p:txBody>
          <a:bodyPr>
            <a:spAutoFit/>
          </a:bodyPr>
          <a:lstStyle/>
          <a:p>
            <a:pPr>
              <a:spcBef>
                <a:spcPct val="50000"/>
              </a:spcBef>
            </a:pPr>
            <a:endParaRPr lang="en-US" b="1">
              <a:solidFill>
                <a:schemeClr val="tx1"/>
              </a:solidFill>
            </a:endParaRPr>
          </a:p>
        </p:txBody>
      </p:sp>
      <p:sp>
        <p:nvSpPr>
          <p:cNvPr id="27" name="Rectangle 26"/>
          <p:cNvSpPr/>
          <p:nvPr/>
        </p:nvSpPr>
        <p:spPr>
          <a:xfrm>
            <a:off x="0" y="2514600"/>
            <a:ext cx="2076209" cy="584775"/>
          </a:xfrm>
          <a:prstGeom prst="rect">
            <a:avLst/>
          </a:prstGeom>
        </p:spPr>
        <p:txBody>
          <a:bodyPr wrap="none">
            <a:spAutoFit/>
          </a:bodyPr>
          <a:lstStyle/>
          <a:p>
            <a:pPr>
              <a:spcBef>
                <a:spcPct val="50000"/>
              </a:spcBef>
            </a:pPr>
            <a:r>
              <a:rPr lang="en-US" sz="3200" b="1" dirty="0">
                <a:latin typeface="Times New Roman" pitchFamily="18" charset="0"/>
                <a:cs typeface="Times New Roman" pitchFamily="18" charset="0"/>
              </a:rPr>
              <a:t>3.Nhận </a:t>
            </a:r>
            <a:r>
              <a:rPr lang="en-US" sz="3200" b="1" dirty="0" err="1">
                <a:latin typeface="Times New Roman" pitchFamily="18" charset="0"/>
                <a:cs typeface="Times New Roman" pitchFamily="18" charset="0"/>
              </a:rPr>
              <a:t>xét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322"/>
                                        </p:tgtEl>
                                        <p:attrNameLst>
                                          <p:attrName>style.visibility</p:attrName>
                                        </p:attrNameLst>
                                      </p:cBhvr>
                                      <p:to>
                                        <p:strVal val="visible"/>
                                      </p:to>
                                    </p:set>
                                    <p:animEffect transition="in" filter="wedge">
                                      <p:cBhvr>
                                        <p:cTn id="7" dur="500"/>
                                        <p:tgtEl>
                                          <p:spTgt spid="93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0" fill="hold"/>
                                        <p:tgtEl>
                                          <p:spTgt spid="27"/>
                                        </p:tgtEl>
                                        <p:attrNameLst>
                                          <p:attrName>ppt_x</p:attrName>
                                        </p:attrNameLst>
                                      </p:cBhvr>
                                      <p:tavLst>
                                        <p:tav tm="0">
                                          <p:val>
                                            <p:strVal val="#ppt_x"/>
                                          </p:val>
                                        </p:tav>
                                        <p:tav tm="100000">
                                          <p:val>
                                            <p:strVal val="#ppt_x"/>
                                          </p:val>
                                        </p:tav>
                                      </p:tavLst>
                                    </p:anim>
                                    <p:anim calcmode="lin" valueType="num">
                                      <p:cBhvr additive="base">
                                        <p:cTn id="13" dur="5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9314"/>
                                        </p:tgtEl>
                                        <p:attrNameLst>
                                          <p:attrName>style.visibility</p:attrName>
                                        </p:attrNameLst>
                                      </p:cBhvr>
                                      <p:to>
                                        <p:strVal val="visible"/>
                                      </p:to>
                                    </p:set>
                                    <p:animEffect transition="in" filter="wheel(4)">
                                      <p:cBhvr>
                                        <p:cTn id="31" dur="500"/>
                                        <p:tgtEl>
                                          <p:spTgt spid="9314"/>
                                        </p:tgtEl>
                                      </p:cBhvr>
                                    </p:animEffect>
                                  </p:childTnLst>
                                </p:cTn>
                              </p:par>
                            </p:childTnLst>
                          </p:cTn>
                        </p:par>
                        <p:par>
                          <p:cTn id="32" fill="hold">
                            <p:stCondLst>
                              <p:cond delay="500"/>
                            </p:stCondLst>
                            <p:childTnLst>
                              <p:par>
                                <p:cTn id="33" presetID="21" presetClass="entr" presetSubtype="4" fill="hold" grpId="0" nodeType="afterEffect">
                                  <p:stCondLst>
                                    <p:cond delay="0"/>
                                  </p:stCondLst>
                                  <p:childTnLst>
                                    <p:set>
                                      <p:cBhvr>
                                        <p:cTn id="34" dur="1" fill="hold">
                                          <p:stCondLst>
                                            <p:cond delay="0"/>
                                          </p:stCondLst>
                                        </p:cTn>
                                        <p:tgtEl>
                                          <p:spTgt spid="9311"/>
                                        </p:tgtEl>
                                        <p:attrNameLst>
                                          <p:attrName>style.visibility</p:attrName>
                                        </p:attrNameLst>
                                      </p:cBhvr>
                                      <p:to>
                                        <p:strVal val="visible"/>
                                      </p:to>
                                    </p:set>
                                    <p:animEffect transition="in" filter="wheel(4)">
                                      <p:cBhvr>
                                        <p:cTn id="35" dur="500"/>
                                        <p:tgtEl>
                                          <p:spTgt spid="9311"/>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9312"/>
                                        </p:tgtEl>
                                        <p:attrNameLst>
                                          <p:attrName>style.visibility</p:attrName>
                                        </p:attrNameLst>
                                      </p:cBhvr>
                                      <p:to>
                                        <p:strVal val="visible"/>
                                      </p:to>
                                    </p:set>
                                    <p:animEffect transition="in" filter="wheel(4)">
                                      <p:cBhvr>
                                        <p:cTn id="39" dur="500"/>
                                        <p:tgtEl>
                                          <p:spTgt spid="9312"/>
                                        </p:tgtEl>
                                      </p:cBhvr>
                                    </p:animEffect>
                                  </p:childTnLst>
                                </p:cTn>
                              </p:par>
                            </p:childTnLst>
                          </p:cTn>
                        </p:par>
                        <p:par>
                          <p:cTn id="40" fill="hold">
                            <p:stCondLst>
                              <p:cond delay="1500"/>
                            </p:stCondLst>
                            <p:childTnLst>
                              <p:par>
                                <p:cTn id="41" presetID="21" presetClass="entr" presetSubtype="4" fill="hold" grpId="0" nodeType="afterEffect">
                                  <p:stCondLst>
                                    <p:cond delay="0"/>
                                  </p:stCondLst>
                                  <p:childTnLst>
                                    <p:set>
                                      <p:cBhvr>
                                        <p:cTn id="42" dur="1" fill="hold">
                                          <p:stCondLst>
                                            <p:cond delay="0"/>
                                          </p:stCondLst>
                                        </p:cTn>
                                        <p:tgtEl>
                                          <p:spTgt spid="9315"/>
                                        </p:tgtEl>
                                        <p:attrNameLst>
                                          <p:attrName>style.visibility</p:attrName>
                                        </p:attrNameLst>
                                      </p:cBhvr>
                                      <p:to>
                                        <p:strVal val="visible"/>
                                      </p:to>
                                    </p:set>
                                    <p:animEffect transition="in" filter="wheel(4)">
                                      <p:cBhvr>
                                        <p:cTn id="43" dur="500"/>
                                        <p:tgtEl>
                                          <p:spTgt spid="9315"/>
                                        </p:tgtEl>
                                      </p:cBhvr>
                                    </p:animEffect>
                                  </p:childTnLst>
                                </p:cTn>
                              </p:par>
                            </p:childTnLst>
                          </p:cTn>
                        </p:par>
                        <p:par>
                          <p:cTn id="44" fill="hold">
                            <p:stCondLst>
                              <p:cond delay="2000"/>
                            </p:stCondLst>
                            <p:childTnLst>
                              <p:par>
                                <p:cTn id="45" presetID="21" presetClass="entr" presetSubtype="4" fill="hold" nodeType="afterEffect">
                                  <p:stCondLst>
                                    <p:cond delay="0"/>
                                  </p:stCondLst>
                                  <p:childTnLst>
                                    <p:set>
                                      <p:cBhvr>
                                        <p:cTn id="46" dur="1" fill="hold">
                                          <p:stCondLst>
                                            <p:cond delay="0"/>
                                          </p:stCondLst>
                                        </p:cTn>
                                        <p:tgtEl>
                                          <p:spTgt spid="9313"/>
                                        </p:tgtEl>
                                        <p:attrNameLst>
                                          <p:attrName>style.visibility</p:attrName>
                                        </p:attrNameLst>
                                      </p:cBhvr>
                                      <p:to>
                                        <p:strVal val="visible"/>
                                      </p:to>
                                    </p:set>
                                    <p:animEffect transition="in" filter="wheel(4)">
                                      <p:cBhvr>
                                        <p:cTn id="47" dur="500"/>
                                        <p:tgtEl>
                                          <p:spTgt spid="9313"/>
                                        </p:tgtEl>
                                      </p:cBhvr>
                                    </p:animEffect>
                                  </p:childTnLst>
                                </p:cTn>
                              </p:par>
                            </p:childTnLst>
                          </p:cTn>
                        </p:par>
                        <p:par>
                          <p:cTn id="48" fill="hold">
                            <p:stCondLst>
                              <p:cond delay="2500"/>
                            </p:stCondLst>
                            <p:childTnLst>
                              <p:par>
                                <p:cTn id="49" presetID="3" presetClass="entr" presetSubtype="10" fill="hold" grpId="0" nodeType="afterEffect">
                                  <p:stCondLst>
                                    <p:cond delay="0"/>
                                  </p:stCondLst>
                                  <p:childTnLst>
                                    <p:set>
                                      <p:cBhvr>
                                        <p:cTn id="50" dur="1" fill="hold">
                                          <p:stCondLst>
                                            <p:cond delay="0"/>
                                          </p:stCondLst>
                                        </p:cTn>
                                        <p:tgtEl>
                                          <p:spTgt spid="9317"/>
                                        </p:tgtEl>
                                        <p:attrNameLst>
                                          <p:attrName>style.visibility</p:attrName>
                                        </p:attrNameLst>
                                      </p:cBhvr>
                                      <p:to>
                                        <p:strVal val="visible"/>
                                      </p:to>
                                    </p:set>
                                    <p:animEffect transition="in" filter="blinds(horizontal)">
                                      <p:cBhvr>
                                        <p:cTn id="51" dur="500"/>
                                        <p:tgtEl>
                                          <p:spTgt spid="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1" grpId="0" autoUpdateAnimBg="0"/>
      <p:bldP spid="9312" grpId="0" autoUpdateAnimBg="0"/>
      <p:bldP spid="9314" grpId="0" autoUpdateAnimBg="0"/>
      <p:bldP spid="9315" grpId="0" animBg="1" autoUpdateAnimBg="0"/>
      <p:bldP spid="9317" grpId="0" animBg="1" autoUpdateAnimBg="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
          <p:cNvSpPr txBox="1">
            <a:spLocks noChangeArrowheads="1"/>
          </p:cNvSpPr>
          <p:nvPr/>
        </p:nvSpPr>
        <p:spPr bwMode="auto">
          <a:xfrm>
            <a:off x="0" y="685800"/>
            <a:ext cx="9144000" cy="1077218"/>
          </a:xfrm>
          <a:prstGeom prst="rect">
            <a:avLst/>
          </a:prstGeom>
          <a:solidFill>
            <a:schemeClr val="bg1"/>
          </a:solidFill>
          <a:ln w="9525">
            <a:noFill/>
            <a:miter lim="800000"/>
            <a:headEnd/>
            <a:tailEnd/>
          </a:ln>
        </p:spPr>
        <p:txBody>
          <a:bodyPr wrap="square">
            <a:spAutoFit/>
          </a:bodyPr>
          <a:lstStyle/>
          <a:p>
            <a:pPr>
              <a:spcBef>
                <a:spcPct val="50000"/>
              </a:spcBef>
            </a:pPr>
            <a:r>
              <a:rPr lang="en-US" sz="3200" b="1" dirty="0" err="1">
                <a:solidFill>
                  <a:schemeClr val="tx1"/>
                </a:solidFill>
                <a:latin typeface="Times New Roman" pitchFamily="18" charset="0"/>
                <a:cs typeface="Times New Roman" pitchFamily="18" charset="0"/>
              </a:rPr>
              <a:t>Điện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tỉ</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lệ</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nghịch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diện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dẫn</a:t>
            </a:r>
            <a:endParaRPr lang="en-US" sz="3200" b="1" dirty="0">
              <a:solidFill>
                <a:schemeClr val="tx1"/>
              </a:solidFill>
              <a:latin typeface="Times New Roman" pitchFamily="18" charset="0"/>
              <a:cs typeface="Times New Roman" pitchFamily="18" charset="0"/>
            </a:endParaRPr>
          </a:p>
        </p:txBody>
      </p:sp>
      <p:sp>
        <p:nvSpPr>
          <p:cNvPr id="3" name="Rectangle 2"/>
          <p:cNvSpPr/>
          <p:nvPr/>
        </p:nvSpPr>
        <p:spPr>
          <a:xfrm>
            <a:off x="152400" y="152400"/>
            <a:ext cx="2143536" cy="584775"/>
          </a:xfrm>
          <a:prstGeom prst="rect">
            <a:avLst/>
          </a:prstGeom>
        </p:spPr>
        <p:txBody>
          <a:bodyPr wrap="none">
            <a:spAutoFit/>
          </a:bodyPr>
          <a:lstStyle/>
          <a:p>
            <a:pPr>
              <a:spcBef>
                <a:spcPct val="50000"/>
              </a:spcBef>
            </a:pPr>
            <a:r>
              <a:rPr lang="en-US" sz="3200" b="1" dirty="0">
                <a:latin typeface="Times New Roman" pitchFamily="18" charset="0"/>
                <a:cs typeface="Times New Roman" pitchFamily="18" charset="0"/>
              </a:rPr>
              <a:t>4.Kết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Hình chữ nhật 4"/>
          <p:cNvSpPr>
            <a:spLocks noChangeArrowheads="1"/>
          </p:cNvSpPr>
          <p:nvPr/>
        </p:nvSpPr>
        <p:spPr bwMode="auto">
          <a:xfrm>
            <a:off x="-1" y="152400"/>
            <a:ext cx="9144001" cy="830997"/>
          </a:xfrm>
          <a:prstGeom prst="rect">
            <a:avLst/>
          </a:prstGeom>
          <a:noFill/>
          <a:ln w="9525">
            <a:noFill/>
            <a:miter lim="800000"/>
            <a:headEnd/>
            <a:tailEnd/>
          </a:ln>
        </p:spPr>
        <p:txBody>
          <a:bodyPr>
            <a:spAutoFit/>
          </a:bodyPr>
          <a:lstStyle/>
          <a:p>
            <a:pPr eaLnBrk="1" hangingPunct="1"/>
            <a:r>
              <a:rPr lang="vi-VN" sz="2400" b="1" dirty="0">
                <a:solidFill>
                  <a:srgbClr val="002060"/>
                </a:solidFill>
                <a:latin typeface="+mj-lt"/>
              </a:rPr>
              <a:t>I. XÁC ĐỊNH SỰ PHỤ THUỘC CỦA ĐIỆN TRỞ DÂY DẪN VÀO MỘT TRONG NHỮNG YẾU TỐ KHÁC NHAU: </a:t>
            </a:r>
          </a:p>
        </p:txBody>
      </p:sp>
      <p:sp>
        <p:nvSpPr>
          <p:cNvPr id="4" name="Hình chữ nhật 5"/>
          <p:cNvSpPr>
            <a:spLocks noChangeArrowheads="1"/>
          </p:cNvSpPr>
          <p:nvPr/>
        </p:nvSpPr>
        <p:spPr bwMode="auto">
          <a:xfrm>
            <a:off x="0" y="990600"/>
            <a:ext cx="6653213" cy="831850"/>
          </a:xfrm>
          <a:prstGeom prst="rect">
            <a:avLst/>
          </a:prstGeom>
          <a:noFill/>
          <a:ln w="9525">
            <a:noFill/>
            <a:miter lim="800000"/>
            <a:headEnd/>
            <a:tailEnd/>
          </a:ln>
        </p:spPr>
        <p:txBody>
          <a:bodyPr>
            <a:spAutoFit/>
          </a:bodyPr>
          <a:lstStyle/>
          <a:p>
            <a:pPr eaLnBrk="1" hangingPunct="1"/>
            <a:r>
              <a:rPr lang="vi-VN" sz="2400" b="1" dirty="0">
                <a:solidFill>
                  <a:srgbClr val="C00000"/>
                </a:solidFill>
                <a:latin typeface="+mj-lt"/>
              </a:rPr>
              <a:t>1.Các cuộn dây dẫn ở hình 7.1 có những điểm nào khác nhau ?</a:t>
            </a:r>
          </a:p>
        </p:txBody>
      </p:sp>
      <p:pic>
        <p:nvPicPr>
          <p:cNvPr id="5" name="Picture 148" descr="images"/>
          <p:cNvPicPr>
            <a:picLocks noChangeAspect="1" noChangeArrowheads="1"/>
          </p:cNvPicPr>
          <p:nvPr/>
        </p:nvPicPr>
        <p:blipFill>
          <a:blip r:embed="rId3"/>
          <a:srcRect/>
          <a:stretch>
            <a:fillRect/>
          </a:stretch>
        </p:blipFill>
        <p:spPr bwMode="auto">
          <a:xfrm>
            <a:off x="7010400" y="1219200"/>
            <a:ext cx="1743075" cy="1362075"/>
          </a:xfrm>
          <a:prstGeom prst="rect">
            <a:avLst/>
          </a:prstGeom>
          <a:noFill/>
          <a:ln w="9525">
            <a:solidFill>
              <a:schemeClr val="tx1"/>
            </a:solidFill>
            <a:miter lim="800000"/>
            <a:headEnd/>
            <a:tailEnd/>
          </a:ln>
        </p:spPr>
      </p:pic>
      <p:sp>
        <p:nvSpPr>
          <p:cNvPr id="6" name="Hình chữ nhật 10"/>
          <p:cNvSpPr>
            <a:spLocks noChangeArrowheads="1"/>
          </p:cNvSpPr>
          <p:nvPr/>
        </p:nvSpPr>
        <p:spPr bwMode="auto">
          <a:xfrm>
            <a:off x="7162800" y="2667000"/>
            <a:ext cx="1545616" cy="461665"/>
          </a:xfrm>
          <a:prstGeom prst="rect">
            <a:avLst/>
          </a:prstGeom>
          <a:noFill/>
          <a:ln w="9525">
            <a:noFill/>
            <a:miter lim="800000"/>
            <a:headEnd/>
            <a:tailEnd/>
          </a:ln>
        </p:spPr>
        <p:txBody>
          <a:bodyPr wrap="none">
            <a:spAutoFit/>
          </a:bodyPr>
          <a:lstStyle/>
          <a:p>
            <a:pPr eaLnBrk="1" hangingPunct="1"/>
            <a:r>
              <a:rPr lang="vi-VN" sz="2400" b="1" dirty="0">
                <a:solidFill>
                  <a:srgbClr val="003300"/>
                </a:solidFill>
                <a:latin typeface="+mj-lt"/>
              </a:rPr>
              <a:t>Dây nhôm</a:t>
            </a:r>
            <a:endParaRPr lang="vi-VN" sz="2400" dirty="0">
              <a:solidFill>
                <a:srgbClr val="003300"/>
              </a:solidFill>
              <a:latin typeface="+mj-lt"/>
            </a:endParaRPr>
          </a:p>
        </p:txBody>
      </p:sp>
      <p:sp>
        <p:nvSpPr>
          <p:cNvPr id="7" name="Freeform 150"/>
          <p:cNvSpPr>
            <a:spLocks/>
          </p:cNvSpPr>
          <p:nvPr/>
        </p:nvSpPr>
        <p:spPr bwMode="auto">
          <a:xfrm>
            <a:off x="6934200" y="3124200"/>
            <a:ext cx="1955800" cy="838200"/>
          </a:xfrm>
          <a:custGeom>
            <a:avLst/>
            <a:gdLst>
              <a:gd name="T0" fmla="*/ 0 w 1232"/>
              <a:gd name="T1" fmla="*/ 68 h 329"/>
              <a:gd name="T2" fmla="*/ 778 w 1232"/>
              <a:gd name="T3" fmla="*/ 86 h 329"/>
              <a:gd name="T4" fmla="*/ 924 w 1232"/>
              <a:gd name="T5" fmla="*/ 122 h 329"/>
              <a:gd name="T6" fmla="*/ 1052 w 1232"/>
              <a:gd name="T7" fmla="*/ 168 h 329"/>
              <a:gd name="T8" fmla="*/ 1088 w 1232"/>
              <a:gd name="T9" fmla="*/ 186 h 329"/>
              <a:gd name="T10" fmla="*/ 1180 w 1232"/>
              <a:gd name="T11" fmla="*/ 214 h 329"/>
              <a:gd name="T12" fmla="*/ 1189 w 1232"/>
              <a:gd name="T13" fmla="*/ 269 h 329"/>
              <a:gd name="T14" fmla="*/ 842 w 1232"/>
              <a:gd name="T15" fmla="*/ 260 h 329"/>
              <a:gd name="T16" fmla="*/ 723 w 1232"/>
              <a:gd name="T17" fmla="*/ 214 h 329"/>
              <a:gd name="T18" fmla="*/ 695 w 1232"/>
              <a:gd name="T19" fmla="*/ 196 h 329"/>
              <a:gd name="T20" fmla="*/ 668 w 1232"/>
              <a:gd name="T21" fmla="*/ 177 h 329"/>
              <a:gd name="T22" fmla="*/ 613 w 1232"/>
              <a:gd name="T23" fmla="*/ 113 h 329"/>
              <a:gd name="T24" fmla="*/ 896 w 1232"/>
              <a:gd name="T25" fmla="*/ 104 h 329"/>
              <a:gd name="T26" fmla="*/ 1052 w 1232"/>
              <a:gd name="T27" fmla="*/ 177 h 329"/>
              <a:gd name="T28" fmla="*/ 1107 w 1232"/>
              <a:gd name="T29" fmla="*/ 196 h 329"/>
              <a:gd name="T30" fmla="*/ 1134 w 1232"/>
              <a:gd name="T31" fmla="*/ 205 h 329"/>
              <a:gd name="T32" fmla="*/ 1152 w 1232"/>
              <a:gd name="T33" fmla="*/ 260 h 329"/>
              <a:gd name="T34" fmla="*/ 1098 w 1232"/>
              <a:gd name="T35" fmla="*/ 278 h 329"/>
              <a:gd name="T36" fmla="*/ 714 w 1232"/>
              <a:gd name="T37" fmla="*/ 186 h 329"/>
              <a:gd name="T38" fmla="*/ 695 w 1232"/>
              <a:gd name="T39" fmla="*/ 168 h 329"/>
              <a:gd name="T40" fmla="*/ 668 w 1232"/>
              <a:gd name="T41" fmla="*/ 159 h 329"/>
              <a:gd name="T42" fmla="*/ 622 w 1232"/>
              <a:gd name="T43" fmla="*/ 113 h 329"/>
              <a:gd name="T44" fmla="*/ 686 w 1232"/>
              <a:gd name="T45" fmla="*/ 58 h 329"/>
              <a:gd name="T46" fmla="*/ 988 w 1232"/>
              <a:gd name="T47" fmla="*/ 86 h 329"/>
              <a:gd name="T48" fmla="*/ 1034 w 1232"/>
              <a:gd name="T49" fmla="*/ 104 h 329"/>
              <a:gd name="T50" fmla="*/ 1134 w 1232"/>
              <a:gd name="T51" fmla="*/ 132 h 329"/>
              <a:gd name="T52" fmla="*/ 1162 w 1232"/>
              <a:gd name="T53" fmla="*/ 168 h 329"/>
              <a:gd name="T54" fmla="*/ 1189 w 1232"/>
              <a:gd name="T55" fmla="*/ 186 h 329"/>
              <a:gd name="T56" fmla="*/ 1198 w 1232"/>
              <a:gd name="T57" fmla="*/ 223 h 329"/>
              <a:gd name="T58" fmla="*/ 1216 w 1232"/>
              <a:gd name="T59" fmla="*/ 250 h 329"/>
              <a:gd name="T60" fmla="*/ 896 w 1232"/>
              <a:gd name="T61" fmla="*/ 269 h 329"/>
              <a:gd name="T62" fmla="*/ 778 w 1232"/>
              <a:gd name="T63" fmla="*/ 223 h 329"/>
              <a:gd name="T64" fmla="*/ 659 w 1232"/>
              <a:gd name="T65" fmla="*/ 113 h 329"/>
              <a:gd name="T66" fmla="*/ 924 w 1232"/>
              <a:gd name="T67" fmla="*/ 77 h 329"/>
              <a:gd name="T68" fmla="*/ 1107 w 1232"/>
              <a:gd name="T69" fmla="*/ 104 h 329"/>
              <a:gd name="T70" fmla="*/ 1198 w 1232"/>
              <a:gd name="T71" fmla="*/ 177 h 329"/>
              <a:gd name="T72" fmla="*/ 1171 w 1232"/>
              <a:gd name="T73" fmla="*/ 296 h 329"/>
              <a:gd name="T74" fmla="*/ 906 w 1232"/>
              <a:gd name="T75" fmla="*/ 260 h 329"/>
              <a:gd name="T76" fmla="*/ 832 w 1232"/>
              <a:gd name="T77" fmla="*/ 232 h 329"/>
              <a:gd name="T78" fmla="*/ 732 w 1232"/>
              <a:gd name="T79" fmla="*/ 168 h 329"/>
              <a:gd name="T80" fmla="*/ 714 w 1232"/>
              <a:gd name="T81" fmla="*/ 141 h 329"/>
              <a:gd name="T82" fmla="*/ 686 w 1232"/>
              <a:gd name="T83" fmla="*/ 132 h 329"/>
              <a:gd name="T84" fmla="*/ 741 w 1232"/>
              <a:gd name="T85" fmla="*/ 31 h 329"/>
              <a:gd name="T86" fmla="*/ 1052 w 1232"/>
              <a:gd name="T87" fmla="*/ 77 h 329"/>
              <a:gd name="T88" fmla="*/ 1180 w 1232"/>
              <a:gd name="T89" fmla="*/ 177 h 329"/>
              <a:gd name="T90" fmla="*/ 1152 w 1232"/>
              <a:gd name="T91" fmla="*/ 287 h 329"/>
              <a:gd name="T92" fmla="*/ 1098 w 1232"/>
              <a:gd name="T93" fmla="*/ 305 h 329"/>
              <a:gd name="T94" fmla="*/ 970 w 1232"/>
              <a:gd name="T95" fmla="*/ 296 h 329"/>
              <a:gd name="T96" fmla="*/ 878 w 1232"/>
              <a:gd name="T97" fmla="*/ 250 h 329"/>
              <a:gd name="T98" fmla="*/ 805 w 1232"/>
              <a:gd name="T99" fmla="*/ 223 h 329"/>
              <a:gd name="T100" fmla="*/ 275 w 1232"/>
              <a:gd name="T101" fmla="*/ 196 h 329"/>
              <a:gd name="T102" fmla="*/ 247 w 1232"/>
              <a:gd name="T103" fmla="*/ 18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2" h="329">
                <a:moveTo>
                  <a:pt x="0" y="68"/>
                </a:moveTo>
                <a:cubicBezTo>
                  <a:pt x="253" y="0"/>
                  <a:pt x="521" y="68"/>
                  <a:pt x="778" y="86"/>
                </a:cubicBezTo>
                <a:cubicBezTo>
                  <a:pt x="826" y="102"/>
                  <a:pt x="874" y="114"/>
                  <a:pt x="924" y="122"/>
                </a:cubicBezTo>
                <a:cubicBezTo>
                  <a:pt x="967" y="138"/>
                  <a:pt x="1008" y="157"/>
                  <a:pt x="1052" y="168"/>
                </a:cubicBezTo>
                <a:cubicBezTo>
                  <a:pt x="1064" y="174"/>
                  <a:pt x="1075" y="181"/>
                  <a:pt x="1088" y="186"/>
                </a:cubicBezTo>
                <a:cubicBezTo>
                  <a:pt x="1118" y="197"/>
                  <a:pt x="1180" y="214"/>
                  <a:pt x="1180" y="214"/>
                </a:cubicBezTo>
                <a:cubicBezTo>
                  <a:pt x="1190" y="229"/>
                  <a:pt x="1208" y="268"/>
                  <a:pt x="1189" y="269"/>
                </a:cubicBezTo>
                <a:cubicBezTo>
                  <a:pt x="1073" y="275"/>
                  <a:pt x="958" y="263"/>
                  <a:pt x="842" y="260"/>
                </a:cubicBezTo>
                <a:cubicBezTo>
                  <a:pt x="756" y="247"/>
                  <a:pt x="797" y="262"/>
                  <a:pt x="723" y="214"/>
                </a:cubicBezTo>
                <a:cubicBezTo>
                  <a:pt x="714" y="208"/>
                  <a:pt x="704" y="202"/>
                  <a:pt x="695" y="196"/>
                </a:cubicBezTo>
                <a:cubicBezTo>
                  <a:pt x="686" y="190"/>
                  <a:pt x="668" y="177"/>
                  <a:pt x="668" y="177"/>
                </a:cubicBezTo>
                <a:cubicBezTo>
                  <a:pt x="655" y="139"/>
                  <a:pt x="639" y="141"/>
                  <a:pt x="613" y="113"/>
                </a:cubicBezTo>
                <a:cubicBezTo>
                  <a:pt x="716" y="79"/>
                  <a:pt x="753" y="98"/>
                  <a:pt x="896" y="104"/>
                </a:cubicBezTo>
                <a:cubicBezTo>
                  <a:pt x="982" y="118"/>
                  <a:pt x="980" y="130"/>
                  <a:pt x="1052" y="177"/>
                </a:cubicBezTo>
                <a:cubicBezTo>
                  <a:pt x="1068" y="188"/>
                  <a:pt x="1089" y="190"/>
                  <a:pt x="1107" y="196"/>
                </a:cubicBezTo>
                <a:cubicBezTo>
                  <a:pt x="1116" y="199"/>
                  <a:pt x="1134" y="205"/>
                  <a:pt x="1134" y="205"/>
                </a:cubicBezTo>
                <a:cubicBezTo>
                  <a:pt x="1140" y="223"/>
                  <a:pt x="1146" y="242"/>
                  <a:pt x="1152" y="260"/>
                </a:cubicBezTo>
                <a:cubicBezTo>
                  <a:pt x="1158" y="278"/>
                  <a:pt x="1098" y="278"/>
                  <a:pt x="1098" y="278"/>
                </a:cubicBezTo>
                <a:cubicBezTo>
                  <a:pt x="956" y="267"/>
                  <a:pt x="846" y="235"/>
                  <a:pt x="714" y="186"/>
                </a:cubicBezTo>
                <a:cubicBezTo>
                  <a:pt x="708" y="180"/>
                  <a:pt x="703" y="172"/>
                  <a:pt x="695" y="168"/>
                </a:cubicBezTo>
                <a:cubicBezTo>
                  <a:pt x="687" y="163"/>
                  <a:pt x="676" y="165"/>
                  <a:pt x="668" y="159"/>
                </a:cubicBezTo>
                <a:cubicBezTo>
                  <a:pt x="651" y="146"/>
                  <a:pt x="622" y="113"/>
                  <a:pt x="622" y="113"/>
                </a:cubicBezTo>
                <a:cubicBezTo>
                  <a:pt x="635" y="73"/>
                  <a:pt x="645" y="69"/>
                  <a:pt x="686" y="58"/>
                </a:cubicBezTo>
                <a:cubicBezTo>
                  <a:pt x="777" y="63"/>
                  <a:pt x="894" y="58"/>
                  <a:pt x="988" y="86"/>
                </a:cubicBezTo>
                <a:cubicBezTo>
                  <a:pt x="1004" y="91"/>
                  <a:pt x="1018" y="99"/>
                  <a:pt x="1034" y="104"/>
                </a:cubicBezTo>
                <a:cubicBezTo>
                  <a:pt x="1067" y="114"/>
                  <a:pt x="1134" y="132"/>
                  <a:pt x="1134" y="132"/>
                </a:cubicBezTo>
                <a:cubicBezTo>
                  <a:pt x="1143" y="144"/>
                  <a:pt x="1151" y="157"/>
                  <a:pt x="1162" y="168"/>
                </a:cubicBezTo>
                <a:cubicBezTo>
                  <a:pt x="1170" y="176"/>
                  <a:pt x="1183" y="177"/>
                  <a:pt x="1189" y="186"/>
                </a:cubicBezTo>
                <a:cubicBezTo>
                  <a:pt x="1196" y="197"/>
                  <a:pt x="1193" y="211"/>
                  <a:pt x="1198" y="223"/>
                </a:cubicBezTo>
                <a:cubicBezTo>
                  <a:pt x="1202" y="233"/>
                  <a:pt x="1210" y="241"/>
                  <a:pt x="1216" y="250"/>
                </a:cubicBezTo>
                <a:cubicBezTo>
                  <a:pt x="1141" y="329"/>
                  <a:pt x="967" y="271"/>
                  <a:pt x="896" y="269"/>
                </a:cubicBezTo>
                <a:cubicBezTo>
                  <a:pt x="867" y="238"/>
                  <a:pt x="818" y="236"/>
                  <a:pt x="778" y="223"/>
                </a:cubicBezTo>
                <a:cubicBezTo>
                  <a:pt x="745" y="212"/>
                  <a:pt x="678" y="142"/>
                  <a:pt x="659" y="113"/>
                </a:cubicBezTo>
                <a:cubicBezTo>
                  <a:pt x="685" y="8"/>
                  <a:pt x="834" y="73"/>
                  <a:pt x="924" y="77"/>
                </a:cubicBezTo>
                <a:cubicBezTo>
                  <a:pt x="987" y="83"/>
                  <a:pt x="1046" y="89"/>
                  <a:pt x="1107" y="104"/>
                </a:cubicBezTo>
                <a:cubicBezTo>
                  <a:pt x="1140" y="126"/>
                  <a:pt x="1165" y="155"/>
                  <a:pt x="1198" y="177"/>
                </a:cubicBezTo>
                <a:cubicBezTo>
                  <a:pt x="1214" y="226"/>
                  <a:pt x="1232" y="276"/>
                  <a:pt x="1171" y="296"/>
                </a:cubicBezTo>
                <a:cubicBezTo>
                  <a:pt x="1040" y="289"/>
                  <a:pt x="1009" y="286"/>
                  <a:pt x="906" y="260"/>
                </a:cubicBezTo>
                <a:cubicBezTo>
                  <a:pt x="819" y="201"/>
                  <a:pt x="953" y="286"/>
                  <a:pt x="832" y="232"/>
                </a:cubicBezTo>
                <a:cubicBezTo>
                  <a:pt x="790" y="213"/>
                  <a:pt x="773" y="182"/>
                  <a:pt x="732" y="168"/>
                </a:cubicBezTo>
                <a:cubicBezTo>
                  <a:pt x="726" y="159"/>
                  <a:pt x="723" y="148"/>
                  <a:pt x="714" y="141"/>
                </a:cubicBezTo>
                <a:cubicBezTo>
                  <a:pt x="706" y="135"/>
                  <a:pt x="688" y="142"/>
                  <a:pt x="686" y="132"/>
                </a:cubicBezTo>
                <a:cubicBezTo>
                  <a:pt x="672" y="69"/>
                  <a:pt x="694" y="47"/>
                  <a:pt x="741" y="31"/>
                </a:cubicBezTo>
                <a:cubicBezTo>
                  <a:pt x="852" y="38"/>
                  <a:pt x="945" y="56"/>
                  <a:pt x="1052" y="77"/>
                </a:cubicBezTo>
                <a:cubicBezTo>
                  <a:pt x="1100" y="108"/>
                  <a:pt x="1148" y="129"/>
                  <a:pt x="1180" y="177"/>
                </a:cubicBezTo>
                <a:cubicBezTo>
                  <a:pt x="1178" y="195"/>
                  <a:pt x="1184" y="267"/>
                  <a:pt x="1152" y="287"/>
                </a:cubicBezTo>
                <a:cubicBezTo>
                  <a:pt x="1136" y="297"/>
                  <a:pt x="1098" y="305"/>
                  <a:pt x="1098" y="305"/>
                </a:cubicBezTo>
                <a:cubicBezTo>
                  <a:pt x="1055" y="302"/>
                  <a:pt x="1012" y="303"/>
                  <a:pt x="970" y="296"/>
                </a:cubicBezTo>
                <a:cubicBezTo>
                  <a:pt x="950" y="293"/>
                  <a:pt x="903" y="259"/>
                  <a:pt x="878" y="250"/>
                </a:cubicBezTo>
                <a:cubicBezTo>
                  <a:pt x="855" y="215"/>
                  <a:pt x="845" y="210"/>
                  <a:pt x="805" y="223"/>
                </a:cubicBezTo>
                <a:cubicBezTo>
                  <a:pt x="631" y="216"/>
                  <a:pt x="447" y="224"/>
                  <a:pt x="275" y="196"/>
                </a:cubicBezTo>
                <a:cubicBezTo>
                  <a:pt x="266" y="193"/>
                  <a:pt x="247" y="186"/>
                  <a:pt x="247" y="186"/>
                </a:cubicBezTo>
              </a:path>
            </a:pathLst>
          </a:custGeom>
          <a:noFill/>
          <a:ln w="47625" cmpd="sng">
            <a:gradFill>
              <a:gsLst>
                <a:gs pos="0">
                  <a:schemeClr val="tx1"/>
                </a:gs>
                <a:gs pos="27350">
                  <a:srgbClr val="663300"/>
                </a:gs>
                <a:gs pos="76650">
                  <a:srgbClr val="003300"/>
                </a:gs>
                <a:gs pos="50000">
                  <a:srgbClr val="660066"/>
                </a:gs>
                <a:gs pos="100000">
                  <a:schemeClr val="tx1"/>
                </a:gs>
              </a:gsLst>
              <a:lin ang="5400000" scaled="0"/>
            </a:gradFill>
            <a:prstDash val="solid"/>
            <a:round/>
            <a:headEnd/>
            <a:tailEnd/>
          </a:ln>
          <a:effectLst/>
        </p:spPr>
        <p:txBody>
          <a:bodyPr/>
          <a:lstStyle/>
          <a:p>
            <a:pPr eaLnBrk="1" fontAlgn="auto" hangingPunct="1">
              <a:spcBef>
                <a:spcPts val="0"/>
              </a:spcBef>
              <a:spcAft>
                <a:spcPts val="0"/>
              </a:spcAft>
              <a:defRPr/>
            </a:pPr>
            <a:endParaRPr lang="vi-VN">
              <a:latin typeface="+mn-lt"/>
            </a:endParaRPr>
          </a:p>
        </p:txBody>
      </p:sp>
      <p:sp>
        <p:nvSpPr>
          <p:cNvPr id="8" name="Hình chữ nhật 11"/>
          <p:cNvSpPr>
            <a:spLocks noChangeArrowheads="1"/>
          </p:cNvSpPr>
          <p:nvPr/>
        </p:nvSpPr>
        <p:spPr bwMode="auto">
          <a:xfrm>
            <a:off x="7086600" y="3962400"/>
            <a:ext cx="1895071" cy="461665"/>
          </a:xfrm>
          <a:prstGeom prst="rect">
            <a:avLst/>
          </a:prstGeom>
          <a:noFill/>
          <a:ln w="9525">
            <a:noFill/>
            <a:miter lim="800000"/>
            <a:headEnd/>
            <a:tailEnd/>
          </a:ln>
        </p:spPr>
        <p:txBody>
          <a:bodyPr wrap="none">
            <a:spAutoFit/>
          </a:bodyPr>
          <a:lstStyle/>
          <a:p>
            <a:pPr eaLnBrk="1" hangingPunct="1"/>
            <a:r>
              <a:rPr lang="vi-VN" sz="2400" b="1" dirty="0">
                <a:solidFill>
                  <a:srgbClr val="003300"/>
                </a:solidFill>
                <a:latin typeface="+mj-lt"/>
              </a:rPr>
              <a:t>Dây hợp kim</a:t>
            </a:r>
            <a:endParaRPr lang="vi-VN" sz="2400" dirty="0">
              <a:solidFill>
                <a:srgbClr val="003300"/>
              </a:solidFill>
              <a:latin typeface="+mj-lt"/>
            </a:endParaRPr>
          </a:p>
        </p:txBody>
      </p:sp>
      <p:sp>
        <p:nvSpPr>
          <p:cNvPr id="9" name="Freeform 153"/>
          <p:cNvSpPr>
            <a:spLocks/>
          </p:cNvSpPr>
          <p:nvPr/>
        </p:nvSpPr>
        <p:spPr bwMode="auto">
          <a:xfrm>
            <a:off x="7315200" y="4419600"/>
            <a:ext cx="1277938" cy="1101923"/>
          </a:xfrm>
          <a:custGeom>
            <a:avLst/>
            <a:gdLst>
              <a:gd name="T0" fmla="*/ 91 w 805"/>
              <a:gd name="T1" fmla="*/ 58 h 337"/>
              <a:gd name="T2" fmla="*/ 759 w 805"/>
              <a:gd name="T3" fmla="*/ 186 h 337"/>
              <a:gd name="T4" fmla="*/ 713 w 805"/>
              <a:gd name="T5" fmla="*/ 240 h 337"/>
              <a:gd name="T6" fmla="*/ 411 w 805"/>
              <a:gd name="T7" fmla="*/ 213 h 337"/>
              <a:gd name="T8" fmla="*/ 421 w 805"/>
              <a:gd name="T9" fmla="*/ 94 h 337"/>
              <a:gd name="T10" fmla="*/ 741 w 805"/>
              <a:gd name="T11" fmla="*/ 131 h 337"/>
              <a:gd name="T12" fmla="*/ 795 w 805"/>
              <a:gd name="T13" fmla="*/ 204 h 337"/>
              <a:gd name="T14" fmla="*/ 704 w 805"/>
              <a:gd name="T15" fmla="*/ 277 h 337"/>
              <a:gd name="T16" fmla="*/ 411 w 805"/>
              <a:gd name="T17" fmla="*/ 240 h 337"/>
              <a:gd name="T18" fmla="*/ 338 w 805"/>
              <a:gd name="T19" fmla="*/ 176 h 337"/>
              <a:gd name="T20" fmla="*/ 402 w 805"/>
              <a:gd name="T21" fmla="*/ 85 h 337"/>
              <a:gd name="T22" fmla="*/ 731 w 805"/>
              <a:gd name="T23" fmla="*/ 112 h 337"/>
              <a:gd name="T24" fmla="*/ 805 w 805"/>
              <a:gd name="T25" fmla="*/ 176 h 337"/>
              <a:gd name="T26" fmla="*/ 795 w 805"/>
              <a:gd name="T27" fmla="*/ 268 h 337"/>
              <a:gd name="T28" fmla="*/ 741 w 805"/>
              <a:gd name="T29" fmla="*/ 295 h 337"/>
              <a:gd name="T30" fmla="*/ 530 w 805"/>
              <a:gd name="T31" fmla="*/ 314 h 337"/>
              <a:gd name="T32" fmla="*/ 165 w 805"/>
              <a:gd name="T33" fmla="*/ 323 h 337"/>
              <a:gd name="T34" fmla="*/ 0 w 805"/>
              <a:gd name="T35" fmla="*/ 32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5" h="337">
                <a:moveTo>
                  <a:pt x="91" y="58"/>
                </a:moveTo>
                <a:cubicBezTo>
                  <a:pt x="341" y="64"/>
                  <a:pt x="583" y="0"/>
                  <a:pt x="759" y="186"/>
                </a:cubicBezTo>
                <a:cubicBezTo>
                  <a:pt x="775" y="233"/>
                  <a:pt x="753" y="227"/>
                  <a:pt x="713" y="240"/>
                </a:cubicBezTo>
                <a:cubicBezTo>
                  <a:pt x="606" y="235"/>
                  <a:pt x="514" y="230"/>
                  <a:pt x="411" y="213"/>
                </a:cubicBezTo>
                <a:cubicBezTo>
                  <a:pt x="336" y="188"/>
                  <a:pt x="355" y="115"/>
                  <a:pt x="421" y="94"/>
                </a:cubicBezTo>
                <a:cubicBezTo>
                  <a:pt x="652" y="103"/>
                  <a:pt x="594" y="102"/>
                  <a:pt x="741" y="131"/>
                </a:cubicBezTo>
                <a:cubicBezTo>
                  <a:pt x="773" y="152"/>
                  <a:pt x="783" y="168"/>
                  <a:pt x="795" y="204"/>
                </a:cubicBezTo>
                <a:cubicBezTo>
                  <a:pt x="779" y="268"/>
                  <a:pt x="764" y="262"/>
                  <a:pt x="704" y="277"/>
                </a:cubicBezTo>
                <a:cubicBezTo>
                  <a:pt x="594" y="271"/>
                  <a:pt x="514" y="262"/>
                  <a:pt x="411" y="240"/>
                </a:cubicBezTo>
                <a:cubicBezTo>
                  <a:pt x="348" y="198"/>
                  <a:pt x="369" y="222"/>
                  <a:pt x="338" y="176"/>
                </a:cubicBezTo>
                <a:cubicBezTo>
                  <a:pt x="347" y="122"/>
                  <a:pt x="349" y="103"/>
                  <a:pt x="402" y="85"/>
                </a:cubicBezTo>
                <a:cubicBezTo>
                  <a:pt x="497" y="89"/>
                  <a:pt x="630" y="78"/>
                  <a:pt x="731" y="112"/>
                </a:cubicBezTo>
                <a:cubicBezTo>
                  <a:pt x="764" y="145"/>
                  <a:pt x="788" y="130"/>
                  <a:pt x="805" y="176"/>
                </a:cubicBezTo>
                <a:cubicBezTo>
                  <a:pt x="802" y="207"/>
                  <a:pt x="805" y="239"/>
                  <a:pt x="795" y="268"/>
                </a:cubicBezTo>
                <a:cubicBezTo>
                  <a:pt x="791" y="279"/>
                  <a:pt x="751" y="293"/>
                  <a:pt x="741" y="295"/>
                </a:cubicBezTo>
                <a:cubicBezTo>
                  <a:pt x="703" y="301"/>
                  <a:pt x="551" y="313"/>
                  <a:pt x="530" y="314"/>
                </a:cubicBezTo>
                <a:cubicBezTo>
                  <a:pt x="408" y="319"/>
                  <a:pt x="287" y="320"/>
                  <a:pt x="165" y="323"/>
                </a:cubicBezTo>
                <a:cubicBezTo>
                  <a:pt x="108" y="337"/>
                  <a:pt x="60" y="323"/>
                  <a:pt x="0" y="323"/>
                </a:cubicBezTo>
              </a:path>
            </a:pathLst>
          </a:custGeom>
          <a:noFill/>
          <a:ln w="28575">
            <a:gradFill>
              <a:gsLst>
                <a:gs pos="0">
                  <a:srgbClr val="993300"/>
                </a:gs>
                <a:gs pos="50000">
                  <a:srgbClr val="993300"/>
                </a:gs>
                <a:gs pos="100000">
                  <a:srgbClr val="CC9900"/>
                </a:gs>
              </a:gsLst>
              <a:lin ang="5400000" scaled="0"/>
            </a:gradFill>
            <a:round/>
            <a:headEnd/>
            <a:tailEnd/>
          </a:ln>
          <a:effectLst/>
        </p:spPr>
        <p:txBody>
          <a:bodyPr/>
          <a:lstStyle/>
          <a:p>
            <a:pPr eaLnBrk="1" fontAlgn="auto" hangingPunct="1">
              <a:spcBef>
                <a:spcPts val="0"/>
              </a:spcBef>
              <a:spcAft>
                <a:spcPts val="0"/>
              </a:spcAft>
              <a:defRPr/>
            </a:pPr>
            <a:endParaRPr lang="vi-VN">
              <a:latin typeface="+mn-lt"/>
            </a:endParaRPr>
          </a:p>
        </p:txBody>
      </p:sp>
      <p:sp>
        <p:nvSpPr>
          <p:cNvPr id="10" name="Hình chữ nhật 12"/>
          <p:cNvSpPr>
            <a:spLocks noChangeArrowheads="1"/>
          </p:cNvSpPr>
          <p:nvPr/>
        </p:nvSpPr>
        <p:spPr bwMode="auto">
          <a:xfrm>
            <a:off x="7315200" y="5791200"/>
            <a:ext cx="1443024" cy="461665"/>
          </a:xfrm>
          <a:prstGeom prst="rect">
            <a:avLst/>
          </a:prstGeom>
          <a:noFill/>
          <a:ln w="9525">
            <a:noFill/>
            <a:miter lim="800000"/>
            <a:headEnd/>
            <a:tailEnd/>
          </a:ln>
        </p:spPr>
        <p:txBody>
          <a:bodyPr wrap="none">
            <a:spAutoFit/>
          </a:bodyPr>
          <a:lstStyle/>
          <a:p>
            <a:pPr eaLnBrk="1" hangingPunct="1"/>
            <a:r>
              <a:rPr lang="vi-VN" sz="2400" b="1" dirty="0">
                <a:solidFill>
                  <a:srgbClr val="003300"/>
                </a:solidFill>
                <a:latin typeface="+mj-lt"/>
              </a:rPr>
              <a:t>Dây đồng</a:t>
            </a:r>
            <a:endParaRPr lang="vi-VN" sz="2400" dirty="0">
              <a:solidFill>
                <a:srgbClr val="003300"/>
              </a:solidFill>
              <a:latin typeface="+mj-lt"/>
            </a:endParaRPr>
          </a:p>
        </p:txBody>
      </p:sp>
      <p:grpSp>
        <p:nvGrpSpPr>
          <p:cNvPr id="11" name="Group 74"/>
          <p:cNvGrpSpPr>
            <a:grpSpLocks/>
          </p:cNvGrpSpPr>
          <p:nvPr/>
        </p:nvGrpSpPr>
        <p:grpSpPr bwMode="auto">
          <a:xfrm>
            <a:off x="463550" y="2276475"/>
            <a:ext cx="5834063" cy="1944688"/>
            <a:chOff x="192" y="1872"/>
            <a:chExt cx="4656" cy="1579"/>
          </a:xfrm>
        </p:grpSpPr>
        <p:sp>
          <p:nvSpPr>
            <p:cNvPr id="12" name="AutoShape 75"/>
            <p:cNvSpPr>
              <a:spLocks noChangeArrowheads="1"/>
            </p:cNvSpPr>
            <p:nvPr/>
          </p:nvSpPr>
          <p:spPr bwMode="auto">
            <a:xfrm rot="5400000">
              <a:off x="1235" y="1281"/>
              <a:ext cx="174" cy="2260"/>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vi-VN">
                <a:solidFill>
                  <a:srgbClr val="993300"/>
                </a:solidFill>
                <a:latin typeface="+mn-lt"/>
              </a:endParaRPr>
            </a:p>
          </p:txBody>
        </p:sp>
        <p:sp>
          <p:nvSpPr>
            <p:cNvPr id="13" name="Freeform 76"/>
            <p:cNvSpPr>
              <a:spLocks/>
            </p:cNvSpPr>
            <p:nvPr/>
          </p:nvSpPr>
          <p:spPr bwMode="auto">
            <a:xfrm>
              <a:off x="4080" y="2928"/>
              <a:ext cx="96" cy="381"/>
            </a:xfrm>
            <a:custGeom>
              <a:avLst/>
              <a:gdLst>
                <a:gd name="T0" fmla="*/ 0 w 256"/>
                <a:gd name="T1" fmla="*/ 3 h 928"/>
                <a:gd name="T2" fmla="*/ 1 w 256"/>
                <a:gd name="T3" fmla="*/ 1 h 928"/>
                <a:gd name="T4" fmla="*/ 0 w 256"/>
                <a:gd name="T5" fmla="*/ 0 h 928"/>
                <a:gd name="T6" fmla="*/ 0 w 256"/>
                <a:gd name="T7" fmla="*/ 4 h 928"/>
                <a:gd name="T8" fmla="*/ 1 w 256"/>
                <a:gd name="T9" fmla="*/ 4 h 928"/>
                <a:gd name="T10" fmla="*/ 0 60000 65536"/>
                <a:gd name="T11" fmla="*/ 0 60000 65536"/>
                <a:gd name="T12" fmla="*/ 0 60000 65536"/>
                <a:gd name="T13" fmla="*/ 0 60000 65536"/>
                <a:gd name="T14" fmla="*/ 0 60000 65536"/>
                <a:gd name="T15" fmla="*/ 0 w 256"/>
                <a:gd name="T16" fmla="*/ 0 h 928"/>
                <a:gd name="T17" fmla="*/ 256 w 256"/>
                <a:gd name="T18" fmla="*/ 928 h 928"/>
              </a:gdLst>
              <a:ahLst/>
              <a:cxnLst>
                <a:cxn ang="T10">
                  <a:pos x="T0" y="T1"/>
                </a:cxn>
                <a:cxn ang="T11">
                  <a:pos x="T2" y="T3"/>
                </a:cxn>
                <a:cxn ang="T12">
                  <a:pos x="T4" y="T5"/>
                </a:cxn>
                <a:cxn ang="T13">
                  <a:pos x="T6" y="T7"/>
                </a:cxn>
                <a:cxn ang="T14">
                  <a:pos x="T8" y="T9"/>
                </a:cxn>
              </a:cxnLst>
              <a:rect l="T15" t="T16" r="T17" b="T18"/>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bg1"/>
              </a:solidFill>
              <a:round/>
              <a:headEnd/>
              <a:tailEnd/>
            </a:ln>
          </p:spPr>
          <p:txBody>
            <a:bodyPr/>
            <a:lstStyle/>
            <a:p>
              <a:endParaRPr lang="en-US"/>
            </a:p>
          </p:txBody>
        </p:sp>
        <p:sp>
          <p:nvSpPr>
            <p:cNvPr id="14" name="Line 77"/>
            <p:cNvSpPr>
              <a:spLocks noChangeShapeType="1"/>
            </p:cNvSpPr>
            <p:nvPr/>
          </p:nvSpPr>
          <p:spPr bwMode="auto">
            <a:xfrm>
              <a:off x="1140" y="2743"/>
              <a:ext cx="1277" cy="0"/>
            </a:xfrm>
            <a:prstGeom prst="line">
              <a:avLst/>
            </a:prstGeom>
            <a:noFill/>
            <a:ln w="9525">
              <a:solidFill>
                <a:schemeClr val="tx1"/>
              </a:solidFill>
              <a:prstDash val="dash"/>
              <a:round/>
              <a:headEnd/>
              <a:tailEnd type="triangle" w="med" len="med"/>
            </a:ln>
          </p:spPr>
          <p:txBody>
            <a:bodyPr/>
            <a:lstStyle/>
            <a:p>
              <a:endParaRPr lang="en-US"/>
            </a:p>
          </p:txBody>
        </p:sp>
        <p:sp>
          <p:nvSpPr>
            <p:cNvPr id="15" name="Line 78"/>
            <p:cNvSpPr>
              <a:spLocks noChangeShapeType="1"/>
            </p:cNvSpPr>
            <p:nvPr/>
          </p:nvSpPr>
          <p:spPr bwMode="auto">
            <a:xfrm flipH="1">
              <a:off x="192" y="2743"/>
              <a:ext cx="906" cy="0"/>
            </a:xfrm>
            <a:prstGeom prst="line">
              <a:avLst/>
            </a:prstGeom>
            <a:noFill/>
            <a:ln w="9525">
              <a:solidFill>
                <a:schemeClr val="tx1"/>
              </a:solidFill>
              <a:prstDash val="dash"/>
              <a:round/>
              <a:headEnd/>
              <a:tailEnd type="triangle" w="med" len="med"/>
            </a:ln>
          </p:spPr>
          <p:txBody>
            <a:bodyPr/>
            <a:lstStyle/>
            <a:p>
              <a:endParaRPr lang="en-US"/>
            </a:p>
          </p:txBody>
        </p:sp>
        <p:sp>
          <p:nvSpPr>
            <p:cNvPr id="16" name="Line 79"/>
            <p:cNvSpPr>
              <a:spLocks noChangeShapeType="1"/>
            </p:cNvSpPr>
            <p:nvPr/>
          </p:nvSpPr>
          <p:spPr bwMode="auto">
            <a:xfrm>
              <a:off x="2417" y="2395"/>
              <a:ext cx="453" cy="0"/>
            </a:xfrm>
            <a:prstGeom prst="line">
              <a:avLst/>
            </a:prstGeom>
            <a:noFill/>
            <a:ln w="12700">
              <a:solidFill>
                <a:schemeClr val="tx1"/>
              </a:solidFill>
              <a:round/>
              <a:headEnd/>
              <a:tailEnd type="triangle" w="med" len="med"/>
            </a:ln>
          </p:spPr>
          <p:txBody>
            <a:bodyPr/>
            <a:lstStyle/>
            <a:p>
              <a:endParaRPr lang="en-US"/>
            </a:p>
          </p:txBody>
        </p:sp>
        <p:sp>
          <p:nvSpPr>
            <p:cNvPr id="17" name="Text Box 80"/>
            <p:cNvSpPr txBox="1">
              <a:spLocks noChangeArrowheads="1"/>
            </p:cNvSpPr>
            <p:nvPr/>
          </p:nvSpPr>
          <p:spPr bwMode="auto">
            <a:xfrm>
              <a:off x="2911" y="2255"/>
              <a:ext cx="1525" cy="475"/>
            </a:xfrm>
            <a:prstGeom prst="rect">
              <a:avLst/>
            </a:prstGeom>
            <a:noFill/>
            <a:ln w="9525">
              <a:noFill/>
              <a:miter lim="800000"/>
              <a:headEnd/>
              <a:tailEnd/>
            </a:ln>
          </p:spPr>
          <p:txBody>
            <a:bodyPr>
              <a:spAutoFit/>
            </a:bodyPr>
            <a:lstStyle/>
            <a:p>
              <a:pPr eaLnBrk="1" hangingPunct="1">
                <a:spcBef>
                  <a:spcPct val="50000"/>
                </a:spcBef>
              </a:pPr>
              <a:endParaRPr lang="en-US" sz="3200">
                <a:solidFill>
                  <a:schemeClr val="bg1"/>
                </a:solidFill>
                <a:latin typeface=".VnTime" pitchFamily="34" charset="0"/>
              </a:endParaRPr>
            </a:p>
          </p:txBody>
        </p:sp>
        <p:sp>
          <p:nvSpPr>
            <p:cNvPr id="18" name="Line 81"/>
            <p:cNvSpPr>
              <a:spLocks noChangeShapeType="1"/>
            </p:cNvSpPr>
            <p:nvPr/>
          </p:nvSpPr>
          <p:spPr bwMode="auto">
            <a:xfrm flipV="1">
              <a:off x="1717" y="2011"/>
              <a:ext cx="0" cy="384"/>
            </a:xfrm>
            <a:prstGeom prst="line">
              <a:avLst/>
            </a:prstGeom>
            <a:noFill/>
            <a:ln w="12700">
              <a:solidFill>
                <a:schemeClr val="tx1"/>
              </a:solidFill>
              <a:round/>
              <a:headEnd/>
              <a:tailEnd/>
            </a:ln>
          </p:spPr>
          <p:txBody>
            <a:bodyPr/>
            <a:lstStyle/>
            <a:p>
              <a:endParaRPr lang="en-US"/>
            </a:p>
          </p:txBody>
        </p:sp>
        <p:sp>
          <p:nvSpPr>
            <p:cNvPr id="19" name="Line 82"/>
            <p:cNvSpPr>
              <a:spLocks noChangeShapeType="1"/>
            </p:cNvSpPr>
            <p:nvPr/>
          </p:nvSpPr>
          <p:spPr bwMode="auto">
            <a:xfrm>
              <a:off x="1717" y="2011"/>
              <a:ext cx="1153" cy="0"/>
            </a:xfrm>
            <a:prstGeom prst="line">
              <a:avLst/>
            </a:prstGeom>
            <a:noFill/>
            <a:ln w="12700">
              <a:solidFill>
                <a:schemeClr val="tx1"/>
              </a:solidFill>
              <a:round/>
              <a:headEnd/>
              <a:tailEnd type="triangle" w="med" len="med"/>
            </a:ln>
          </p:spPr>
          <p:txBody>
            <a:bodyPr/>
            <a:lstStyle/>
            <a:p>
              <a:endParaRPr lang="en-US"/>
            </a:p>
          </p:txBody>
        </p:sp>
        <p:sp>
          <p:nvSpPr>
            <p:cNvPr id="20" name="Text Box 83"/>
            <p:cNvSpPr txBox="1">
              <a:spLocks noChangeArrowheads="1"/>
            </p:cNvSpPr>
            <p:nvPr/>
          </p:nvSpPr>
          <p:spPr bwMode="auto">
            <a:xfrm>
              <a:off x="2911" y="1872"/>
              <a:ext cx="1937" cy="475"/>
            </a:xfrm>
            <a:prstGeom prst="rect">
              <a:avLst/>
            </a:prstGeom>
            <a:noFill/>
            <a:ln w="9525">
              <a:noFill/>
              <a:miter lim="800000"/>
              <a:headEnd/>
              <a:tailEnd/>
            </a:ln>
          </p:spPr>
          <p:txBody>
            <a:bodyPr>
              <a:spAutoFit/>
            </a:bodyPr>
            <a:lstStyle/>
            <a:p>
              <a:pPr eaLnBrk="1" hangingPunct="1">
                <a:spcBef>
                  <a:spcPct val="50000"/>
                </a:spcBef>
              </a:pPr>
              <a:endParaRPr lang="en-US" sz="3200">
                <a:solidFill>
                  <a:schemeClr val="bg1"/>
                </a:solidFill>
                <a:latin typeface=".VnTime" pitchFamily="34" charset="0"/>
              </a:endParaRPr>
            </a:p>
          </p:txBody>
        </p:sp>
        <p:sp>
          <p:nvSpPr>
            <p:cNvPr id="21" name="Line 84"/>
            <p:cNvSpPr>
              <a:spLocks noChangeShapeType="1"/>
            </p:cNvSpPr>
            <p:nvPr/>
          </p:nvSpPr>
          <p:spPr bwMode="auto">
            <a:xfrm>
              <a:off x="1140" y="2743"/>
              <a:ext cx="0" cy="384"/>
            </a:xfrm>
            <a:prstGeom prst="line">
              <a:avLst/>
            </a:prstGeom>
            <a:noFill/>
            <a:ln w="12700">
              <a:solidFill>
                <a:schemeClr val="tx1"/>
              </a:solidFill>
              <a:round/>
              <a:headEnd/>
              <a:tailEnd/>
            </a:ln>
          </p:spPr>
          <p:txBody>
            <a:bodyPr/>
            <a:lstStyle/>
            <a:p>
              <a:endParaRPr lang="en-US"/>
            </a:p>
          </p:txBody>
        </p:sp>
        <p:sp>
          <p:nvSpPr>
            <p:cNvPr id="22" name="Line 85"/>
            <p:cNvSpPr>
              <a:spLocks noChangeShapeType="1"/>
            </p:cNvSpPr>
            <p:nvPr/>
          </p:nvSpPr>
          <p:spPr bwMode="auto">
            <a:xfrm>
              <a:off x="1140" y="3127"/>
              <a:ext cx="1648" cy="0"/>
            </a:xfrm>
            <a:prstGeom prst="line">
              <a:avLst/>
            </a:prstGeom>
            <a:noFill/>
            <a:ln w="12700">
              <a:solidFill>
                <a:schemeClr val="tx1"/>
              </a:solidFill>
              <a:round/>
              <a:headEnd/>
              <a:tailEnd type="triangle" w="med" len="med"/>
            </a:ln>
          </p:spPr>
          <p:txBody>
            <a:bodyPr/>
            <a:lstStyle/>
            <a:p>
              <a:endParaRPr lang="en-US"/>
            </a:p>
          </p:txBody>
        </p:sp>
        <p:sp>
          <p:nvSpPr>
            <p:cNvPr id="23" name="Text Box 86"/>
            <p:cNvSpPr txBox="1">
              <a:spLocks noChangeArrowheads="1"/>
            </p:cNvSpPr>
            <p:nvPr/>
          </p:nvSpPr>
          <p:spPr bwMode="auto">
            <a:xfrm>
              <a:off x="2880" y="2976"/>
              <a:ext cx="1524" cy="475"/>
            </a:xfrm>
            <a:prstGeom prst="rect">
              <a:avLst/>
            </a:prstGeom>
            <a:noFill/>
            <a:ln w="9525">
              <a:noFill/>
              <a:miter lim="800000"/>
              <a:headEnd/>
              <a:tailEnd/>
            </a:ln>
          </p:spPr>
          <p:txBody>
            <a:bodyPr>
              <a:spAutoFit/>
            </a:bodyPr>
            <a:lstStyle/>
            <a:p>
              <a:pPr eaLnBrk="1" hangingPunct="1">
                <a:spcBef>
                  <a:spcPct val="50000"/>
                </a:spcBef>
              </a:pPr>
              <a:endParaRPr lang="en-US" sz="3200">
                <a:solidFill>
                  <a:schemeClr val="bg1"/>
                </a:solidFill>
                <a:latin typeface=".VnTime" pitchFamily="34" charset="0"/>
              </a:endParaRPr>
            </a:p>
          </p:txBody>
        </p:sp>
      </p:grpSp>
      <p:sp>
        <p:nvSpPr>
          <p:cNvPr id="24" name="Hình chữ nhật 1"/>
          <p:cNvSpPr>
            <a:spLocks noChangeArrowheads="1"/>
          </p:cNvSpPr>
          <p:nvPr/>
        </p:nvSpPr>
        <p:spPr bwMode="auto">
          <a:xfrm>
            <a:off x="3956050" y="2205038"/>
            <a:ext cx="2347117" cy="461665"/>
          </a:xfrm>
          <a:prstGeom prst="rect">
            <a:avLst/>
          </a:prstGeom>
          <a:noFill/>
          <a:ln w="9525">
            <a:noFill/>
            <a:miter lim="800000"/>
            <a:headEnd/>
            <a:tailEnd/>
          </a:ln>
        </p:spPr>
        <p:txBody>
          <a:bodyPr wrap="none">
            <a:spAutoFit/>
          </a:bodyPr>
          <a:lstStyle/>
          <a:p>
            <a:pPr eaLnBrk="1" hangingPunct="1"/>
            <a:r>
              <a:rPr lang="vi-VN" sz="2400" b="1" dirty="0">
                <a:latin typeface="+mj-lt"/>
              </a:rPr>
              <a:t>Vật liệu làm dây</a:t>
            </a:r>
          </a:p>
        </p:txBody>
      </p:sp>
      <p:sp>
        <p:nvSpPr>
          <p:cNvPr id="25" name="Hình chữ nhật 2"/>
          <p:cNvSpPr>
            <a:spLocks noChangeArrowheads="1"/>
          </p:cNvSpPr>
          <p:nvPr/>
        </p:nvSpPr>
        <p:spPr bwMode="auto">
          <a:xfrm>
            <a:off x="3924300" y="2693988"/>
            <a:ext cx="1597745" cy="461665"/>
          </a:xfrm>
          <a:prstGeom prst="rect">
            <a:avLst/>
          </a:prstGeom>
          <a:noFill/>
          <a:ln w="9525">
            <a:noFill/>
            <a:miter lim="800000"/>
            <a:headEnd/>
            <a:tailEnd/>
          </a:ln>
        </p:spPr>
        <p:txBody>
          <a:bodyPr wrap="none">
            <a:spAutoFit/>
          </a:bodyPr>
          <a:lstStyle/>
          <a:p>
            <a:pPr eaLnBrk="1" hangingPunct="1"/>
            <a:r>
              <a:rPr lang="vi-VN" sz="2400" b="1" dirty="0">
                <a:latin typeface="+mj-lt"/>
              </a:rPr>
              <a:t>Tiết diện S</a:t>
            </a:r>
          </a:p>
        </p:txBody>
      </p:sp>
      <p:sp>
        <p:nvSpPr>
          <p:cNvPr id="26" name="Hình chữ nhật 8"/>
          <p:cNvSpPr>
            <a:spLocks noChangeArrowheads="1"/>
          </p:cNvSpPr>
          <p:nvPr/>
        </p:nvSpPr>
        <p:spPr bwMode="auto">
          <a:xfrm>
            <a:off x="3886200" y="3505200"/>
            <a:ext cx="1459054" cy="461665"/>
          </a:xfrm>
          <a:prstGeom prst="rect">
            <a:avLst/>
          </a:prstGeom>
          <a:noFill/>
          <a:ln w="9525">
            <a:noFill/>
            <a:miter lim="800000"/>
            <a:headEnd/>
            <a:tailEnd/>
          </a:ln>
        </p:spPr>
        <p:txBody>
          <a:bodyPr wrap="none">
            <a:spAutoFit/>
          </a:bodyPr>
          <a:lstStyle/>
          <a:p>
            <a:pPr eaLnBrk="1" hangingPunct="1"/>
            <a:r>
              <a:rPr lang="vi-VN" sz="2400" b="1" dirty="0">
                <a:latin typeface="+mj-lt"/>
              </a:rPr>
              <a:t>Chiều dài</a:t>
            </a:r>
          </a:p>
        </p:txBody>
      </p:sp>
      <p:sp>
        <p:nvSpPr>
          <p:cNvPr id="27" name="Hình chữ nhật 13"/>
          <p:cNvSpPr>
            <a:spLocks noChangeArrowheads="1"/>
          </p:cNvSpPr>
          <p:nvPr/>
        </p:nvSpPr>
        <p:spPr bwMode="auto">
          <a:xfrm>
            <a:off x="-15875" y="4181475"/>
            <a:ext cx="7021513" cy="831850"/>
          </a:xfrm>
          <a:prstGeom prst="rect">
            <a:avLst/>
          </a:prstGeom>
          <a:noFill/>
          <a:ln w="9525">
            <a:noFill/>
            <a:miter lim="800000"/>
            <a:headEnd/>
            <a:tailEnd/>
          </a:ln>
        </p:spPr>
        <p:txBody>
          <a:bodyPr>
            <a:spAutoFit/>
          </a:bodyPr>
          <a:lstStyle/>
          <a:p>
            <a:pPr eaLnBrk="1" hangingPunct="1"/>
            <a:r>
              <a:rPr lang="en-US" sz="2400" b="1" dirty="0">
                <a:solidFill>
                  <a:srgbClr val="006600"/>
                </a:solidFill>
              </a:rPr>
              <a:t>  </a:t>
            </a:r>
            <a:r>
              <a:rPr lang="en-US" sz="2400" b="1" dirty="0">
                <a:solidFill>
                  <a:srgbClr val="006600"/>
                </a:solidFill>
                <a:latin typeface="Times New Roman" pitchFamily="18" charset="0"/>
                <a:cs typeface="Times New Roman" pitchFamily="18" charset="0"/>
              </a:rPr>
              <a:t>=&gt;</a:t>
            </a:r>
            <a:r>
              <a:rPr lang="vi-VN" sz="2400" b="1" dirty="0">
                <a:solidFill>
                  <a:srgbClr val="006600"/>
                </a:solidFill>
                <a:latin typeface="Times New Roman" pitchFamily="18" charset="0"/>
                <a:cs typeface="Times New Roman" pitchFamily="18" charset="0"/>
              </a:rPr>
              <a:t> </a:t>
            </a:r>
            <a:r>
              <a:rPr lang="vi-VN" sz="2400" b="1" dirty="0">
                <a:solidFill>
                  <a:srgbClr val="000099"/>
                </a:solidFill>
                <a:latin typeface="Times New Roman" pitchFamily="18" charset="0"/>
                <a:cs typeface="Times New Roman" pitchFamily="18" charset="0"/>
              </a:rPr>
              <a:t>Các cuộn dây dẫn có những điểm  khác nhau: </a:t>
            </a:r>
            <a:r>
              <a:rPr lang="vi-VN" sz="2400" b="1" dirty="0">
                <a:solidFill>
                  <a:srgbClr val="003300"/>
                </a:solidFill>
                <a:latin typeface="Times New Roman" pitchFamily="18" charset="0"/>
                <a:cs typeface="Times New Roman" pitchFamily="18" charset="0"/>
              </a:rPr>
              <a:t>Vật liệu; chiều dài; tiết diện.</a:t>
            </a:r>
          </a:p>
        </p:txBody>
      </p:sp>
      <p:sp>
        <p:nvSpPr>
          <p:cNvPr id="28" name="Text Box 72"/>
          <p:cNvSpPr txBox="1">
            <a:spLocks noChangeArrowheads="1"/>
          </p:cNvSpPr>
          <p:nvPr/>
        </p:nvSpPr>
        <p:spPr bwMode="auto">
          <a:xfrm>
            <a:off x="230188" y="5262563"/>
            <a:ext cx="6604000" cy="830262"/>
          </a:xfrm>
          <a:prstGeom prst="rect">
            <a:avLst/>
          </a:prstGeom>
          <a:noFill/>
          <a:ln w="25400">
            <a:solidFill>
              <a:srgbClr val="C00000"/>
            </a:solidFill>
            <a:miter lim="800000"/>
            <a:headEnd/>
            <a:tailEnd/>
          </a:ln>
          <a:effectLst/>
        </p:spPr>
        <p:txBody>
          <a:bodyPr>
            <a:spAutoFit/>
          </a:bodyPr>
          <a:lstStyle/>
          <a:p>
            <a:pPr eaLnBrk="1" fontAlgn="auto" hangingPunct="1">
              <a:spcBef>
                <a:spcPct val="50000"/>
              </a:spcBef>
              <a:spcAft>
                <a:spcPts val="0"/>
              </a:spcAft>
              <a:defRPr/>
            </a:pPr>
            <a:r>
              <a:rPr lang="vi-VN" sz="2400" b="1" kern="0" dirty="0">
                <a:solidFill>
                  <a:srgbClr val="663300"/>
                </a:solidFill>
                <a:latin typeface="+mj-lt"/>
              </a:rPr>
              <a:t>Những yếu </a:t>
            </a:r>
            <a:r>
              <a:rPr lang="vi-VN" sz="2400" b="1" kern="0" dirty="0" err="1">
                <a:solidFill>
                  <a:srgbClr val="663300"/>
                </a:solidFill>
                <a:latin typeface="+mj-lt"/>
              </a:rPr>
              <a:t>tố</a:t>
            </a:r>
            <a:r>
              <a:rPr lang="vi-VN" sz="2400" b="1" kern="0" dirty="0">
                <a:solidFill>
                  <a:srgbClr val="663300"/>
                </a:solidFill>
                <a:latin typeface="+mj-lt"/>
              </a:rPr>
              <a:t> có thể ảnh </a:t>
            </a:r>
            <a:r>
              <a:rPr lang="vi-VN" sz="2400" b="1" kern="0" dirty="0" err="1">
                <a:solidFill>
                  <a:srgbClr val="663300"/>
                </a:solidFill>
                <a:latin typeface="+mj-lt"/>
              </a:rPr>
              <a:t>hưởng</a:t>
            </a:r>
            <a:r>
              <a:rPr lang="vi-VN" sz="2400" b="1" kern="0" dirty="0">
                <a:solidFill>
                  <a:srgbClr val="663300"/>
                </a:solidFill>
                <a:latin typeface="+mj-lt"/>
              </a:rPr>
              <a:t> tới điện trở của dây: </a:t>
            </a:r>
            <a:r>
              <a:rPr lang="vi-VN" sz="2400" b="1" dirty="0">
                <a:solidFill>
                  <a:srgbClr val="0000CC"/>
                </a:solidFill>
                <a:latin typeface="+mj-lt"/>
              </a:rPr>
              <a:t>Vật </a:t>
            </a:r>
            <a:r>
              <a:rPr lang="vi-VN" sz="2400" b="1" dirty="0" err="1">
                <a:solidFill>
                  <a:srgbClr val="0000CC"/>
                </a:solidFill>
                <a:latin typeface="+mj-lt"/>
              </a:rPr>
              <a:t>liệu</a:t>
            </a:r>
            <a:r>
              <a:rPr lang="vi-VN" sz="2400" b="1" dirty="0">
                <a:solidFill>
                  <a:srgbClr val="0000CC"/>
                </a:solidFill>
                <a:latin typeface="+mj-lt"/>
              </a:rPr>
              <a:t>; chiều dài; tiết </a:t>
            </a:r>
            <a:r>
              <a:rPr lang="vi-VN" sz="2400" b="1" dirty="0" err="1">
                <a:solidFill>
                  <a:srgbClr val="0000CC"/>
                </a:solidFill>
                <a:latin typeface="+mj-lt"/>
              </a:rPr>
              <a:t>diện</a:t>
            </a:r>
            <a:r>
              <a:rPr lang="vi-VN" sz="2400" b="1" dirty="0">
                <a:solidFill>
                  <a:srgbClr val="0000CC"/>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1+#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p:bldP spid="9" grpId="0" animBg="1"/>
      <p:bldP spid="10" grpId="0"/>
      <p:bldP spid="24" grpId="0"/>
      <p:bldP spid="25" grpId="0"/>
      <p:bldP spid="26" grpId="0"/>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18570"/>
            <a:ext cx="9144000" cy="3539430"/>
          </a:xfrm>
          <a:prstGeom prst="rect">
            <a:avLst/>
          </a:prstGeom>
        </p:spPr>
        <p:txBody>
          <a:bodyPr wrap="square">
            <a:spAutoFit/>
          </a:bodyPr>
          <a:lstStyle/>
          <a:p>
            <a:r>
              <a:rPr lang="vi-VN" sz="3200" dirty="0">
                <a:latin typeface="Times New Roman" pitchFamily="18" charset="0"/>
                <a:cs typeface="Times New Roman" pitchFamily="18" charset="0"/>
              </a:rPr>
              <a:t>Mỗi đường dây tải trong hệ thống đường dây tải điện 500kV của nước ta gồm bốn dây mắc song song với nhau. Mỗi dây này có tiết diện 373 mm</a:t>
            </a:r>
            <a:r>
              <a:rPr lang="vi-VN" sz="3200" baseline="30000" dirty="0">
                <a:latin typeface="Times New Roman" pitchFamily="18" charset="0"/>
                <a:cs typeface="Times New Roman" pitchFamily="18" charset="0"/>
              </a:rPr>
              <a:t>2</a:t>
            </a:r>
            <a:r>
              <a:rPr lang="vi-VN" sz="3200" dirty="0">
                <a:latin typeface="Times New Roman" pitchFamily="18" charset="0"/>
                <a:cs typeface="Times New Roman" pitchFamily="18" charset="0"/>
              </a:rPr>
              <a:t>, do đó có thể coi rằng mỗi đường dây tải có tiết diện tổng cộng là 373 mm</a:t>
            </a:r>
            <a:r>
              <a:rPr lang="vi-VN" sz="3200" baseline="30000" dirty="0">
                <a:latin typeface="Times New Roman" pitchFamily="18" charset="0"/>
                <a:cs typeface="Times New Roman" pitchFamily="18" charset="0"/>
              </a:rPr>
              <a:t>2</a:t>
            </a:r>
            <a:r>
              <a:rPr lang="vi-VN" sz="3200" dirty="0">
                <a:latin typeface="Times New Roman" pitchFamily="18" charset="0"/>
                <a:cs typeface="Times New Roman" pitchFamily="18" charset="0"/>
              </a:rPr>
              <a:t>.4 = 1492 mm</a:t>
            </a:r>
            <a:r>
              <a:rPr lang="vi-VN" sz="3200" baseline="30000" dirty="0">
                <a:latin typeface="Times New Roman" pitchFamily="18" charset="0"/>
                <a:cs typeface="Times New Roman" pitchFamily="18" charset="0"/>
              </a:rPr>
              <a:t>2</a:t>
            </a:r>
            <a:r>
              <a:rPr lang="vi-VN" sz="3200" dirty="0">
                <a:latin typeface="Times New Roman" pitchFamily="18" charset="0"/>
                <a:cs typeface="Times New Roman" pitchFamily="18" charset="0"/>
              </a:rPr>
              <a:t>. Cách mắc dây như vậy làm cho điện trở của đường dây tải nhỏ hơn so với khi dùng một dây.</a:t>
            </a:r>
            <a:endParaRPr lang="en-US" sz="3200" dirty="0">
              <a:latin typeface="Times New Roman" pitchFamily="18" charset="0"/>
              <a:cs typeface="Times New Roman" pitchFamily="18" charset="0"/>
            </a:endParaRPr>
          </a:p>
        </p:txBody>
      </p:sp>
      <p:pic>
        <p:nvPicPr>
          <p:cNvPr id="40962" name="Picture 2" descr="Vật Lí lớp 9 | Tổng hợp Lý thuyết - Bài tập Vật Lý 9 có đáp án"/>
          <p:cNvPicPr>
            <a:picLocks noChangeAspect="1" noChangeArrowheads="1"/>
          </p:cNvPicPr>
          <p:nvPr/>
        </p:nvPicPr>
        <p:blipFill>
          <a:blip r:embed="rId2"/>
          <a:srcRect/>
          <a:stretch>
            <a:fillRect/>
          </a:stretch>
        </p:blipFill>
        <p:spPr bwMode="auto">
          <a:xfrm>
            <a:off x="0" y="457200"/>
            <a:ext cx="9144000" cy="2895600"/>
          </a:xfrm>
          <a:prstGeom prst="rect">
            <a:avLst/>
          </a:prstGeom>
          <a:noFill/>
        </p:spPr>
      </p:pic>
      <p:sp>
        <p:nvSpPr>
          <p:cNvPr id="5" name="Rectangle 4"/>
          <p:cNvSpPr/>
          <p:nvPr/>
        </p:nvSpPr>
        <p:spPr>
          <a:xfrm>
            <a:off x="2590800" y="0"/>
            <a:ext cx="3699603"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L</a:t>
            </a:r>
            <a:r>
              <a:rPr lang="vi-VN" sz="3200" dirty="0">
                <a:solidFill>
                  <a:srgbClr val="FF0000"/>
                </a:solidFill>
                <a:latin typeface="Times New Roman" pitchFamily="18" charset="0"/>
                <a:cs typeface="Times New Roman" pitchFamily="18" charset="0"/>
              </a:rPr>
              <a:t>IÊN HỆ THỰC TẾ</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 calcmode="lin" valueType="num">
                                      <p:cBhvr additive="base">
                                        <p:cTn id="12" dur="5000" fill="hold"/>
                                        <p:tgtEl>
                                          <p:spTgt spid="40962"/>
                                        </p:tgtEl>
                                        <p:attrNameLst>
                                          <p:attrName>ppt_x</p:attrName>
                                        </p:attrNameLst>
                                      </p:cBhvr>
                                      <p:tavLst>
                                        <p:tav tm="0">
                                          <p:val>
                                            <p:strVal val="#ppt_x"/>
                                          </p:val>
                                        </p:tav>
                                        <p:tav tm="100000">
                                          <p:val>
                                            <p:strVal val="#ppt_x"/>
                                          </p:val>
                                        </p:tav>
                                      </p:tavLst>
                                    </p:anim>
                                    <p:anim calcmode="lin" valueType="num">
                                      <p:cBhvr additive="base">
                                        <p:cTn id="13" dur="50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510540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D.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Chiều</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dài</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lớn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gấp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4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tiết</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diện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lớn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gấp</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2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thì</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điện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trở</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nhỏ</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hơn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4.2 = 8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Times New Roman" pitchFamily="18" charset="0"/>
                <a:cs typeface="Times New Roman" pitchFamily="18" charset="0"/>
              </a:rPr>
              <a:t>Vậy</a:t>
            </a:r>
            <a:r>
              <a:rPr kumimoji="0" lang="en-US" sz="2800" b="0" i="0" u="none" strike="noStrike" cap="none" normalizeH="0" baseline="0" dirty="0">
                <a:ln>
                  <a:noFill/>
                </a:ln>
                <a:solidFill>
                  <a:srgbClr val="000000"/>
                </a:solidFill>
                <a:effectLst/>
                <a:latin typeface="Times New Roman" pitchFamily="18" charset="0"/>
                <a:cs typeface="Times New Roman" pitchFamily="18" charset="0"/>
              </a:rPr>
              <a:t>   </a:t>
            </a:r>
          </a:p>
        </p:txBody>
      </p:sp>
      <p:pic>
        <p:nvPicPr>
          <p:cNvPr id="57346" name="Picture 2" descr="Vật Lí lớp 9 | Tổng hợp Lý thuyết - Bài tập Vật Lý 9 có đáp án"/>
          <p:cNvPicPr>
            <a:picLocks noChangeAspect="1" noChangeArrowheads="1"/>
          </p:cNvPicPr>
          <p:nvPr/>
        </p:nvPicPr>
        <p:blipFill>
          <a:blip r:embed="rId2"/>
          <a:srcRect/>
          <a:stretch>
            <a:fillRect/>
          </a:stretch>
        </p:blipFill>
        <p:spPr bwMode="auto">
          <a:xfrm>
            <a:off x="7712075" y="-700088"/>
            <a:ext cx="781050" cy="304800"/>
          </a:xfrm>
          <a:prstGeom prst="rect">
            <a:avLst/>
          </a:prstGeom>
          <a:noFill/>
        </p:spPr>
      </p:pic>
      <p:pic>
        <p:nvPicPr>
          <p:cNvPr id="57347" name="Picture 3" descr="Vật Lí lớp 9 | Tổng hợp Lý thuyết - Bài tập Vật Lý 9 có đáp án"/>
          <p:cNvPicPr>
            <a:picLocks noChangeAspect="1" noChangeArrowheads="1"/>
          </p:cNvPicPr>
          <p:nvPr/>
        </p:nvPicPr>
        <p:blipFill>
          <a:blip r:embed="rId3"/>
          <a:srcRect/>
          <a:stretch>
            <a:fillRect/>
          </a:stretch>
        </p:blipFill>
        <p:spPr bwMode="auto">
          <a:xfrm>
            <a:off x="6553200" y="3276600"/>
            <a:ext cx="1011621" cy="762000"/>
          </a:xfrm>
          <a:prstGeom prst="rect">
            <a:avLst/>
          </a:prstGeom>
          <a:noFill/>
        </p:spPr>
      </p:pic>
      <p:pic>
        <p:nvPicPr>
          <p:cNvPr id="57348" name="Picture 4" descr="Vật Lí lớp 9 | Tổng hợp Lý thuyết - Bài tập Vật Lý 9 có đáp án"/>
          <p:cNvPicPr>
            <a:picLocks noChangeAspect="1" noChangeArrowheads="1"/>
          </p:cNvPicPr>
          <p:nvPr/>
        </p:nvPicPr>
        <p:blipFill>
          <a:blip r:embed="rId4"/>
          <a:srcRect/>
          <a:stretch>
            <a:fillRect/>
          </a:stretch>
        </p:blipFill>
        <p:spPr bwMode="auto">
          <a:xfrm>
            <a:off x="3810000" y="5562600"/>
            <a:ext cx="1143000" cy="864577"/>
          </a:xfrm>
          <a:prstGeom prst="rect">
            <a:avLst/>
          </a:prstGeom>
          <a:noFill/>
        </p:spPr>
      </p:pic>
      <p:sp>
        <p:nvSpPr>
          <p:cNvPr id="6" name="Rectangle 5"/>
          <p:cNvSpPr/>
          <p:nvPr/>
        </p:nvSpPr>
        <p:spPr>
          <a:xfrm>
            <a:off x="0" y="0"/>
            <a:ext cx="9144000" cy="1815882"/>
          </a:xfrm>
          <a:prstGeom prst="rect">
            <a:avLst/>
          </a:prstGeom>
        </p:spPr>
        <p:txBody>
          <a:bodyPr wrap="square">
            <a:spAutoFit/>
          </a:bodyPr>
          <a:lstStyle/>
          <a:p>
            <a:pPr lvl="0" algn="just" fontAlgn="base">
              <a:spcBef>
                <a:spcPct val="0"/>
              </a:spcBef>
              <a:spcAft>
                <a:spcPct val="0"/>
              </a:spcAft>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1</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bằng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nhôm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chiều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tương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I</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S</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I</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S</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S</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2S</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Lập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luận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sau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về</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hệ</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giữa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đúng</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0" y="1828800"/>
            <a:ext cx="9144000" cy="954107"/>
          </a:xfrm>
          <a:prstGeom prst="rect">
            <a:avLst/>
          </a:prstGeom>
        </p:spPr>
        <p:txBody>
          <a:bodyPr wrap="square">
            <a:spAutoFit/>
          </a:bodyPr>
          <a:lstStyle/>
          <a:p>
            <a:pPr lvl="0" algn="just"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A. </a:t>
            </a:r>
            <a:r>
              <a:rPr lang="en-US" sz="2800" dirty="0" err="1">
                <a:solidFill>
                  <a:srgbClr val="000000"/>
                </a:solidFill>
                <a:latin typeface="Times New Roman" pitchFamily="18" charset="0"/>
                <a:cs typeface="Times New Roman" pitchFamily="18" charset="0"/>
              </a:rPr>
              <a:t>Chiều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4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4.2 = 8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Vậy</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8.R</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819400"/>
            <a:ext cx="9144000" cy="954107"/>
          </a:xfrm>
          <a:prstGeom prst="rect">
            <a:avLst/>
          </a:prstGeom>
        </p:spPr>
        <p:txBody>
          <a:bodyPr wrap="square">
            <a:spAutoFit/>
          </a:bodyPr>
          <a:lstStyle/>
          <a:p>
            <a:r>
              <a:rPr lang="en-US" sz="2800" dirty="0">
                <a:solidFill>
                  <a:srgbClr val="000000"/>
                </a:solidFill>
                <a:latin typeface="Times New Roman" pitchFamily="18" charset="0"/>
                <a:cs typeface="Times New Roman" pitchFamily="18" charset="0"/>
              </a:rPr>
              <a:t>B. </a:t>
            </a:r>
            <a:r>
              <a:rPr lang="en-US" sz="2800" dirty="0" err="1">
                <a:solidFill>
                  <a:srgbClr val="000000"/>
                </a:solidFill>
                <a:latin typeface="Times New Roman" pitchFamily="18" charset="0"/>
                <a:cs typeface="Times New Roman" pitchFamily="18" charset="0"/>
              </a:rPr>
              <a:t>Chiều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4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nhỏ</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hơn</a:t>
            </a:r>
            <a:r>
              <a:rPr lang="en-US" sz="2800" dirty="0">
                <a:solidFill>
                  <a:srgbClr val="000000"/>
                </a:solidFill>
                <a:latin typeface="Times New Roman" pitchFamily="18" charset="0"/>
                <a:cs typeface="Times New Roman" pitchFamily="18" charset="0"/>
              </a:rPr>
              <a:t> 4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Vậy</a:t>
            </a:r>
            <a:r>
              <a:rPr lang="en-US" sz="2800" dirty="0">
                <a:solidFill>
                  <a:srgbClr val="000000"/>
                </a:solidFill>
                <a:latin typeface="Times New Roman" pitchFamily="18" charset="0"/>
                <a:cs typeface="Times New Roman" pitchFamily="18" charset="0"/>
              </a:rPr>
              <a:t> </a:t>
            </a:r>
            <a:endParaRPr lang="en-US" sz="2800" dirty="0"/>
          </a:p>
        </p:txBody>
      </p:sp>
      <p:sp>
        <p:nvSpPr>
          <p:cNvPr id="9" name="Rectangle 8"/>
          <p:cNvSpPr/>
          <p:nvPr/>
        </p:nvSpPr>
        <p:spPr>
          <a:xfrm>
            <a:off x="0" y="4114800"/>
            <a:ext cx="9144000" cy="954107"/>
          </a:xfrm>
          <a:prstGeom prst="rect">
            <a:avLst/>
          </a:prstGeom>
        </p:spPr>
        <p:txBody>
          <a:bodyPr wrap="square">
            <a:spAutoFit/>
          </a:bodyPr>
          <a:lstStyle/>
          <a:p>
            <a:pPr lvl="0" algn="just"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C. </a:t>
            </a:r>
            <a:r>
              <a:rPr lang="en-US" sz="2800" dirty="0" err="1">
                <a:solidFill>
                  <a:srgbClr val="000000"/>
                </a:solidFill>
                <a:latin typeface="Times New Roman" pitchFamily="18" charset="0"/>
                <a:cs typeface="Times New Roman" pitchFamily="18" charset="0"/>
              </a:rPr>
              <a:t>Chiều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4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4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lớn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gấp</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trở</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nhỏ</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hơn</a:t>
            </a:r>
            <a:r>
              <a:rPr lang="en-US" sz="2800" dirty="0">
                <a:solidFill>
                  <a:srgbClr val="000000"/>
                </a:solidFill>
                <a:latin typeface="Times New Roman" pitchFamily="18" charset="0"/>
                <a:cs typeface="Times New Roman" pitchFamily="18" charset="0"/>
              </a:rPr>
              <a:t> 2 </a:t>
            </a:r>
            <a:r>
              <a:rPr lang="en-US" sz="2800" dirty="0" err="1">
                <a:solidFill>
                  <a:srgbClr val="000000"/>
                </a:solidFill>
                <a:latin typeface="Times New Roman" pitchFamily="18" charset="0"/>
                <a:cs typeface="Times New Roman" pitchFamily="18" charset="0"/>
              </a:rPr>
              <a:t>lần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Vậy</a:t>
            </a:r>
            <a:r>
              <a:rPr lang="en-US" sz="2800" dirty="0">
                <a:solidFill>
                  <a:srgbClr val="000000"/>
                </a:solidFill>
                <a:latin typeface="Times New Roman" pitchFamily="18" charset="0"/>
                <a:cs typeface="Times New Roman" pitchFamily="18" charset="0"/>
              </a:rPr>
              <a:t> R</a:t>
            </a:r>
            <a:r>
              <a:rPr lang="en-US" sz="2800" baseline="-30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2.R</a:t>
            </a:r>
            <a:r>
              <a:rPr lang="en-US" sz="2800" baseline="-30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Oval 9"/>
          <p:cNvSpPr/>
          <p:nvPr/>
        </p:nvSpPr>
        <p:spPr>
          <a:xfrm>
            <a:off x="0" y="40386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7347"/>
                                        </p:tgtEl>
                                        <p:attrNameLst>
                                          <p:attrName>style.visibility</p:attrName>
                                        </p:attrNameLst>
                                      </p:cBhvr>
                                      <p:to>
                                        <p:strVal val="visible"/>
                                      </p:to>
                                    </p:set>
                                    <p:animEffect transition="in" filter="strips(downLeft)">
                                      <p:cBhvr>
                                        <p:cTn id="22" dur="500"/>
                                        <p:tgtEl>
                                          <p:spTgt spid="5734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345"/>
                                        </p:tgtEl>
                                        <p:attrNameLst>
                                          <p:attrName>style.visibility</p:attrName>
                                        </p:attrNameLst>
                                      </p:cBhvr>
                                      <p:to>
                                        <p:strVal val="visible"/>
                                      </p:to>
                                    </p:set>
                                    <p:animEffect transition="in" filter="wipe(down)">
                                      <p:cBhvr>
                                        <p:cTn id="32" dur="500"/>
                                        <p:tgtEl>
                                          <p:spTgt spid="573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7348"/>
                                        </p:tgtEl>
                                        <p:attrNameLst>
                                          <p:attrName>style.visibility</p:attrName>
                                        </p:attrNameLst>
                                      </p:cBhvr>
                                      <p:to>
                                        <p:strVal val="visible"/>
                                      </p:to>
                                    </p:set>
                                    <p:animEffect transition="in" filter="wipe(down)">
                                      <p:cBhvr>
                                        <p:cTn id="37" dur="500"/>
                                        <p:tgtEl>
                                          <p:spTgt spid="5734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39,000+ Autumn Background Pictures"/>
          <p:cNvPicPr>
            <a:picLocks noChangeAspect="1" noChangeArrowheads="1"/>
          </p:cNvPicPr>
          <p:nvPr/>
        </p:nvPicPr>
        <p:blipFill>
          <a:blip r:embed="rId2"/>
          <a:srcRect/>
          <a:stretch>
            <a:fillRect/>
          </a:stretch>
        </p:blipFill>
        <p:spPr bwMode="auto">
          <a:xfrm>
            <a:off x="0" y="0"/>
            <a:ext cx="9153152" cy="6858000"/>
          </a:xfrm>
          <a:prstGeom prst="rect">
            <a:avLst/>
          </a:prstGeom>
          <a:noFill/>
        </p:spPr>
      </p:pic>
      <p:sp>
        <p:nvSpPr>
          <p:cNvPr id="3" name="Rectangle 2"/>
          <p:cNvSpPr/>
          <p:nvPr/>
        </p:nvSpPr>
        <p:spPr>
          <a:xfrm>
            <a:off x="0" y="510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D. Các dây dẫn này phải được làm từ cùng một vật liệu nhưng có chiều dài và tiết diện khác nhau.</a:t>
            </a:r>
          </a:p>
        </p:txBody>
      </p:sp>
      <p:sp>
        <p:nvSpPr>
          <p:cNvPr id="4" name="Rectangle 3"/>
          <p:cNvSpPr/>
          <p:nvPr/>
        </p:nvSpPr>
        <p:spPr>
          <a:xfrm>
            <a:off x="0" y="0"/>
            <a:ext cx="9144000" cy="2062103"/>
          </a:xfrm>
          <a:prstGeom prst="rect">
            <a:avLst/>
          </a:prstGeom>
        </p:spPr>
        <p:txBody>
          <a:bodyPr wrap="square">
            <a:spAutoFit/>
          </a:bodyPr>
          <a:lstStyle/>
          <a:p>
            <a:r>
              <a:rPr lang="vi-VN" sz="3200" b="1" dirty="0">
                <a:solidFill>
                  <a:srgbClr val="0070C0"/>
                </a:solidFill>
                <a:latin typeface="Times New Roman" pitchFamily="18" charset="0"/>
                <a:cs typeface="Times New Roman" pitchFamily="18" charset="0"/>
              </a:rPr>
              <a:t>Câu 2:</a:t>
            </a:r>
            <a:r>
              <a:rPr lang="vi-VN" sz="3200" dirty="0">
                <a:solidFill>
                  <a:srgbClr val="0070C0"/>
                </a:solidFill>
                <a:latin typeface="Times New Roman" pitchFamily="18" charset="0"/>
                <a:cs typeface="Times New Roman" pitchFamily="18" charset="0"/>
              </a:rPr>
              <a:t> </a:t>
            </a:r>
            <a:r>
              <a:rPr lang="vi-VN" sz="3200" b="1" dirty="0">
                <a:solidFill>
                  <a:srgbClr val="0070C0"/>
                </a:solidFill>
                <a:latin typeface="Times New Roman" pitchFamily="18" charset="0"/>
                <a:cs typeface="Times New Roman" pitchFamily="18" charset="0"/>
              </a:rPr>
              <a:t>Để tìm hiểu sự phụ thuộc của điện trở dây dẫn vào tiết diện dây dẫn, cần phải xác định và so sánh điện trở của các dây dẫn có những đặc điểm nào?</a:t>
            </a:r>
          </a:p>
        </p:txBody>
      </p:sp>
      <p:sp>
        <p:nvSpPr>
          <p:cNvPr id="5" name="Rectangle 4"/>
          <p:cNvSpPr/>
          <p:nvPr/>
        </p:nvSpPr>
        <p:spPr>
          <a:xfrm>
            <a:off x="0" y="1981200"/>
            <a:ext cx="9144000" cy="1077218"/>
          </a:xfrm>
          <a:prstGeom prst="rect">
            <a:avLst/>
          </a:prstGeom>
        </p:spPr>
        <p:txBody>
          <a:bodyPr wrap="square">
            <a:spAutoFit/>
          </a:bodyPr>
          <a:lstStyle/>
          <a:p>
            <a:r>
              <a:rPr lang="vi-VN" sz="3200" dirty="0">
                <a:latin typeface="Times New Roman" pitchFamily="18" charset="0"/>
                <a:cs typeface="Times New Roman" pitchFamily="18" charset="0"/>
              </a:rPr>
              <a:t>A. Các dây dẫn này phải có cùng tiết diện, được làm từ cùng một vật liệu nhưng có chiều dài khác nhau.</a:t>
            </a:r>
          </a:p>
        </p:txBody>
      </p:sp>
      <p:sp>
        <p:nvSpPr>
          <p:cNvPr id="6" name="Rectangle 5"/>
          <p:cNvSpPr/>
          <p:nvPr/>
        </p:nvSpPr>
        <p:spPr>
          <a:xfrm>
            <a:off x="0" y="3048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 Các dây dẫn này phải có cùng chiều dài, được làm từ cùng một vật liệu nhưng có tiết diện khác nhau.</a:t>
            </a:r>
          </a:p>
        </p:txBody>
      </p:sp>
      <p:sp>
        <p:nvSpPr>
          <p:cNvPr id="7" name="Rectangle 6"/>
          <p:cNvSpPr/>
          <p:nvPr/>
        </p:nvSpPr>
        <p:spPr>
          <a:xfrm>
            <a:off x="0" y="4038600"/>
            <a:ext cx="9144000" cy="1077218"/>
          </a:xfrm>
          <a:prstGeom prst="rect">
            <a:avLst/>
          </a:prstGeom>
        </p:spPr>
        <p:txBody>
          <a:bodyPr wrap="square">
            <a:spAutoFit/>
          </a:bodyPr>
          <a:lstStyle/>
          <a:p>
            <a:r>
              <a:rPr lang="vi-VN" sz="3200" dirty="0">
                <a:latin typeface="Times New Roman" pitchFamily="18" charset="0"/>
                <a:cs typeface="Times New Roman" pitchFamily="18" charset="0"/>
              </a:rPr>
              <a:t>C. Các dây dẫn này phải có cùng chiều dài, cùng tiết diện nhưng được làm bằng các vật liệu khác nhau.</a:t>
            </a:r>
          </a:p>
        </p:txBody>
      </p:sp>
      <p:sp>
        <p:nvSpPr>
          <p:cNvPr id="8" name="Oval 7"/>
          <p:cNvSpPr/>
          <p:nvPr/>
        </p:nvSpPr>
        <p:spPr>
          <a:xfrm>
            <a:off x="0" y="30480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B</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strips(down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heckerboard(across)">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2" name="Google Shape;1322;p43"/>
          <p:cNvGrpSpPr/>
          <p:nvPr/>
        </p:nvGrpSpPr>
        <p:grpSpPr>
          <a:xfrm>
            <a:off x="3581400" y="304800"/>
            <a:ext cx="5257800" cy="1676400"/>
            <a:chOff x="2596588" y="1165275"/>
            <a:chExt cx="4054765" cy="956663"/>
          </a:xfrm>
        </p:grpSpPr>
        <p:sp>
          <p:nvSpPr>
            <p:cNvPr id="1323" name="Google Shape;1323;p43"/>
            <p:cNvSpPr/>
            <p:nvPr/>
          </p:nvSpPr>
          <p:spPr>
            <a:xfrm>
              <a:off x="2966288" y="1522438"/>
              <a:ext cx="1041225"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26;p43"/>
            <p:cNvGrpSpPr/>
            <p:nvPr/>
          </p:nvGrpSpPr>
          <p:grpSpPr>
            <a:xfrm>
              <a:off x="4006941" y="1165275"/>
              <a:ext cx="2644412" cy="735225"/>
              <a:chOff x="4006941" y="1165263"/>
              <a:chExt cx="2644412" cy="735225"/>
            </a:xfrm>
          </p:grpSpPr>
          <p:sp>
            <p:nvSpPr>
              <p:cNvPr id="1327" name="Google Shape;1327;p43"/>
              <p:cNvSpPr/>
              <p:nvPr/>
            </p:nvSpPr>
            <p:spPr>
              <a:xfrm>
                <a:off x="4417938" y="1165263"/>
                <a:ext cx="735250"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4300764" y="1165263"/>
                <a:ext cx="665000"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4006941" y="1222413"/>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5417294" y="1258125"/>
                <a:ext cx="1234059" cy="549500"/>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31" name="Google Shape;1331;p43"/>
              <p:cNvSpPr txBox="1"/>
              <p:nvPr/>
            </p:nvSpPr>
            <p:spPr>
              <a:xfrm>
                <a:off x="4359529" y="1279563"/>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mj-lt"/>
                    <a:ea typeface="Fira Sans Extra Condensed Medium"/>
                    <a:cs typeface="Fira Sans Extra Condensed Medium"/>
                    <a:sym typeface="Fira Sans Extra Condensed Medium"/>
                  </a:rPr>
                  <a:t>A</a:t>
                </a:r>
                <a:endParaRPr sz="3600" b="1">
                  <a:latin typeface="+mj-lt"/>
                </a:endParaRPr>
              </a:p>
            </p:txBody>
          </p:sp>
        </p:grpSp>
        <p:sp>
          <p:nvSpPr>
            <p:cNvPr id="1337" name="Google Shape;1337;p43"/>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38;p43"/>
          <p:cNvGrpSpPr/>
          <p:nvPr/>
        </p:nvGrpSpPr>
        <p:grpSpPr>
          <a:xfrm>
            <a:off x="4343400" y="3352800"/>
            <a:ext cx="4800600" cy="1287516"/>
            <a:chOff x="3383588" y="2817838"/>
            <a:chExt cx="2426277" cy="737037"/>
          </a:xfrm>
        </p:grpSpPr>
        <p:sp>
          <p:nvSpPr>
            <p:cNvPr id="1339" name="Google Shape;1339;p43"/>
            <p:cNvSpPr/>
            <p:nvPr/>
          </p:nvSpPr>
          <p:spPr>
            <a:xfrm>
              <a:off x="3497888" y="3099113"/>
              <a:ext cx="531050" cy="97675"/>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3409625" y="281783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43;p43"/>
            <p:cNvGrpSpPr/>
            <p:nvPr/>
          </p:nvGrpSpPr>
          <p:grpSpPr>
            <a:xfrm>
              <a:off x="3974374" y="2817838"/>
              <a:ext cx="1835491" cy="737037"/>
              <a:chOff x="3974374" y="2809201"/>
              <a:chExt cx="1835491" cy="737037"/>
            </a:xfrm>
          </p:grpSpPr>
          <p:sp>
            <p:nvSpPr>
              <p:cNvPr id="1344" name="Google Shape;1344;p43"/>
              <p:cNvSpPr/>
              <p:nvPr/>
            </p:nvSpPr>
            <p:spPr>
              <a:xfrm>
                <a:off x="4417938" y="2810988"/>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4251616" y="2809201"/>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3974374" y="2866351"/>
                <a:ext cx="927525"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4924081" y="2866351"/>
                <a:ext cx="885784" cy="5715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48" name="Google Shape;1348;p43"/>
              <p:cNvSpPr txBox="1"/>
              <p:nvPr/>
            </p:nvSpPr>
            <p:spPr>
              <a:xfrm>
                <a:off x="4390237" y="2993664"/>
                <a:ext cx="369655"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C</a:t>
                </a:r>
                <a:endParaRPr sz="3600" b="1">
                  <a:latin typeface="Times New Roman" pitchFamily="18" charset="0"/>
                  <a:cs typeface="Times New Roman" pitchFamily="18" charset="0"/>
                </a:endParaRPr>
              </a:p>
            </p:txBody>
          </p:sp>
        </p:grpSp>
      </p:grpSp>
      <p:grpSp>
        <p:nvGrpSpPr>
          <p:cNvPr id="6" name="Google Shape;1354;p43"/>
          <p:cNvGrpSpPr/>
          <p:nvPr/>
        </p:nvGrpSpPr>
        <p:grpSpPr>
          <a:xfrm>
            <a:off x="3276600" y="4572000"/>
            <a:ext cx="5638800" cy="1295400"/>
            <a:chOff x="2596588" y="3399163"/>
            <a:chExt cx="3239752" cy="971549"/>
          </a:xfrm>
        </p:grpSpPr>
        <p:sp>
          <p:nvSpPr>
            <p:cNvPr id="1355" name="Google Shape;1355;p43"/>
            <p:cNvSpPr/>
            <p:nvPr/>
          </p:nvSpPr>
          <p:spPr>
            <a:xfrm>
              <a:off x="2966288" y="3650388"/>
              <a:ext cx="917325" cy="364650"/>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59;p43"/>
            <p:cNvGrpSpPr/>
            <p:nvPr/>
          </p:nvGrpSpPr>
          <p:grpSpPr>
            <a:xfrm>
              <a:off x="3839233" y="3627761"/>
              <a:ext cx="1997107" cy="742951"/>
              <a:chOff x="3839233" y="3597724"/>
              <a:chExt cx="1997107" cy="742951"/>
            </a:xfrm>
          </p:grpSpPr>
          <p:sp>
            <p:nvSpPr>
              <p:cNvPr id="1360" name="Google Shape;1360;p43"/>
              <p:cNvSpPr/>
              <p:nvPr/>
            </p:nvSpPr>
            <p:spPr>
              <a:xfrm>
                <a:off x="4061133" y="3597725"/>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4149894" y="3597724"/>
                <a:ext cx="613028"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839233" y="3654876"/>
                <a:ext cx="927525"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4873171" y="3701123"/>
                <a:ext cx="963169" cy="639552"/>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600" dirty="0">
                    <a:latin typeface="Times New Roman" pitchFamily="18" charset="0"/>
                    <a:cs typeface="Times New Roman" pitchFamily="18" charset="0"/>
                  </a:rPr>
                  <a:t> </a:t>
                </a:r>
                <a:endParaRPr sz="3600">
                  <a:solidFill>
                    <a:srgbClr val="434343"/>
                  </a:solidFill>
                  <a:latin typeface="Times New Roman" pitchFamily="18" charset="0"/>
                  <a:ea typeface="Roboto"/>
                  <a:cs typeface="Times New Roman" pitchFamily="18" charset="0"/>
                  <a:sym typeface="Roboto"/>
                </a:endParaRPr>
              </a:p>
            </p:txBody>
          </p:sp>
          <p:sp>
            <p:nvSpPr>
              <p:cNvPr id="1364" name="Google Shape;1364;p43"/>
              <p:cNvSpPr txBox="1"/>
              <p:nvPr/>
            </p:nvSpPr>
            <p:spPr>
              <a:xfrm>
                <a:off x="4172684" y="3769175"/>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a:solidFill>
                      <a:srgbClr val="FFFFFF"/>
                    </a:solidFill>
                    <a:latin typeface="Times New Roman" pitchFamily="18" charset="0"/>
                    <a:ea typeface="Fira Sans Extra Condensed Medium"/>
                    <a:cs typeface="Times New Roman" pitchFamily="18" charset="0"/>
                    <a:sym typeface="Fira Sans Extra Condensed Medium"/>
                  </a:rPr>
                  <a:t>D</a:t>
                </a:r>
                <a:endParaRPr sz="3600">
                  <a:latin typeface="Times New Roman" pitchFamily="18" charset="0"/>
                  <a:cs typeface="Times New Roman" pitchFamily="18" charset="0"/>
                </a:endParaRPr>
              </a:p>
            </p:txBody>
          </p:sp>
        </p:grpSp>
      </p:grpSp>
      <p:grpSp>
        <p:nvGrpSpPr>
          <p:cNvPr id="8" name="Google Shape;1368;p43"/>
          <p:cNvGrpSpPr/>
          <p:nvPr/>
        </p:nvGrpSpPr>
        <p:grpSpPr>
          <a:xfrm>
            <a:off x="4495800" y="1905000"/>
            <a:ext cx="4191000" cy="1329167"/>
            <a:chOff x="3235063" y="1992438"/>
            <a:chExt cx="3444500" cy="768275"/>
          </a:xfrm>
        </p:grpSpPr>
        <p:sp>
          <p:nvSpPr>
            <p:cNvPr id="1369" name="Google Shape;1369;p43"/>
            <p:cNvSpPr/>
            <p:nvPr/>
          </p:nvSpPr>
          <p:spPr>
            <a:xfrm>
              <a:off x="3497888" y="2349913"/>
              <a:ext cx="531050" cy="97975"/>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373;p43"/>
            <p:cNvGrpSpPr/>
            <p:nvPr/>
          </p:nvGrpSpPr>
          <p:grpSpPr>
            <a:xfrm>
              <a:off x="3987946" y="1992438"/>
              <a:ext cx="2691617" cy="735225"/>
              <a:chOff x="3987946" y="2005238"/>
              <a:chExt cx="2691617" cy="735225"/>
            </a:xfrm>
          </p:grpSpPr>
          <p:sp>
            <p:nvSpPr>
              <p:cNvPr id="1374" name="Google Shape;1374;p43"/>
              <p:cNvSpPr/>
              <p:nvPr/>
            </p:nvSpPr>
            <p:spPr>
              <a:xfrm>
                <a:off x="4417938" y="2005238"/>
                <a:ext cx="735250"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4246753" y="2013049"/>
                <a:ext cx="804500"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987946" y="2070199"/>
                <a:ext cx="1063308"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5350107" y="2098250"/>
                <a:ext cx="1329456" cy="549200"/>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78" name="Google Shape;1378;p43"/>
              <p:cNvSpPr txBox="1"/>
              <p:nvPr/>
            </p:nvSpPr>
            <p:spPr>
              <a:xfrm>
                <a:off x="4362354" y="2181416"/>
                <a:ext cx="657586"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B</a:t>
                </a:r>
                <a:endParaRPr sz="3600" b="1">
                  <a:latin typeface="Times New Roman" pitchFamily="18" charset="0"/>
                  <a:cs typeface="Times New Roman" pitchFamily="18" charset="0"/>
                </a:endParaRPr>
              </a:p>
            </p:txBody>
          </p:sp>
        </p:grpSp>
      </p:grpSp>
      <p:sp>
        <p:nvSpPr>
          <p:cNvPr id="1383" name="Google Shape;1383;p43"/>
          <p:cNvSpPr/>
          <p:nvPr/>
        </p:nvSpPr>
        <p:spPr>
          <a:xfrm>
            <a:off x="0" y="1219200"/>
            <a:ext cx="4648200" cy="38862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274300" rIns="91425" bIns="91425" anchor="ctr" anchorCtr="0">
            <a:noAutofit/>
          </a:bodyPr>
          <a:lstStyle/>
          <a:p>
            <a:pPr algn="ctr"/>
            <a:r>
              <a:rPr lang="en-US" sz="2800" b="1" dirty="0" err="1">
                <a:solidFill>
                  <a:schemeClr val="tx1"/>
                </a:solidFill>
                <a:latin typeface="Times New Roman" pitchFamily="18" charset="0"/>
                <a:cs typeface="Times New Roman" pitchFamily="18" charset="0"/>
              </a:rPr>
              <a:t>Câu</a:t>
            </a:r>
            <a:r>
              <a:rPr lang="vi-VN" sz="2800" b="1" dirty="0">
                <a:solidFill>
                  <a:schemeClr val="tx1"/>
                </a:solidFill>
                <a:latin typeface="Times New Roman" pitchFamily="18" charset="0"/>
                <a:cs typeface="Times New Roman" pitchFamily="18" charset="0"/>
              </a:rPr>
              <a:t> 3: Một dây cáp điện bằng đồng có lõi là 15 sợi dây đồng nhỏ xoắn lại với nhau. Điện trở của mỗi sợi dây đồng nhỏ này là 0,9 </a:t>
            </a:r>
            <a:r>
              <a:rPr lang="el-GR" sz="2800" b="1" dirty="0">
                <a:solidFill>
                  <a:schemeClr val="tx1"/>
                </a:solidFill>
                <a:latin typeface="Times New Roman" pitchFamily="18" charset="0"/>
                <a:cs typeface="Times New Roman" pitchFamily="18" charset="0"/>
              </a:rPr>
              <a:t>Ω . </a:t>
            </a:r>
            <a:r>
              <a:rPr lang="vi-VN" sz="2800" b="1" dirty="0">
                <a:solidFill>
                  <a:schemeClr val="tx1"/>
                </a:solidFill>
                <a:latin typeface="Times New Roman" pitchFamily="18" charset="0"/>
                <a:cs typeface="Times New Roman" pitchFamily="18" charset="0"/>
              </a:rPr>
              <a:t>Tính điện trở của dây cáp điện này.</a:t>
            </a:r>
            <a:endParaRPr lang="en-US" sz="2800" b="1" dirty="0">
              <a:solidFill>
                <a:schemeClr val="tx1"/>
              </a:solidFill>
              <a:latin typeface="Times New Roman" pitchFamily="18" charset="0"/>
              <a:cs typeface="Times New Roman" pitchFamily="18" charset="0"/>
            </a:endParaRPr>
          </a:p>
        </p:txBody>
      </p:sp>
      <p:sp>
        <p:nvSpPr>
          <p:cNvPr id="47" name="Rectangle 46"/>
          <p:cNvSpPr/>
          <p:nvPr/>
        </p:nvSpPr>
        <p:spPr>
          <a:xfrm>
            <a:off x="7467600" y="609600"/>
            <a:ext cx="1157689" cy="584775"/>
          </a:xfrm>
          <a:prstGeom prst="rect">
            <a:avLst/>
          </a:prstGeom>
        </p:spPr>
        <p:txBody>
          <a:bodyPr wrap="none">
            <a:spAutoFit/>
          </a:bodyPr>
          <a:lstStyle/>
          <a:p>
            <a:r>
              <a:rPr lang="el-GR" dirty="0"/>
              <a:t> </a:t>
            </a:r>
            <a:r>
              <a:rPr lang="el-GR" sz="3200" dirty="0">
                <a:latin typeface="Times New Roman" pitchFamily="18" charset="0"/>
                <a:cs typeface="Times New Roman" pitchFamily="18" charset="0"/>
              </a:rPr>
              <a:t>0,6 Ω</a:t>
            </a:r>
            <a:endParaRPr lang="en-US" sz="3200" dirty="0">
              <a:latin typeface="Times New Roman" pitchFamily="18" charset="0"/>
              <a:cs typeface="Times New Roman" pitchFamily="18" charset="0"/>
            </a:endParaRPr>
          </a:p>
        </p:txBody>
      </p:sp>
      <p:sp>
        <p:nvSpPr>
          <p:cNvPr id="48" name="Rectangle 47"/>
          <p:cNvSpPr/>
          <p:nvPr/>
        </p:nvSpPr>
        <p:spPr>
          <a:xfrm>
            <a:off x="7467600" y="2133600"/>
            <a:ext cx="849913" cy="584775"/>
          </a:xfrm>
          <a:prstGeom prst="rect">
            <a:avLst/>
          </a:prstGeom>
        </p:spPr>
        <p:txBody>
          <a:bodyPr wrap="none">
            <a:spAutoFit/>
          </a:bodyPr>
          <a:lstStyle/>
          <a:p>
            <a:r>
              <a:rPr lang="el-GR" dirty="0"/>
              <a:t> </a:t>
            </a:r>
            <a:r>
              <a:rPr lang="el-GR" sz="3200" dirty="0">
                <a:latin typeface="Times New Roman" pitchFamily="18" charset="0"/>
                <a:cs typeface="Times New Roman" pitchFamily="18" charset="0"/>
              </a:rPr>
              <a:t>6 Ω</a:t>
            </a:r>
            <a:endParaRPr lang="en-US" sz="3200" dirty="0">
              <a:latin typeface="Times New Roman" pitchFamily="18" charset="0"/>
              <a:cs typeface="Times New Roman" pitchFamily="18" charset="0"/>
            </a:endParaRPr>
          </a:p>
        </p:txBody>
      </p:sp>
      <p:sp>
        <p:nvSpPr>
          <p:cNvPr id="49" name="Rectangle 48"/>
          <p:cNvSpPr/>
          <p:nvPr/>
        </p:nvSpPr>
        <p:spPr>
          <a:xfrm>
            <a:off x="7467600" y="3581400"/>
            <a:ext cx="1362874" cy="584775"/>
          </a:xfrm>
          <a:prstGeom prst="rect">
            <a:avLst/>
          </a:prstGeom>
        </p:spPr>
        <p:txBody>
          <a:bodyPr wrap="square">
            <a:spAutoFit/>
          </a:bodyPr>
          <a:lstStyle/>
          <a:p>
            <a:r>
              <a:rPr lang="el-GR" dirty="0"/>
              <a:t> </a:t>
            </a:r>
            <a:r>
              <a:rPr lang="vi-VN" sz="3200" dirty="0">
                <a:latin typeface="Times New Roman" pitchFamily="18" charset="0"/>
                <a:cs typeface="Times New Roman" pitchFamily="18" charset="0"/>
              </a:rPr>
              <a:t>0,0</a:t>
            </a:r>
            <a:r>
              <a:rPr lang="el-GR" sz="3200" dirty="0">
                <a:latin typeface="Times New Roman" pitchFamily="18" charset="0"/>
                <a:cs typeface="Times New Roman" pitchFamily="18" charset="0"/>
              </a:rPr>
              <a:t>6 Ω</a:t>
            </a:r>
            <a:endParaRPr lang="en-US" sz="3200" dirty="0">
              <a:latin typeface="Times New Roman" pitchFamily="18" charset="0"/>
              <a:cs typeface="Times New Roman" pitchFamily="18" charset="0"/>
            </a:endParaRPr>
          </a:p>
        </p:txBody>
      </p:sp>
      <p:sp>
        <p:nvSpPr>
          <p:cNvPr id="50" name="Rectangle 49"/>
          <p:cNvSpPr/>
          <p:nvPr/>
        </p:nvSpPr>
        <p:spPr>
          <a:xfrm>
            <a:off x="7467600" y="5257800"/>
            <a:ext cx="1362874" cy="584775"/>
          </a:xfrm>
          <a:prstGeom prst="rect">
            <a:avLst/>
          </a:prstGeom>
        </p:spPr>
        <p:txBody>
          <a:bodyPr wrap="square">
            <a:spAutoFit/>
          </a:bodyPr>
          <a:lstStyle/>
          <a:p>
            <a:r>
              <a:rPr lang="el-GR" dirty="0"/>
              <a:t> </a:t>
            </a:r>
            <a:r>
              <a:rPr lang="vi-VN" sz="3200" dirty="0">
                <a:latin typeface="Times New Roman" pitchFamily="18" charset="0"/>
                <a:cs typeface="Times New Roman" pitchFamily="18" charset="0"/>
              </a:rPr>
              <a:t>0,04</a:t>
            </a:r>
            <a:r>
              <a:rPr lang="el-GR" sz="3200" dirty="0">
                <a:latin typeface="Times New Roman" pitchFamily="18" charset="0"/>
                <a:cs typeface="Times New Roman" pitchFamily="18" charset="0"/>
              </a:rPr>
              <a:t> Ω</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blinds(horizontal)">
                                      <p:cBhvr>
                                        <p:cTn id="7" dur="500"/>
                                        <p:tgtEl>
                                          <p:spTgt spid="138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dissolv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trips(downLeft)">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4)">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P spid="47"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1981200" y="2895600"/>
            <a:ext cx="76962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endParaRPr sz="3600">
                <a:solidFill>
                  <a:srgbClr val="434343"/>
                </a:solidFill>
                <a:latin typeface="Times New Roman" pitchFamily="18" charset="0"/>
                <a:ea typeface="Roboto"/>
                <a:cs typeface="Times New Roman" pitchFamily="18" charset="0"/>
                <a:sym typeface="Roboto"/>
              </a:endParaRPr>
            </a:p>
          </p:txBody>
        </p:sp>
        <p:sp>
          <p:nvSpPr>
            <p:cNvPr id="649" name="Google Shape;649;p28"/>
            <p:cNvSpPr/>
            <p:nvPr/>
          </p:nvSpPr>
          <p:spPr>
            <a:xfrm>
              <a:off x="3348322" y="1371600"/>
              <a:ext cx="770337" cy="45425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3048000" y="3886200"/>
            <a:ext cx="2910968" cy="1010467"/>
            <a:chOff x="2922575" y="1798150"/>
            <a:chExt cx="1775653"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706590"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grpSp>
      <p:grpSp>
        <p:nvGrpSpPr>
          <p:cNvPr id="4" name="Google Shape;665;p28"/>
          <p:cNvGrpSpPr/>
          <p:nvPr/>
        </p:nvGrpSpPr>
        <p:grpSpPr>
          <a:xfrm>
            <a:off x="4038600" y="4876800"/>
            <a:ext cx="2819401" cy="1010467"/>
            <a:chOff x="2922575" y="3259950"/>
            <a:chExt cx="1735871"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703731"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grpSp>
      <p:grpSp>
        <p:nvGrpSpPr>
          <p:cNvPr id="5" name="Google Shape;672;p28"/>
          <p:cNvGrpSpPr/>
          <p:nvPr/>
        </p:nvGrpSpPr>
        <p:grpSpPr>
          <a:xfrm>
            <a:off x="2286000" y="5847933"/>
            <a:ext cx="2971799" cy="1010067"/>
            <a:chOff x="2206725" y="3849300"/>
            <a:chExt cx="2052258"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841952"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grpSp>
      <p:sp>
        <p:nvSpPr>
          <p:cNvPr id="40" name="Flowchart: Terminator 39"/>
          <p:cNvSpPr/>
          <p:nvPr/>
        </p:nvSpPr>
        <p:spPr>
          <a:xfrm>
            <a:off x="0" y="0"/>
            <a:ext cx="9144000" cy="26670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600" dirty="0">
                <a:solidFill>
                  <a:schemeClr val="tx1"/>
                </a:solidFill>
                <a:latin typeface="Times New Roman" pitchFamily="18" charset="0"/>
                <a:cs typeface="Times New Roman" pitchFamily="18" charset="0"/>
              </a:rPr>
              <a:t>Câu 4:</a:t>
            </a:r>
            <a:r>
              <a:rPr lang="vi-VN" sz="3600" dirty="0">
                <a:latin typeface="Times New Roman" pitchFamily="18" charset="0"/>
                <a:cs typeface="Times New Roman" pitchFamily="18" charset="0"/>
              </a:rPr>
              <a:t> Hai dây dẫn bằng đồng có cùng chiều dài. Dây thứ nhất có tiết diện S</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 5 mm</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và điện trở R</a:t>
            </a:r>
            <a:r>
              <a:rPr lang="vi-VN" sz="3600" baseline="-25000" dirty="0">
                <a:latin typeface="Times New Roman" pitchFamily="18" charset="0"/>
                <a:cs typeface="Times New Roman" pitchFamily="18" charset="0"/>
              </a:rPr>
              <a:t>1</a:t>
            </a:r>
            <a:r>
              <a:rPr lang="vi-VN" sz="3600" dirty="0">
                <a:latin typeface="Times New Roman" pitchFamily="18" charset="0"/>
                <a:cs typeface="Times New Roman" pitchFamily="18" charset="0"/>
              </a:rPr>
              <a:t> = 8,5 </a:t>
            </a:r>
            <a:r>
              <a:rPr lang="el-GR" sz="3600" dirty="0">
                <a:latin typeface="Times New Roman" pitchFamily="18" charset="0"/>
                <a:cs typeface="Times New Roman" pitchFamily="18" charset="0"/>
              </a:rPr>
              <a:t>Ω . </a:t>
            </a:r>
            <a:r>
              <a:rPr lang="vi-VN" sz="3600" dirty="0">
                <a:latin typeface="Times New Roman" pitchFamily="18" charset="0"/>
                <a:cs typeface="Times New Roman" pitchFamily="18" charset="0"/>
              </a:rPr>
              <a:t>Dây thứ hai có tiết diện S</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 0,5 mm</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 Tính điện trở R</a:t>
            </a:r>
            <a:r>
              <a:rPr lang="vi-VN" sz="3600" baseline="-25000" dirty="0">
                <a:latin typeface="Times New Roman" pitchFamily="18" charset="0"/>
                <a:cs typeface="Times New Roman" pitchFamily="18" charset="0"/>
              </a:rPr>
              <a:t>2</a:t>
            </a:r>
            <a:r>
              <a:rPr lang="vi-VN" sz="3600" dirty="0">
                <a:latin typeface="Times New Roman" pitchFamily="18" charset="0"/>
                <a:cs typeface="Times New Roman" pitchFamily="18" charset="0"/>
              </a:rPr>
              <a:t>.</a:t>
            </a:r>
            <a:r>
              <a:rPr lang="vi-VN" sz="3600" dirty="0">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33" name="Rectangle 32"/>
          <p:cNvSpPr/>
          <p:nvPr/>
        </p:nvSpPr>
        <p:spPr>
          <a:xfrm>
            <a:off x="5410200" y="3048000"/>
            <a:ext cx="1104790" cy="584775"/>
          </a:xfrm>
          <a:prstGeom prst="rect">
            <a:avLst/>
          </a:prstGeom>
        </p:spPr>
        <p:txBody>
          <a:bodyPr wrap="none">
            <a:spAutoFit/>
          </a:bodyPr>
          <a:lstStyle/>
          <a:p>
            <a:r>
              <a:rPr lang="el-GR" sz="3200" dirty="0">
                <a:latin typeface="Times New Roman" pitchFamily="18" charset="0"/>
                <a:cs typeface="Times New Roman" pitchFamily="18" charset="0"/>
              </a:rPr>
              <a:t>8,5 Ω</a:t>
            </a:r>
            <a:endParaRPr lang="en-US" sz="3200" dirty="0">
              <a:latin typeface="Times New Roman" pitchFamily="18" charset="0"/>
              <a:cs typeface="Times New Roman" pitchFamily="18" charset="0"/>
            </a:endParaRPr>
          </a:p>
        </p:txBody>
      </p:sp>
      <p:sp>
        <p:nvSpPr>
          <p:cNvPr id="38" name="Rectangle 37"/>
          <p:cNvSpPr/>
          <p:nvPr/>
        </p:nvSpPr>
        <p:spPr>
          <a:xfrm>
            <a:off x="6477000" y="4038600"/>
            <a:ext cx="1002197" cy="584775"/>
          </a:xfrm>
          <a:prstGeom prst="rect">
            <a:avLst/>
          </a:prstGeom>
        </p:spPr>
        <p:txBody>
          <a:bodyPr wrap="none">
            <a:spAutoFit/>
          </a:bodyPr>
          <a:lstStyle/>
          <a:p>
            <a:r>
              <a:rPr lang="el-GR" sz="3200" dirty="0">
                <a:latin typeface="Times New Roman" pitchFamily="18" charset="0"/>
                <a:cs typeface="Times New Roman" pitchFamily="18" charset="0"/>
              </a:rPr>
              <a:t>85 Ω</a:t>
            </a:r>
            <a:endParaRPr lang="en-US" sz="3200" dirty="0">
              <a:latin typeface="Times New Roman" pitchFamily="18" charset="0"/>
              <a:cs typeface="Times New Roman" pitchFamily="18" charset="0"/>
            </a:endParaRPr>
          </a:p>
        </p:txBody>
      </p:sp>
      <p:sp>
        <p:nvSpPr>
          <p:cNvPr id="39" name="Rectangle 38"/>
          <p:cNvSpPr/>
          <p:nvPr/>
        </p:nvSpPr>
        <p:spPr>
          <a:xfrm>
            <a:off x="7162800" y="4953000"/>
            <a:ext cx="1002197" cy="584775"/>
          </a:xfrm>
          <a:prstGeom prst="rect">
            <a:avLst/>
          </a:prstGeom>
        </p:spPr>
        <p:txBody>
          <a:bodyPr wrap="none">
            <a:spAutoFit/>
          </a:bodyPr>
          <a:lstStyle/>
          <a:p>
            <a:r>
              <a:rPr lang="el-GR" sz="3200" dirty="0">
                <a:latin typeface="Times New Roman" pitchFamily="18" charset="0"/>
                <a:cs typeface="Times New Roman" pitchFamily="18" charset="0"/>
              </a:rPr>
              <a:t>50 Ω</a:t>
            </a:r>
            <a:endParaRPr lang="en-US" sz="3200" dirty="0">
              <a:latin typeface="Times New Roman" pitchFamily="18" charset="0"/>
              <a:cs typeface="Times New Roman" pitchFamily="18" charset="0"/>
            </a:endParaRPr>
          </a:p>
        </p:txBody>
      </p:sp>
      <p:sp>
        <p:nvSpPr>
          <p:cNvPr id="41" name="Rectangle 40"/>
          <p:cNvSpPr/>
          <p:nvPr/>
        </p:nvSpPr>
        <p:spPr>
          <a:xfrm>
            <a:off x="5638800" y="6096000"/>
            <a:ext cx="1002197" cy="584775"/>
          </a:xfrm>
          <a:prstGeom prst="rect">
            <a:avLst/>
          </a:prstGeom>
        </p:spPr>
        <p:txBody>
          <a:bodyPr wrap="none">
            <a:spAutoFit/>
          </a:bodyPr>
          <a:lstStyle/>
          <a:p>
            <a:r>
              <a:rPr lang="el-GR" sz="3200" dirty="0">
                <a:latin typeface="Times New Roman" pitchFamily="18" charset="0"/>
                <a:cs typeface="Times New Roman" pitchFamily="18" charset="0"/>
              </a:rPr>
              <a:t>55 Ω</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strips(down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Bottom)">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heel(4)">
                                      <p:cBhvr>
                                        <p:cTn id="38" dur="2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1">
                                            <p:txEl>
                                              <p:pRg st="0" end="0"/>
                                            </p:txEl>
                                          </p:spTgt>
                                        </p:tgtEl>
                                        <p:attrNameLst>
                                          <p:attrName>style.visibility</p:attrName>
                                        </p:attrNameLst>
                                      </p:cBhvr>
                                      <p:to>
                                        <p:strVal val="visible"/>
                                      </p:to>
                                    </p:set>
                                    <p:animEffect transition="in" filter="dissolve">
                                      <p:cBhvr>
                                        <p:cTn id="48" dur="500"/>
                                        <p:tgtEl>
                                          <p:spTgt spid="4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grpId="1" nodeType="clickEffect">
                                  <p:stCondLst>
                                    <p:cond delay="0"/>
                                  </p:stCondLst>
                                  <p:childTnLst>
                                    <p:animScale>
                                      <p:cBhvr>
                                        <p:cTn id="52" dur="2000" fill="hold"/>
                                        <p:tgtEl>
                                          <p:spTgt spid="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p:bldP spid="38" grpId="0"/>
      <p:bldP spid="38" grpId="1"/>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Powerpoint đẹp"/>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54273" name="Rectangle 1"/>
          <p:cNvSpPr>
            <a:spLocks noChangeArrowheads="1"/>
          </p:cNvSpPr>
          <p:nvPr/>
        </p:nvSpPr>
        <p:spPr bwMode="auto">
          <a:xfrm>
            <a:off x="0" y="0"/>
            <a:ext cx="9052478"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effectLst/>
                <a:latin typeface="Times New Roman" pitchFamily="18" charset="0"/>
                <a:cs typeface="Times New Roman" pitchFamily="18" charset="0"/>
              </a:rPr>
              <a:t>Câu</a:t>
            </a:r>
            <a:r>
              <a:rPr kumimoji="0" lang="en-US" sz="3600" b="1" i="0" u="none" strike="noStrike" cap="none" normalizeH="0" baseline="0" dirty="0">
                <a:ln>
                  <a:noFill/>
                </a:ln>
                <a:effectLst/>
                <a:latin typeface="Times New Roman" pitchFamily="18" charset="0"/>
                <a:cs typeface="Times New Roman" pitchFamily="18" charset="0"/>
              </a:rPr>
              <a:t> </a:t>
            </a:r>
            <a:r>
              <a:rPr kumimoji="0" lang="vi-VN" sz="3600" b="1" i="0" u="none" strike="noStrike" cap="none" normalizeH="0" baseline="0" dirty="0">
                <a:ln>
                  <a:noFill/>
                </a:ln>
                <a:effectLst/>
                <a:latin typeface="Times New Roman" pitchFamily="18" charset="0"/>
                <a:cs typeface="Times New Roman" pitchFamily="18" charset="0"/>
              </a:rPr>
              <a:t>5</a:t>
            </a:r>
            <a:r>
              <a:rPr kumimoji="0" lang="en-US" sz="3600" b="1" i="0" u="none" strike="noStrike" cap="none" normalizeH="0" baseline="0" dirty="0">
                <a:ln>
                  <a:noFill/>
                </a:ln>
                <a:effectLst/>
                <a:latin typeface="Times New Roman" pitchFamily="18" charset="0"/>
                <a:cs typeface="Times New Roman" pitchFamily="18" charset="0"/>
              </a:rPr>
              <a:t>:</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Hai</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dây</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dẫn</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được</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làm</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một</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loại</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vi-VN" sz="36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vật</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liệu</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có</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điện</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trở</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chiều</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dài</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tiết</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diện</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tương</a:t>
            </a:r>
            <a:endParaRPr kumimoji="0" lang="vi-VN" sz="3600" b="0" i="0" u="none" strike="noStrike" cap="none" normalizeH="0" baseline="0" dirty="0">
              <a:ln>
                <a:noFill/>
              </a:ln>
              <a:solidFill>
                <a:srgbClr val="000000"/>
              </a:solidFill>
              <a:effectLst/>
              <a:latin typeface="Times New Roman" pitchFamily="18" charset="0"/>
              <a:cs typeface="Times New Roman" pitchFamily="18" charset="0"/>
            </a:endParaRPr>
          </a:p>
          <a:p>
            <a:pPr lvl="0" fontAlgn="base">
              <a:spcBef>
                <a:spcPct val="0"/>
              </a:spcBef>
              <a:spcAft>
                <a:spcPct val="0"/>
              </a:spcAft>
            </a:pP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ứng</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R</a:t>
            </a:r>
            <a:r>
              <a:rPr kumimoji="0" lang="en-US" sz="3600" b="0" i="0" u="none" strike="noStrike" cap="none" normalizeH="0" baseline="-30000" dirty="0">
                <a:ln>
                  <a:noFill/>
                </a:ln>
                <a:solidFill>
                  <a:srgbClr val="000000"/>
                </a:solidFill>
                <a:effectLst/>
                <a:latin typeface="Times New Roman" pitchFamily="18" charset="0"/>
                <a:cs typeface="Times New Roman" pitchFamily="18" charset="0"/>
              </a:rPr>
              <a:t>1</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a:t>
            </a:r>
            <a:r>
              <a:rPr lang="vi-VN" sz="3600" dirty="0">
                <a:solidFill>
                  <a:srgbClr val="000000"/>
                </a:solidFill>
                <a:latin typeface="Times New Roman" pitchFamily="18" charset="0"/>
                <a:cs typeface="Times New Roman" pitchFamily="18" charset="0"/>
              </a:rPr>
              <a:t> </a:t>
            </a:r>
            <a:r>
              <a:rPr kumimoji="0" lang="vi-VN" sz="3600" b="0" i="0" u="none" strike="noStrike" cap="none" normalizeH="0" baseline="0" dirty="0">
                <a:ln>
                  <a:noFill/>
                </a:ln>
                <a:solidFill>
                  <a:srgbClr val="000000"/>
                </a:solidFill>
                <a:effectLst/>
                <a:latin typeface="Times New Roman" pitchFamily="18" charset="0"/>
                <a:cs typeface="Times New Roman" pitchFamily="18" charset="0"/>
              </a:rPr>
              <a:t>l</a:t>
            </a:r>
            <a:r>
              <a:rPr lang="en-US" sz="3600" baseline="-30000" dirty="0">
                <a:solidFill>
                  <a:srgbClr val="000000"/>
                </a:solidFill>
                <a:latin typeface="Times New Roman" pitchFamily="18" charset="0"/>
                <a:cs typeface="Times New Roman" pitchFamily="18" charset="0"/>
              </a:rPr>
              <a:t>1</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,S</a:t>
            </a:r>
            <a:r>
              <a:rPr kumimoji="0" lang="en-US" sz="3600" b="0" i="0" u="none" strike="noStrike" cap="none" normalizeH="0" baseline="-30000" dirty="0">
                <a:ln>
                  <a:noFill/>
                </a:ln>
                <a:solidFill>
                  <a:srgbClr val="000000"/>
                </a:solidFill>
                <a:effectLst/>
                <a:latin typeface="Times New Roman" pitchFamily="18" charset="0"/>
                <a:cs typeface="Times New Roman" pitchFamily="18" charset="0"/>
              </a:rPr>
              <a:t>1</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R</a:t>
            </a:r>
            <a:r>
              <a:rPr kumimoji="0" lang="en-US" sz="3600" b="0" i="0" u="none" strike="noStrike" cap="none" normalizeH="0" baseline="-30000" dirty="0">
                <a:ln>
                  <a:noFill/>
                </a:ln>
                <a:solidFill>
                  <a:srgbClr val="000000"/>
                </a:solidFill>
                <a:effectLst/>
                <a:latin typeface="Times New Roman" pitchFamily="18" charset="0"/>
                <a:cs typeface="Times New Roman" pitchFamily="18" charset="0"/>
              </a:rPr>
              <a:t>2</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lang="vi-VN" sz="3600" dirty="0">
                <a:solidFill>
                  <a:srgbClr val="000000"/>
                </a:solidFill>
                <a:latin typeface="Times New Roman" pitchFamily="18" charset="0"/>
                <a:cs typeface="Times New Roman" pitchFamily="18" charset="0"/>
              </a:rPr>
              <a:t>l</a:t>
            </a:r>
            <a:r>
              <a:rPr lang="en-US" sz="3600" baseline="-30000" dirty="0">
                <a:solidFill>
                  <a:srgbClr val="000000"/>
                </a:solidFill>
                <a:latin typeface="Times New Roman" pitchFamily="18" charset="0"/>
                <a:cs typeface="Times New Roman" pitchFamily="18" charset="0"/>
              </a:rPr>
              <a:t>2</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,S</a:t>
            </a:r>
            <a:r>
              <a:rPr kumimoji="0" lang="en-US" sz="3600" b="0" i="0" u="none" strike="noStrike" cap="none" normalizeH="0" baseline="-30000" dirty="0">
                <a:ln>
                  <a:noFill/>
                </a:ln>
                <a:solidFill>
                  <a:srgbClr val="000000"/>
                </a:solidFill>
                <a:effectLst/>
                <a:latin typeface="Times New Roman" pitchFamily="18" charset="0"/>
                <a:cs typeface="Times New Roman" pitchFamily="18" charset="0"/>
              </a:rPr>
              <a:t>2</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.Hệ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nào</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dưới</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endParaRPr kumimoji="0" lang="vi-VN" sz="3600" b="0" i="0" u="none" strike="noStrike" cap="none" normalizeH="0" baseline="0" dirty="0">
              <a:ln>
                <a:noFill/>
              </a:ln>
              <a:solidFill>
                <a:srgbClr val="000000"/>
              </a:solidFill>
              <a:effectLst/>
              <a:latin typeface="Times New Roman" pitchFamily="18" charset="0"/>
              <a:cs typeface="Times New Roman" pitchFamily="18" charset="0"/>
            </a:endParaRPr>
          </a:p>
          <a:p>
            <a:pPr lvl="0" fontAlgn="base">
              <a:spcBef>
                <a:spcPct val="0"/>
              </a:spcBef>
              <a:spcAft>
                <a:spcPct val="0"/>
              </a:spcAft>
            </a:pP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đây</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là</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000000"/>
                </a:solidFill>
                <a:effectLst/>
                <a:latin typeface="Times New Roman" pitchFamily="18" charset="0"/>
                <a:cs typeface="Times New Roman" pitchFamily="18" charset="0"/>
              </a:rPr>
              <a:t>đúng</a:t>
            </a:r>
            <a:r>
              <a:rPr kumimoji="0" lang="en-US" sz="3600" b="0" i="0" u="none" strike="noStrike" cap="none" normalizeH="0" baseline="0" dirty="0">
                <a:ln>
                  <a:noFill/>
                </a:ln>
                <a:solidFill>
                  <a:srgbClr val="000000"/>
                </a:solidFill>
                <a:effectLst/>
                <a:latin typeface="Times New Roman" pitchFamily="18" charset="0"/>
                <a:cs typeface="Times New Roman" pitchFamily="18" charset="0"/>
              </a:rPr>
              <a:t>?  </a:t>
            </a:r>
          </a:p>
        </p:txBody>
      </p:sp>
      <p:pic>
        <p:nvPicPr>
          <p:cNvPr id="54274"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7829550" y="-533400"/>
            <a:ext cx="304800" cy="257175"/>
          </a:xfrm>
          <a:prstGeom prst="rect">
            <a:avLst/>
          </a:prstGeom>
          <a:noFill/>
        </p:spPr>
      </p:pic>
      <p:pic>
        <p:nvPicPr>
          <p:cNvPr id="54275" name="Picture 3" descr="Vật Lí lớp 9 | Tổng hợp Lý thuyết - Bài tập Vật Lý 9 có đáp án"/>
          <p:cNvPicPr>
            <a:picLocks noChangeAspect="1" noChangeArrowheads="1"/>
          </p:cNvPicPr>
          <p:nvPr/>
        </p:nvPicPr>
        <p:blipFill>
          <a:blip r:embed="rId4"/>
          <a:srcRect/>
          <a:stretch>
            <a:fillRect/>
          </a:stretch>
        </p:blipFill>
        <p:spPr bwMode="auto">
          <a:xfrm>
            <a:off x="8743950" y="-533400"/>
            <a:ext cx="276225" cy="295275"/>
          </a:xfrm>
          <a:prstGeom prst="rect">
            <a:avLst/>
          </a:prstGeom>
          <a:noFill/>
        </p:spPr>
      </p:pic>
      <p:pic>
        <p:nvPicPr>
          <p:cNvPr id="54276" name="Picture 4" descr="Vật Lí lớp 9 | Tổng hợp Lý thuyết - Bài tập Vật Lý 9 có đáp án"/>
          <p:cNvPicPr>
            <a:picLocks noChangeAspect="1" noChangeArrowheads="1"/>
          </p:cNvPicPr>
          <p:nvPr/>
        </p:nvPicPr>
        <p:blipFill>
          <a:blip r:embed="rId5"/>
          <a:srcRect/>
          <a:stretch>
            <a:fillRect/>
          </a:stretch>
        </p:blipFill>
        <p:spPr bwMode="auto">
          <a:xfrm>
            <a:off x="838200" y="2514600"/>
            <a:ext cx="3188360" cy="762000"/>
          </a:xfrm>
          <a:prstGeom prst="rect">
            <a:avLst/>
          </a:prstGeom>
          <a:noFill/>
        </p:spPr>
      </p:pic>
      <p:pic>
        <p:nvPicPr>
          <p:cNvPr id="54277" name="Picture 5" descr="Vật Lí lớp 9 | Tổng hợp Lý thuyết - Bài tập Vật Lý 9 có đáp án"/>
          <p:cNvPicPr>
            <a:picLocks noChangeAspect="1" noChangeArrowheads="1"/>
          </p:cNvPicPr>
          <p:nvPr/>
        </p:nvPicPr>
        <p:blipFill>
          <a:blip r:embed="rId6"/>
          <a:srcRect/>
          <a:stretch>
            <a:fillRect/>
          </a:stretch>
        </p:blipFill>
        <p:spPr bwMode="auto">
          <a:xfrm>
            <a:off x="5638800" y="2438400"/>
            <a:ext cx="2286000" cy="1209124"/>
          </a:xfrm>
          <a:prstGeom prst="rect">
            <a:avLst/>
          </a:prstGeom>
          <a:noFill/>
        </p:spPr>
      </p:pic>
      <p:pic>
        <p:nvPicPr>
          <p:cNvPr id="54278" name="Picture 6" descr="Vật Lí lớp 9 | Tổng hợp Lý thuyết - Bài tập Vật Lý 9 có đáp án"/>
          <p:cNvPicPr>
            <a:picLocks noChangeAspect="1" noChangeArrowheads="1"/>
          </p:cNvPicPr>
          <p:nvPr/>
        </p:nvPicPr>
        <p:blipFill>
          <a:blip r:embed="rId7"/>
          <a:srcRect/>
          <a:stretch>
            <a:fillRect/>
          </a:stretch>
        </p:blipFill>
        <p:spPr bwMode="auto">
          <a:xfrm>
            <a:off x="990600" y="3810000"/>
            <a:ext cx="2585803" cy="1371600"/>
          </a:xfrm>
          <a:prstGeom prst="rect">
            <a:avLst/>
          </a:prstGeom>
          <a:noFill/>
        </p:spPr>
      </p:pic>
      <p:pic>
        <p:nvPicPr>
          <p:cNvPr id="54279" name="Picture 7" descr="Vật Lí lớp 9 | Tổng hợp Lý thuyết - Bài tập Vật Lý 9 có đáp án"/>
          <p:cNvPicPr>
            <a:picLocks noChangeAspect="1" noChangeArrowheads="1"/>
          </p:cNvPicPr>
          <p:nvPr/>
        </p:nvPicPr>
        <p:blipFill>
          <a:blip r:embed="rId8"/>
          <a:srcRect/>
          <a:stretch>
            <a:fillRect/>
          </a:stretch>
        </p:blipFill>
        <p:spPr bwMode="auto">
          <a:xfrm>
            <a:off x="5334000" y="4038600"/>
            <a:ext cx="2590800" cy="1371600"/>
          </a:xfrm>
          <a:prstGeom prst="rect">
            <a:avLst/>
          </a:prstGeom>
          <a:noFill/>
        </p:spPr>
      </p:pic>
      <p:sp>
        <p:nvSpPr>
          <p:cNvPr id="10" name="Rectangle 9"/>
          <p:cNvSpPr/>
          <p:nvPr/>
        </p:nvSpPr>
        <p:spPr>
          <a:xfrm>
            <a:off x="4572000" y="4343400"/>
            <a:ext cx="838200" cy="646331"/>
          </a:xfrm>
          <a:prstGeom prst="rect">
            <a:avLst/>
          </a:prstGeom>
        </p:spPr>
        <p:txBody>
          <a:bodyPr wrap="square">
            <a:spAutoFit/>
          </a:bodyPr>
          <a:lstStyle/>
          <a:p>
            <a:pPr lvl="0" eaLnBrk="0" fontAlgn="base" hangingPunct="0">
              <a:spcBef>
                <a:spcPct val="0"/>
              </a:spcBef>
              <a:spcAft>
                <a:spcPct val="0"/>
              </a:spcAft>
            </a:pPr>
            <a:r>
              <a:rPr lang="en-US" dirty="0">
                <a:solidFill>
                  <a:srgbClr val="000000"/>
                </a:solidFill>
                <a:latin typeface="Times New Roman" pitchFamily="18" charset="0"/>
                <a:cs typeface="Times New Roman" pitchFamily="18" charset="0"/>
              </a:rPr>
              <a:t>  </a:t>
            </a:r>
            <a:r>
              <a:rPr lang="en-US" sz="3600" dirty="0">
                <a:solidFill>
                  <a:srgbClr val="000000"/>
                </a:solidFill>
                <a:latin typeface="Times New Roman" pitchFamily="18" charset="0"/>
                <a:cs typeface="Times New Roman" pitchFamily="18" charset="0"/>
              </a:rPr>
              <a:t>D.</a:t>
            </a:r>
            <a:r>
              <a:rPr lang="en-US" dirty="0">
                <a:solidFill>
                  <a:srgbClr val="000000"/>
                </a:solidFill>
                <a:latin typeface="Times New Roman" pitchFamily="18" charset="0"/>
                <a:cs typeface="Times New Roman" pitchFamily="18" charset="0"/>
              </a:rPr>
              <a:t> </a:t>
            </a:r>
            <a:endParaRPr lang="en-US" dirty="0"/>
          </a:p>
        </p:txBody>
      </p:sp>
      <p:sp>
        <p:nvSpPr>
          <p:cNvPr id="11" name="Rectangle 10"/>
          <p:cNvSpPr/>
          <p:nvPr/>
        </p:nvSpPr>
        <p:spPr>
          <a:xfrm>
            <a:off x="304800" y="2590800"/>
            <a:ext cx="922047" cy="646331"/>
          </a:xfrm>
          <a:prstGeom prst="rect">
            <a:avLst/>
          </a:prstGeom>
        </p:spPr>
        <p:txBody>
          <a:bodyPr wrap="none">
            <a:spAutoFit/>
          </a:bodyPr>
          <a:lstStyle/>
          <a:p>
            <a:pPr lvl="0" eaLnBrk="0" fontAlgn="base" hangingPunct="0">
              <a:spcBef>
                <a:spcPct val="0"/>
              </a:spcBef>
              <a:spcAft>
                <a:spcPct val="0"/>
              </a:spcAft>
            </a:pPr>
            <a:r>
              <a:rPr lang="en-US" sz="3600" dirty="0">
                <a:solidFill>
                  <a:srgbClr val="000000"/>
                </a:solidFill>
                <a:latin typeface="Times New Roman" pitchFamily="18" charset="0"/>
                <a:cs typeface="Times New Roman" pitchFamily="18" charset="0"/>
              </a:rPr>
              <a:t>A.  </a:t>
            </a:r>
            <a:r>
              <a:rPr lang="en-US" dirty="0">
                <a:solidFill>
                  <a:srgbClr val="00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2" name="Rectangle 11"/>
          <p:cNvSpPr/>
          <p:nvPr/>
        </p:nvSpPr>
        <p:spPr>
          <a:xfrm>
            <a:off x="4800600" y="2590800"/>
            <a:ext cx="723275" cy="646331"/>
          </a:xfrm>
          <a:prstGeom prst="rect">
            <a:avLst/>
          </a:prstGeom>
        </p:spPr>
        <p:txBody>
          <a:bodyPr wrap="none">
            <a:spAutoFit/>
          </a:bodyPr>
          <a:lstStyle/>
          <a:p>
            <a:r>
              <a:rPr lang="en-US" sz="3600" dirty="0">
                <a:solidFill>
                  <a:srgbClr val="000000"/>
                </a:solidFill>
                <a:latin typeface="Times New Roman" pitchFamily="18" charset="0"/>
                <a:cs typeface="Times New Roman" pitchFamily="18" charset="0"/>
              </a:rPr>
              <a:t>B. </a:t>
            </a:r>
            <a:endParaRPr lang="en-US" sz="3600" dirty="0"/>
          </a:p>
        </p:txBody>
      </p:sp>
      <p:sp>
        <p:nvSpPr>
          <p:cNvPr id="13" name="Rectangle 12"/>
          <p:cNvSpPr/>
          <p:nvPr/>
        </p:nvSpPr>
        <p:spPr>
          <a:xfrm>
            <a:off x="457200" y="4191000"/>
            <a:ext cx="838691" cy="646331"/>
          </a:xfrm>
          <a:prstGeom prst="rect">
            <a:avLst/>
          </a:prstGeom>
        </p:spPr>
        <p:txBody>
          <a:bodyPr wrap="none">
            <a:spAutoFit/>
          </a:bodyPr>
          <a:lstStyle/>
          <a:p>
            <a:r>
              <a:rPr lang="en-US" sz="3600" dirty="0">
                <a:solidFill>
                  <a:srgbClr val="000000"/>
                </a:solidFill>
                <a:latin typeface="Times New Roman" pitchFamily="18" charset="0"/>
                <a:cs typeface="Times New Roman" pitchFamily="18" charset="0"/>
              </a:rPr>
              <a:t>C.  </a:t>
            </a:r>
            <a:endParaRPr lang="en-US" sz="3600" dirty="0"/>
          </a:p>
        </p:txBody>
      </p:sp>
      <p:sp>
        <p:nvSpPr>
          <p:cNvPr id="14" name="Oval 13"/>
          <p:cNvSpPr/>
          <p:nvPr/>
        </p:nvSpPr>
        <p:spPr>
          <a:xfrm>
            <a:off x="457200" y="41910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Times New Roman" pitchFamily="18" charset="0"/>
                <a:cs typeface="Times New Roman" pitchFamily="18" charset="0"/>
              </a:rPr>
              <a:t>C</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blinds(horizontal)">
                                      <p:cBhvr>
                                        <p:cTn id="7" dur="500"/>
                                        <p:tgtEl>
                                          <p:spTgt spid="5427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4276"/>
                                        </p:tgtEl>
                                        <p:attrNameLst>
                                          <p:attrName>style.visibility</p:attrName>
                                        </p:attrNameLst>
                                      </p:cBhvr>
                                      <p:to>
                                        <p:strVal val="visible"/>
                                      </p:to>
                                    </p:set>
                                    <p:animEffect transition="in" filter="strips(downLeft)">
                                      <p:cBhvr>
                                        <p:cTn id="18" dur="500"/>
                                        <p:tgtEl>
                                          <p:spTgt spid="5427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54277"/>
                                        </p:tgtEl>
                                        <p:attrNameLst>
                                          <p:attrName>style.visibility</p:attrName>
                                        </p:attrNameLst>
                                      </p:cBhvr>
                                      <p:to>
                                        <p:strVal val="visible"/>
                                      </p:to>
                                    </p:set>
                                    <p:animEffect transition="in" filter="plus(in)">
                                      <p:cBhvr>
                                        <p:cTn id="28" dur="2000"/>
                                        <p:tgtEl>
                                          <p:spTgt spid="5427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4)">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4278"/>
                                        </p:tgtEl>
                                        <p:attrNameLst>
                                          <p:attrName>style.visibility</p:attrName>
                                        </p:attrNameLst>
                                      </p:cBhvr>
                                      <p:to>
                                        <p:strVal val="visible"/>
                                      </p:to>
                                    </p:set>
                                    <p:animEffect transition="in" filter="wipe(down)">
                                      <p:cBhvr>
                                        <p:cTn id="38" dur="500"/>
                                        <p:tgtEl>
                                          <p:spTgt spid="54278"/>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0" fill="hold"/>
                                        <p:tgtEl>
                                          <p:spTgt spid="10"/>
                                        </p:tgtEl>
                                        <p:attrNameLst>
                                          <p:attrName>ppt_x</p:attrName>
                                        </p:attrNameLst>
                                      </p:cBhvr>
                                      <p:tavLst>
                                        <p:tav tm="0">
                                          <p:val>
                                            <p:strVal val="#ppt_x"/>
                                          </p:val>
                                        </p:tav>
                                        <p:tav tm="100000">
                                          <p:val>
                                            <p:strVal val="#ppt_x"/>
                                          </p:val>
                                        </p:tav>
                                      </p:tavLst>
                                    </p:anim>
                                    <p:anim calcmode="lin" valueType="num">
                                      <p:cBhvr additive="base">
                                        <p:cTn id="4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54279"/>
                                        </p:tgtEl>
                                        <p:attrNameLst>
                                          <p:attrName>style.visibility</p:attrName>
                                        </p:attrNameLst>
                                      </p:cBhvr>
                                      <p:to>
                                        <p:strVal val="visible"/>
                                      </p:to>
                                    </p:set>
                                    <p:animEffect transition="in" filter="barn(inHorizontal)">
                                      <p:cBhvr>
                                        <p:cTn id="49" dur="500"/>
                                        <p:tgtEl>
                                          <p:spTgt spid="5427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5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P spid="10"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Photo | Maple leaf border background in orange watercolor autumn seas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itle 1"/>
          <p:cNvSpPr txBox="1">
            <a:spLocks/>
          </p:cNvSpPr>
          <p:nvPr/>
        </p:nvSpPr>
        <p:spPr>
          <a:xfrm>
            <a:off x="1066800" y="533400"/>
            <a:ext cx="7239000" cy="6889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TiẾT 9:</a:t>
            </a:r>
            <a:r>
              <a:rPr kumimoji="0" lang="vi-VN" sz="6600" b="1" i="0" u="none" strike="noStrike" kern="1200" cap="all" spc="0" normalizeH="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rPr>
              <a:t> CHỦ ĐỀ</a:t>
            </a:r>
            <a:endParaRPr kumimoji="0" lang="en-US" sz="6600" b="1" i="0" u="none" strike="noStrike" kern="120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anose="02020603050405020304" pitchFamily="18" charset="0"/>
              <a:ea typeface="+mj-ea"/>
              <a:cs typeface="Times New Roman" panose="02020603050405020304" pitchFamily="18" charset="0"/>
            </a:endParaRPr>
          </a:p>
        </p:txBody>
      </p:sp>
      <p:sp>
        <p:nvSpPr>
          <p:cNvPr id="4" name="WordArt 7"/>
          <p:cNvSpPr>
            <a:spLocks noChangeArrowheads="1" noChangeShapeType="1" noTextEdit="1"/>
          </p:cNvSpPr>
          <p:nvPr/>
        </p:nvSpPr>
        <p:spPr bwMode="auto">
          <a:xfrm>
            <a:off x="152400" y="1600200"/>
            <a:ext cx="8991600" cy="32766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SỰ PHỤ THUỘC CỦA ĐIỆN TRỞ VÀO</a:t>
            </a:r>
          </a:p>
          <a:p>
            <a:pPr algn="ctr"/>
            <a:r>
              <a:rPr lang="vi-VN"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rPr>
              <a:t> CÁC YẾU TỐ CỦA DÂY DẪN</a:t>
            </a:r>
            <a:endParaRPr lang="en-US" sz="3600" b="1" kern="10" dirty="0">
              <a:ln w="9525">
                <a:solidFill>
                  <a:srgbClr val="FF0000"/>
                </a:solidFill>
                <a:round/>
                <a:headEnd/>
                <a:tailEnd/>
              </a:ln>
              <a:solidFill>
                <a:srgbClr val="FF0000"/>
              </a:solidFill>
              <a:effectLst>
                <a:outerShdw dist="107763" dir="18900000" algn="ctr" rotWithShape="0">
                  <a:srgbClr val="868686">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Chuyen mon\Hinh anh\Vat lieu dien\images (3).jpg"/>
          <p:cNvPicPr>
            <a:picLocks noChangeAspect="1" noChangeArrowheads="1"/>
          </p:cNvPicPr>
          <p:nvPr/>
        </p:nvPicPr>
        <p:blipFill>
          <a:blip r:embed="rId2">
            <a:extLst>
              <a:ext uri="{BEBA8EAE-BF5A-486C-A8C5-ECC9F3942E4B}">
                <a14:imgProps xmlns:a14="http://schemas.microsoft.com/office/drawing/2010/main">
                  <a14:imgLayer>
                    <a14:imgEffect>
                      <a14:brightnessContrast bright="-8000" contrast="36000"/>
                    </a14:imgEffect>
                    <a14:imgEffect>
                      <a14:sharpenSoften amount="48000"/>
                    </a14:imgEffect>
                  </a14:imgLayer>
                </a14:imgProps>
              </a:ext>
              <a:ext uri="{28A0092B-C50C-407E-A947-70E740481C1C}">
                <a14:useLocalDpi xmlns:a14="http://schemas.microsoft.com/office/drawing/2010/main" val="0"/>
              </a:ext>
            </a:extLst>
          </a:blip>
          <a:srcRect/>
          <a:stretch>
            <a:fillRect/>
          </a:stretch>
        </p:blipFill>
        <p:spPr bwMode="auto">
          <a:xfrm>
            <a:off x="395536" y="533400"/>
            <a:ext cx="3960440" cy="397572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D:\Chuyen mon\Hinh anh\Vat lieu dien\tải xuống.jpg"/>
          <p:cNvPicPr>
            <a:picLocks noChangeAspect="1" noChangeArrowheads="1"/>
          </p:cNvPicPr>
          <p:nvPr/>
        </p:nvPicPr>
        <p:blipFill>
          <a:blip r:embed="rId3">
            <a:extLst>
              <a:ext uri="{BEBA8EAE-BF5A-486C-A8C5-ECC9F3942E4B}">
                <a14:imgProps xmlns:a14="http://schemas.microsoft.com/office/drawing/2010/main">
                  <a14:imgLayer>
                    <a14:imgEffect>
                      <a14:brightnessContrast bright="10000" contrast="30000"/>
                    </a14:imgEffect>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4572000" y="609601"/>
            <a:ext cx="4374201" cy="3899520"/>
          </a:xfrm>
          <a:prstGeom prst="rect">
            <a:avLst/>
          </a:prstGeom>
          <a:noFill/>
          <a:extLst>
            <a:ext uri="{909E8E84-426E-40DD-AFC4-6F175D3DCCD1}">
              <a14:hiddenFill xmlns:a14="http://schemas.microsoft.com/office/drawing/2010/main">
                <a:solidFill>
                  <a:srgbClr val="FFFFFF"/>
                </a:solidFill>
              </a14:hiddenFill>
            </a:ext>
          </a:extLst>
        </p:spPr>
      </p:pic>
      <p:sp>
        <p:nvSpPr>
          <p:cNvPr id="4" name="Hộp_Văn_Bản 3"/>
          <p:cNvSpPr txBox="1"/>
          <p:nvPr/>
        </p:nvSpPr>
        <p:spPr>
          <a:xfrm>
            <a:off x="1259632" y="4869160"/>
            <a:ext cx="7502375" cy="646331"/>
          </a:xfrm>
          <a:prstGeom prst="rect">
            <a:avLst/>
          </a:prstGeom>
          <a:noFill/>
        </p:spPr>
        <p:txBody>
          <a:bodyPr wrap="none" rtlCol="0">
            <a:spAutoFit/>
          </a:bodyPr>
          <a:lstStyle/>
          <a:p>
            <a:r>
              <a:rPr lang="vi-VN" sz="3600" b="1" dirty="0">
                <a:solidFill>
                  <a:srgbClr val="C00000"/>
                </a:solidFill>
                <a:latin typeface="+mj-lt"/>
              </a:rPr>
              <a:t>Những hình ảnh trên có đặc điểm gì?</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out)">
                                      <p:cBhvr>
                                        <p:cTn id="7" dur="1000"/>
                                        <p:tgtEl>
                                          <p:spTgt spid="21506"/>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circle(out)">
                                      <p:cBhvr>
                                        <p:cTn id="11" dur="1000"/>
                                        <p:tgtEl>
                                          <p:spTgt spid="21507"/>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52400" y="355600"/>
            <a:ext cx="8991600" cy="6186309"/>
          </a:xfrm>
          <a:prstGeom prst="rect">
            <a:avLst/>
          </a:prstGeom>
          <a:noFill/>
          <a:ln w="9525">
            <a:noFill/>
            <a:miter lim="800000"/>
          </a:ln>
        </p:spPr>
        <p:txBody>
          <a:bodyPr>
            <a:spAutoFit/>
          </a:bodyPr>
          <a:lstStyle/>
          <a:p>
            <a:pPr algn="just">
              <a:defRPr/>
            </a:pP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Ở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lớp</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7,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ta</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đã</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biết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đồng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là</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kim</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loại</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dẫn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điện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rất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tốt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chỉ</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kém</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có</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bạc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nhưng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lại</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rẻ</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hơn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bạc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rất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nhiều</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Vì</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thế</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đồng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thường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dùng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được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làm</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dây</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dẫn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để</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nối</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các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thiết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bị</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và</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dụng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cụ</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trong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các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mạng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điện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Vậy</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căn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cứ</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vào</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đặc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trưng</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nào</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để</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biết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chính</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xác</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vật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liệu</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này</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dẫn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điện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tốt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hơn</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vật</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liệu</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 </a:t>
            </a:r>
            <a:r>
              <a:rPr lang="en-US" sz="4400" b="1" dirty="0" err="1">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kia</a:t>
            </a:r>
            <a:r>
              <a:rPr lang="en-US" sz="4400" b="1" dirty="0">
                <a:ln w="12700">
                  <a:solidFill>
                    <a:schemeClr val="tx2">
                      <a:satMod val="155000"/>
                    </a:schemeClr>
                  </a:solidFill>
                  <a:prstDash val="solid"/>
                </a:ln>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p:cNvSpPr/>
          <p:nvPr/>
        </p:nvSpPr>
        <p:spPr>
          <a:xfrm>
            <a:off x="0" y="0"/>
            <a:ext cx="9144000" cy="954107"/>
          </a:xfrm>
          <a:prstGeom prst="rect">
            <a:avLst/>
          </a:prstGeom>
        </p:spPr>
        <p:txBody>
          <a:bodyPr wrap="square">
            <a:spAutoFit/>
          </a:bodyPr>
          <a:lstStyle/>
          <a:p>
            <a:r>
              <a:rPr lang="vi-VN" sz="2800" b="1" dirty="0">
                <a:solidFill>
                  <a:srgbClr val="000066"/>
                </a:solidFill>
                <a:latin typeface="+mj-lt"/>
              </a:rPr>
              <a:t>I.  SỰ PHỤ THUỘC CỦA ĐIỆN TRỞ VÀO VẬT LIỆU LÀM  DÂY DẪN:</a:t>
            </a:r>
          </a:p>
        </p:txBody>
      </p:sp>
      <p:sp>
        <p:nvSpPr>
          <p:cNvPr id="6" name="Hình chữ nhật 5"/>
          <p:cNvSpPr/>
          <p:nvPr/>
        </p:nvSpPr>
        <p:spPr>
          <a:xfrm>
            <a:off x="4832" y="914400"/>
            <a:ext cx="9139168" cy="830997"/>
          </a:xfrm>
          <a:prstGeom prst="rect">
            <a:avLst/>
          </a:prstGeom>
        </p:spPr>
        <p:txBody>
          <a:bodyPr wrap="square">
            <a:spAutoFit/>
          </a:bodyPr>
          <a:lstStyle/>
          <a:p>
            <a:r>
              <a:rPr lang="vi-VN" sz="2400" b="1" u="sng" dirty="0">
                <a:solidFill>
                  <a:srgbClr val="006600"/>
                </a:solidFill>
                <a:latin typeface="+mj-lt"/>
              </a:rPr>
              <a:t>C1</a:t>
            </a:r>
            <a:r>
              <a:rPr lang="vi-VN" sz="2400" b="1" dirty="0">
                <a:solidFill>
                  <a:srgbClr val="006600"/>
                </a:solidFill>
                <a:latin typeface="+mj-lt"/>
              </a:rPr>
              <a:t>: </a:t>
            </a:r>
            <a:r>
              <a:rPr lang="vi-VN" sz="2400" b="1" dirty="0">
                <a:solidFill>
                  <a:srgbClr val="C00000"/>
                </a:solidFill>
                <a:latin typeface="+mj-lt"/>
              </a:rPr>
              <a:t>Để xác định sự </a:t>
            </a:r>
            <a:r>
              <a:rPr lang="vi-VN" sz="2400" b="1" dirty="0" err="1">
                <a:solidFill>
                  <a:srgbClr val="C00000"/>
                </a:solidFill>
                <a:latin typeface="+mj-lt"/>
              </a:rPr>
              <a:t>phụ</a:t>
            </a:r>
            <a:r>
              <a:rPr lang="vi-VN" sz="2400" b="1" dirty="0">
                <a:solidFill>
                  <a:srgbClr val="C00000"/>
                </a:solidFill>
                <a:latin typeface="+mj-lt"/>
              </a:rPr>
              <a:t> thuộc của điện trở  vào vật </a:t>
            </a:r>
            <a:r>
              <a:rPr lang="vi-VN" sz="2400" b="1" dirty="0" err="1">
                <a:solidFill>
                  <a:srgbClr val="C00000"/>
                </a:solidFill>
                <a:latin typeface="+mj-lt"/>
              </a:rPr>
              <a:t>liệu</a:t>
            </a:r>
            <a:r>
              <a:rPr lang="vi-VN" sz="2400" b="1" dirty="0">
                <a:solidFill>
                  <a:srgbClr val="C00000"/>
                </a:solidFill>
                <a:latin typeface="+mj-lt"/>
              </a:rPr>
              <a:t> làm dây dẫn thì phải </a:t>
            </a:r>
            <a:r>
              <a:rPr lang="vi-VN" sz="2400" b="1" dirty="0" err="1">
                <a:solidFill>
                  <a:srgbClr val="C00000"/>
                </a:solidFill>
                <a:latin typeface="+mj-lt"/>
              </a:rPr>
              <a:t>tiến</a:t>
            </a:r>
            <a:r>
              <a:rPr lang="vi-VN" sz="2400" b="1" dirty="0">
                <a:solidFill>
                  <a:srgbClr val="C00000"/>
                </a:solidFill>
                <a:latin typeface="+mj-lt"/>
              </a:rPr>
              <a:t> </a:t>
            </a:r>
            <a:r>
              <a:rPr lang="vi-VN" sz="2400" b="1" dirty="0" err="1">
                <a:solidFill>
                  <a:srgbClr val="C00000"/>
                </a:solidFill>
                <a:latin typeface="+mj-lt"/>
              </a:rPr>
              <a:t>hành</a:t>
            </a:r>
            <a:r>
              <a:rPr lang="vi-VN" sz="2400" b="1" dirty="0">
                <a:solidFill>
                  <a:srgbClr val="C00000"/>
                </a:solidFill>
                <a:latin typeface="+mj-lt"/>
              </a:rPr>
              <a:t> </a:t>
            </a:r>
            <a:r>
              <a:rPr lang="vi-VN" sz="2400" b="1" dirty="0" err="1">
                <a:solidFill>
                  <a:srgbClr val="C00000"/>
                </a:solidFill>
                <a:latin typeface="+mj-lt"/>
              </a:rPr>
              <a:t>thí</a:t>
            </a:r>
            <a:r>
              <a:rPr lang="vi-VN" sz="2400" b="1" dirty="0">
                <a:solidFill>
                  <a:srgbClr val="C00000"/>
                </a:solidFill>
                <a:latin typeface="+mj-lt"/>
              </a:rPr>
              <a:t> nghiệm với dây dẫn có đặc điểm gì? </a:t>
            </a:r>
          </a:p>
        </p:txBody>
      </p:sp>
      <p:sp>
        <p:nvSpPr>
          <p:cNvPr id="7" name="Hình chữ nhật 6"/>
          <p:cNvSpPr/>
          <p:nvPr/>
        </p:nvSpPr>
        <p:spPr>
          <a:xfrm>
            <a:off x="4832" y="1828800"/>
            <a:ext cx="9139168" cy="1815882"/>
          </a:xfrm>
          <a:prstGeom prst="rect">
            <a:avLst/>
          </a:prstGeom>
        </p:spPr>
        <p:txBody>
          <a:bodyPr wrap="square">
            <a:spAutoFit/>
          </a:bodyPr>
          <a:lstStyle/>
          <a:p>
            <a:r>
              <a:rPr lang="vi-VN" sz="2800" b="1" u="sng" dirty="0" err="1">
                <a:solidFill>
                  <a:srgbClr val="006600"/>
                </a:solidFill>
                <a:latin typeface="+mj-lt"/>
              </a:rPr>
              <a:t>Trả</a:t>
            </a:r>
            <a:r>
              <a:rPr lang="vi-VN" sz="2800" b="1" u="sng" dirty="0">
                <a:solidFill>
                  <a:srgbClr val="006600"/>
                </a:solidFill>
                <a:latin typeface="+mj-lt"/>
              </a:rPr>
              <a:t> </a:t>
            </a:r>
            <a:r>
              <a:rPr lang="vi-VN" sz="2800" b="1" u="sng" dirty="0" err="1">
                <a:solidFill>
                  <a:srgbClr val="006600"/>
                </a:solidFill>
                <a:latin typeface="+mj-lt"/>
              </a:rPr>
              <a:t>lời</a:t>
            </a:r>
            <a:r>
              <a:rPr lang="vi-VN" sz="2800" b="1" dirty="0">
                <a:solidFill>
                  <a:srgbClr val="006600"/>
                </a:solidFill>
                <a:latin typeface="+mj-lt"/>
              </a:rPr>
              <a:t>: </a:t>
            </a:r>
            <a:r>
              <a:rPr lang="vi-VN" sz="2800" b="1" dirty="0">
                <a:solidFill>
                  <a:srgbClr val="000099"/>
                </a:solidFill>
                <a:latin typeface="+mj-lt"/>
              </a:rPr>
              <a:t>Để xác định sự </a:t>
            </a:r>
            <a:r>
              <a:rPr lang="vi-VN" sz="2800" b="1" dirty="0" err="1">
                <a:solidFill>
                  <a:srgbClr val="000099"/>
                </a:solidFill>
                <a:latin typeface="+mj-lt"/>
              </a:rPr>
              <a:t>phụ</a:t>
            </a:r>
            <a:r>
              <a:rPr lang="vi-VN" sz="2800" b="1" dirty="0">
                <a:solidFill>
                  <a:srgbClr val="000099"/>
                </a:solidFill>
                <a:latin typeface="+mj-lt"/>
              </a:rPr>
              <a:t> thuộc của điện trở  vào vật </a:t>
            </a:r>
            <a:r>
              <a:rPr lang="vi-VN" sz="2800" b="1" dirty="0" err="1">
                <a:solidFill>
                  <a:srgbClr val="000099"/>
                </a:solidFill>
                <a:latin typeface="+mj-lt"/>
              </a:rPr>
              <a:t>liệu</a:t>
            </a:r>
            <a:r>
              <a:rPr lang="vi-VN" sz="2800" b="1" dirty="0">
                <a:solidFill>
                  <a:srgbClr val="000099"/>
                </a:solidFill>
                <a:latin typeface="+mj-lt"/>
              </a:rPr>
              <a:t> làm dây dẫn thì phải </a:t>
            </a:r>
            <a:r>
              <a:rPr lang="vi-VN" sz="2800" b="1" dirty="0" err="1">
                <a:solidFill>
                  <a:srgbClr val="000099"/>
                </a:solidFill>
                <a:latin typeface="+mj-lt"/>
              </a:rPr>
              <a:t>tiến</a:t>
            </a:r>
            <a:r>
              <a:rPr lang="vi-VN" sz="2800" b="1" dirty="0">
                <a:solidFill>
                  <a:srgbClr val="000099"/>
                </a:solidFill>
                <a:latin typeface="+mj-lt"/>
              </a:rPr>
              <a:t> </a:t>
            </a:r>
            <a:r>
              <a:rPr lang="vi-VN" sz="2800" b="1" dirty="0" err="1">
                <a:solidFill>
                  <a:srgbClr val="000099"/>
                </a:solidFill>
                <a:latin typeface="+mj-lt"/>
              </a:rPr>
              <a:t>hành</a:t>
            </a:r>
            <a:r>
              <a:rPr lang="vi-VN" sz="2800" b="1" dirty="0">
                <a:solidFill>
                  <a:srgbClr val="000099"/>
                </a:solidFill>
                <a:latin typeface="+mj-lt"/>
              </a:rPr>
              <a:t> đo điện trở của các dây dẫn có </a:t>
            </a:r>
            <a:r>
              <a:rPr lang="vi-VN" sz="2800" b="1" dirty="0">
                <a:solidFill>
                  <a:srgbClr val="C00000"/>
                </a:solidFill>
                <a:latin typeface="+mj-lt"/>
              </a:rPr>
              <a:t>cùng chiều dài </a:t>
            </a:r>
            <a:r>
              <a:rPr lang="vi-VN" sz="2800" b="1" dirty="0">
                <a:solidFill>
                  <a:srgbClr val="000099"/>
                </a:solidFill>
                <a:latin typeface="+mj-lt"/>
              </a:rPr>
              <a:t>và </a:t>
            </a:r>
            <a:r>
              <a:rPr lang="vi-VN" sz="2800" b="1" dirty="0">
                <a:solidFill>
                  <a:srgbClr val="003300"/>
                </a:solidFill>
                <a:latin typeface="+mj-lt"/>
              </a:rPr>
              <a:t>cùng tiết </a:t>
            </a:r>
            <a:r>
              <a:rPr lang="vi-VN" sz="2800" b="1" dirty="0" err="1">
                <a:solidFill>
                  <a:srgbClr val="003300"/>
                </a:solidFill>
                <a:latin typeface="+mj-lt"/>
              </a:rPr>
              <a:t>diện</a:t>
            </a:r>
            <a:r>
              <a:rPr lang="vi-VN" sz="2800" b="1" dirty="0">
                <a:solidFill>
                  <a:srgbClr val="003300"/>
                </a:solidFill>
                <a:latin typeface="+mj-lt"/>
              </a:rPr>
              <a:t> </a:t>
            </a:r>
            <a:r>
              <a:rPr lang="vi-VN" sz="2800" b="1" dirty="0">
                <a:solidFill>
                  <a:srgbClr val="000099"/>
                </a:solidFill>
                <a:latin typeface="+mj-lt"/>
              </a:rPr>
              <a:t>nhưng bằng các </a:t>
            </a:r>
            <a:r>
              <a:rPr lang="vi-VN" sz="2800" b="1" dirty="0">
                <a:solidFill>
                  <a:srgbClr val="660066"/>
                </a:solidFill>
                <a:latin typeface="Times New Roman" pitchFamily="18" charset="0"/>
                <a:cs typeface="Times New Roman" pitchFamily="18" charset="0"/>
              </a:rPr>
              <a:t>vật </a:t>
            </a:r>
            <a:r>
              <a:rPr lang="en-US" sz="2800" b="1" dirty="0" err="1">
                <a:solidFill>
                  <a:srgbClr val="660066"/>
                </a:solidFill>
                <a:latin typeface="Times New Roman" pitchFamily="18" charset="0"/>
                <a:cs typeface="Times New Roman" pitchFamily="18" charset="0"/>
              </a:rPr>
              <a:t>liệu</a:t>
            </a:r>
            <a:r>
              <a:rPr lang="en-US" sz="2800" b="1" dirty="0">
                <a:solidFill>
                  <a:srgbClr val="660066"/>
                </a:solidFill>
                <a:latin typeface="Times New Roman" pitchFamily="18" charset="0"/>
                <a:cs typeface="Times New Roman" pitchFamily="18" charset="0"/>
              </a:rPr>
              <a:t> khác nhau.</a:t>
            </a:r>
            <a:endParaRPr lang="vi-VN" sz="2800" b="1" dirty="0">
              <a:solidFill>
                <a:srgbClr val="660066"/>
              </a:solidFill>
              <a:latin typeface="Times New Roman" pitchFamily="18" charset="0"/>
              <a:cs typeface="Times New Roman" pitchFamily="18" charset="0"/>
            </a:endParaRPr>
          </a:p>
        </p:txBody>
      </p:sp>
      <p:sp>
        <p:nvSpPr>
          <p:cNvPr id="8" name="Hình chữ nhật 7"/>
          <p:cNvSpPr/>
          <p:nvPr/>
        </p:nvSpPr>
        <p:spPr>
          <a:xfrm>
            <a:off x="0" y="3657600"/>
            <a:ext cx="4864473" cy="523220"/>
          </a:xfrm>
          <a:prstGeom prst="rect">
            <a:avLst/>
          </a:prstGeom>
        </p:spPr>
        <p:txBody>
          <a:bodyPr wrap="none">
            <a:spAutoFit/>
          </a:bodyPr>
          <a:lstStyle/>
          <a:p>
            <a:r>
              <a:rPr lang="vi-VN" sz="2800" b="1" dirty="0">
                <a:solidFill>
                  <a:srgbClr val="000066"/>
                </a:solidFill>
                <a:latin typeface="+mj-lt"/>
              </a:rPr>
              <a:t>VD: Ta lấy 3 dây dẫn như sau:</a:t>
            </a:r>
          </a:p>
        </p:txBody>
      </p:sp>
      <p:sp>
        <p:nvSpPr>
          <p:cNvPr id="10" name="AutoShape 19"/>
          <p:cNvSpPr>
            <a:spLocks noChangeArrowheads="1"/>
          </p:cNvSpPr>
          <p:nvPr/>
        </p:nvSpPr>
        <p:spPr bwMode="auto">
          <a:xfrm rot="5400000">
            <a:off x="5865540" y="5236468"/>
            <a:ext cx="423862" cy="1865858"/>
          </a:xfrm>
          <a:prstGeom prst="can">
            <a:avLst>
              <a:gd name="adj" fmla="val 35033"/>
            </a:avLst>
          </a:prstGeom>
          <a:solidFill>
            <a:schemeClr val="bg2">
              <a:lumMod val="50000"/>
            </a:schemeClr>
          </a:solidFill>
          <a:ln w="9525">
            <a:solidFill>
              <a:schemeClr val="tx1"/>
            </a:solidFill>
            <a:round/>
          </a:ln>
          <a:effectLst/>
        </p:spPr>
        <p:txBody>
          <a:bodyPr wrap="none" anchor="ctr"/>
          <a:lstStyle/>
          <a:p>
            <a:endParaRPr lang="vi-VN"/>
          </a:p>
        </p:txBody>
      </p:sp>
      <p:sp>
        <p:nvSpPr>
          <p:cNvPr id="11" name="AutoShape 19"/>
          <p:cNvSpPr>
            <a:spLocks noChangeArrowheads="1"/>
          </p:cNvSpPr>
          <p:nvPr/>
        </p:nvSpPr>
        <p:spPr bwMode="auto">
          <a:xfrm rot="5400000">
            <a:off x="5850806" y="3698602"/>
            <a:ext cx="423862" cy="1865858"/>
          </a:xfrm>
          <a:prstGeom prst="can">
            <a:avLst>
              <a:gd name="adj" fmla="val 35033"/>
            </a:avLst>
          </a:prstGeom>
          <a:solidFill>
            <a:schemeClr val="accent6"/>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 name="AutoShape 19"/>
          <p:cNvSpPr>
            <a:spLocks noChangeArrowheads="1"/>
          </p:cNvSpPr>
          <p:nvPr/>
        </p:nvSpPr>
        <p:spPr bwMode="auto">
          <a:xfrm rot="5400000">
            <a:off x="5815494" y="4436194"/>
            <a:ext cx="423862" cy="1865858"/>
          </a:xfrm>
          <a:prstGeom prst="can">
            <a:avLst>
              <a:gd name="adj" fmla="val 35033"/>
            </a:avLst>
          </a:prstGeom>
          <a:gradFill rotWithShape="1">
            <a:gsLst>
              <a:gs pos="0">
                <a:schemeClr val="bg1"/>
              </a:gs>
              <a:gs pos="100000">
                <a:schemeClr val="bg1">
                  <a:lumMod val="75000"/>
                </a:schemeClr>
              </a:gs>
            </a:gsLst>
            <a:lin ang="0" scaled="1"/>
          </a:gradFill>
          <a:ln w="9525">
            <a:solidFill>
              <a:schemeClr val="tx1"/>
            </a:solidFill>
            <a:round/>
          </a:ln>
          <a:effectLst/>
        </p:spPr>
        <p:txBody>
          <a:bodyPr wrap="none" anchor="ctr"/>
          <a:lstStyle/>
          <a:p>
            <a:endParaRPr lang="vi-VN"/>
          </a:p>
        </p:txBody>
      </p:sp>
      <p:sp>
        <p:nvSpPr>
          <p:cNvPr id="13" name="Hình chữ nhật 12"/>
          <p:cNvSpPr/>
          <p:nvPr/>
        </p:nvSpPr>
        <p:spPr>
          <a:xfrm>
            <a:off x="5564381" y="4395584"/>
            <a:ext cx="869149" cy="461665"/>
          </a:xfrm>
          <a:prstGeom prst="rect">
            <a:avLst/>
          </a:prstGeom>
        </p:spPr>
        <p:txBody>
          <a:bodyPr wrap="none">
            <a:spAutoFit/>
          </a:bodyPr>
          <a:lstStyle/>
          <a:p>
            <a:r>
              <a:rPr lang="vi-VN" sz="2400" dirty="0">
                <a:latin typeface="+mj-lt"/>
              </a:rPr>
              <a:t>Đồng</a:t>
            </a:r>
          </a:p>
        </p:txBody>
      </p:sp>
      <p:sp>
        <p:nvSpPr>
          <p:cNvPr id="14" name="Hình chữ nhật 13"/>
          <p:cNvSpPr/>
          <p:nvPr/>
        </p:nvSpPr>
        <p:spPr>
          <a:xfrm>
            <a:off x="5532320" y="5176162"/>
            <a:ext cx="954107" cy="461665"/>
          </a:xfrm>
          <a:prstGeom prst="rect">
            <a:avLst/>
          </a:prstGeom>
        </p:spPr>
        <p:txBody>
          <a:bodyPr wrap="none">
            <a:spAutoFit/>
          </a:bodyPr>
          <a:lstStyle/>
          <a:p>
            <a:r>
              <a:rPr lang="vi-VN" sz="2400" dirty="0">
                <a:latin typeface="+mj-lt"/>
              </a:rPr>
              <a:t>Nhôm</a:t>
            </a:r>
          </a:p>
        </p:txBody>
      </p:sp>
      <p:sp>
        <p:nvSpPr>
          <p:cNvPr id="15" name="Hình chữ nhật 14"/>
          <p:cNvSpPr/>
          <p:nvPr/>
        </p:nvSpPr>
        <p:spPr>
          <a:xfrm>
            <a:off x="5642248" y="5984731"/>
            <a:ext cx="577402" cy="461665"/>
          </a:xfrm>
          <a:prstGeom prst="rect">
            <a:avLst/>
          </a:prstGeom>
        </p:spPr>
        <p:txBody>
          <a:bodyPr wrap="none">
            <a:spAutoFit/>
          </a:bodyPr>
          <a:lstStyle/>
          <a:p>
            <a:r>
              <a:rPr lang="vi-VN" sz="2400" dirty="0" err="1">
                <a:latin typeface="+mj-lt"/>
              </a:rPr>
              <a:t>Sắt</a:t>
            </a:r>
            <a:endParaRPr lang="vi-VN" sz="2400" dirty="0">
              <a:latin typeface="+mj-lt"/>
            </a:endParaRPr>
          </a:p>
        </p:txBody>
      </p:sp>
      <p:sp>
        <p:nvSpPr>
          <p:cNvPr id="16" name="Hình chữ nhật 15"/>
          <p:cNvSpPr/>
          <p:nvPr/>
        </p:nvSpPr>
        <p:spPr>
          <a:xfrm>
            <a:off x="84542" y="4335487"/>
            <a:ext cx="5325658" cy="1959511"/>
          </a:xfrm>
          <a:prstGeom prst="rect">
            <a:avLst/>
          </a:prstGeom>
        </p:spPr>
        <p:txBody>
          <a:bodyPr wrap="square">
            <a:spAutoFit/>
          </a:bodyPr>
          <a:lstStyle/>
          <a:p>
            <a:r>
              <a:rPr lang="vi-VN" sz="2800" b="1" dirty="0">
                <a:solidFill>
                  <a:srgbClr val="003300"/>
                </a:solidFill>
                <a:latin typeface="Times New Roman" pitchFamily="18" charset="0"/>
                <a:cs typeface="Times New Roman" pitchFamily="18" charset="0"/>
              </a:rPr>
              <a:t>Cùng chiều dài l</a:t>
            </a:r>
            <a:r>
              <a:rPr lang="vi-VN" sz="2800" b="1" baseline="-25000" dirty="0">
                <a:solidFill>
                  <a:srgbClr val="003300"/>
                </a:solidFill>
                <a:latin typeface="Times New Roman" pitchFamily="18" charset="0"/>
                <a:cs typeface="Times New Roman" pitchFamily="18" charset="0"/>
              </a:rPr>
              <a:t>1</a:t>
            </a:r>
            <a:r>
              <a:rPr lang="vi-VN" sz="2800" b="1" dirty="0">
                <a:solidFill>
                  <a:srgbClr val="003300"/>
                </a:solidFill>
                <a:latin typeface="Times New Roman" pitchFamily="18" charset="0"/>
                <a:cs typeface="Times New Roman" pitchFamily="18" charset="0"/>
              </a:rPr>
              <a:t> = l</a:t>
            </a:r>
            <a:r>
              <a:rPr lang="vi-VN" sz="2800" b="1" baseline="-25000" dirty="0">
                <a:solidFill>
                  <a:srgbClr val="003300"/>
                </a:solidFill>
                <a:latin typeface="Times New Roman" pitchFamily="18" charset="0"/>
                <a:cs typeface="Times New Roman" pitchFamily="18" charset="0"/>
              </a:rPr>
              <a:t>2</a:t>
            </a:r>
            <a:r>
              <a:rPr lang="vi-VN" sz="2800" b="1" dirty="0">
                <a:solidFill>
                  <a:srgbClr val="003300"/>
                </a:solidFill>
                <a:latin typeface="Times New Roman" pitchFamily="18" charset="0"/>
                <a:cs typeface="Times New Roman" pitchFamily="18" charset="0"/>
              </a:rPr>
              <a:t> = l</a:t>
            </a:r>
            <a:r>
              <a:rPr lang="en-US" sz="2800" b="1" baseline="-25000" dirty="0">
                <a:solidFill>
                  <a:srgbClr val="003300"/>
                </a:solidFill>
                <a:latin typeface="Times New Roman" pitchFamily="18" charset="0"/>
                <a:cs typeface="Times New Roman" pitchFamily="18" charset="0"/>
              </a:rPr>
              <a:t>3</a:t>
            </a:r>
            <a:r>
              <a:rPr lang="en-US" sz="2800" b="1" dirty="0">
                <a:solidFill>
                  <a:srgbClr val="003300"/>
                </a:solidFill>
                <a:latin typeface="Times New Roman" pitchFamily="18" charset="0"/>
                <a:cs typeface="Times New Roman" pitchFamily="18" charset="0"/>
              </a:rPr>
              <a:t> =1m</a:t>
            </a:r>
            <a:br>
              <a:rPr lang="en-US" sz="2800" b="1" baseline="-25000" dirty="0">
                <a:solidFill>
                  <a:srgbClr val="003300"/>
                </a:solidFill>
                <a:latin typeface="Times New Roman" pitchFamily="18" charset="0"/>
                <a:cs typeface="Times New Roman" pitchFamily="18" charset="0"/>
              </a:rPr>
            </a:br>
            <a:br>
              <a:rPr lang="en-US" sz="2800" b="1" baseline="-25000" dirty="0">
                <a:solidFill>
                  <a:srgbClr val="003300"/>
                </a:solidFill>
                <a:latin typeface="Times New Roman" pitchFamily="18" charset="0"/>
                <a:cs typeface="Times New Roman" pitchFamily="18" charset="0"/>
              </a:rPr>
            </a:br>
            <a:br>
              <a:rPr lang="en-US" sz="2800" b="1" baseline="-25000" dirty="0">
                <a:solidFill>
                  <a:srgbClr val="003300"/>
                </a:solidFill>
                <a:latin typeface="Times New Roman" pitchFamily="18" charset="0"/>
                <a:cs typeface="Times New Roman" pitchFamily="18" charset="0"/>
              </a:rPr>
            </a:br>
            <a:br>
              <a:rPr lang="en-US" sz="2400" b="1" baseline="-25000" dirty="0">
                <a:solidFill>
                  <a:srgbClr val="003300"/>
                </a:solidFill>
              </a:rPr>
            </a:br>
            <a:br>
              <a:rPr lang="en-US" sz="2400" b="1" baseline="-25000" dirty="0">
                <a:solidFill>
                  <a:srgbClr val="003300"/>
                </a:solidFill>
              </a:rPr>
            </a:br>
            <a:r>
              <a:rPr lang="en-US" sz="2400" b="1" baseline="-25000" dirty="0">
                <a:solidFill>
                  <a:srgbClr val="003300"/>
                </a:solidFill>
              </a:rPr>
              <a:t>+</a:t>
            </a:r>
            <a:r>
              <a:rPr lang="en-US" sz="2400" b="1" baseline="30000" dirty="0">
                <a:solidFill>
                  <a:srgbClr val="003300"/>
                </a:solidFill>
              </a:rPr>
              <a:t> </a:t>
            </a:r>
            <a:r>
              <a:rPr lang="en-US" sz="2400" b="1" dirty="0">
                <a:solidFill>
                  <a:srgbClr val="003300"/>
                </a:solidFill>
              </a:rPr>
              <a:t>                     </a:t>
            </a:r>
            <a:endParaRPr lang="vi-VN" sz="2400" b="1" baseline="-25000" dirty="0">
              <a:solidFill>
                <a:srgbClr val="003300"/>
              </a:solidFill>
            </a:endParaRPr>
          </a:p>
        </p:txBody>
      </p:sp>
      <p:grpSp>
        <p:nvGrpSpPr>
          <p:cNvPr id="2" name="Group 23"/>
          <p:cNvGrpSpPr/>
          <p:nvPr/>
        </p:nvGrpSpPr>
        <p:grpSpPr bwMode="auto">
          <a:xfrm>
            <a:off x="5823566" y="3999047"/>
            <a:ext cx="424834" cy="366057"/>
            <a:chOff x="5136" y="3456"/>
            <a:chExt cx="336" cy="401"/>
          </a:xfrm>
        </p:grpSpPr>
        <p:sp>
          <p:nvSpPr>
            <p:cNvPr id="18" name="Freeform 24"/>
            <p:cNvSpPr/>
            <p:nvPr/>
          </p:nvSpPr>
          <p:spPr bwMode="auto">
            <a:xfrm>
              <a:off x="5136" y="3456"/>
              <a:ext cx="96" cy="381"/>
            </a:xfrm>
            <a:custGeom>
              <a:avLst/>
              <a:gdLst>
                <a:gd name="T0" fmla="*/ 0 w 256"/>
                <a:gd name="T1" fmla="*/ 584 h 928"/>
                <a:gd name="T2" fmla="*/ 240 w 256"/>
                <a:gd name="T3" fmla="*/ 200 h 928"/>
                <a:gd name="T4" fmla="*/ 96 w 256"/>
                <a:gd name="T5" fmla="*/ 104 h 928"/>
                <a:gd name="T6" fmla="*/ 96 w 256"/>
                <a:gd name="T7" fmla="*/ 824 h 928"/>
                <a:gd name="T8" fmla="*/ 192 w 256"/>
                <a:gd name="T9" fmla="*/ 728 h 928"/>
              </a:gdLst>
              <a:ahLst/>
              <a:cxnLst>
                <a:cxn ang="0">
                  <a:pos x="T0" y="T1"/>
                </a:cxn>
                <a:cxn ang="0">
                  <a:pos x="T2" y="T3"/>
                </a:cxn>
                <a:cxn ang="0">
                  <a:pos x="T4" y="T5"/>
                </a:cxn>
                <a:cxn ang="0">
                  <a:pos x="T6" y="T7"/>
                </a:cxn>
                <a:cxn ang="0">
                  <a:pos x="T8" y="T9"/>
                </a:cxn>
              </a:cxnLst>
              <a:rect l="0" t="0" r="r" b="b"/>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Text Box 25"/>
            <p:cNvSpPr txBox="1">
              <a:spLocks noChangeArrowheads="1"/>
            </p:cNvSpPr>
            <p:nvPr/>
          </p:nvSpPr>
          <p:spPr bwMode="auto">
            <a:xfrm>
              <a:off x="5184" y="3600"/>
              <a:ext cx="2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0" baseline="-25000" dirty="0">
                  <a:solidFill>
                    <a:schemeClr val="tx1"/>
                  </a:solidFill>
                </a:rPr>
                <a:t>1</a:t>
              </a:r>
              <a:endParaRPr lang="vi-VN" b="0" baseline="-25000" dirty="0">
                <a:solidFill>
                  <a:schemeClr val="tx1"/>
                </a:solidFill>
              </a:endParaRPr>
            </a:p>
          </p:txBody>
        </p:sp>
      </p:grpSp>
      <p:grpSp>
        <p:nvGrpSpPr>
          <p:cNvPr id="3" name="Group 23"/>
          <p:cNvGrpSpPr/>
          <p:nvPr/>
        </p:nvGrpSpPr>
        <p:grpSpPr bwMode="auto">
          <a:xfrm>
            <a:off x="5793478" y="4780358"/>
            <a:ext cx="424834" cy="408049"/>
            <a:chOff x="5136" y="3456"/>
            <a:chExt cx="336" cy="447"/>
          </a:xfrm>
        </p:grpSpPr>
        <p:sp>
          <p:nvSpPr>
            <p:cNvPr id="21" name="Freeform 24"/>
            <p:cNvSpPr/>
            <p:nvPr/>
          </p:nvSpPr>
          <p:spPr bwMode="auto">
            <a:xfrm>
              <a:off x="5136" y="3456"/>
              <a:ext cx="96" cy="381"/>
            </a:xfrm>
            <a:custGeom>
              <a:avLst/>
              <a:gdLst>
                <a:gd name="T0" fmla="*/ 0 w 256"/>
                <a:gd name="T1" fmla="*/ 584 h 928"/>
                <a:gd name="T2" fmla="*/ 240 w 256"/>
                <a:gd name="T3" fmla="*/ 200 h 928"/>
                <a:gd name="T4" fmla="*/ 96 w 256"/>
                <a:gd name="T5" fmla="*/ 104 h 928"/>
                <a:gd name="T6" fmla="*/ 96 w 256"/>
                <a:gd name="T7" fmla="*/ 824 h 928"/>
                <a:gd name="T8" fmla="*/ 192 w 256"/>
                <a:gd name="T9" fmla="*/ 728 h 928"/>
              </a:gdLst>
              <a:ahLst/>
              <a:cxnLst>
                <a:cxn ang="0">
                  <a:pos x="T0" y="T1"/>
                </a:cxn>
                <a:cxn ang="0">
                  <a:pos x="T2" y="T3"/>
                </a:cxn>
                <a:cxn ang="0">
                  <a:pos x="T4" y="T5"/>
                </a:cxn>
                <a:cxn ang="0">
                  <a:pos x="T6" y="T7"/>
                </a:cxn>
                <a:cxn ang="0">
                  <a:pos x="T8" y="T9"/>
                </a:cxn>
              </a:cxnLst>
              <a:rect l="0" t="0" r="r" b="b"/>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Text Box 25"/>
            <p:cNvSpPr txBox="1">
              <a:spLocks noChangeArrowheads="1"/>
            </p:cNvSpPr>
            <p:nvPr/>
          </p:nvSpPr>
          <p:spPr bwMode="auto">
            <a:xfrm>
              <a:off x="5184" y="3600"/>
              <a:ext cx="28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25000" dirty="0"/>
                <a:t>2</a:t>
              </a:r>
              <a:endParaRPr lang="vi-VN" b="0" baseline="-25000" dirty="0">
                <a:solidFill>
                  <a:schemeClr val="tx1"/>
                </a:solidFill>
              </a:endParaRPr>
            </a:p>
          </p:txBody>
        </p:sp>
      </p:grpSp>
      <p:grpSp>
        <p:nvGrpSpPr>
          <p:cNvPr id="4" name="Group 23"/>
          <p:cNvGrpSpPr/>
          <p:nvPr/>
        </p:nvGrpSpPr>
        <p:grpSpPr bwMode="auto">
          <a:xfrm>
            <a:off x="5793478" y="5560184"/>
            <a:ext cx="424834" cy="408049"/>
            <a:chOff x="5136" y="3456"/>
            <a:chExt cx="336" cy="447"/>
          </a:xfrm>
        </p:grpSpPr>
        <p:sp>
          <p:nvSpPr>
            <p:cNvPr id="24" name="Freeform 24"/>
            <p:cNvSpPr/>
            <p:nvPr/>
          </p:nvSpPr>
          <p:spPr bwMode="auto">
            <a:xfrm>
              <a:off x="5136" y="3456"/>
              <a:ext cx="96" cy="381"/>
            </a:xfrm>
            <a:custGeom>
              <a:avLst/>
              <a:gdLst>
                <a:gd name="T0" fmla="*/ 0 w 256"/>
                <a:gd name="T1" fmla="*/ 584 h 928"/>
                <a:gd name="T2" fmla="*/ 240 w 256"/>
                <a:gd name="T3" fmla="*/ 200 h 928"/>
                <a:gd name="T4" fmla="*/ 96 w 256"/>
                <a:gd name="T5" fmla="*/ 104 h 928"/>
                <a:gd name="T6" fmla="*/ 96 w 256"/>
                <a:gd name="T7" fmla="*/ 824 h 928"/>
                <a:gd name="T8" fmla="*/ 192 w 256"/>
                <a:gd name="T9" fmla="*/ 728 h 928"/>
              </a:gdLst>
              <a:ahLst/>
              <a:cxnLst>
                <a:cxn ang="0">
                  <a:pos x="T0" y="T1"/>
                </a:cxn>
                <a:cxn ang="0">
                  <a:pos x="T2" y="T3"/>
                </a:cxn>
                <a:cxn ang="0">
                  <a:pos x="T4" y="T5"/>
                </a:cxn>
                <a:cxn ang="0">
                  <a:pos x="T6" y="T7"/>
                </a:cxn>
                <a:cxn ang="0">
                  <a:pos x="T8" y="T9"/>
                </a:cxn>
              </a:cxnLst>
              <a:rect l="0" t="0" r="r" b="b"/>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Text Box 25"/>
            <p:cNvSpPr txBox="1">
              <a:spLocks noChangeArrowheads="1"/>
            </p:cNvSpPr>
            <p:nvPr/>
          </p:nvSpPr>
          <p:spPr bwMode="auto">
            <a:xfrm>
              <a:off x="5184" y="3600"/>
              <a:ext cx="28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aseline="-25000" dirty="0"/>
                <a:t>3</a:t>
              </a:r>
              <a:endParaRPr lang="vi-VN" b="0" baseline="-25000" dirty="0">
                <a:solidFill>
                  <a:schemeClr val="tx1"/>
                </a:solidFill>
              </a:endParaRPr>
            </a:p>
          </p:txBody>
        </p:sp>
      </p:grpSp>
      <p:sp>
        <p:nvSpPr>
          <p:cNvPr id="26" name="Line 6"/>
          <p:cNvSpPr>
            <a:spLocks noChangeShapeType="1"/>
          </p:cNvSpPr>
          <p:nvPr/>
        </p:nvSpPr>
        <p:spPr bwMode="auto">
          <a:xfrm>
            <a:off x="6858000" y="4597276"/>
            <a:ext cx="560040" cy="0"/>
          </a:xfrm>
          <a:prstGeom prst="line">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6"/>
          <p:cNvSpPr>
            <a:spLocks noChangeShapeType="1"/>
          </p:cNvSpPr>
          <p:nvPr/>
        </p:nvSpPr>
        <p:spPr bwMode="auto">
          <a:xfrm>
            <a:off x="6831360" y="5369123"/>
            <a:ext cx="560040" cy="0"/>
          </a:xfrm>
          <a:prstGeom prst="line">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6"/>
          <p:cNvSpPr>
            <a:spLocks noChangeShapeType="1"/>
          </p:cNvSpPr>
          <p:nvPr/>
        </p:nvSpPr>
        <p:spPr bwMode="auto">
          <a:xfrm>
            <a:off x="6858000" y="6189717"/>
            <a:ext cx="560040" cy="0"/>
          </a:xfrm>
          <a:prstGeom prst="line">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Hộp_Văn_Bản 31"/>
          <p:cNvSpPr txBox="1"/>
          <p:nvPr/>
        </p:nvSpPr>
        <p:spPr>
          <a:xfrm>
            <a:off x="7397836" y="4375120"/>
            <a:ext cx="458780" cy="461665"/>
          </a:xfrm>
          <a:prstGeom prst="rect">
            <a:avLst/>
          </a:prstGeom>
          <a:noFill/>
        </p:spPr>
        <p:txBody>
          <a:bodyPr wrap="none" rtlCol="0">
            <a:spAutoFit/>
          </a:bodyPr>
          <a:lstStyle/>
          <a:p>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1</a:t>
            </a:r>
            <a:endParaRPr lang="vi-VN" sz="2400" baseline="-25000" dirty="0">
              <a:latin typeface="Times New Roman" pitchFamily="18" charset="0"/>
              <a:cs typeface="Times New Roman" pitchFamily="18" charset="0"/>
            </a:endParaRPr>
          </a:p>
        </p:txBody>
      </p:sp>
      <p:sp>
        <p:nvSpPr>
          <p:cNvPr id="33" name="Hộp_Văn_Bản 32"/>
          <p:cNvSpPr txBox="1"/>
          <p:nvPr/>
        </p:nvSpPr>
        <p:spPr>
          <a:xfrm>
            <a:off x="7321636" y="5145384"/>
            <a:ext cx="458780" cy="461665"/>
          </a:xfrm>
          <a:prstGeom prst="rect">
            <a:avLst/>
          </a:prstGeom>
          <a:noFill/>
        </p:spPr>
        <p:txBody>
          <a:bodyPr wrap="none" rtlCol="0">
            <a:spAutoFit/>
          </a:bodyPr>
          <a:lstStyle/>
          <a:p>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2</a:t>
            </a:r>
            <a:endParaRPr lang="vi-VN" sz="2400" baseline="-25000" dirty="0">
              <a:latin typeface="Times New Roman" pitchFamily="18" charset="0"/>
              <a:cs typeface="Times New Roman" pitchFamily="18" charset="0"/>
            </a:endParaRPr>
          </a:p>
        </p:txBody>
      </p:sp>
      <p:sp>
        <p:nvSpPr>
          <p:cNvPr id="34" name="Hộp_Văn_Bản 33"/>
          <p:cNvSpPr txBox="1"/>
          <p:nvPr/>
        </p:nvSpPr>
        <p:spPr>
          <a:xfrm>
            <a:off x="7397836" y="5957466"/>
            <a:ext cx="458780" cy="461665"/>
          </a:xfrm>
          <a:prstGeom prst="rect">
            <a:avLst/>
          </a:prstGeom>
          <a:noFill/>
        </p:spPr>
        <p:txBody>
          <a:bodyPr wrap="none" rtlCol="0">
            <a:spAutoFit/>
          </a:bodyPr>
          <a:lstStyle/>
          <a:p>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3</a:t>
            </a:r>
            <a:endParaRPr lang="vi-VN" sz="2400" baseline="-25000" dirty="0">
              <a:latin typeface="Times New Roman" pitchFamily="18" charset="0"/>
              <a:cs typeface="Times New Roman" pitchFamily="18" charset="0"/>
            </a:endParaRPr>
          </a:p>
        </p:txBody>
      </p:sp>
      <p:sp>
        <p:nvSpPr>
          <p:cNvPr id="35" name="Hình chữ nhật 34"/>
          <p:cNvSpPr/>
          <p:nvPr/>
        </p:nvSpPr>
        <p:spPr>
          <a:xfrm>
            <a:off x="0" y="5029200"/>
            <a:ext cx="5205271" cy="892552"/>
          </a:xfrm>
          <a:prstGeom prst="rect">
            <a:avLst/>
          </a:prstGeom>
        </p:spPr>
        <p:txBody>
          <a:bodyPr wrap="none">
            <a:spAutoFit/>
          </a:bodyPr>
          <a:lstStyle/>
          <a:p>
            <a:r>
              <a:rPr lang="vi-VN" sz="2800" b="1" dirty="0">
                <a:solidFill>
                  <a:srgbClr val="663300"/>
                </a:solidFill>
                <a:latin typeface="Times New Roman" pitchFamily="18" charset="0"/>
                <a:cs typeface="Times New Roman" pitchFamily="18" charset="0"/>
              </a:rPr>
              <a:t>Cùng tiết diện S</a:t>
            </a:r>
            <a:r>
              <a:rPr lang="vi-VN" sz="2800" b="1" baseline="-25000" dirty="0">
                <a:solidFill>
                  <a:srgbClr val="663300"/>
                </a:solidFill>
                <a:latin typeface="Times New Roman" pitchFamily="18" charset="0"/>
                <a:cs typeface="Times New Roman" pitchFamily="18" charset="0"/>
              </a:rPr>
              <a:t>1</a:t>
            </a:r>
            <a:r>
              <a:rPr lang="vi-VN" sz="2800" b="1" dirty="0">
                <a:solidFill>
                  <a:srgbClr val="663300"/>
                </a:solidFill>
                <a:latin typeface="Times New Roman" pitchFamily="18" charset="0"/>
                <a:cs typeface="Times New Roman" pitchFamily="18" charset="0"/>
              </a:rPr>
              <a:t> = S</a:t>
            </a:r>
            <a:r>
              <a:rPr lang="vi-VN" sz="2800" b="1" baseline="-25000" dirty="0">
                <a:solidFill>
                  <a:srgbClr val="663300"/>
                </a:solidFill>
                <a:latin typeface="Times New Roman" pitchFamily="18" charset="0"/>
                <a:cs typeface="Times New Roman" pitchFamily="18" charset="0"/>
              </a:rPr>
              <a:t>2</a:t>
            </a:r>
            <a:r>
              <a:rPr lang="vi-VN" sz="2800" b="1" dirty="0">
                <a:solidFill>
                  <a:srgbClr val="663300"/>
                </a:solidFill>
                <a:latin typeface="Times New Roman" pitchFamily="18" charset="0"/>
                <a:cs typeface="Times New Roman" pitchFamily="18" charset="0"/>
              </a:rPr>
              <a:t> = S</a:t>
            </a:r>
            <a:r>
              <a:rPr lang="en-US" sz="2800" b="1" baseline="-25000" dirty="0">
                <a:solidFill>
                  <a:srgbClr val="663300"/>
                </a:solidFill>
                <a:latin typeface="Times New Roman" pitchFamily="18" charset="0"/>
                <a:cs typeface="Times New Roman" pitchFamily="18" charset="0"/>
              </a:rPr>
              <a:t>3</a:t>
            </a:r>
            <a:r>
              <a:rPr lang="en-US" sz="2800" b="1" dirty="0">
                <a:solidFill>
                  <a:srgbClr val="663300"/>
                </a:solidFill>
                <a:latin typeface="Times New Roman" pitchFamily="18" charset="0"/>
                <a:cs typeface="Times New Roman" pitchFamily="18" charset="0"/>
              </a:rPr>
              <a:t> = 1m</a:t>
            </a:r>
            <a:r>
              <a:rPr lang="vi-VN" sz="2800" b="1" baseline="30000" dirty="0">
                <a:solidFill>
                  <a:srgbClr val="663300"/>
                </a:solidFill>
                <a:latin typeface="Times New Roman" pitchFamily="18" charset="0"/>
                <a:cs typeface="Times New Roman" pitchFamily="18" charset="0"/>
              </a:rPr>
              <a:t>2</a:t>
            </a:r>
            <a:br>
              <a:rPr lang="en-US" sz="2400" b="1" dirty="0">
                <a:solidFill>
                  <a:srgbClr val="663300"/>
                </a:solidFill>
              </a:rPr>
            </a:br>
            <a:r>
              <a:rPr lang="en-US" sz="2400" b="1" dirty="0">
                <a:solidFill>
                  <a:srgbClr val="663300"/>
                </a:solidFill>
              </a:rPr>
              <a:t>________________________________)</a:t>
            </a:r>
            <a:endParaRPr lang="vi-VN" sz="2400" b="1" baseline="-25000" dirty="0">
              <a:solidFill>
                <a:srgbClr val="663300"/>
              </a:solidFill>
            </a:endParaRPr>
          </a:p>
        </p:txBody>
      </p:sp>
      <p:sp>
        <p:nvSpPr>
          <p:cNvPr id="36" name="Hình chữ nhật 35"/>
          <p:cNvSpPr/>
          <p:nvPr/>
        </p:nvSpPr>
        <p:spPr>
          <a:xfrm>
            <a:off x="107504" y="5829934"/>
            <a:ext cx="4012637" cy="584775"/>
          </a:xfrm>
          <a:prstGeom prst="rect">
            <a:avLst/>
          </a:prstGeom>
        </p:spPr>
        <p:txBody>
          <a:bodyPr wrap="none">
            <a:spAutoFit/>
          </a:bodyPr>
          <a:lstStyle/>
          <a:p>
            <a:r>
              <a:rPr lang="vi-VN" sz="3200" b="1" dirty="0">
                <a:solidFill>
                  <a:srgbClr val="000099"/>
                </a:solidFill>
                <a:latin typeface="+mj-lt"/>
              </a:rPr>
              <a:t>Khác vật </a:t>
            </a:r>
            <a:r>
              <a:rPr lang="vi-VN" sz="3200" b="1" dirty="0" err="1">
                <a:solidFill>
                  <a:srgbClr val="000099"/>
                </a:solidFill>
                <a:latin typeface="+mj-lt"/>
              </a:rPr>
              <a:t>liệu</a:t>
            </a:r>
            <a:r>
              <a:rPr lang="vi-VN" sz="3200" b="1" dirty="0">
                <a:solidFill>
                  <a:srgbClr val="000099"/>
                </a:solidFill>
                <a:latin typeface="+mj-lt"/>
              </a:rPr>
              <a:t> làm dây</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fltVal val="0.5"/>
                                          </p:val>
                                        </p:tav>
                                        <p:tav tm="100000">
                                          <p:val>
                                            <p:strVal val="#ppt_x"/>
                                          </p:val>
                                        </p:tav>
                                      </p:tavLst>
                                    </p:anim>
                                    <p:anim calcmode="lin" valueType="num">
                                      <p:cBhvr>
                                        <p:cTn id="2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fltVal val="0.5"/>
                                          </p:val>
                                        </p:tav>
                                        <p:tav tm="100000">
                                          <p:val>
                                            <p:strVal val="#ppt_x"/>
                                          </p:val>
                                        </p:tav>
                                      </p:tavLst>
                                    </p:anim>
                                    <p:anim calcmode="lin" valueType="num">
                                      <p:cBhvr>
                                        <p:cTn id="29"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fltVal val="0.5"/>
                                          </p:val>
                                        </p:tav>
                                        <p:tav tm="100000">
                                          <p:val>
                                            <p:strVal val="#ppt_x"/>
                                          </p:val>
                                        </p:tav>
                                      </p:tavLst>
                                    </p:anim>
                                    <p:anim calcmode="lin" valueType="num">
                                      <p:cBhvr>
                                        <p:cTn id="38"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out)">
                                      <p:cBhvr>
                                        <p:cTn id="43" dur="1000"/>
                                        <p:tgtEl>
                                          <p:spTgt spid="11"/>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out)">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out)">
                                      <p:cBhvr>
                                        <p:cTn id="51" dur="1000"/>
                                        <p:tgtEl>
                                          <p:spTgt spid="12"/>
                                        </p:tgtEl>
                                      </p:cBhvr>
                                    </p:animEffect>
                                  </p:childTnLst>
                                </p:cTn>
                              </p:par>
                              <p:par>
                                <p:cTn id="52" presetID="6" presetClass="entr" presetSubtype="32"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out)">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out)">
                                      <p:cBhvr>
                                        <p:cTn id="59" dur="1000"/>
                                        <p:tgtEl>
                                          <p:spTgt spid="10"/>
                                        </p:tgtEl>
                                      </p:cBhvr>
                                    </p:animEffect>
                                  </p:childTnLst>
                                </p:cTn>
                              </p:par>
                              <p:par>
                                <p:cTn id="60" presetID="6" presetClass="entr" presetSubtype="3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out)">
                                      <p:cBhvr>
                                        <p:cTn id="62" dur="1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000" fill="hold"/>
                                        <p:tgtEl>
                                          <p:spTgt spid="2"/>
                                        </p:tgtEl>
                                        <p:attrNameLst>
                                          <p:attrName>ppt_w</p:attrName>
                                        </p:attrNameLst>
                                      </p:cBhvr>
                                      <p:tavLst>
                                        <p:tav tm="0">
                                          <p:val>
                                            <p:fltVal val="0"/>
                                          </p:val>
                                        </p:tav>
                                        <p:tav tm="100000">
                                          <p:val>
                                            <p:strVal val="#ppt_w"/>
                                          </p:val>
                                        </p:tav>
                                      </p:tavLst>
                                    </p:anim>
                                    <p:anim calcmode="lin" valueType="num">
                                      <p:cBhvr>
                                        <p:cTn id="68" dur="1000" fill="hold"/>
                                        <p:tgtEl>
                                          <p:spTgt spid="2"/>
                                        </p:tgtEl>
                                        <p:attrNameLst>
                                          <p:attrName>ppt_h</p:attrName>
                                        </p:attrNameLst>
                                      </p:cBhvr>
                                      <p:tavLst>
                                        <p:tav tm="0">
                                          <p:val>
                                            <p:fltVal val="0"/>
                                          </p:val>
                                        </p:tav>
                                        <p:tav tm="100000">
                                          <p:val>
                                            <p:strVal val="#ppt_h"/>
                                          </p:val>
                                        </p:tav>
                                      </p:tavLst>
                                    </p:anim>
                                    <p:anim calcmode="lin" valueType="num">
                                      <p:cBhvr>
                                        <p:cTn id="6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 calcmode="lin" valueType="num">
                                      <p:cBhvr>
                                        <p:cTn id="7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p:cTn id="83" dur="1000" fill="hold"/>
                                        <p:tgtEl>
                                          <p:spTgt spid="4"/>
                                        </p:tgtEl>
                                        <p:attrNameLst>
                                          <p:attrName>ppt_w</p:attrName>
                                        </p:attrNameLst>
                                      </p:cBhvr>
                                      <p:tavLst>
                                        <p:tav tm="0">
                                          <p:val>
                                            <p:fltVal val="0"/>
                                          </p:val>
                                        </p:tav>
                                        <p:tav tm="100000">
                                          <p:val>
                                            <p:strVal val="#ppt_w"/>
                                          </p:val>
                                        </p:tav>
                                      </p:tavLst>
                                    </p:anim>
                                    <p:anim calcmode="lin" valueType="num">
                                      <p:cBhvr>
                                        <p:cTn id="84" dur="1000" fill="hold"/>
                                        <p:tgtEl>
                                          <p:spTgt spid="4"/>
                                        </p:tgtEl>
                                        <p:attrNameLst>
                                          <p:attrName>ppt_h</p:attrName>
                                        </p:attrNameLst>
                                      </p:cBhvr>
                                      <p:tavLst>
                                        <p:tav tm="0">
                                          <p:val>
                                            <p:fltVal val="0"/>
                                          </p:val>
                                        </p:tav>
                                        <p:tav tm="100000">
                                          <p:val>
                                            <p:strVal val="#ppt_h"/>
                                          </p:val>
                                        </p:tav>
                                      </p:tavLst>
                                    </p:anim>
                                    <p:anim calcmode="lin" valueType="num">
                                      <p:cBhvr>
                                        <p:cTn id="8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87" fill="hold">
                            <p:stCondLst>
                              <p:cond delay="1000"/>
                            </p:stCondLst>
                            <p:childTnLst>
                              <p:par>
                                <p:cTn id="88" presetID="15"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1000"/>
                                        <p:tgtEl>
                                          <p:spTgt spid="26"/>
                                        </p:tgtEl>
                                      </p:cBhvr>
                                    </p:animEffect>
                                  </p:childTnLst>
                                </p:cTn>
                              </p:par>
                            </p:childTnLst>
                          </p:cTn>
                        </p:par>
                        <p:par>
                          <p:cTn id="99" fill="hold">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10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1000"/>
                                        <p:tgtEl>
                                          <p:spTgt spid="27"/>
                                        </p:tgtEl>
                                      </p:cBhvr>
                                    </p:animEffect>
                                  </p:childTnLst>
                                </p:cTn>
                              </p:par>
                            </p:childTnLst>
                          </p:cTn>
                        </p:par>
                        <p:par>
                          <p:cTn id="108" fill="hold">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10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1000"/>
                                        <p:tgtEl>
                                          <p:spTgt spid="28"/>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left)">
                                      <p:cBhvr>
                                        <p:cTn id="120" dur="1000"/>
                                        <p:tgtEl>
                                          <p:spTgt spid="34"/>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additive="base">
                                        <p:cTn id="125" dur="1000" fill="hold"/>
                                        <p:tgtEl>
                                          <p:spTgt spid="35"/>
                                        </p:tgtEl>
                                        <p:attrNameLst>
                                          <p:attrName>ppt_x</p:attrName>
                                        </p:attrNameLst>
                                      </p:cBhvr>
                                      <p:tavLst>
                                        <p:tav tm="0">
                                          <p:val>
                                            <p:strVal val="0-#ppt_w/2"/>
                                          </p:val>
                                        </p:tav>
                                        <p:tav tm="100000">
                                          <p:val>
                                            <p:strVal val="#ppt_x"/>
                                          </p:val>
                                        </p:tav>
                                      </p:tavLst>
                                    </p:anim>
                                    <p:anim calcmode="lin" valueType="num">
                                      <p:cBhvr additive="base">
                                        <p:cTn id="126" dur="1000" fill="hold"/>
                                        <p:tgtEl>
                                          <p:spTgt spid="35"/>
                                        </p:tgtEl>
                                        <p:attrNameLst>
                                          <p:attrName>ppt_y</p:attrName>
                                        </p:attrNameLst>
                                      </p:cBhvr>
                                      <p:tavLst>
                                        <p:tav tm="0">
                                          <p:val>
                                            <p:strVal val="#ppt_y"/>
                                          </p:val>
                                        </p:tav>
                                        <p:tav tm="100000">
                                          <p:val>
                                            <p:strVal val="#ppt_y"/>
                                          </p:val>
                                        </p:tav>
                                      </p:tavLst>
                                    </p:anim>
                                  </p:childTnLst>
                                </p:cTn>
                              </p:par>
                            </p:childTnLst>
                          </p:cTn>
                        </p:par>
                        <p:par>
                          <p:cTn id="127" fill="hold">
                            <p:stCondLst>
                              <p:cond delay="1000"/>
                            </p:stCondLst>
                            <p:childTnLst>
                              <p:par>
                                <p:cTn id="128" presetID="26" presetClass="entr" presetSubtype="0" fill="hold" grpId="0"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down)">
                                      <p:cBhvr>
                                        <p:cTn id="130" dur="580">
                                          <p:stCondLst>
                                            <p:cond delay="0"/>
                                          </p:stCondLst>
                                        </p:cTn>
                                        <p:tgtEl>
                                          <p:spTgt spid="36"/>
                                        </p:tgtEl>
                                      </p:cBhvr>
                                    </p:animEffect>
                                    <p:anim calcmode="lin" valueType="num">
                                      <p:cBhvr>
                                        <p:cTn id="131"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6" dur="26">
                                          <p:stCondLst>
                                            <p:cond delay="650"/>
                                          </p:stCondLst>
                                        </p:cTn>
                                        <p:tgtEl>
                                          <p:spTgt spid="36"/>
                                        </p:tgtEl>
                                      </p:cBhvr>
                                      <p:to x="100000" y="60000"/>
                                    </p:animScale>
                                    <p:animScale>
                                      <p:cBhvr>
                                        <p:cTn id="137" dur="166" decel="50000">
                                          <p:stCondLst>
                                            <p:cond delay="676"/>
                                          </p:stCondLst>
                                        </p:cTn>
                                        <p:tgtEl>
                                          <p:spTgt spid="36"/>
                                        </p:tgtEl>
                                      </p:cBhvr>
                                      <p:to x="100000" y="100000"/>
                                    </p:animScale>
                                    <p:animScale>
                                      <p:cBhvr>
                                        <p:cTn id="138" dur="26">
                                          <p:stCondLst>
                                            <p:cond delay="1312"/>
                                          </p:stCondLst>
                                        </p:cTn>
                                        <p:tgtEl>
                                          <p:spTgt spid="36"/>
                                        </p:tgtEl>
                                      </p:cBhvr>
                                      <p:to x="100000" y="80000"/>
                                    </p:animScale>
                                    <p:animScale>
                                      <p:cBhvr>
                                        <p:cTn id="139" dur="166" decel="50000">
                                          <p:stCondLst>
                                            <p:cond delay="1338"/>
                                          </p:stCondLst>
                                        </p:cTn>
                                        <p:tgtEl>
                                          <p:spTgt spid="36"/>
                                        </p:tgtEl>
                                      </p:cBhvr>
                                      <p:to x="100000" y="100000"/>
                                    </p:animScale>
                                    <p:animScale>
                                      <p:cBhvr>
                                        <p:cTn id="140" dur="26">
                                          <p:stCondLst>
                                            <p:cond delay="1642"/>
                                          </p:stCondLst>
                                        </p:cTn>
                                        <p:tgtEl>
                                          <p:spTgt spid="36"/>
                                        </p:tgtEl>
                                      </p:cBhvr>
                                      <p:to x="100000" y="90000"/>
                                    </p:animScale>
                                    <p:animScale>
                                      <p:cBhvr>
                                        <p:cTn id="141" dur="166" decel="50000">
                                          <p:stCondLst>
                                            <p:cond delay="1668"/>
                                          </p:stCondLst>
                                        </p:cTn>
                                        <p:tgtEl>
                                          <p:spTgt spid="36"/>
                                        </p:tgtEl>
                                      </p:cBhvr>
                                      <p:to x="100000" y="100000"/>
                                    </p:animScale>
                                    <p:animScale>
                                      <p:cBhvr>
                                        <p:cTn id="142" dur="26">
                                          <p:stCondLst>
                                            <p:cond delay="1808"/>
                                          </p:stCondLst>
                                        </p:cTn>
                                        <p:tgtEl>
                                          <p:spTgt spid="36"/>
                                        </p:tgtEl>
                                      </p:cBhvr>
                                      <p:to x="100000" y="95000"/>
                                    </p:animScale>
                                    <p:animScale>
                                      <p:cBhvr>
                                        <p:cTn id="143"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1" grpId="0" animBg="1"/>
      <p:bldP spid="12" grpId="0" animBg="1"/>
      <p:bldP spid="13" grpId="0"/>
      <p:bldP spid="14" grpId="0"/>
      <p:bldP spid="15" grpId="0"/>
      <p:bldP spid="16" grpId="0"/>
      <p:bldP spid="26" grpId="0" animBg="1"/>
      <p:bldP spid="27" grpId="0" animBg="1"/>
      <p:bldP spid="28" grpId="0" animBg="1"/>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75"/>
          <p:cNvSpPr>
            <a:spLocks noChangeArrowheads="1"/>
          </p:cNvSpPr>
          <p:nvPr/>
        </p:nvSpPr>
        <p:spPr bwMode="auto">
          <a:xfrm rot="5400000">
            <a:off x="2110582" y="1023144"/>
            <a:ext cx="214312" cy="4038600"/>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vi-VN">
              <a:solidFill>
                <a:srgbClr val="993300"/>
              </a:solidFill>
              <a:latin typeface="+mn-lt"/>
            </a:endParaRPr>
          </a:p>
        </p:txBody>
      </p:sp>
      <p:sp>
        <p:nvSpPr>
          <p:cNvPr id="35" name="AutoShape 75"/>
          <p:cNvSpPr>
            <a:spLocks noChangeArrowheads="1"/>
          </p:cNvSpPr>
          <p:nvPr/>
        </p:nvSpPr>
        <p:spPr bwMode="auto">
          <a:xfrm rot="5400000">
            <a:off x="1177131" y="1283494"/>
            <a:ext cx="220663" cy="2232025"/>
          </a:xfrm>
          <a:prstGeom prst="can">
            <a:avLst>
              <a:gd name="adj" fmla="val 53758"/>
            </a:avLst>
          </a:prstGeom>
          <a:gradFill rotWithShape="0">
            <a:gsLst>
              <a:gs pos="77683">
                <a:srgbClr val="990000"/>
              </a:gs>
              <a:gs pos="53311">
                <a:srgbClr val="996633"/>
              </a:gs>
              <a:gs pos="22700">
                <a:srgbClr val="CC9900"/>
              </a:gs>
              <a:gs pos="0">
                <a:schemeClr val="bg1">
                  <a:lumMod val="95000"/>
                </a:schemeClr>
              </a:gs>
              <a:gs pos="100000">
                <a:srgbClr val="663300"/>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vi-VN">
              <a:solidFill>
                <a:srgbClr val="993300"/>
              </a:solidFill>
              <a:latin typeface="+mn-lt"/>
            </a:endParaRPr>
          </a:p>
        </p:txBody>
      </p:sp>
      <p:sp>
        <p:nvSpPr>
          <p:cNvPr id="12292" name="Hình chữ nhật 14"/>
          <p:cNvSpPr>
            <a:spLocks noChangeArrowheads="1"/>
          </p:cNvSpPr>
          <p:nvPr/>
        </p:nvSpPr>
        <p:spPr bwMode="auto">
          <a:xfrm>
            <a:off x="0" y="152400"/>
            <a:ext cx="9144000" cy="1569660"/>
          </a:xfrm>
          <a:prstGeom prst="rect">
            <a:avLst/>
          </a:prstGeom>
          <a:noFill/>
          <a:ln w="9525">
            <a:noFill/>
            <a:miter lim="800000"/>
            <a:headEnd/>
            <a:tailEnd/>
          </a:ln>
        </p:spPr>
        <p:txBody>
          <a:bodyPr wrap="square">
            <a:spAutoFit/>
          </a:bodyPr>
          <a:lstStyle/>
          <a:p>
            <a:pPr eaLnBrk="1" hangingPunct="1"/>
            <a:r>
              <a:rPr lang="vi-VN" sz="3200" b="1" dirty="0">
                <a:solidFill>
                  <a:srgbClr val="663300"/>
                </a:solidFill>
                <a:latin typeface="+mj-lt"/>
              </a:rPr>
              <a:t>2. Cần phải xác định xem điện trở của dây dẫn có phụ thuộc vào chiều dài dây</a:t>
            </a:r>
            <a:r>
              <a:rPr lang="en-US" sz="3200" b="1" dirty="0">
                <a:solidFill>
                  <a:srgbClr val="663300"/>
                </a:solidFill>
                <a:latin typeface="+mj-lt"/>
              </a:rPr>
              <a:t> </a:t>
            </a:r>
            <a:r>
              <a:rPr lang="en-US" sz="3200" b="1" dirty="0" err="1">
                <a:solidFill>
                  <a:srgbClr val="663300"/>
                </a:solidFill>
                <a:latin typeface="Times New Roman" pitchFamily="18" charset="0"/>
                <a:cs typeface="Times New Roman" pitchFamily="18" charset="0"/>
              </a:rPr>
              <a:t>ta</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cần</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phải</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dữ</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nguyên</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yếu</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tố</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nào</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Và</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thay</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đổi</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yếu</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tố</a:t>
            </a:r>
            <a:r>
              <a:rPr lang="en-US" sz="3200" b="1" dirty="0">
                <a:solidFill>
                  <a:srgbClr val="663300"/>
                </a:solidFill>
                <a:latin typeface="Times New Roman" pitchFamily="18" charset="0"/>
                <a:cs typeface="Times New Roman" pitchFamily="18" charset="0"/>
              </a:rPr>
              <a:t> </a:t>
            </a:r>
            <a:r>
              <a:rPr lang="en-US" sz="3200" b="1" dirty="0" err="1">
                <a:solidFill>
                  <a:srgbClr val="663300"/>
                </a:solidFill>
                <a:latin typeface="Times New Roman" pitchFamily="18" charset="0"/>
                <a:cs typeface="Times New Roman" pitchFamily="18" charset="0"/>
              </a:rPr>
              <a:t>nào</a:t>
            </a:r>
            <a:r>
              <a:rPr lang="en-US" sz="3200" b="1" dirty="0">
                <a:solidFill>
                  <a:srgbClr val="663300"/>
                </a:solidFill>
                <a:latin typeface="Times New Roman" pitchFamily="18" charset="0"/>
                <a:cs typeface="Times New Roman" pitchFamily="18" charset="0"/>
              </a:rPr>
              <a:t>?</a:t>
            </a:r>
            <a:endParaRPr lang="vi-VN" sz="3200" b="1" dirty="0">
              <a:solidFill>
                <a:srgbClr val="663300"/>
              </a:solidFill>
              <a:latin typeface="Times New Roman" pitchFamily="18" charset="0"/>
              <a:cs typeface="Times New Roman" pitchFamily="18" charset="0"/>
            </a:endParaRPr>
          </a:p>
        </p:txBody>
      </p:sp>
      <p:grpSp>
        <p:nvGrpSpPr>
          <p:cNvPr id="2" name="Group 5"/>
          <p:cNvGrpSpPr>
            <a:grpSpLocks/>
          </p:cNvGrpSpPr>
          <p:nvPr/>
        </p:nvGrpSpPr>
        <p:grpSpPr bwMode="auto">
          <a:xfrm>
            <a:off x="1804988" y="2430463"/>
            <a:ext cx="3289300" cy="2019300"/>
            <a:chOff x="1056" y="2030"/>
            <a:chExt cx="2771" cy="1887"/>
          </a:xfrm>
        </p:grpSpPr>
        <p:sp>
          <p:nvSpPr>
            <p:cNvPr id="12299" name="Line 7"/>
            <p:cNvSpPr>
              <a:spLocks noChangeShapeType="1"/>
            </p:cNvSpPr>
            <p:nvPr/>
          </p:nvSpPr>
          <p:spPr bwMode="auto">
            <a:xfrm>
              <a:off x="1561" y="2030"/>
              <a:ext cx="2266" cy="322"/>
            </a:xfrm>
            <a:prstGeom prst="line">
              <a:avLst/>
            </a:prstGeom>
            <a:noFill/>
            <a:ln w="12700">
              <a:solidFill>
                <a:schemeClr val="tx1"/>
              </a:solidFill>
              <a:round/>
              <a:headEnd/>
              <a:tailEnd type="triangle" w="med" len="med"/>
            </a:ln>
          </p:spPr>
          <p:txBody>
            <a:bodyPr/>
            <a:lstStyle/>
            <a:p>
              <a:endParaRPr lang="en-US"/>
            </a:p>
          </p:txBody>
        </p:sp>
        <p:sp>
          <p:nvSpPr>
            <p:cNvPr id="12300" name="Line 9"/>
            <p:cNvSpPr>
              <a:spLocks noChangeShapeType="1"/>
            </p:cNvSpPr>
            <p:nvPr/>
          </p:nvSpPr>
          <p:spPr bwMode="auto">
            <a:xfrm>
              <a:off x="1056" y="2256"/>
              <a:ext cx="912" cy="1296"/>
            </a:xfrm>
            <a:prstGeom prst="line">
              <a:avLst/>
            </a:prstGeom>
            <a:noFill/>
            <a:ln w="12700">
              <a:solidFill>
                <a:schemeClr val="tx1"/>
              </a:solidFill>
              <a:round/>
              <a:headEnd/>
              <a:tailEnd type="triangle" w="med" len="med"/>
            </a:ln>
          </p:spPr>
          <p:txBody>
            <a:bodyPr/>
            <a:lstStyle/>
            <a:p>
              <a:endParaRPr lang="en-US"/>
            </a:p>
          </p:txBody>
        </p:sp>
        <p:sp>
          <p:nvSpPr>
            <p:cNvPr id="12301" name="Text Box 10"/>
            <p:cNvSpPr txBox="1">
              <a:spLocks noChangeArrowheads="1"/>
            </p:cNvSpPr>
            <p:nvPr/>
          </p:nvSpPr>
          <p:spPr bwMode="auto">
            <a:xfrm>
              <a:off x="1488" y="3552"/>
              <a:ext cx="1937" cy="365"/>
            </a:xfrm>
            <a:prstGeom prst="rect">
              <a:avLst/>
            </a:prstGeom>
            <a:noFill/>
            <a:ln w="9525">
              <a:noFill/>
              <a:miter lim="800000"/>
              <a:headEnd/>
              <a:tailEnd/>
            </a:ln>
          </p:spPr>
          <p:txBody>
            <a:bodyPr>
              <a:spAutoFit/>
            </a:bodyPr>
            <a:lstStyle/>
            <a:p>
              <a:pPr algn="ctr" eaLnBrk="1" hangingPunct="1">
                <a:spcBef>
                  <a:spcPct val="50000"/>
                </a:spcBef>
              </a:pPr>
              <a:endParaRPr lang="en-US" sz="3200"/>
            </a:p>
          </p:txBody>
        </p:sp>
        <p:sp>
          <p:nvSpPr>
            <p:cNvPr id="12302" name="Line 12"/>
            <p:cNvSpPr>
              <a:spLocks noChangeShapeType="1"/>
            </p:cNvSpPr>
            <p:nvPr/>
          </p:nvSpPr>
          <p:spPr bwMode="auto">
            <a:xfrm flipH="1">
              <a:off x="2043" y="2928"/>
              <a:ext cx="213" cy="624"/>
            </a:xfrm>
            <a:prstGeom prst="line">
              <a:avLst/>
            </a:prstGeom>
            <a:noFill/>
            <a:ln w="12700">
              <a:solidFill>
                <a:schemeClr val="tx1"/>
              </a:solidFill>
              <a:round/>
              <a:headEnd/>
              <a:tailEnd type="triangle" w="med" len="med"/>
            </a:ln>
          </p:spPr>
          <p:txBody>
            <a:bodyPr/>
            <a:lstStyle/>
            <a:p>
              <a:endParaRPr lang="en-US"/>
            </a:p>
          </p:txBody>
        </p:sp>
        <p:sp>
          <p:nvSpPr>
            <p:cNvPr id="12303" name="Line 13"/>
            <p:cNvSpPr>
              <a:spLocks noChangeShapeType="1"/>
            </p:cNvSpPr>
            <p:nvPr/>
          </p:nvSpPr>
          <p:spPr bwMode="auto">
            <a:xfrm>
              <a:off x="3125" y="2626"/>
              <a:ext cx="643" cy="18"/>
            </a:xfrm>
            <a:prstGeom prst="line">
              <a:avLst/>
            </a:prstGeom>
            <a:noFill/>
            <a:ln w="12700">
              <a:solidFill>
                <a:schemeClr val="tx1"/>
              </a:solidFill>
              <a:round/>
              <a:headEnd/>
              <a:tailEnd type="triangle" w="med" len="med"/>
            </a:ln>
          </p:spPr>
          <p:txBody>
            <a:bodyPr/>
            <a:lstStyle/>
            <a:p>
              <a:endParaRPr lang="en-US"/>
            </a:p>
          </p:txBody>
        </p:sp>
      </p:grpSp>
      <p:sp>
        <p:nvSpPr>
          <p:cNvPr id="32" name="Text Box 20"/>
          <p:cNvSpPr txBox="1">
            <a:spLocks noChangeArrowheads="1"/>
          </p:cNvSpPr>
          <p:nvPr/>
        </p:nvSpPr>
        <p:spPr bwMode="auto">
          <a:xfrm>
            <a:off x="4551362" y="2430463"/>
            <a:ext cx="2611437" cy="461665"/>
          </a:xfrm>
          <a:prstGeom prst="rect">
            <a:avLst/>
          </a:prstGeom>
          <a:noFill/>
          <a:ln w="15875">
            <a:solidFill>
              <a:srgbClr val="C00000"/>
            </a:solidFill>
            <a:miter lim="800000"/>
            <a:headEnd/>
            <a:tailEnd/>
          </a:ln>
        </p:spPr>
        <p:txBody>
          <a:bodyPr wrap="square">
            <a:spAutoFit/>
          </a:bodyPr>
          <a:lstStyle/>
          <a:p>
            <a:pPr algn="ctr" eaLnBrk="1" hangingPunct="1">
              <a:spcBef>
                <a:spcPct val="50000"/>
              </a:spcBef>
            </a:pP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S</a:t>
            </a:r>
          </a:p>
        </p:txBody>
      </p:sp>
      <p:sp>
        <p:nvSpPr>
          <p:cNvPr id="33" name="Text Box 21"/>
          <p:cNvSpPr txBox="1">
            <a:spLocks noChangeArrowheads="1"/>
          </p:cNvSpPr>
          <p:nvPr/>
        </p:nvSpPr>
        <p:spPr bwMode="auto">
          <a:xfrm>
            <a:off x="1171574" y="4079875"/>
            <a:ext cx="3324225" cy="461665"/>
          </a:xfrm>
          <a:prstGeom prst="rect">
            <a:avLst/>
          </a:prstGeom>
          <a:noFill/>
          <a:ln w="15875">
            <a:solidFill>
              <a:srgbClr val="C00000"/>
            </a:solidFill>
            <a:miter lim="800000"/>
            <a:headEnd/>
            <a:tailEnd/>
          </a:ln>
        </p:spPr>
        <p:txBody>
          <a:bodyPr wrap="square">
            <a:spAutoFit/>
          </a:bodyPr>
          <a:lstStyle/>
          <a:p>
            <a:pPr algn="ctr" eaLnBrk="1" hangingPunct="1">
              <a:spcBef>
                <a:spcPct val="50000"/>
              </a:spcBef>
            </a:pP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dây</a:t>
            </a:r>
            <a:endParaRPr lang="en-US" sz="2400" b="1" dirty="0">
              <a:latin typeface="Times New Roman" pitchFamily="18" charset="0"/>
              <a:cs typeface="Times New Roman" pitchFamily="18" charset="0"/>
            </a:endParaRPr>
          </a:p>
        </p:txBody>
      </p:sp>
      <p:sp>
        <p:nvSpPr>
          <p:cNvPr id="12296" name="Hộp_Văn_Bản 1"/>
          <p:cNvSpPr txBox="1">
            <a:spLocks noChangeArrowheads="1"/>
          </p:cNvSpPr>
          <p:nvPr/>
        </p:nvSpPr>
        <p:spPr bwMode="auto">
          <a:xfrm>
            <a:off x="1927225" y="3363913"/>
            <a:ext cx="398463" cy="523875"/>
          </a:xfrm>
          <a:prstGeom prst="rect">
            <a:avLst/>
          </a:prstGeom>
          <a:noFill/>
          <a:ln w="9525">
            <a:noFill/>
            <a:miter lim="800000"/>
            <a:headEnd/>
            <a:tailEnd/>
          </a:ln>
        </p:spPr>
        <p:txBody>
          <a:bodyPr wrap="none">
            <a:spAutoFit/>
          </a:bodyPr>
          <a:lstStyle/>
          <a:p>
            <a:pPr eaLnBrk="1" hangingPunct="1"/>
            <a:r>
              <a:rPr lang="en-US" sz="2800" b="1">
                <a:latin typeface="Vladimir Script" pitchFamily="66" charset="0"/>
              </a:rPr>
              <a:t>l</a:t>
            </a:r>
            <a:r>
              <a:rPr lang="en-US" sz="2800" b="1" baseline="-25000">
                <a:latin typeface="Vladimir Script" pitchFamily="66" charset="0"/>
              </a:rPr>
              <a:t>1</a:t>
            </a:r>
            <a:endParaRPr lang="vi-VN" sz="2800" b="1" baseline="-25000"/>
          </a:p>
        </p:txBody>
      </p:sp>
      <p:sp>
        <p:nvSpPr>
          <p:cNvPr id="12297" name="Hộp_Văn_Bản 33"/>
          <p:cNvSpPr txBox="1">
            <a:spLocks noChangeArrowheads="1"/>
          </p:cNvSpPr>
          <p:nvPr/>
        </p:nvSpPr>
        <p:spPr bwMode="auto">
          <a:xfrm>
            <a:off x="3051175" y="3430588"/>
            <a:ext cx="398463" cy="522287"/>
          </a:xfrm>
          <a:prstGeom prst="rect">
            <a:avLst/>
          </a:prstGeom>
          <a:noFill/>
          <a:ln w="9525">
            <a:noFill/>
            <a:miter lim="800000"/>
            <a:headEnd/>
            <a:tailEnd/>
          </a:ln>
        </p:spPr>
        <p:txBody>
          <a:bodyPr wrap="none">
            <a:spAutoFit/>
          </a:bodyPr>
          <a:lstStyle/>
          <a:p>
            <a:pPr eaLnBrk="1" hangingPunct="1"/>
            <a:r>
              <a:rPr lang="en-US" sz="2800" b="1">
                <a:latin typeface="Vladimir Script" pitchFamily="66" charset="0"/>
              </a:rPr>
              <a:t>l</a:t>
            </a:r>
            <a:r>
              <a:rPr lang="en-US" sz="2800" b="1" baseline="-25000">
                <a:latin typeface="Vladimir Script" pitchFamily="66" charset="0"/>
              </a:rPr>
              <a:t>2</a:t>
            </a:r>
            <a:endParaRPr lang="vi-VN" sz="2800" b="1" baseline="-25000"/>
          </a:p>
        </p:txBody>
      </p:sp>
      <p:sp>
        <p:nvSpPr>
          <p:cNvPr id="18" name="Hình chữ nhật 15"/>
          <p:cNvSpPr>
            <a:spLocks noChangeArrowheads="1"/>
          </p:cNvSpPr>
          <p:nvPr/>
        </p:nvSpPr>
        <p:spPr bwMode="auto">
          <a:xfrm>
            <a:off x="4763" y="4611231"/>
            <a:ext cx="9139237" cy="2246769"/>
          </a:xfrm>
          <a:prstGeom prst="rect">
            <a:avLst/>
          </a:prstGeom>
          <a:noFill/>
          <a:ln w="9525">
            <a:noFill/>
            <a:miter lim="800000"/>
            <a:headEnd/>
            <a:tailEnd/>
          </a:ln>
        </p:spPr>
        <p:txBody>
          <a:bodyPr>
            <a:spAutoFit/>
          </a:bodyPr>
          <a:lstStyle/>
          <a:p>
            <a:pPr eaLnBrk="1" hangingPunct="1"/>
            <a:r>
              <a:rPr lang="en-US" sz="2800" b="1" dirty="0">
                <a:solidFill>
                  <a:srgbClr val="006600"/>
                </a:solidFill>
                <a:latin typeface="Times New Roman" pitchFamily="18" charset="0"/>
                <a:cs typeface="Times New Roman" pitchFamily="18" charset="0"/>
              </a:rPr>
              <a:t>  =&gt;</a:t>
            </a:r>
            <a:r>
              <a:rPr lang="vi-VN" sz="2800" b="1" dirty="0">
                <a:solidFill>
                  <a:srgbClr val="006600"/>
                </a:solidFill>
                <a:latin typeface="Times New Roman" pitchFamily="18" charset="0"/>
                <a:cs typeface="Times New Roman" pitchFamily="18" charset="0"/>
              </a:rPr>
              <a:t> </a:t>
            </a:r>
            <a:r>
              <a:rPr lang="vi-VN" sz="2800" b="1" dirty="0">
                <a:solidFill>
                  <a:srgbClr val="000099"/>
                </a:solidFill>
                <a:latin typeface="Times New Roman" pitchFamily="18" charset="0"/>
                <a:cs typeface="Times New Roman" pitchFamily="18" charset="0"/>
              </a:rPr>
              <a:t>Để xác định  điện trở của dây dẫn  phụ thuộc vào chiều dài dây thì thay đổi chiều dài. </a:t>
            </a:r>
            <a:r>
              <a:rPr lang="vi-VN" sz="2800" b="1" dirty="0">
                <a:solidFill>
                  <a:srgbClr val="006600"/>
                </a:solidFill>
                <a:latin typeface="Times New Roman" pitchFamily="18" charset="0"/>
                <a:cs typeface="Times New Roman" pitchFamily="18" charset="0"/>
              </a:rPr>
              <a:t>tiết diện dây và vật liệu làm dây dẫn phải như nhau (giữ nguyên). </a:t>
            </a:r>
          </a:p>
          <a:p>
            <a:pPr eaLnBrk="1" hangingPunct="1"/>
            <a:r>
              <a:rPr lang="vi-VN" sz="2800" b="1" dirty="0">
                <a:solidFill>
                  <a:srgbClr val="000099"/>
                </a:solidFill>
                <a:latin typeface="Times New Roman" pitchFamily="18" charset="0"/>
                <a:cs typeface="Times New Roman" pitchFamily="18" charset="0"/>
              </a:rPr>
              <a:t>Tương tự như thế với các trương hợp còn lại (tiết diện, vật liệu)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00+ hình nền màu xanh dương nhạt - hinhanhsieudep.net"/>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3" name="Hình chữ nhật 5"/>
          <p:cNvSpPr/>
          <p:nvPr/>
        </p:nvSpPr>
        <p:spPr>
          <a:xfrm>
            <a:off x="0" y="0"/>
            <a:ext cx="3061736" cy="646331"/>
          </a:xfrm>
          <a:prstGeom prst="rect">
            <a:avLst/>
          </a:prstGeom>
        </p:spPr>
        <p:txBody>
          <a:bodyPr wrap="none">
            <a:spAutoFit/>
          </a:bodyPr>
          <a:lstStyle/>
          <a:p>
            <a:r>
              <a:rPr lang="vi-VN" sz="3600" b="1" dirty="0">
                <a:solidFill>
                  <a:srgbClr val="660066"/>
                </a:solidFill>
                <a:latin typeface="+mj-lt"/>
              </a:rPr>
              <a:t>1. </a:t>
            </a:r>
            <a:r>
              <a:rPr lang="vi-VN" sz="3600" b="1" dirty="0" err="1">
                <a:solidFill>
                  <a:srgbClr val="660066"/>
                </a:solidFill>
                <a:latin typeface="+mj-lt"/>
              </a:rPr>
              <a:t>Thí</a:t>
            </a:r>
            <a:r>
              <a:rPr lang="vi-VN" sz="3600" b="1" dirty="0">
                <a:solidFill>
                  <a:srgbClr val="660066"/>
                </a:solidFill>
                <a:latin typeface="+mj-lt"/>
              </a:rPr>
              <a:t> nghiệm:</a:t>
            </a:r>
          </a:p>
        </p:txBody>
      </p:sp>
      <p:sp>
        <p:nvSpPr>
          <p:cNvPr id="4" name="Hình chữ nhật 7"/>
          <p:cNvSpPr/>
          <p:nvPr/>
        </p:nvSpPr>
        <p:spPr>
          <a:xfrm>
            <a:off x="0" y="609600"/>
            <a:ext cx="9136112" cy="1200329"/>
          </a:xfrm>
          <a:prstGeom prst="rect">
            <a:avLst/>
          </a:prstGeom>
        </p:spPr>
        <p:txBody>
          <a:bodyPr wrap="square">
            <a:spAutoFit/>
          </a:bodyPr>
          <a:lstStyle/>
          <a:p>
            <a:r>
              <a:rPr lang="vi-VN" sz="3600" b="1" dirty="0">
                <a:solidFill>
                  <a:srgbClr val="663300"/>
                </a:solidFill>
                <a:latin typeface="+mj-lt"/>
              </a:rPr>
              <a:t>a. </a:t>
            </a:r>
            <a:r>
              <a:rPr lang="vi-VN" sz="3600" b="1" dirty="0" err="1">
                <a:solidFill>
                  <a:srgbClr val="663300"/>
                </a:solidFill>
                <a:latin typeface="+mj-lt"/>
              </a:rPr>
              <a:t>Vẽ</a:t>
            </a:r>
            <a:r>
              <a:rPr lang="vi-VN" sz="3600" b="1" dirty="0">
                <a:solidFill>
                  <a:srgbClr val="663300"/>
                </a:solidFill>
                <a:latin typeface="+mj-lt"/>
              </a:rPr>
              <a:t> sơ đồ mạch điện để </a:t>
            </a:r>
            <a:r>
              <a:rPr lang="vi-VN" sz="3600" b="1" dirty="0" err="1">
                <a:solidFill>
                  <a:srgbClr val="663300"/>
                </a:solidFill>
                <a:latin typeface="+mj-lt"/>
              </a:rPr>
              <a:t>tiến</a:t>
            </a:r>
            <a:r>
              <a:rPr lang="vi-VN" sz="3600" b="1" dirty="0">
                <a:solidFill>
                  <a:srgbClr val="663300"/>
                </a:solidFill>
                <a:latin typeface="+mj-lt"/>
              </a:rPr>
              <a:t> </a:t>
            </a:r>
            <a:r>
              <a:rPr lang="vi-VN" sz="3600" b="1" dirty="0" err="1">
                <a:solidFill>
                  <a:srgbClr val="663300"/>
                </a:solidFill>
                <a:latin typeface="+mj-lt"/>
              </a:rPr>
              <a:t>hành</a:t>
            </a:r>
            <a:r>
              <a:rPr lang="vi-VN" sz="3600" b="1" dirty="0">
                <a:solidFill>
                  <a:srgbClr val="663300"/>
                </a:solidFill>
                <a:latin typeface="+mj-lt"/>
              </a:rPr>
              <a:t> </a:t>
            </a:r>
            <a:r>
              <a:rPr lang="vi-VN" sz="3600" b="1" dirty="0" err="1">
                <a:solidFill>
                  <a:srgbClr val="663300"/>
                </a:solidFill>
                <a:latin typeface="+mj-lt"/>
              </a:rPr>
              <a:t>thí</a:t>
            </a:r>
            <a:r>
              <a:rPr lang="vi-VN" sz="3600" b="1" dirty="0">
                <a:solidFill>
                  <a:srgbClr val="663300"/>
                </a:solidFill>
                <a:latin typeface="+mj-lt"/>
              </a:rPr>
              <a:t> nghiệm xác định điện trở của các dây dẫn.</a:t>
            </a:r>
          </a:p>
        </p:txBody>
      </p:sp>
      <p:grpSp>
        <p:nvGrpSpPr>
          <p:cNvPr id="5" name="Group 36"/>
          <p:cNvGrpSpPr/>
          <p:nvPr/>
        </p:nvGrpSpPr>
        <p:grpSpPr bwMode="auto">
          <a:xfrm>
            <a:off x="4784829" y="2862446"/>
            <a:ext cx="3747611" cy="2582778"/>
            <a:chOff x="864" y="1536"/>
            <a:chExt cx="3840" cy="2451"/>
          </a:xfrm>
        </p:grpSpPr>
        <p:sp>
          <p:nvSpPr>
            <p:cNvPr id="6" name="Oval 12"/>
            <p:cNvSpPr>
              <a:spLocks noChangeArrowheads="1"/>
            </p:cNvSpPr>
            <p:nvPr/>
          </p:nvSpPr>
          <p:spPr bwMode="auto">
            <a:xfrm>
              <a:off x="864" y="2256"/>
              <a:ext cx="384" cy="336"/>
            </a:xfrm>
            <a:prstGeom prst="ellipse">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a:t>
              </a:r>
            </a:p>
          </p:txBody>
        </p:sp>
        <p:sp>
          <p:nvSpPr>
            <p:cNvPr id="7" name="Line 13"/>
            <p:cNvSpPr>
              <a:spLocks noChangeShapeType="1"/>
            </p:cNvSpPr>
            <p:nvPr/>
          </p:nvSpPr>
          <p:spPr bwMode="auto">
            <a:xfrm flipV="1">
              <a:off x="1056" y="1728"/>
              <a:ext cx="0" cy="52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 name="Line 14"/>
            <p:cNvSpPr>
              <a:spLocks noChangeShapeType="1"/>
            </p:cNvSpPr>
            <p:nvPr/>
          </p:nvSpPr>
          <p:spPr bwMode="auto">
            <a:xfrm>
              <a:off x="1056" y="1728"/>
              <a:ext cx="110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Line 15"/>
            <p:cNvSpPr>
              <a:spLocks noChangeShapeType="1"/>
            </p:cNvSpPr>
            <p:nvPr/>
          </p:nvSpPr>
          <p:spPr bwMode="auto">
            <a:xfrm flipV="1">
              <a:off x="2160" y="1536"/>
              <a:ext cx="240" cy="192"/>
            </a:xfrm>
            <a:prstGeom prst="line">
              <a:avLst/>
            </a:prstGeom>
            <a:noFill/>
            <a:ln w="19050">
              <a:solidFill>
                <a:schemeClr val="tx1"/>
              </a:solidFill>
              <a:round/>
              <a:headEnd type="oval"/>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6"/>
            <p:cNvSpPr>
              <a:spLocks noChangeShapeType="1"/>
            </p:cNvSpPr>
            <p:nvPr/>
          </p:nvSpPr>
          <p:spPr bwMode="auto">
            <a:xfrm>
              <a:off x="2400" y="1728"/>
              <a:ext cx="10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7"/>
            <p:cNvSpPr>
              <a:spLocks noChangeShapeType="1"/>
            </p:cNvSpPr>
            <p:nvPr/>
          </p:nvSpPr>
          <p:spPr bwMode="auto">
            <a:xfrm>
              <a:off x="3408" y="1584"/>
              <a:ext cx="0" cy="33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8"/>
            <p:cNvSpPr>
              <a:spLocks noChangeShapeType="1"/>
            </p:cNvSpPr>
            <p:nvPr/>
          </p:nvSpPr>
          <p:spPr bwMode="auto">
            <a:xfrm>
              <a:off x="3456" y="1680"/>
              <a:ext cx="0" cy="14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19"/>
            <p:cNvSpPr>
              <a:spLocks noChangeShapeType="1"/>
            </p:cNvSpPr>
            <p:nvPr/>
          </p:nvSpPr>
          <p:spPr bwMode="auto">
            <a:xfrm>
              <a:off x="3456" y="1728"/>
              <a:ext cx="124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0"/>
            <p:cNvSpPr>
              <a:spLocks noChangeShapeType="1"/>
            </p:cNvSpPr>
            <p:nvPr/>
          </p:nvSpPr>
          <p:spPr bwMode="auto">
            <a:xfrm>
              <a:off x="4704" y="1728"/>
              <a:ext cx="0" cy="14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21"/>
            <p:cNvSpPr>
              <a:spLocks noChangeShapeType="1"/>
            </p:cNvSpPr>
            <p:nvPr/>
          </p:nvSpPr>
          <p:spPr bwMode="auto">
            <a:xfrm>
              <a:off x="1056" y="2592"/>
              <a:ext cx="0" cy="62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22"/>
            <p:cNvSpPr>
              <a:spLocks noChangeShapeType="1"/>
            </p:cNvSpPr>
            <p:nvPr/>
          </p:nvSpPr>
          <p:spPr bwMode="auto">
            <a:xfrm>
              <a:off x="1056" y="3216"/>
              <a:ext cx="16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23"/>
            <p:cNvSpPr>
              <a:spLocks noChangeShapeType="1"/>
            </p:cNvSpPr>
            <p:nvPr/>
          </p:nvSpPr>
          <p:spPr bwMode="auto">
            <a:xfrm>
              <a:off x="4032" y="3213"/>
              <a:ext cx="67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Rectangle 25"/>
            <p:cNvSpPr>
              <a:spLocks noChangeArrowheads="1"/>
            </p:cNvSpPr>
            <p:nvPr/>
          </p:nvSpPr>
          <p:spPr bwMode="auto">
            <a:xfrm>
              <a:off x="2736" y="3120"/>
              <a:ext cx="1344" cy="192"/>
            </a:xfrm>
            <a:prstGeom prst="rect">
              <a:avLst/>
            </a:prstGeom>
            <a:gradFill flip="none" rotWithShape="1">
              <a:gsLst>
                <a:gs pos="0">
                  <a:schemeClr val="accent6">
                    <a:lumMod val="60000"/>
                    <a:lumOff val="40000"/>
                  </a:schemeClr>
                </a:gs>
                <a:gs pos="33000">
                  <a:schemeClr val="accent6">
                    <a:lumMod val="20000"/>
                    <a:lumOff val="80000"/>
                  </a:schemeClr>
                </a:gs>
                <a:gs pos="57000">
                  <a:schemeClr val="accent6">
                    <a:lumMod val="60000"/>
                    <a:lumOff val="40000"/>
                  </a:schemeClr>
                </a:gs>
                <a:gs pos="100000">
                  <a:schemeClr val="accent6">
                    <a:lumMod val="50000"/>
                  </a:schemeClr>
                </a:gs>
              </a:gsLst>
              <a:lin ang="5400000" scaled="1"/>
              <a:tileRect/>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 name="Line 26"/>
            <p:cNvSpPr>
              <a:spLocks noChangeShapeType="1"/>
            </p:cNvSpPr>
            <p:nvPr/>
          </p:nvSpPr>
          <p:spPr bwMode="auto">
            <a:xfrm>
              <a:off x="2496" y="3216"/>
              <a:ext cx="0" cy="62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Line 27"/>
            <p:cNvSpPr>
              <a:spLocks noChangeShapeType="1"/>
            </p:cNvSpPr>
            <p:nvPr/>
          </p:nvSpPr>
          <p:spPr bwMode="auto">
            <a:xfrm>
              <a:off x="2496" y="3840"/>
              <a:ext cx="76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28"/>
            <p:cNvSpPr>
              <a:spLocks noChangeShapeType="1"/>
            </p:cNvSpPr>
            <p:nvPr/>
          </p:nvSpPr>
          <p:spPr bwMode="auto">
            <a:xfrm>
              <a:off x="3552" y="3840"/>
              <a:ext cx="72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29"/>
            <p:cNvSpPr>
              <a:spLocks noChangeShapeType="1"/>
            </p:cNvSpPr>
            <p:nvPr/>
          </p:nvSpPr>
          <p:spPr bwMode="auto">
            <a:xfrm>
              <a:off x="4272" y="3216"/>
              <a:ext cx="0" cy="62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Oval 24"/>
            <p:cNvSpPr>
              <a:spLocks noChangeArrowheads="1"/>
            </p:cNvSpPr>
            <p:nvPr/>
          </p:nvSpPr>
          <p:spPr bwMode="auto">
            <a:xfrm>
              <a:off x="3216" y="3651"/>
              <a:ext cx="384" cy="336"/>
            </a:xfrm>
            <a:prstGeom prst="ellipse">
              <a:avLst/>
            </a:prstGeom>
            <a:solidFill>
              <a:schemeClr val="bg1">
                <a:lumMod val="9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V</a:t>
              </a:r>
            </a:p>
          </p:txBody>
        </p:sp>
        <p:sp>
          <p:nvSpPr>
            <p:cNvPr id="24" name="Text Box 32"/>
            <p:cNvSpPr txBox="1">
              <a:spLocks noChangeArrowheads="1"/>
            </p:cNvSpPr>
            <p:nvPr/>
          </p:nvSpPr>
          <p:spPr bwMode="auto">
            <a:xfrm>
              <a:off x="2016" y="182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a:t>
              </a:r>
            </a:p>
          </p:txBody>
        </p:sp>
        <p:sp>
          <p:nvSpPr>
            <p:cNvPr id="25" name="Text Box 33"/>
            <p:cNvSpPr txBox="1">
              <a:spLocks noChangeArrowheads="1"/>
            </p:cNvSpPr>
            <p:nvPr/>
          </p:nvSpPr>
          <p:spPr bwMode="auto">
            <a:xfrm>
              <a:off x="3216" y="172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sp>
          <p:nvSpPr>
            <p:cNvPr id="26" name="Text Box 34"/>
            <p:cNvSpPr txBox="1">
              <a:spLocks noChangeArrowheads="1"/>
            </p:cNvSpPr>
            <p:nvPr/>
          </p:nvSpPr>
          <p:spPr bwMode="auto">
            <a:xfrm>
              <a:off x="3504" y="172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grpSp>
      <p:sp>
        <p:nvSpPr>
          <p:cNvPr id="27" name="Khuung Chú Thích Chữ Nhật Góc Tròn 32"/>
          <p:cNvSpPr/>
          <p:nvPr/>
        </p:nvSpPr>
        <p:spPr>
          <a:xfrm>
            <a:off x="685800" y="2913027"/>
            <a:ext cx="3014220" cy="1320778"/>
          </a:xfrm>
          <a:prstGeom prst="wedgeRoundRectCallout">
            <a:avLst>
              <a:gd name="adj1" fmla="val 164870"/>
              <a:gd name="adj2" fmla="val 70113"/>
              <a:gd name="adj3" fmla="val 16667"/>
            </a:avLst>
          </a:prstGeom>
          <a:solidFill>
            <a:schemeClr val="accent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Dây dẫn để xác định điện trở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iterate type="wd">
                                    <p:tmPct val="600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800" decel="100000"/>
                                        <p:tgtEl>
                                          <p:spTgt spid="4"/>
                                        </p:tgtEl>
                                      </p:cBhvr>
                                    </p:animEffect>
                                    <p:anim calcmode="lin" valueType="num">
                                      <p:cBhvr>
                                        <p:cTn id="18" dur="800" decel="100000" fill="hold"/>
                                        <p:tgtEl>
                                          <p:spTgt spid="4"/>
                                        </p:tgtEl>
                                        <p:attrNameLst>
                                          <p:attrName>style.rotation</p:attrName>
                                        </p:attrNameLst>
                                      </p:cBhvr>
                                      <p:tavLst>
                                        <p:tav tm="0">
                                          <p:val>
                                            <p:fltVal val="-90"/>
                                          </p:val>
                                        </p:tav>
                                        <p:tav tm="100000">
                                          <p:val>
                                            <p:fltVal val="0"/>
                                          </p:val>
                                        </p:tav>
                                      </p:tavLst>
                                    </p:anim>
                                    <p:anim calcmode="lin" valueType="num">
                                      <p:cBhvr>
                                        <p:cTn id="19" dur="800" decel="100000" fill="hold"/>
                                        <p:tgtEl>
                                          <p:spTgt spid="4"/>
                                        </p:tgtEl>
                                        <p:attrNameLst>
                                          <p:attrName>ppt_x</p:attrName>
                                        </p:attrNameLst>
                                      </p:cBhvr>
                                      <p:tavLst>
                                        <p:tav tm="0">
                                          <p:val>
                                            <p:strVal val="#ppt_x+0.4"/>
                                          </p:val>
                                        </p:tav>
                                        <p:tav tm="100000">
                                          <p:val>
                                            <p:strVal val="#ppt_x-0.05"/>
                                          </p:val>
                                        </p:tav>
                                      </p:tavLst>
                                    </p:anim>
                                    <p:anim calcmode="lin" valueType="num">
                                      <p:cBhvr>
                                        <p:cTn id="20" dur="800" decel="100000" fill="hold"/>
                                        <p:tgtEl>
                                          <p:spTgt spid="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out)">
                                      <p:cBhvr>
                                        <p:cTn id="27" dur="1000"/>
                                        <p:tgtEl>
                                          <p:spTgt spid="5"/>
                                        </p:tgtEl>
                                      </p:cBhvr>
                                    </p:animEffect>
                                  </p:childTnLst>
                                </p:cTn>
                              </p:par>
                            </p:childTnLst>
                          </p:cTn>
                        </p:par>
                        <p:par>
                          <p:cTn id="28" fill="hold">
                            <p:stCondLst>
                              <p:cond delay="1000"/>
                            </p:stCondLst>
                            <p:childTnLst>
                              <p:par>
                                <p:cTn id="29" presetID="22" presetClass="entr" presetSubtype="8" fill="hold" grpId="0" nodeType="afterEffect">
                                  <p:stCondLst>
                                    <p:cond delay="0"/>
                                  </p:stCondLst>
                                  <p:iterate type="wd">
                                    <p:tmPct val="0"/>
                                  </p:iterate>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2000"/>
                            </p:stCondLst>
                            <p:childTnLst>
                              <p:par>
                                <p:cTn id="33" presetID="22" presetClass="emph" presetSubtype="0" repeatCount="5000" fill="hold" grpId="2" nodeType="afterEffect">
                                  <p:stCondLst>
                                    <p:cond delay="0"/>
                                  </p:stCondLst>
                                  <p:iterate type="wd">
                                    <p:tmPct val="5000"/>
                                  </p:iterate>
                                  <p:childTnLst>
                                    <p:animClr clrSpc="hsl" dir="cw">
                                      <p:cBhvr override="childStyle">
                                        <p:cTn id="34" dur="1000" fill="hold"/>
                                        <p:tgtEl>
                                          <p:spTgt spid="27"/>
                                        </p:tgtEl>
                                        <p:attrNameLst>
                                          <p:attrName>style.color</p:attrName>
                                        </p:attrNameLst>
                                      </p:cBhvr>
                                      <p:by>
                                        <p:hsl h="-7200000" s="0" l="0"/>
                                      </p:by>
                                    </p:animClr>
                                    <p:animClr clrSpc="hsl" dir="cw">
                                      <p:cBhvr>
                                        <p:cTn id="35" dur="1000" fill="hold"/>
                                        <p:tgtEl>
                                          <p:spTgt spid="27"/>
                                        </p:tgtEl>
                                        <p:attrNameLst>
                                          <p:attrName>fillcolor</p:attrName>
                                        </p:attrNameLst>
                                      </p:cBhvr>
                                      <p:by>
                                        <p:hsl h="-7200000" s="0" l="0"/>
                                      </p:by>
                                    </p:animClr>
                                    <p:animClr clrSpc="hsl" dir="cw">
                                      <p:cBhvr>
                                        <p:cTn id="36" dur="1000" fill="hold"/>
                                        <p:tgtEl>
                                          <p:spTgt spid="27"/>
                                        </p:tgtEl>
                                        <p:attrNameLst>
                                          <p:attrName>stroke.color</p:attrName>
                                        </p:attrNameLst>
                                      </p:cBhvr>
                                      <p:by>
                                        <p:hsl h="-7200000" s="0" l="0"/>
                                      </p:by>
                                    </p:animClr>
                                    <p:set>
                                      <p:cBhvr>
                                        <p:cTn id="37" dur="1000" fill="hold"/>
                                        <p:tgtEl>
                                          <p:spTgt spid="27"/>
                                        </p:tgtEl>
                                        <p:attrNameLst>
                                          <p:attrName>fill.type</p:attrName>
                                        </p:attrNameLst>
                                      </p:cBhvr>
                                      <p:to>
                                        <p:strVal val="solid"/>
                                      </p:to>
                                    </p:set>
                                  </p:childTnLst>
                                </p:cTn>
                              </p:par>
                            </p:childTnLst>
                          </p:cTn>
                        </p:par>
                        <p:par>
                          <p:cTn id="38" fill="hold">
                            <p:stCondLst>
                              <p:cond delay="8500"/>
                            </p:stCondLst>
                            <p:childTnLst>
                              <p:par>
                                <p:cTn id="39" presetID="10" presetClass="exit" presetSubtype="0" fill="hold" grpId="1" nodeType="afterEffect">
                                  <p:stCondLst>
                                    <p:cond delay="0"/>
                                  </p:stCondLst>
                                  <p:iterate type="wd">
                                    <p:tmPct val="0"/>
                                  </p:iterate>
                                  <p:childTnLst>
                                    <p:animEffect transition="out" filter="fade">
                                      <p:cBhvr>
                                        <p:cTn id="40" dur="1000"/>
                                        <p:tgtEl>
                                          <p:spTgt spid="27"/>
                                        </p:tgtEl>
                                      </p:cBhvr>
                                    </p:animEffect>
                                    <p:set>
                                      <p:cBhvr>
                                        <p:cTn id="41"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animBg="1"/>
      <p:bldP spid="27" grpId="1" animBg="1"/>
      <p:bldP spid="27"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Hình chữ nhật 33"/>
          <p:cNvSpPr/>
          <p:nvPr/>
        </p:nvSpPr>
        <p:spPr>
          <a:xfrm>
            <a:off x="0" y="228600"/>
            <a:ext cx="5780429" cy="646331"/>
          </a:xfrm>
          <a:prstGeom prst="rect">
            <a:avLst/>
          </a:prstGeom>
        </p:spPr>
        <p:txBody>
          <a:bodyPr wrap="none">
            <a:spAutoFit/>
          </a:bodyPr>
          <a:lstStyle/>
          <a:p>
            <a:r>
              <a:rPr lang="vi-VN" sz="3600" b="1" dirty="0">
                <a:solidFill>
                  <a:srgbClr val="663300"/>
                </a:solidFill>
                <a:latin typeface="+mj-lt"/>
              </a:rPr>
              <a:t>b. Lập </a:t>
            </a:r>
            <a:r>
              <a:rPr lang="vi-VN" sz="3600" b="1" dirty="0" err="1">
                <a:solidFill>
                  <a:srgbClr val="663300"/>
                </a:solidFill>
                <a:latin typeface="+mj-lt"/>
              </a:rPr>
              <a:t>bảng</a:t>
            </a:r>
            <a:r>
              <a:rPr lang="vi-VN" sz="3600" b="1" dirty="0">
                <a:solidFill>
                  <a:srgbClr val="663300"/>
                </a:solidFill>
                <a:latin typeface="+mj-lt"/>
              </a:rPr>
              <a:t> ghi </a:t>
            </a:r>
            <a:r>
              <a:rPr lang="vi-VN" sz="3600" b="1" dirty="0" err="1">
                <a:solidFill>
                  <a:srgbClr val="663300"/>
                </a:solidFill>
                <a:latin typeface="+mj-lt"/>
              </a:rPr>
              <a:t>kết</a:t>
            </a:r>
            <a:r>
              <a:rPr lang="vi-VN" sz="3600" b="1" dirty="0">
                <a:solidFill>
                  <a:srgbClr val="663300"/>
                </a:solidFill>
                <a:latin typeface="+mj-lt"/>
              </a:rPr>
              <a:t> quả TN:</a:t>
            </a:r>
          </a:p>
        </p:txBody>
      </p:sp>
      <p:graphicFrame>
        <p:nvGraphicFramePr>
          <p:cNvPr id="35" name="Group 64"/>
          <p:cNvGraphicFramePr>
            <a:graphicFrameLocks noGrp="1"/>
          </p:cNvGraphicFramePr>
          <p:nvPr>
            <p:ph/>
          </p:nvPr>
        </p:nvGraphicFramePr>
        <p:xfrm>
          <a:off x="381000" y="1143000"/>
          <a:ext cx="8371656" cy="3689718"/>
        </p:xfrm>
        <a:graphic>
          <a:graphicData uri="http://schemas.openxmlformats.org/drawingml/2006/table">
            <a:tbl>
              <a:tblPr/>
              <a:tblGrid>
                <a:gridCol w="2111273">
                  <a:extLst>
                    <a:ext uri="{9D8B030D-6E8A-4147-A177-3AD203B41FA5}">
                      <a16:colId xmlns:a16="http://schemas.microsoft.com/office/drawing/2014/main" val="20000"/>
                    </a:ext>
                  </a:extLst>
                </a:gridCol>
                <a:gridCol w="2111273">
                  <a:extLst>
                    <a:ext uri="{9D8B030D-6E8A-4147-A177-3AD203B41FA5}">
                      <a16:colId xmlns:a16="http://schemas.microsoft.com/office/drawing/2014/main" val="20001"/>
                    </a:ext>
                  </a:extLst>
                </a:gridCol>
                <a:gridCol w="2109743">
                  <a:extLst>
                    <a:ext uri="{9D8B030D-6E8A-4147-A177-3AD203B41FA5}">
                      <a16:colId xmlns:a16="http://schemas.microsoft.com/office/drawing/2014/main" val="20002"/>
                    </a:ext>
                  </a:extLst>
                </a:gridCol>
                <a:gridCol w="2039367">
                  <a:extLst>
                    <a:ext uri="{9D8B030D-6E8A-4147-A177-3AD203B41FA5}">
                      <a16:colId xmlns:a16="http://schemas.microsoft.com/office/drawing/2014/main" val="20003"/>
                    </a:ext>
                  </a:extLst>
                </a:gridCol>
              </a:tblGrid>
              <a:tr h="141516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         KQ đo</a:t>
                      </a:r>
                    </a:p>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Lần TN</a:t>
                      </a:r>
                      <a:endParaRPr kumimoji="0" lang="en-US" sz="2800" b="1" i="0" u="none" strike="noStrike" cap="none" normalizeH="0" baseline="0" dirty="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Hiệu điên thế (V)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Cường độ dòng điện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Điện trở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dẫn (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ôm</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5810">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vi-VN" sz="3200" b="1" i="0" u="none" strike="noStrike" kern="1200" baseline="0" dirty="0">
                          <a:solidFill>
                            <a:schemeClr val="tx1"/>
                          </a:solidFill>
                          <a:latin typeface="+mj-lt"/>
                          <a:ea typeface="+mn-ea"/>
                          <a:cs typeface="+mn-cs"/>
                        </a:rPr>
                        <a:t>Dây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810">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baseline="0" dirty="0" err="1">
                          <a:solidFill>
                            <a:schemeClr val="tx1"/>
                          </a:solidFill>
                          <a:latin typeface="Times New Roman" pitchFamily="18" charset="0"/>
                          <a:ea typeface="+mn-ea"/>
                          <a:cs typeface="Times New Roman" pitchFamily="18" charset="0"/>
                        </a:rPr>
                        <a:t>Dây</a:t>
                      </a:r>
                      <a:r>
                        <a:rPr kumimoji="0" lang="en-US" sz="3200" b="1" i="0" u="none" strike="noStrike" kern="1200" baseline="0" dirty="0">
                          <a:solidFill>
                            <a:schemeClr val="tx1"/>
                          </a:solidFill>
                          <a:latin typeface="Times New Roman" pitchFamily="18" charset="0"/>
                          <a:ea typeface="+mn-ea"/>
                          <a:cs typeface="Times New Roman" pitchFamily="18" charset="0"/>
                        </a:rPr>
                        <a:t> </a:t>
                      </a:r>
                      <a:r>
                        <a:rPr kumimoji="0" lang="en-US" sz="3200" b="1" i="0" u="none" strike="noStrike" kern="1200" baseline="0" dirty="0" err="1">
                          <a:solidFill>
                            <a:schemeClr val="tx1"/>
                          </a:solidFill>
                          <a:latin typeface="Times New Roman" pitchFamily="18" charset="0"/>
                          <a:ea typeface="+mn-ea"/>
                          <a:cs typeface="Times New Roman" pitchFamily="18" charset="0"/>
                        </a:rPr>
                        <a:t>nhôm</a:t>
                      </a:r>
                      <a:endParaRPr kumimoji="0" lang="en-US" sz="32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5810">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baseline="0" dirty="0" err="1">
                          <a:solidFill>
                            <a:schemeClr val="tx1"/>
                          </a:solidFill>
                          <a:latin typeface="Times New Roman" pitchFamily="18" charset="0"/>
                          <a:ea typeface="+mn-ea"/>
                          <a:cs typeface="Times New Roman" pitchFamily="18" charset="0"/>
                        </a:rPr>
                        <a:t>Dây</a:t>
                      </a:r>
                      <a:r>
                        <a:rPr kumimoji="0" lang="en-US" sz="3200" b="1" i="0" u="none" strike="noStrike" kern="1200" baseline="0" dirty="0">
                          <a:solidFill>
                            <a:schemeClr val="tx1"/>
                          </a:solidFill>
                          <a:latin typeface="Times New Roman" pitchFamily="18" charset="0"/>
                          <a:ea typeface="+mn-ea"/>
                          <a:cs typeface="Times New Roman" pitchFamily="18" charset="0"/>
                        </a:rPr>
                        <a:t> </a:t>
                      </a:r>
                      <a:r>
                        <a:rPr kumimoji="0" lang="en-US" sz="3200" b="1" i="0" u="none" strike="noStrike" kern="1200" baseline="0" dirty="0" err="1">
                          <a:solidFill>
                            <a:schemeClr val="tx1"/>
                          </a:solidFill>
                          <a:latin typeface="Times New Roman" pitchFamily="18" charset="0"/>
                          <a:ea typeface="+mn-ea"/>
                          <a:cs typeface="Times New Roman" pitchFamily="18" charset="0"/>
                        </a:rPr>
                        <a:t>sắt</a:t>
                      </a:r>
                      <a:endParaRPr kumimoji="0" lang="en-US" sz="32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Line 43"/>
          <p:cNvSpPr>
            <a:spLocks noChangeShapeType="1"/>
          </p:cNvSpPr>
          <p:nvPr/>
        </p:nvSpPr>
        <p:spPr bwMode="auto">
          <a:xfrm>
            <a:off x="457200" y="1371600"/>
            <a:ext cx="2080592" cy="106907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Hình chữ nhật 8"/>
          <p:cNvSpPr/>
          <p:nvPr/>
        </p:nvSpPr>
        <p:spPr>
          <a:xfrm>
            <a:off x="228600" y="5105400"/>
            <a:ext cx="3148747" cy="584775"/>
          </a:xfrm>
          <a:prstGeom prst="rect">
            <a:avLst/>
          </a:prstGeom>
        </p:spPr>
        <p:txBody>
          <a:bodyPr wrap="none">
            <a:spAutoFit/>
          </a:bodyPr>
          <a:lstStyle/>
          <a:p>
            <a:r>
              <a:rPr lang="vi-VN" sz="3200" b="1" dirty="0">
                <a:solidFill>
                  <a:srgbClr val="003366"/>
                </a:solidFill>
                <a:latin typeface="+mj-lt"/>
              </a:rPr>
              <a:t>c. </a:t>
            </a:r>
            <a:r>
              <a:rPr lang="vi-VN" sz="3200" b="1" dirty="0" err="1">
                <a:solidFill>
                  <a:srgbClr val="003366"/>
                </a:solidFill>
                <a:latin typeface="+mj-lt"/>
              </a:rPr>
              <a:t>Tiến</a:t>
            </a:r>
            <a:r>
              <a:rPr lang="vi-VN" sz="3200" b="1" dirty="0">
                <a:solidFill>
                  <a:srgbClr val="003366"/>
                </a:solidFill>
                <a:latin typeface="+mj-lt"/>
              </a:rPr>
              <a:t> </a:t>
            </a:r>
            <a:r>
              <a:rPr lang="vi-VN" sz="3200" b="1" dirty="0" err="1">
                <a:solidFill>
                  <a:srgbClr val="003366"/>
                </a:solidFill>
                <a:latin typeface="+mj-lt"/>
              </a:rPr>
              <a:t>hành</a:t>
            </a:r>
            <a:r>
              <a:rPr lang="vi-VN" sz="3200" b="1" dirty="0">
                <a:solidFill>
                  <a:srgbClr val="003366"/>
                </a:solidFill>
                <a:latin typeface="+mj-lt"/>
              </a:rPr>
              <a:t> TN:</a:t>
            </a: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000" fill="hold"/>
                                        <p:tgtEl>
                                          <p:spTgt spid="35"/>
                                        </p:tgtEl>
                                        <p:attrNameLst>
                                          <p:attrName>ppt_w</p:attrName>
                                        </p:attrNameLst>
                                      </p:cBhvr>
                                      <p:tavLst>
                                        <p:tav tm="0">
                                          <p:val>
                                            <p:fltVal val="0"/>
                                          </p:val>
                                        </p:tav>
                                        <p:tav tm="100000">
                                          <p:val>
                                            <p:strVal val="#ppt_w"/>
                                          </p:val>
                                        </p:tav>
                                      </p:tavLst>
                                    </p:anim>
                                    <p:anim calcmode="lin" valueType="num">
                                      <p:cBhvr>
                                        <p:cTn id="16" dur="1000" fill="hold"/>
                                        <p:tgtEl>
                                          <p:spTgt spid="35"/>
                                        </p:tgtEl>
                                        <p:attrNameLst>
                                          <p:attrName>ppt_h</p:attrName>
                                        </p:attrNameLst>
                                      </p:cBhvr>
                                      <p:tavLst>
                                        <p:tav tm="0">
                                          <p:val>
                                            <p:fltVal val="0"/>
                                          </p:val>
                                        </p:tav>
                                        <p:tav tm="100000">
                                          <p:val>
                                            <p:strVal val="#ppt_h"/>
                                          </p:val>
                                        </p:tav>
                                      </p:tavLst>
                                    </p:anim>
                                    <p:anim calcmode="lin" valueType="num">
                                      <p:cBhvr>
                                        <p:cTn id="17" dur="1000" fill="hold"/>
                                        <p:tgtEl>
                                          <p:spTgt spid="35"/>
                                        </p:tgtEl>
                                        <p:attrNameLst>
                                          <p:attrName>style.rotation</p:attrName>
                                        </p:attrNameLst>
                                      </p:cBhvr>
                                      <p:tavLst>
                                        <p:tav tm="0">
                                          <p:val>
                                            <p:fltVal val="90"/>
                                          </p:val>
                                        </p:tav>
                                        <p:tav tm="100000">
                                          <p:val>
                                            <p:fltVal val="0"/>
                                          </p:val>
                                        </p:tav>
                                      </p:tavLst>
                                    </p:anim>
                                    <p:animEffect transition="in" filter="fade">
                                      <p:cBhvr>
                                        <p:cTn id="18" dur="10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1000" fill="hold"/>
                                        <p:tgtEl>
                                          <p:spTgt spid="45"/>
                                        </p:tgtEl>
                                        <p:attrNameLst>
                                          <p:attrName>ppt_w</p:attrName>
                                        </p:attrNameLst>
                                      </p:cBhvr>
                                      <p:tavLst>
                                        <p:tav tm="0">
                                          <p:val>
                                            <p:fltVal val="0"/>
                                          </p:val>
                                        </p:tav>
                                        <p:tav tm="100000">
                                          <p:val>
                                            <p:strVal val="#ppt_w"/>
                                          </p:val>
                                        </p:tav>
                                      </p:tavLst>
                                    </p:anim>
                                    <p:anim calcmode="lin" valueType="num">
                                      <p:cBhvr>
                                        <p:cTn id="22" dur="1000" fill="hold"/>
                                        <p:tgtEl>
                                          <p:spTgt spid="45"/>
                                        </p:tgtEl>
                                        <p:attrNameLst>
                                          <p:attrName>ppt_h</p:attrName>
                                        </p:attrNameLst>
                                      </p:cBhvr>
                                      <p:tavLst>
                                        <p:tav tm="0">
                                          <p:val>
                                            <p:fltVal val="0"/>
                                          </p:val>
                                        </p:tav>
                                        <p:tav tm="100000">
                                          <p:val>
                                            <p:strVal val="#ppt_h"/>
                                          </p:val>
                                        </p:tav>
                                      </p:tavLst>
                                    </p:anim>
                                    <p:anim calcmode="lin" valueType="num">
                                      <p:cBhvr>
                                        <p:cTn id="23" dur="1000" fill="hold"/>
                                        <p:tgtEl>
                                          <p:spTgt spid="45"/>
                                        </p:tgtEl>
                                        <p:attrNameLst>
                                          <p:attrName>style.rotation</p:attrName>
                                        </p:attrNameLst>
                                      </p:cBhvr>
                                      <p:tavLst>
                                        <p:tav tm="0">
                                          <p:val>
                                            <p:fltVal val="90"/>
                                          </p:val>
                                        </p:tav>
                                        <p:tav tm="100000">
                                          <p:val>
                                            <p:fltVal val="0"/>
                                          </p:val>
                                        </p:tav>
                                      </p:tavLst>
                                    </p:anim>
                                    <p:animEffect transition="in" filter="fade">
                                      <p:cBhvr>
                                        <p:cTn id="24" dur="10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5"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6" name="Text Box 10"/>
          <p:cNvSpPr txBox="1">
            <a:spLocks noChangeArrowheads="1"/>
          </p:cNvSpPr>
          <p:nvPr/>
        </p:nvSpPr>
        <p:spPr bwMode="auto">
          <a:xfrm>
            <a:off x="3200400" y="2667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nTimeH" pitchFamily="34" charset="0"/>
              </a:rPr>
              <a:t>K</a:t>
            </a:r>
          </a:p>
        </p:txBody>
      </p:sp>
      <p:sp>
        <p:nvSpPr>
          <p:cNvPr id="183308" name="Line 12"/>
          <p:cNvSpPr>
            <a:spLocks noChangeShapeType="1"/>
          </p:cNvSpPr>
          <p:nvPr/>
        </p:nvSpPr>
        <p:spPr bwMode="auto">
          <a:xfrm flipV="1">
            <a:off x="6934200" y="4267200"/>
            <a:ext cx="1828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10" name="Line 14"/>
          <p:cNvSpPr>
            <a:spLocks noChangeShapeType="1"/>
          </p:cNvSpPr>
          <p:nvPr/>
        </p:nvSpPr>
        <p:spPr bwMode="auto">
          <a:xfrm>
            <a:off x="8763000" y="2471738"/>
            <a:ext cx="0" cy="1828800"/>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11" name="Text Box 15"/>
          <p:cNvSpPr txBox="1">
            <a:spLocks noChangeArrowheads="1"/>
          </p:cNvSpPr>
          <p:nvPr/>
        </p:nvSpPr>
        <p:spPr bwMode="auto">
          <a:xfrm>
            <a:off x="5675313" y="5608638"/>
            <a:ext cx="515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A</a:t>
            </a:r>
          </a:p>
        </p:txBody>
      </p:sp>
      <p:sp>
        <p:nvSpPr>
          <p:cNvPr id="183312" name="Text Box 16"/>
          <p:cNvSpPr txBox="1">
            <a:spLocks noChangeArrowheads="1"/>
          </p:cNvSpPr>
          <p:nvPr/>
        </p:nvSpPr>
        <p:spPr bwMode="auto">
          <a:xfrm>
            <a:off x="6191250" y="5608638"/>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B</a:t>
            </a:r>
          </a:p>
        </p:txBody>
      </p:sp>
      <p:sp>
        <p:nvSpPr>
          <p:cNvPr id="183314" name="Line 18"/>
          <p:cNvSpPr>
            <a:spLocks noChangeShapeType="1"/>
          </p:cNvSpPr>
          <p:nvPr/>
        </p:nvSpPr>
        <p:spPr bwMode="auto">
          <a:xfrm>
            <a:off x="228600" y="2514600"/>
            <a:ext cx="2971800" cy="0"/>
          </a:xfrm>
          <a:prstGeom prst="line">
            <a:avLst/>
          </a:prstGeom>
          <a:noFill/>
          <a:ln w="57150">
            <a:solidFill>
              <a:srgbClr val="660033"/>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 name="Group 21"/>
          <p:cNvGrpSpPr/>
          <p:nvPr/>
        </p:nvGrpSpPr>
        <p:grpSpPr bwMode="auto">
          <a:xfrm>
            <a:off x="4419600" y="2514600"/>
            <a:ext cx="914400" cy="533400"/>
            <a:chOff x="4752" y="2544"/>
            <a:chExt cx="576" cy="461"/>
          </a:xfrm>
        </p:grpSpPr>
        <p:sp>
          <p:nvSpPr>
            <p:cNvPr id="183318" name="Rectangle 22"/>
            <p:cNvSpPr>
              <a:spLocks noChangeArrowheads="1"/>
            </p:cNvSpPr>
            <p:nvPr/>
          </p:nvSpPr>
          <p:spPr bwMode="auto">
            <a:xfrm rot="16200000" flipH="1">
              <a:off x="4857"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en-US" sz="2400" b="1" dirty="0">
                  <a:solidFill>
                    <a:srgbClr val="FFFF00"/>
                  </a:solidFill>
                  <a:latin typeface="Arial" panose="020B0604020202020204" pitchFamily="34" charset="0"/>
                </a:rPr>
                <a:t>6V</a:t>
              </a:r>
            </a:p>
          </p:txBody>
        </p:sp>
        <p:sp>
          <p:nvSpPr>
            <p:cNvPr id="183319" name="Line 23"/>
            <p:cNvSpPr>
              <a:spLocks noChangeShapeType="1"/>
            </p:cNvSpPr>
            <p:nvPr/>
          </p:nvSpPr>
          <p:spPr bwMode="auto">
            <a:xfrm rot="5400000">
              <a:off x="4730" y="2662"/>
              <a:ext cx="44" cy="0"/>
            </a:xfrm>
            <a:prstGeom prst="line">
              <a:avLst/>
            </a:prstGeom>
            <a:no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20" name="Line 24"/>
            <p:cNvSpPr>
              <a:spLocks noChangeShapeType="1"/>
            </p:cNvSpPr>
            <p:nvPr/>
          </p:nvSpPr>
          <p:spPr bwMode="auto">
            <a:xfrm>
              <a:off x="4896" y="2544"/>
              <a:ext cx="0" cy="96"/>
            </a:xfrm>
            <a:prstGeom prst="line">
              <a:avLst/>
            </a:prstGeom>
            <a:noFill/>
            <a:ln w="76200">
              <a:solidFill>
                <a:srgbClr val="F00A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21" name="Line 25"/>
            <p:cNvSpPr>
              <a:spLocks noChangeShapeType="1"/>
            </p:cNvSpPr>
            <p:nvPr/>
          </p:nvSpPr>
          <p:spPr bwMode="auto">
            <a:xfrm>
              <a:off x="5136" y="2544"/>
              <a:ext cx="0" cy="96"/>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83368" name="Line 72"/>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 name="Group 101"/>
          <p:cNvGrpSpPr/>
          <p:nvPr/>
        </p:nvGrpSpPr>
        <p:grpSpPr bwMode="auto">
          <a:xfrm>
            <a:off x="2790825" y="2185988"/>
            <a:ext cx="885825" cy="585787"/>
            <a:chOff x="2208" y="3852"/>
            <a:chExt cx="558" cy="369"/>
          </a:xfrm>
        </p:grpSpPr>
        <p:sp>
          <p:nvSpPr>
            <p:cNvPr id="183398" name="Line 102"/>
            <p:cNvSpPr>
              <a:spLocks noChangeShapeType="1"/>
            </p:cNvSpPr>
            <p:nvPr/>
          </p:nvSpPr>
          <p:spPr bwMode="auto">
            <a:xfrm flipV="1">
              <a:off x="2478" y="3852"/>
              <a:ext cx="288" cy="192"/>
            </a:xfrm>
            <a:prstGeom prst="line">
              <a:avLst/>
            </a:prstGeom>
            <a:noFill/>
            <a:ln w="5715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99" name="Line 103"/>
            <p:cNvSpPr>
              <a:spLocks noChangeShapeType="1"/>
            </p:cNvSpPr>
            <p:nvPr/>
          </p:nvSpPr>
          <p:spPr bwMode="auto">
            <a:xfrm flipV="1">
              <a:off x="2208" y="4029"/>
              <a:ext cx="288" cy="192"/>
            </a:xfrm>
            <a:prstGeom prst="line">
              <a:avLst/>
            </a:prstGeom>
            <a:noFill/>
            <a:ln w="57150">
              <a:solidFill>
                <a:schemeClr val="bg2">
                  <a:lumMod val="50000"/>
                  <a:alpha val="0"/>
                </a:schemeClr>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83400" name="Line 104"/>
          <p:cNvSpPr>
            <a:spLocks noChangeShapeType="1"/>
          </p:cNvSpPr>
          <p:nvPr/>
        </p:nvSpPr>
        <p:spPr bwMode="auto">
          <a:xfrm>
            <a:off x="5029200" y="2514600"/>
            <a:ext cx="3733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 name="Group 105"/>
          <p:cNvGrpSpPr/>
          <p:nvPr/>
        </p:nvGrpSpPr>
        <p:grpSpPr bwMode="auto">
          <a:xfrm>
            <a:off x="4267200" y="5035550"/>
            <a:ext cx="2222500" cy="1822450"/>
            <a:chOff x="2592" y="1680"/>
            <a:chExt cx="1400" cy="1148"/>
          </a:xfrm>
        </p:grpSpPr>
        <p:sp>
          <p:nvSpPr>
            <p:cNvPr id="183402" name="Text Box 106"/>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K</a:t>
              </a:r>
            </a:p>
          </p:txBody>
        </p:sp>
        <p:sp>
          <p:nvSpPr>
            <p:cNvPr id="183403" name="Oval 107"/>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83404" name="Rectangle 108"/>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83405" name="Rectangle 109"/>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06" name="Rectangle 110"/>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07" name="Oval 111"/>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08" name="Text Box 112"/>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183409" name="Oval 113"/>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10" name="Arc 114"/>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11" name="Line 115"/>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2" name="Text Box 116"/>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3</a:t>
              </a:r>
            </a:p>
          </p:txBody>
        </p:sp>
        <p:sp>
          <p:nvSpPr>
            <p:cNvPr id="183413" name="Text Box 117"/>
            <p:cNvSpPr txBox="1">
              <a:spLocks noChangeArrowheads="1"/>
            </p:cNvSpPr>
            <p:nvPr/>
          </p:nvSpPr>
          <p:spPr bwMode="auto">
            <a:xfrm rot="201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183414" name="Line 118"/>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5" name="Line 119"/>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6" name="Line 120"/>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7" name="Line 121"/>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8" name="Line 122"/>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19" name="Line 123"/>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0" name="Line 124"/>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1" name="Line 125"/>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2" name="Line 126"/>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3" name="Line 127"/>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4" name="Line 128"/>
            <p:cNvSpPr>
              <a:spLocks noChangeShapeType="1"/>
            </p:cNvSpPr>
            <p:nvPr/>
          </p:nvSpPr>
          <p:spPr bwMode="auto">
            <a:xfrm rot="294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5" name="Line 129"/>
            <p:cNvSpPr>
              <a:spLocks noChangeShapeType="1"/>
            </p:cNvSpPr>
            <p:nvPr/>
          </p:nvSpPr>
          <p:spPr bwMode="auto">
            <a:xfrm rot="189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6" name="Line 130"/>
            <p:cNvSpPr>
              <a:spLocks noChangeShapeType="1"/>
            </p:cNvSpPr>
            <p:nvPr/>
          </p:nvSpPr>
          <p:spPr bwMode="auto">
            <a:xfrm rot="192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7" name="Line 131"/>
            <p:cNvSpPr>
              <a:spLocks noChangeShapeType="1"/>
            </p:cNvSpPr>
            <p:nvPr/>
          </p:nvSpPr>
          <p:spPr bwMode="auto">
            <a:xfrm rot="195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8" name="Line 132"/>
            <p:cNvSpPr>
              <a:spLocks noChangeShapeType="1"/>
            </p:cNvSpPr>
            <p:nvPr/>
          </p:nvSpPr>
          <p:spPr bwMode="auto">
            <a:xfrm rot="19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29" name="Line 133"/>
            <p:cNvSpPr>
              <a:spLocks noChangeShapeType="1"/>
            </p:cNvSpPr>
            <p:nvPr/>
          </p:nvSpPr>
          <p:spPr bwMode="auto">
            <a:xfrm rot="201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0" name="Line 134"/>
            <p:cNvSpPr>
              <a:spLocks noChangeShapeType="1"/>
            </p:cNvSpPr>
            <p:nvPr/>
          </p:nvSpPr>
          <p:spPr bwMode="auto">
            <a:xfrm rot="204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1" name="Line 135"/>
            <p:cNvSpPr>
              <a:spLocks noChangeShapeType="1"/>
            </p:cNvSpPr>
            <p:nvPr/>
          </p:nvSpPr>
          <p:spPr bwMode="auto">
            <a:xfrm rot="207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2" name="Line 136"/>
            <p:cNvSpPr>
              <a:spLocks noChangeShapeType="1"/>
            </p:cNvSpPr>
            <p:nvPr/>
          </p:nvSpPr>
          <p:spPr bwMode="auto">
            <a:xfrm rot="210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3" name="Line 137"/>
            <p:cNvSpPr>
              <a:spLocks noChangeShapeType="1"/>
            </p:cNvSpPr>
            <p:nvPr/>
          </p:nvSpPr>
          <p:spPr bwMode="auto">
            <a:xfrm rot="21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4" name="Line 138"/>
            <p:cNvSpPr>
              <a:spLocks noChangeShapeType="1"/>
            </p:cNvSpPr>
            <p:nvPr/>
          </p:nvSpPr>
          <p:spPr bwMode="auto">
            <a:xfrm rot="495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5" name="Line 139"/>
            <p:cNvSpPr>
              <a:spLocks noChangeShapeType="1"/>
            </p:cNvSpPr>
            <p:nvPr/>
          </p:nvSpPr>
          <p:spPr bwMode="auto">
            <a:xfrm rot="390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6" name="Line 140"/>
            <p:cNvSpPr>
              <a:spLocks noChangeShapeType="1"/>
            </p:cNvSpPr>
            <p:nvPr/>
          </p:nvSpPr>
          <p:spPr bwMode="auto">
            <a:xfrm rot="393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7" name="Line 141"/>
            <p:cNvSpPr>
              <a:spLocks noChangeShapeType="1"/>
            </p:cNvSpPr>
            <p:nvPr/>
          </p:nvSpPr>
          <p:spPr bwMode="auto">
            <a:xfrm rot="39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8" name="Line 142"/>
            <p:cNvSpPr>
              <a:spLocks noChangeShapeType="1"/>
            </p:cNvSpPr>
            <p:nvPr/>
          </p:nvSpPr>
          <p:spPr bwMode="auto">
            <a:xfrm rot="399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39" name="Line 143"/>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40" name="Line 144"/>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41" name="Line 145"/>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42" name="Line 146"/>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43" name="Line 147"/>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44" name="Text Box 148"/>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183445" name="Text Box 149"/>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1</a:t>
              </a:r>
            </a:p>
          </p:txBody>
        </p:sp>
        <p:sp>
          <p:nvSpPr>
            <p:cNvPr id="183446" name="Text Box 150"/>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183447" name="Text Box 151"/>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183448" name="Text Box 152"/>
            <p:cNvSpPr txBox="1">
              <a:spLocks noChangeArrowheads="1"/>
            </p:cNvSpPr>
            <p:nvPr/>
          </p:nvSpPr>
          <p:spPr bwMode="auto">
            <a:xfrm>
              <a:off x="2997" y="2051"/>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Arial" panose="020B0604020202020204" pitchFamily="34" charset="0"/>
                </a:rPr>
                <a:t>V</a:t>
              </a:r>
            </a:p>
          </p:txBody>
        </p:sp>
        <p:sp>
          <p:nvSpPr>
            <p:cNvPr id="183449" name="AutoShape 153"/>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0" name="Rectangle 154"/>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1" name="Rectangle 155"/>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8000"/>
                        </a:schemeClr>
                      </a:gs>
                      <a:gs pos="100000">
                        <a:schemeClr val="bg1">
                          <a:gamma/>
                          <a:tint val="0"/>
                          <a:invGamma/>
                          <a:alpha val="37000"/>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183452" name="Rectangle 156"/>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3" name="AutoShape 157"/>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4" name="Arc 158"/>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5" name="Freeform 159"/>
            <p:cNvSpPr/>
            <p:nvPr/>
          </p:nvSpPr>
          <p:spPr bwMode="auto">
            <a:xfrm>
              <a:off x="3243" y="2419"/>
              <a:ext cx="13" cy="13"/>
            </a:xfrm>
            <a:custGeom>
              <a:avLst/>
              <a:gdLst>
                <a:gd name="T0" fmla="*/ 0 w 48"/>
                <a:gd name="T1" fmla="*/ 0 h 48"/>
                <a:gd name="T2" fmla="*/ 0 w 48"/>
                <a:gd name="T3" fmla="*/ 48 h 48"/>
                <a:gd name="T4" fmla="*/ 48 w 48"/>
                <a:gd name="T5" fmla="*/ 0 h 48"/>
              </a:gdLst>
              <a:ahLst/>
              <a:cxnLst>
                <a:cxn ang="0">
                  <a:pos x="T0" y="T1"/>
                </a:cxn>
                <a:cxn ang="0">
                  <a:pos x="T2" y="T3"/>
                </a:cxn>
                <a:cxn ang="0">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56" name="Freeform 160"/>
            <p:cNvSpPr/>
            <p:nvPr/>
          </p:nvSpPr>
          <p:spPr bwMode="auto">
            <a:xfrm>
              <a:off x="3327" y="2424"/>
              <a:ext cx="14" cy="12"/>
            </a:xfrm>
            <a:custGeom>
              <a:avLst/>
              <a:gdLst>
                <a:gd name="T0" fmla="*/ 0 w 48"/>
                <a:gd name="T1" fmla="*/ 0 h 48"/>
                <a:gd name="T2" fmla="*/ 48 w 48"/>
                <a:gd name="T3" fmla="*/ 48 h 48"/>
                <a:gd name="T4" fmla="*/ 48 w 48"/>
                <a:gd name="T5" fmla="*/ 0 h 48"/>
              </a:gdLst>
              <a:ahLst/>
              <a:cxnLst>
                <a:cxn ang="0">
                  <a:pos x="T0" y="T1"/>
                </a:cxn>
                <a:cxn ang="0">
                  <a:pos x="T2" y="T3"/>
                </a:cxn>
                <a:cxn ang="0">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57" name="AutoShape 161"/>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8" name="Oval 162"/>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59" name="Oval 163"/>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60" name="Text Box 164"/>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sp>
          <p:nvSpPr>
            <p:cNvPr id="183461" name="Text Box 165"/>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grpSp>
      <p:sp>
        <p:nvSpPr>
          <p:cNvPr id="183463" name="Line 167"/>
          <p:cNvSpPr>
            <a:spLocks noChangeShapeType="1"/>
          </p:cNvSpPr>
          <p:nvPr/>
        </p:nvSpPr>
        <p:spPr bwMode="auto">
          <a:xfrm>
            <a:off x="4104640" y="4223544"/>
            <a:ext cx="10160" cy="2329656"/>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64" name="Line 168"/>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66" name="Line 170"/>
          <p:cNvSpPr>
            <a:spLocks noChangeShapeType="1"/>
          </p:cNvSpPr>
          <p:nvPr/>
        </p:nvSpPr>
        <p:spPr bwMode="auto">
          <a:xfrm>
            <a:off x="4114800" y="6553200"/>
            <a:ext cx="381000" cy="1524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15" name="Line 19"/>
          <p:cNvSpPr>
            <a:spLocks noChangeShapeType="1"/>
          </p:cNvSpPr>
          <p:nvPr/>
        </p:nvSpPr>
        <p:spPr bwMode="auto">
          <a:xfrm>
            <a:off x="6248400" y="6657975"/>
            <a:ext cx="609600" cy="0"/>
          </a:xfrm>
          <a:prstGeom prst="line">
            <a:avLst/>
          </a:prstGeom>
          <a:noFill/>
          <a:ln w="57150">
            <a:solidFill>
              <a:schemeClr val="tx1"/>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 name="Group 173"/>
          <p:cNvGrpSpPr/>
          <p:nvPr/>
        </p:nvGrpSpPr>
        <p:grpSpPr bwMode="auto">
          <a:xfrm rot="-285818">
            <a:off x="4871720" y="5831840"/>
            <a:ext cx="1066800" cy="609600"/>
            <a:chOff x="1488" y="3504"/>
            <a:chExt cx="864" cy="480"/>
          </a:xfrm>
        </p:grpSpPr>
        <p:sp>
          <p:nvSpPr>
            <p:cNvPr id="183462" name="Line 166"/>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68" name="Line 172"/>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83474" name="Rectangle 178" descr="Narrow vertical"/>
          <p:cNvSpPr>
            <a:spLocks noChangeArrowheads="1"/>
          </p:cNvSpPr>
          <p:nvPr/>
        </p:nvSpPr>
        <p:spPr bwMode="auto">
          <a:xfrm>
            <a:off x="4343400" y="4097392"/>
            <a:ext cx="2286000" cy="304800"/>
          </a:xfrm>
          <a:prstGeom prst="rect">
            <a:avLst/>
          </a:prstGeom>
          <a:pattFill prst="dkVert">
            <a:fgClr>
              <a:schemeClr val="accent2">
                <a:lumMod val="50000"/>
              </a:schemeClr>
            </a:fgClr>
            <a:bgClr>
              <a:schemeClr val="bg1"/>
            </a:bgClr>
          </a:pattFill>
          <a:ln w="9525">
            <a:solidFill>
              <a:schemeClr val="tx1"/>
            </a:solidFill>
            <a:miter lim="800000"/>
          </a:ln>
          <a:effectLst/>
        </p:spPr>
        <p:txBody>
          <a:bodyPr wrap="none" anchor="ctr"/>
          <a:lstStyle/>
          <a:p>
            <a:endParaRPr lang="vi-VN"/>
          </a:p>
        </p:txBody>
      </p:sp>
      <p:sp>
        <p:nvSpPr>
          <p:cNvPr id="183475" name="Line 179"/>
          <p:cNvSpPr>
            <a:spLocks noChangeShapeType="1"/>
          </p:cNvSpPr>
          <p:nvPr/>
        </p:nvSpPr>
        <p:spPr bwMode="auto">
          <a:xfrm>
            <a:off x="4104640" y="4241408"/>
            <a:ext cx="228600" cy="0"/>
          </a:xfrm>
          <a:prstGeom prst="line">
            <a:avLst/>
          </a:prstGeom>
          <a:noFill/>
          <a:ln w="4762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76" name="Line 180"/>
          <p:cNvSpPr>
            <a:spLocks noChangeShapeType="1"/>
          </p:cNvSpPr>
          <p:nvPr/>
        </p:nvSpPr>
        <p:spPr bwMode="auto">
          <a:xfrm>
            <a:off x="6612984" y="4244499"/>
            <a:ext cx="304800" cy="0"/>
          </a:xfrm>
          <a:prstGeom prst="line">
            <a:avLst/>
          </a:prstGeom>
          <a:noFill/>
          <a:ln w="4762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8" name="Group 186"/>
          <p:cNvGrpSpPr/>
          <p:nvPr/>
        </p:nvGrpSpPr>
        <p:grpSpPr bwMode="auto">
          <a:xfrm>
            <a:off x="152400" y="3733800"/>
            <a:ext cx="2222500" cy="1822450"/>
            <a:chOff x="2592" y="1680"/>
            <a:chExt cx="1400" cy="1148"/>
          </a:xfrm>
        </p:grpSpPr>
        <p:sp>
          <p:nvSpPr>
            <p:cNvPr id="183483" name="Text Box 187"/>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K</a:t>
              </a:r>
            </a:p>
          </p:txBody>
        </p:sp>
        <p:sp>
          <p:nvSpPr>
            <p:cNvPr id="183484" name="Oval 188"/>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83485" name="Rectangle 189"/>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83486" name="Rectangle 190"/>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87" name="Rectangle 191"/>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88" name="Oval 192"/>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89" name="Text Box 193"/>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183490" name="Oval 194"/>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91" name="Arc 195"/>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492" name="Line 196"/>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93" name="Text Box 197"/>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3</a:t>
              </a:r>
            </a:p>
          </p:txBody>
        </p:sp>
        <p:sp>
          <p:nvSpPr>
            <p:cNvPr id="183494" name="Text Box 198"/>
            <p:cNvSpPr txBox="1">
              <a:spLocks noChangeArrowheads="1"/>
            </p:cNvSpPr>
            <p:nvPr/>
          </p:nvSpPr>
          <p:spPr bwMode="auto">
            <a:xfrm rot="201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183495" name="Line 199"/>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96" name="Line 200"/>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97" name="Line 201"/>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98" name="Line 202"/>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499" name="Line 203"/>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0" name="Line 204"/>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1" name="Line 205"/>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2" name="Line 206"/>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3" name="Line 207"/>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4" name="Line 208"/>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5" name="Line 209"/>
            <p:cNvSpPr>
              <a:spLocks noChangeShapeType="1"/>
            </p:cNvSpPr>
            <p:nvPr/>
          </p:nvSpPr>
          <p:spPr bwMode="auto">
            <a:xfrm rot="294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6" name="Line 210"/>
            <p:cNvSpPr>
              <a:spLocks noChangeShapeType="1"/>
            </p:cNvSpPr>
            <p:nvPr/>
          </p:nvSpPr>
          <p:spPr bwMode="auto">
            <a:xfrm rot="189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7" name="Line 211"/>
            <p:cNvSpPr>
              <a:spLocks noChangeShapeType="1"/>
            </p:cNvSpPr>
            <p:nvPr/>
          </p:nvSpPr>
          <p:spPr bwMode="auto">
            <a:xfrm rot="192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8" name="Line 212"/>
            <p:cNvSpPr>
              <a:spLocks noChangeShapeType="1"/>
            </p:cNvSpPr>
            <p:nvPr/>
          </p:nvSpPr>
          <p:spPr bwMode="auto">
            <a:xfrm rot="195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09" name="Line 213"/>
            <p:cNvSpPr>
              <a:spLocks noChangeShapeType="1"/>
            </p:cNvSpPr>
            <p:nvPr/>
          </p:nvSpPr>
          <p:spPr bwMode="auto">
            <a:xfrm rot="19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0" name="Line 214"/>
            <p:cNvSpPr>
              <a:spLocks noChangeShapeType="1"/>
            </p:cNvSpPr>
            <p:nvPr/>
          </p:nvSpPr>
          <p:spPr bwMode="auto">
            <a:xfrm rot="201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1" name="Line 215"/>
            <p:cNvSpPr>
              <a:spLocks noChangeShapeType="1"/>
            </p:cNvSpPr>
            <p:nvPr/>
          </p:nvSpPr>
          <p:spPr bwMode="auto">
            <a:xfrm rot="204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2" name="Line 216"/>
            <p:cNvSpPr>
              <a:spLocks noChangeShapeType="1"/>
            </p:cNvSpPr>
            <p:nvPr/>
          </p:nvSpPr>
          <p:spPr bwMode="auto">
            <a:xfrm rot="207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3" name="Line 217"/>
            <p:cNvSpPr>
              <a:spLocks noChangeShapeType="1"/>
            </p:cNvSpPr>
            <p:nvPr/>
          </p:nvSpPr>
          <p:spPr bwMode="auto">
            <a:xfrm rot="210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4" name="Line 218"/>
            <p:cNvSpPr>
              <a:spLocks noChangeShapeType="1"/>
            </p:cNvSpPr>
            <p:nvPr/>
          </p:nvSpPr>
          <p:spPr bwMode="auto">
            <a:xfrm rot="21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5" name="Line 219"/>
            <p:cNvSpPr>
              <a:spLocks noChangeShapeType="1"/>
            </p:cNvSpPr>
            <p:nvPr/>
          </p:nvSpPr>
          <p:spPr bwMode="auto">
            <a:xfrm rot="495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6" name="Line 220"/>
            <p:cNvSpPr>
              <a:spLocks noChangeShapeType="1"/>
            </p:cNvSpPr>
            <p:nvPr/>
          </p:nvSpPr>
          <p:spPr bwMode="auto">
            <a:xfrm rot="390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7" name="Line 221"/>
            <p:cNvSpPr>
              <a:spLocks noChangeShapeType="1"/>
            </p:cNvSpPr>
            <p:nvPr/>
          </p:nvSpPr>
          <p:spPr bwMode="auto">
            <a:xfrm rot="393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8" name="Line 222"/>
            <p:cNvSpPr>
              <a:spLocks noChangeShapeType="1"/>
            </p:cNvSpPr>
            <p:nvPr/>
          </p:nvSpPr>
          <p:spPr bwMode="auto">
            <a:xfrm rot="39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19" name="Line 223"/>
            <p:cNvSpPr>
              <a:spLocks noChangeShapeType="1"/>
            </p:cNvSpPr>
            <p:nvPr/>
          </p:nvSpPr>
          <p:spPr bwMode="auto">
            <a:xfrm rot="399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0" name="Line 224"/>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1" name="Line 225"/>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2" name="Line 226"/>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3" name="Line 227"/>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4" name="Line 228"/>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25" name="Text Box 229"/>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183526" name="Text Box 230"/>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1</a:t>
              </a:r>
            </a:p>
          </p:txBody>
        </p:sp>
        <p:sp>
          <p:nvSpPr>
            <p:cNvPr id="183527" name="Text Box 231"/>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183528" name="Text Box 232"/>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183529" name="Text Box 233"/>
            <p:cNvSpPr txBox="1">
              <a:spLocks noChangeArrowheads="1"/>
            </p:cNvSpPr>
            <p:nvPr/>
          </p:nvSpPr>
          <p:spPr bwMode="auto">
            <a:xfrm>
              <a:off x="2997" y="2051"/>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Arial" panose="020B0604020202020204" pitchFamily="34" charset="0"/>
                </a:rPr>
                <a:t>A</a:t>
              </a:r>
            </a:p>
          </p:txBody>
        </p:sp>
        <p:sp>
          <p:nvSpPr>
            <p:cNvPr id="183530" name="AutoShape 234"/>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1" name="Rectangle 235"/>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2" name="Rectangle 236"/>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8000"/>
                        </a:schemeClr>
                      </a:gs>
                      <a:gs pos="100000">
                        <a:schemeClr val="bg1">
                          <a:gamma/>
                          <a:tint val="0"/>
                          <a:invGamma/>
                          <a:alpha val="37000"/>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183533" name="Rectangle 237"/>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4" name="AutoShape 238"/>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5" name="Arc 239"/>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6" name="Freeform 240"/>
            <p:cNvSpPr/>
            <p:nvPr/>
          </p:nvSpPr>
          <p:spPr bwMode="auto">
            <a:xfrm>
              <a:off x="3243" y="2419"/>
              <a:ext cx="13" cy="13"/>
            </a:xfrm>
            <a:custGeom>
              <a:avLst/>
              <a:gdLst>
                <a:gd name="T0" fmla="*/ 0 w 48"/>
                <a:gd name="T1" fmla="*/ 0 h 48"/>
                <a:gd name="T2" fmla="*/ 0 w 48"/>
                <a:gd name="T3" fmla="*/ 48 h 48"/>
                <a:gd name="T4" fmla="*/ 48 w 48"/>
                <a:gd name="T5" fmla="*/ 0 h 48"/>
              </a:gdLst>
              <a:ahLst/>
              <a:cxnLst>
                <a:cxn ang="0">
                  <a:pos x="T0" y="T1"/>
                </a:cxn>
                <a:cxn ang="0">
                  <a:pos x="T2" y="T3"/>
                </a:cxn>
                <a:cxn ang="0">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37" name="Freeform 241"/>
            <p:cNvSpPr/>
            <p:nvPr/>
          </p:nvSpPr>
          <p:spPr bwMode="auto">
            <a:xfrm>
              <a:off x="3327" y="2424"/>
              <a:ext cx="14" cy="12"/>
            </a:xfrm>
            <a:custGeom>
              <a:avLst/>
              <a:gdLst>
                <a:gd name="T0" fmla="*/ 0 w 48"/>
                <a:gd name="T1" fmla="*/ 0 h 48"/>
                <a:gd name="T2" fmla="*/ 48 w 48"/>
                <a:gd name="T3" fmla="*/ 48 h 48"/>
                <a:gd name="T4" fmla="*/ 48 w 48"/>
                <a:gd name="T5" fmla="*/ 0 h 48"/>
              </a:gdLst>
              <a:ahLst/>
              <a:cxnLst>
                <a:cxn ang="0">
                  <a:pos x="T0" y="T1"/>
                </a:cxn>
                <a:cxn ang="0">
                  <a:pos x="T2" y="T3"/>
                </a:cxn>
                <a:cxn ang="0">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38" name="AutoShape 242"/>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39" name="Oval 243"/>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40" name="Oval 244"/>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3541" name="Text Box 245"/>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sp>
          <p:nvSpPr>
            <p:cNvPr id="183542" name="Text Box 246"/>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grpSp>
      <p:sp>
        <p:nvSpPr>
          <p:cNvPr id="183362" name="Line 66"/>
          <p:cNvSpPr>
            <a:spLocks noChangeShapeType="1"/>
          </p:cNvSpPr>
          <p:nvPr/>
        </p:nvSpPr>
        <p:spPr bwMode="auto">
          <a:xfrm flipV="1">
            <a:off x="259080" y="2514600"/>
            <a:ext cx="0" cy="28956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543" name="Line 247"/>
          <p:cNvSpPr>
            <a:spLocks noChangeShapeType="1"/>
          </p:cNvSpPr>
          <p:nvPr/>
        </p:nvSpPr>
        <p:spPr bwMode="auto">
          <a:xfrm>
            <a:off x="238760" y="5404584"/>
            <a:ext cx="152400" cy="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16" name="Line 20"/>
          <p:cNvSpPr>
            <a:spLocks noChangeShapeType="1"/>
          </p:cNvSpPr>
          <p:nvPr/>
        </p:nvSpPr>
        <p:spPr bwMode="auto">
          <a:xfrm>
            <a:off x="2133600" y="5410200"/>
            <a:ext cx="19050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9" name="Group 67"/>
          <p:cNvGrpSpPr/>
          <p:nvPr/>
        </p:nvGrpSpPr>
        <p:grpSpPr bwMode="auto">
          <a:xfrm rot="-1062720">
            <a:off x="726440" y="4363720"/>
            <a:ext cx="1022350" cy="785813"/>
            <a:chOff x="1680" y="1440"/>
            <a:chExt cx="592" cy="400"/>
          </a:xfrm>
        </p:grpSpPr>
        <p:sp>
          <p:nvSpPr>
            <p:cNvPr id="183364" name="Oval 68"/>
            <p:cNvSpPr>
              <a:spLocks noChangeArrowheads="1"/>
            </p:cNvSpPr>
            <p:nvPr/>
          </p:nvSpPr>
          <p:spPr bwMode="auto">
            <a:xfrm rot="-4329641">
              <a:off x="1953" y="1606"/>
              <a:ext cx="63" cy="50"/>
            </a:xfrm>
            <a:prstGeom prst="ellipse">
              <a:avLst/>
            </a:prstGeom>
            <a:solidFill>
              <a:schemeClr val="tx1"/>
            </a:solidFill>
            <a:ln w="635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83365" name="Line 69"/>
            <p:cNvSpPr>
              <a:spLocks noChangeShapeType="1"/>
            </p:cNvSpPr>
            <p:nvPr/>
          </p:nvSpPr>
          <p:spPr bwMode="auto">
            <a:xfrm flipH="1" flipV="1">
              <a:off x="1680" y="1440"/>
              <a:ext cx="288" cy="192"/>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3366" name="Line 70"/>
            <p:cNvSpPr>
              <a:spLocks noChangeShapeType="1"/>
            </p:cNvSpPr>
            <p:nvPr/>
          </p:nvSpPr>
          <p:spPr bwMode="auto">
            <a:xfrm flipH="1" flipV="1">
              <a:off x="1984" y="1648"/>
              <a:ext cx="288" cy="192"/>
            </a:xfrm>
            <a:prstGeom prst="line">
              <a:avLst/>
            </a:prstGeom>
            <a:noFill/>
            <a:ln w="952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9" name="Hình chữ nhật 168"/>
          <p:cNvSpPr/>
          <p:nvPr/>
        </p:nvSpPr>
        <p:spPr>
          <a:xfrm>
            <a:off x="228600" y="228600"/>
            <a:ext cx="3519553" cy="646331"/>
          </a:xfrm>
          <a:prstGeom prst="rect">
            <a:avLst/>
          </a:prstGeom>
        </p:spPr>
        <p:txBody>
          <a:bodyPr wrap="none">
            <a:spAutoFit/>
          </a:bodyPr>
          <a:lstStyle/>
          <a:p>
            <a:r>
              <a:rPr lang="vi-VN" sz="3600" b="1" dirty="0">
                <a:solidFill>
                  <a:srgbClr val="663300"/>
                </a:solidFill>
                <a:latin typeface="+mj-lt"/>
              </a:rPr>
              <a:t>c. </a:t>
            </a:r>
            <a:r>
              <a:rPr lang="vi-VN" sz="3600" b="1" dirty="0" err="1">
                <a:solidFill>
                  <a:srgbClr val="663300"/>
                </a:solidFill>
                <a:latin typeface="+mj-lt"/>
              </a:rPr>
              <a:t>Tiến</a:t>
            </a:r>
            <a:r>
              <a:rPr lang="vi-VN" sz="3600" b="1" dirty="0">
                <a:solidFill>
                  <a:srgbClr val="663300"/>
                </a:solidFill>
                <a:latin typeface="+mj-lt"/>
              </a:rPr>
              <a:t> </a:t>
            </a:r>
            <a:r>
              <a:rPr lang="vi-VN" sz="3600" b="1" dirty="0" err="1">
                <a:solidFill>
                  <a:srgbClr val="663300"/>
                </a:solidFill>
                <a:latin typeface="+mj-lt"/>
              </a:rPr>
              <a:t>hành</a:t>
            </a:r>
            <a:r>
              <a:rPr lang="vi-VN" sz="3600" b="1" dirty="0">
                <a:solidFill>
                  <a:srgbClr val="663300"/>
                </a:solidFill>
                <a:latin typeface="+mj-lt"/>
              </a:rPr>
              <a:t> TN:</a:t>
            </a:r>
          </a:p>
        </p:txBody>
      </p:sp>
      <p:sp>
        <p:nvSpPr>
          <p:cNvPr id="3" name="Khuung Chú Thích Chữ Nhật Góc Tròn 2"/>
          <p:cNvSpPr/>
          <p:nvPr/>
        </p:nvSpPr>
        <p:spPr>
          <a:xfrm>
            <a:off x="0" y="5867400"/>
            <a:ext cx="3657600" cy="762000"/>
          </a:xfrm>
          <a:prstGeom prst="wedgeRoundRectCallout">
            <a:avLst>
              <a:gd name="adj1" fmla="val 99683"/>
              <a:gd name="adj2" fmla="val -242833"/>
              <a:gd name="adj3" fmla="val 16667"/>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dirty="0" err="1">
                <a:solidFill>
                  <a:srgbClr val="FF0000"/>
                </a:solidFill>
                <a:latin typeface="Times New Roman" pitchFamily="18" charset="0"/>
                <a:cs typeface="Times New Roman" pitchFamily="18" charset="0"/>
              </a:rPr>
              <a:t>Dây</a:t>
            </a:r>
            <a:r>
              <a:rPr lang="en-US" sz="2800" b="1" dirty="0">
                <a:solidFill>
                  <a:srgbClr val="FF0000"/>
                </a:solidFill>
                <a:latin typeface="Times New Roman" pitchFamily="18" charset="0"/>
                <a:cs typeface="Times New Roman" pitchFamily="18" charset="0"/>
              </a:rPr>
              <a:t> đồng l</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100m</a:t>
            </a:r>
            <a:r>
              <a:rPr lang="vi-VN"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=1mm</a:t>
            </a:r>
            <a:r>
              <a:rPr lang="en-US" sz="2800" b="1" baseline="30000" dirty="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p:txBody>
      </p:sp>
      <p:graphicFrame>
        <p:nvGraphicFramePr>
          <p:cNvPr id="4" name="Đối tượng 3"/>
          <p:cNvGraphicFramePr>
            <a:graphicFrameLocks noChangeAspect="1"/>
          </p:cNvGraphicFramePr>
          <p:nvPr/>
        </p:nvGraphicFramePr>
        <p:xfrm>
          <a:off x="4484687" y="3135576"/>
          <a:ext cx="2907560" cy="941496"/>
        </p:xfrm>
        <a:graphic>
          <a:graphicData uri="http://schemas.openxmlformats.org/presentationml/2006/ole">
            <mc:AlternateContent xmlns:mc="http://schemas.openxmlformats.org/markup-compatibility/2006">
              <mc:Choice xmlns:v="urn:schemas-microsoft-com:vml" Requires="v">
                <p:oleObj spid="_x0000_s65538" name="Equation" r:id="rId2" imgW="32004000" imgH="10363200" progId="">
                  <p:embed/>
                </p:oleObj>
              </mc:Choice>
              <mc:Fallback>
                <p:oleObj name="Equation" r:id="rId2" imgW="32004000" imgH="1036320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687" y="3135576"/>
                        <a:ext cx="2907560" cy="941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mph" presetSubtype="0" repeatCount="3000" fill="hold" grpId="2" nodeType="afterEffect">
                                  <p:stCondLst>
                                    <p:cond delay="1000"/>
                                  </p:stCondLst>
                                  <p:iterate type="wd">
                                    <p:tmPct val="6000"/>
                                  </p:iterate>
                                  <p:childTnLst>
                                    <p:animClr clrSpc="hsl" dir="cw">
                                      <p:cBhvr override="childStyle">
                                        <p:cTn id="10" dur="1000" fill="hold"/>
                                        <p:tgtEl>
                                          <p:spTgt spid="3"/>
                                        </p:tgtEl>
                                        <p:attrNameLst>
                                          <p:attrName>style.color</p:attrName>
                                        </p:attrNameLst>
                                      </p:cBhvr>
                                      <p:by>
                                        <p:hsl h="-7200000" s="0" l="0"/>
                                      </p:by>
                                    </p:animClr>
                                    <p:animClr clrSpc="hsl" dir="cw">
                                      <p:cBhvr>
                                        <p:cTn id="11" dur="1000" fill="hold"/>
                                        <p:tgtEl>
                                          <p:spTgt spid="3"/>
                                        </p:tgtEl>
                                        <p:attrNameLst>
                                          <p:attrName>fillcolor</p:attrName>
                                        </p:attrNameLst>
                                      </p:cBhvr>
                                      <p:by>
                                        <p:hsl h="-7200000" s="0" l="0"/>
                                      </p:by>
                                    </p:animClr>
                                    <p:animClr clrSpc="hsl" dir="cw">
                                      <p:cBhvr>
                                        <p:cTn id="12" dur="1000" fill="hold"/>
                                        <p:tgtEl>
                                          <p:spTgt spid="3"/>
                                        </p:tgtEl>
                                        <p:attrNameLst>
                                          <p:attrName>stroke.color</p:attrName>
                                        </p:attrNameLst>
                                      </p:cBhvr>
                                      <p:by>
                                        <p:hsl h="-7200000" s="0" l="0"/>
                                      </p:by>
                                    </p:animClr>
                                    <p:set>
                                      <p:cBhvr>
                                        <p:cTn id="13" dur="1000" fill="hold"/>
                                        <p:tgtEl>
                                          <p:spTgt spid="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grpId="1" nodeType="clickEffect">
                                  <p:stCondLst>
                                    <p:cond delay="0"/>
                                  </p:stCondLst>
                                  <p:iterate type="wd">
                                    <p:tmPct val="0"/>
                                  </p:iterate>
                                  <p:childTnLst>
                                    <p:anim calcmode="lin" valueType="num">
                                      <p:cBhvr>
                                        <p:cTn id="17" dur="1000"/>
                                        <p:tgtEl>
                                          <p:spTgt spid="3"/>
                                        </p:tgtEl>
                                        <p:attrNameLst>
                                          <p:attrName>ppt_w</p:attrName>
                                        </p:attrNameLst>
                                      </p:cBhvr>
                                      <p:tavLst>
                                        <p:tav tm="0">
                                          <p:val>
                                            <p:strVal val="ppt_w"/>
                                          </p:val>
                                        </p:tav>
                                        <p:tav tm="100000">
                                          <p:val>
                                            <p:fltVal val="0"/>
                                          </p:val>
                                        </p:tav>
                                      </p:tavLst>
                                    </p:anim>
                                    <p:anim calcmode="lin" valueType="num">
                                      <p:cBhvr>
                                        <p:cTn id="18" dur="1000"/>
                                        <p:tgtEl>
                                          <p:spTgt spid="3"/>
                                        </p:tgtEl>
                                        <p:attrNameLst>
                                          <p:attrName>ppt_h</p:attrName>
                                        </p:attrNameLst>
                                      </p:cBhvr>
                                      <p:tavLst>
                                        <p:tav tm="0">
                                          <p:val>
                                            <p:strVal val="ppt_h"/>
                                          </p:val>
                                        </p:tav>
                                        <p:tav tm="100000">
                                          <p:val>
                                            <p:fltVal val="0"/>
                                          </p:val>
                                        </p:tav>
                                      </p:tavLst>
                                    </p:anim>
                                    <p:anim calcmode="lin" valueType="num">
                                      <p:cBhvr>
                                        <p:cTn id="19" dur="1000"/>
                                        <p:tgtEl>
                                          <p:spTgt spid="3"/>
                                        </p:tgtEl>
                                        <p:attrNameLst>
                                          <p:attrName>style.rotation</p:attrName>
                                        </p:attrNameLst>
                                      </p:cBhvr>
                                      <p:tavLst>
                                        <p:tav tm="0">
                                          <p:val>
                                            <p:fltVal val="0"/>
                                          </p:val>
                                        </p:tav>
                                        <p:tav tm="100000">
                                          <p:val>
                                            <p:fltVal val="90"/>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8" presetClass="emph" presetSubtype="0" fill="hold" nodeType="withEffect">
                                  <p:stCondLst>
                                    <p:cond delay="0"/>
                                  </p:stCondLst>
                                  <p:childTnLst>
                                    <p:animRot by="1800000">
                                      <p:cBhvr>
                                        <p:cTn id="23" dur="2000" fill="hold"/>
                                        <p:tgtEl>
                                          <p:spTgt spid="5"/>
                                        </p:tgtEl>
                                        <p:attrNameLst>
                                          <p:attrName>r</p:attrName>
                                        </p:attrNameLst>
                                      </p:cBhvr>
                                    </p:animRot>
                                  </p:childTnLst>
                                </p:cTn>
                              </p:par>
                            </p:childTnLst>
                          </p:cTn>
                        </p:par>
                        <p:par>
                          <p:cTn id="24" fill="hold">
                            <p:stCondLst>
                              <p:cond delay="2000"/>
                            </p:stCondLst>
                            <p:childTnLst>
                              <p:par>
                                <p:cTn id="25" presetID="8" presetClass="emph" presetSubtype="0" fill="hold" nodeType="afterEffect">
                                  <p:stCondLst>
                                    <p:cond delay="0"/>
                                  </p:stCondLst>
                                  <p:childTnLst>
                                    <p:animRot by="5580000">
                                      <p:cBhvr>
                                        <p:cTn id="26" dur="2000" fill="hold"/>
                                        <p:tgtEl>
                                          <p:spTgt spid="9"/>
                                        </p:tgtEl>
                                        <p:attrNameLst>
                                          <p:attrName>r</p:attrName>
                                        </p:attrNameLst>
                                      </p:cBhvr>
                                    </p:animRot>
                                  </p:childTnLst>
                                </p:cTn>
                              </p:par>
                              <p:par>
                                <p:cTn id="27" presetID="8" presetClass="emph" presetSubtype="0" fill="hold" nodeType="withEffect">
                                  <p:stCondLst>
                                    <p:cond delay="0"/>
                                  </p:stCondLst>
                                  <p:childTnLst>
                                    <p:animRot by="7800000">
                                      <p:cBhvr>
                                        <p:cTn id="28" dur="2000" fill="hold"/>
                                        <p:tgtEl>
                                          <p:spTgt spid="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200400" y="2667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nTimeH" pitchFamily="34" charset="0"/>
              </a:rPr>
              <a:t>K</a:t>
            </a:r>
          </a:p>
        </p:txBody>
      </p:sp>
      <p:sp>
        <p:nvSpPr>
          <p:cNvPr id="212995" name="Line 3"/>
          <p:cNvSpPr>
            <a:spLocks noChangeShapeType="1"/>
          </p:cNvSpPr>
          <p:nvPr/>
        </p:nvSpPr>
        <p:spPr bwMode="auto">
          <a:xfrm flipV="1">
            <a:off x="6934200" y="4310063"/>
            <a:ext cx="1828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996" name="Line 4"/>
          <p:cNvSpPr>
            <a:spLocks noChangeShapeType="1"/>
          </p:cNvSpPr>
          <p:nvPr/>
        </p:nvSpPr>
        <p:spPr bwMode="auto">
          <a:xfrm>
            <a:off x="8763000" y="2471738"/>
            <a:ext cx="0" cy="1871662"/>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997" name="Text Box 5"/>
          <p:cNvSpPr txBox="1">
            <a:spLocks noChangeArrowheads="1"/>
          </p:cNvSpPr>
          <p:nvPr/>
        </p:nvSpPr>
        <p:spPr bwMode="auto">
          <a:xfrm>
            <a:off x="5675313" y="5608638"/>
            <a:ext cx="515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A</a:t>
            </a:r>
          </a:p>
        </p:txBody>
      </p:sp>
      <p:sp>
        <p:nvSpPr>
          <p:cNvPr id="212998" name="Text Box 6"/>
          <p:cNvSpPr txBox="1">
            <a:spLocks noChangeArrowheads="1"/>
          </p:cNvSpPr>
          <p:nvPr/>
        </p:nvSpPr>
        <p:spPr bwMode="auto">
          <a:xfrm>
            <a:off x="6191250" y="5608638"/>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B</a:t>
            </a:r>
          </a:p>
        </p:txBody>
      </p:sp>
      <p:sp>
        <p:nvSpPr>
          <p:cNvPr id="213000" name="Line 8"/>
          <p:cNvSpPr>
            <a:spLocks noChangeShapeType="1"/>
          </p:cNvSpPr>
          <p:nvPr/>
        </p:nvSpPr>
        <p:spPr bwMode="auto">
          <a:xfrm>
            <a:off x="228600" y="2514600"/>
            <a:ext cx="2971800" cy="0"/>
          </a:xfrm>
          <a:prstGeom prst="line">
            <a:avLst/>
          </a:prstGeom>
          <a:noFill/>
          <a:ln w="57150">
            <a:solidFill>
              <a:srgbClr val="660033"/>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 name="Group 9"/>
          <p:cNvGrpSpPr/>
          <p:nvPr/>
        </p:nvGrpSpPr>
        <p:grpSpPr bwMode="auto">
          <a:xfrm>
            <a:off x="4419600" y="2514600"/>
            <a:ext cx="914400" cy="533400"/>
            <a:chOff x="4752" y="2544"/>
            <a:chExt cx="576" cy="461"/>
          </a:xfrm>
        </p:grpSpPr>
        <p:sp>
          <p:nvSpPr>
            <p:cNvPr id="213002" name="Rectangle 10"/>
            <p:cNvSpPr>
              <a:spLocks noChangeArrowheads="1"/>
            </p:cNvSpPr>
            <p:nvPr/>
          </p:nvSpPr>
          <p:spPr bwMode="auto">
            <a:xfrm rot="16200000" flipH="1">
              <a:off x="4857"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en-US" sz="3200" b="1" dirty="0">
                  <a:solidFill>
                    <a:srgbClr val="FFFF00"/>
                  </a:solidFill>
                  <a:latin typeface="Times New Roman" pitchFamily="18" charset="0"/>
                  <a:cs typeface="Times New Roman" pitchFamily="18" charset="0"/>
                </a:rPr>
                <a:t>6V</a:t>
              </a:r>
            </a:p>
          </p:txBody>
        </p:sp>
        <p:sp>
          <p:nvSpPr>
            <p:cNvPr id="213003" name="Line 11"/>
            <p:cNvSpPr>
              <a:spLocks noChangeShapeType="1"/>
            </p:cNvSpPr>
            <p:nvPr/>
          </p:nvSpPr>
          <p:spPr bwMode="auto">
            <a:xfrm rot="5400000">
              <a:off x="4730" y="2662"/>
              <a:ext cx="44" cy="0"/>
            </a:xfrm>
            <a:prstGeom prst="line">
              <a:avLst/>
            </a:prstGeom>
            <a:no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04" name="Line 12"/>
            <p:cNvSpPr>
              <a:spLocks noChangeShapeType="1"/>
            </p:cNvSpPr>
            <p:nvPr/>
          </p:nvSpPr>
          <p:spPr bwMode="auto">
            <a:xfrm>
              <a:off x="4896" y="2544"/>
              <a:ext cx="0" cy="96"/>
            </a:xfrm>
            <a:prstGeom prst="line">
              <a:avLst/>
            </a:prstGeom>
            <a:noFill/>
            <a:ln w="76200">
              <a:solidFill>
                <a:srgbClr val="F00A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05" name="Line 13"/>
            <p:cNvSpPr>
              <a:spLocks noChangeShapeType="1"/>
            </p:cNvSpPr>
            <p:nvPr/>
          </p:nvSpPr>
          <p:spPr bwMode="auto">
            <a:xfrm>
              <a:off x="5136" y="2544"/>
              <a:ext cx="0" cy="96"/>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3006" name="Line 14"/>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 name="Group 15"/>
          <p:cNvGrpSpPr/>
          <p:nvPr/>
        </p:nvGrpSpPr>
        <p:grpSpPr bwMode="auto">
          <a:xfrm>
            <a:off x="2790825" y="2176463"/>
            <a:ext cx="869950" cy="595312"/>
            <a:chOff x="2208" y="3846"/>
            <a:chExt cx="548" cy="375"/>
          </a:xfrm>
        </p:grpSpPr>
        <p:sp>
          <p:nvSpPr>
            <p:cNvPr id="213008" name="Line 16"/>
            <p:cNvSpPr>
              <a:spLocks noChangeShapeType="1"/>
            </p:cNvSpPr>
            <p:nvPr/>
          </p:nvSpPr>
          <p:spPr bwMode="auto">
            <a:xfrm flipV="1">
              <a:off x="2468" y="3846"/>
              <a:ext cx="288" cy="192"/>
            </a:xfrm>
            <a:prstGeom prst="line">
              <a:avLst/>
            </a:prstGeom>
            <a:noFill/>
            <a:ln w="5715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09" name="Line 17"/>
            <p:cNvSpPr>
              <a:spLocks noChangeShapeType="1"/>
            </p:cNvSpPr>
            <p:nvPr/>
          </p:nvSpPr>
          <p:spPr bwMode="auto">
            <a:xfrm flipV="1">
              <a:off x="2208" y="4029"/>
              <a:ext cx="288" cy="192"/>
            </a:xfrm>
            <a:prstGeom prst="line">
              <a:avLst/>
            </a:prstGeom>
            <a:noFill/>
            <a:ln w="57150">
              <a:solidFill>
                <a:schemeClr val="bg2">
                  <a:lumMod val="75000"/>
                  <a:alpha val="0"/>
                </a:schemeClr>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3010" name="Line 18"/>
          <p:cNvSpPr>
            <a:spLocks noChangeShapeType="1"/>
          </p:cNvSpPr>
          <p:nvPr/>
        </p:nvSpPr>
        <p:spPr bwMode="auto">
          <a:xfrm>
            <a:off x="5029200" y="2514600"/>
            <a:ext cx="3733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 name="Group 19"/>
          <p:cNvGrpSpPr/>
          <p:nvPr/>
        </p:nvGrpSpPr>
        <p:grpSpPr bwMode="auto">
          <a:xfrm>
            <a:off x="4267200" y="5035550"/>
            <a:ext cx="2222500" cy="1822450"/>
            <a:chOff x="2592" y="1680"/>
            <a:chExt cx="1400" cy="1148"/>
          </a:xfrm>
        </p:grpSpPr>
        <p:sp>
          <p:nvSpPr>
            <p:cNvPr id="213012" name="Text Box 20"/>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K</a:t>
              </a:r>
            </a:p>
          </p:txBody>
        </p:sp>
        <p:sp>
          <p:nvSpPr>
            <p:cNvPr id="213013" name="Oval 21"/>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213014" name="Rectangle 22"/>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213015" name="Rectangle 23"/>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16" name="Rectangle 24"/>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17" name="Oval 25"/>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18" name="Text Box 26"/>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213019" name="Oval 27"/>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20" name="Arc 28"/>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21" name="Line 29"/>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2" name="Text Box 30"/>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3</a:t>
              </a:r>
            </a:p>
          </p:txBody>
        </p:sp>
        <p:sp>
          <p:nvSpPr>
            <p:cNvPr id="213023" name="Text Box 31"/>
            <p:cNvSpPr txBox="1">
              <a:spLocks noChangeArrowheads="1"/>
            </p:cNvSpPr>
            <p:nvPr/>
          </p:nvSpPr>
          <p:spPr bwMode="auto">
            <a:xfrm rot="201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213024" name="Line 32"/>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5" name="Line 33"/>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6" name="Line 34"/>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7" name="Line 35"/>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8" name="Line 36"/>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29" name="Line 37"/>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0" name="Line 38"/>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1" name="Line 39"/>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2" name="Line 40"/>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3" name="Line 41"/>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4" name="Line 42"/>
            <p:cNvSpPr>
              <a:spLocks noChangeShapeType="1"/>
            </p:cNvSpPr>
            <p:nvPr/>
          </p:nvSpPr>
          <p:spPr bwMode="auto">
            <a:xfrm rot="294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5" name="Line 43"/>
            <p:cNvSpPr>
              <a:spLocks noChangeShapeType="1"/>
            </p:cNvSpPr>
            <p:nvPr/>
          </p:nvSpPr>
          <p:spPr bwMode="auto">
            <a:xfrm rot="189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6" name="Line 44"/>
            <p:cNvSpPr>
              <a:spLocks noChangeShapeType="1"/>
            </p:cNvSpPr>
            <p:nvPr/>
          </p:nvSpPr>
          <p:spPr bwMode="auto">
            <a:xfrm rot="192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7" name="Line 45"/>
            <p:cNvSpPr>
              <a:spLocks noChangeShapeType="1"/>
            </p:cNvSpPr>
            <p:nvPr/>
          </p:nvSpPr>
          <p:spPr bwMode="auto">
            <a:xfrm rot="195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8" name="Line 46"/>
            <p:cNvSpPr>
              <a:spLocks noChangeShapeType="1"/>
            </p:cNvSpPr>
            <p:nvPr/>
          </p:nvSpPr>
          <p:spPr bwMode="auto">
            <a:xfrm rot="19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39" name="Line 47"/>
            <p:cNvSpPr>
              <a:spLocks noChangeShapeType="1"/>
            </p:cNvSpPr>
            <p:nvPr/>
          </p:nvSpPr>
          <p:spPr bwMode="auto">
            <a:xfrm rot="201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0" name="Line 48"/>
            <p:cNvSpPr>
              <a:spLocks noChangeShapeType="1"/>
            </p:cNvSpPr>
            <p:nvPr/>
          </p:nvSpPr>
          <p:spPr bwMode="auto">
            <a:xfrm rot="204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1" name="Line 49"/>
            <p:cNvSpPr>
              <a:spLocks noChangeShapeType="1"/>
            </p:cNvSpPr>
            <p:nvPr/>
          </p:nvSpPr>
          <p:spPr bwMode="auto">
            <a:xfrm rot="207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2" name="Line 50"/>
            <p:cNvSpPr>
              <a:spLocks noChangeShapeType="1"/>
            </p:cNvSpPr>
            <p:nvPr/>
          </p:nvSpPr>
          <p:spPr bwMode="auto">
            <a:xfrm rot="210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3" name="Line 51"/>
            <p:cNvSpPr>
              <a:spLocks noChangeShapeType="1"/>
            </p:cNvSpPr>
            <p:nvPr/>
          </p:nvSpPr>
          <p:spPr bwMode="auto">
            <a:xfrm rot="21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4" name="Line 52"/>
            <p:cNvSpPr>
              <a:spLocks noChangeShapeType="1"/>
            </p:cNvSpPr>
            <p:nvPr/>
          </p:nvSpPr>
          <p:spPr bwMode="auto">
            <a:xfrm rot="495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5" name="Line 53"/>
            <p:cNvSpPr>
              <a:spLocks noChangeShapeType="1"/>
            </p:cNvSpPr>
            <p:nvPr/>
          </p:nvSpPr>
          <p:spPr bwMode="auto">
            <a:xfrm rot="390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6" name="Line 54"/>
            <p:cNvSpPr>
              <a:spLocks noChangeShapeType="1"/>
            </p:cNvSpPr>
            <p:nvPr/>
          </p:nvSpPr>
          <p:spPr bwMode="auto">
            <a:xfrm rot="393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7" name="Line 55"/>
            <p:cNvSpPr>
              <a:spLocks noChangeShapeType="1"/>
            </p:cNvSpPr>
            <p:nvPr/>
          </p:nvSpPr>
          <p:spPr bwMode="auto">
            <a:xfrm rot="39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8" name="Line 56"/>
            <p:cNvSpPr>
              <a:spLocks noChangeShapeType="1"/>
            </p:cNvSpPr>
            <p:nvPr/>
          </p:nvSpPr>
          <p:spPr bwMode="auto">
            <a:xfrm rot="399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49" name="Line 57"/>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50" name="Line 58"/>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51" name="Line 59"/>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52" name="Line 60"/>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53" name="Line 61"/>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54" name="Text Box 62"/>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213055" name="Text Box 63"/>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1</a:t>
              </a:r>
            </a:p>
          </p:txBody>
        </p:sp>
        <p:sp>
          <p:nvSpPr>
            <p:cNvPr id="213056" name="Text Box 64"/>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213057" name="Text Box 65"/>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213058" name="Text Box 66"/>
            <p:cNvSpPr txBox="1">
              <a:spLocks noChangeArrowheads="1"/>
            </p:cNvSpPr>
            <p:nvPr/>
          </p:nvSpPr>
          <p:spPr bwMode="auto">
            <a:xfrm>
              <a:off x="2997" y="2051"/>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Arial" panose="020B0604020202020204" pitchFamily="34" charset="0"/>
                </a:rPr>
                <a:t>V</a:t>
              </a:r>
            </a:p>
          </p:txBody>
        </p:sp>
        <p:sp>
          <p:nvSpPr>
            <p:cNvPr id="213059" name="AutoShape 67"/>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0" name="Rectangle 68"/>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1" name="Rectangle 69"/>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8000"/>
                        </a:schemeClr>
                      </a:gs>
                      <a:gs pos="100000">
                        <a:schemeClr val="bg1">
                          <a:gamma/>
                          <a:tint val="0"/>
                          <a:invGamma/>
                          <a:alpha val="37000"/>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213062" name="Rectangle 70"/>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3" name="AutoShape 71"/>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4" name="Arc 72"/>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5" name="Freeform 73"/>
            <p:cNvSpPr/>
            <p:nvPr/>
          </p:nvSpPr>
          <p:spPr bwMode="auto">
            <a:xfrm>
              <a:off x="3243" y="2419"/>
              <a:ext cx="13" cy="13"/>
            </a:xfrm>
            <a:custGeom>
              <a:avLst/>
              <a:gdLst>
                <a:gd name="T0" fmla="*/ 0 w 48"/>
                <a:gd name="T1" fmla="*/ 0 h 48"/>
                <a:gd name="T2" fmla="*/ 0 w 48"/>
                <a:gd name="T3" fmla="*/ 48 h 48"/>
                <a:gd name="T4" fmla="*/ 48 w 48"/>
                <a:gd name="T5" fmla="*/ 0 h 48"/>
              </a:gdLst>
              <a:ahLst/>
              <a:cxnLst>
                <a:cxn ang="0">
                  <a:pos x="T0" y="T1"/>
                </a:cxn>
                <a:cxn ang="0">
                  <a:pos x="T2" y="T3"/>
                </a:cxn>
                <a:cxn ang="0">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66" name="Freeform 74"/>
            <p:cNvSpPr/>
            <p:nvPr/>
          </p:nvSpPr>
          <p:spPr bwMode="auto">
            <a:xfrm>
              <a:off x="3327" y="2424"/>
              <a:ext cx="14" cy="12"/>
            </a:xfrm>
            <a:custGeom>
              <a:avLst/>
              <a:gdLst>
                <a:gd name="T0" fmla="*/ 0 w 48"/>
                <a:gd name="T1" fmla="*/ 0 h 48"/>
                <a:gd name="T2" fmla="*/ 48 w 48"/>
                <a:gd name="T3" fmla="*/ 48 h 48"/>
                <a:gd name="T4" fmla="*/ 48 w 48"/>
                <a:gd name="T5" fmla="*/ 0 h 48"/>
              </a:gdLst>
              <a:ahLst/>
              <a:cxnLst>
                <a:cxn ang="0">
                  <a:pos x="T0" y="T1"/>
                </a:cxn>
                <a:cxn ang="0">
                  <a:pos x="T2" y="T3"/>
                </a:cxn>
                <a:cxn ang="0">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67" name="AutoShape 75"/>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8" name="Oval 76"/>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69" name="Oval 77"/>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70" name="Text Box 78"/>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sp>
          <p:nvSpPr>
            <p:cNvPr id="213071" name="Text Box 79"/>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grpSp>
      <p:sp>
        <p:nvSpPr>
          <p:cNvPr id="213072" name="Line 80"/>
          <p:cNvSpPr>
            <a:spLocks noChangeShapeType="1"/>
          </p:cNvSpPr>
          <p:nvPr/>
        </p:nvSpPr>
        <p:spPr bwMode="auto">
          <a:xfrm>
            <a:off x="4124960" y="4323080"/>
            <a:ext cx="0" cy="2209800"/>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73" name="Line 81"/>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74" name="Line 82"/>
          <p:cNvSpPr>
            <a:spLocks noChangeShapeType="1"/>
          </p:cNvSpPr>
          <p:nvPr/>
        </p:nvSpPr>
        <p:spPr bwMode="auto">
          <a:xfrm>
            <a:off x="4114800" y="6553200"/>
            <a:ext cx="381000" cy="1524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75" name="Line 83"/>
          <p:cNvSpPr>
            <a:spLocks noChangeShapeType="1"/>
          </p:cNvSpPr>
          <p:nvPr/>
        </p:nvSpPr>
        <p:spPr bwMode="auto">
          <a:xfrm>
            <a:off x="6248400" y="6657975"/>
            <a:ext cx="609600" cy="0"/>
          </a:xfrm>
          <a:prstGeom prst="line">
            <a:avLst/>
          </a:prstGeom>
          <a:noFill/>
          <a:ln w="57150">
            <a:solidFill>
              <a:schemeClr val="tx1"/>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 name="Group 84"/>
          <p:cNvGrpSpPr/>
          <p:nvPr/>
        </p:nvGrpSpPr>
        <p:grpSpPr bwMode="auto">
          <a:xfrm rot="21314182">
            <a:off x="4871720" y="5831840"/>
            <a:ext cx="1066800" cy="609600"/>
            <a:chOff x="1488" y="3504"/>
            <a:chExt cx="864" cy="480"/>
          </a:xfrm>
        </p:grpSpPr>
        <p:sp>
          <p:nvSpPr>
            <p:cNvPr id="213077" name="Line 85"/>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78" name="Line 86"/>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13081" name="Rectangle 89" descr="Narrow vertical"/>
          <p:cNvSpPr>
            <a:spLocks noChangeArrowheads="1"/>
          </p:cNvSpPr>
          <p:nvPr/>
        </p:nvSpPr>
        <p:spPr bwMode="auto">
          <a:xfrm>
            <a:off x="4343400" y="4149080"/>
            <a:ext cx="2286000" cy="304800"/>
          </a:xfrm>
          <a:prstGeom prst="rect">
            <a:avLst/>
          </a:prstGeom>
          <a:pattFill prst="dkVert">
            <a:fgClr>
              <a:schemeClr val="bg1">
                <a:lumMod val="85000"/>
              </a:schemeClr>
            </a:fgClr>
            <a:bgClr>
              <a:schemeClr val="bg1"/>
            </a:bgClr>
          </a:pattFill>
          <a:ln>
            <a:noFill/>
          </a:ln>
          <a:effectLst/>
        </p:spPr>
        <p:txBody>
          <a:bodyPr wrap="none" anchor="ctr"/>
          <a:lstStyle/>
          <a:p>
            <a:endParaRPr lang="vi-VN"/>
          </a:p>
        </p:txBody>
      </p:sp>
      <p:sp>
        <p:nvSpPr>
          <p:cNvPr id="213082" name="Line 90"/>
          <p:cNvSpPr>
            <a:spLocks noChangeShapeType="1"/>
          </p:cNvSpPr>
          <p:nvPr/>
        </p:nvSpPr>
        <p:spPr bwMode="auto">
          <a:xfrm>
            <a:off x="4114800" y="4313416"/>
            <a:ext cx="228600" cy="0"/>
          </a:xfrm>
          <a:prstGeom prst="line">
            <a:avLst/>
          </a:prstGeom>
          <a:noFill/>
          <a:ln w="5080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83" name="Line 91"/>
          <p:cNvSpPr>
            <a:spLocks noChangeShapeType="1"/>
          </p:cNvSpPr>
          <p:nvPr/>
        </p:nvSpPr>
        <p:spPr bwMode="auto">
          <a:xfrm>
            <a:off x="6629400" y="4310063"/>
            <a:ext cx="304800" cy="0"/>
          </a:xfrm>
          <a:prstGeom prst="line">
            <a:avLst/>
          </a:prstGeom>
          <a:noFill/>
          <a:ln w="5080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 name="Group 92"/>
          <p:cNvGrpSpPr/>
          <p:nvPr/>
        </p:nvGrpSpPr>
        <p:grpSpPr bwMode="auto">
          <a:xfrm>
            <a:off x="152400" y="3733800"/>
            <a:ext cx="2222500" cy="1822450"/>
            <a:chOff x="2592" y="1680"/>
            <a:chExt cx="1400" cy="1148"/>
          </a:xfrm>
        </p:grpSpPr>
        <p:sp>
          <p:nvSpPr>
            <p:cNvPr id="213085" name="Text Box 93"/>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nTimeH" pitchFamily="34" charset="0"/>
                </a:rPr>
                <a:t>K</a:t>
              </a:r>
            </a:p>
          </p:txBody>
        </p:sp>
        <p:sp>
          <p:nvSpPr>
            <p:cNvPr id="213086" name="Oval 94"/>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213087" name="Rectangle 95"/>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213088" name="Rectangle 9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89" name="Rectangle 97"/>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90" name="Oval 98"/>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91" name="Text Box 99"/>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213092" name="Oval 100"/>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93" name="Arc 101"/>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094" name="Line 102"/>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95" name="Text Box 103"/>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3</a:t>
              </a:r>
            </a:p>
          </p:txBody>
        </p:sp>
        <p:sp>
          <p:nvSpPr>
            <p:cNvPr id="213096" name="Text Box 104"/>
            <p:cNvSpPr txBox="1">
              <a:spLocks noChangeArrowheads="1"/>
            </p:cNvSpPr>
            <p:nvPr/>
          </p:nvSpPr>
          <p:spPr bwMode="auto">
            <a:xfrm rot="201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213097" name="Line 105"/>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98" name="Line 106"/>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099" name="Line 107"/>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0" name="Line 108"/>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1" name="Line 109"/>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2" name="Line 110"/>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3" name="Line 111"/>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4" name="Line 112"/>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5" name="Line 113"/>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6" name="Line 114"/>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7" name="Line 115"/>
            <p:cNvSpPr>
              <a:spLocks noChangeShapeType="1"/>
            </p:cNvSpPr>
            <p:nvPr/>
          </p:nvSpPr>
          <p:spPr bwMode="auto">
            <a:xfrm rot="294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8" name="Line 116"/>
            <p:cNvSpPr>
              <a:spLocks noChangeShapeType="1"/>
            </p:cNvSpPr>
            <p:nvPr/>
          </p:nvSpPr>
          <p:spPr bwMode="auto">
            <a:xfrm rot="189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09" name="Line 117"/>
            <p:cNvSpPr>
              <a:spLocks noChangeShapeType="1"/>
            </p:cNvSpPr>
            <p:nvPr/>
          </p:nvSpPr>
          <p:spPr bwMode="auto">
            <a:xfrm rot="192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0" name="Line 118"/>
            <p:cNvSpPr>
              <a:spLocks noChangeShapeType="1"/>
            </p:cNvSpPr>
            <p:nvPr/>
          </p:nvSpPr>
          <p:spPr bwMode="auto">
            <a:xfrm rot="195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1" name="Line 119"/>
            <p:cNvSpPr>
              <a:spLocks noChangeShapeType="1"/>
            </p:cNvSpPr>
            <p:nvPr/>
          </p:nvSpPr>
          <p:spPr bwMode="auto">
            <a:xfrm rot="19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2" name="Line 120"/>
            <p:cNvSpPr>
              <a:spLocks noChangeShapeType="1"/>
            </p:cNvSpPr>
            <p:nvPr/>
          </p:nvSpPr>
          <p:spPr bwMode="auto">
            <a:xfrm rot="201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3" name="Line 121"/>
            <p:cNvSpPr>
              <a:spLocks noChangeShapeType="1"/>
            </p:cNvSpPr>
            <p:nvPr/>
          </p:nvSpPr>
          <p:spPr bwMode="auto">
            <a:xfrm rot="204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4" name="Line 122"/>
            <p:cNvSpPr>
              <a:spLocks noChangeShapeType="1"/>
            </p:cNvSpPr>
            <p:nvPr/>
          </p:nvSpPr>
          <p:spPr bwMode="auto">
            <a:xfrm rot="207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5" name="Line 123"/>
            <p:cNvSpPr>
              <a:spLocks noChangeShapeType="1"/>
            </p:cNvSpPr>
            <p:nvPr/>
          </p:nvSpPr>
          <p:spPr bwMode="auto">
            <a:xfrm rot="210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6" name="Line 124"/>
            <p:cNvSpPr>
              <a:spLocks noChangeShapeType="1"/>
            </p:cNvSpPr>
            <p:nvPr/>
          </p:nvSpPr>
          <p:spPr bwMode="auto">
            <a:xfrm rot="21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7" name="Line 125"/>
            <p:cNvSpPr>
              <a:spLocks noChangeShapeType="1"/>
            </p:cNvSpPr>
            <p:nvPr/>
          </p:nvSpPr>
          <p:spPr bwMode="auto">
            <a:xfrm rot="495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8" name="Line 126"/>
            <p:cNvSpPr>
              <a:spLocks noChangeShapeType="1"/>
            </p:cNvSpPr>
            <p:nvPr/>
          </p:nvSpPr>
          <p:spPr bwMode="auto">
            <a:xfrm rot="390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19" name="Line 127"/>
            <p:cNvSpPr>
              <a:spLocks noChangeShapeType="1"/>
            </p:cNvSpPr>
            <p:nvPr/>
          </p:nvSpPr>
          <p:spPr bwMode="auto">
            <a:xfrm rot="393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0" name="Line 128"/>
            <p:cNvSpPr>
              <a:spLocks noChangeShapeType="1"/>
            </p:cNvSpPr>
            <p:nvPr/>
          </p:nvSpPr>
          <p:spPr bwMode="auto">
            <a:xfrm rot="39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1" name="Line 129"/>
            <p:cNvSpPr>
              <a:spLocks noChangeShapeType="1"/>
            </p:cNvSpPr>
            <p:nvPr/>
          </p:nvSpPr>
          <p:spPr bwMode="auto">
            <a:xfrm rot="399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2" name="Line 130"/>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3" name="Line 131"/>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4" name="Line 132"/>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5" name="Line 133"/>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6" name="Line 134"/>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27" name="Text Box 135"/>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213128" name="Text Box 136"/>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latin typeface="Arial" panose="020B0604020202020204" pitchFamily="34" charset="0"/>
                </a:rPr>
                <a:t>1</a:t>
              </a:r>
            </a:p>
          </p:txBody>
        </p:sp>
        <p:sp>
          <p:nvSpPr>
            <p:cNvPr id="213129" name="Text Box 137"/>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213130" name="Text Box 138"/>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213131" name="Text Box 139"/>
            <p:cNvSpPr txBox="1">
              <a:spLocks noChangeArrowheads="1"/>
            </p:cNvSpPr>
            <p:nvPr/>
          </p:nvSpPr>
          <p:spPr bwMode="auto">
            <a:xfrm>
              <a:off x="2997" y="2051"/>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Arial" panose="020B0604020202020204" pitchFamily="34" charset="0"/>
                </a:rPr>
                <a:t>A</a:t>
              </a:r>
            </a:p>
          </p:txBody>
        </p:sp>
        <p:sp>
          <p:nvSpPr>
            <p:cNvPr id="213132" name="AutoShape 140"/>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33" name="Rectangle 141"/>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34" name="Rectangle 142"/>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8000"/>
                        </a:schemeClr>
                      </a:gs>
                      <a:gs pos="100000">
                        <a:schemeClr val="bg1">
                          <a:gamma/>
                          <a:tint val="0"/>
                          <a:invGamma/>
                          <a:alpha val="37000"/>
                        </a:scheme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213135" name="Rectangle 143"/>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36" name="AutoShape 144"/>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37" name="Arc 145"/>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38" name="Freeform 146"/>
            <p:cNvSpPr/>
            <p:nvPr/>
          </p:nvSpPr>
          <p:spPr bwMode="auto">
            <a:xfrm>
              <a:off x="3243" y="2419"/>
              <a:ext cx="13" cy="13"/>
            </a:xfrm>
            <a:custGeom>
              <a:avLst/>
              <a:gdLst>
                <a:gd name="T0" fmla="*/ 0 w 48"/>
                <a:gd name="T1" fmla="*/ 0 h 48"/>
                <a:gd name="T2" fmla="*/ 0 w 48"/>
                <a:gd name="T3" fmla="*/ 48 h 48"/>
                <a:gd name="T4" fmla="*/ 48 w 48"/>
                <a:gd name="T5" fmla="*/ 0 h 48"/>
              </a:gdLst>
              <a:ahLst/>
              <a:cxnLst>
                <a:cxn ang="0">
                  <a:pos x="T0" y="T1"/>
                </a:cxn>
                <a:cxn ang="0">
                  <a:pos x="T2" y="T3"/>
                </a:cxn>
                <a:cxn ang="0">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39" name="Freeform 147"/>
            <p:cNvSpPr/>
            <p:nvPr/>
          </p:nvSpPr>
          <p:spPr bwMode="auto">
            <a:xfrm>
              <a:off x="3327" y="2424"/>
              <a:ext cx="14" cy="12"/>
            </a:xfrm>
            <a:custGeom>
              <a:avLst/>
              <a:gdLst>
                <a:gd name="T0" fmla="*/ 0 w 48"/>
                <a:gd name="T1" fmla="*/ 0 h 48"/>
                <a:gd name="T2" fmla="*/ 48 w 48"/>
                <a:gd name="T3" fmla="*/ 48 h 48"/>
                <a:gd name="T4" fmla="*/ 48 w 48"/>
                <a:gd name="T5" fmla="*/ 0 h 48"/>
              </a:gdLst>
              <a:ahLst/>
              <a:cxnLst>
                <a:cxn ang="0">
                  <a:pos x="T0" y="T1"/>
                </a:cxn>
                <a:cxn ang="0">
                  <a:pos x="T2" y="T3"/>
                </a:cxn>
                <a:cxn ang="0">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40" name="AutoShape 148"/>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41" name="Oval 149"/>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42" name="Oval 150"/>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143" name="Text Box 151"/>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sp>
          <p:nvSpPr>
            <p:cNvPr id="213144" name="Text Box 152"/>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Arial" panose="020B0604020202020204" pitchFamily="34" charset="0"/>
                </a:rPr>
                <a:t>+</a:t>
              </a:r>
            </a:p>
          </p:txBody>
        </p:sp>
      </p:grpSp>
      <p:sp>
        <p:nvSpPr>
          <p:cNvPr id="213145" name="Line 153"/>
          <p:cNvSpPr>
            <a:spLocks noChangeShapeType="1"/>
          </p:cNvSpPr>
          <p:nvPr/>
        </p:nvSpPr>
        <p:spPr bwMode="auto">
          <a:xfrm flipV="1">
            <a:off x="262568" y="2514600"/>
            <a:ext cx="0" cy="28956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46" name="Line 154"/>
          <p:cNvSpPr>
            <a:spLocks noChangeShapeType="1"/>
          </p:cNvSpPr>
          <p:nvPr/>
        </p:nvSpPr>
        <p:spPr bwMode="auto">
          <a:xfrm>
            <a:off x="238760" y="5389880"/>
            <a:ext cx="152400" cy="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47" name="Line 155"/>
          <p:cNvSpPr>
            <a:spLocks noChangeShapeType="1"/>
          </p:cNvSpPr>
          <p:nvPr/>
        </p:nvSpPr>
        <p:spPr bwMode="auto">
          <a:xfrm>
            <a:off x="2133600" y="5410200"/>
            <a:ext cx="19050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8" name="Group 156"/>
          <p:cNvGrpSpPr/>
          <p:nvPr/>
        </p:nvGrpSpPr>
        <p:grpSpPr bwMode="auto">
          <a:xfrm rot="-1062720">
            <a:off x="685800" y="4343400"/>
            <a:ext cx="1022350" cy="785813"/>
            <a:chOff x="1680" y="1440"/>
            <a:chExt cx="592" cy="400"/>
          </a:xfrm>
        </p:grpSpPr>
        <p:sp>
          <p:nvSpPr>
            <p:cNvPr id="213149" name="Oval 157"/>
            <p:cNvSpPr>
              <a:spLocks noChangeArrowheads="1"/>
            </p:cNvSpPr>
            <p:nvPr/>
          </p:nvSpPr>
          <p:spPr bwMode="auto">
            <a:xfrm rot="-4329641">
              <a:off x="1953" y="1606"/>
              <a:ext cx="63" cy="50"/>
            </a:xfrm>
            <a:prstGeom prst="ellipse">
              <a:avLst/>
            </a:prstGeom>
            <a:solidFill>
              <a:schemeClr val="tx1"/>
            </a:solidFill>
            <a:ln w="635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213150" name="Line 158"/>
            <p:cNvSpPr>
              <a:spLocks noChangeShapeType="1"/>
            </p:cNvSpPr>
            <p:nvPr/>
          </p:nvSpPr>
          <p:spPr bwMode="auto">
            <a:xfrm flipH="1" flipV="1">
              <a:off x="1680" y="1440"/>
              <a:ext cx="288" cy="192"/>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3151" name="Line 159"/>
            <p:cNvSpPr>
              <a:spLocks noChangeShapeType="1"/>
            </p:cNvSpPr>
            <p:nvPr/>
          </p:nvSpPr>
          <p:spPr bwMode="auto">
            <a:xfrm flipH="1" flipV="1">
              <a:off x="1984" y="1648"/>
              <a:ext cx="288" cy="192"/>
            </a:xfrm>
            <a:prstGeom prst="line">
              <a:avLst/>
            </a:prstGeom>
            <a:noFill/>
            <a:ln w="952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9" name="Khuung Chú Thích Chữ Nhật Góc Tròn 168"/>
          <p:cNvSpPr/>
          <p:nvPr/>
        </p:nvSpPr>
        <p:spPr>
          <a:xfrm>
            <a:off x="457200" y="5867400"/>
            <a:ext cx="3352800" cy="762000"/>
          </a:xfrm>
          <a:prstGeom prst="wedgeRoundRectCallout">
            <a:avLst>
              <a:gd name="adj1" fmla="val 99683"/>
              <a:gd name="adj2" fmla="val -242833"/>
              <a:gd name="adj3" fmla="val 16667"/>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dirty="0" err="1">
                <a:solidFill>
                  <a:srgbClr val="FF0000"/>
                </a:solidFill>
                <a:latin typeface="Times New Roman" pitchFamily="18" charset="0"/>
                <a:cs typeface="Times New Roman" pitchFamily="18" charset="0"/>
              </a:rPr>
              <a:t>Dây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nhôm</a:t>
            </a:r>
            <a:r>
              <a:rPr lang="en-US" sz="2400" b="1" dirty="0">
                <a:solidFill>
                  <a:srgbClr val="FF0000"/>
                </a:solidFill>
                <a:latin typeface="Times New Roman" pitchFamily="18" charset="0"/>
                <a:cs typeface="Times New Roman" pitchFamily="18" charset="0"/>
              </a:rPr>
              <a:t> l</a:t>
            </a:r>
            <a:r>
              <a:rPr lang="en-US" sz="2400" b="1" baseline="-250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100m, </a:t>
            </a:r>
            <a:endParaRPr lang="vi-VN" sz="2400" b="1" dirty="0">
              <a:solidFill>
                <a:srgbClr val="FF0000"/>
              </a:solidFill>
              <a:latin typeface="Times New Roman" pitchFamily="18" charset="0"/>
              <a:cs typeface="Times New Roman" pitchFamily="18" charset="0"/>
            </a:endParaRPr>
          </a:p>
          <a:p>
            <a:pPr algn="ctr">
              <a:spcBef>
                <a:spcPct val="50000"/>
              </a:spcBef>
            </a:pPr>
            <a:r>
              <a:rPr lang="en-US" sz="2400" b="1" dirty="0">
                <a:solidFill>
                  <a:srgbClr val="FF0000"/>
                </a:solidFill>
                <a:latin typeface="Times New Roman" pitchFamily="18" charset="0"/>
                <a:cs typeface="Times New Roman" pitchFamily="18" charset="0"/>
              </a:rPr>
              <a:t>S</a:t>
            </a:r>
            <a:r>
              <a:rPr lang="en-US" sz="2400" b="1" baseline="-250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=1mm</a:t>
            </a:r>
            <a:r>
              <a:rPr lang="en-US" sz="2400" b="1" baseline="30000" dirty="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p:txBody>
      </p:sp>
      <p:graphicFrame>
        <p:nvGraphicFramePr>
          <p:cNvPr id="4" name="Đối tượng 3"/>
          <p:cNvGraphicFramePr>
            <a:graphicFrameLocks noChangeAspect="1"/>
          </p:cNvGraphicFramePr>
          <p:nvPr/>
        </p:nvGraphicFramePr>
        <p:xfrm>
          <a:off x="4426288" y="3143237"/>
          <a:ext cx="2507912" cy="947433"/>
        </p:xfrm>
        <a:graphic>
          <a:graphicData uri="http://schemas.openxmlformats.org/presentationml/2006/ole">
            <mc:AlternateContent xmlns:mc="http://schemas.openxmlformats.org/markup-compatibility/2006">
              <mc:Choice xmlns:v="urn:schemas-microsoft-com:vml" Requires="v">
                <p:oleObj spid="_x0000_s66562" name="Equation" r:id="rId2" imgW="27432000" imgH="10363200" progId="">
                  <p:embed/>
                </p:oleObj>
              </mc:Choice>
              <mc:Fallback>
                <p:oleObj name="Equation" r:id="rId2" imgW="27432000" imgH="1036320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288" y="3143237"/>
                        <a:ext cx="2507912" cy="947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0"/>
                                  </p:iterate>
                                  <p:childTnLst>
                                    <p:set>
                                      <p:cBhvr>
                                        <p:cTn id="6" dur="1" fill="hold">
                                          <p:stCondLst>
                                            <p:cond delay="0"/>
                                          </p:stCondLst>
                                        </p:cTn>
                                        <p:tgtEl>
                                          <p:spTgt spid="169"/>
                                        </p:tgtEl>
                                        <p:attrNameLst>
                                          <p:attrName>style.visibility</p:attrName>
                                        </p:attrNameLst>
                                      </p:cBhvr>
                                      <p:to>
                                        <p:strVal val="visible"/>
                                      </p:to>
                                    </p:set>
                                    <p:animEffect transition="in" filter="wipe(left)">
                                      <p:cBhvr>
                                        <p:cTn id="7" dur="1000"/>
                                        <p:tgtEl>
                                          <p:spTgt spid="169"/>
                                        </p:tgtEl>
                                      </p:cBhvr>
                                    </p:animEffect>
                                  </p:childTnLst>
                                </p:cTn>
                              </p:par>
                            </p:childTnLst>
                          </p:cTn>
                        </p:par>
                        <p:par>
                          <p:cTn id="8" fill="hold">
                            <p:stCondLst>
                              <p:cond delay="1000"/>
                            </p:stCondLst>
                            <p:childTnLst>
                              <p:par>
                                <p:cTn id="9" presetID="21" presetClass="emph" presetSubtype="0" fill="hold" grpId="1" nodeType="afterEffect">
                                  <p:stCondLst>
                                    <p:cond delay="500"/>
                                  </p:stCondLst>
                                  <p:iterate type="wd">
                                    <p:tmPct val="5000"/>
                                  </p:iterate>
                                  <p:childTnLst>
                                    <p:animClr clrSpc="hsl" dir="cw">
                                      <p:cBhvr override="childStyle">
                                        <p:cTn id="10" dur="1000" fill="hold"/>
                                        <p:tgtEl>
                                          <p:spTgt spid="169"/>
                                        </p:tgtEl>
                                        <p:attrNameLst>
                                          <p:attrName>style.color</p:attrName>
                                        </p:attrNameLst>
                                      </p:cBhvr>
                                      <p:by>
                                        <p:hsl h="7200000" s="0" l="0"/>
                                      </p:by>
                                    </p:animClr>
                                    <p:animClr clrSpc="hsl" dir="cw">
                                      <p:cBhvr>
                                        <p:cTn id="11" dur="1000" fill="hold"/>
                                        <p:tgtEl>
                                          <p:spTgt spid="169"/>
                                        </p:tgtEl>
                                        <p:attrNameLst>
                                          <p:attrName>fillcolor</p:attrName>
                                        </p:attrNameLst>
                                      </p:cBhvr>
                                      <p:by>
                                        <p:hsl h="7200000" s="0" l="0"/>
                                      </p:by>
                                    </p:animClr>
                                    <p:animClr clrSpc="hsl" dir="cw">
                                      <p:cBhvr>
                                        <p:cTn id="12" dur="1000" fill="hold"/>
                                        <p:tgtEl>
                                          <p:spTgt spid="169"/>
                                        </p:tgtEl>
                                        <p:attrNameLst>
                                          <p:attrName>stroke.color</p:attrName>
                                        </p:attrNameLst>
                                      </p:cBhvr>
                                      <p:by>
                                        <p:hsl h="7200000" s="0" l="0"/>
                                      </p:by>
                                    </p:animClr>
                                    <p:set>
                                      <p:cBhvr>
                                        <p:cTn id="13" dur="1000" fill="hold"/>
                                        <p:tgtEl>
                                          <p:spTgt spid="169"/>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2" nodeType="clickEffect">
                                  <p:stCondLst>
                                    <p:cond delay="0"/>
                                  </p:stCondLst>
                                  <p:iterate type="wd">
                                    <p:tmPct val="0"/>
                                  </p:iterate>
                                  <p:childTnLst>
                                    <p:animEffect transition="out" filter="barn(inVertical)">
                                      <p:cBhvr>
                                        <p:cTn id="17" dur="500"/>
                                        <p:tgtEl>
                                          <p:spTgt spid="169"/>
                                        </p:tgtEl>
                                      </p:cBhvr>
                                    </p:animEffect>
                                    <p:set>
                                      <p:cBhvr>
                                        <p:cTn id="18" dur="1" fill="hold">
                                          <p:stCondLst>
                                            <p:cond delay="499"/>
                                          </p:stCondLst>
                                        </p:cTn>
                                        <p:tgtEl>
                                          <p:spTgt spid="169"/>
                                        </p:tgtEl>
                                        <p:attrNameLst>
                                          <p:attrName>style.visibility</p:attrName>
                                        </p:attrNameLst>
                                      </p:cBhvr>
                                      <p:to>
                                        <p:strVal val="hidden"/>
                                      </p:to>
                                    </p:set>
                                  </p:childTnLst>
                                </p:cTn>
                              </p:par>
                              <p:par>
                                <p:cTn id="19" presetID="8" presetClass="emph" presetSubtype="0" fill="hold" nodeType="withEffect">
                                  <p:stCondLst>
                                    <p:cond delay="0"/>
                                  </p:stCondLst>
                                  <p:childTnLst>
                                    <p:animRot by="1800000">
                                      <p:cBhvr>
                                        <p:cTn id="20" dur="2000" fill="hold"/>
                                        <p:tgtEl>
                                          <p:spTgt spid="3"/>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3360000">
                                      <p:cBhvr>
                                        <p:cTn id="23" dur="2000" fill="hold"/>
                                        <p:tgtEl>
                                          <p:spTgt spid="8"/>
                                        </p:tgtEl>
                                        <p:attrNameLst>
                                          <p:attrName>r</p:attrName>
                                        </p:attrNameLst>
                                      </p:cBhvr>
                                    </p:animRot>
                                  </p:childTnLst>
                                </p:cTn>
                              </p:par>
                              <p:par>
                                <p:cTn id="24" presetID="8" presetClass="emph" presetSubtype="0" fill="hold" nodeType="withEffect">
                                  <p:stCondLst>
                                    <p:cond delay="0"/>
                                  </p:stCondLst>
                                  <p:childTnLst>
                                    <p:animRot by="7800000">
                                      <p:cBhvr>
                                        <p:cTn id="25" dur="2000" fill="hold"/>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69" grpId="1" animBg="1"/>
      <p:bldP spid="169"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200400" y="2667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a:latin typeface=".VnTimeH" pitchFamily="34" charset="0"/>
              </a:rPr>
              <a:t>K</a:t>
            </a:r>
          </a:p>
        </p:txBody>
      </p:sp>
      <p:sp>
        <p:nvSpPr>
          <p:cNvPr id="11267" name="Line 3"/>
          <p:cNvSpPr>
            <a:spLocks noChangeShapeType="1"/>
          </p:cNvSpPr>
          <p:nvPr/>
        </p:nvSpPr>
        <p:spPr bwMode="auto">
          <a:xfrm flipV="1">
            <a:off x="6934200" y="4310063"/>
            <a:ext cx="1828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68" name="Line 4"/>
          <p:cNvSpPr>
            <a:spLocks noChangeShapeType="1"/>
          </p:cNvSpPr>
          <p:nvPr/>
        </p:nvSpPr>
        <p:spPr bwMode="auto">
          <a:xfrm>
            <a:off x="8763000" y="2471738"/>
            <a:ext cx="0" cy="1871662"/>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69" name="Text Box 5"/>
          <p:cNvSpPr txBox="1">
            <a:spLocks noChangeArrowheads="1"/>
          </p:cNvSpPr>
          <p:nvPr/>
        </p:nvSpPr>
        <p:spPr bwMode="auto">
          <a:xfrm>
            <a:off x="5675313" y="5608638"/>
            <a:ext cx="515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atin typeface=".VnTimeH" pitchFamily="34" charset="0"/>
              </a:rPr>
              <a:t>A</a:t>
            </a:r>
          </a:p>
        </p:txBody>
      </p:sp>
      <p:sp>
        <p:nvSpPr>
          <p:cNvPr id="11270" name="Text Box 6"/>
          <p:cNvSpPr txBox="1">
            <a:spLocks noChangeArrowheads="1"/>
          </p:cNvSpPr>
          <p:nvPr/>
        </p:nvSpPr>
        <p:spPr bwMode="auto">
          <a:xfrm>
            <a:off x="6191250" y="5608638"/>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atin typeface=".VnTimeH" pitchFamily="34" charset="0"/>
              </a:rPr>
              <a:t>B</a:t>
            </a:r>
          </a:p>
        </p:txBody>
      </p:sp>
      <p:sp>
        <p:nvSpPr>
          <p:cNvPr id="11272" name="Line 8"/>
          <p:cNvSpPr>
            <a:spLocks noChangeShapeType="1"/>
          </p:cNvSpPr>
          <p:nvPr/>
        </p:nvSpPr>
        <p:spPr bwMode="auto">
          <a:xfrm>
            <a:off x="228600" y="2514600"/>
            <a:ext cx="2971800" cy="0"/>
          </a:xfrm>
          <a:prstGeom prst="line">
            <a:avLst/>
          </a:prstGeom>
          <a:noFill/>
          <a:ln w="57150">
            <a:solidFill>
              <a:srgbClr val="660033"/>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 name="Group 9"/>
          <p:cNvGrpSpPr/>
          <p:nvPr/>
        </p:nvGrpSpPr>
        <p:grpSpPr bwMode="auto">
          <a:xfrm>
            <a:off x="4419603" y="2514601"/>
            <a:ext cx="1220788" cy="573897"/>
            <a:chOff x="4752" y="2544"/>
            <a:chExt cx="769" cy="496"/>
          </a:xfrm>
        </p:grpSpPr>
        <p:sp>
          <p:nvSpPr>
            <p:cNvPr id="214026" name="Rectangle 10"/>
            <p:cNvSpPr>
              <a:spLocks noChangeArrowheads="1"/>
            </p:cNvSpPr>
            <p:nvPr/>
          </p:nvSpPr>
          <p:spPr bwMode="auto">
            <a:xfrm rot="16200000" flipH="1">
              <a:off x="5050" y="2570"/>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defRPr/>
              </a:pPr>
              <a:r>
                <a:rPr lang="en-US" sz="3200" b="1" dirty="0">
                  <a:solidFill>
                    <a:srgbClr val="FFFF00"/>
                  </a:solidFill>
                  <a:latin typeface="Times New Roman" pitchFamily="18" charset="0"/>
                  <a:cs typeface="Times New Roman" pitchFamily="18" charset="0"/>
                </a:rPr>
                <a:t>6V</a:t>
              </a:r>
            </a:p>
          </p:txBody>
        </p:sp>
        <p:sp>
          <p:nvSpPr>
            <p:cNvPr id="11426" name="Line 11"/>
            <p:cNvSpPr>
              <a:spLocks noChangeShapeType="1"/>
            </p:cNvSpPr>
            <p:nvPr/>
          </p:nvSpPr>
          <p:spPr bwMode="auto">
            <a:xfrm rot="5400000">
              <a:off x="4730" y="2662"/>
              <a:ext cx="44" cy="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27" name="Line 12"/>
            <p:cNvSpPr>
              <a:spLocks noChangeShapeType="1"/>
            </p:cNvSpPr>
            <p:nvPr/>
          </p:nvSpPr>
          <p:spPr bwMode="auto">
            <a:xfrm>
              <a:off x="4896" y="2544"/>
              <a:ext cx="0" cy="96"/>
            </a:xfrm>
            <a:prstGeom prst="line">
              <a:avLst/>
            </a:prstGeom>
            <a:noFill/>
            <a:ln w="76200">
              <a:solidFill>
                <a:srgbClr val="F00A2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28" name="Line 13"/>
            <p:cNvSpPr>
              <a:spLocks noChangeShapeType="1"/>
            </p:cNvSpPr>
            <p:nvPr/>
          </p:nvSpPr>
          <p:spPr bwMode="auto">
            <a:xfrm>
              <a:off x="5136" y="2544"/>
              <a:ext cx="0" cy="96"/>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274" name="Line 14"/>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 name="Group 15"/>
          <p:cNvGrpSpPr/>
          <p:nvPr/>
        </p:nvGrpSpPr>
        <p:grpSpPr bwMode="auto">
          <a:xfrm>
            <a:off x="2790825" y="2205038"/>
            <a:ext cx="860425" cy="566737"/>
            <a:chOff x="2208" y="3864"/>
            <a:chExt cx="542" cy="357"/>
          </a:xfrm>
        </p:grpSpPr>
        <p:sp>
          <p:nvSpPr>
            <p:cNvPr id="11423" name="Line 16"/>
            <p:cNvSpPr>
              <a:spLocks noChangeShapeType="1"/>
            </p:cNvSpPr>
            <p:nvPr/>
          </p:nvSpPr>
          <p:spPr bwMode="auto">
            <a:xfrm flipV="1">
              <a:off x="2462" y="3864"/>
              <a:ext cx="288" cy="192"/>
            </a:xfrm>
            <a:prstGeom prst="line">
              <a:avLst/>
            </a:prstGeom>
            <a:noFill/>
            <a:ln w="57150">
              <a:solidFill>
                <a:srgbClr val="FF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24" name="Line 17"/>
            <p:cNvSpPr>
              <a:spLocks noChangeShapeType="1"/>
            </p:cNvSpPr>
            <p:nvPr/>
          </p:nvSpPr>
          <p:spPr bwMode="auto">
            <a:xfrm flipV="1">
              <a:off x="2208" y="4029"/>
              <a:ext cx="288" cy="192"/>
            </a:xfrm>
            <a:prstGeom prst="line">
              <a:avLst/>
            </a:prstGeom>
            <a:noFill/>
            <a:ln w="57150">
              <a:solidFill>
                <a:schemeClr val="bg2">
                  <a:lumMod val="75000"/>
                  <a:alpha val="0"/>
                </a:schemeClr>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276" name="Line 18"/>
          <p:cNvSpPr>
            <a:spLocks noChangeShapeType="1"/>
          </p:cNvSpPr>
          <p:nvPr/>
        </p:nvSpPr>
        <p:spPr bwMode="auto">
          <a:xfrm>
            <a:off x="5029200" y="2514600"/>
            <a:ext cx="3733800" cy="0"/>
          </a:xfrm>
          <a:prstGeom prst="line">
            <a:avLst/>
          </a:prstGeom>
          <a:noFill/>
          <a:ln w="57150">
            <a:solidFill>
              <a:srgbClr val="660033"/>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5" name="Group 19"/>
          <p:cNvGrpSpPr/>
          <p:nvPr/>
        </p:nvGrpSpPr>
        <p:grpSpPr bwMode="auto">
          <a:xfrm>
            <a:off x="4267200" y="5035550"/>
            <a:ext cx="2222500" cy="1822450"/>
            <a:chOff x="2592" y="1680"/>
            <a:chExt cx="1400" cy="1148"/>
          </a:xfrm>
        </p:grpSpPr>
        <p:sp>
          <p:nvSpPr>
            <p:cNvPr id="11363" name="Text Box 20"/>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atin typeface=".VnTimeH" pitchFamily="34" charset="0"/>
                </a:rPr>
                <a:t>K</a:t>
              </a:r>
            </a:p>
          </p:txBody>
        </p:sp>
        <p:sp>
          <p:nvSpPr>
            <p:cNvPr id="11364" name="Oval 21"/>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1365" name="Rectangle 22"/>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1366" name="Rectangle 23"/>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67" name="Rectangle 24"/>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68" name="Oval 25"/>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69" name="Text Box 26"/>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11370" name="Oval 27"/>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71" name="Arc 28"/>
            <p:cNvSpPr/>
            <p:nvPr/>
          </p:nvSpPr>
          <p:spPr bwMode="auto">
            <a:xfrm rot="6681726" flipH="1">
              <a:off x="3121" y="1750"/>
              <a:ext cx="406" cy="723"/>
            </a:xfrm>
            <a:custGeom>
              <a:avLst/>
              <a:gdLst>
                <a:gd name="T0" fmla="*/ 247 w 24253"/>
                <a:gd name="T1" fmla="*/ 0 h 39506"/>
                <a:gd name="T2" fmla="*/ 0 w 24253"/>
                <a:gd name="T3" fmla="*/ 720 h 39506"/>
                <a:gd name="T4" fmla="*/ 44 w 24253"/>
                <a:gd name="T5" fmla="*/ 328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72" name="Line 29"/>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73" name="Text Box 30"/>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latin typeface="Arial" panose="020B0604020202020204" pitchFamily="34" charset="0"/>
                </a:rPr>
                <a:t>3</a:t>
              </a:r>
            </a:p>
          </p:txBody>
        </p:sp>
        <p:sp>
          <p:nvSpPr>
            <p:cNvPr id="11374" name="Text Box 31"/>
            <p:cNvSpPr txBox="1">
              <a:spLocks noChangeArrowheads="1"/>
            </p:cNvSpPr>
            <p:nvPr/>
          </p:nvSpPr>
          <p:spPr bwMode="auto">
            <a:xfrm rot="-15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11375" name="Line 32"/>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76" name="Line 33"/>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77" name="Line 34"/>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78" name="Line 35"/>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79" name="Line 36"/>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0" name="Line 37"/>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1" name="Line 38"/>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2" name="Line 39"/>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3" name="Line 40"/>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4" name="Line 41"/>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5" name="Line 42"/>
            <p:cNvSpPr>
              <a:spLocks noChangeShapeType="1"/>
            </p:cNvSpPr>
            <p:nvPr/>
          </p:nvSpPr>
          <p:spPr bwMode="auto">
            <a:xfrm rot="78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6" name="Line 43"/>
            <p:cNvSpPr>
              <a:spLocks noChangeShapeType="1"/>
            </p:cNvSpPr>
            <p:nvPr/>
          </p:nvSpPr>
          <p:spPr bwMode="auto">
            <a:xfrm rot="-27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7" name="Line 44"/>
            <p:cNvSpPr>
              <a:spLocks noChangeShapeType="1"/>
            </p:cNvSpPr>
            <p:nvPr/>
          </p:nvSpPr>
          <p:spPr bwMode="auto">
            <a:xfrm rot="-24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8" name="Line 45"/>
            <p:cNvSpPr>
              <a:spLocks noChangeShapeType="1"/>
            </p:cNvSpPr>
            <p:nvPr/>
          </p:nvSpPr>
          <p:spPr bwMode="auto">
            <a:xfrm rot="-21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89" name="Line 46"/>
            <p:cNvSpPr>
              <a:spLocks noChangeShapeType="1"/>
            </p:cNvSpPr>
            <p:nvPr/>
          </p:nvSpPr>
          <p:spPr bwMode="auto">
            <a:xfrm rot="-1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0" name="Line 47"/>
            <p:cNvSpPr>
              <a:spLocks noChangeShapeType="1"/>
            </p:cNvSpPr>
            <p:nvPr/>
          </p:nvSpPr>
          <p:spPr bwMode="auto">
            <a:xfrm rot="-15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1" name="Line 48"/>
            <p:cNvSpPr>
              <a:spLocks noChangeShapeType="1"/>
            </p:cNvSpPr>
            <p:nvPr/>
          </p:nvSpPr>
          <p:spPr bwMode="auto">
            <a:xfrm rot="-12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2" name="Line 49"/>
            <p:cNvSpPr>
              <a:spLocks noChangeShapeType="1"/>
            </p:cNvSpPr>
            <p:nvPr/>
          </p:nvSpPr>
          <p:spPr bwMode="auto">
            <a:xfrm rot="-9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3" name="Line 50"/>
            <p:cNvSpPr>
              <a:spLocks noChangeShapeType="1"/>
            </p:cNvSpPr>
            <p:nvPr/>
          </p:nvSpPr>
          <p:spPr bwMode="auto">
            <a:xfrm rot="-6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4" name="Line 51"/>
            <p:cNvSpPr>
              <a:spLocks noChangeShapeType="1"/>
            </p:cNvSpPr>
            <p:nvPr/>
          </p:nvSpPr>
          <p:spPr bwMode="auto">
            <a:xfrm rot="-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5" name="Line 52"/>
            <p:cNvSpPr>
              <a:spLocks noChangeShapeType="1"/>
            </p:cNvSpPr>
            <p:nvPr/>
          </p:nvSpPr>
          <p:spPr bwMode="auto">
            <a:xfrm rot="63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6" name="Line 53"/>
            <p:cNvSpPr>
              <a:spLocks noChangeShapeType="1"/>
            </p:cNvSpPr>
            <p:nvPr/>
          </p:nvSpPr>
          <p:spPr bwMode="auto">
            <a:xfrm rot="-42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7" name="Line 54"/>
            <p:cNvSpPr>
              <a:spLocks noChangeShapeType="1"/>
            </p:cNvSpPr>
            <p:nvPr/>
          </p:nvSpPr>
          <p:spPr bwMode="auto">
            <a:xfrm rot="-39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8" name="Line 55"/>
            <p:cNvSpPr>
              <a:spLocks noChangeShapeType="1"/>
            </p:cNvSpPr>
            <p:nvPr/>
          </p:nvSpPr>
          <p:spPr bwMode="auto">
            <a:xfrm rot="-3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99" name="Line 56"/>
            <p:cNvSpPr>
              <a:spLocks noChangeShapeType="1"/>
            </p:cNvSpPr>
            <p:nvPr/>
          </p:nvSpPr>
          <p:spPr bwMode="auto">
            <a:xfrm rot="-33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0" name="Line 57"/>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1" name="Line 58"/>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2" name="Line 59"/>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3" name="Line 60"/>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4" name="Line 61"/>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05" name="Text Box 62"/>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11406" name="Text Box 63"/>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latin typeface="Arial" panose="020B0604020202020204" pitchFamily="34" charset="0"/>
                </a:rPr>
                <a:t>1</a:t>
              </a:r>
            </a:p>
          </p:txBody>
        </p:sp>
        <p:sp>
          <p:nvSpPr>
            <p:cNvPr id="11407" name="Text Box 64"/>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11408" name="Text Box 65"/>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11409" name="Text Box 66"/>
            <p:cNvSpPr txBox="1">
              <a:spLocks noChangeArrowheads="1"/>
            </p:cNvSpPr>
            <p:nvPr/>
          </p:nvSpPr>
          <p:spPr bwMode="auto">
            <a:xfrm>
              <a:off x="2997" y="2051"/>
              <a:ext cx="59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atin typeface="Arial" panose="020B0604020202020204" pitchFamily="34" charset="0"/>
                </a:rPr>
                <a:t>V</a:t>
              </a:r>
            </a:p>
          </p:txBody>
        </p:sp>
        <p:sp>
          <p:nvSpPr>
            <p:cNvPr id="11410" name="AutoShape 67"/>
            <p:cNvSpPr>
              <a:spLocks noChangeArrowheads="1"/>
            </p:cNvSpPr>
            <p:nvPr/>
          </p:nvSpPr>
          <p:spPr bwMode="auto">
            <a:xfrm rot="10800000">
              <a:off x="2841" y="1895"/>
              <a:ext cx="910" cy="776"/>
            </a:xfrm>
            <a:custGeom>
              <a:avLst/>
              <a:gdLst>
                <a:gd name="T0" fmla="*/ 455 w 21600"/>
                <a:gd name="T1" fmla="*/ 0 h 21600"/>
                <a:gd name="T2" fmla="*/ 191 w 21600"/>
                <a:gd name="T3" fmla="*/ 362 h 21600"/>
                <a:gd name="T4" fmla="*/ 455 w 21600"/>
                <a:gd name="T5" fmla="*/ 323 h 21600"/>
                <a:gd name="T6" fmla="*/ 719 w 21600"/>
                <a:gd name="T7" fmla="*/ 362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1" name="Rectangle 68"/>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2" name="Rectangle 69"/>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7999"/>
                        </a:schemeClr>
                      </a:gs>
                      <a:gs pos="100000">
                        <a:srgbClr val="FFFFFF">
                          <a:alpha val="37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11413" name="Rectangle 70"/>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4" name="AutoShape 71"/>
            <p:cNvSpPr>
              <a:spLocks noChangeArrowheads="1"/>
            </p:cNvSpPr>
            <p:nvPr/>
          </p:nvSpPr>
          <p:spPr bwMode="auto">
            <a:xfrm>
              <a:off x="3263" y="2411"/>
              <a:ext cx="57" cy="52"/>
            </a:xfrm>
            <a:custGeom>
              <a:avLst/>
              <a:gdLst>
                <a:gd name="T0" fmla="*/ 29 w 21600"/>
                <a:gd name="T1" fmla="*/ 0 h 21600"/>
                <a:gd name="T2" fmla="*/ 8 w 21600"/>
                <a:gd name="T3" fmla="*/ 8 h 21600"/>
                <a:gd name="T4" fmla="*/ 0 w 21600"/>
                <a:gd name="T5" fmla="*/ 26 h 21600"/>
                <a:gd name="T6" fmla="*/ 8 w 21600"/>
                <a:gd name="T7" fmla="*/ 44 h 21600"/>
                <a:gd name="T8" fmla="*/ 29 w 21600"/>
                <a:gd name="T9" fmla="*/ 52 h 21600"/>
                <a:gd name="T10" fmla="*/ 49 w 21600"/>
                <a:gd name="T11" fmla="*/ 44 h 21600"/>
                <a:gd name="T12" fmla="*/ 57 w 21600"/>
                <a:gd name="T13" fmla="*/ 26 h 21600"/>
                <a:gd name="T14" fmla="*/ 49 w 21600"/>
                <a:gd name="T15" fmla="*/ 8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5" name="Arc 72"/>
            <p:cNvSpPr/>
            <p:nvPr/>
          </p:nvSpPr>
          <p:spPr bwMode="auto">
            <a:xfrm flipV="1">
              <a:off x="3246" y="2396"/>
              <a:ext cx="91" cy="41"/>
            </a:xfrm>
            <a:custGeom>
              <a:avLst/>
              <a:gdLst>
                <a:gd name="T0" fmla="*/ 91 w 42223"/>
                <a:gd name="T1" fmla="*/ 6 h 21600"/>
                <a:gd name="T2" fmla="*/ 0 w 42223"/>
                <a:gd name="T3" fmla="*/ 11 h 21600"/>
                <a:gd name="T4" fmla="*/ 45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6" name="Freeform 73"/>
            <p:cNvSpPr/>
            <p:nvPr/>
          </p:nvSpPr>
          <p:spPr bwMode="auto">
            <a:xfrm>
              <a:off x="3243" y="2419"/>
              <a:ext cx="13" cy="13"/>
            </a:xfrm>
            <a:custGeom>
              <a:avLst/>
              <a:gdLst>
                <a:gd name="T0" fmla="*/ 0 w 48"/>
                <a:gd name="T1" fmla="*/ 0 h 48"/>
                <a:gd name="T2" fmla="*/ 0 w 48"/>
                <a:gd name="T3" fmla="*/ 13 h 48"/>
                <a:gd name="T4" fmla="*/ 1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17" name="Freeform 74"/>
            <p:cNvSpPr/>
            <p:nvPr/>
          </p:nvSpPr>
          <p:spPr bwMode="auto">
            <a:xfrm>
              <a:off x="3327" y="2424"/>
              <a:ext cx="14" cy="12"/>
            </a:xfrm>
            <a:custGeom>
              <a:avLst/>
              <a:gdLst>
                <a:gd name="T0" fmla="*/ 0 w 48"/>
                <a:gd name="T1" fmla="*/ 0 h 48"/>
                <a:gd name="T2" fmla="*/ 14 w 48"/>
                <a:gd name="T3" fmla="*/ 12 h 48"/>
                <a:gd name="T4" fmla="*/ 1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418" name="AutoShape 75"/>
            <p:cNvSpPr>
              <a:spLocks noChangeArrowheads="1"/>
            </p:cNvSpPr>
            <p:nvPr/>
          </p:nvSpPr>
          <p:spPr bwMode="auto">
            <a:xfrm>
              <a:off x="2680" y="2655"/>
              <a:ext cx="132" cy="120"/>
            </a:xfrm>
            <a:custGeom>
              <a:avLst/>
              <a:gdLst>
                <a:gd name="T0" fmla="*/ 66 w 21600"/>
                <a:gd name="T1" fmla="*/ 0 h 21600"/>
                <a:gd name="T2" fmla="*/ 19 w 21600"/>
                <a:gd name="T3" fmla="*/ 18 h 21600"/>
                <a:gd name="T4" fmla="*/ 0 w 21600"/>
                <a:gd name="T5" fmla="*/ 60 h 21600"/>
                <a:gd name="T6" fmla="*/ 19 w 21600"/>
                <a:gd name="T7" fmla="*/ 102 h 21600"/>
                <a:gd name="T8" fmla="*/ 66 w 21600"/>
                <a:gd name="T9" fmla="*/ 120 h 21600"/>
                <a:gd name="T10" fmla="*/ 113 w 21600"/>
                <a:gd name="T11" fmla="*/ 102 h 21600"/>
                <a:gd name="T12" fmla="*/ 132 w 21600"/>
                <a:gd name="T13" fmla="*/ 60 h 21600"/>
                <a:gd name="T14" fmla="*/ 113 w 21600"/>
                <a:gd name="T15" fmla="*/ 18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19" name="Oval 76"/>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20" name="Oval 77"/>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421" name="Text Box 78"/>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a:latin typeface="Arial" panose="020B0604020202020204" pitchFamily="34" charset="0"/>
                </a:rPr>
                <a:t>-</a:t>
              </a:r>
            </a:p>
          </p:txBody>
        </p:sp>
        <p:sp>
          <p:nvSpPr>
            <p:cNvPr id="11422" name="Text Box 79"/>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a:latin typeface="Arial" panose="020B0604020202020204" pitchFamily="34" charset="0"/>
                </a:rPr>
                <a:t>+</a:t>
              </a:r>
            </a:p>
          </p:txBody>
        </p:sp>
      </p:grpSp>
      <p:sp>
        <p:nvSpPr>
          <p:cNvPr id="11278" name="Line 80"/>
          <p:cNvSpPr>
            <a:spLocks noChangeShapeType="1"/>
          </p:cNvSpPr>
          <p:nvPr/>
        </p:nvSpPr>
        <p:spPr bwMode="auto">
          <a:xfrm>
            <a:off x="4114800" y="4310063"/>
            <a:ext cx="0" cy="2243137"/>
          </a:xfrm>
          <a:prstGeom prst="line">
            <a:avLst/>
          </a:prstGeom>
          <a:noFill/>
          <a:ln w="57150">
            <a:solidFill>
              <a:srgbClr val="66003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9" name="Line 81"/>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0" name="Line 82"/>
          <p:cNvSpPr>
            <a:spLocks noChangeShapeType="1"/>
          </p:cNvSpPr>
          <p:nvPr/>
        </p:nvSpPr>
        <p:spPr bwMode="auto">
          <a:xfrm>
            <a:off x="4114800" y="6553200"/>
            <a:ext cx="381000" cy="1524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1" name="Line 83"/>
          <p:cNvSpPr>
            <a:spLocks noChangeShapeType="1"/>
          </p:cNvSpPr>
          <p:nvPr/>
        </p:nvSpPr>
        <p:spPr bwMode="auto">
          <a:xfrm>
            <a:off x="6248400" y="6657975"/>
            <a:ext cx="609600" cy="0"/>
          </a:xfrm>
          <a:prstGeom prst="line">
            <a:avLst/>
          </a:prstGeom>
          <a:noFill/>
          <a:ln w="57150">
            <a:solidFill>
              <a:schemeClr val="tx1"/>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 name="Group 84"/>
          <p:cNvGrpSpPr/>
          <p:nvPr/>
        </p:nvGrpSpPr>
        <p:grpSpPr bwMode="auto">
          <a:xfrm rot="-285818">
            <a:off x="4865183" y="5838312"/>
            <a:ext cx="1035933" cy="582930"/>
            <a:chOff x="1513" y="3525"/>
            <a:chExt cx="839" cy="459"/>
          </a:xfrm>
        </p:grpSpPr>
        <p:sp>
          <p:nvSpPr>
            <p:cNvPr id="11361" name="Line 85"/>
            <p:cNvSpPr>
              <a:spLocks noChangeShapeType="1"/>
            </p:cNvSpPr>
            <p:nvPr/>
          </p:nvSpPr>
          <p:spPr bwMode="auto">
            <a:xfrm flipH="1" flipV="1">
              <a:off x="1513" y="3525"/>
              <a:ext cx="432" cy="240"/>
            </a:xfrm>
            <a:prstGeom prst="line">
              <a:avLst/>
            </a:prstGeom>
            <a:noFill/>
            <a:ln w="9525">
              <a:solidFill>
                <a:srgbClr val="FF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62" name="Line 86"/>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285" name="Rectangle 89" descr="Narrow vertical"/>
          <p:cNvSpPr>
            <a:spLocks noChangeArrowheads="1"/>
          </p:cNvSpPr>
          <p:nvPr/>
        </p:nvSpPr>
        <p:spPr bwMode="auto">
          <a:xfrm>
            <a:off x="4343400" y="4149080"/>
            <a:ext cx="2286000" cy="304800"/>
          </a:xfrm>
          <a:prstGeom prst="rect">
            <a:avLst/>
          </a:prstGeom>
          <a:pattFill prst="dkVert">
            <a:fgClr>
              <a:schemeClr val="tx1"/>
            </a:fgClr>
            <a:bgClr>
              <a:schemeClr val="bg1"/>
            </a:bgClr>
          </a:pattFill>
          <a:ln>
            <a:noFill/>
          </a:ln>
          <a:effectLst/>
        </p:spPr>
        <p:txBody>
          <a:bodyPr wrap="none" anchor="ctr"/>
          <a:lstStyle/>
          <a:p>
            <a:endParaRPr lang="vi-VN"/>
          </a:p>
        </p:txBody>
      </p:sp>
      <p:sp>
        <p:nvSpPr>
          <p:cNvPr id="11286" name="Line 90"/>
          <p:cNvSpPr>
            <a:spLocks noChangeShapeType="1"/>
          </p:cNvSpPr>
          <p:nvPr/>
        </p:nvSpPr>
        <p:spPr bwMode="auto">
          <a:xfrm>
            <a:off x="4114800" y="4293096"/>
            <a:ext cx="228600" cy="0"/>
          </a:xfrm>
          <a:prstGeom prst="line">
            <a:avLst/>
          </a:prstGeom>
          <a:noFill/>
          <a:ln w="5080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7" name="Line 91"/>
          <p:cNvSpPr>
            <a:spLocks noChangeShapeType="1"/>
          </p:cNvSpPr>
          <p:nvPr/>
        </p:nvSpPr>
        <p:spPr bwMode="auto">
          <a:xfrm flipV="1">
            <a:off x="6629400" y="4287570"/>
            <a:ext cx="266700" cy="1"/>
          </a:xfrm>
          <a:prstGeom prst="line">
            <a:avLst/>
          </a:prstGeom>
          <a:noFill/>
          <a:ln w="5080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 name="Group 92"/>
          <p:cNvGrpSpPr/>
          <p:nvPr/>
        </p:nvGrpSpPr>
        <p:grpSpPr bwMode="auto">
          <a:xfrm>
            <a:off x="152400" y="3733800"/>
            <a:ext cx="2222500" cy="1822450"/>
            <a:chOff x="2592" y="1680"/>
            <a:chExt cx="1400" cy="1148"/>
          </a:xfrm>
        </p:grpSpPr>
        <p:sp>
          <p:nvSpPr>
            <p:cNvPr id="11301" name="Text Box 93"/>
            <p:cNvSpPr txBox="1">
              <a:spLocks noChangeArrowheads="1"/>
            </p:cNvSpPr>
            <p:nvPr/>
          </p:nvSpPr>
          <p:spPr bwMode="auto">
            <a:xfrm>
              <a:off x="3456" y="177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latin typeface=".VnTimeH" pitchFamily="34" charset="0"/>
                </a:rPr>
                <a:t>K</a:t>
              </a:r>
            </a:p>
          </p:txBody>
        </p:sp>
        <p:sp>
          <p:nvSpPr>
            <p:cNvPr id="11302" name="Oval 94"/>
            <p:cNvSpPr>
              <a:spLocks noChangeArrowheads="1"/>
            </p:cNvSpPr>
            <p:nvPr/>
          </p:nvSpPr>
          <p:spPr bwMode="auto">
            <a:xfrm rot="-4329641">
              <a:off x="2992" y="2336"/>
              <a:ext cx="66" cy="64"/>
            </a:xfrm>
            <a:prstGeom prst="ellipse">
              <a:avLst/>
            </a:prstGeom>
            <a:solidFill>
              <a:srgbClr val="0000FF"/>
            </a:solidFill>
            <a:ln w="6350">
              <a:solidFill>
                <a:srgbClr val="FF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1303" name="Rectangle 95"/>
            <p:cNvSpPr>
              <a:spLocks noChangeArrowheads="1"/>
            </p:cNvSpPr>
            <p:nvPr/>
          </p:nvSpPr>
          <p:spPr bwMode="auto">
            <a:xfrm>
              <a:off x="2599" y="1680"/>
              <a:ext cx="1393" cy="1142"/>
            </a:xfrm>
            <a:prstGeom prst="rect">
              <a:avLst/>
            </a:prstGeom>
            <a:solidFill>
              <a:schemeClr val="tx1"/>
            </a:solidFill>
            <a:ln w="9525">
              <a:miter lim="800000"/>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1304" name="Rectangle 9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05" name="Rectangle 97"/>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06" name="Oval 98"/>
            <p:cNvSpPr>
              <a:spLocks noChangeArrowheads="1"/>
            </p:cNvSpPr>
            <p:nvPr/>
          </p:nvSpPr>
          <p:spPr bwMode="auto">
            <a:xfrm>
              <a:off x="2729" y="1789"/>
              <a:ext cx="1082" cy="985"/>
            </a:xfrm>
            <a:prstGeom prst="ellipse">
              <a:avLst/>
            </a:prstGeom>
            <a:solidFill>
              <a:srgbClr val="FFFFCC"/>
            </a:solidFill>
            <a:ln w="12700">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07" name="Text Box 99"/>
            <p:cNvSpPr txBox="1">
              <a:spLocks noChangeArrowheads="1"/>
            </p:cNvSpPr>
            <p:nvPr/>
          </p:nvSpPr>
          <p:spPr bwMode="auto">
            <a:xfrm rot="810395">
              <a:off x="3547" y="1938"/>
              <a:ext cx="2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5</a:t>
              </a:r>
              <a:endParaRPr lang="en-US">
                <a:latin typeface="Arial" panose="020B0604020202020204" pitchFamily="34" charset="0"/>
              </a:endParaRPr>
            </a:p>
          </p:txBody>
        </p:sp>
        <p:sp>
          <p:nvSpPr>
            <p:cNvPr id="11308" name="Oval 100"/>
            <p:cNvSpPr>
              <a:spLocks noChangeArrowheads="1"/>
            </p:cNvSpPr>
            <p:nvPr/>
          </p:nvSpPr>
          <p:spPr bwMode="auto">
            <a:xfrm rot="5400000">
              <a:off x="2748" y="1720"/>
              <a:ext cx="1051" cy="1155"/>
            </a:xfrm>
            <a:prstGeom prst="ellipse">
              <a:avLst/>
            </a:prstGeom>
            <a:noFill/>
            <a:ln w="12700">
              <a:solidFill>
                <a:srgbClr val="003300"/>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09" name="Arc 101"/>
            <p:cNvSpPr/>
            <p:nvPr/>
          </p:nvSpPr>
          <p:spPr bwMode="auto">
            <a:xfrm rot="6681726" flipH="1">
              <a:off x="3121" y="1750"/>
              <a:ext cx="406" cy="723"/>
            </a:xfrm>
            <a:custGeom>
              <a:avLst/>
              <a:gdLst>
                <a:gd name="T0" fmla="*/ 247 w 24253"/>
                <a:gd name="T1" fmla="*/ 0 h 39506"/>
                <a:gd name="T2" fmla="*/ 0 w 24253"/>
                <a:gd name="T3" fmla="*/ 720 h 39506"/>
                <a:gd name="T4" fmla="*/ 44 w 24253"/>
                <a:gd name="T5" fmla="*/ 328 h 39506"/>
                <a:gd name="T6" fmla="*/ 0 60000 65536"/>
                <a:gd name="T7" fmla="*/ 0 60000 65536"/>
                <a:gd name="T8" fmla="*/ 0 60000 65536"/>
              </a:gdLst>
              <a:ahLst/>
              <a:cxnLst>
                <a:cxn ang="T6">
                  <a:pos x="T0" y="T1"/>
                </a:cxn>
                <a:cxn ang="T7">
                  <a:pos x="T2" y="T3"/>
                </a:cxn>
                <a:cxn ang="T8">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10" name="Line 102"/>
            <p:cNvSpPr>
              <a:spLocks noChangeShapeType="1"/>
            </p:cNvSpPr>
            <p:nvPr/>
          </p:nvSpPr>
          <p:spPr bwMode="auto">
            <a:xfrm rot="10800000">
              <a:off x="3293" y="1910"/>
              <a:ext cx="0" cy="9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1" name="Text Box 103"/>
            <p:cNvSpPr txBox="1">
              <a:spLocks noChangeArrowheads="1"/>
            </p:cNvSpPr>
            <p:nvPr/>
          </p:nvSpPr>
          <p:spPr bwMode="auto">
            <a:xfrm rot="-466213">
              <a:off x="3156" y="1748"/>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latin typeface="Arial" panose="020B0604020202020204" pitchFamily="34" charset="0"/>
                </a:rPr>
                <a:t>3</a:t>
              </a:r>
            </a:p>
          </p:txBody>
        </p:sp>
        <p:sp>
          <p:nvSpPr>
            <p:cNvPr id="11312" name="Text Box 104"/>
            <p:cNvSpPr txBox="1">
              <a:spLocks noChangeArrowheads="1"/>
            </p:cNvSpPr>
            <p:nvPr/>
          </p:nvSpPr>
          <p:spPr bwMode="auto">
            <a:xfrm rot="-1500000">
              <a:off x="2920" y="1811"/>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2</a:t>
              </a:r>
              <a:endParaRPr lang="en-US">
                <a:latin typeface="Arial" panose="020B0604020202020204" pitchFamily="34" charset="0"/>
              </a:endParaRPr>
            </a:p>
          </p:txBody>
        </p:sp>
        <p:sp>
          <p:nvSpPr>
            <p:cNvPr id="11313" name="Line 105"/>
            <p:cNvSpPr>
              <a:spLocks noChangeShapeType="1"/>
            </p:cNvSpPr>
            <p:nvPr/>
          </p:nvSpPr>
          <p:spPr bwMode="auto">
            <a:xfrm rot="300000">
              <a:off x="3329" y="1910"/>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4" name="Line 106"/>
            <p:cNvSpPr>
              <a:spLocks noChangeShapeType="1"/>
            </p:cNvSpPr>
            <p:nvPr/>
          </p:nvSpPr>
          <p:spPr bwMode="auto">
            <a:xfrm rot="600000">
              <a:off x="3362" y="1914"/>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5" name="Line 107"/>
            <p:cNvSpPr>
              <a:spLocks noChangeShapeType="1"/>
            </p:cNvSpPr>
            <p:nvPr/>
          </p:nvSpPr>
          <p:spPr bwMode="auto">
            <a:xfrm rot="900000">
              <a:off x="3395" y="192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6" name="Line 108"/>
            <p:cNvSpPr>
              <a:spLocks noChangeShapeType="1"/>
            </p:cNvSpPr>
            <p:nvPr/>
          </p:nvSpPr>
          <p:spPr bwMode="auto">
            <a:xfrm rot="1200000">
              <a:off x="3427"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7" name="Line 109"/>
            <p:cNvSpPr>
              <a:spLocks noChangeShapeType="1"/>
            </p:cNvSpPr>
            <p:nvPr/>
          </p:nvSpPr>
          <p:spPr bwMode="auto">
            <a:xfrm rot="1500000">
              <a:off x="3452" y="1944"/>
              <a:ext cx="0" cy="89"/>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8" name="Line 110"/>
            <p:cNvSpPr>
              <a:spLocks noChangeShapeType="1"/>
            </p:cNvSpPr>
            <p:nvPr/>
          </p:nvSpPr>
          <p:spPr bwMode="auto">
            <a:xfrm rot="1800000">
              <a:off x="3488" y="196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19" name="Line 111"/>
            <p:cNvSpPr>
              <a:spLocks noChangeShapeType="1"/>
            </p:cNvSpPr>
            <p:nvPr/>
          </p:nvSpPr>
          <p:spPr bwMode="auto">
            <a:xfrm rot="2100000">
              <a:off x="3513" y="197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0" name="Line 112"/>
            <p:cNvSpPr>
              <a:spLocks noChangeShapeType="1"/>
            </p:cNvSpPr>
            <p:nvPr/>
          </p:nvSpPr>
          <p:spPr bwMode="auto">
            <a:xfrm rot="2400000">
              <a:off x="3542" y="1997"/>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1" name="Line 113"/>
            <p:cNvSpPr>
              <a:spLocks noChangeShapeType="1"/>
            </p:cNvSpPr>
            <p:nvPr/>
          </p:nvSpPr>
          <p:spPr bwMode="auto">
            <a:xfrm rot="2700000">
              <a:off x="3565" y="201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2" name="Line 114"/>
            <p:cNvSpPr>
              <a:spLocks noChangeShapeType="1"/>
            </p:cNvSpPr>
            <p:nvPr/>
          </p:nvSpPr>
          <p:spPr bwMode="auto">
            <a:xfrm rot="3000000">
              <a:off x="3570" y="2029"/>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3" name="Line 115"/>
            <p:cNvSpPr>
              <a:spLocks noChangeShapeType="1"/>
            </p:cNvSpPr>
            <p:nvPr/>
          </p:nvSpPr>
          <p:spPr bwMode="auto">
            <a:xfrm rot="7800000">
              <a:off x="3017" y="2027"/>
              <a:ext cx="0" cy="106"/>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4" name="Line 116"/>
            <p:cNvSpPr>
              <a:spLocks noChangeShapeType="1"/>
            </p:cNvSpPr>
            <p:nvPr/>
          </p:nvSpPr>
          <p:spPr bwMode="auto">
            <a:xfrm rot="-2700000">
              <a:off x="3017" y="2018"/>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5" name="Line 117"/>
            <p:cNvSpPr>
              <a:spLocks noChangeShapeType="1"/>
            </p:cNvSpPr>
            <p:nvPr/>
          </p:nvSpPr>
          <p:spPr bwMode="auto">
            <a:xfrm rot="-2400000">
              <a:off x="3040" y="1999"/>
              <a:ext cx="0" cy="38"/>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6" name="Line 118"/>
            <p:cNvSpPr>
              <a:spLocks noChangeShapeType="1"/>
            </p:cNvSpPr>
            <p:nvPr/>
          </p:nvSpPr>
          <p:spPr bwMode="auto">
            <a:xfrm rot="-2100000">
              <a:off x="3069" y="1979"/>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7" name="Line 119"/>
            <p:cNvSpPr>
              <a:spLocks noChangeShapeType="1"/>
            </p:cNvSpPr>
            <p:nvPr/>
          </p:nvSpPr>
          <p:spPr bwMode="auto">
            <a:xfrm rot="-1800000">
              <a:off x="3095" y="1961"/>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8" name="Line 120"/>
            <p:cNvSpPr>
              <a:spLocks noChangeShapeType="1"/>
            </p:cNvSpPr>
            <p:nvPr/>
          </p:nvSpPr>
          <p:spPr bwMode="auto">
            <a:xfrm rot="-1500000">
              <a:off x="3139" y="1943"/>
              <a:ext cx="0" cy="8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29" name="Line 121"/>
            <p:cNvSpPr>
              <a:spLocks noChangeShapeType="1"/>
            </p:cNvSpPr>
            <p:nvPr/>
          </p:nvSpPr>
          <p:spPr bwMode="auto">
            <a:xfrm rot="-1200000">
              <a:off x="3159" y="1932"/>
              <a:ext cx="0" cy="41"/>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0" name="Line 122"/>
            <p:cNvSpPr>
              <a:spLocks noChangeShapeType="1"/>
            </p:cNvSpPr>
            <p:nvPr/>
          </p:nvSpPr>
          <p:spPr bwMode="auto">
            <a:xfrm rot="-900000">
              <a:off x="3187" y="1925"/>
              <a:ext cx="0" cy="40"/>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1" name="Line 123"/>
            <p:cNvSpPr>
              <a:spLocks noChangeShapeType="1"/>
            </p:cNvSpPr>
            <p:nvPr/>
          </p:nvSpPr>
          <p:spPr bwMode="auto">
            <a:xfrm rot="-600000">
              <a:off x="3221" y="1918"/>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2" name="Line 124"/>
            <p:cNvSpPr>
              <a:spLocks noChangeShapeType="1"/>
            </p:cNvSpPr>
            <p:nvPr/>
          </p:nvSpPr>
          <p:spPr bwMode="auto">
            <a:xfrm rot="-300000">
              <a:off x="3256" y="1912"/>
              <a:ext cx="0" cy="39"/>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3" name="Line 125"/>
            <p:cNvSpPr>
              <a:spLocks noChangeShapeType="1"/>
            </p:cNvSpPr>
            <p:nvPr/>
          </p:nvSpPr>
          <p:spPr bwMode="auto">
            <a:xfrm rot="6300000">
              <a:off x="2952" y="2150"/>
              <a:ext cx="0" cy="10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4" name="Line 126"/>
            <p:cNvSpPr>
              <a:spLocks noChangeShapeType="1"/>
            </p:cNvSpPr>
            <p:nvPr/>
          </p:nvSpPr>
          <p:spPr bwMode="auto">
            <a:xfrm rot="-4200000">
              <a:off x="2931"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5" name="Line 127"/>
            <p:cNvSpPr>
              <a:spLocks noChangeShapeType="1"/>
            </p:cNvSpPr>
            <p:nvPr/>
          </p:nvSpPr>
          <p:spPr bwMode="auto">
            <a:xfrm rot="-3900000">
              <a:off x="2943" y="2118"/>
              <a:ext cx="0" cy="43"/>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6" name="Line 128"/>
            <p:cNvSpPr>
              <a:spLocks noChangeShapeType="1"/>
            </p:cNvSpPr>
            <p:nvPr/>
          </p:nvSpPr>
          <p:spPr bwMode="auto">
            <a:xfrm rot="-3600000">
              <a:off x="2959" y="209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7" name="Line 129"/>
            <p:cNvSpPr>
              <a:spLocks noChangeShapeType="1"/>
            </p:cNvSpPr>
            <p:nvPr/>
          </p:nvSpPr>
          <p:spPr bwMode="auto">
            <a:xfrm rot="-3300000">
              <a:off x="2975" y="2064"/>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8" name="Line 130"/>
            <p:cNvSpPr>
              <a:spLocks noChangeShapeType="1"/>
            </p:cNvSpPr>
            <p:nvPr/>
          </p:nvSpPr>
          <p:spPr bwMode="auto">
            <a:xfrm rot="3300000">
              <a:off x="3604" y="2067"/>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39" name="Line 131"/>
            <p:cNvSpPr>
              <a:spLocks noChangeShapeType="1"/>
            </p:cNvSpPr>
            <p:nvPr/>
          </p:nvSpPr>
          <p:spPr bwMode="auto">
            <a:xfrm rot="3600000">
              <a:off x="3618" y="2088"/>
              <a:ext cx="0" cy="44"/>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40" name="Line 132"/>
            <p:cNvSpPr>
              <a:spLocks noChangeShapeType="1"/>
            </p:cNvSpPr>
            <p:nvPr/>
          </p:nvSpPr>
          <p:spPr bwMode="auto">
            <a:xfrm rot="3900000">
              <a:off x="3637" y="211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41" name="Line 133"/>
            <p:cNvSpPr>
              <a:spLocks noChangeShapeType="1"/>
            </p:cNvSpPr>
            <p:nvPr/>
          </p:nvSpPr>
          <p:spPr bwMode="auto">
            <a:xfrm rot="4200000">
              <a:off x="3649" y="2146"/>
              <a:ext cx="0" cy="42"/>
            </a:xfrm>
            <a:prstGeom prst="line">
              <a:avLst/>
            </a:prstGeom>
            <a:noFill/>
            <a:ln w="63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42" name="Line 134"/>
            <p:cNvSpPr>
              <a:spLocks noChangeShapeType="1"/>
            </p:cNvSpPr>
            <p:nvPr/>
          </p:nvSpPr>
          <p:spPr bwMode="auto">
            <a:xfrm rot="4500000">
              <a:off x="3636" y="2155"/>
              <a:ext cx="0" cy="98"/>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43" name="Text Box 135"/>
            <p:cNvSpPr txBox="1">
              <a:spLocks noChangeArrowheads="1"/>
            </p:cNvSpPr>
            <p:nvPr/>
          </p:nvSpPr>
          <p:spPr bwMode="auto">
            <a:xfrm>
              <a:off x="2674" y="2088"/>
              <a:ext cx="3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0</a:t>
              </a:r>
              <a:endParaRPr lang="en-US">
                <a:latin typeface="Arial" panose="020B0604020202020204" pitchFamily="34" charset="0"/>
              </a:endParaRPr>
            </a:p>
          </p:txBody>
        </p:sp>
        <p:sp>
          <p:nvSpPr>
            <p:cNvPr id="11344" name="Text Box 136"/>
            <p:cNvSpPr txBox="1">
              <a:spLocks noChangeArrowheads="1"/>
            </p:cNvSpPr>
            <p:nvPr/>
          </p:nvSpPr>
          <p:spPr bwMode="auto">
            <a:xfrm rot="-2443161">
              <a:off x="2760" y="1939"/>
              <a:ext cx="3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latin typeface="Arial" panose="020B0604020202020204" pitchFamily="34" charset="0"/>
                </a:rPr>
                <a:t>1</a:t>
              </a:r>
            </a:p>
          </p:txBody>
        </p:sp>
        <p:sp>
          <p:nvSpPr>
            <p:cNvPr id="11345" name="Text Box 137"/>
            <p:cNvSpPr txBox="1">
              <a:spLocks noChangeArrowheads="1"/>
            </p:cNvSpPr>
            <p:nvPr/>
          </p:nvSpPr>
          <p:spPr bwMode="auto">
            <a:xfrm rot="3000000">
              <a:off x="3392" y="1800"/>
              <a:ext cx="30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4</a:t>
              </a:r>
              <a:endParaRPr lang="en-US">
                <a:latin typeface="Arial" panose="020B0604020202020204" pitchFamily="34" charset="0"/>
              </a:endParaRPr>
            </a:p>
          </p:txBody>
        </p:sp>
        <p:sp>
          <p:nvSpPr>
            <p:cNvPr id="11346" name="Text Box 138"/>
            <p:cNvSpPr txBox="1">
              <a:spLocks noChangeArrowheads="1"/>
            </p:cNvSpPr>
            <p:nvPr/>
          </p:nvSpPr>
          <p:spPr bwMode="auto">
            <a:xfrm rot="4500000">
              <a:off x="3611" y="2104"/>
              <a:ext cx="30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1200">
                  <a:solidFill>
                    <a:srgbClr val="0000FF"/>
                  </a:solidFill>
                  <a:latin typeface="Times New Roman" panose="02020603050405020304" pitchFamily="18" charset="0"/>
                </a:rPr>
                <a:t>6</a:t>
              </a:r>
              <a:endParaRPr lang="en-US">
                <a:latin typeface="Arial" panose="020B0604020202020204" pitchFamily="34" charset="0"/>
              </a:endParaRPr>
            </a:p>
          </p:txBody>
        </p:sp>
        <p:sp>
          <p:nvSpPr>
            <p:cNvPr id="11347" name="Text Box 139"/>
            <p:cNvSpPr txBox="1">
              <a:spLocks noChangeArrowheads="1"/>
            </p:cNvSpPr>
            <p:nvPr/>
          </p:nvSpPr>
          <p:spPr bwMode="auto">
            <a:xfrm>
              <a:off x="2997" y="2051"/>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2400" b="1">
                  <a:latin typeface="Arial" panose="020B0604020202020204" pitchFamily="34" charset="0"/>
                </a:rPr>
                <a:t>A</a:t>
              </a:r>
            </a:p>
          </p:txBody>
        </p:sp>
        <p:sp>
          <p:nvSpPr>
            <p:cNvPr id="11348" name="AutoShape 140"/>
            <p:cNvSpPr>
              <a:spLocks noChangeArrowheads="1"/>
            </p:cNvSpPr>
            <p:nvPr/>
          </p:nvSpPr>
          <p:spPr bwMode="auto">
            <a:xfrm rot="10800000">
              <a:off x="2841" y="1895"/>
              <a:ext cx="910" cy="776"/>
            </a:xfrm>
            <a:custGeom>
              <a:avLst/>
              <a:gdLst>
                <a:gd name="T0" fmla="*/ 455 w 21600"/>
                <a:gd name="T1" fmla="*/ 0 h 21600"/>
                <a:gd name="T2" fmla="*/ 191 w 21600"/>
                <a:gd name="T3" fmla="*/ 362 h 21600"/>
                <a:gd name="T4" fmla="*/ 455 w 21600"/>
                <a:gd name="T5" fmla="*/ 323 h 21600"/>
                <a:gd name="T6" fmla="*/ 719 w 21600"/>
                <a:gd name="T7" fmla="*/ 362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49" name="Rectangle 141"/>
            <p:cNvSpPr>
              <a:spLocks noChangeArrowheads="1"/>
            </p:cNvSpPr>
            <p:nvPr/>
          </p:nvSpPr>
          <p:spPr bwMode="auto">
            <a:xfrm>
              <a:off x="2620" y="2336"/>
              <a:ext cx="1283" cy="481"/>
            </a:xfrm>
            <a:prstGeom prst="rect">
              <a:avLst/>
            </a:prstGeom>
            <a:solidFill>
              <a:schemeClr val="bg1"/>
            </a:solidFill>
            <a:ln>
              <a:noFill/>
            </a:ln>
            <a:effectLst/>
            <a:extLst>
              <a:ext uri="{91240B29-F687-4F45-9708-019B960494DF}">
                <a14:hiddenLine xmlns:a14="http://schemas.microsoft.com/office/drawing/2010/main" w="5715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0" name="Rectangle 142"/>
            <p:cNvSpPr>
              <a:spLocks noChangeArrowheads="1"/>
            </p:cNvSpPr>
            <p:nvPr/>
          </p:nvSpPr>
          <p:spPr bwMode="auto">
            <a:xfrm>
              <a:off x="2655" y="1728"/>
              <a:ext cx="1273" cy="645"/>
            </a:xfrm>
            <a:prstGeom prst="rect">
              <a:avLst/>
            </a:prstGeom>
            <a:noFill/>
            <a:ln w="28575">
              <a:solidFill>
                <a:srgbClr val="0000FF"/>
              </a:solidFill>
              <a:miter lim="800000"/>
            </a:ln>
            <a:effectLst/>
            <a:extLst>
              <a:ext uri="{909E8E84-426E-40DD-AFC4-6F175D3DCCD1}">
                <a14:hiddenFill xmlns:a14="http://schemas.microsoft.com/office/drawing/2010/main">
                  <a:gradFill rotWithShape="1">
                    <a:gsLst>
                      <a:gs pos="0">
                        <a:schemeClr val="bg1">
                          <a:alpha val="37999"/>
                        </a:schemeClr>
                      </a:gs>
                      <a:gs pos="100000">
                        <a:srgbClr val="FFFFFF">
                          <a:alpha val="37000"/>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Arial" panose="020B0604020202020204" pitchFamily="34" charset="0"/>
              </a:endParaRPr>
            </a:p>
          </p:txBody>
        </p:sp>
        <p:sp>
          <p:nvSpPr>
            <p:cNvPr id="11351" name="Rectangle 143"/>
            <p:cNvSpPr>
              <a:spLocks noChangeArrowheads="1"/>
            </p:cNvSpPr>
            <p:nvPr/>
          </p:nvSpPr>
          <p:spPr bwMode="auto">
            <a:xfrm>
              <a:off x="2592" y="1686"/>
              <a:ext cx="1393" cy="1142"/>
            </a:xfrm>
            <a:prstGeom prst="rect">
              <a:avLst/>
            </a:prstGeom>
            <a:noFill/>
            <a:ln w="57150" cmpd="thickThin">
              <a:solidFill>
                <a:srgbClr val="66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2" name="AutoShape 144"/>
            <p:cNvSpPr>
              <a:spLocks noChangeArrowheads="1"/>
            </p:cNvSpPr>
            <p:nvPr/>
          </p:nvSpPr>
          <p:spPr bwMode="auto">
            <a:xfrm>
              <a:off x="3263" y="2411"/>
              <a:ext cx="57" cy="52"/>
            </a:xfrm>
            <a:custGeom>
              <a:avLst/>
              <a:gdLst>
                <a:gd name="T0" fmla="*/ 29 w 21600"/>
                <a:gd name="T1" fmla="*/ 0 h 21600"/>
                <a:gd name="T2" fmla="*/ 8 w 21600"/>
                <a:gd name="T3" fmla="*/ 8 h 21600"/>
                <a:gd name="T4" fmla="*/ 0 w 21600"/>
                <a:gd name="T5" fmla="*/ 26 h 21600"/>
                <a:gd name="T6" fmla="*/ 8 w 21600"/>
                <a:gd name="T7" fmla="*/ 44 h 21600"/>
                <a:gd name="T8" fmla="*/ 29 w 21600"/>
                <a:gd name="T9" fmla="*/ 52 h 21600"/>
                <a:gd name="T10" fmla="*/ 49 w 21600"/>
                <a:gd name="T11" fmla="*/ 44 h 21600"/>
                <a:gd name="T12" fmla="*/ 57 w 21600"/>
                <a:gd name="T13" fmla="*/ 26 h 21600"/>
                <a:gd name="T14" fmla="*/ 49 w 21600"/>
                <a:gd name="T15" fmla="*/ 8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3" name="Arc 145"/>
            <p:cNvSpPr/>
            <p:nvPr/>
          </p:nvSpPr>
          <p:spPr bwMode="auto">
            <a:xfrm flipV="1">
              <a:off x="3246" y="2396"/>
              <a:ext cx="91" cy="41"/>
            </a:xfrm>
            <a:custGeom>
              <a:avLst/>
              <a:gdLst>
                <a:gd name="T0" fmla="*/ 91 w 42223"/>
                <a:gd name="T1" fmla="*/ 6 h 21600"/>
                <a:gd name="T2" fmla="*/ 0 w 42223"/>
                <a:gd name="T3" fmla="*/ 11 h 21600"/>
                <a:gd name="T4" fmla="*/ 45 w 42223"/>
                <a:gd name="T5" fmla="*/ 0 h 21600"/>
                <a:gd name="T6" fmla="*/ 0 60000 65536"/>
                <a:gd name="T7" fmla="*/ 0 60000 65536"/>
                <a:gd name="T8" fmla="*/ 0 60000 65536"/>
              </a:gdLst>
              <a:ahLst/>
              <a:cxnLst>
                <a:cxn ang="T6">
                  <a:pos x="T0" y="T1"/>
                </a:cxn>
                <a:cxn ang="T7">
                  <a:pos x="T2" y="T3"/>
                </a:cxn>
                <a:cxn ang="T8">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4" name="Freeform 146"/>
            <p:cNvSpPr/>
            <p:nvPr/>
          </p:nvSpPr>
          <p:spPr bwMode="auto">
            <a:xfrm>
              <a:off x="3243" y="2419"/>
              <a:ext cx="13" cy="13"/>
            </a:xfrm>
            <a:custGeom>
              <a:avLst/>
              <a:gdLst>
                <a:gd name="T0" fmla="*/ 0 w 48"/>
                <a:gd name="T1" fmla="*/ 0 h 48"/>
                <a:gd name="T2" fmla="*/ 0 w 48"/>
                <a:gd name="T3" fmla="*/ 13 h 48"/>
                <a:gd name="T4" fmla="*/ 13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0"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55" name="Freeform 147"/>
            <p:cNvSpPr/>
            <p:nvPr/>
          </p:nvSpPr>
          <p:spPr bwMode="auto">
            <a:xfrm>
              <a:off x="3327" y="2424"/>
              <a:ext cx="14" cy="12"/>
            </a:xfrm>
            <a:custGeom>
              <a:avLst/>
              <a:gdLst>
                <a:gd name="T0" fmla="*/ 0 w 48"/>
                <a:gd name="T1" fmla="*/ 0 h 48"/>
                <a:gd name="T2" fmla="*/ 14 w 48"/>
                <a:gd name="T3" fmla="*/ 12 h 48"/>
                <a:gd name="T4" fmla="*/ 14 w 48"/>
                <a:gd name="T5" fmla="*/ 0 h 48"/>
                <a:gd name="T6" fmla="*/ 0 60000 65536"/>
                <a:gd name="T7" fmla="*/ 0 60000 65536"/>
                <a:gd name="T8" fmla="*/ 0 60000 65536"/>
              </a:gdLst>
              <a:ahLst/>
              <a:cxnLst>
                <a:cxn ang="T6">
                  <a:pos x="T0" y="T1"/>
                </a:cxn>
                <a:cxn ang="T7">
                  <a:pos x="T2" y="T3"/>
                </a:cxn>
                <a:cxn ang="T8">
                  <a:pos x="T4" y="T5"/>
                </a:cxn>
              </a:cxnLst>
              <a:rect l="0" t="0" r="r" b="b"/>
              <a:pathLst>
                <a:path w="48" h="48">
                  <a:moveTo>
                    <a:pt x="0" y="0"/>
                  </a:moveTo>
                  <a:lnTo>
                    <a:pt x="48" y="48"/>
                  </a:lnTo>
                  <a:lnTo>
                    <a:pt x="48" y="0"/>
                  </a:lnTo>
                </a:path>
              </a:pathLst>
            </a:custGeom>
            <a:noFill/>
            <a:ln w="63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56" name="AutoShape 148"/>
            <p:cNvSpPr>
              <a:spLocks noChangeArrowheads="1"/>
            </p:cNvSpPr>
            <p:nvPr/>
          </p:nvSpPr>
          <p:spPr bwMode="auto">
            <a:xfrm>
              <a:off x="2680" y="2655"/>
              <a:ext cx="132" cy="120"/>
            </a:xfrm>
            <a:custGeom>
              <a:avLst/>
              <a:gdLst>
                <a:gd name="T0" fmla="*/ 66 w 21600"/>
                <a:gd name="T1" fmla="*/ 0 h 21600"/>
                <a:gd name="T2" fmla="*/ 19 w 21600"/>
                <a:gd name="T3" fmla="*/ 18 h 21600"/>
                <a:gd name="T4" fmla="*/ 0 w 21600"/>
                <a:gd name="T5" fmla="*/ 60 h 21600"/>
                <a:gd name="T6" fmla="*/ 19 w 21600"/>
                <a:gd name="T7" fmla="*/ 102 h 21600"/>
                <a:gd name="T8" fmla="*/ 66 w 21600"/>
                <a:gd name="T9" fmla="*/ 120 h 21600"/>
                <a:gd name="T10" fmla="*/ 113 w 21600"/>
                <a:gd name="T11" fmla="*/ 102 h 21600"/>
                <a:gd name="T12" fmla="*/ 132 w 21600"/>
                <a:gd name="T13" fmla="*/ 60 h 21600"/>
                <a:gd name="T14" fmla="*/ 113 w 21600"/>
                <a:gd name="T15" fmla="*/ 18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7" name="Oval 149"/>
            <p:cNvSpPr>
              <a:spLocks noChangeArrowheads="1"/>
            </p:cNvSpPr>
            <p:nvPr/>
          </p:nvSpPr>
          <p:spPr bwMode="auto">
            <a:xfrm>
              <a:off x="2672" y="2648"/>
              <a:ext cx="144" cy="138"/>
            </a:xfrm>
            <a:prstGeom prst="ellipse">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8" name="Oval 150"/>
            <p:cNvSpPr>
              <a:spLocks noChangeArrowheads="1"/>
            </p:cNvSpPr>
            <p:nvPr/>
          </p:nvSpPr>
          <p:spPr bwMode="auto">
            <a:xfrm>
              <a:off x="3752" y="2648"/>
              <a:ext cx="144" cy="138"/>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359" name="Text Box 151"/>
            <p:cNvSpPr txBox="1">
              <a:spLocks noChangeArrowheads="1"/>
            </p:cNvSpPr>
            <p:nvPr/>
          </p:nvSpPr>
          <p:spPr bwMode="auto">
            <a:xfrm>
              <a:off x="3600"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a:latin typeface="Arial" panose="020B0604020202020204" pitchFamily="34" charset="0"/>
                </a:rPr>
                <a:t>-</a:t>
              </a:r>
            </a:p>
          </p:txBody>
        </p:sp>
        <p:sp>
          <p:nvSpPr>
            <p:cNvPr id="11360" name="Text Box 152"/>
            <p:cNvSpPr txBox="1">
              <a:spLocks noChangeArrowheads="1"/>
            </p:cNvSpPr>
            <p:nvPr/>
          </p:nvSpPr>
          <p:spPr bwMode="auto">
            <a:xfrm>
              <a:off x="2736" y="244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a:latin typeface="Arial" panose="020B0604020202020204" pitchFamily="34" charset="0"/>
                </a:rPr>
                <a:t>+</a:t>
              </a:r>
            </a:p>
          </p:txBody>
        </p:sp>
      </p:grpSp>
      <p:sp>
        <p:nvSpPr>
          <p:cNvPr id="11289" name="Line 153"/>
          <p:cNvSpPr>
            <a:spLocks noChangeShapeType="1"/>
          </p:cNvSpPr>
          <p:nvPr/>
        </p:nvSpPr>
        <p:spPr bwMode="auto">
          <a:xfrm flipV="1">
            <a:off x="248920" y="2514600"/>
            <a:ext cx="0" cy="289560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0" name="Line 154"/>
          <p:cNvSpPr>
            <a:spLocks noChangeShapeType="1"/>
          </p:cNvSpPr>
          <p:nvPr/>
        </p:nvSpPr>
        <p:spPr bwMode="auto">
          <a:xfrm>
            <a:off x="228600" y="5410200"/>
            <a:ext cx="152400" cy="0"/>
          </a:xfrm>
          <a:prstGeom prst="line">
            <a:avLst/>
          </a:prstGeom>
          <a:noFill/>
          <a:ln w="57150">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91" name="Line 155"/>
          <p:cNvSpPr>
            <a:spLocks noChangeShapeType="1"/>
          </p:cNvSpPr>
          <p:nvPr/>
        </p:nvSpPr>
        <p:spPr bwMode="auto">
          <a:xfrm>
            <a:off x="2133600" y="5410200"/>
            <a:ext cx="1905000" cy="0"/>
          </a:xfrm>
          <a:prstGeom prst="line">
            <a:avLst/>
          </a:prstGeom>
          <a:noFill/>
          <a:ln w="57150">
            <a:solidFill>
              <a:srgbClr val="660033"/>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8" name="Group 156"/>
          <p:cNvGrpSpPr/>
          <p:nvPr/>
        </p:nvGrpSpPr>
        <p:grpSpPr bwMode="auto">
          <a:xfrm rot="-1062720">
            <a:off x="685800" y="4343400"/>
            <a:ext cx="1022350" cy="785813"/>
            <a:chOff x="1680" y="1440"/>
            <a:chExt cx="592" cy="400"/>
          </a:xfrm>
        </p:grpSpPr>
        <p:sp>
          <p:nvSpPr>
            <p:cNvPr id="11298" name="Oval 157"/>
            <p:cNvSpPr>
              <a:spLocks noChangeArrowheads="1"/>
            </p:cNvSpPr>
            <p:nvPr/>
          </p:nvSpPr>
          <p:spPr bwMode="auto">
            <a:xfrm rot="-4329641">
              <a:off x="1953" y="1606"/>
              <a:ext cx="63" cy="50"/>
            </a:xfrm>
            <a:prstGeom prst="ellipse">
              <a:avLst/>
            </a:prstGeom>
            <a:solidFill>
              <a:schemeClr val="tx1"/>
            </a:solidFill>
            <a:ln w="6350">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atin typeface="Arial" panose="020B0604020202020204" pitchFamily="34" charset="0"/>
              </a:endParaRPr>
            </a:p>
          </p:txBody>
        </p:sp>
        <p:sp>
          <p:nvSpPr>
            <p:cNvPr id="11299" name="Line 158"/>
            <p:cNvSpPr>
              <a:spLocks noChangeShapeType="1"/>
            </p:cNvSpPr>
            <p:nvPr/>
          </p:nvSpPr>
          <p:spPr bwMode="auto">
            <a:xfrm flipH="1" flipV="1">
              <a:off x="1680" y="1440"/>
              <a:ext cx="288" cy="192"/>
            </a:xfrm>
            <a:prstGeom prst="line">
              <a:avLst/>
            </a:prstGeom>
            <a:noFill/>
            <a:ln w="952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0" name="Line 159"/>
            <p:cNvSpPr>
              <a:spLocks noChangeShapeType="1"/>
            </p:cNvSpPr>
            <p:nvPr/>
          </p:nvSpPr>
          <p:spPr bwMode="auto">
            <a:xfrm flipH="1" flipV="1">
              <a:off x="1984" y="1648"/>
              <a:ext cx="288" cy="192"/>
            </a:xfrm>
            <a:prstGeom prst="line">
              <a:avLst/>
            </a:prstGeom>
            <a:noFill/>
            <a:ln w="952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9" name="Khuung Chú Thích Chữ Nhật Góc Tròn 168"/>
          <p:cNvSpPr/>
          <p:nvPr/>
        </p:nvSpPr>
        <p:spPr>
          <a:xfrm>
            <a:off x="381000" y="5867400"/>
            <a:ext cx="2971800" cy="990600"/>
          </a:xfrm>
          <a:prstGeom prst="wedgeRoundRectCallout">
            <a:avLst>
              <a:gd name="adj1" fmla="val 98284"/>
              <a:gd name="adj2" fmla="val -219057"/>
              <a:gd name="adj3" fmla="val 16667"/>
            </a:avLst>
          </a:prstGeom>
          <a:solidFill>
            <a:schemeClr val="accent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800" b="1" dirty="0" err="1">
                <a:solidFill>
                  <a:srgbClr val="FF0000"/>
                </a:solidFill>
                <a:latin typeface="Times New Roman" pitchFamily="18" charset="0"/>
                <a:cs typeface="Times New Roman" pitchFamily="18" charset="0"/>
              </a:rPr>
              <a:t>Dây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sắt</a:t>
            </a:r>
            <a:r>
              <a:rPr lang="en-US" sz="2800" b="1" dirty="0">
                <a:solidFill>
                  <a:srgbClr val="FF0000"/>
                </a:solidFill>
                <a:latin typeface="Times New Roman" pitchFamily="18" charset="0"/>
                <a:cs typeface="Times New Roman" pitchFamily="18" charset="0"/>
              </a:rPr>
              <a:t> l</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100m,    S</a:t>
            </a:r>
            <a:r>
              <a:rPr lang="en-US" sz="2800" b="1" baseline="-250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=1mm</a:t>
            </a:r>
            <a:r>
              <a:rPr lang="en-US" sz="2800" b="1" baseline="30000" dirty="0">
                <a:solidFill>
                  <a:srgbClr val="FF0000"/>
                </a:solidFill>
                <a:latin typeface="Times New Roman" pitchFamily="18" charset="0"/>
                <a:cs typeface="Times New Roman" pitchFamily="18" charset="0"/>
              </a:rPr>
              <a:t>2</a:t>
            </a:r>
            <a:endParaRPr lang="en-US" sz="2800" b="1" dirty="0">
              <a:solidFill>
                <a:srgbClr val="FF0000"/>
              </a:solidFill>
              <a:latin typeface="Times New Roman" pitchFamily="18" charset="0"/>
              <a:cs typeface="Times New Roman" pitchFamily="18" charset="0"/>
            </a:endParaRPr>
          </a:p>
        </p:txBody>
      </p:sp>
      <p:graphicFrame>
        <p:nvGraphicFramePr>
          <p:cNvPr id="2" name="Đối tượng 1"/>
          <p:cNvGraphicFramePr>
            <a:graphicFrameLocks noChangeAspect="1"/>
          </p:cNvGraphicFramePr>
          <p:nvPr/>
        </p:nvGraphicFramePr>
        <p:xfrm>
          <a:off x="4445643" y="3144519"/>
          <a:ext cx="2846520" cy="930593"/>
        </p:xfrm>
        <a:graphic>
          <a:graphicData uri="http://schemas.openxmlformats.org/presentationml/2006/ole">
            <mc:AlternateContent xmlns:mc="http://schemas.openxmlformats.org/markup-compatibility/2006">
              <mc:Choice xmlns:v="urn:schemas-microsoft-com:vml" Requires="v">
                <p:oleObj spid="_x0000_s67586" name="Equation" r:id="rId2" imgW="31699200" imgH="10363200" progId="">
                  <p:embed/>
                </p:oleObj>
              </mc:Choice>
              <mc:Fallback>
                <p:oleObj name="Equation" r:id="rId2" imgW="31699200" imgH="10363200"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643" y="3144519"/>
                        <a:ext cx="2846520" cy="930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169"/>
                                        </p:tgtEl>
                                        <p:attrNameLst>
                                          <p:attrName>style.visibility</p:attrName>
                                        </p:attrNameLst>
                                      </p:cBhvr>
                                      <p:to>
                                        <p:strVal val="visible"/>
                                      </p:to>
                                    </p:set>
                                    <p:animEffect transition="in" filter="wipe(left)">
                                      <p:cBhvr>
                                        <p:cTn id="7" dur="1000"/>
                                        <p:tgtEl>
                                          <p:spTgt spid="169"/>
                                        </p:tgtEl>
                                      </p:cBhvr>
                                    </p:animEffect>
                                  </p:childTnLst>
                                </p:cTn>
                              </p:par>
                            </p:childTnLst>
                          </p:cTn>
                        </p:par>
                        <p:par>
                          <p:cTn id="8" fill="hold">
                            <p:stCondLst>
                              <p:cond delay="1000"/>
                            </p:stCondLst>
                            <p:childTnLst>
                              <p:par>
                                <p:cTn id="9" presetID="21" presetClass="emph" presetSubtype="0" repeatCount="3000" fill="hold" grpId="1" nodeType="afterEffect">
                                  <p:stCondLst>
                                    <p:cond delay="0"/>
                                  </p:stCondLst>
                                  <p:iterate type="lt">
                                    <p:tmPct val="6000"/>
                                  </p:iterate>
                                  <p:childTnLst>
                                    <p:animClr clrSpc="hsl" dir="cw">
                                      <p:cBhvr override="childStyle">
                                        <p:cTn id="10" dur="1000" fill="hold"/>
                                        <p:tgtEl>
                                          <p:spTgt spid="169"/>
                                        </p:tgtEl>
                                        <p:attrNameLst>
                                          <p:attrName>style.color</p:attrName>
                                        </p:attrNameLst>
                                      </p:cBhvr>
                                      <p:by>
                                        <p:hsl h="7200000" s="0" l="0"/>
                                      </p:by>
                                    </p:animClr>
                                    <p:animClr clrSpc="hsl" dir="cw">
                                      <p:cBhvr>
                                        <p:cTn id="11" dur="1000" fill="hold"/>
                                        <p:tgtEl>
                                          <p:spTgt spid="169"/>
                                        </p:tgtEl>
                                        <p:attrNameLst>
                                          <p:attrName>fillcolor</p:attrName>
                                        </p:attrNameLst>
                                      </p:cBhvr>
                                      <p:by>
                                        <p:hsl h="7200000" s="0" l="0"/>
                                      </p:by>
                                    </p:animClr>
                                    <p:animClr clrSpc="hsl" dir="cw">
                                      <p:cBhvr>
                                        <p:cTn id="12" dur="1000" fill="hold"/>
                                        <p:tgtEl>
                                          <p:spTgt spid="169"/>
                                        </p:tgtEl>
                                        <p:attrNameLst>
                                          <p:attrName>stroke.color</p:attrName>
                                        </p:attrNameLst>
                                      </p:cBhvr>
                                      <p:by>
                                        <p:hsl h="7200000" s="0" l="0"/>
                                      </p:by>
                                    </p:animClr>
                                    <p:set>
                                      <p:cBhvr>
                                        <p:cTn id="13" dur="1000" fill="hold"/>
                                        <p:tgtEl>
                                          <p:spTgt spid="169"/>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2" nodeType="clickEffect">
                                  <p:stCondLst>
                                    <p:cond delay="0"/>
                                  </p:stCondLst>
                                  <p:iterate type="lt">
                                    <p:tmPct val="0"/>
                                  </p:iterate>
                                  <p:childTnLst>
                                    <p:animEffect transition="out" filter="circle(out)">
                                      <p:cBhvr>
                                        <p:cTn id="17" dur="1000"/>
                                        <p:tgtEl>
                                          <p:spTgt spid="169"/>
                                        </p:tgtEl>
                                      </p:cBhvr>
                                    </p:animEffect>
                                    <p:set>
                                      <p:cBhvr>
                                        <p:cTn id="18" dur="1" fill="hold">
                                          <p:stCondLst>
                                            <p:cond delay="999"/>
                                          </p:stCondLst>
                                        </p:cTn>
                                        <p:tgtEl>
                                          <p:spTgt spid="169"/>
                                        </p:tgtEl>
                                        <p:attrNameLst>
                                          <p:attrName>style.visibility</p:attrName>
                                        </p:attrNameLst>
                                      </p:cBhvr>
                                      <p:to>
                                        <p:strVal val="hidden"/>
                                      </p:to>
                                    </p:set>
                                  </p:childTnLst>
                                </p:cTn>
                              </p:par>
                              <p:par>
                                <p:cTn id="19" presetID="8" presetClass="emph" presetSubtype="0" fill="hold" nodeType="withEffect">
                                  <p:stCondLst>
                                    <p:cond delay="0"/>
                                  </p:stCondLst>
                                  <p:childTnLst>
                                    <p:animRot by="1800000">
                                      <p:cBhvr>
                                        <p:cTn id="20" dur="2000" fill="hold"/>
                                        <p:tgtEl>
                                          <p:spTgt spid="4"/>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780000">
                                      <p:cBhvr>
                                        <p:cTn id="23" dur="2000" fill="hold"/>
                                        <p:tgtEl>
                                          <p:spTgt spid="8"/>
                                        </p:tgtEl>
                                        <p:attrNameLst>
                                          <p:attrName>r</p:attrName>
                                        </p:attrNameLst>
                                      </p:cBhvr>
                                    </p:animRot>
                                  </p:childTnLst>
                                </p:cTn>
                              </p:par>
                              <p:par>
                                <p:cTn id="24" presetID="8" presetClass="emph" presetSubtype="0" fill="hold" nodeType="withEffect">
                                  <p:stCondLst>
                                    <p:cond delay="0"/>
                                  </p:stCondLst>
                                  <p:childTnLst>
                                    <p:animRot by="7800000">
                                      <p:cBhvr>
                                        <p:cTn id="25" dur="2000" fill="hold"/>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000" fill="hold"/>
                                        <p:tgtEl>
                                          <p:spTgt spid="2"/>
                                        </p:tgtEl>
                                        <p:attrNameLst>
                                          <p:attrName>ppt_x</p:attrName>
                                        </p:attrNameLst>
                                      </p:cBhvr>
                                      <p:tavLst>
                                        <p:tav tm="0">
                                          <p:val>
                                            <p:strVal val="1+#ppt_w/2"/>
                                          </p:val>
                                        </p:tav>
                                        <p:tav tm="100000">
                                          <p:val>
                                            <p:strVal val="#ppt_x"/>
                                          </p:val>
                                        </p:tav>
                                      </p:tavLst>
                                    </p:anim>
                                    <p:anim calcmode="lin" valueType="num">
                                      <p:cBhvr additive="base">
                                        <p:cTn id="31"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69" grpId="1" animBg="1"/>
      <p:bldP spid="169"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oup 64"/>
          <p:cNvGraphicFramePr>
            <a:graphicFrameLocks noGrp="1"/>
          </p:cNvGraphicFramePr>
          <p:nvPr>
            <p:ph/>
          </p:nvPr>
        </p:nvGraphicFramePr>
        <p:xfrm>
          <a:off x="228600" y="228600"/>
          <a:ext cx="8371656" cy="3046332"/>
        </p:xfrm>
        <a:graphic>
          <a:graphicData uri="http://schemas.openxmlformats.org/drawingml/2006/table">
            <a:tbl>
              <a:tblPr/>
              <a:tblGrid>
                <a:gridCol w="2111273">
                  <a:extLst>
                    <a:ext uri="{9D8B030D-6E8A-4147-A177-3AD203B41FA5}">
                      <a16:colId xmlns:a16="http://schemas.microsoft.com/office/drawing/2014/main" val="20000"/>
                    </a:ext>
                  </a:extLst>
                </a:gridCol>
                <a:gridCol w="2111273">
                  <a:extLst>
                    <a:ext uri="{9D8B030D-6E8A-4147-A177-3AD203B41FA5}">
                      <a16:colId xmlns:a16="http://schemas.microsoft.com/office/drawing/2014/main" val="20001"/>
                    </a:ext>
                  </a:extLst>
                </a:gridCol>
                <a:gridCol w="2109743">
                  <a:extLst>
                    <a:ext uri="{9D8B030D-6E8A-4147-A177-3AD203B41FA5}">
                      <a16:colId xmlns:a16="http://schemas.microsoft.com/office/drawing/2014/main" val="20002"/>
                    </a:ext>
                  </a:extLst>
                </a:gridCol>
                <a:gridCol w="2039367">
                  <a:extLst>
                    <a:ext uri="{9D8B030D-6E8A-4147-A177-3AD203B41FA5}">
                      <a16:colId xmlns:a16="http://schemas.microsoft.com/office/drawing/2014/main" val="20003"/>
                    </a:ext>
                  </a:extLst>
                </a:gridCol>
              </a:tblGrid>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             KQ đo</a:t>
                      </a:r>
                    </a:p>
                    <a:p>
                      <a:pPr marL="0" marR="0" lvl="0" indent="0" algn="l" defTabSz="914400" rtl="0" eaLnBrk="1" fontAlgn="base" latinLnBrk="0" hangingPunct="1">
                        <a:lnSpc>
                          <a:spcPct val="100000"/>
                        </a:lnSpc>
                        <a:spcBef>
                          <a:spcPct val="20000"/>
                        </a:spcBef>
                        <a:spcAft>
                          <a:spcPct val="0"/>
                        </a:spcAft>
                        <a:buClrTx/>
                        <a:buSzTx/>
                        <a:buFontTx/>
                        <a:buNone/>
                      </a:pPr>
                      <a:endParaRPr kumimoji="0" lang="vi-VN" sz="2400" b="1"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Lần TN</a:t>
                      </a:r>
                      <a:endParaRPr kumimoji="0" lang="en-US" sz="2400" b="1" i="0" u="none" strike="noStrike" cap="none" normalizeH="0" baseline="0" dirty="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Hiệu điên thế (V)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Cường độ dòng điện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Điện trở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dẫn (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ôm</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vi-VN" sz="2400" b="1" i="0" u="none" strike="noStrike" kern="1200" baseline="0" dirty="0">
                          <a:solidFill>
                            <a:schemeClr val="tx1"/>
                          </a:solidFill>
                          <a:latin typeface="+mj-lt"/>
                          <a:ea typeface="+mn-ea"/>
                          <a:cs typeface="+mn-cs"/>
                        </a:rPr>
                        <a:t>Dây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400" b="1" i="0" u="none" strike="noStrike" kern="1200" baseline="0" dirty="0" err="1">
                          <a:solidFill>
                            <a:schemeClr val="tx1"/>
                          </a:solidFill>
                          <a:latin typeface="Times New Roman" pitchFamily="18" charset="0"/>
                          <a:ea typeface="+mn-ea"/>
                          <a:cs typeface="Times New Roman" pitchFamily="18" charset="0"/>
                        </a:rPr>
                        <a:t>Dây</a:t>
                      </a:r>
                      <a:r>
                        <a:rPr kumimoji="0" lang="en-US" sz="2400" b="1" i="0" u="none" strike="noStrike" kern="1200" baseline="0" dirty="0">
                          <a:solidFill>
                            <a:schemeClr val="tx1"/>
                          </a:solidFill>
                          <a:latin typeface="Times New Roman" pitchFamily="18" charset="0"/>
                          <a:ea typeface="+mn-ea"/>
                          <a:cs typeface="Times New Roman" pitchFamily="18" charset="0"/>
                        </a:rPr>
                        <a:t> </a:t>
                      </a:r>
                      <a:r>
                        <a:rPr kumimoji="0" lang="en-US" sz="2400" b="1" i="0" u="none" strike="noStrike" kern="1200" baseline="0" dirty="0" err="1">
                          <a:solidFill>
                            <a:schemeClr val="tx1"/>
                          </a:solidFill>
                          <a:latin typeface="Times New Roman" pitchFamily="18" charset="0"/>
                          <a:ea typeface="+mn-ea"/>
                          <a:cs typeface="Times New Roman" pitchFamily="18" charset="0"/>
                        </a:rPr>
                        <a:t>nhôm</a:t>
                      </a:r>
                      <a:endParaRPr kumimoji="0" lang="en-US" sz="24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400" b="1" i="0" u="none" strike="noStrike" kern="1200" baseline="0" dirty="0" err="1">
                          <a:solidFill>
                            <a:schemeClr val="tx1"/>
                          </a:solidFill>
                          <a:latin typeface="Times New Roman" pitchFamily="18" charset="0"/>
                          <a:ea typeface="+mn-ea"/>
                          <a:cs typeface="Times New Roman" pitchFamily="18" charset="0"/>
                        </a:rPr>
                        <a:t>Dây</a:t>
                      </a:r>
                      <a:r>
                        <a:rPr kumimoji="0" lang="en-US" sz="2400" b="1" i="0" u="none" strike="noStrike" kern="1200" baseline="0" dirty="0">
                          <a:solidFill>
                            <a:schemeClr val="tx1"/>
                          </a:solidFill>
                          <a:latin typeface="Times New Roman" pitchFamily="18" charset="0"/>
                          <a:ea typeface="+mn-ea"/>
                          <a:cs typeface="Times New Roman" pitchFamily="18" charset="0"/>
                        </a:rPr>
                        <a:t> </a:t>
                      </a:r>
                      <a:r>
                        <a:rPr kumimoji="0" lang="en-US" sz="2400" b="1" i="0" u="none" strike="noStrike" kern="1200" baseline="0" dirty="0" err="1">
                          <a:solidFill>
                            <a:schemeClr val="tx1"/>
                          </a:solidFill>
                          <a:latin typeface="Times New Roman" pitchFamily="18" charset="0"/>
                          <a:ea typeface="+mn-ea"/>
                          <a:cs typeface="Times New Roman" pitchFamily="18" charset="0"/>
                        </a:rPr>
                        <a:t>sắt</a:t>
                      </a:r>
                      <a:endParaRPr kumimoji="0" lang="en-US" sz="24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24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a:ln>
                            <a:noFill/>
                          </a:ln>
                          <a:solidFill>
                            <a:schemeClr val="tx1"/>
                          </a:solidFill>
                          <a:effectLst/>
                          <a:latin typeface="Times New Roman" pitchFamily="18" charset="0"/>
                          <a:cs typeface="Times New Roman" pitchFamily="18" charset="0"/>
                        </a:rPr>
                        <a:t> 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Line 43"/>
          <p:cNvSpPr>
            <a:spLocks noChangeShapeType="1"/>
          </p:cNvSpPr>
          <p:nvPr/>
        </p:nvSpPr>
        <p:spPr bwMode="auto">
          <a:xfrm>
            <a:off x="228600" y="381000"/>
            <a:ext cx="2080592" cy="106907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Hình chữ nhật 1"/>
          <p:cNvSpPr/>
          <p:nvPr/>
        </p:nvSpPr>
        <p:spPr>
          <a:xfrm>
            <a:off x="0" y="3505200"/>
            <a:ext cx="9144000" cy="830997"/>
          </a:xfrm>
          <a:prstGeom prst="rect">
            <a:avLst/>
          </a:prstGeom>
        </p:spPr>
        <p:txBody>
          <a:bodyPr wrap="square">
            <a:spAutoFit/>
          </a:bodyPr>
          <a:lstStyle/>
          <a:p>
            <a:r>
              <a:rPr lang="vi-VN" sz="2400" b="1" dirty="0">
                <a:solidFill>
                  <a:srgbClr val="C00000"/>
                </a:solidFill>
                <a:latin typeface="+mj-lt"/>
              </a:rPr>
              <a:t>d. Từ </a:t>
            </a:r>
            <a:r>
              <a:rPr lang="vi-VN" sz="2400" b="1" dirty="0" err="1">
                <a:solidFill>
                  <a:srgbClr val="C00000"/>
                </a:solidFill>
                <a:latin typeface="+mj-lt"/>
              </a:rPr>
              <a:t>kết</a:t>
            </a:r>
            <a:r>
              <a:rPr lang="vi-VN" sz="2400" b="1" dirty="0">
                <a:solidFill>
                  <a:srgbClr val="C00000"/>
                </a:solidFill>
                <a:latin typeface="+mj-lt"/>
              </a:rPr>
              <a:t> quả  TN hãy </a:t>
            </a:r>
            <a:r>
              <a:rPr lang="vi-VN" sz="2400" b="1" dirty="0" err="1">
                <a:solidFill>
                  <a:srgbClr val="C00000"/>
                </a:solidFill>
                <a:latin typeface="+mj-lt"/>
              </a:rPr>
              <a:t>rút</a:t>
            </a:r>
            <a:r>
              <a:rPr lang="vi-VN" sz="2400" b="1" dirty="0">
                <a:solidFill>
                  <a:srgbClr val="C00000"/>
                </a:solidFill>
                <a:latin typeface="+mj-lt"/>
              </a:rPr>
              <a:t> ra </a:t>
            </a:r>
            <a:r>
              <a:rPr lang="vi-VN" sz="2400" b="1" dirty="0" err="1">
                <a:solidFill>
                  <a:srgbClr val="C00000"/>
                </a:solidFill>
                <a:latin typeface="+mj-lt"/>
              </a:rPr>
              <a:t>nhận</a:t>
            </a:r>
            <a:r>
              <a:rPr lang="vi-VN" sz="2400" b="1" dirty="0">
                <a:solidFill>
                  <a:srgbClr val="C00000"/>
                </a:solidFill>
                <a:latin typeface="+mj-lt"/>
              </a:rPr>
              <a:t> </a:t>
            </a:r>
            <a:r>
              <a:rPr lang="vi-VN" sz="2400" b="1" dirty="0" err="1">
                <a:solidFill>
                  <a:srgbClr val="C00000"/>
                </a:solidFill>
                <a:latin typeface="+mj-lt"/>
              </a:rPr>
              <a:t>xét</a:t>
            </a:r>
            <a:r>
              <a:rPr lang="vi-VN" sz="2400" b="1" dirty="0">
                <a:solidFill>
                  <a:srgbClr val="C00000"/>
                </a:solidFill>
                <a:latin typeface="+mj-lt"/>
              </a:rPr>
              <a:t> xem điện trở của các dây dẫn này là như nhau hay khác nhau?</a:t>
            </a:r>
          </a:p>
        </p:txBody>
      </p:sp>
      <p:sp>
        <p:nvSpPr>
          <p:cNvPr id="11" name="Rectangle 10"/>
          <p:cNvSpPr/>
          <p:nvPr/>
        </p:nvSpPr>
        <p:spPr>
          <a:xfrm>
            <a:off x="0" y="4495800"/>
            <a:ext cx="2081019" cy="523220"/>
          </a:xfrm>
          <a:prstGeom prst="rect">
            <a:avLst/>
          </a:prstGeom>
        </p:spPr>
        <p:txBody>
          <a:bodyPr wrap="none">
            <a:spAutoFit/>
          </a:bodyPr>
          <a:lstStyle/>
          <a:p>
            <a:pPr lvl="0"/>
            <a:r>
              <a:rPr lang="vi-VN" sz="2800" b="1" dirty="0">
                <a:solidFill>
                  <a:srgbClr val="660066"/>
                </a:solidFill>
                <a:latin typeface="+mj-lt"/>
              </a:rPr>
              <a:t>2. Kết luận: </a:t>
            </a:r>
          </a:p>
        </p:txBody>
      </p:sp>
      <p:sp>
        <p:nvSpPr>
          <p:cNvPr id="12" name="Rectangle 11"/>
          <p:cNvSpPr/>
          <p:nvPr/>
        </p:nvSpPr>
        <p:spPr>
          <a:xfrm>
            <a:off x="152400" y="5029200"/>
            <a:ext cx="8686800" cy="954107"/>
          </a:xfrm>
          <a:prstGeom prst="rect">
            <a:avLst/>
          </a:prstGeom>
        </p:spPr>
        <p:txBody>
          <a:bodyPr wrap="square">
            <a:spAutoFit/>
          </a:bodyPr>
          <a:lstStyle/>
          <a:p>
            <a:r>
              <a:rPr lang="vi-VN" sz="2800" b="1" dirty="0">
                <a:solidFill>
                  <a:srgbClr val="000099"/>
                </a:solidFill>
                <a:latin typeface="+mj-lt"/>
              </a:rPr>
              <a:t>Điện trở của dây dẫn phụ thuộc vào vật liệu làm dây dẫn.</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type="lt">
                                    <p:tmPct val="0"/>
                                  </p:iterate>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ông thể ăn đuôi thiệt hở? – Chương 20 | Cùng quân đêm nay say"/>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3" name="Group 64"/>
          <p:cNvGraphicFramePr>
            <a:graphicFrameLocks noGrp="1"/>
          </p:cNvGraphicFramePr>
          <p:nvPr>
            <p:ph/>
          </p:nvPr>
        </p:nvGraphicFramePr>
        <p:xfrm>
          <a:off x="228601" y="228600"/>
          <a:ext cx="8763000" cy="3108960"/>
        </p:xfrm>
        <a:graphic>
          <a:graphicData uri="http://schemas.openxmlformats.org/drawingml/2006/table">
            <a:tbl>
              <a:tblPr/>
              <a:tblGrid>
                <a:gridCol w="2209967">
                  <a:extLst>
                    <a:ext uri="{9D8B030D-6E8A-4147-A177-3AD203B41FA5}">
                      <a16:colId xmlns:a16="http://schemas.microsoft.com/office/drawing/2014/main" val="20000"/>
                    </a:ext>
                  </a:extLst>
                </a:gridCol>
                <a:gridCol w="2209967">
                  <a:extLst>
                    <a:ext uri="{9D8B030D-6E8A-4147-A177-3AD203B41FA5}">
                      <a16:colId xmlns:a16="http://schemas.microsoft.com/office/drawing/2014/main" val="20001"/>
                    </a:ext>
                  </a:extLst>
                </a:gridCol>
                <a:gridCol w="2208366">
                  <a:extLst>
                    <a:ext uri="{9D8B030D-6E8A-4147-A177-3AD203B41FA5}">
                      <a16:colId xmlns:a16="http://schemas.microsoft.com/office/drawing/2014/main" val="20002"/>
                    </a:ext>
                  </a:extLst>
                </a:gridCol>
                <a:gridCol w="2134700">
                  <a:extLst>
                    <a:ext uri="{9D8B030D-6E8A-4147-A177-3AD203B41FA5}">
                      <a16:colId xmlns:a16="http://schemas.microsoft.com/office/drawing/2014/main" val="20003"/>
                    </a:ext>
                  </a:extLst>
                </a:gridCol>
              </a:tblGrid>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             KQ đo</a:t>
                      </a:r>
                    </a:p>
                    <a:p>
                      <a:pPr marL="0" marR="0" lvl="0" indent="0" algn="l" defTabSz="914400" rtl="0" eaLnBrk="1" fontAlgn="base" latinLnBrk="0" hangingPunct="1">
                        <a:lnSpc>
                          <a:spcPct val="100000"/>
                        </a:lnSpc>
                        <a:spcBef>
                          <a:spcPct val="20000"/>
                        </a:spcBef>
                        <a:spcAft>
                          <a:spcPct val="0"/>
                        </a:spcAft>
                        <a:buClrTx/>
                        <a:buSzTx/>
                        <a:buFontTx/>
                        <a:buNone/>
                      </a:pPr>
                      <a:endParaRPr kumimoji="0" lang="vi-VN" sz="2400" b="1"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pPr>
                      <a:r>
                        <a:rPr kumimoji="0" lang="vi-VN" sz="2400" b="1" i="0" u="none" strike="noStrike" cap="none" normalizeH="0" baseline="0" dirty="0">
                          <a:ln>
                            <a:noFill/>
                          </a:ln>
                          <a:solidFill>
                            <a:schemeClr val="tx1"/>
                          </a:solidFill>
                          <a:effectLst/>
                          <a:latin typeface="+mj-lt"/>
                        </a:rPr>
                        <a:t>Lần TN</a:t>
                      </a:r>
                      <a:endParaRPr kumimoji="0" lang="en-US" sz="2400" b="1" i="0" u="none" strike="noStrike" cap="none" normalizeH="0" baseline="0" dirty="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Hiệu điên thế (V)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2800" b="1" i="0" u="none" strike="noStrike" cap="none" normalizeH="0" baseline="0" dirty="0">
                          <a:ln>
                            <a:noFill/>
                          </a:ln>
                          <a:solidFill>
                            <a:schemeClr val="tx1"/>
                          </a:solidFill>
                          <a:effectLst/>
                          <a:latin typeface="+mj-lt"/>
                        </a:rPr>
                        <a:t>Cường độ dòng điện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dirty="0">
                          <a:ln>
                            <a:noFill/>
                          </a:ln>
                          <a:solidFill>
                            <a:schemeClr val="tx1"/>
                          </a:solidFill>
                          <a:effectLst/>
                          <a:latin typeface="Times New Roman" pitchFamily="18" charset="0"/>
                          <a:cs typeface="Times New Roman" pitchFamily="18" charset="0"/>
                        </a:rPr>
                        <a:t>Điện trở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dẫn (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ôm</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vi-VN" sz="3200" b="1" i="0" u="none" strike="noStrike" kern="1200" baseline="0" dirty="0">
                          <a:solidFill>
                            <a:schemeClr val="tx1"/>
                          </a:solidFill>
                          <a:latin typeface="Times New Roman" pitchFamily="18" charset="0"/>
                          <a:ea typeface="+mn-ea"/>
                          <a:cs typeface="Times New Roman" pitchFamily="18" charset="0"/>
                        </a:rPr>
                        <a:t>Dây đồng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1</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baseline="0" dirty="0" err="1">
                          <a:solidFill>
                            <a:schemeClr val="tx1"/>
                          </a:solidFill>
                          <a:latin typeface="Times New Roman" pitchFamily="18" charset="0"/>
                          <a:ea typeface="+mn-ea"/>
                          <a:cs typeface="Times New Roman" pitchFamily="18" charset="0"/>
                        </a:rPr>
                        <a:t>Dây</a:t>
                      </a:r>
                      <a:r>
                        <a:rPr kumimoji="0" lang="en-US" sz="3200" b="1" i="0" u="none" strike="noStrike" kern="1200" baseline="0" dirty="0">
                          <a:solidFill>
                            <a:schemeClr val="tx1"/>
                          </a:solidFill>
                          <a:latin typeface="Times New Roman" pitchFamily="18" charset="0"/>
                          <a:ea typeface="+mn-ea"/>
                          <a:cs typeface="Times New Roman" pitchFamily="18" charset="0"/>
                        </a:rPr>
                        <a:t> </a:t>
                      </a:r>
                      <a:r>
                        <a:rPr kumimoji="0" lang="en-US" sz="3200" b="1" i="0" u="none" strike="noStrike" kern="1200" baseline="0" dirty="0" err="1">
                          <a:solidFill>
                            <a:schemeClr val="tx1"/>
                          </a:solidFill>
                          <a:latin typeface="Times New Roman" pitchFamily="18" charset="0"/>
                          <a:ea typeface="+mn-ea"/>
                          <a:cs typeface="Times New Roman" pitchFamily="18" charset="0"/>
                        </a:rPr>
                        <a:t>nhôm</a:t>
                      </a:r>
                      <a:endParaRPr kumimoji="0" lang="en-US" sz="32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2</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0436">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baseline="0" dirty="0" err="1">
                          <a:solidFill>
                            <a:schemeClr val="tx1"/>
                          </a:solidFill>
                          <a:latin typeface="Times New Roman" pitchFamily="18" charset="0"/>
                          <a:ea typeface="+mn-ea"/>
                          <a:cs typeface="Times New Roman" pitchFamily="18" charset="0"/>
                        </a:rPr>
                        <a:t>Dây</a:t>
                      </a:r>
                      <a:r>
                        <a:rPr kumimoji="0" lang="en-US" sz="3200" b="1" i="0" u="none" strike="noStrike" kern="1200" baseline="0" dirty="0">
                          <a:solidFill>
                            <a:schemeClr val="tx1"/>
                          </a:solidFill>
                          <a:latin typeface="Times New Roman" pitchFamily="18" charset="0"/>
                          <a:ea typeface="+mn-ea"/>
                          <a:cs typeface="Times New Roman" pitchFamily="18" charset="0"/>
                        </a:rPr>
                        <a:t> </a:t>
                      </a:r>
                      <a:r>
                        <a:rPr kumimoji="0" lang="en-US" sz="3200" b="1" i="0" u="none" strike="noStrike" kern="1200" baseline="0" dirty="0" err="1">
                          <a:solidFill>
                            <a:schemeClr val="tx1"/>
                          </a:solidFill>
                          <a:latin typeface="Times New Roman" pitchFamily="18" charset="0"/>
                          <a:ea typeface="+mn-ea"/>
                          <a:cs typeface="Times New Roman" pitchFamily="18" charset="0"/>
                        </a:rPr>
                        <a:t>sắt</a:t>
                      </a:r>
                      <a:endParaRPr kumimoji="0" lang="en-US" sz="3200" b="1"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U</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I</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R</a:t>
                      </a:r>
                      <a:r>
                        <a:rPr kumimoji="0" lang="en-US" sz="3200" b="1" i="0" u="none" strike="noStrike" cap="none" normalizeH="0" baseline="-25000" dirty="0">
                          <a:ln>
                            <a:noFill/>
                          </a:ln>
                          <a:solidFill>
                            <a:schemeClr val="tx1"/>
                          </a:solidFill>
                          <a:effectLst/>
                          <a:latin typeface="Times New Roman" pitchFamily="18" charset="0"/>
                          <a:cs typeface="Times New Roman" pitchFamily="18" charset="0"/>
                        </a:rPr>
                        <a:t>3</a:t>
                      </a:r>
                      <a:r>
                        <a:rPr kumimoji="0" lang="en-US" sz="3200" b="1" i="0" u="none" strike="noStrike" cap="none" normalizeH="0" baseline="0" dirty="0">
                          <a:ln>
                            <a:noFill/>
                          </a:ln>
                          <a:solidFill>
                            <a:schemeClr val="tx1"/>
                          </a:solidFill>
                          <a:effectLst/>
                          <a:latin typeface="Times New Roman" pitchFamily="18" charset="0"/>
                          <a:cs typeface="Times New Roman" pitchFamily="18" charset="0"/>
                        </a:rPr>
                        <a:t> =</a:t>
                      </a:r>
                      <a:r>
                        <a:rPr kumimoji="0" lang="vi-VN" sz="3200" b="1" i="0" u="none" strike="noStrike" cap="none" normalizeH="0" baseline="0" dirty="0">
                          <a:ln>
                            <a:noFill/>
                          </a:ln>
                          <a:solidFill>
                            <a:schemeClr val="tx1"/>
                          </a:solidFill>
                          <a:effectLst/>
                          <a:latin typeface="Times New Roman" pitchFamily="18" charset="0"/>
                          <a:cs typeface="Times New Roman" pitchFamily="18" charset="0"/>
                        </a:rPr>
                        <a:t> 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3"/>
          <p:cNvSpPr/>
          <p:nvPr/>
        </p:nvSpPr>
        <p:spPr>
          <a:xfrm>
            <a:off x="0" y="3505200"/>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d. Từ kết quả  TN hãy rút ra nhận xét xem điện trở của các dây dẫn này là như nhau hay khác nhau?</a:t>
            </a:r>
          </a:p>
        </p:txBody>
      </p:sp>
      <p:sp>
        <p:nvSpPr>
          <p:cNvPr id="5" name="Rectangle 4"/>
          <p:cNvSpPr/>
          <p:nvPr/>
        </p:nvSpPr>
        <p:spPr>
          <a:xfrm>
            <a:off x="0" y="4495800"/>
            <a:ext cx="2621230" cy="646331"/>
          </a:xfrm>
          <a:prstGeom prst="rect">
            <a:avLst/>
          </a:prstGeom>
        </p:spPr>
        <p:txBody>
          <a:bodyPr wrap="none">
            <a:spAutoFit/>
          </a:bodyPr>
          <a:lstStyle/>
          <a:p>
            <a:pPr lvl="0"/>
            <a:r>
              <a:rPr lang="vi-VN" sz="3600" b="1" dirty="0">
                <a:solidFill>
                  <a:srgbClr val="660066"/>
                </a:solidFill>
                <a:latin typeface="+mj-lt"/>
              </a:rPr>
              <a:t>2. Kết luận: </a:t>
            </a:r>
          </a:p>
        </p:txBody>
      </p:sp>
      <p:sp>
        <p:nvSpPr>
          <p:cNvPr id="6" name="Rectangle 5"/>
          <p:cNvSpPr/>
          <p:nvPr/>
        </p:nvSpPr>
        <p:spPr>
          <a:xfrm>
            <a:off x="152400" y="5029200"/>
            <a:ext cx="8991600" cy="1200329"/>
          </a:xfrm>
          <a:prstGeom prst="rect">
            <a:avLst/>
          </a:prstGeom>
        </p:spPr>
        <p:txBody>
          <a:bodyPr wrap="square">
            <a:spAutoFit/>
          </a:bodyPr>
          <a:lstStyle/>
          <a:p>
            <a:r>
              <a:rPr lang="vi-VN" sz="3600" b="1" dirty="0">
                <a:solidFill>
                  <a:srgbClr val="000099"/>
                </a:solidFill>
                <a:latin typeface="+mj-lt"/>
              </a:rPr>
              <a:t>Điện trở của dây dẫn phụ thuộc vào vật liệu làm dây dẫn.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7" name="Text Box 41"/>
          <p:cNvSpPr txBox="1">
            <a:spLocks noChangeArrowheads="1"/>
          </p:cNvSpPr>
          <p:nvPr/>
        </p:nvSpPr>
        <p:spPr bwMode="auto">
          <a:xfrm>
            <a:off x="251520" y="4879320"/>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99"/>
                </a:solidFill>
                <a:latin typeface="Times New Roman" pitchFamily="18" charset="0"/>
                <a:cs typeface="Times New Roman" pitchFamily="18" charset="0"/>
              </a:rPr>
              <a:t>Có  </a:t>
            </a:r>
            <a:r>
              <a:rPr lang="en-US" sz="2400" b="1" dirty="0" err="1">
                <a:solidFill>
                  <a:srgbClr val="000099"/>
                </a:solidFill>
                <a:latin typeface="Times New Roman" pitchFamily="18" charset="0"/>
                <a:cs typeface="Times New Roman" pitchFamily="18" charset="0"/>
              </a:rPr>
              <a:t>R</a:t>
            </a:r>
            <a:r>
              <a:rPr lang="en-US" sz="2400" b="1" baseline="-25000" dirty="0" err="1">
                <a:solidFill>
                  <a:srgbClr val="000099"/>
                </a:solidFill>
                <a:latin typeface="Times New Roman" pitchFamily="18" charset="0"/>
                <a:cs typeface="Times New Roman" pitchFamily="18" charset="0"/>
              </a:rPr>
              <a:t>nh</a:t>
            </a:r>
            <a:r>
              <a:rPr lang="en-US" sz="2400" b="1" baseline="-25000" dirty="0">
                <a:solidFill>
                  <a:srgbClr val="000099"/>
                </a:solidFill>
                <a:latin typeface="Times New Roman" pitchFamily="18" charset="0"/>
                <a:cs typeface="Times New Roman" pitchFamily="18" charset="0"/>
              </a:rPr>
              <a:t> </a:t>
            </a:r>
            <a:r>
              <a:rPr lang="en-US" sz="2400" b="1" dirty="0">
                <a:solidFill>
                  <a:srgbClr val="000099"/>
                </a:solidFill>
                <a:latin typeface="Times New Roman" pitchFamily="18" charset="0"/>
                <a:cs typeface="Times New Roman" pitchFamily="18" charset="0"/>
              </a:rPr>
              <a:t>= 2.8.10</a:t>
            </a:r>
            <a:r>
              <a:rPr lang="en-US" sz="2400" b="1" baseline="30000" dirty="0">
                <a:solidFill>
                  <a:srgbClr val="000099"/>
                </a:solidFill>
                <a:latin typeface="Times New Roman" pitchFamily="18" charset="0"/>
                <a:cs typeface="Times New Roman" pitchFamily="18" charset="0"/>
              </a:rPr>
              <a:t>-8 </a:t>
            </a:r>
            <a:r>
              <a:rPr lang="en-US" sz="2400" b="1" dirty="0">
                <a:solidFill>
                  <a:srgbClr val="000099"/>
                </a:solidFill>
                <a:latin typeface="Times New Roman" pitchFamily="18" charset="0"/>
                <a:cs typeface="Times New Roman" pitchFamily="18" charset="0"/>
              </a:rPr>
              <a:t>Ω </a:t>
            </a:r>
          </a:p>
        </p:txBody>
      </p:sp>
      <p:sp>
        <p:nvSpPr>
          <p:cNvPr id="9258" name="Text Box 42"/>
          <p:cNvSpPr txBox="1">
            <a:spLocks noChangeArrowheads="1"/>
          </p:cNvSpPr>
          <p:nvPr/>
        </p:nvSpPr>
        <p:spPr bwMode="auto">
          <a:xfrm>
            <a:off x="4392216" y="4869160"/>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99"/>
                </a:solidFill>
                <a:latin typeface="Times New Roman" pitchFamily="18" charset="0"/>
                <a:cs typeface="Times New Roman" pitchFamily="18" charset="0"/>
              </a:rPr>
              <a:t>Có  </a:t>
            </a:r>
            <a:r>
              <a:rPr lang="en-US" sz="2400" b="1" dirty="0" err="1">
                <a:solidFill>
                  <a:srgbClr val="000099"/>
                </a:solidFill>
                <a:latin typeface="Times New Roman" pitchFamily="18" charset="0"/>
                <a:cs typeface="Times New Roman" pitchFamily="18" charset="0"/>
              </a:rPr>
              <a:t>R</a:t>
            </a:r>
            <a:r>
              <a:rPr lang="en-US" sz="2400" b="1" baseline="-25000" dirty="0" err="1">
                <a:solidFill>
                  <a:srgbClr val="000099"/>
                </a:solidFill>
                <a:latin typeface="Times New Roman" pitchFamily="18" charset="0"/>
                <a:cs typeface="Times New Roman" pitchFamily="18" charset="0"/>
              </a:rPr>
              <a:t>đ</a:t>
            </a:r>
            <a:r>
              <a:rPr lang="en-US" sz="2400" b="1" dirty="0">
                <a:solidFill>
                  <a:srgbClr val="000099"/>
                </a:solidFill>
                <a:latin typeface="Times New Roman" pitchFamily="18" charset="0"/>
                <a:cs typeface="Times New Roman" pitchFamily="18" charset="0"/>
              </a:rPr>
              <a:t> = 1,7.10</a:t>
            </a:r>
            <a:r>
              <a:rPr lang="en-US" sz="2400" b="1" baseline="30000" dirty="0">
                <a:solidFill>
                  <a:srgbClr val="000099"/>
                </a:solidFill>
                <a:latin typeface="Times New Roman" pitchFamily="18" charset="0"/>
                <a:cs typeface="Times New Roman" pitchFamily="18" charset="0"/>
              </a:rPr>
              <a:t>-8 </a:t>
            </a:r>
            <a:r>
              <a:rPr lang="en-US" sz="2400" b="1" dirty="0">
                <a:solidFill>
                  <a:srgbClr val="000099"/>
                </a:solidFill>
                <a:latin typeface="Times New Roman" pitchFamily="18" charset="0"/>
                <a:cs typeface="Times New Roman" pitchFamily="18" charset="0"/>
              </a:rPr>
              <a:t>Ω </a:t>
            </a:r>
          </a:p>
        </p:txBody>
      </p:sp>
      <p:grpSp>
        <p:nvGrpSpPr>
          <p:cNvPr id="3" name="Group 46"/>
          <p:cNvGrpSpPr/>
          <p:nvPr/>
        </p:nvGrpSpPr>
        <p:grpSpPr bwMode="auto">
          <a:xfrm>
            <a:off x="250824" y="2827618"/>
            <a:ext cx="4702176" cy="1927225"/>
            <a:chOff x="-178" y="2160"/>
            <a:chExt cx="2722" cy="1214"/>
          </a:xfrm>
        </p:grpSpPr>
        <p:grpSp>
          <p:nvGrpSpPr>
            <p:cNvPr id="6" name="Group 39"/>
            <p:cNvGrpSpPr/>
            <p:nvPr/>
          </p:nvGrpSpPr>
          <p:grpSpPr bwMode="auto">
            <a:xfrm>
              <a:off x="140" y="2160"/>
              <a:ext cx="2404" cy="926"/>
              <a:chOff x="140" y="2160"/>
              <a:chExt cx="2404" cy="926"/>
            </a:xfrm>
          </p:grpSpPr>
          <p:sp>
            <p:nvSpPr>
              <p:cNvPr id="9224" name="AutoShape 8"/>
              <p:cNvSpPr>
                <a:spLocks noChangeArrowheads="1"/>
              </p:cNvSpPr>
              <p:nvPr/>
            </p:nvSpPr>
            <p:spPr bwMode="auto">
              <a:xfrm>
                <a:off x="140" y="2525"/>
                <a:ext cx="486" cy="561"/>
              </a:xfrm>
              <a:prstGeom prst="can">
                <a:avLst>
                  <a:gd name="adj" fmla="val 41494"/>
                </a:avLst>
              </a:prstGeom>
              <a:solidFill>
                <a:schemeClr val="bg1">
                  <a:lumMod val="8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5" name="Line 9"/>
              <p:cNvSpPr>
                <a:spLocks noChangeShapeType="1"/>
              </p:cNvSpPr>
              <p:nvPr/>
            </p:nvSpPr>
            <p:spPr bwMode="auto">
              <a:xfrm flipV="1">
                <a:off x="385" y="2300"/>
                <a:ext cx="0" cy="30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6" name="Line 10"/>
              <p:cNvSpPr>
                <a:spLocks noChangeShapeType="1"/>
              </p:cNvSpPr>
              <p:nvPr/>
            </p:nvSpPr>
            <p:spPr bwMode="auto">
              <a:xfrm>
                <a:off x="385" y="2300"/>
                <a:ext cx="467"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7" name="Line 11"/>
              <p:cNvSpPr>
                <a:spLocks noChangeShapeType="1"/>
              </p:cNvSpPr>
              <p:nvPr/>
            </p:nvSpPr>
            <p:spPr bwMode="auto">
              <a:xfrm>
                <a:off x="808" y="2609"/>
                <a:ext cx="0" cy="42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8" name="Line 12"/>
              <p:cNvSpPr>
                <a:spLocks noChangeShapeType="1"/>
              </p:cNvSpPr>
              <p:nvPr/>
            </p:nvSpPr>
            <p:spPr bwMode="auto">
              <a:xfrm>
                <a:off x="626" y="2609"/>
                <a:ext cx="311"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29" name="Line 13"/>
              <p:cNvSpPr>
                <a:spLocks noChangeShapeType="1"/>
              </p:cNvSpPr>
              <p:nvPr/>
            </p:nvSpPr>
            <p:spPr bwMode="auto">
              <a:xfrm>
                <a:off x="626" y="3030"/>
                <a:ext cx="337"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30" name="Freeform 14"/>
              <p:cNvSpPr/>
              <p:nvPr/>
            </p:nvSpPr>
            <p:spPr bwMode="auto">
              <a:xfrm>
                <a:off x="911" y="2665"/>
                <a:ext cx="52" cy="223"/>
              </a:xfrm>
              <a:custGeom>
                <a:avLst/>
                <a:gdLst>
                  <a:gd name="T0" fmla="*/ 0 w 256"/>
                  <a:gd name="T1" fmla="*/ 584 h 928"/>
                  <a:gd name="T2" fmla="*/ 240 w 256"/>
                  <a:gd name="T3" fmla="*/ 200 h 928"/>
                  <a:gd name="T4" fmla="*/ 96 w 256"/>
                  <a:gd name="T5" fmla="*/ 104 h 928"/>
                  <a:gd name="T6" fmla="*/ 96 w 256"/>
                  <a:gd name="T7" fmla="*/ 824 h 928"/>
                  <a:gd name="T8" fmla="*/ 192 w 256"/>
                  <a:gd name="T9" fmla="*/ 728 h 928"/>
                </a:gdLst>
                <a:ahLst/>
                <a:cxnLst>
                  <a:cxn ang="0">
                    <a:pos x="T0" y="T1"/>
                  </a:cxn>
                  <a:cxn ang="0">
                    <a:pos x="T2" y="T3"/>
                  </a:cxn>
                  <a:cxn ang="0">
                    <a:pos x="T4" y="T5"/>
                  </a:cxn>
                  <a:cxn ang="0">
                    <a:pos x="T6" y="T7"/>
                  </a:cxn>
                  <a:cxn ang="0">
                    <a:pos x="T8" y="T9"/>
                  </a:cxn>
                </a:cxnLst>
                <a:rect l="0" t="0" r="r" b="b"/>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31" name="Text Box 15"/>
              <p:cNvSpPr txBox="1">
                <a:spLocks noChangeArrowheads="1"/>
              </p:cNvSpPr>
              <p:nvPr/>
            </p:nvSpPr>
            <p:spPr bwMode="auto">
              <a:xfrm>
                <a:off x="884" y="2160"/>
                <a:ext cx="145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solidFill>
                      <a:schemeClr val="tx1"/>
                    </a:solidFill>
                    <a:latin typeface="Times New Roman" pitchFamily="18" charset="0"/>
                    <a:cs typeface="Times New Roman" pitchFamily="18" charset="0"/>
                  </a:rPr>
                  <a:t>Tiết </a:t>
                </a:r>
                <a:r>
                  <a:rPr lang="en-US" sz="2400" b="0" dirty="0" err="1">
                    <a:solidFill>
                      <a:schemeClr val="tx1"/>
                    </a:solidFill>
                    <a:latin typeface="Times New Roman" pitchFamily="18" charset="0"/>
                    <a:cs typeface="Times New Roman" pitchFamily="18" charset="0"/>
                  </a:rPr>
                  <a:t>diện</a:t>
                </a:r>
                <a:r>
                  <a:rPr lang="en-US" sz="2400" b="0" dirty="0">
                    <a:solidFill>
                      <a:schemeClr val="tx1"/>
                    </a:solidFill>
                    <a:latin typeface="Times New Roman" pitchFamily="18" charset="0"/>
                    <a:cs typeface="Times New Roman" pitchFamily="18" charset="0"/>
                  </a:rPr>
                  <a:t> S = 1m</a:t>
                </a:r>
                <a:r>
                  <a:rPr lang="en-US" sz="2400" b="0" baseline="30000" dirty="0">
                    <a:solidFill>
                      <a:schemeClr val="tx1"/>
                    </a:solidFill>
                    <a:latin typeface="Times New Roman" pitchFamily="18" charset="0"/>
                    <a:cs typeface="Times New Roman" pitchFamily="18" charset="0"/>
                  </a:rPr>
                  <a:t>2</a:t>
                </a:r>
              </a:p>
            </p:txBody>
          </p:sp>
          <p:sp>
            <p:nvSpPr>
              <p:cNvPr id="9232" name="Text Box 16"/>
              <p:cNvSpPr txBox="1">
                <a:spLocks noChangeArrowheads="1"/>
              </p:cNvSpPr>
              <p:nvPr/>
            </p:nvSpPr>
            <p:spPr bwMode="auto">
              <a:xfrm>
                <a:off x="1015" y="2692"/>
                <a:ext cx="15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solidFill>
                      <a:schemeClr val="tx1"/>
                    </a:solidFill>
                    <a:latin typeface="Times New Roman" pitchFamily="18" charset="0"/>
                    <a:cs typeface="Times New Roman" pitchFamily="18" charset="0"/>
                  </a:rPr>
                  <a:t>Chiều dài  l = 1m</a:t>
                </a:r>
              </a:p>
            </p:txBody>
          </p:sp>
        </p:grpSp>
        <p:sp>
          <p:nvSpPr>
            <p:cNvPr id="9260" name="Text Box 44"/>
            <p:cNvSpPr txBox="1">
              <a:spLocks noChangeArrowheads="1"/>
            </p:cNvSpPr>
            <p:nvPr/>
          </p:nvSpPr>
          <p:spPr bwMode="auto">
            <a:xfrm>
              <a:off x="-178" y="3083"/>
              <a:ext cx="13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00000"/>
                  </a:solidFill>
                  <a:latin typeface="Times New Roman" pitchFamily="18" charset="0"/>
                  <a:cs typeface="Times New Roman" pitchFamily="18" charset="0"/>
                </a:rPr>
                <a:t>Đoạn </a:t>
              </a:r>
              <a:r>
                <a:rPr lang="en-US" sz="2400" b="1" dirty="0" err="1">
                  <a:solidFill>
                    <a:srgbClr val="C00000"/>
                  </a:solidFill>
                  <a:latin typeface="Times New Roman" pitchFamily="18" charset="0"/>
                  <a:cs typeface="Times New Roman" pitchFamily="18" charset="0"/>
                </a:rPr>
                <a:t>dây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nhôm</a:t>
              </a:r>
              <a:endParaRPr lang="en-US" sz="2400" b="1" dirty="0">
                <a:solidFill>
                  <a:srgbClr val="C00000"/>
                </a:solidFill>
                <a:latin typeface="Times New Roman" pitchFamily="18" charset="0"/>
                <a:cs typeface="Times New Roman" pitchFamily="18" charset="0"/>
              </a:endParaRPr>
            </a:p>
          </p:txBody>
        </p:sp>
      </p:grpSp>
      <p:grpSp>
        <p:nvGrpSpPr>
          <p:cNvPr id="7" name="Group 47"/>
          <p:cNvGrpSpPr/>
          <p:nvPr/>
        </p:nvGrpSpPr>
        <p:grpSpPr bwMode="auto">
          <a:xfrm>
            <a:off x="4427982" y="2831811"/>
            <a:ext cx="5249417" cy="1922463"/>
            <a:chOff x="2521" y="2112"/>
            <a:chExt cx="2903" cy="1211"/>
          </a:xfrm>
        </p:grpSpPr>
        <p:sp>
          <p:nvSpPr>
            <p:cNvPr id="9244" name="AutoShape 28"/>
            <p:cNvSpPr>
              <a:spLocks noChangeArrowheads="1"/>
            </p:cNvSpPr>
            <p:nvPr/>
          </p:nvSpPr>
          <p:spPr bwMode="auto">
            <a:xfrm>
              <a:off x="2885" y="2477"/>
              <a:ext cx="477" cy="561"/>
            </a:xfrm>
            <a:prstGeom prst="can">
              <a:avLst>
                <a:gd name="adj" fmla="val 41494"/>
              </a:avLst>
            </a:prstGeom>
            <a:solidFill>
              <a:schemeClr val="accent6">
                <a:lumMod val="75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45" name="Line 29"/>
            <p:cNvSpPr>
              <a:spLocks noChangeShapeType="1"/>
            </p:cNvSpPr>
            <p:nvPr/>
          </p:nvSpPr>
          <p:spPr bwMode="auto">
            <a:xfrm flipV="1">
              <a:off x="3112" y="2252"/>
              <a:ext cx="0" cy="30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46" name="Line 30"/>
            <p:cNvSpPr>
              <a:spLocks noChangeShapeType="1"/>
            </p:cNvSpPr>
            <p:nvPr/>
          </p:nvSpPr>
          <p:spPr bwMode="auto">
            <a:xfrm>
              <a:off x="3112" y="2252"/>
              <a:ext cx="467"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47" name="Line 31"/>
            <p:cNvSpPr>
              <a:spLocks noChangeShapeType="1"/>
            </p:cNvSpPr>
            <p:nvPr/>
          </p:nvSpPr>
          <p:spPr bwMode="auto">
            <a:xfrm>
              <a:off x="3544" y="2561"/>
              <a:ext cx="0" cy="42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48" name="Line 32"/>
            <p:cNvSpPr>
              <a:spLocks noChangeShapeType="1"/>
            </p:cNvSpPr>
            <p:nvPr/>
          </p:nvSpPr>
          <p:spPr bwMode="auto">
            <a:xfrm>
              <a:off x="3362" y="2561"/>
              <a:ext cx="311"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49" name="Line 33"/>
            <p:cNvSpPr>
              <a:spLocks noChangeShapeType="1"/>
            </p:cNvSpPr>
            <p:nvPr/>
          </p:nvSpPr>
          <p:spPr bwMode="auto">
            <a:xfrm>
              <a:off x="3362" y="2982"/>
              <a:ext cx="337" cy="0"/>
            </a:xfrm>
            <a:prstGeom prst="line">
              <a:avLst/>
            </a:prstGeom>
            <a:noFill/>
            <a:ln w="952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50" name="Freeform 34"/>
            <p:cNvSpPr/>
            <p:nvPr/>
          </p:nvSpPr>
          <p:spPr bwMode="auto">
            <a:xfrm>
              <a:off x="3647" y="2617"/>
              <a:ext cx="52" cy="223"/>
            </a:xfrm>
            <a:custGeom>
              <a:avLst/>
              <a:gdLst>
                <a:gd name="T0" fmla="*/ 0 w 256"/>
                <a:gd name="T1" fmla="*/ 584 h 928"/>
                <a:gd name="T2" fmla="*/ 240 w 256"/>
                <a:gd name="T3" fmla="*/ 200 h 928"/>
                <a:gd name="T4" fmla="*/ 96 w 256"/>
                <a:gd name="T5" fmla="*/ 104 h 928"/>
                <a:gd name="T6" fmla="*/ 96 w 256"/>
                <a:gd name="T7" fmla="*/ 824 h 928"/>
                <a:gd name="T8" fmla="*/ 192 w 256"/>
                <a:gd name="T9" fmla="*/ 728 h 928"/>
              </a:gdLst>
              <a:ahLst/>
              <a:cxnLst>
                <a:cxn ang="0">
                  <a:pos x="T0" y="T1"/>
                </a:cxn>
                <a:cxn ang="0">
                  <a:pos x="T2" y="T3"/>
                </a:cxn>
                <a:cxn ang="0">
                  <a:pos x="T4" y="T5"/>
                </a:cxn>
                <a:cxn ang="0">
                  <a:pos x="T6" y="T7"/>
                </a:cxn>
                <a:cxn ang="0">
                  <a:pos x="T8" y="T9"/>
                </a:cxn>
              </a:cxnLst>
              <a:rect l="0" t="0" r="r" b="b"/>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51" name="Text Box 35"/>
            <p:cNvSpPr txBox="1">
              <a:spLocks noChangeArrowheads="1"/>
            </p:cNvSpPr>
            <p:nvPr/>
          </p:nvSpPr>
          <p:spPr bwMode="auto">
            <a:xfrm>
              <a:off x="3692" y="2112"/>
              <a:ext cx="145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solidFill>
                    <a:schemeClr val="tx1"/>
                  </a:solidFill>
                  <a:latin typeface="Times New Roman" pitchFamily="18" charset="0"/>
                  <a:cs typeface="Times New Roman" pitchFamily="18" charset="0"/>
                </a:rPr>
                <a:t>Tiết </a:t>
              </a:r>
              <a:r>
                <a:rPr lang="en-US" sz="2400" b="0" dirty="0" err="1">
                  <a:solidFill>
                    <a:schemeClr val="tx1"/>
                  </a:solidFill>
                  <a:latin typeface="Times New Roman" pitchFamily="18" charset="0"/>
                  <a:cs typeface="Times New Roman" pitchFamily="18" charset="0"/>
                </a:rPr>
                <a:t>diện</a:t>
              </a:r>
              <a:r>
                <a:rPr lang="en-US" sz="2400" b="0" dirty="0">
                  <a:solidFill>
                    <a:schemeClr val="tx1"/>
                  </a:solidFill>
                  <a:latin typeface="Times New Roman" pitchFamily="18" charset="0"/>
                  <a:cs typeface="Times New Roman" pitchFamily="18" charset="0"/>
                </a:rPr>
                <a:t> S = 1m</a:t>
              </a:r>
              <a:r>
                <a:rPr lang="en-US" sz="2400" b="0" baseline="30000" dirty="0">
                  <a:solidFill>
                    <a:schemeClr val="tx1"/>
                  </a:solidFill>
                  <a:latin typeface="Times New Roman" pitchFamily="18" charset="0"/>
                  <a:cs typeface="Times New Roman" pitchFamily="18" charset="0"/>
                </a:rPr>
                <a:t>2</a:t>
              </a:r>
            </a:p>
          </p:txBody>
        </p:sp>
        <p:sp>
          <p:nvSpPr>
            <p:cNvPr id="9252" name="Text Box 36"/>
            <p:cNvSpPr txBox="1">
              <a:spLocks noChangeArrowheads="1"/>
            </p:cNvSpPr>
            <p:nvPr/>
          </p:nvSpPr>
          <p:spPr bwMode="auto">
            <a:xfrm>
              <a:off x="3751" y="2644"/>
              <a:ext cx="16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solidFill>
                    <a:schemeClr val="tx1"/>
                  </a:solidFill>
                  <a:latin typeface="Times New Roman" pitchFamily="18" charset="0"/>
                  <a:cs typeface="Times New Roman" pitchFamily="18" charset="0"/>
                </a:rPr>
                <a:t>Chiều dài  l =1m</a:t>
              </a:r>
            </a:p>
          </p:txBody>
        </p:sp>
        <p:sp>
          <p:nvSpPr>
            <p:cNvPr id="9261" name="Text Box 45"/>
            <p:cNvSpPr txBox="1">
              <a:spLocks noChangeArrowheads="1"/>
            </p:cNvSpPr>
            <p:nvPr/>
          </p:nvSpPr>
          <p:spPr bwMode="auto">
            <a:xfrm>
              <a:off x="2521" y="3032"/>
              <a:ext cx="13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C00000"/>
                  </a:solidFill>
                  <a:latin typeface="Times New Roman" pitchFamily="18" charset="0"/>
                  <a:cs typeface="Times New Roman" pitchFamily="18" charset="0"/>
                </a:rPr>
                <a:t>Đoạn </a:t>
              </a:r>
              <a:r>
                <a:rPr lang="en-US" sz="2400" b="1" dirty="0" err="1">
                  <a:solidFill>
                    <a:srgbClr val="C00000"/>
                  </a:solidFill>
                  <a:latin typeface="Times New Roman" pitchFamily="18" charset="0"/>
                  <a:cs typeface="Times New Roman" pitchFamily="18" charset="0"/>
                </a:rPr>
                <a:t>dây</a:t>
              </a:r>
              <a:r>
                <a:rPr lang="en-US" sz="2400" b="1" dirty="0">
                  <a:solidFill>
                    <a:srgbClr val="C00000"/>
                  </a:solidFill>
                  <a:latin typeface="Times New Roman" pitchFamily="18" charset="0"/>
                  <a:cs typeface="Times New Roman" pitchFamily="18" charset="0"/>
                </a:rPr>
                <a:t> đồng</a:t>
              </a:r>
            </a:p>
          </p:txBody>
        </p:sp>
      </p:grpSp>
      <p:sp>
        <p:nvSpPr>
          <p:cNvPr id="2" name="Hình chữ nhật 1"/>
          <p:cNvSpPr/>
          <p:nvPr/>
        </p:nvSpPr>
        <p:spPr>
          <a:xfrm>
            <a:off x="304800" y="685800"/>
            <a:ext cx="3619902" cy="646331"/>
          </a:xfrm>
          <a:prstGeom prst="rect">
            <a:avLst/>
          </a:prstGeom>
        </p:spPr>
        <p:txBody>
          <a:bodyPr wrap="none">
            <a:spAutoFit/>
          </a:bodyPr>
          <a:lstStyle/>
          <a:p>
            <a:r>
              <a:rPr lang="vi-VN" sz="3600" b="1" dirty="0">
                <a:solidFill>
                  <a:srgbClr val="660066"/>
                </a:solidFill>
                <a:latin typeface="+mj-lt"/>
              </a:rPr>
              <a:t>1. Điện trở suất : </a:t>
            </a:r>
          </a:p>
        </p:txBody>
      </p:sp>
      <p:sp>
        <p:nvSpPr>
          <p:cNvPr id="34" name="Hình chữ nhật 33"/>
          <p:cNvSpPr/>
          <p:nvPr/>
        </p:nvSpPr>
        <p:spPr>
          <a:xfrm>
            <a:off x="228600" y="152400"/>
            <a:ext cx="8686800" cy="523220"/>
          </a:xfrm>
          <a:prstGeom prst="rect">
            <a:avLst/>
          </a:prstGeom>
        </p:spPr>
        <p:txBody>
          <a:bodyPr wrap="square">
            <a:spAutoFit/>
          </a:bodyPr>
          <a:lstStyle/>
          <a:p>
            <a:r>
              <a:rPr lang="vi-VN" sz="2800" b="1" dirty="0">
                <a:solidFill>
                  <a:srgbClr val="000066"/>
                </a:solidFill>
                <a:latin typeface="+mj-lt"/>
              </a:rPr>
              <a:t>II. ĐIỆN TRỞ SUẤT – CÔNG THỨC ĐIỆN TRỞ</a:t>
            </a:r>
            <a:r>
              <a:rPr lang="en-US" sz="2800" b="1" dirty="0">
                <a:solidFill>
                  <a:srgbClr val="000066"/>
                </a:solidFill>
                <a:latin typeface="+mj-lt"/>
              </a:rPr>
              <a:t>:</a:t>
            </a:r>
            <a:endParaRPr lang="vi-VN" sz="2800" b="1" dirty="0">
              <a:solidFill>
                <a:srgbClr val="000066"/>
              </a:solidFill>
              <a:latin typeface="+mj-lt"/>
            </a:endParaRPr>
          </a:p>
        </p:txBody>
      </p:sp>
      <p:sp>
        <p:nvSpPr>
          <p:cNvPr id="4" name="Hộp_Văn_Bản 3"/>
          <p:cNvSpPr txBox="1"/>
          <p:nvPr/>
        </p:nvSpPr>
        <p:spPr>
          <a:xfrm>
            <a:off x="-14059" y="2484487"/>
            <a:ext cx="1037463" cy="461665"/>
          </a:xfrm>
          <a:prstGeom prst="rect">
            <a:avLst/>
          </a:prstGeom>
          <a:noFill/>
        </p:spPr>
        <p:txBody>
          <a:bodyPr wrap="none" rtlCol="0">
            <a:spAutoFit/>
          </a:bodyPr>
          <a:lstStyle/>
          <a:p>
            <a:r>
              <a:rPr lang="en-US" sz="2400" b="1" u="sng" dirty="0" err="1">
                <a:solidFill>
                  <a:srgbClr val="006600"/>
                </a:solidFill>
                <a:latin typeface="Times New Roman" pitchFamily="18" charset="0"/>
                <a:cs typeface="Times New Roman" pitchFamily="18" charset="0"/>
              </a:rPr>
              <a:t>Ví</a:t>
            </a:r>
            <a:r>
              <a:rPr lang="en-US" sz="2400" b="1" u="sng" dirty="0">
                <a:solidFill>
                  <a:srgbClr val="006600"/>
                </a:solidFill>
                <a:latin typeface="Times New Roman" pitchFamily="18" charset="0"/>
                <a:cs typeface="Times New Roman" pitchFamily="18" charset="0"/>
              </a:rPr>
              <a:t> </a:t>
            </a:r>
            <a:r>
              <a:rPr lang="en-US" sz="2400" b="1" u="sng" dirty="0" err="1">
                <a:solidFill>
                  <a:srgbClr val="006600"/>
                </a:solidFill>
                <a:latin typeface="Times New Roman" pitchFamily="18" charset="0"/>
                <a:cs typeface="Times New Roman" pitchFamily="18" charset="0"/>
              </a:rPr>
              <a:t>dụ</a:t>
            </a:r>
            <a:r>
              <a:rPr lang="en-US" sz="2400" b="1" dirty="0">
                <a:solidFill>
                  <a:srgbClr val="006600"/>
                </a:solidFill>
                <a:latin typeface="Times New Roman" pitchFamily="18" charset="0"/>
                <a:cs typeface="Times New Roman" pitchFamily="18" charset="0"/>
              </a:rPr>
              <a:t>:</a:t>
            </a:r>
            <a:endParaRPr lang="vi-VN" sz="2400" b="1" dirty="0">
              <a:solidFill>
                <a:srgbClr val="006600"/>
              </a:solidFill>
              <a:latin typeface="Times New Roman" pitchFamily="18" charset="0"/>
              <a:cs typeface="Times New Roman" pitchFamily="18" charset="0"/>
            </a:endParaRPr>
          </a:p>
        </p:txBody>
      </p:sp>
      <p:sp>
        <p:nvSpPr>
          <p:cNvPr id="36" name="Text Box 4"/>
          <p:cNvSpPr txBox="1">
            <a:spLocks noChangeArrowheads="1"/>
          </p:cNvSpPr>
          <p:nvPr/>
        </p:nvSpPr>
        <p:spPr bwMode="auto">
          <a:xfrm>
            <a:off x="15176" y="1295400"/>
            <a:ext cx="9128824" cy="954107"/>
          </a:xfrm>
          <a:prstGeom prst="rect">
            <a:avLst/>
          </a:prstGeom>
          <a:noFill/>
          <a:ln w="9525" algn="ctr">
            <a:noFill/>
            <a:miter lim="800000"/>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solidFill>
                  <a:srgbClr val="333300"/>
                </a:solidFill>
                <a:latin typeface="Times New Roman" pitchFamily="18" charset="0"/>
                <a:cs typeface="Times New Roman" pitchFamily="18" charset="0"/>
              </a:rPr>
              <a:t>Sự </a:t>
            </a:r>
            <a:r>
              <a:rPr lang="en-US" sz="2800" b="1" dirty="0" err="1">
                <a:solidFill>
                  <a:srgbClr val="333300"/>
                </a:solidFill>
                <a:latin typeface="Times New Roman" pitchFamily="18" charset="0"/>
                <a:cs typeface="Times New Roman" pitchFamily="18" charset="0"/>
              </a:rPr>
              <a:t>phụ</a:t>
            </a:r>
            <a:r>
              <a:rPr lang="en-US" sz="2800" b="1" dirty="0">
                <a:solidFill>
                  <a:srgbClr val="333300"/>
                </a:solidFill>
                <a:latin typeface="Times New Roman" pitchFamily="18" charset="0"/>
                <a:cs typeface="Times New Roman" pitchFamily="18" charset="0"/>
              </a:rPr>
              <a:t> thuộc của điện trở vào vật </a:t>
            </a:r>
            <a:r>
              <a:rPr lang="en-US" sz="2800" b="1" dirty="0" err="1">
                <a:solidFill>
                  <a:srgbClr val="333300"/>
                </a:solidFill>
                <a:latin typeface="Times New Roman" pitchFamily="18" charset="0"/>
                <a:cs typeface="Times New Roman" pitchFamily="18" charset="0"/>
              </a:rPr>
              <a:t>liệu</a:t>
            </a:r>
            <a:r>
              <a:rPr lang="en-US" sz="2800" b="1" dirty="0">
                <a:solidFill>
                  <a:srgbClr val="333300"/>
                </a:solidFill>
                <a:latin typeface="Times New Roman" pitchFamily="18" charset="0"/>
                <a:cs typeface="Times New Roman" pitchFamily="18" charset="0"/>
              </a:rPr>
              <a:t> làm </a:t>
            </a:r>
            <a:r>
              <a:rPr lang="en-US" sz="2800" b="1" dirty="0" err="1">
                <a:solidFill>
                  <a:srgbClr val="333300"/>
                </a:solidFill>
                <a:latin typeface="Times New Roman" pitchFamily="18" charset="0"/>
                <a:cs typeface="Times New Roman" pitchFamily="18" charset="0"/>
              </a:rPr>
              <a:t>dây</a:t>
            </a:r>
            <a:r>
              <a:rPr lang="en-US" sz="2800" b="1" dirty="0">
                <a:solidFill>
                  <a:srgbClr val="333300"/>
                </a:solidFill>
                <a:latin typeface="Times New Roman" pitchFamily="18" charset="0"/>
                <a:cs typeface="Times New Roman" pitchFamily="18" charset="0"/>
              </a:rPr>
              <a:t> dẫn được đặc </a:t>
            </a:r>
            <a:r>
              <a:rPr lang="en-US" sz="2800" b="1" dirty="0" err="1">
                <a:solidFill>
                  <a:srgbClr val="333300"/>
                </a:solidFill>
                <a:latin typeface="Times New Roman" pitchFamily="18" charset="0"/>
                <a:cs typeface="Times New Roman" pitchFamily="18" charset="0"/>
              </a:rPr>
              <a:t>trưng</a:t>
            </a:r>
            <a:r>
              <a:rPr lang="en-US" sz="2800" b="1" dirty="0">
                <a:solidFill>
                  <a:srgbClr val="333300"/>
                </a:solidFill>
                <a:latin typeface="Times New Roman" pitchFamily="18" charset="0"/>
                <a:cs typeface="Times New Roman" pitchFamily="18" charset="0"/>
              </a:rPr>
              <a:t> bằng một </a:t>
            </a:r>
            <a:r>
              <a:rPr lang="en-US" sz="2800" b="1" dirty="0" err="1">
                <a:solidFill>
                  <a:srgbClr val="333300"/>
                </a:solidFill>
                <a:latin typeface="Times New Roman" pitchFamily="18" charset="0"/>
                <a:cs typeface="Times New Roman" pitchFamily="18" charset="0"/>
              </a:rPr>
              <a:t>đại</a:t>
            </a:r>
            <a:r>
              <a:rPr lang="en-US" sz="2800" b="1" dirty="0">
                <a:solidFill>
                  <a:srgbClr val="333300"/>
                </a:solidFill>
                <a:latin typeface="Times New Roman" pitchFamily="18" charset="0"/>
                <a:cs typeface="Times New Roman" pitchFamily="18" charset="0"/>
              </a:rPr>
              <a:t> lượng là </a:t>
            </a:r>
            <a:r>
              <a:rPr lang="en-US" sz="2800" b="1" dirty="0">
                <a:solidFill>
                  <a:srgbClr val="FF0000"/>
                </a:solidFill>
                <a:latin typeface="Times New Roman" pitchFamily="18" charset="0"/>
                <a:cs typeface="Times New Roman" pitchFamily="18" charset="0"/>
              </a:rPr>
              <a:t>điện trở suất </a:t>
            </a:r>
            <a:r>
              <a:rPr lang="en-US" sz="2800" b="1" dirty="0">
                <a:solidFill>
                  <a:srgbClr val="333300"/>
                </a:solidFill>
                <a:latin typeface="Times New Roman" pitchFamily="18" charset="0"/>
                <a:cs typeface="Times New Roman" pitchFamily="18" charset="0"/>
              </a:rPr>
              <a:t>của vật </a:t>
            </a:r>
            <a:r>
              <a:rPr lang="en-US" sz="2800" b="1" dirty="0" err="1">
                <a:solidFill>
                  <a:srgbClr val="333300"/>
                </a:solidFill>
                <a:latin typeface="Times New Roman" pitchFamily="18" charset="0"/>
                <a:cs typeface="Times New Roman" pitchFamily="18" charset="0"/>
              </a:rPr>
              <a:t>liệu</a:t>
            </a:r>
            <a:r>
              <a:rPr lang="en-US" sz="2800" b="1" dirty="0">
                <a:solidFill>
                  <a:srgbClr val="333300"/>
                </a:solidFill>
                <a:latin typeface="Times New Roman" pitchFamily="18" charset="0"/>
                <a:cs typeface="Times New Roman" pitchFamily="18" charset="0"/>
              </a:rPr>
              <a:t>.</a:t>
            </a:r>
          </a:p>
        </p:txBody>
      </p:sp>
      <p:sp>
        <p:nvSpPr>
          <p:cNvPr id="5" name="Hộp_Văn_Bản 4"/>
          <p:cNvSpPr txBox="1"/>
          <p:nvPr/>
        </p:nvSpPr>
        <p:spPr>
          <a:xfrm>
            <a:off x="0" y="5257800"/>
            <a:ext cx="9144000" cy="1384995"/>
          </a:xfrm>
          <a:prstGeom prst="rect">
            <a:avLst/>
          </a:prstGeom>
          <a:noFill/>
        </p:spPr>
        <p:txBody>
          <a:bodyPr wrap="square" rtlCol="0">
            <a:spAutoFit/>
          </a:bodyPr>
          <a:lstStyle/>
          <a:p>
            <a:r>
              <a:rPr lang="en-US" sz="2800" b="1" u="sng" dirty="0">
                <a:solidFill>
                  <a:srgbClr val="006600"/>
                </a:solidFill>
                <a:latin typeface="Times New Roman" pitchFamily="18" charset="0"/>
                <a:cs typeface="Times New Roman" pitchFamily="18" charset="0"/>
              </a:rPr>
              <a:t>Ta nói</a:t>
            </a:r>
            <a:r>
              <a:rPr lang="en-US" sz="2800" b="1" dirty="0">
                <a:solidFill>
                  <a:srgbClr val="006600"/>
                </a:solidFill>
                <a:latin typeface="Times New Roman" pitchFamily="18" charset="0"/>
                <a:cs typeface="Times New Roman" pitchFamily="18" charset="0"/>
              </a:rPr>
              <a:t>: </a:t>
            </a:r>
          </a:p>
          <a:p>
            <a:r>
              <a:rPr lang="en-US" sz="2800" b="1" dirty="0">
                <a:solidFill>
                  <a:srgbClr val="660033"/>
                </a:solidFill>
                <a:latin typeface="Times New Roman" pitchFamily="18" charset="0"/>
                <a:cs typeface="Times New Roman" pitchFamily="18" charset="0"/>
              </a:rPr>
              <a:t>- Điện trở suất của </a:t>
            </a:r>
            <a:r>
              <a:rPr lang="en-US" sz="2800" b="1" dirty="0" err="1">
                <a:solidFill>
                  <a:srgbClr val="660033"/>
                </a:solidFill>
                <a:latin typeface="Times New Roman" pitchFamily="18" charset="0"/>
                <a:cs typeface="Times New Roman" pitchFamily="18" charset="0"/>
              </a:rPr>
              <a:t>nhôm</a:t>
            </a:r>
            <a:r>
              <a:rPr lang="en-US" sz="2800" b="1" dirty="0">
                <a:solidFill>
                  <a:srgbClr val="660033"/>
                </a:solidFill>
                <a:latin typeface="Times New Roman" pitchFamily="18" charset="0"/>
                <a:cs typeface="Times New Roman" pitchFamily="18" charset="0"/>
              </a:rPr>
              <a:t> là 2,8 . 10</a:t>
            </a:r>
            <a:r>
              <a:rPr lang="en-US" sz="2800" b="1" baseline="30000" dirty="0">
                <a:solidFill>
                  <a:srgbClr val="660033"/>
                </a:solidFill>
                <a:latin typeface="Times New Roman" pitchFamily="18" charset="0"/>
                <a:cs typeface="Times New Roman" pitchFamily="18" charset="0"/>
              </a:rPr>
              <a:t>-8</a:t>
            </a:r>
            <a:r>
              <a:rPr lang="en-US" sz="2800" b="1" dirty="0">
                <a:solidFill>
                  <a:srgbClr val="660033"/>
                </a:solidFill>
                <a:latin typeface="Times New Roman" pitchFamily="18" charset="0"/>
                <a:cs typeface="Times New Roman" pitchFamily="18" charset="0"/>
              </a:rPr>
              <a:t> Ω m </a:t>
            </a:r>
          </a:p>
          <a:p>
            <a:r>
              <a:rPr lang="en-US" sz="2800" b="1" dirty="0">
                <a:solidFill>
                  <a:srgbClr val="333300"/>
                </a:solidFill>
                <a:latin typeface="Times New Roman" pitchFamily="18" charset="0"/>
                <a:cs typeface="Times New Roman" pitchFamily="18" charset="0"/>
              </a:rPr>
              <a:t>- Điện trở suất của đồng là 1,7 . 10</a:t>
            </a:r>
            <a:r>
              <a:rPr lang="en-US" sz="2800" b="1" baseline="30000" dirty="0">
                <a:solidFill>
                  <a:srgbClr val="333300"/>
                </a:solidFill>
                <a:latin typeface="Times New Roman" pitchFamily="18" charset="0"/>
                <a:cs typeface="Times New Roman" pitchFamily="18" charset="0"/>
              </a:rPr>
              <a:t>-8</a:t>
            </a:r>
            <a:r>
              <a:rPr lang="en-US" sz="2800" b="1" dirty="0">
                <a:solidFill>
                  <a:srgbClr val="333300"/>
                </a:solidFill>
                <a:latin typeface="Times New Roman" pitchFamily="18" charset="0"/>
                <a:cs typeface="Times New Roman" pitchFamily="18" charset="0"/>
              </a:rPr>
              <a:t> Ω m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6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iterate type="wd">
                                    <p:tmPct val="6000"/>
                                  </p:iterate>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iterate type="wd">
                                    <p:tmPct val="6000"/>
                                  </p:iterate>
                                  <p:childTnLst>
                                    <p:set>
                                      <p:cBhvr>
                                        <p:cTn id="26" dur="1" fill="hold">
                                          <p:stCondLst>
                                            <p:cond delay="0"/>
                                          </p:stCondLst>
                                        </p:cTn>
                                        <p:tgtEl>
                                          <p:spTgt spid="36"/>
                                        </p:tgtEl>
                                        <p:attrNameLst>
                                          <p:attrName>style.visibility</p:attrName>
                                        </p:attrNameLst>
                                      </p:cBhvr>
                                      <p:to>
                                        <p:strVal val="visible"/>
                                      </p:to>
                                    </p:set>
                                    <p:animEffect transition="in" filter="fade">
                                      <p:cBhvr>
                                        <p:cTn id="27" dur="800" decel="100000"/>
                                        <p:tgtEl>
                                          <p:spTgt spid="36"/>
                                        </p:tgtEl>
                                      </p:cBhvr>
                                    </p:animEffect>
                                    <p:anim calcmode="lin" valueType="num">
                                      <p:cBhvr>
                                        <p:cTn id="28" dur="800" decel="100000" fill="hold"/>
                                        <p:tgtEl>
                                          <p:spTgt spid="36"/>
                                        </p:tgtEl>
                                        <p:attrNameLst>
                                          <p:attrName>style.rotation</p:attrName>
                                        </p:attrNameLst>
                                      </p:cBhvr>
                                      <p:tavLst>
                                        <p:tav tm="0">
                                          <p:val>
                                            <p:fltVal val="-90"/>
                                          </p:val>
                                        </p:tav>
                                        <p:tav tm="100000">
                                          <p:val>
                                            <p:fltVal val="0"/>
                                          </p:val>
                                        </p:tav>
                                      </p:tavLst>
                                    </p:anim>
                                    <p:anim calcmode="lin" valueType="num">
                                      <p:cBhvr>
                                        <p:cTn id="29" dur="800" decel="100000" fill="hold"/>
                                        <p:tgtEl>
                                          <p:spTgt spid="36"/>
                                        </p:tgtEl>
                                        <p:attrNameLst>
                                          <p:attrName>ppt_x</p:attrName>
                                        </p:attrNameLst>
                                      </p:cBhvr>
                                      <p:tavLst>
                                        <p:tav tm="0">
                                          <p:val>
                                            <p:strVal val="#ppt_x+0.4"/>
                                          </p:val>
                                        </p:tav>
                                        <p:tav tm="100000">
                                          <p:val>
                                            <p:strVal val="#ppt_x-0.05"/>
                                          </p:val>
                                        </p:tav>
                                      </p:tavLst>
                                    </p:anim>
                                    <p:anim calcmode="lin" valueType="num">
                                      <p:cBhvr>
                                        <p:cTn id="30" dur="800" decel="100000" fill="hold"/>
                                        <p:tgtEl>
                                          <p:spTgt spid="3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iterate type="wd">
                                    <p:tmPct val="6000"/>
                                  </p:iterate>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257"/>
                                        </p:tgtEl>
                                        <p:attrNameLst>
                                          <p:attrName>style.visibility</p:attrName>
                                        </p:attrNameLst>
                                      </p:cBhvr>
                                      <p:to>
                                        <p:strVal val="visible"/>
                                      </p:to>
                                    </p:set>
                                    <p:animEffect transition="in" filter="checkerboard(across)">
                                      <p:cBhvr>
                                        <p:cTn id="52" dur="500"/>
                                        <p:tgtEl>
                                          <p:spTgt spid="925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9258"/>
                                        </p:tgtEl>
                                        <p:attrNameLst>
                                          <p:attrName>style.visibility</p:attrName>
                                        </p:attrNameLst>
                                      </p:cBhvr>
                                      <p:to>
                                        <p:strVal val="visible"/>
                                      </p:to>
                                    </p:set>
                                    <p:animEffect transition="in" filter="checkerboard(across)">
                                      <p:cBhvr>
                                        <p:cTn id="62" dur="500"/>
                                        <p:tgtEl>
                                          <p:spTgt spid="9258"/>
                                        </p:tgtEl>
                                      </p:cBhvr>
                                    </p:animEffect>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iterate type="wd">
                                    <p:tmPct val="6000"/>
                                  </p:iterate>
                                  <p:childTnLst>
                                    <p:set>
                                      <p:cBhvr>
                                        <p:cTn id="66" dur="1" fill="hold">
                                          <p:stCondLst>
                                            <p:cond delay="0"/>
                                          </p:stCondLst>
                                        </p:cTn>
                                        <p:tgtEl>
                                          <p:spTgt spid="5"/>
                                        </p:tgtEl>
                                        <p:attrNameLst>
                                          <p:attrName>style.visibility</p:attrName>
                                        </p:attrNameLst>
                                      </p:cBhvr>
                                      <p:to>
                                        <p:strVal val="visible"/>
                                      </p:to>
                                    </p:set>
                                    <p:animEffect transition="in" filter="fade">
                                      <p:cBhvr>
                                        <p:cTn id="67" dur="800" decel="100000"/>
                                        <p:tgtEl>
                                          <p:spTgt spid="5"/>
                                        </p:tgtEl>
                                      </p:cBhvr>
                                    </p:animEffect>
                                    <p:anim calcmode="lin" valueType="num">
                                      <p:cBhvr>
                                        <p:cTn id="68" dur="800" decel="100000" fill="hold"/>
                                        <p:tgtEl>
                                          <p:spTgt spid="5"/>
                                        </p:tgtEl>
                                        <p:attrNameLst>
                                          <p:attrName>style.rotation</p:attrName>
                                        </p:attrNameLst>
                                      </p:cBhvr>
                                      <p:tavLst>
                                        <p:tav tm="0">
                                          <p:val>
                                            <p:fltVal val="-90"/>
                                          </p:val>
                                        </p:tav>
                                        <p:tav tm="100000">
                                          <p:val>
                                            <p:fltVal val="0"/>
                                          </p:val>
                                        </p:tav>
                                      </p:tavLst>
                                    </p:anim>
                                    <p:anim calcmode="lin" valueType="num">
                                      <p:cBhvr>
                                        <p:cTn id="69" dur="800" decel="100000" fill="hold"/>
                                        <p:tgtEl>
                                          <p:spTgt spid="5"/>
                                        </p:tgtEl>
                                        <p:attrNameLst>
                                          <p:attrName>ppt_x</p:attrName>
                                        </p:attrNameLst>
                                      </p:cBhvr>
                                      <p:tavLst>
                                        <p:tav tm="0">
                                          <p:val>
                                            <p:strVal val="#ppt_x+0.4"/>
                                          </p:val>
                                        </p:tav>
                                        <p:tav tm="100000">
                                          <p:val>
                                            <p:strVal val="#ppt_x-0.05"/>
                                          </p:val>
                                        </p:tav>
                                      </p:tavLst>
                                    </p:anim>
                                    <p:anim calcmode="lin" valueType="num">
                                      <p:cBhvr>
                                        <p:cTn id="70" dur="800" decel="100000" fill="hold"/>
                                        <p:tgtEl>
                                          <p:spTgt spid="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 grpId="0"/>
      <p:bldP spid="9258" grpId="0"/>
      <p:bldP spid="2" grpId="0"/>
      <p:bldP spid="34" grpId="0"/>
      <p:bldP spid="4" grpId="0"/>
      <p:bldP spid="36"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7"/>
          <p:cNvSpPr>
            <a:spLocks noChangeArrowheads="1"/>
          </p:cNvSpPr>
          <p:nvPr/>
        </p:nvSpPr>
        <p:spPr bwMode="auto">
          <a:xfrm>
            <a:off x="152400" y="228600"/>
            <a:ext cx="2927404" cy="646331"/>
          </a:xfrm>
          <a:prstGeom prst="rect">
            <a:avLst/>
          </a:prstGeom>
          <a:noFill/>
          <a:ln w="9525">
            <a:noFill/>
            <a:miter lim="800000"/>
            <a:headEnd/>
            <a:tailEnd/>
          </a:ln>
        </p:spPr>
        <p:txBody>
          <a:bodyPr wrap="none">
            <a:spAutoFit/>
          </a:bodyPr>
          <a:lstStyle/>
          <a:p>
            <a:pPr algn="ctr"/>
            <a:r>
              <a:rPr lang="en-US" sz="3600" b="1" dirty="0" err="1">
                <a:solidFill>
                  <a:srgbClr val="9933FF"/>
                </a:solidFill>
                <a:latin typeface="Times New Roman" pitchFamily="18" charset="0"/>
                <a:cs typeface="Times New Roman" pitchFamily="18" charset="0"/>
              </a:rPr>
              <a:t>Điện</a:t>
            </a:r>
            <a:r>
              <a:rPr lang="en-US" sz="3600" b="1" dirty="0">
                <a:solidFill>
                  <a:srgbClr val="9933FF"/>
                </a:solidFill>
                <a:latin typeface="Times New Roman" pitchFamily="18" charset="0"/>
                <a:cs typeface="Times New Roman" pitchFamily="18" charset="0"/>
              </a:rPr>
              <a:t> </a:t>
            </a:r>
            <a:r>
              <a:rPr lang="en-US" sz="3600" b="1" dirty="0" err="1">
                <a:solidFill>
                  <a:srgbClr val="9933FF"/>
                </a:solidFill>
                <a:latin typeface="Times New Roman" pitchFamily="18" charset="0"/>
                <a:cs typeface="Times New Roman" pitchFamily="18" charset="0"/>
              </a:rPr>
              <a:t>trở</a:t>
            </a:r>
            <a:r>
              <a:rPr lang="en-US" sz="3600" b="1" dirty="0">
                <a:solidFill>
                  <a:srgbClr val="9933FF"/>
                </a:solidFill>
                <a:latin typeface="Times New Roman" pitchFamily="18" charset="0"/>
                <a:cs typeface="Times New Roman" pitchFamily="18" charset="0"/>
              </a:rPr>
              <a:t> </a:t>
            </a:r>
            <a:r>
              <a:rPr lang="en-US" sz="3600" b="1" dirty="0" err="1">
                <a:solidFill>
                  <a:srgbClr val="9933FF"/>
                </a:solidFill>
                <a:latin typeface="Times New Roman" pitchFamily="18" charset="0"/>
                <a:cs typeface="Times New Roman" pitchFamily="18" charset="0"/>
              </a:rPr>
              <a:t>suất</a:t>
            </a:r>
            <a:r>
              <a:rPr lang="en-US" sz="3600" b="1" dirty="0">
                <a:solidFill>
                  <a:srgbClr val="9933FF"/>
                </a:solidFill>
                <a:latin typeface="Times New Roman" pitchFamily="18" charset="0"/>
                <a:cs typeface="Times New Roman" pitchFamily="18" charset="0"/>
              </a:rPr>
              <a:t>:</a:t>
            </a:r>
          </a:p>
        </p:txBody>
      </p:sp>
      <p:sp>
        <p:nvSpPr>
          <p:cNvPr id="36" name="Text Box 4"/>
          <p:cNvSpPr txBox="1">
            <a:spLocks noChangeArrowheads="1"/>
          </p:cNvSpPr>
          <p:nvPr/>
        </p:nvSpPr>
        <p:spPr bwMode="auto">
          <a:xfrm>
            <a:off x="152400" y="914400"/>
            <a:ext cx="8839200" cy="1754326"/>
          </a:xfrm>
          <a:prstGeom prst="rect">
            <a:avLst/>
          </a:prstGeom>
          <a:noFill/>
          <a:ln w="9525" algn="ctr">
            <a:noFill/>
            <a:miter lim="800000"/>
            <a:headEnd/>
            <a:tailEnd/>
          </a:ln>
        </p:spPr>
        <p:txBody>
          <a:bodyPr wrap="square">
            <a:spAutoFit/>
          </a:bodyPr>
          <a:lstStyle/>
          <a:p>
            <a:pPr algn="just" eaLnBrk="0" hangingPunct="0">
              <a:spcBef>
                <a:spcPct val="50000"/>
              </a:spcBef>
            </a:pP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suất</a:t>
            </a:r>
            <a:endParaRPr lang="en-US" sz="3600" b="1" dirty="0">
              <a:latin typeface="Times New Roman" pitchFamily="18" charset="0"/>
              <a:cs typeface="Times New Roman" pitchFamily="18" charset="0"/>
            </a:endParaRPr>
          </a:p>
        </p:txBody>
      </p:sp>
      <p:grpSp>
        <p:nvGrpSpPr>
          <p:cNvPr id="2" name="Group 15"/>
          <p:cNvGrpSpPr>
            <a:grpSpLocks/>
          </p:cNvGrpSpPr>
          <p:nvPr/>
        </p:nvGrpSpPr>
        <p:grpSpPr bwMode="auto">
          <a:xfrm>
            <a:off x="5105400" y="2286000"/>
            <a:ext cx="3810000" cy="2514600"/>
            <a:chOff x="1008" y="1152"/>
            <a:chExt cx="2957" cy="1584"/>
          </a:xfrm>
        </p:grpSpPr>
        <p:sp>
          <p:nvSpPr>
            <p:cNvPr id="12294" name="AutoShape 5"/>
            <p:cNvSpPr>
              <a:spLocks noChangeArrowheads="1"/>
            </p:cNvSpPr>
            <p:nvPr/>
          </p:nvSpPr>
          <p:spPr bwMode="auto">
            <a:xfrm>
              <a:off x="1008" y="1776"/>
              <a:ext cx="624" cy="960"/>
            </a:xfrm>
            <a:prstGeom prst="can">
              <a:avLst>
                <a:gd name="adj" fmla="val 38462"/>
              </a:avLst>
            </a:prstGeom>
            <a:solidFill>
              <a:schemeClr val="accent1"/>
            </a:solidFill>
            <a:ln w="9525">
              <a:solidFill>
                <a:schemeClr val="tx1"/>
              </a:solidFill>
              <a:round/>
              <a:headEnd/>
              <a:tailEnd/>
            </a:ln>
          </p:spPr>
          <p:txBody>
            <a:bodyPr wrap="none" anchor="ctr"/>
            <a:lstStyle/>
            <a:p>
              <a:endParaRPr lang="en-US" b="1"/>
            </a:p>
          </p:txBody>
        </p:sp>
        <p:sp>
          <p:nvSpPr>
            <p:cNvPr id="12295" name="Line 6"/>
            <p:cNvSpPr>
              <a:spLocks noChangeShapeType="1"/>
            </p:cNvSpPr>
            <p:nvPr/>
          </p:nvSpPr>
          <p:spPr bwMode="auto">
            <a:xfrm flipV="1">
              <a:off x="1392" y="1392"/>
              <a:ext cx="0" cy="528"/>
            </a:xfrm>
            <a:prstGeom prst="line">
              <a:avLst/>
            </a:prstGeom>
            <a:noFill/>
            <a:ln w="9525">
              <a:solidFill>
                <a:schemeClr val="tx1"/>
              </a:solidFill>
              <a:round/>
              <a:headEnd/>
              <a:tailEnd/>
            </a:ln>
          </p:spPr>
          <p:txBody>
            <a:bodyPr wrap="none" anchor="ctr"/>
            <a:lstStyle/>
            <a:p>
              <a:endParaRPr lang="en-US"/>
            </a:p>
          </p:txBody>
        </p:sp>
        <p:sp>
          <p:nvSpPr>
            <p:cNvPr id="12296" name="Line 7"/>
            <p:cNvSpPr>
              <a:spLocks noChangeShapeType="1"/>
            </p:cNvSpPr>
            <p:nvPr/>
          </p:nvSpPr>
          <p:spPr bwMode="auto">
            <a:xfrm>
              <a:off x="1392" y="1392"/>
              <a:ext cx="864" cy="0"/>
            </a:xfrm>
            <a:prstGeom prst="line">
              <a:avLst/>
            </a:prstGeom>
            <a:noFill/>
            <a:ln w="9525">
              <a:solidFill>
                <a:schemeClr val="tx1"/>
              </a:solidFill>
              <a:round/>
              <a:headEnd/>
              <a:tailEnd type="triangle" w="med" len="med"/>
            </a:ln>
          </p:spPr>
          <p:txBody>
            <a:bodyPr wrap="none" anchor="ctr"/>
            <a:lstStyle/>
            <a:p>
              <a:endParaRPr lang="en-US"/>
            </a:p>
          </p:txBody>
        </p:sp>
        <p:sp>
          <p:nvSpPr>
            <p:cNvPr id="12297" name="Line 8"/>
            <p:cNvSpPr>
              <a:spLocks noChangeShapeType="1"/>
            </p:cNvSpPr>
            <p:nvPr/>
          </p:nvSpPr>
          <p:spPr bwMode="auto">
            <a:xfrm>
              <a:off x="1968" y="1920"/>
              <a:ext cx="0" cy="72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12298" name="Line 9"/>
            <p:cNvSpPr>
              <a:spLocks noChangeShapeType="1"/>
            </p:cNvSpPr>
            <p:nvPr/>
          </p:nvSpPr>
          <p:spPr bwMode="auto">
            <a:xfrm>
              <a:off x="1632" y="1920"/>
              <a:ext cx="576" cy="0"/>
            </a:xfrm>
            <a:prstGeom prst="line">
              <a:avLst/>
            </a:prstGeom>
            <a:noFill/>
            <a:ln w="9525">
              <a:solidFill>
                <a:schemeClr val="tx1"/>
              </a:solidFill>
              <a:prstDash val="dash"/>
              <a:round/>
              <a:headEnd/>
              <a:tailEnd/>
            </a:ln>
          </p:spPr>
          <p:txBody>
            <a:bodyPr wrap="none" anchor="ctr"/>
            <a:lstStyle/>
            <a:p>
              <a:endParaRPr lang="en-US"/>
            </a:p>
          </p:txBody>
        </p:sp>
        <p:sp>
          <p:nvSpPr>
            <p:cNvPr id="12299" name="Line 10"/>
            <p:cNvSpPr>
              <a:spLocks noChangeShapeType="1"/>
            </p:cNvSpPr>
            <p:nvPr/>
          </p:nvSpPr>
          <p:spPr bwMode="auto">
            <a:xfrm>
              <a:off x="1632" y="2640"/>
              <a:ext cx="624" cy="0"/>
            </a:xfrm>
            <a:prstGeom prst="line">
              <a:avLst/>
            </a:prstGeom>
            <a:noFill/>
            <a:ln w="9525">
              <a:solidFill>
                <a:schemeClr val="tx1"/>
              </a:solidFill>
              <a:prstDash val="dash"/>
              <a:round/>
              <a:headEnd/>
              <a:tailEnd/>
            </a:ln>
          </p:spPr>
          <p:txBody>
            <a:bodyPr wrap="none" anchor="ctr"/>
            <a:lstStyle/>
            <a:p>
              <a:endParaRPr lang="en-US"/>
            </a:p>
          </p:txBody>
        </p:sp>
        <p:sp>
          <p:nvSpPr>
            <p:cNvPr id="12300" name="Freeform 11"/>
            <p:cNvSpPr>
              <a:spLocks/>
            </p:cNvSpPr>
            <p:nvPr/>
          </p:nvSpPr>
          <p:spPr bwMode="auto">
            <a:xfrm>
              <a:off x="2160" y="2016"/>
              <a:ext cx="96" cy="381"/>
            </a:xfrm>
            <a:custGeom>
              <a:avLst/>
              <a:gdLst>
                <a:gd name="T0" fmla="*/ 0 w 256"/>
                <a:gd name="T1" fmla="*/ 0 h 928"/>
                <a:gd name="T2" fmla="*/ 0 w 256"/>
                <a:gd name="T3" fmla="*/ 0 h 928"/>
                <a:gd name="T4" fmla="*/ 0 w 256"/>
                <a:gd name="T5" fmla="*/ 0 h 928"/>
                <a:gd name="T6" fmla="*/ 0 w 256"/>
                <a:gd name="T7" fmla="*/ 0 h 928"/>
                <a:gd name="T8" fmla="*/ 0 w 256"/>
                <a:gd name="T9" fmla="*/ 0 h 928"/>
                <a:gd name="T10" fmla="*/ 0 60000 65536"/>
                <a:gd name="T11" fmla="*/ 0 60000 65536"/>
                <a:gd name="T12" fmla="*/ 0 60000 65536"/>
                <a:gd name="T13" fmla="*/ 0 60000 65536"/>
                <a:gd name="T14" fmla="*/ 0 60000 65536"/>
                <a:gd name="T15" fmla="*/ 0 w 256"/>
                <a:gd name="T16" fmla="*/ 0 h 928"/>
                <a:gd name="T17" fmla="*/ 256 w 256"/>
                <a:gd name="T18" fmla="*/ 928 h 928"/>
              </a:gdLst>
              <a:ahLst/>
              <a:cxnLst>
                <a:cxn ang="T10">
                  <a:pos x="T0" y="T1"/>
                </a:cxn>
                <a:cxn ang="T11">
                  <a:pos x="T2" y="T3"/>
                </a:cxn>
                <a:cxn ang="T12">
                  <a:pos x="T4" y="T5"/>
                </a:cxn>
                <a:cxn ang="T13">
                  <a:pos x="T6" y="T7"/>
                </a:cxn>
                <a:cxn ang="T14">
                  <a:pos x="T8" y="T9"/>
                </a:cxn>
              </a:cxnLst>
              <a:rect l="T15" t="T16" r="T17" b="T18"/>
              <a:pathLst>
                <a:path w="256" h="928">
                  <a:moveTo>
                    <a:pt x="0" y="584"/>
                  </a:moveTo>
                  <a:cubicBezTo>
                    <a:pt x="112" y="432"/>
                    <a:pt x="224" y="280"/>
                    <a:pt x="240" y="200"/>
                  </a:cubicBezTo>
                  <a:cubicBezTo>
                    <a:pt x="256" y="120"/>
                    <a:pt x="120" y="0"/>
                    <a:pt x="96" y="104"/>
                  </a:cubicBezTo>
                  <a:cubicBezTo>
                    <a:pt x="72" y="208"/>
                    <a:pt x="80" y="720"/>
                    <a:pt x="96" y="824"/>
                  </a:cubicBezTo>
                  <a:cubicBezTo>
                    <a:pt x="112" y="928"/>
                    <a:pt x="152" y="828"/>
                    <a:pt x="192" y="728"/>
                  </a:cubicBezTo>
                </a:path>
              </a:pathLst>
            </a:custGeom>
            <a:noFill/>
            <a:ln w="9525">
              <a:solidFill>
                <a:schemeClr val="tx1"/>
              </a:solidFill>
              <a:round/>
              <a:headEnd/>
              <a:tailEnd/>
            </a:ln>
          </p:spPr>
          <p:txBody>
            <a:bodyPr/>
            <a:lstStyle/>
            <a:p>
              <a:endParaRPr lang="en-US"/>
            </a:p>
          </p:txBody>
        </p:sp>
        <p:sp>
          <p:nvSpPr>
            <p:cNvPr id="12301" name="Text Box 12"/>
            <p:cNvSpPr txBox="1">
              <a:spLocks noChangeArrowheads="1"/>
            </p:cNvSpPr>
            <p:nvPr/>
          </p:nvSpPr>
          <p:spPr bwMode="auto">
            <a:xfrm>
              <a:off x="2400" y="1152"/>
              <a:ext cx="1446" cy="523"/>
            </a:xfrm>
            <a:prstGeom prst="rect">
              <a:avLst/>
            </a:prstGeom>
            <a:noFill/>
            <a:ln w="9525" algn="ctr">
              <a:noFill/>
              <a:miter lim="800000"/>
              <a:headEnd/>
              <a:tailEnd/>
            </a:ln>
          </p:spPr>
          <p:txBody>
            <a:bodyPr>
              <a:spAutoFit/>
            </a:bodyPr>
            <a:lstStyle/>
            <a:p>
              <a:pPr eaLnBrk="0" hangingPunct="0">
                <a:spcBef>
                  <a:spcPct val="50000"/>
                </a:spcBef>
              </a:pP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1m</a:t>
              </a:r>
              <a:r>
                <a:rPr lang="en-US" sz="2400" b="1" baseline="30000" dirty="0">
                  <a:latin typeface="Times New Roman" pitchFamily="18" charset="0"/>
                  <a:cs typeface="Times New Roman" pitchFamily="18" charset="0"/>
                </a:rPr>
                <a:t>2</a:t>
              </a:r>
            </a:p>
          </p:txBody>
        </p:sp>
        <p:sp>
          <p:nvSpPr>
            <p:cNvPr id="12302" name="Text Box 13"/>
            <p:cNvSpPr txBox="1">
              <a:spLocks noChangeArrowheads="1"/>
            </p:cNvSpPr>
            <p:nvPr/>
          </p:nvSpPr>
          <p:spPr bwMode="auto">
            <a:xfrm>
              <a:off x="2352" y="2064"/>
              <a:ext cx="1613" cy="291"/>
            </a:xfrm>
            <a:prstGeom prst="rect">
              <a:avLst/>
            </a:prstGeom>
            <a:noFill/>
            <a:ln w="9525" algn="ctr">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Chiều dài 1m</a:t>
              </a:r>
            </a:p>
          </p:txBody>
        </p:sp>
      </p:grpSp>
      <p:sp>
        <p:nvSpPr>
          <p:cNvPr id="47" name="Rectangle 14"/>
          <p:cNvSpPr>
            <a:spLocks noChangeArrowheads="1"/>
          </p:cNvSpPr>
          <p:nvPr/>
        </p:nvSpPr>
        <p:spPr bwMode="auto">
          <a:xfrm>
            <a:off x="0" y="1219200"/>
            <a:ext cx="5105400" cy="4524315"/>
          </a:xfrm>
          <a:prstGeom prst="rect">
            <a:avLst/>
          </a:prstGeom>
          <a:noFill/>
          <a:ln w="9525">
            <a:noFill/>
            <a:miter lim="800000"/>
            <a:headEnd/>
            <a:tailEnd/>
          </a:ln>
        </p:spPr>
        <p:txBody>
          <a:bodyPr wrap="square">
            <a:spAutoFit/>
          </a:bodyPr>
          <a:lstStyle/>
          <a:p>
            <a:pPr algn="just" eaLnBrk="0" hangingPunct="0"/>
            <a:r>
              <a:rPr lang="en-US" sz="3600" b="1" i="1" dirty="0" err="1">
                <a:solidFill>
                  <a:srgbClr val="0000FF"/>
                </a:solidFill>
                <a:latin typeface="Times New Roman" pitchFamily="18" charset="0"/>
                <a:cs typeface="Times New Roman" pitchFamily="18" charset="0"/>
              </a:rPr>
              <a:t>Điện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suất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của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một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vật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liệu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có</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trị</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số</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bằng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điện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trở</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của</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một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đoạn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dây</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dẫn</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hình</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trụ</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được</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làm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bằng</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vật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liệu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đó</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có</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chiều</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dài</a:t>
            </a:r>
            <a:r>
              <a:rPr lang="en-US" sz="3600" b="1" i="1" dirty="0">
                <a:solidFill>
                  <a:srgbClr val="0000FF"/>
                </a:solidFill>
                <a:latin typeface="Times New Roman" pitchFamily="18" charset="0"/>
                <a:cs typeface="Times New Roman" pitchFamily="18" charset="0"/>
              </a:rPr>
              <a:t> 1m </a:t>
            </a:r>
            <a:r>
              <a:rPr lang="en-US" sz="3600" b="1" i="1" dirty="0" err="1">
                <a:solidFill>
                  <a:srgbClr val="0000FF"/>
                </a:solidFill>
                <a:latin typeface="Times New Roman" pitchFamily="18" charset="0"/>
                <a:cs typeface="Times New Roman" pitchFamily="18" charset="0"/>
              </a:rPr>
              <a:t>và</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có</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tiết</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diện</a:t>
            </a:r>
            <a:r>
              <a:rPr lang="en-US" sz="3600" b="1" i="1" dirty="0">
                <a:solidFill>
                  <a:srgbClr val="0000FF"/>
                </a:solidFill>
                <a:latin typeface="Times New Roman" pitchFamily="18" charset="0"/>
                <a:cs typeface="Times New Roman" pitchFamily="18" charset="0"/>
              </a:rPr>
              <a:t> 1m</a:t>
            </a:r>
            <a:r>
              <a:rPr lang="en-US" sz="3600" b="1" i="1" baseline="30000" dirty="0">
                <a:solidFill>
                  <a:srgbClr val="0000FF"/>
                </a:solidFill>
                <a:latin typeface="Times New Roman" pitchFamily="18" charset="0"/>
                <a:cs typeface="Times New Roman" pitchFamily="18" charset="0"/>
              </a:rPr>
              <a:t>2</a:t>
            </a:r>
          </a:p>
          <a:p>
            <a:pPr algn="just" eaLnBrk="0" hangingPunct="0"/>
            <a:r>
              <a:rPr lang="en-US" sz="3600" b="1" dirty="0" err="1">
                <a:solidFill>
                  <a:srgbClr val="0000FF"/>
                </a:solidFill>
                <a:latin typeface="Times New Roman" pitchFamily="18" charset="0"/>
                <a:cs typeface="Times New Roman" pitchFamily="18" charset="0"/>
              </a:rPr>
              <a:t>Kí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hiệu</a:t>
            </a:r>
            <a:r>
              <a:rPr lang="en-US" sz="3600" b="1" dirty="0">
                <a:solidFill>
                  <a:srgbClr val="0000FF"/>
                </a:solidFill>
                <a:latin typeface="Times New Roman" pitchFamily="18" charset="0"/>
                <a:cs typeface="Times New Roman" pitchFamily="18" charset="0"/>
              </a:rPr>
              <a:t> :  </a:t>
            </a:r>
            <a:r>
              <a:rPr lang="el-GR" sz="3600" b="1" dirty="0">
                <a:solidFill>
                  <a:srgbClr val="0000FF"/>
                </a:solidFill>
                <a:latin typeface="Times New Roman" pitchFamily="18" charset="0"/>
                <a:cs typeface="Times New Roman" pitchFamily="18" charset="0"/>
              </a:rPr>
              <a:t>ρ</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rô</a:t>
            </a:r>
            <a:r>
              <a:rPr lang="en-US" sz="3600" b="1" dirty="0">
                <a:solidFill>
                  <a:srgbClr val="0000FF"/>
                </a:solidFill>
                <a:latin typeface="Times New Roman" pitchFamily="18" charset="0"/>
                <a:cs typeface="Times New Roman" pitchFamily="18" charset="0"/>
              </a:rPr>
              <a:t> )</a:t>
            </a:r>
          </a:p>
          <a:p>
            <a:pPr algn="just" eaLnBrk="0" hangingPunct="0"/>
            <a:r>
              <a:rPr lang="en-US" sz="3600" b="1" dirty="0" err="1">
                <a:solidFill>
                  <a:srgbClr val="0000FF"/>
                </a:solidFill>
                <a:latin typeface="Times New Roman" pitchFamily="18" charset="0"/>
                <a:cs typeface="Times New Roman" pitchFamily="18" charset="0"/>
              </a:rPr>
              <a:t>Đơn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vị</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Ωm</a:t>
            </a:r>
            <a:r>
              <a:rPr lang="en-US" sz="3600" b="1" dirty="0">
                <a:solidFill>
                  <a:srgbClr val="0000FF"/>
                </a:solidFill>
                <a:latin typeface="Times New Roman" pitchFamily="18" charset="0"/>
                <a:cs typeface="Times New Roman" pitchFamily="18" charset="0"/>
              </a:rPr>
              <a:t>  ( </a:t>
            </a:r>
            <a:r>
              <a:rPr lang="en-US" sz="3600" b="1" dirty="0" err="1">
                <a:solidFill>
                  <a:srgbClr val="0000FF"/>
                </a:solidFill>
                <a:latin typeface="Times New Roman" pitchFamily="18" charset="0"/>
                <a:cs typeface="Times New Roman" pitchFamily="18" charset="0"/>
              </a:rPr>
              <a:t>ôm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mét</a:t>
            </a:r>
            <a:r>
              <a:rPr lang="en-US" sz="3600" b="1"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par>
                                <p:cTn id="13" presetID="3" presetClass="exit" presetSubtype="10" fill="hold" grpId="0" nodeType="withEffect">
                                  <p:stCondLst>
                                    <p:cond delay="0"/>
                                  </p:stCondLst>
                                  <p:childTnLst>
                                    <p:animEffect transition="out" filter="blinds(horizontal)">
                                      <p:cBhvr>
                                        <p:cTn id="14" dur="500"/>
                                        <p:tgtEl>
                                          <p:spTgt spid="36"/>
                                        </p:tgtEl>
                                      </p:cBhvr>
                                    </p:animEffect>
                                    <p:set>
                                      <p:cBhvr>
                                        <p:cTn id="1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6" grpId="0"/>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ình nền Slide đẹp"/>
          <p:cNvPicPr>
            <a:picLocks noChangeAspect="1" noChangeArrowheads="1"/>
          </p:cNvPicPr>
          <p:nvPr/>
        </p:nvPicPr>
        <p:blipFill>
          <a:blip r:embed="rId2"/>
          <a:srcRect/>
          <a:stretch>
            <a:fillRect/>
          </a:stretch>
        </p:blipFill>
        <p:spPr bwMode="auto">
          <a:xfrm>
            <a:off x="0" y="0"/>
            <a:ext cx="9296400" cy="7038053"/>
          </a:xfrm>
          <a:prstGeom prst="rect">
            <a:avLst/>
          </a:prstGeom>
          <a:noFill/>
        </p:spPr>
      </p:pic>
      <p:sp>
        <p:nvSpPr>
          <p:cNvPr id="3" name="Text Box 4"/>
          <p:cNvSpPr txBox="1">
            <a:spLocks noChangeArrowheads="1"/>
          </p:cNvSpPr>
          <p:nvPr/>
        </p:nvSpPr>
        <p:spPr bwMode="auto">
          <a:xfrm>
            <a:off x="609600" y="304800"/>
            <a:ext cx="8534400" cy="584200"/>
          </a:xfrm>
          <a:prstGeom prst="rect">
            <a:avLst/>
          </a:prstGeom>
          <a:noFill/>
          <a:ln w="9525" algn="ctr">
            <a:noFill/>
            <a:miter lim="800000"/>
            <a:headEnd/>
            <a:tailEnd/>
          </a:ln>
        </p:spPr>
        <p:txBody>
          <a:bodyPr>
            <a:spAutoFit/>
          </a:bodyPr>
          <a:lstStyle/>
          <a:p>
            <a:pPr algn="ctr">
              <a:spcBef>
                <a:spcPct val="50000"/>
              </a:spcBef>
            </a:pPr>
            <a:r>
              <a:rPr lang="en-US" sz="3200" b="1" dirty="0">
                <a:solidFill>
                  <a:srgbClr val="C00000"/>
                </a:solidFill>
                <a:latin typeface="Times New Roman" pitchFamily="18" charset="0"/>
                <a:cs typeface="Times New Roman" pitchFamily="18" charset="0"/>
                <a:sym typeface="Wingdings 2" pitchFamily="18" charset="2"/>
              </a:rPr>
              <a:t></a:t>
            </a:r>
            <a:r>
              <a:rPr lang="en-US" sz="3200" b="1" u="sng" dirty="0" err="1">
                <a:solidFill>
                  <a:srgbClr val="C00000"/>
                </a:solidFill>
                <a:latin typeface="Times New Roman" pitchFamily="18" charset="0"/>
                <a:cs typeface="Times New Roman" pitchFamily="18" charset="0"/>
              </a:rPr>
              <a:t>Bảng</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điện</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trở</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suất</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của</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một</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số</a:t>
            </a:r>
            <a:r>
              <a:rPr lang="en-US" sz="3200" b="1" u="sng" dirty="0">
                <a:solidFill>
                  <a:srgbClr val="C00000"/>
                </a:solidFill>
                <a:latin typeface="Times New Roman" pitchFamily="18" charset="0"/>
                <a:cs typeface="Times New Roman" pitchFamily="18" charset="0"/>
              </a:rPr>
              <a:t> </a:t>
            </a:r>
            <a:r>
              <a:rPr lang="en-US" sz="3200" b="1" u="sng" dirty="0" err="1">
                <a:solidFill>
                  <a:srgbClr val="C00000"/>
                </a:solidFill>
                <a:latin typeface="Times New Roman" pitchFamily="18" charset="0"/>
                <a:cs typeface="Times New Roman" pitchFamily="18" charset="0"/>
              </a:rPr>
              <a:t>chất</a:t>
            </a:r>
            <a:r>
              <a:rPr lang="en-US" sz="3200" b="1" u="sng" dirty="0">
                <a:solidFill>
                  <a:srgbClr val="C00000"/>
                </a:solidFill>
                <a:latin typeface="Times New Roman" pitchFamily="18" charset="0"/>
                <a:cs typeface="Times New Roman" pitchFamily="18" charset="0"/>
              </a:rPr>
              <a:t> (ở 20</a:t>
            </a:r>
            <a:r>
              <a:rPr lang="en-US" sz="3200" b="1" u="sng" baseline="30000" dirty="0">
                <a:solidFill>
                  <a:srgbClr val="C00000"/>
                </a:solidFill>
                <a:latin typeface="Times New Roman" pitchFamily="18" charset="0"/>
                <a:cs typeface="Times New Roman" pitchFamily="18" charset="0"/>
              </a:rPr>
              <a:t>0</a:t>
            </a:r>
            <a:r>
              <a:rPr lang="en-US" sz="3200" b="1" u="sng" dirty="0">
                <a:solidFill>
                  <a:srgbClr val="C00000"/>
                </a:solidFill>
                <a:latin typeface="Times New Roman" pitchFamily="18" charset="0"/>
                <a:cs typeface="Times New Roman" pitchFamily="18" charset="0"/>
              </a:rPr>
              <a:t>C): </a:t>
            </a:r>
          </a:p>
        </p:txBody>
      </p:sp>
      <p:graphicFrame>
        <p:nvGraphicFramePr>
          <p:cNvPr id="4" name="Group 78"/>
          <p:cNvGraphicFramePr>
            <a:graphicFrameLocks noGrp="1"/>
          </p:cNvGraphicFramePr>
          <p:nvPr/>
        </p:nvGraphicFramePr>
        <p:xfrm>
          <a:off x="304798" y="1142999"/>
          <a:ext cx="8610601" cy="4407220"/>
        </p:xfrm>
        <a:graphic>
          <a:graphicData uri="http://schemas.openxmlformats.org/drawingml/2006/table">
            <a:tbl>
              <a:tblPr/>
              <a:tblGrid>
                <a:gridCol w="2175309">
                  <a:extLst>
                    <a:ext uri="{9D8B030D-6E8A-4147-A177-3AD203B41FA5}">
                      <a16:colId xmlns:a16="http://schemas.microsoft.com/office/drawing/2014/main" val="20000"/>
                    </a:ext>
                  </a:extLst>
                </a:gridCol>
                <a:gridCol w="1994034">
                  <a:extLst>
                    <a:ext uri="{9D8B030D-6E8A-4147-A177-3AD203B41FA5}">
                      <a16:colId xmlns:a16="http://schemas.microsoft.com/office/drawing/2014/main" val="20001"/>
                    </a:ext>
                  </a:extLst>
                </a:gridCol>
                <a:gridCol w="2447224">
                  <a:extLst>
                    <a:ext uri="{9D8B030D-6E8A-4147-A177-3AD203B41FA5}">
                      <a16:colId xmlns:a16="http://schemas.microsoft.com/office/drawing/2014/main" val="20002"/>
                    </a:ext>
                  </a:extLst>
                </a:gridCol>
                <a:gridCol w="1994034">
                  <a:extLst>
                    <a:ext uri="{9D8B030D-6E8A-4147-A177-3AD203B41FA5}">
                      <a16:colId xmlns:a16="http://schemas.microsoft.com/office/drawing/2014/main" val="20003"/>
                    </a:ext>
                  </a:extLst>
                </a:gridCol>
              </a:tblGrid>
              <a:tr h="742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FF"/>
                          </a:solidFill>
                          <a:effectLst/>
                          <a:latin typeface="Times New Roman" pitchFamily="18" charset="0"/>
                          <a:cs typeface="Times New Roman" pitchFamily="18" charset="0"/>
                        </a:rPr>
                        <a:t>Kim </a:t>
                      </a:r>
                      <a:r>
                        <a:rPr kumimoji="0" lang="en-US" sz="3600" b="1" i="0" u="none" strike="noStrike" cap="none" normalizeH="0" baseline="0" dirty="0" err="1">
                          <a:ln>
                            <a:noFill/>
                          </a:ln>
                          <a:solidFill>
                            <a:srgbClr val="0000FF"/>
                          </a:solidFill>
                          <a:effectLst/>
                          <a:latin typeface="Times New Roman" pitchFamily="18" charset="0"/>
                          <a:cs typeface="Times New Roman" pitchFamily="18" charset="0"/>
                        </a:rPr>
                        <a:t>loại</a:t>
                      </a:r>
                      <a:endParaRPr kumimoji="0" lang="en-US" sz="3600" b="1" i="0" u="none" strike="noStrike" cap="none" normalizeH="0" baseline="0" dirty="0">
                        <a:ln>
                          <a:noFill/>
                        </a:ln>
                        <a:solidFill>
                          <a:srgbClr val="0000FF"/>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rgbClr val="0000FF"/>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FF"/>
                          </a:solidFill>
                          <a:effectLst/>
                          <a:latin typeface="Times New Roman" pitchFamily="18" charset="0"/>
                          <a:cs typeface="Times New Roman" pitchFamily="18" charset="0"/>
                        </a:rPr>
                        <a:t>Hợp kim</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rgbClr val="C00000"/>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740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Times New Roman" pitchFamily="18" charset="0"/>
                          <a:cs typeface="Times New Roman" pitchFamily="18" charset="0"/>
                        </a:rPr>
                        <a:t>Bạc</a:t>
                      </a:r>
                      <a:endParaRPr kumimoji="0" 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1,6.10</a:t>
                      </a:r>
                      <a:r>
                        <a:rPr kumimoji="0" lang="en-US" sz="3600" b="1" i="0" u="none" strike="noStrike" cap="none" normalizeH="0" baseline="30000" dirty="0">
                          <a:ln>
                            <a:noFill/>
                          </a:ln>
                          <a:solidFill>
                            <a:schemeClr val="tx1"/>
                          </a:solidFill>
                          <a:effectLst/>
                          <a:latin typeface="Times New Roman" pitchFamily="18" charset="0"/>
                          <a:cs typeface="Times New Roman" pitchFamily="18" charset="0"/>
                        </a:rPr>
                        <a:t>-8</a:t>
                      </a:r>
                      <a:endParaRPr kumimoji="0" 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Nikêlin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0,40.10</a:t>
                      </a:r>
                      <a:r>
                        <a:rPr kumimoji="0" lang="en-US" sz="36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36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06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Đồng</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1,7.10</a:t>
                      </a:r>
                      <a:r>
                        <a:rPr kumimoji="0" lang="en-US" sz="3600" b="1" i="0" u="none" strike="noStrike" cap="none" normalizeH="0" baseline="30000" dirty="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Manganin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0,43.10</a:t>
                      </a:r>
                      <a:r>
                        <a:rPr kumimoji="0" lang="en-US" sz="36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36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Nhôm</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2,8.10</a:t>
                      </a:r>
                      <a:r>
                        <a:rPr kumimoji="0" lang="en-US" sz="3600" b="1" i="0" u="none" strike="noStrike" cap="none" normalizeH="0" baseline="30000" dirty="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Constantan</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0,50.10</a:t>
                      </a:r>
                      <a:r>
                        <a:rPr kumimoji="0" lang="en-US" sz="3600" b="1" i="0" u="none" strike="noStrike" cap="none" normalizeH="0" baseline="30000">
                          <a:ln>
                            <a:noFill/>
                          </a:ln>
                          <a:solidFill>
                            <a:schemeClr val="tx1"/>
                          </a:solidFill>
                          <a:effectLst/>
                          <a:latin typeface="Times New Roman" pitchFamily="18" charset="0"/>
                          <a:cs typeface="Times New Roman" pitchFamily="18" charset="0"/>
                        </a:rPr>
                        <a:t>-6</a:t>
                      </a:r>
                      <a:endParaRPr kumimoji="0" lang="en-US" sz="36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0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Vônfram</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5,5.10</a:t>
                      </a:r>
                      <a:r>
                        <a:rPr kumimoji="0" lang="en-US" sz="36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Times New Roman" pitchFamily="18" charset="0"/>
                          <a:cs typeface="Times New Roman" pitchFamily="18" charset="0"/>
                        </a:rPr>
                        <a:t>Nicrom</a:t>
                      </a:r>
                      <a:endParaRPr kumimoji="0" 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cs typeface="Times New Roman" pitchFamily="18" charset="0"/>
                        </a:rPr>
                        <a:t>1,10.10</a:t>
                      </a:r>
                      <a:r>
                        <a:rPr kumimoji="0" lang="en-US" sz="3600" b="1" i="0" u="none" strike="noStrike" cap="none" normalizeH="0" baseline="30000" dirty="0">
                          <a:ln>
                            <a:noFill/>
                          </a:ln>
                          <a:solidFill>
                            <a:schemeClr val="tx1"/>
                          </a:solidFill>
                          <a:effectLst/>
                          <a:latin typeface="Times New Roman" pitchFamily="18" charset="0"/>
                          <a:cs typeface="Times New Roman" pitchFamily="18" charset="0"/>
                        </a:rPr>
                        <a:t>-6</a:t>
                      </a:r>
                      <a:endParaRPr kumimoji="0" 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20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Sắt</a:t>
                      </a:r>
                    </a:p>
                  </a:txBody>
                  <a:tcPr marL="91438" marR="914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chemeClr val="tx1"/>
                          </a:solidFill>
                          <a:effectLst/>
                          <a:latin typeface="Times New Roman" pitchFamily="18" charset="0"/>
                          <a:cs typeface="Times New Roman" pitchFamily="18" charset="0"/>
                        </a:rPr>
                        <a:t>12,0.10</a:t>
                      </a:r>
                      <a:r>
                        <a:rPr kumimoji="0" lang="en-US" sz="3600" b="1" i="0" u="none" strike="noStrike" cap="none" normalizeH="0" baseline="30000">
                          <a:ln>
                            <a:noFill/>
                          </a:ln>
                          <a:solidFill>
                            <a:schemeClr val="tx1"/>
                          </a:solidFill>
                          <a:effectLst/>
                          <a:latin typeface="Times New Roman" pitchFamily="18" charset="0"/>
                          <a:cs typeface="Times New Roman" pitchFamily="18" charset="0"/>
                        </a:rPr>
                        <a:t>-8</a:t>
                      </a: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cs typeface="Times New Roman" pitchFamily="18" charset="0"/>
                      </a:endParaRPr>
                    </a:p>
                  </a:txBody>
                  <a:tcPr marL="91438" marR="914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Box 4"/>
          <p:cNvSpPr txBox="1">
            <a:spLocks noChangeArrowheads="1"/>
          </p:cNvSpPr>
          <p:nvPr/>
        </p:nvSpPr>
        <p:spPr bwMode="auto">
          <a:xfrm>
            <a:off x="228600" y="5715000"/>
            <a:ext cx="8305800" cy="646331"/>
          </a:xfrm>
          <a:prstGeom prst="rect">
            <a:avLst/>
          </a:prstGeom>
          <a:noFill/>
          <a:ln w="9525">
            <a:noFill/>
            <a:miter lim="800000"/>
            <a:headEnd/>
            <a:tailEnd/>
          </a:ln>
        </p:spPr>
        <p:txBody>
          <a:bodyPr>
            <a:spAutoFit/>
          </a:bodyPr>
          <a:lstStyle/>
          <a:p>
            <a:r>
              <a:rPr lang="en-US" sz="3600" dirty="0" err="1">
                <a:solidFill>
                  <a:srgbClr val="FF0000"/>
                </a:solidFill>
                <a:latin typeface="Times New Roman" pitchFamily="18" charset="0"/>
                <a:cs typeface="Times New Roman" pitchFamily="18" charset="0"/>
              </a:rPr>
              <a:t>Điện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trở</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suất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càng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nhỏ</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dẫn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càng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tốt</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
          <p:cNvSpPr>
            <a:spLocks noChangeArrowheads="1"/>
          </p:cNvSpPr>
          <p:nvPr/>
        </p:nvSpPr>
        <p:spPr bwMode="auto">
          <a:xfrm>
            <a:off x="4762" y="0"/>
            <a:ext cx="9139238" cy="1077218"/>
          </a:xfrm>
          <a:prstGeom prst="rect">
            <a:avLst/>
          </a:prstGeom>
          <a:noFill/>
          <a:ln w="9525">
            <a:noFill/>
            <a:miter lim="800000"/>
            <a:headEnd/>
            <a:tailEnd/>
          </a:ln>
        </p:spPr>
        <p:txBody>
          <a:bodyPr>
            <a:spAutoFit/>
          </a:bodyPr>
          <a:lstStyle/>
          <a:p>
            <a:pPr eaLnBrk="1" hangingPunct="1"/>
            <a:r>
              <a:rPr lang="vi-VN" sz="3200" b="1" dirty="0">
                <a:solidFill>
                  <a:srgbClr val="000099"/>
                </a:solidFill>
                <a:latin typeface="+mj-lt"/>
              </a:rPr>
              <a:t>II. SỰ PHỤ THUỘC CỦA ĐIỆN TRỞ VÀO CHIỀU DÀI  DÂY DẪN:</a:t>
            </a:r>
          </a:p>
        </p:txBody>
      </p:sp>
      <p:sp>
        <p:nvSpPr>
          <p:cNvPr id="5" name="Hình chữ nhật 7"/>
          <p:cNvSpPr>
            <a:spLocks noChangeArrowheads="1"/>
          </p:cNvSpPr>
          <p:nvPr/>
        </p:nvSpPr>
        <p:spPr bwMode="auto">
          <a:xfrm>
            <a:off x="152400" y="914400"/>
            <a:ext cx="3793026" cy="584775"/>
          </a:xfrm>
          <a:prstGeom prst="rect">
            <a:avLst/>
          </a:prstGeom>
          <a:noFill/>
          <a:ln w="9525">
            <a:noFill/>
            <a:miter lim="800000"/>
            <a:headEnd/>
            <a:tailEnd/>
          </a:ln>
        </p:spPr>
        <p:txBody>
          <a:bodyPr wrap="none">
            <a:spAutoFit/>
          </a:bodyPr>
          <a:lstStyle/>
          <a:p>
            <a:pPr eaLnBrk="1" hangingPunct="1"/>
            <a:r>
              <a:rPr lang="vi-VN" sz="3200" b="1" dirty="0">
                <a:solidFill>
                  <a:srgbClr val="660066"/>
                </a:solidFill>
                <a:latin typeface="+mj-lt"/>
              </a:rPr>
              <a:t>1. Dự kiến cách làm:</a:t>
            </a:r>
          </a:p>
        </p:txBody>
      </p:sp>
      <p:sp>
        <p:nvSpPr>
          <p:cNvPr id="6" name="Hình chữ nhật 6"/>
          <p:cNvSpPr>
            <a:spLocks noChangeArrowheads="1"/>
          </p:cNvSpPr>
          <p:nvPr/>
        </p:nvSpPr>
        <p:spPr bwMode="auto">
          <a:xfrm>
            <a:off x="76200" y="1403350"/>
            <a:ext cx="9139238" cy="2062103"/>
          </a:xfrm>
          <a:prstGeom prst="rect">
            <a:avLst/>
          </a:prstGeom>
          <a:noFill/>
          <a:ln w="9525">
            <a:noFill/>
            <a:miter lim="800000"/>
            <a:headEnd/>
            <a:tailEnd/>
          </a:ln>
        </p:spPr>
        <p:txBody>
          <a:bodyPr>
            <a:spAutoFit/>
          </a:bodyPr>
          <a:lstStyle/>
          <a:p>
            <a:pPr eaLnBrk="1" hangingPunct="1"/>
            <a:r>
              <a:rPr lang="vi-VN" sz="3200" b="1" i="1" dirty="0">
                <a:solidFill>
                  <a:srgbClr val="663300"/>
                </a:solidFill>
                <a:latin typeface="+mj-lt"/>
              </a:rPr>
              <a:t>Đo điện trở của dây dẫn có chiều dài </a:t>
            </a:r>
            <a:r>
              <a:rPr lang="vi-VN" sz="3200" b="1" i="1" dirty="0">
                <a:solidFill>
                  <a:srgbClr val="000099"/>
                </a:solidFill>
                <a:latin typeface="+mj-lt"/>
              </a:rPr>
              <a:t>l, 2l, 3l  </a:t>
            </a:r>
            <a:r>
              <a:rPr lang="vi-VN" sz="3200" b="1" i="1" dirty="0">
                <a:solidFill>
                  <a:srgbClr val="663300"/>
                </a:solidFill>
                <a:latin typeface="+mj-lt"/>
              </a:rPr>
              <a:t>nhưng có </a:t>
            </a:r>
            <a:r>
              <a:rPr lang="vi-VN" sz="3200" b="1" i="1" dirty="0">
                <a:solidFill>
                  <a:srgbClr val="0000CC"/>
                </a:solidFill>
                <a:latin typeface="+mj-lt"/>
              </a:rPr>
              <a:t>tiết diện như nhau</a:t>
            </a:r>
            <a:r>
              <a:rPr lang="vi-VN" sz="3200" b="1" i="1" dirty="0">
                <a:solidFill>
                  <a:srgbClr val="663300"/>
                </a:solidFill>
                <a:latin typeface="+mj-lt"/>
              </a:rPr>
              <a:t> và được </a:t>
            </a:r>
            <a:r>
              <a:rPr lang="vi-VN" sz="3200" b="1" i="1" dirty="0">
                <a:solidFill>
                  <a:srgbClr val="000099"/>
                </a:solidFill>
                <a:latin typeface="+mj-lt"/>
              </a:rPr>
              <a:t>làm từ cùng loại vật liệu</a:t>
            </a:r>
            <a:r>
              <a:rPr lang="vi-VN" sz="3200" b="1" i="1" dirty="0">
                <a:solidFill>
                  <a:srgbClr val="663300"/>
                </a:solidFill>
                <a:latin typeface="+mj-lt"/>
              </a:rPr>
              <a:t>. So sánh các giá trị điện trở tìm ra mối quan hệ</a:t>
            </a:r>
            <a:r>
              <a:rPr lang="en-US" sz="3200" b="1" i="1" dirty="0">
                <a:solidFill>
                  <a:srgbClr val="663300"/>
                </a:solidFill>
                <a:latin typeface="+mj-lt"/>
              </a:rPr>
              <a:t> </a:t>
            </a:r>
            <a:r>
              <a:rPr lang="en-US" sz="3200" b="1" i="1" dirty="0" err="1">
                <a:solidFill>
                  <a:srgbClr val="663300"/>
                </a:solidFill>
                <a:latin typeface="Times New Roman" pitchFamily="18" charset="0"/>
                <a:cs typeface="Times New Roman" pitchFamily="18" charset="0"/>
              </a:rPr>
              <a:t>giữa</a:t>
            </a:r>
            <a:r>
              <a:rPr lang="vi-VN" sz="3200" b="1" i="1" dirty="0">
                <a:solidFill>
                  <a:srgbClr val="663300"/>
                </a:solidFill>
                <a:latin typeface="Times New Roman" pitchFamily="18" charset="0"/>
                <a:cs typeface="Times New Roman" pitchFamily="18" charset="0"/>
              </a:rPr>
              <a:t> </a:t>
            </a:r>
            <a:r>
              <a:rPr lang="vi-VN" sz="3200" b="1" i="1" dirty="0">
                <a:solidFill>
                  <a:srgbClr val="663300"/>
                </a:solidFill>
                <a:latin typeface="+mj-lt"/>
              </a:rPr>
              <a:t>điện trở và chiều dài dây dẫn.</a:t>
            </a:r>
          </a:p>
        </p:txBody>
      </p:sp>
      <p:sp>
        <p:nvSpPr>
          <p:cNvPr id="7" name="Rectangle 11"/>
          <p:cNvSpPr>
            <a:spLocks noChangeArrowheads="1"/>
          </p:cNvSpPr>
          <p:nvPr/>
        </p:nvSpPr>
        <p:spPr bwMode="auto">
          <a:xfrm>
            <a:off x="12954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grpSp>
        <p:nvGrpSpPr>
          <p:cNvPr id="8" name="Group 16"/>
          <p:cNvGrpSpPr>
            <a:grpSpLocks/>
          </p:cNvGrpSpPr>
          <p:nvPr/>
        </p:nvGrpSpPr>
        <p:grpSpPr bwMode="auto">
          <a:xfrm>
            <a:off x="1219200" y="3886200"/>
            <a:ext cx="990600" cy="304800"/>
            <a:chOff x="624" y="1776"/>
            <a:chExt cx="624" cy="192"/>
          </a:xfrm>
        </p:grpSpPr>
        <p:sp>
          <p:nvSpPr>
            <p:cNvPr id="9" name="Freeform 17"/>
            <p:cNvSpPr>
              <a:spLocks/>
            </p:cNvSpPr>
            <p:nvPr/>
          </p:nvSpPr>
          <p:spPr bwMode="auto">
            <a:xfrm>
              <a:off x="912" y="1776"/>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p:spPr>
          <p:txBody>
            <a:bodyPr/>
            <a:lstStyle/>
            <a:p>
              <a:endParaRPr lang="en-US"/>
            </a:p>
          </p:txBody>
        </p:sp>
        <p:sp>
          <p:nvSpPr>
            <p:cNvPr id="10" name="Line 18"/>
            <p:cNvSpPr>
              <a:spLocks noChangeShapeType="1"/>
            </p:cNvSpPr>
            <p:nvPr/>
          </p:nvSpPr>
          <p:spPr bwMode="auto">
            <a:xfrm>
              <a:off x="1008" y="1872"/>
              <a:ext cx="240" cy="0"/>
            </a:xfrm>
            <a:prstGeom prst="line">
              <a:avLst/>
            </a:prstGeom>
            <a:noFill/>
            <a:ln w="12700">
              <a:solidFill>
                <a:schemeClr val="tx1"/>
              </a:solidFill>
              <a:prstDash val="dash"/>
              <a:round/>
              <a:headEnd/>
              <a:tailEnd type="triangle" w="med" len="med"/>
            </a:ln>
          </p:spPr>
          <p:txBody>
            <a:bodyPr/>
            <a:lstStyle/>
            <a:p>
              <a:endParaRPr lang="en-US"/>
            </a:p>
          </p:txBody>
        </p:sp>
        <p:sp>
          <p:nvSpPr>
            <p:cNvPr id="11" name="Line 19"/>
            <p:cNvSpPr>
              <a:spLocks noChangeShapeType="1"/>
            </p:cNvSpPr>
            <p:nvPr/>
          </p:nvSpPr>
          <p:spPr bwMode="auto">
            <a:xfrm flipH="1">
              <a:off x="624" y="1872"/>
              <a:ext cx="240" cy="0"/>
            </a:xfrm>
            <a:prstGeom prst="line">
              <a:avLst/>
            </a:prstGeom>
            <a:noFill/>
            <a:ln w="12700">
              <a:solidFill>
                <a:schemeClr val="tx1"/>
              </a:solidFill>
              <a:prstDash val="dash"/>
              <a:round/>
              <a:headEnd/>
              <a:tailEnd type="triangle" w="med" len="med"/>
            </a:ln>
          </p:spPr>
          <p:txBody>
            <a:bodyPr/>
            <a:lstStyle/>
            <a:p>
              <a:endParaRPr lang="en-US"/>
            </a:p>
          </p:txBody>
        </p:sp>
      </p:grpSp>
      <p:sp>
        <p:nvSpPr>
          <p:cNvPr id="12" name="Rectangle 12"/>
          <p:cNvSpPr>
            <a:spLocks noChangeArrowheads="1"/>
          </p:cNvSpPr>
          <p:nvPr/>
        </p:nvSpPr>
        <p:spPr bwMode="auto">
          <a:xfrm>
            <a:off x="28194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sp>
        <p:nvSpPr>
          <p:cNvPr id="13" name="Rectangle 13"/>
          <p:cNvSpPr>
            <a:spLocks noChangeArrowheads="1"/>
          </p:cNvSpPr>
          <p:nvPr/>
        </p:nvSpPr>
        <p:spPr bwMode="auto">
          <a:xfrm>
            <a:off x="37338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grpSp>
        <p:nvGrpSpPr>
          <p:cNvPr id="14" name="Group 20"/>
          <p:cNvGrpSpPr>
            <a:grpSpLocks/>
          </p:cNvGrpSpPr>
          <p:nvPr/>
        </p:nvGrpSpPr>
        <p:grpSpPr bwMode="auto">
          <a:xfrm>
            <a:off x="2819400" y="3886200"/>
            <a:ext cx="1925637" cy="457200"/>
            <a:chOff x="3299" y="1776"/>
            <a:chExt cx="1213" cy="288"/>
          </a:xfrm>
        </p:grpSpPr>
        <p:grpSp>
          <p:nvGrpSpPr>
            <p:cNvPr id="15" name="Group 21"/>
            <p:cNvGrpSpPr>
              <a:grpSpLocks/>
            </p:cNvGrpSpPr>
            <p:nvPr/>
          </p:nvGrpSpPr>
          <p:grpSpPr bwMode="auto">
            <a:xfrm>
              <a:off x="3744" y="1776"/>
              <a:ext cx="384" cy="288"/>
              <a:chOff x="3635" y="1933"/>
              <a:chExt cx="384" cy="288"/>
            </a:xfrm>
          </p:grpSpPr>
          <p:sp>
            <p:nvSpPr>
              <p:cNvPr id="18" name="Freeform 22"/>
              <p:cNvSpPr>
                <a:spLocks/>
              </p:cNvSpPr>
              <p:nvPr/>
            </p:nvSpPr>
            <p:spPr bwMode="auto">
              <a:xfrm>
                <a:off x="3792" y="1968"/>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p:spPr>
            <p:txBody>
              <a:bodyPr/>
              <a:lstStyle/>
              <a:p>
                <a:endParaRPr lang="en-US"/>
              </a:p>
            </p:txBody>
          </p:sp>
          <p:sp>
            <p:nvSpPr>
              <p:cNvPr id="19" name="Text Box 23"/>
              <p:cNvSpPr txBox="1">
                <a:spLocks noChangeArrowheads="1"/>
              </p:cNvSpPr>
              <p:nvPr/>
            </p:nvSpPr>
            <p:spPr bwMode="auto">
              <a:xfrm>
                <a:off x="3635" y="1933"/>
                <a:ext cx="384" cy="288"/>
              </a:xfrm>
              <a:prstGeom prst="rect">
                <a:avLst/>
              </a:prstGeom>
              <a:noFill/>
              <a:ln w="12700">
                <a:noFill/>
                <a:miter lim="800000"/>
                <a:headEnd/>
                <a:tailEnd/>
              </a:ln>
            </p:spPr>
            <p:txBody>
              <a:bodyPr>
                <a:spAutoFit/>
              </a:bodyPr>
              <a:lstStyle/>
              <a:p>
                <a:pPr eaLnBrk="1" hangingPunct="1">
                  <a:spcBef>
                    <a:spcPct val="50000"/>
                  </a:spcBef>
                </a:pPr>
                <a:r>
                  <a:rPr lang="en-US" sz="2400">
                    <a:solidFill>
                      <a:srgbClr val="000000"/>
                    </a:solidFill>
                  </a:rPr>
                  <a:t>2</a:t>
                </a:r>
              </a:p>
            </p:txBody>
          </p:sp>
        </p:grpSp>
        <p:sp>
          <p:nvSpPr>
            <p:cNvPr id="16" name="Line 24"/>
            <p:cNvSpPr>
              <a:spLocks noChangeShapeType="1"/>
            </p:cNvSpPr>
            <p:nvPr/>
          </p:nvSpPr>
          <p:spPr bwMode="auto">
            <a:xfrm>
              <a:off x="4032" y="1920"/>
              <a:ext cx="480" cy="0"/>
            </a:xfrm>
            <a:prstGeom prst="line">
              <a:avLst/>
            </a:prstGeom>
            <a:noFill/>
            <a:ln w="12700">
              <a:solidFill>
                <a:schemeClr val="tx1"/>
              </a:solidFill>
              <a:prstDash val="dash"/>
              <a:round/>
              <a:headEnd/>
              <a:tailEnd type="triangle" w="med" len="med"/>
            </a:ln>
          </p:spPr>
          <p:txBody>
            <a:bodyPr/>
            <a:lstStyle/>
            <a:p>
              <a:endParaRPr lang="en-US"/>
            </a:p>
          </p:txBody>
        </p:sp>
        <p:sp>
          <p:nvSpPr>
            <p:cNvPr id="17" name="Line 25"/>
            <p:cNvSpPr>
              <a:spLocks noChangeShapeType="1"/>
            </p:cNvSpPr>
            <p:nvPr/>
          </p:nvSpPr>
          <p:spPr bwMode="auto">
            <a:xfrm flipH="1">
              <a:off x="3299" y="1920"/>
              <a:ext cx="480" cy="0"/>
            </a:xfrm>
            <a:prstGeom prst="line">
              <a:avLst/>
            </a:prstGeom>
            <a:noFill/>
            <a:ln w="12700">
              <a:solidFill>
                <a:schemeClr val="tx1"/>
              </a:solidFill>
              <a:prstDash val="dash"/>
              <a:round/>
              <a:headEnd/>
              <a:tailEnd type="triangle" w="med" len="med"/>
            </a:ln>
          </p:spPr>
          <p:txBody>
            <a:bodyPr/>
            <a:lstStyle/>
            <a:p>
              <a:endParaRPr lang="en-US"/>
            </a:p>
          </p:txBody>
        </p:sp>
      </p:grpSp>
      <p:sp>
        <p:nvSpPr>
          <p:cNvPr id="20" name="Rectangle 14"/>
          <p:cNvSpPr>
            <a:spLocks noChangeArrowheads="1"/>
          </p:cNvSpPr>
          <p:nvPr/>
        </p:nvSpPr>
        <p:spPr bwMode="auto">
          <a:xfrm>
            <a:off x="52578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sp>
        <p:nvSpPr>
          <p:cNvPr id="21" name="Rectangle 32"/>
          <p:cNvSpPr>
            <a:spLocks noChangeArrowheads="1"/>
          </p:cNvSpPr>
          <p:nvPr/>
        </p:nvSpPr>
        <p:spPr bwMode="auto">
          <a:xfrm>
            <a:off x="61722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sp>
        <p:nvSpPr>
          <p:cNvPr id="22" name="Rectangle 15"/>
          <p:cNvSpPr>
            <a:spLocks noChangeArrowheads="1"/>
          </p:cNvSpPr>
          <p:nvPr/>
        </p:nvSpPr>
        <p:spPr bwMode="auto">
          <a:xfrm>
            <a:off x="7086600" y="3657600"/>
            <a:ext cx="914400" cy="152400"/>
          </a:xfrm>
          <a:prstGeom prst="rect">
            <a:avLst/>
          </a:prstGeom>
          <a:solidFill>
            <a:srgbClr val="663300">
              <a:alpha val="70195"/>
            </a:srgbClr>
          </a:solidFill>
          <a:ln w="9525">
            <a:solidFill>
              <a:schemeClr val="tx1"/>
            </a:solidFill>
            <a:miter lim="800000"/>
            <a:headEnd/>
            <a:tailEnd/>
          </a:ln>
        </p:spPr>
        <p:txBody>
          <a:bodyPr wrap="none" anchor="ctr"/>
          <a:lstStyle/>
          <a:p>
            <a:pPr eaLnBrk="1" hangingPunct="1"/>
            <a:endParaRPr lang="en-US"/>
          </a:p>
        </p:txBody>
      </p:sp>
      <p:grpSp>
        <p:nvGrpSpPr>
          <p:cNvPr id="23" name="Group 26"/>
          <p:cNvGrpSpPr>
            <a:grpSpLocks/>
          </p:cNvGrpSpPr>
          <p:nvPr/>
        </p:nvGrpSpPr>
        <p:grpSpPr bwMode="auto">
          <a:xfrm>
            <a:off x="5334000" y="3810000"/>
            <a:ext cx="2798762" cy="457200"/>
            <a:chOff x="1597" y="3168"/>
            <a:chExt cx="1763" cy="288"/>
          </a:xfrm>
        </p:grpSpPr>
        <p:grpSp>
          <p:nvGrpSpPr>
            <p:cNvPr id="24" name="Group 27"/>
            <p:cNvGrpSpPr>
              <a:grpSpLocks/>
            </p:cNvGrpSpPr>
            <p:nvPr/>
          </p:nvGrpSpPr>
          <p:grpSpPr bwMode="auto">
            <a:xfrm>
              <a:off x="2304" y="3168"/>
              <a:ext cx="336" cy="288"/>
              <a:chOff x="2112" y="3216"/>
              <a:chExt cx="336" cy="288"/>
            </a:xfrm>
          </p:grpSpPr>
          <p:sp>
            <p:nvSpPr>
              <p:cNvPr id="27" name="Freeform 28"/>
              <p:cNvSpPr>
                <a:spLocks/>
              </p:cNvSpPr>
              <p:nvPr/>
            </p:nvSpPr>
            <p:spPr bwMode="auto">
              <a:xfrm>
                <a:off x="2304" y="3264"/>
                <a:ext cx="96" cy="192"/>
              </a:xfrm>
              <a:custGeom>
                <a:avLst/>
                <a:gdLst>
                  <a:gd name="T0" fmla="*/ 0 w 528"/>
                  <a:gd name="T1" fmla="*/ 0 h 1344"/>
                  <a:gd name="T2" fmla="*/ 0 w 528"/>
                  <a:gd name="T3" fmla="*/ 0 h 1344"/>
                  <a:gd name="T4" fmla="*/ 0 w 528"/>
                  <a:gd name="T5" fmla="*/ 0 h 1344"/>
                  <a:gd name="T6" fmla="*/ 0 w 528"/>
                  <a:gd name="T7" fmla="*/ 0 h 1344"/>
                  <a:gd name="T8" fmla="*/ 0 w 528"/>
                  <a:gd name="T9" fmla="*/ 0 h 1344"/>
                  <a:gd name="T10" fmla="*/ 0 60000 65536"/>
                  <a:gd name="T11" fmla="*/ 0 60000 65536"/>
                  <a:gd name="T12" fmla="*/ 0 60000 65536"/>
                  <a:gd name="T13" fmla="*/ 0 60000 65536"/>
                  <a:gd name="T14" fmla="*/ 0 60000 65536"/>
                  <a:gd name="T15" fmla="*/ 0 w 528"/>
                  <a:gd name="T16" fmla="*/ 0 h 1344"/>
                  <a:gd name="T17" fmla="*/ 528 w 528"/>
                  <a:gd name="T18" fmla="*/ 1344 h 1344"/>
                </a:gdLst>
                <a:ahLst/>
                <a:cxnLst>
                  <a:cxn ang="T10">
                    <a:pos x="T0" y="T1"/>
                  </a:cxn>
                  <a:cxn ang="T11">
                    <a:pos x="T2" y="T3"/>
                  </a:cxn>
                  <a:cxn ang="T12">
                    <a:pos x="T4" y="T5"/>
                  </a:cxn>
                  <a:cxn ang="T13">
                    <a:pos x="T6" y="T7"/>
                  </a:cxn>
                  <a:cxn ang="T14">
                    <a:pos x="T8" y="T9"/>
                  </a:cxn>
                </a:cxnLst>
                <a:rect l="T15" t="T16" r="T17" b="T18"/>
                <a:pathLst>
                  <a:path w="528" h="1344">
                    <a:moveTo>
                      <a:pt x="0" y="896"/>
                    </a:moveTo>
                    <a:cubicBezTo>
                      <a:pt x="216" y="720"/>
                      <a:pt x="432" y="544"/>
                      <a:pt x="480" y="416"/>
                    </a:cubicBezTo>
                    <a:cubicBezTo>
                      <a:pt x="528" y="288"/>
                      <a:pt x="320" y="0"/>
                      <a:pt x="288" y="128"/>
                    </a:cubicBezTo>
                    <a:cubicBezTo>
                      <a:pt x="256" y="256"/>
                      <a:pt x="256" y="1024"/>
                      <a:pt x="288" y="1184"/>
                    </a:cubicBezTo>
                    <a:cubicBezTo>
                      <a:pt x="320" y="1344"/>
                      <a:pt x="448" y="1112"/>
                      <a:pt x="480" y="1088"/>
                    </a:cubicBezTo>
                  </a:path>
                </a:pathLst>
              </a:custGeom>
              <a:noFill/>
              <a:ln w="12700">
                <a:solidFill>
                  <a:schemeClr val="tx1"/>
                </a:solidFill>
                <a:round/>
                <a:headEnd/>
                <a:tailEnd/>
              </a:ln>
            </p:spPr>
            <p:txBody>
              <a:bodyPr/>
              <a:lstStyle/>
              <a:p>
                <a:endParaRPr lang="en-US"/>
              </a:p>
            </p:txBody>
          </p:sp>
          <p:sp>
            <p:nvSpPr>
              <p:cNvPr id="28" name="Text Box 29"/>
              <p:cNvSpPr txBox="1">
                <a:spLocks noChangeArrowheads="1"/>
              </p:cNvSpPr>
              <p:nvPr/>
            </p:nvSpPr>
            <p:spPr bwMode="auto">
              <a:xfrm>
                <a:off x="2112" y="3216"/>
                <a:ext cx="336" cy="288"/>
              </a:xfrm>
              <a:prstGeom prst="rect">
                <a:avLst/>
              </a:prstGeom>
              <a:noFill/>
              <a:ln w="12700">
                <a:noFill/>
                <a:miter lim="800000"/>
                <a:headEnd/>
                <a:tailEnd/>
              </a:ln>
            </p:spPr>
            <p:txBody>
              <a:bodyPr>
                <a:spAutoFit/>
              </a:bodyPr>
              <a:lstStyle/>
              <a:p>
                <a:pPr eaLnBrk="1" hangingPunct="1">
                  <a:spcBef>
                    <a:spcPct val="50000"/>
                  </a:spcBef>
                </a:pPr>
                <a:r>
                  <a:rPr lang="en-US" sz="2400">
                    <a:solidFill>
                      <a:srgbClr val="003300"/>
                    </a:solidFill>
                  </a:rPr>
                  <a:t>3</a:t>
                </a:r>
              </a:p>
            </p:txBody>
          </p:sp>
        </p:grpSp>
        <p:sp>
          <p:nvSpPr>
            <p:cNvPr id="25" name="Line 30"/>
            <p:cNvSpPr>
              <a:spLocks noChangeShapeType="1"/>
            </p:cNvSpPr>
            <p:nvPr/>
          </p:nvSpPr>
          <p:spPr bwMode="auto">
            <a:xfrm>
              <a:off x="2640" y="3312"/>
              <a:ext cx="720" cy="0"/>
            </a:xfrm>
            <a:prstGeom prst="line">
              <a:avLst/>
            </a:prstGeom>
            <a:noFill/>
            <a:ln w="12700">
              <a:solidFill>
                <a:schemeClr val="tx1"/>
              </a:solidFill>
              <a:prstDash val="dash"/>
              <a:round/>
              <a:headEnd/>
              <a:tailEnd type="triangle" w="med" len="med"/>
            </a:ln>
          </p:spPr>
          <p:txBody>
            <a:bodyPr/>
            <a:lstStyle/>
            <a:p>
              <a:endParaRPr lang="en-US"/>
            </a:p>
          </p:txBody>
        </p:sp>
        <p:sp>
          <p:nvSpPr>
            <p:cNvPr id="26" name="Line 31"/>
            <p:cNvSpPr>
              <a:spLocks noChangeShapeType="1"/>
            </p:cNvSpPr>
            <p:nvPr/>
          </p:nvSpPr>
          <p:spPr bwMode="auto">
            <a:xfrm flipH="1">
              <a:off x="1597" y="3312"/>
              <a:ext cx="720" cy="0"/>
            </a:xfrm>
            <a:prstGeom prst="line">
              <a:avLst/>
            </a:prstGeom>
            <a:noFill/>
            <a:ln w="12700">
              <a:solidFill>
                <a:schemeClr val="tx1"/>
              </a:solidFill>
              <a:prstDash val="dash"/>
              <a:round/>
              <a:headEnd/>
              <a:tailEnd type="triangle" w="med" len="med"/>
            </a:ln>
          </p:spPr>
          <p:txBody>
            <a:bodyPr/>
            <a:lstStyle/>
            <a:p>
              <a:endParaRPr lang="en-US"/>
            </a:p>
          </p:txBody>
        </p:sp>
      </p:grpSp>
      <p:sp>
        <p:nvSpPr>
          <p:cNvPr id="29" name="Hình chữ nhật 8"/>
          <p:cNvSpPr>
            <a:spLocks noChangeArrowheads="1"/>
          </p:cNvSpPr>
          <p:nvPr/>
        </p:nvSpPr>
        <p:spPr bwMode="auto">
          <a:xfrm>
            <a:off x="9525" y="4419600"/>
            <a:ext cx="9134475" cy="1569660"/>
          </a:xfrm>
          <a:prstGeom prst="rect">
            <a:avLst/>
          </a:prstGeom>
          <a:noFill/>
          <a:ln w="9525">
            <a:noFill/>
            <a:miter lim="800000"/>
            <a:headEnd/>
            <a:tailEnd/>
          </a:ln>
        </p:spPr>
        <p:txBody>
          <a:bodyPr>
            <a:spAutoFit/>
          </a:bodyPr>
          <a:lstStyle/>
          <a:p>
            <a:pPr eaLnBrk="1" hangingPunct="1"/>
            <a:r>
              <a:rPr lang="en-US" sz="2400" b="1" dirty="0">
                <a:solidFill>
                  <a:srgbClr val="006600"/>
                </a:solidFill>
              </a:rPr>
              <a:t>  - </a:t>
            </a:r>
            <a:r>
              <a:rPr lang="vi-VN" sz="2400" b="1" dirty="0">
                <a:solidFill>
                  <a:srgbClr val="006600"/>
                </a:solidFill>
              </a:rPr>
              <a:t> </a:t>
            </a:r>
            <a:r>
              <a:rPr lang="vi-VN" sz="2400" b="1" dirty="0">
                <a:solidFill>
                  <a:srgbClr val="000099"/>
                </a:solidFill>
                <a:latin typeface="+mj-lt"/>
              </a:rPr>
              <a:t>Một dây dẫn dài l có điện trở R. </a:t>
            </a:r>
            <a:r>
              <a:rPr lang="vi-VN" sz="2400" b="1" dirty="0">
                <a:solidFill>
                  <a:srgbClr val="C00000"/>
                </a:solidFill>
                <a:latin typeface="+mj-lt"/>
              </a:rPr>
              <a:t>Nếu cho rằng dây dẫn cùng loại đó dài 2l là gồm hai dây dẫn dài l được mắc nối tiếp với nhau thì hãy dự đoán xem dây dẫn này có điện trở là bao nhiêu? </a:t>
            </a:r>
            <a:r>
              <a:rPr lang="vi-VN" sz="2400" b="1" dirty="0">
                <a:solidFill>
                  <a:srgbClr val="660066"/>
                </a:solidFill>
                <a:latin typeface="+mj-lt"/>
              </a:rPr>
              <a:t>Tương tự như thế một dây dẫn có chiều dài 3l sẽ có điện trở là bao nhiêu?</a:t>
            </a:r>
          </a:p>
        </p:txBody>
      </p:sp>
      <p:sp>
        <p:nvSpPr>
          <p:cNvPr id="30" name="Hình chữ nhật 9"/>
          <p:cNvSpPr>
            <a:spLocks noChangeArrowheads="1"/>
          </p:cNvSpPr>
          <p:nvPr/>
        </p:nvSpPr>
        <p:spPr bwMode="auto">
          <a:xfrm>
            <a:off x="20637" y="6096000"/>
            <a:ext cx="9123363" cy="461665"/>
          </a:xfrm>
          <a:prstGeom prst="rect">
            <a:avLst/>
          </a:prstGeom>
          <a:noFill/>
          <a:ln w="9525">
            <a:noFill/>
            <a:miter lim="800000"/>
            <a:headEnd/>
            <a:tailEnd/>
          </a:ln>
        </p:spPr>
        <p:txBody>
          <a:bodyPr>
            <a:spAutoFit/>
          </a:bodyPr>
          <a:lstStyle/>
          <a:p>
            <a:pPr eaLnBrk="1" hangingPunct="1"/>
            <a:r>
              <a:rPr lang="en-US" sz="2400" b="1" dirty="0">
                <a:solidFill>
                  <a:srgbClr val="006600"/>
                </a:solidFill>
                <a:latin typeface="Times New Roman" pitchFamily="18" charset="0"/>
                <a:cs typeface="Times New Roman" pitchFamily="18" charset="0"/>
              </a:rPr>
              <a:t> =&gt;</a:t>
            </a:r>
            <a:r>
              <a:rPr lang="vi-VN" sz="2400" b="1" dirty="0">
                <a:solidFill>
                  <a:srgbClr val="006600"/>
                </a:solidFill>
                <a:latin typeface="Times New Roman" pitchFamily="18" charset="0"/>
                <a:cs typeface="Times New Roman" pitchFamily="18" charset="0"/>
              </a:rPr>
              <a:t> </a:t>
            </a:r>
            <a:r>
              <a:rPr lang="vi-VN" sz="2400" b="1" dirty="0">
                <a:solidFill>
                  <a:srgbClr val="0000CC"/>
                </a:solidFill>
                <a:latin typeface="Times New Roman" pitchFamily="18" charset="0"/>
                <a:cs typeface="Times New Roman" pitchFamily="18" charset="0"/>
              </a:rPr>
              <a:t>Dây dẫn dài 2l có điện trở 2R, </a:t>
            </a:r>
            <a:r>
              <a:rPr lang="vi-VN" sz="2400" b="1" dirty="0">
                <a:solidFill>
                  <a:srgbClr val="003300"/>
                </a:solidFill>
                <a:latin typeface="Times New Roman" pitchFamily="18" charset="0"/>
                <a:cs typeface="Times New Roman" pitchFamily="18" charset="0"/>
              </a:rPr>
              <a:t>dây dẫn dài 3l có điện trở 3R.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fltVal val="0.5"/>
                                          </p:val>
                                        </p:tav>
                                        <p:tav tm="100000">
                                          <p:val>
                                            <p:strVal val="#ppt_x"/>
                                          </p:val>
                                        </p:tav>
                                      </p:tavLst>
                                    </p:anim>
                                    <p:anim calcmode="lin" valueType="num">
                                      <p:cBhvr>
                                        <p:cTn id="27" dur="1000" fill="hold"/>
                                        <p:tgtEl>
                                          <p:spTgt spid="7"/>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fltVal val="0.5"/>
                                          </p:val>
                                        </p:tav>
                                        <p:tav tm="100000">
                                          <p:val>
                                            <p:strVal val="#ppt_x"/>
                                          </p:val>
                                        </p:tav>
                                      </p:tavLst>
                                    </p:anim>
                                    <p:anim calcmode="lin" valueType="num">
                                      <p:cBhvr>
                                        <p:cTn id="34" dur="1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fltVal val="0.5"/>
                                          </p:val>
                                        </p:tav>
                                        <p:tav tm="100000">
                                          <p:val>
                                            <p:strVal val="#ppt_x"/>
                                          </p:val>
                                        </p:tav>
                                      </p:tavLst>
                                    </p:anim>
                                    <p:anim calcmode="lin" valueType="num">
                                      <p:cBhvr>
                                        <p:cTn id="43" dur="1000" fill="hold"/>
                                        <p:tgtEl>
                                          <p:spTgt spid="1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fltVal val="0"/>
                                          </p:val>
                                        </p:tav>
                                        <p:tav tm="100000">
                                          <p:val>
                                            <p:strVal val="#ppt_w"/>
                                          </p:val>
                                        </p:tav>
                                      </p:tavLst>
                                    </p:anim>
                                    <p:anim calcmode="lin" valueType="num">
                                      <p:cBhvr>
                                        <p:cTn id="54" dur="1000" fill="hold"/>
                                        <p:tgtEl>
                                          <p:spTgt spid="14"/>
                                        </p:tgtEl>
                                        <p:attrNameLst>
                                          <p:attrName>ppt_h</p:attrName>
                                        </p:attrNameLst>
                                      </p:cBhvr>
                                      <p:tavLst>
                                        <p:tav tm="0">
                                          <p:val>
                                            <p:fltVal val="0"/>
                                          </p:val>
                                        </p:tav>
                                        <p:tav tm="100000">
                                          <p:val>
                                            <p:strVal val="#ppt_h"/>
                                          </p:val>
                                        </p:tav>
                                      </p:tavLst>
                                    </p:anim>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fltVal val="0.5"/>
                                          </p:val>
                                        </p:tav>
                                        <p:tav tm="100000">
                                          <p:val>
                                            <p:strVal val="#ppt_x"/>
                                          </p:val>
                                        </p:tav>
                                      </p:tavLst>
                                    </p:anim>
                                    <p:anim calcmode="lin" valueType="num">
                                      <p:cBhvr>
                                        <p:cTn id="57"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fltVal val="0"/>
                                          </p:val>
                                        </p:tav>
                                        <p:tav tm="100000">
                                          <p:val>
                                            <p:strVal val="#ppt_w"/>
                                          </p:val>
                                        </p:tav>
                                      </p:tavLst>
                                    </p:anim>
                                    <p:anim calcmode="lin" valueType="num">
                                      <p:cBhvr>
                                        <p:cTn id="63" dur="1000" fill="hold"/>
                                        <p:tgtEl>
                                          <p:spTgt spid="20"/>
                                        </p:tgtEl>
                                        <p:attrNameLst>
                                          <p:attrName>ppt_h</p:attrName>
                                        </p:attrNameLst>
                                      </p:cBhvr>
                                      <p:tavLst>
                                        <p:tav tm="0">
                                          <p:val>
                                            <p:fltVal val="0"/>
                                          </p:val>
                                        </p:tav>
                                        <p:tav tm="100000">
                                          <p:val>
                                            <p:strVal val="#ppt_h"/>
                                          </p:val>
                                        </p:tav>
                                      </p:tavLst>
                                    </p:anim>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fltVal val="0.5"/>
                                          </p:val>
                                        </p:tav>
                                        <p:tav tm="100000">
                                          <p:val>
                                            <p:strVal val="#ppt_x"/>
                                          </p:val>
                                        </p:tav>
                                      </p:tavLst>
                                    </p:anim>
                                    <p:anim calcmode="lin" valueType="num">
                                      <p:cBhvr>
                                        <p:cTn id="66" dur="1000" fill="hold"/>
                                        <p:tgtEl>
                                          <p:spTgt spid="20"/>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fltVal val="0.5"/>
                                          </p:val>
                                        </p:tav>
                                        <p:tav tm="100000">
                                          <p:val>
                                            <p:strVal val="#ppt_x"/>
                                          </p:val>
                                        </p:tav>
                                      </p:tavLst>
                                    </p:anim>
                                    <p:anim calcmode="lin" valueType="num">
                                      <p:cBhvr>
                                        <p:cTn id="73" dur="1000" fill="hold"/>
                                        <p:tgtEl>
                                          <p:spTgt spid="21"/>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fltVal val="0"/>
                                          </p:val>
                                        </p:tav>
                                        <p:tav tm="100000">
                                          <p:val>
                                            <p:strVal val="#ppt_w"/>
                                          </p:val>
                                        </p:tav>
                                      </p:tavLst>
                                    </p:anim>
                                    <p:anim calcmode="lin" valueType="num">
                                      <p:cBhvr>
                                        <p:cTn id="77" dur="1000" fill="hold"/>
                                        <p:tgtEl>
                                          <p:spTgt spid="22"/>
                                        </p:tgtEl>
                                        <p:attrNameLst>
                                          <p:attrName>ppt_h</p:attrName>
                                        </p:attrNameLst>
                                      </p:cBhvr>
                                      <p:tavLst>
                                        <p:tav tm="0">
                                          <p:val>
                                            <p:fltVal val="0"/>
                                          </p:val>
                                        </p:tav>
                                        <p:tav tm="100000">
                                          <p:val>
                                            <p:strVal val="#ppt_h"/>
                                          </p:val>
                                        </p:tav>
                                      </p:tavLst>
                                    </p:anim>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fltVal val="0.5"/>
                                          </p:val>
                                        </p:tav>
                                        <p:tav tm="100000">
                                          <p:val>
                                            <p:strVal val="#ppt_x"/>
                                          </p:val>
                                        </p:tav>
                                      </p:tavLst>
                                    </p:anim>
                                    <p:anim calcmode="lin" valueType="num">
                                      <p:cBhvr>
                                        <p:cTn id="80" dur="1000" fill="hold"/>
                                        <p:tgtEl>
                                          <p:spTgt spid="22"/>
                                        </p:tgtEl>
                                        <p:attrNameLst>
                                          <p:attrName>ppt_y</p:attrName>
                                        </p:attrNameLst>
                                      </p:cBhvr>
                                      <p:tavLst>
                                        <p:tav tm="0">
                                          <p:val>
                                            <p:fltVal val="0.5"/>
                                          </p:val>
                                        </p:tav>
                                        <p:tav tm="100000">
                                          <p:val>
                                            <p:strVal val="#ppt_y"/>
                                          </p:val>
                                        </p:tav>
                                      </p:tavLst>
                                    </p:anim>
                                  </p:childTnLst>
                                </p:cTn>
                              </p:par>
                              <p:par>
                                <p:cTn id="81" presetID="53" presetClass="entr" presetSubtype="528"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fltVal val="0.5"/>
                                          </p:val>
                                        </p:tav>
                                        <p:tav tm="100000">
                                          <p:val>
                                            <p:strVal val="#ppt_x"/>
                                          </p:val>
                                        </p:tav>
                                      </p:tavLst>
                                    </p:anim>
                                    <p:anim calcmode="lin" valueType="num">
                                      <p:cBhvr>
                                        <p:cTn id="87" dur="10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1+#ppt_w/2"/>
                                          </p:val>
                                        </p:tav>
                                        <p:tav tm="100000">
                                          <p:val>
                                            <p:strVal val="#ppt_x"/>
                                          </p:val>
                                        </p:tav>
                                      </p:tavLst>
                                    </p:anim>
                                    <p:anim calcmode="lin" valueType="num">
                                      <p:cBhvr additive="base">
                                        <p:cTn id="99"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3" grpId="0" animBg="1"/>
      <p:bldP spid="20" grpId="0" animBg="1"/>
      <p:bldP spid="21" grpId="0" animBg="1"/>
      <p:bldP spid="22" grpId="0" animBg="1"/>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 on 1"/>
          <p:cNvPicPr>
            <a:picLocks noChangeAspect="1" noChangeArrowheads="1"/>
          </p:cNvPicPr>
          <p:nvPr/>
        </p:nvPicPr>
        <p:blipFill>
          <a:blip r:embed="rId2"/>
          <a:srcRect/>
          <a:stretch>
            <a:fillRect/>
          </a:stretch>
        </p:blipFill>
        <p:spPr bwMode="auto">
          <a:xfrm>
            <a:off x="0" y="0"/>
            <a:ext cx="9143998" cy="6858000"/>
          </a:xfrm>
          <a:prstGeom prst="rect">
            <a:avLst/>
          </a:prstGeom>
          <a:noFill/>
        </p:spPr>
      </p:pic>
      <p:sp>
        <p:nvSpPr>
          <p:cNvPr id="3" name="Hình chữ nhật 5"/>
          <p:cNvSpPr/>
          <p:nvPr/>
        </p:nvSpPr>
        <p:spPr>
          <a:xfrm>
            <a:off x="0" y="0"/>
            <a:ext cx="9144000" cy="1077218"/>
          </a:xfrm>
          <a:prstGeom prst="rect">
            <a:avLst/>
          </a:prstGeom>
        </p:spPr>
        <p:txBody>
          <a:bodyPr wrap="square">
            <a:spAutoFit/>
          </a:bodyPr>
          <a:lstStyle/>
          <a:p>
            <a:r>
              <a:rPr lang="vi-VN" sz="3200" b="1" u="sng" dirty="0">
                <a:solidFill>
                  <a:srgbClr val="006600"/>
                </a:solidFill>
                <a:latin typeface="+mj-lt"/>
              </a:rPr>
              <a:t>C2</a:t>
            </a:r>
            <a:r>
              <a:rPr lang="vi-VN" sz="3200" b="1" dirty="0">
                <a:solidFill>
                  <a:srgbClr val="006600"/>
                </a:solidFill>
                <a:latin typeface="+mj-lt"/>
              </a:rPr>
              <a:t>: </a:t>
            </a:r>
            <a:r>
              <a:rPr lang="vi-VN" sz="3200" b="1" dirty="0" err="1">
                <a:solidFill>
                  <a:srgbClr val="C00000"/>
                </a:solidFill>
                <a:latin typeface="+mj-lt"/>
              </a:rPr>
              <a:t>Dựa</a:t>
            </a:r>
            <a:r>
              <a:rPr lang="vi-VN" sz="3200" b="1" dirty="0">
                <a:solidFill>
                  <a:srgbClr val="C00000"/>
                </a:solidFill>
                <a:latin typeface="+mj-lt"/>
              </a:rPr>
              <a:t> vào </a:t>
            </a:r>
            <a:r>
              <a:rPr lang="vi-VN" sz="3200" b="1" dirty="0" err="1">
                <a:solidFill>
                  <a:srgbClr val="C00000"/>
                </a:solidFill>
                <a:latin typeface="+mj-lt"/>
              </a:rPr>
              <a:t>bảng</a:t>
            </a:r>
            <a:r>
              <a:rPr lang="vi-VN" sz="3200" b="1" dirty="0">
                <a:solidFill>
                  <a:srgbClr val="C00000"/>
                </a:solidFill>
                <a:latin typeface="+mj-lt"/>
              </a:rPr>
              <a:t> 1 hãy tính điện trở của đoạn dây dẫn </a:t>
            </a:r>
            <a:r>
              <a:rPr lang="vi-VN" sz="3200" b="1" dirty="0" err="1">
                <a:solidFill>
                  <a:srgbClr val="C00000"/>
                </a:solidFill>
                <a:latin typeface="+mj-lt"/>
              </a:rPr>
              <a:t>Constantan</a:t>
            </a:r>
            <a:r>
              <a:rPr lang="vi-VN" sz="3200" b="1" dirty="0">
                <a:solidFill>
                  <a:srgbClr val="C00000"/>
                </a:solidFill>
                <a:latin typeface="+mj-lt"/>
              </a:rPr>
              <a:t> dài l = 1m và có tiết </a:t>
            </a:r>
            <a:r>
              <a:rPr lang="vi-VN" sz="3200" b="1" dirty="0" err="1">
                <a:solidFill>
                  <a:srgbClr val="C00000"/>
                </a:solidFill>
                <a:latin typeface="+mj-lt"/>
              </a:rPr>
              <a:t>diện</a:t>
            </a:r>
            <a:r>
              <a:rPr lang="vi-VN" sz="3200" b="1" dirty="0">
                <a:solidFill>
                  <a:srgbClr val="C00000"/>
                </a:solidFill>
                <a:latin typeface="+mj-lt"/>
              </a:rPr>
              <a:t> S = 1mm</a:t>
            </a:r>
            <a:r>
              <a:rPr lang="vi-VN" sz="3200" b="1" baseline="30000" dirty="0">
                <a:solidFill>
                  <a:srgbClr val="C00000"/>
                </a:solidFill>
                <a:latin typeface="+mj-lt"/>
              </a:rPr>
              <a:t>2</a:t>
            </a:r>
          </a:p>
        </p:txBody>
      </p:sp>
      <p:sp>
        <p:nvSpPr>
          <p:cNvPr id="4" name="Hình chữ nhật 7"/>
          <p:cNvSpPr/>
          <p:nvPr/>
        </p:nvSpPr>
        <p:spPr>
          <a:xfrm>
            <a:off x="3733800" y="990600"/>
            <a:ext cx="1612942" cy="584775"/>
          </a:xfrm>
          <a:prstGeom prst="rect">
            <a:avLst/>
          </a:prstGeom>
        </p:spPr>
        <p:txBody>
          <a:bodyPr wrap="none">
            <a:spAutoFit/>
          </a:bodyPr>
          <a:lstStyle/>
          <a:p>
            <a:r>
              <a:rPr lang="vi-VN" sz="3200" b="1" dirty="0" err="1">
                <a:solidFill>
                  <a:srgbClr val="006600"/>
                </a:solidFill>
                <a:latin typeface="+mj-lt"/>
              </a:rPr>
              <a:t>Trả</a:t>
            </a:r>
            <a:r>
              <a:rPr lang="vi-VN" sz="3200" b="1" dirty="0">
                <a:solidFill>
                  <a:srgbClr val="006600"/>
                </a:solidFill>
                <a:latin typeface="+mj-lt"/>
              </a:rPr>
              <a:t> </a:t>
            </a:r>
            <a:r>
              <a:rPr lang="vi-VN" sz="3200" b="1" dirty="0" err="1">
                <a:solidFill>
                  <a:srgbClr val="006600"/>
                </a:solidFill>
                <a:latin typeface="+mj-lt"/>
              </a:rPr>
              <a:t>lời</a:t>
            </a:r>
            <a:r>
              <a:rPr lang="vi-VN" sz="3200" b="1" dirty="0">
                <a:solidFill>
                  <a:srgbClr val="006600"/>
                </a:solidFill>
                <a:latin typeface="+mj-lt"/>
              </a:rPr>
              <a:t>: </a:t>
            </a:r>
            <a:endParaRPr lang="vi-VN" sz="3200" dirty="0">
              <a:latin typeface="+mj-lt"/>
            </a:endParaRPr>
          </a:p>
        </p:txBody>
      </p:sp>
      <p:sp>
        <p:nvSpPr>
          <p:cNvPr id="5" name="Rectangle 4"/>
          <p:cNvSpPr/>
          <p:nvPr/>
        </p:nvSpPr>
        <p:spPr>
          <a:xfrm>
            <a:off x="228600" y="1600200"/>
            <a:ext cx="8915400" cy="646331"/>
          </a:xfrm>
          <a:prstGeom prst="rect">
            <a:avLst/>
          </a:prstGeom>
        </p:spPr>
        <p:txBody>
          <a:bodyPr wrap="square">
            <a:spAutoFit/>
          </a:bodyPr>
          <a:lstStyle/>
          <a:p>
            <a:r>
              <a:rPr lang="vi-VN" sz="3600" b="1" dirty="0">
                <a:solidFill>
                  <a:srgbClr val="000099"/>
                </a:solidFill>
                <a:latin typeface="Times New Roman" pitchFamily="18" charset="0"/>
                <a:cs typeface="Times New Roman" pitchFamily="18" charset="0"/>
              </a:rPr>
              <a:t>Ta có 1m</a:t>
            </a:r>
            <a:r>
              <a:rPr lang="vi-VN" sz="3600" b="1" baseline="30000" dirty="0">
                <a:solidFill>
                  <a:srgbClr val="000099"/>
                </a:solidFill>
                <a:latin typeface="Times New Roman" pitchFamily="18" charset="0"/>
                <a:cs typeface="Times New Roman" pitchFamily="18" charset="0"/>
              </a:rPr>
              <a:t>2</a:t>
            </a:r>
            <a:r>
              <a:rPr lang="vi-VN" sz="3600" b="1" dirty="0">
                <a:solidFill>
                  <a:srgbClr val="000099"/>
                </a:solidFill>
                <a:latin typeface="Times New Roman" pitchFamily="18" charset="0"/>
                <a:cs typeface="Times New Roman" pitchFamily="18" charset="0"/>
              </a:rPr>
              <a:t> = 10</a:t>
            </a:r>
            <a:r>
              <a:rPr lang="vi-VN" sz="3600" b="1" baseline="30000" dirty="0">
                <a:solidFill>
                  <a:srgbClr val="000099"/>
                </a:solidFill>
                <a:latin typeface="Times New Roman" pitchFamily="18" charset="0"/>
                <a:cs typeface="Times New Roman" pitchFamily="18" charset="0"/>
              </a:rPr>
              <a:t>6</a:t>
            </a:r>
            <a:r>
              <a:rPr lang="vi-VN" sz="3600" b="1" dirty="0">
                <a:solidFill>
                  <a:srgbClr val="000099"/>
                </a:solidFill>
                <a:latin typeface="Times New Roman" pitchFamily="18" charset="0"/>
                <a:cs typeface="Times New Roman" pitchFamily="18" charset="0"/>
              </a:rPr>
              <a:t>mm</a:t>
            </a:r>
            <a:r>
              <a:rPr lang="vi-VN" sz="3600" b="1" baseline="30000" dirty="0">
                <a:solidFill>
                  <a:srgbClr val="000099"/>
                </a:solidFill>
                <a:latin typeface="Times New Roman" pitchFamily="18" charset="0"/>
                <a:cs typeface="Times New Roman" pitchFamily="18" charset="0"/>
              </a:rPr>
              <a:t>2</a:t>
            </a:r>
            <a:r>
              <a:rPr lang="vi-VN" sz="3600" b="1" dirty="0">
                <a:solidFill>
                  <a:srgbClr val="000099"/>
                </a:solidFill>
                <a:latin typeface="Times New Roman" pitchFamily="18" charset="0"/>
                <a:cs typeface="Times New Roman" pitchFamily="18" charset="0"/>
              </a:rPr>
              <a:t> ,vậy 1mm</a:t>
            </a:r>
            <a:r>
              <a:rPr lang="vi-VN" sz="3600" b="1" baseline="30000" dirty="0">
                <a:solidFill>
                  <a:srgbClr val="000099"/>
                </a:solidFill>
                <a:latin typeface="Times New Roman" pitchFamily="18" charset="0"/>
                <a:cs typeface="Times New Roman" pitchFamily="18" charset="0"/>
              </a:rPr>
              <a:t>2</a:t>
            </a:r>
            <a:r>
              <a:rPr lang="vi-VN" sz="3600" b="1" dirty="0">
                <a:solidFill>
                  <a:srgbClr val="000099"/>
                </a:solidFill>
                <a:latin typeface="Times New Roman" pitchFamily="18" charset="0"/>
                <a:cs typeface="Times New Roman" pitchFamily="18" charset="0"/>
              </a:rPr>
              <a:t> = 1/10</a:t>
            </a:r>
            <a:r>
              <a:rPr lang="vi-VN" sz="3600" b="1" baseline="30000" dirty="0">
                <a:solidFill>
                  <a:srgbClr val="000099"/>
                </a:solidFill>
                <a:latin typeface="Times New Roman" pitchFamily="18" charset="0"/>
                <a:cs typeface="Times New Roman" pitchFamily="18" charset="0"/>
              </a:rPr>
              <a:t>-6</a:t>
            </a:r>
            <a:r>
              <a:rPr lang="vi-VN" sz="3600" b="1" dirty="0">
                <a:solidFill>
                  <a:srgbClr val="000099"/>
                </a:solidFill>
                <a:latin typeface="Times New Roman" pitchFamily="18" charset="0"/>
                <a:cs typeface="Times New Roman" pitchFamily="18" charset="0"/>
              </a:rPr>
              <a:t> m</a:t>
            </a:r>
            <a:r>
              <a:rPr lang="vi-VN" sz="3600" b="1" baseline="30000" dirty="0">
                <a:solidFill>
                  <a:srgbClr val="000099"/>
                </a:solidFill>
                <a:latin typeface="Times New Roman" pitchFamily="18" charset="0"/>
                <a:cs typeface="Times New Roman" pitchFamily="18" charset="0"/>
              </a:rPr>
              <a:t>2</a:t>
            </a:r>
            <a:r>
              <a:rPr lang="vi-VN" sz="3600" b="1" dirty="0">
                <a:solidFill>
                  <a:srgbClr val="000099"/>
                </a:solidFill>
                <a:latin typeface="Times New Roman" pitchFamily="18" charset="0"/>
                <a:cs typeface="Times New Roman" pitchFamily="18" charset="0"/>
              </a:rPr>
              <a:t> </a:t>
            </a:r>
          </a:p>
        </p:txBody>
      </p:sp>
      <p:sp>
        <p:nvSpPr>
          <p:cNvPr id="6" name="Rectangle 5"/>
          <p:cNvSpPr/>
          <p:nvPr/>
        </p:nvSpPr>
        <p:spPr>
          <a:xfrm>
            <a:off x="0" y="2438400"/>
            <a:ext cx="9144000" cy="2862322"/>
          </a:xfrm>
          <a:prstGeom prst="rect">
            <a:avLst/>
          </a:prstGeom>
        </p:spPr>
        <p:txBody>
          <a:bodyPr wrap="square">
            <a:spAutoFit/>
          </a:bodyPr>
          <a:lstStyle/>
          <a:p>
            <a:r>
              <a:rPr lang="vi-VN" sz="3600" b="1" dirty="0">
                <a:solidFill>
                  <a:srgbClr val="006600"/>
                </a:solidFill>
                <a:latin typeface="Times New Roman" pitchFamily="18" charset="0"/>
                <a:cs typeface="Times New Roman" pitchFamily="18" charset="0"/>
              </a:rPr>
              <a:t>Theo bảng ta có điện trở  của Constantan khi có chiều dài là 1m và tiết diện là 1m</a:t>
            </a:r>
            <a:r>
              <a:rPr lang="vi-VN" sz="3600" b="1" baseline="30000" dirty="0">
                <a:solidFill>
                  <a:srgbClr val="006600"/>
                </a:solidFill>
                <a:latin typeface="Times New Roman" pitchFamily="18" charset="0"/>
                <a:cs typeface="Times New Roman" pitchFamily="18" charset="0"/>
              </a:rPr>
              <a:t>2</a:t>
            </a:r>
            <a:r>
              <a:rPr lang="vi-VN" sz="3600" b="1" dirty="0">
                <a:solidFill>
                  <a:srgbClr val="006600"/>
                </a:solidFill>
                <a:latin typeface="Times New Roman" pitchFamily="18" charset="0"/>
                <a:cs typeface="Times New Roman" pitchFamily="18" charset="0"/>
              </a:rPr>
              <a:t> là 0.50.10</a:t>
            </a:r>
            <a:r>
              <a:rPr lang="vi-VN" sz="3600" b="1" baseline="30000" dirty="0">
                <a:solidFill>
                  <a:srgbClr val="006600"/>
                </a:solidFill>
                <a:latin typeface="Times New Roman" pitchFamily="18" charset="0"/>
                <a:cs typeface="Times New Roman" pitchFamily="18" charset="0"/>
              </a:rPr>
              <a:t>-6</a:t>
            </a:r>
            <a:r>
              <a:rPr lang="el-GR" sz="3600" b="1" dirty="0">
                <a:solidFill>
                  <a:srgbClr val="006600"/>
                </a:solidFill>
                <a:latin typeface="Times New Roman" pitchFamily="18" charset="0"/>
                <a:cs typeface="Times New Roman" pitchFamily="18" charset="0"/>
              </a:rPr>
              <a:t>Ω </a:t>
            </a:r>
            <a:r>
              <a:rPr lang="vi-VN" sz="3600" b="1" dirty="0">
                <a:solidFill>
                  <a:srgbClr val="006600"/>
                </a:solidFill>
                <a:latin typeface="Times New Roman" pitchFamily="18" charset="0"/>
                <a:cs typeface="Times New Roman" pitchFamily="18" charset="0"/>
              </a:rPr>
              <a:t> do đó do đó điện trở của dây constantan khi có chiều dài 1m và tiết diện 1mm</a:t>
            </a:r>
            <a:r>
              <a:rPr lang="vi-VN" sz="3600" b="1" baseline="30000" dirty="0">
                <a:solidFill>
                  <a:srgbClr val="006600"/>
                </a:solidFill>
                <a:latin typeface="Times New Roman" pitchFamily="18" charset="0"/>
                <a:cs typeface="Times New Roman" pitchFamily="18" charset="0"/>
              </a:rPr>
              <a:t>2</a:t>
            </a:r>
            <a:r>
              <a:rPr lang="vi-VN" sz="3600" b="1" dirty="0">
                <a:solidFill>
                  <a:srgbClr val="006600"/>
                </a:solidFill>
                <a:latin typeface="Times New Roman" pitchFamily="18" charset="0"/>
                <a:cs typeface="Times New Roman" pitchFamily="18" charset="0"/>
              </a:rPr>
              <a:t> là: 0.50.10</a:t>
            </a:r>
            <a:r>
              <a:rPr lang="vi-VN" sz="3600" b="1" baseline="30000" dirty="0">
                <a:solidFill>
                  <a:srgbClr val="006600"/>
                </a:solidFill>
                <a:latin typeface="Times New Roman" pitchFamily="18" charset="0"/>
                <a:cs typeface="Times New Roman" pitchFamily="18" charset="0"/>
              </a:rPr>
              <a:t>-6</a:t>
            </a:r>
            <a:r>
              <a:rPr lang="vi-VN" sz="3600" b="1" dirty="0">
                <a:solidFill>
                  <a:srgbClr val="006600"/>
                </a:solidFill>
                <a:latin typeface="Times New Roman" pitchFamily="18" charset="0"/>
                <a:cs typeface="Times New Roman" pitchFamily="18" charset="0"/>
              </a:rPr>
              <a:t> . 1/10</a:t>
            </a:r>
            <a:r>
              <a:rPr lang="vi-VN" sz="3600" b="1" baseline="30000" dirty="0">
                <a:solidFill>
                  <a:srgbClr val="006600"/>
                </a:solidFill>
                <a:latin typeface="Times New Roman" pitchFamily="18" charset="0"/>
                <a:cs typeface="Times New Roman" pitchFamily="18" charset="0"/>
              </a:rPr>
              <a:t>-6</a:t>
            </a:r>
            <a:r>
              <a:rPr lang="vi-VN" sz="3600" b="1" dirty="0">
                <a:solidFill>
                  <a:srgbClr val="006600"/>
                </a:solidFill>
                <a:latin typeface="Times New Roman" pitchFamily="18" charset="0"/>
                <a:cs typeface="Times New Roman" pitchFamily="18" charset="0"/>
              </a:rPr>
              <a:t> = 0.5 </a:t>
            </a:r>
            <a:r>
              <a:rPr lang="el-GR" sz="3600" b="1" dirty="0">
                <a:solidFill>
                  <a:srgbClr val="006600"/>
                </a:solidFill>
                <a:latin typeface="Times New Roman" pitchFamily="18" charset="0"/>
                <a:cs typeface="Times New Roman" pitchFamily="18" charset="0"/>
              </a:rPr>
              <a:t>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anim calcmode="lin" valueType="num">
                                      <p:cBhvr>
                                        <p:cTn id="10" dur="1000" fill="hold"/>
                                        <p:tgtEl>
                                          <p:spTgt spid="3"/>
                                        </p:tgtEl>
                                        <p:attrNameLst>
                                          <p:attrName>ppt_x</p:attrName>
                                        </p:attrNameLst>
                                      </p:cBhvr>
                                      <p:tavLst>
                                        <p:tav tm="0">
                                          <p:val>
                                            <p:fltVal val="0.5"/>
                                          </p:val>
                                        </p:tav>
                                        <p:tav tm="100000">
                                          <p:val>
                                            <p:strVal val="#ppt_x"/>
                                          </p:val>
                                        </p:tav>
                                      </p:tavLst>
                                    </p:anim>
                                    <p:anim calcmode="lin" valueType="num">
                                      <p:cBhvr>
                                        <p:cTn id="11" dur="1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fltVal val="0.5"/>
                                          </p:val>
                                        </p:tav>
                                        <p:tav tm="100000">
                                          <p:val>
                                            <p:strVal val="#ppt_x"/>
                                          </p:val>
                                        </p:tav>
                                      </p:tavLst>
                                    </p:anim>
                                    <p:anim calcmode="lin" valueType="num">
                                      <p:cBhvr>
                                        <p:cTn id="2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p:cNvSpPr>
            <a:spLocks noChangeArrowheads="1"/>
          </p:cNvSpPr>
          <p:nvPr/>
        </p:nvSpPr>
        <p:spPr bwMode="auto">
          <a:xfrm>
            <a:off x="0" y="0"/>
            <a:ext cx="9150350" cy="2062103"/>
          </a:xfrm>
          <a:prstGeom prst="rect">
            <a:avLst/>
          </a:prstGeom>
          <a:noFill/>
          <a:ln w="9525">
            <a:noFill/>
            <a:miter lim="800000"/>
            <a:headEnd/>
            <a:tailEnd/>
          </a:ln>
        </p:spPr>
        <p:txBody>
          <a:bodyPr>
            <a:spAutoFit/>
          </a:bodyPr>
          <a:lstStyle/>
          <a:p>
            <a:r>
              <a:rPr lang="vi-VN" sz="3200" b="1" u="sng" dirty="0">
                <a:solidFill>
                  <a:srgbClr val="006600"/>
                </a:solidFill>
                <a:latin typeface="+mj-lt"/>
              </a:rPr>
              <a:t>C3</a:t>
            </a:r>
            <a:r>
              <a:rPr lang="vi-VN" sz="3200" b="1" dirty="0">
                <a:solidFill>
                  <a:srgbClr val="006600"/>
                </a:solidFill>
                <a:latin typeface="+mj-lt"/>
              </a:rPr>
              <a:t>: </a:t>
            </a:r>
            <a:r>
              <a:rPr lang="vi-VN" sz="3200" b="1" dirty="0">
                <a:solidFill>
                  <a:srgbClr val="C00000"/>
                </a:solidFill>
                <a:latin typeface="+mj-lt"/>
              </a:rPr>
              <a:t>Để xây dựng công thức điện trở R của một đoạn dây dẫn có chiều dài l, có tiết diện S và làm bằng vật liệu có điện trở suất là </a:t>
            </a:r>
            <a:r>
              <a:rPr lang="el-GR" sz="3200" b="1" dirty="0">
                <a:solidFill>
                  <a:srgbClr val="006600"/>
                </a:solidFill>
                <a:latin typeface="+mj-lt"/>
              </a:rPr>
              <a:t>ρ (</a:t>
            </a:r>
            <a:r>
              <a:rPr lang="vi-VN" sz="3200" b="1" dirty="0">
                <a:solidFill>
                  <a:srgbClr val="006600"/>
                </a:solidFill>
                <a:latin typeface="+mj-lt"/>
              </a:rPr>
              <a:t>rô) </a:t>
            </a:r>
            <a:r>
              <a:rPr lang="vi-VN" sz="3200" b="1" dirty="0">
                <a:solidFill>
                  <a:srgbClr val="C00000"/>
                </a:solidFill>
                <a:latin typeface="+mj-lt"/>
              </a:rPr>
              <a:t>, hãy tính các bước như bảng 2.</a:t>
            </a:r>
          </a:p>
        </p:txBody>
      </p:sp>
      <p:graphicFrame>
        <p:nvGraphicFramePr>
          <p:cNvPr id="8" name="Group 150"/>
          <p:cNvGraphicFramePr>
            <a:graphicFrameLocks noGrp="1"/>
          </p:cNvGraphicFramePr>
          <p:nvPr/>
        </p:nvGraphicFramePr>
        <p:xfrm>
          <a:off x="228599" y="2209800"/>
          <a:ext cx="8408988" cy="4402138"/>
        </p:xfrm>
        <a:graphic>
          <a:graphicData uri="http://schemas.openxmlformats.org/drawingml/2006/table">
            <a:tbl>
              <a:tblPr/>
              <a:tblGrid>
                <a:gridCol w="1676401">
                  <a:extLst>
                    <a:ext uri="{9D8B030D-6E8A-4147-A177-3AD203B41FA5}">
                      <a16:colId xmlns:a16="http://schemas.microsoft.com/office/drawing/2014/main" val="20000"/>
                    </a:ext>
                  </a:extLst>
                </a:gridCol>
                <a:gridCol w="2528093">
                  <a:extLst>
                    <a:ext uri="{9D8B030D-6E8A-4147-A177-3AD203B41FA5}">
                      <a16:colId xmlns:a16="http://schemas.microsoft.com/office/drawing/2014/main" val="20001"/>
                    </a:ext>
                  </a:extLst>
                </a:gridCol>
                <a:gridCol w="2102247">
                  <a:extLst>
                    <a:ext uri="{9D8B030D-6E8A-4147-A177-3AD203B41FA5}">
                      <a16:colId xmlns:a16="http://schemas.microsoft.com/office/drawing/2014/main" val="20002"/>
                    </a:ext>
                  </a:extLst>
                </a:gridCol>
                <a:gridCol w="2102247">
                  <a:extLst>
                    <a:ext uri="{9D8B030D-6E8A-4147-A177-3AD203B41FA5}">
                      <a16:colId xmlns:a16="http://schemas.microsoft.com/office/drawing/2014/main" val="20003"/>
                    </a:ext>
                  </a:extLst>
                </a:gridCol>
              </a:tblGrid>
              <a:tr h="1038071">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vi-VN" sz="2800" b="1" i="0" u="none" strike="noStrike" kern="1200" baseline="0" dirty="0">
                          <a:solidFill>
                            <a:schemeClr val="tx1"/>
                          </a:solidFill>
                          <a:latin typeface="Times New Roman" pitchFamily="18" charset="0"/>
                          <a:ea typeface="+mn-ea"/>
                          <a:cs typeface="Times New Roman" pitchFamily="18" charset="0"/>
                        </a:rPr>
                        <a:t>Các bước tính</a:t>
                      </a:r>
                    </a:p>
                  </a:txBody>
                  <a:tcPr marL="91447" marR="91447"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vi-VN" sz="2800" b="1" i="0" u="none" strike="noStrike" kern="1200" baseline="0" dirty="0">
                          <a:solidFill>
                            <a:schemeClr val="tx1"/>
                          </a:solidFill>
                          <a:latin typeface="Times New Roman" pitchFamily="18" charset="0"/>
                          <a:ea typeface="+mn-ea"/>
                          <a:cs typeface="Times New Roman" pitchFamily="18" charset="0"/>
                        </a:rPr>
                        <a:t>Dây dẫn (được làm từ vật </a:t>
                      </a:r>
                      <a:r>
                        <a:rPr kumimoji="0" lang="vi-VN" sz="2800" b="1" i="0" u="none" strike="noStrike" kern="1200" baseline="0" dirty="0" err="1">
                          <a:solidFill>
                            <a:schemeClr val="tx1"/>
                          </a:solidFill>
                          <a:latin typeface="Times New Roman" pitchFamily="18" charset="0"/>
                          <a:ea typeface="+mn-ea"/>
                          <a:cs typeface="Times New Roman" pitchFamily="18" charset="0"/>
                        </a:rPr>
                        <a:t>liệu</a:t>
                      </a:r>
                      <a:r>
                        <a:rPr kumimoji="0" lang="vi-VN" sz="2800" b="1" i="0" u="none" strike="noStrike" kern="1200" baseline="0" dirty="0">
                          <a:solidFill>
                            <a:schemeClr val="tx1"/>
                          </a:solidFill>
                          <a:latin typeface="Times New Roman" pitchFamily="18" charset="0"/>
                          <a:ea typeface="+mn-ea"/>
                          <a:cs typeface="Times New Roman" pitchFamily="18" charset="0"/>
                        </a:rPr>
                        <a:t> có điện trở suất)</a:t>
                      </a: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Điện trở của </a:t>
                      </a:r>
                      <a:r>
                        <a:rPr kumimoji="0" lang="en-US" sz="2800" b="1" i="0" u="none" strike="noStrike" kern="1200" baseline="0" dirty="0" err="1">
                          <a:solidFill>
                            <a:schemeClr val="tx1"/>
                          </a:solidFill>
                          <a:latin typeface="Times New Roman" pitchFamily="18" charset="0"/>
                          <a:ea typeface="+mn-ea"/>
                          <a:cs typeface="Times New Roman" pitchFamily="18" charset="0"/>
                        </a:rPr>
                        <a:t>dây</a:t>
                      </a:r>
                      <a:r>
                        <a:rPr kumimoji="0" lang="en-US" sz="2800" b="1" i="0" u="none" strike="noStrike" kern="1200" baseline="0" dirty="0">
                          <a:solidFill>
                            <a:schemeClr val="tx1"/>
                          </a:solidFill>
                          <a:latin typeface="Times New Roman" pitchFamily="18" charset="0"/>
                          <a:ea typeface="+mn-ea"/>
                          <a:cs typeface="Times New Roman" pitchFamily="18" charset="0"/>
                        </a:rPr>
                        <a:t> dẫn </a:t>
                      </a:r>
                    </a:p>
                  </a:txBody>
                  <a:tcPr marL="91447" marR="91447"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6593">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1</a:t>
                      </a:r>
                    </a:p>
                  </a:txBody>
                  <a:tcPr marL="91447" marR="91447"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Chiều dài 1 m</a:t>
                      </a: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Tiết </a:t>
                      </a:r>
                      <a:r>
                        <a:rPr kumimoji="0" lang="en-US" sz="2800" b="1" i="0" u="none" strike="noStrike" kern="1200" baseline="0" dirty="0" err="1">
                          <a:solidFill>
                            <a:schemeClr val="tx1"/>
                          </a:solidFill>
                          <a:latin typeface="Times New Roman" pitchFamily="18" charset="0"/>
                          <a:ea typeface="+mn-ea"/>
                          <a:cs typeface="Times New Roman" pitchFamily="18" charset="0"/>
                        </a:rPr>
                        <a:t>diện</a:t>
                      </a:r>
                      <a:r>
                        <a:rPr kumimoji="0" lang="en-US" sz="2800" b="1" i="0" u="none" strike="noStrike" kern="1200" baseline="0" dirty="0">
                          <a:solidFill>
                            <a:schemeClr val="tx1"/>
                          </a:solidFill>
                          <a:latin typeface="Times New Roman" pitchFamily="18" charset="0"/>
                          <a:ea typeface="+mn-ea"/>
                          <a:cs typeface="Times New Roman" pitchFamily="18" charset="0"/>
                        </a:rPr>
                        <a:t> 1m</a:t>
                      </a:r>
                      <a:r>
                        <a:rPr kumimoji="0" lang="en-US" sz="2800" b="1" i="0" u="none" strike="noStrike" kern="1200" baseline="30000" dirty="0">
                          <a:solidFill>
                            <a:schemeClr val="tx1"/>
                          </a:solidFill>
                          <a:latin typeface="Times New Roman" pitchFamily="18" charset="0"/>
                          <a:ea typeface="+mn-ea"/>
                          <a:cs typeface="Times New Roman" pitchFamily="18" charset="0"/>
                        </a:rPr>
                        <a:t>2</a:t>
                      </a:r>
                      <a:endParaRPr kumimoji="0" lang="en-US" sz="2800" b="1" i="0" u="none" strike="noStrike" kern="1200" baseline="0" dirty="0">
                        <a:solidFill>
                          <a:schemeClr val="tx1"/>
                        </a:solidFill>
                        <a:latin typeface="Times New Roman" pitchFamily="18" charset="0"/>
                        <a:ea typeface="+mn-ea"/>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R</a:t>
                      </a:r>
                      <a:r>
                        <a:rPr kumimoji="0" lang="en-US" sz="2800" b="1" i="0" u="none" strike="noStrike" kern="1200" baseline="-25000" dirty="0">
                          <a:solidFill>
                            <a:schemeClr val="tx1"/>
                          </a:solidFill>
                          <a:latin typeface="Times New Roman" pitchFamily="18" charset="0"/>
                          <a:ea typeface="+mn-ea"/>
                          <a:cs typeface="Times New Roman" pitchFamily="18" charset="0"/>
                        </a:rPr>
                        <a:t>1 </a:t>
                      </a:r>
                      <a:r>
                        <a:rPr kumimoji="0" lang="en-US" sz="2800" b="1" i="0" u="none" strike="noStrike" kern="1200" baseline="0" dirty="0">
                          <a:solidFill>
                            <a:schemeClr val="tx1"/>
                          </a:solidFill>
                          <a:latin typeface="Times New Roman" pitchFamily="18" charset="0"/>
                          <a:ea typeface="+mn-ea"/>
                          <a:cs typeface="Times New Roman" pitchFamily="18" charset="0"/>
                        </a:rPr>
                        <a:t>=</a:t>
                      </a:r>
                      <a:endParaRPr lang="el-GR" sz="2800" b="0" baseline="0" dirty="0">
                        <a:solidFill>
                          <a:schemeClr val="tx1"/>
                        </a:solidFill>
                        <a:latin typeface="Times New Roman" panose="02020603050405020304" pitchFamily="18" charset="0"/>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4857">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2</a:t>
                      </a:r>
                    </a:p>
                  </a:txBody>
                  <a:tcPr marL="91447" marR="91447"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Chiều dài </a:t>
                      </a:r>
                      <a:r>
                        <a:rPr kumimoji="0" lang="en-US" sz="2800" b="1" i="1" u="none" strike="noStrike" kern="1200" baseline="0" dirty="0">
                          <a:solidFill>
                            <a:schemeClr val="tx1"/>
                          </a:solidFill>
                          <a:latin typeface="Times New Roman" pitchFamily="18" charset="0"/>
                          <a:ea typeface="+mn-ea"/>
                          <a:cs typeface="Times New Roman" pitchFamily="18" charset="0"/>
                        </a:rPr>
                        <a:t>l</a:t>
                      </a:r>
                      <a:r>
                        <a:rPr kumimoji="0" lang="en-US" sz="2800" b="1" i="0" u="none" strike="noStrike" kern="1200" baseline="0" dirty="0">
                          <a:solidFill>
                            <a:schemeClr val="tx1"/>
                          </a:solidFill>
                          <a:latin typeface="Times New Roman" pitchFamily="18" charset="0"/>
                          <a:ea typeface="+mn-ea"/>
                          <a:cs typeface="Times New Roman" pitchFamily="18" charset="0"/>
                        </a:rPr>
                        <a:t> (m)</a:t>
                      </a: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Tiết </a:t>
                      </a:r>
                      <a:r>
                        <a:rPr kumimoji="0" lang="en-US" sz="2800" b="1" i="0" u="none" strike="noStrike" kern="1200" baseline="0" dirty="0" err="1">
                          <a:solidFill>
                            <a:schemeClr val="tx1"/>
                          </a:solidFill>
                          <a:latin typeface="Times New Roman" pitchFamily="18" charset="0"/>
                          <a:ea typeface="+mn-ea"/>
                          <a:cs typeface="Times New Roman" pitchFamily="18" charset="0"/>
                        </a:rPr>
                        <a:t>diện</a:t>
                      </a:r>
                      <a:r>
                        <a:rPr kumimoji="0" lang="en-US" sz="2800" b="1" i="0" u="none" strike="noStrike" kern="1200" baseline="0" dirty="0">
                          <a:solidFill>
                            <a:schemeClr val="tx1"/>
                          </a:solidFill>
                          <a:latin typeface="Times New Roman" pitchFamily="18" charset="0"/>
                          <a:ea typeface="+mn-ea"/>
                          <a:cs typeface="Times New Roman" pitchFamily="18" charset="0"/>
                        </a:rPr>
                        <a:t> 1m</a:t>
                      </a:r>
                      <a:r>
                        <a:rPr kumimoji="0" lang="en-US" sz="2800" b="1" i="0" u="none" strike="noStrike" kern="1200" baseline="30000" dirty="0">
                          <a:solidFill>
                            <a:schemeClr val="tx1"/>
                          </a:solidFill>
                          <a:latin typeface="Times New Roman" pitchFamily="18" charset="0"/>
                          <a:ea typeface="+mn-ea"/>
                          <a:cs typeface="Times New Roman" pitchFamily="18" charset="0"/>
                        </a:rPr>
                        <a:t>2</a:t>
                      </a:r>
                      <a:endParaRPr kumimoji="0" lang="en-US" sz="2800" b="1" i="0" u="none" strike="noStrike" kern="1200" baseline="0" dirty="0">
                        <a:solidFill>
                          <a:schemeClr val="tx1"/>
                        </a:solidFill>
                        <a:latin typeface="Times New Roman" pitchFamily="18" charset="0"/>
                        <a:ea typeface="+mn-ea"/>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R</a:t>
                      </a:r>
                      <a:r>
                        <a:rPr kumimoji="0" lang="en-US" sz="2800" b="1" i="0" u="none" strike="noStrike" kern="1200" baseline="-25000" dirty="0">
                          <a:solidFill>
                            <a:schemeClr val="tx1"/>
                          </a:solidFill>
                          <a:latin typeface="Times New Roman" pitchFamily="18" charset="0"/>
                          <a:ea typeface="+mn-ea"/>
                          <a:cs typeface="Times New Roman" pitchFamily="18" charset="0"/>
                        </a:rPr>
                        <a:t>2 </a:t>
                      </a:r>
                      <a:r>
                        <a:rPr kumimoji="0" lang="en-US" sz="2800" b="1" i="1" u="none" strike="noStrike" kern="1200" baseline="0" dirty="0">
                          <a:solidFill>
                            <a:schemeClr val="tx1"/>
                          </a:solidFill>
                          <a:latin typeface="Times New Roman" pitchFamily="18" charset="0"/>
                          <a:ea typeface="+mn-ea"/>
                          <a:cs typeface="Times New Roman" pitchFamily="18" charset="0"/>
                        </a:rPr>
                        <a:t>= </a:t>
                      </a:r>
                      <a:endParaRPr kumimoji="0" lang="en-US" sz="2800" b="0" i="1" u="none" strike="noStrike" kern="1200" baseline="0" dirty="0">
                        <a:solidFill>
                          <a:schemeClr val="tx1"/>
                        </a:solidFill>
                        <a:latin typeface="Times New Roman" pitchFamily="18" charset="0"/>
                        <a:ea typeface="+mn-ea"/>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617">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3</a:t>
                      </a:r>
                    </a:p>
                  </a:txBody>
                  <a:tcPr marL="91447" marR="91447"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Chiều dài </a:t>
                      </a:r>
                      <a:r>
                        <a:rPr kumimoji="0" lang="en-US" sz="2800" b="1" i="1" u="none" strike="noStrike" kern="1200" baseline="0" dirty="0">
                          <a:solidFill>
                            <a:schemeClr val="tx1"/>
                          </a:solidFill>
                          <a:latin typeface="Times New Roman" pitchFamily="18" charset="0"/>
                          <a:ea typeface="+mn-ea"/>
                          <a:cs typeface="Times New Roman" pitchFamily="18" charset="0"/>
                        </a:rPr>
                        <a:t>l (</a:t>
                      </a:r>
                      <a:r>
                        <a:rPr kumimoji="0" lang="en-US" sz="2800" b="1" i="0" u="none" strike="noStrike" kern="1200" baseline="0" dirty="0">
                          <a:solidFill>
                            <a:schemeClr val="tx1"/>
                          </a:solidFill>
                          <a:latin typeface="Times New Roman" pitchFamily="18" charset="0"/>
                          <a:ea typeface="+mn-ea"/>
                          <a:cs typeface="Times New Roman" pitchFamily="18" charset="0"/>
                        </a:rPr>
                        <a:t>m)</a:t>
                      </a: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Tiết </a:t>
                      </a:r>
                      <a:r>
                        <a:rPr kumimoji="0" lang="en-US" sz="2800" b="1" i="0" u="none" strike="noStrike" kern="1200" baseline="0" dirty="0" err="1">
                          <a:solidFill>
                            <a:schemeClr val="tx1"/>
                          </a:solidFill>
                          <a:latin typeface="Times New Roman" pitchFamily="18" charset="0"/>
                          <a:ea typeface="+mn-ea"/>
                          <a:cs typeface="Times New Roman" pitchFamily="18" charset="0"/>
                        </a:rPr>
                        <a:t>diện</a:t>
                      </a:r>
                      <a:r>
                        <a:rPr kumimoji="0" lang="en-US" sz="2800" b="1" i="0" u="none" strike="noStrike" kern="1200" baseline="0" dirty="0">
                          <a:solidFill>
                            <a:schemeClr val="tx1"/>
                          </a:solidFill>
                          <a:latin typeface="Times New Roman" pitchFamily="18" charset="0"/>
                          <a:ea typeface="+mn-ea"/>
                          <a:cs typeface="Times New Roman" pitchFamily="18" charset="0"/>
                        </a:rPr>
                        <a:t> S (m</a:t>
                      </a:r>
                      <a:r>
                        <a:rPr kumimoji="0" lang="en-US" sz="2800" b="1" i="0" u="none" strike="noStrike" kern="1200" baseline="30000" dirty="0">
                          <a:solidFill>
                            <a:schemeClr val="tx1"/>
                          </a:solidFill>
                          <a:latin typeface="Times New Roman" pitchFamily="18" charset="0"/>
                          <a:ea typeface="+mn-ea"/>
                          <a:cs typeface="Times New Roman" pitchFamily="18" charset="0"/>
                        </a:rPr>
                        <a:t>2)</a:t>
                      </a:r>
                      <a:endParaRPr kumimoji="0" lang="en-US" sz="2800" b="1" i="0" u="none" strike="noStrike" kern="1200" baseline="0" dirty="0">
                        <a:solidFill>
                          <a:schemeClr val="tx1"/>
                        </a:solidFill>
                        <a:latin typeface="Times New Roman" pitchFamily="18" charset="0"/>
                        <a:ea typeface="+mn-ea"/>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800" b="1" i="0" u="none" strike="noStrike" kern="1200" baseline="0" dirty="0">
                          <a:solidFill>
                            <a:schemeClr val="tx1"/>
                          </a:solidFill>
                          <a:latin typeface="Times New Roman" pitchFamily="18" charset="0"/>
                          <a:ea typeface="+mn-ea"/>
                          <a:cs typeface="Times New Roman" pitchFamily="18" charset="0"/>
                        </a:rPr>
                        <a:t>R</a:t>
                      </a:r>
                      <a:r>
                        <a:rPr kumimoji="0" lang="en-US" sz="2800" b="1" i="0" u="none" strike="noStrike" kern="1200" baseline="-25000" dirty="0">
                          <a:solidFill>
                            <a:schemeClr val="tx1"/>
                          </a:solidFill>
                          <a:latin typeface="Times New Roman" pitchFamily="18" charset="0"/>
                          <a:ea typeface="+mn-ea"/>
                          <a:cs typeface="Times New Roman" pitchFamily="18" charset="0"/>
                        </a:rPr>
                        <a:t>  </a:t>
                      </a:r>
                      <a:r>
                        <a:rPr kumimoji="0" lang="en-US" sz="2800" b="1" i="0" u="none" strike="noStrike" kern="1200" baseline="0" dirty="0">
                          <a:solidFill>
                            <a:schemeClr val="tx1"/>
                          </a:solidFill>
                          <a:latin typeface="Times New Roman" pitchFamily="18" charset="0"/>
                          <a:ea typeface="+mn-ea"/>
                          <a:cs typeface="Times New Roman" pitchFamily="18" charset="0"/>
                        </a:rPr>
                        <a:t>=</a:t>
                      </a:r>
                      <a:endParaRPr kumimoji="0" lang="en-US" sz="2800" b="0" i="1" u="none" strike="noStrike" kern="1200" baseline="0" dirty="0">
                        <a:solidFill>
                          <a:schemeClr val="tx1"/>
                        </a:solidFill>
                        <a:latin typeface="Times New Roman" pitchFamily="18" charset="0"/>
                        <a:ea typeface="+mn-ea"/>
                        <a:cs typeface="Times New Roman" pitchFamily="18" charset="0"/>
                      </a:endParaRPr>
                    </a:p>
                  </a:txBody>
                  <a:tcPr marL="91447" marR="91447"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365" name="Đối tượng 8"/>
          <p:cNvGraphicFramePr>
            <a:graphicFrameLocks noChangeAspect="1"/>
          </p:cNvGraphicFramePr>
          <p:nvPr/>
        </p:nvGraphicFramePr>
        <p:xfrm>
          <a:off x="3302000" y="2527300"/>
          <a:ext cx="914400" cy="179388"/>
        </p:xfrm>
        <a:graphic>
          <a:graphicData uri="http://schemas.openxmlformats.org/presentationml/2006/ole">
            <mc:AlternateContent xmlns:mc="http://schemas.openxmlformats.org/markup-compatibility/2006">
              <mc:Choice xmlns:v="urn:schemas-microsoft-com:vml" Requires="v">
                <p:oleObj spid="_x0000_s68610" name="Equation" r:id="rId2" imgW="2743200" imgH="4267200" progId="">
                  <p:embed/>
                </p:oleObj>
              </mc:Choice>
              <mc:Fallback>
                <p:oleObj name="Equation" r:id="rId2" imgW="2743200" imgH="4267200" progId="">
                  <p:embed/>
                  <p:pic>
                    <p:nvPicPr>
                      <p:cNvPr id="0" name="Đối tượ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25273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Đối tượng 9"/>
          <p:cNvGraphicFramePr>
            <a:graphicFrameLocks noChangeAspect="1"/>
          </p:cNvGraphicFramePr>
          <p:nvPr/>
        </p:nvGraphicFramePr>
        <p:xfrm>
          <a:off x="7256463" y="5486400"/>
          <a:ext cx="811212" cy="1008063"/>
        </p:xfrm>
        <a:graphic>
          <a:graphicData uri="http://schemas.openxmlformats.org/presentationml/2006/ole">
            <mc:AlternateContent xmlns:mc="http://schemas.openxmlformats.org/markup-compatibility/2006">
              <mc:Choice xmlns:v="urn:schemas-microsoft-com:vml" Requires="v">
                <p:oleObj spid="_x0000_s68611" name="Equation" r:id="rId4" imgW="7620000" imgH="9448800" progId="">
                  <p:embed/>
                </p:oleObj>
              </mc:Choice>
              <mc:Fallback>
                <p:oleObj name="Equation" r:id="rId4" imgW="7620000" imgH="9448800" progId="">
                  <p:embed/>
                  <p:pic>
                    <p:nvPicPr>
                      <p:cNvPr id="0" name="Đối tượng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463" y="5486400"/>
                        <a:ext cx="811212"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Hình chữ nhật 10"/>
          <p:cNvSpPr>
            <a:spLocks noChangeArrowheads="1"/>
          </p:cNvSpPr>
          <p:nvPr/>
        </p:nvSpPr>
        <p:spPr bwMode="auto">
          <a:xfrm>
            <a:off x="7467600" y="3505200"/>
            <a:ext cx="388938" cy="523875"/>
          </a:xfrm>
          <a:prstGeom prst="rect">
            <a:avLst/>
          </a:prstGeom>
          <a:noFill/>
          <a:ln w="9525">
            <a:noFill/>
            <a:miter lim="800000"/>
            <a:headEnd/>
            <a:tailEnd/>
          </a:ln>
        </p:spPr>
        <p:txBody>
          <a:bodyPr wrap="none">
            <a:spAutoFit/>
          </a:bodyPr>
          <a:lstStyle/>
          <a:p>
            <a:pPr>
              <a:spcBef>
                <a:spcPct val="20000"/>
              </a:spcBef>
            </a:pPr>
            <a:r>
              <a:rPr lang="el-GR" sz="2800"/>
              <a:t>ρ</a:t>
            </a:r>
            <a:endParaRPr lang="el-GR" sz="2800">
              <a:latin typeface="Times New Roman" pitchFamily="18" charset="0"/>
            </a:endParaRPr>
          </a:p>
        </p:txBody>
      </p:sp>
      <p:sp>
        <p:nvSpPr>
          <p:cNvPr id="12" name="Hình chữ nhật 11"/>
          <p:cNvSpPr>
            <a:spLocks noChangeArrowheads="1"/>
          </p:cNvSpPr>
          <p:nvPr/>
        </p:nvSpPr>
        <p:spPr bwMode="auto">
          <a:xfrm>
            <a:off x="7288213" y="4572000"/>
            <a:ext cx="568325" cy="523875"/>
          </a:xfrm>
          <a:prstGeom prst="rect">
            <a:avLst/>
          </a:prstGeom>
          <a:noFill/>
          <a:ln w="9525">
            <a:noFill/>
            <a:miter lim="800000"/>
            <a:headEnd/>
            <a:tailEnd/>
          </a:ln>
        </p:spPr>
        <p:txBody>
          <a:bodyPr wrap="none">
            <a:spAutoFit/>
          </a:bodyPr>
          <a:lstStyle/>
          <a:p>
            <a:pPr>
              <a:spcBef>
                <a:spcPct val="20000"/>
              </a:spcBef>
            </a:pPr>
            <a:r>
              <a:rPr lang="el-GR" sz="2800"/>
              <a:t>ρ</a:t>
            </a:r>
            <a:r>
              <a:rPr lang="en-US" sz="2800"/>
              <a:t>.</a:t>
            </a:r>
            <a:r>
              <a:rPr lang="en-US" sz="2800" i="1"/>
              <a:t>l</a:t>
            </a:r>
            <a:endParaRPr lang="el-GR" sz="2800" i="1">
              <a:latin typeface="Times New Roman" pitchFamily="18"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out)">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10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ou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7"/>
          <p:cNvSpPr>
            <a:spLocks noChangeArrowheads="1"/>
          </p:cNvSpPr>
          <p:nvPr/>
        </p:nvSpPr>
        <p:spPr bwMode="auto">
          <a:xfrm>
            <a:off x="0" y="0"/>
            <a:ext cx="3935693" cy="646331"/>
          </a:xfrm>
          <a:prstGeom prst="rect">
            <a:avLst/>
          </a:prstGeom>
          <a:noFill/>
          <a:ln w="9525">
            <a:noFill/>
            <a:miter lim="800000"/>
            <a:headEnd/>
            <a:tailEnd/>
          </a:ln>
        </p:spPr>
        <p:txBody>
          <a:bodyPr wrap="none">
            <a:spAutoFit/>
          </a:bodyPr>
          <a:lstStyle/>
          <a:p>
            <a:pPr algn="ctr"/>
            <a:r>
              <a:rPr lang="en-US" sz="3600" b="1" dirty="0" err="1">
                <a:solidFill>
                  <a:srgbClr val="9933FF"/>
                </a:solidFill>
                <a:latin typeface="Times New Roman" pitchFamily="18" charset="0"/>
                <a:cs typeface="Times New Roman" pitchFamily="18" charset="0"/>
              </a:rPr>
              <a:t>Công</a:t>
            </a:r>
            <a:r>
              <a:rPr lang="en-US" sz="3600" b="1" dirty="0">
                <a:solidFill>
                  <a:srgbClr val="9933FF"/>
                </a:solidFill>
                <a:latin typeface="Times New Roman" pitchFamily="18" charset="0"/>
                <a:cs typeface="Times New Roman" pitchFamily="18" charset="0"/>
              </a:rPr>
              <a:t> </a:t>
            </a:r>
            <a:r>
              <a:rPr lang="en-US" sz="3600" b="1" dirty="0" err="1">
                <a:solidFill>
                  <a:srgbClr val="9933FF"/>
                </a:solidFill>
                <a:latin typeface="Times New Roman" pitchFamily="18" charset="0"/>
                <a:cs typeface="Times New Roman" pitchFamily="18" charset="0"/>
              </a:rPr>
              <a:t>thức</a:t>
            </a:r>
            <a:r>
              <a:rPr lang="en-US" sz="3600" b="1" dirty="0">
                <a:solidFill>
                  <a:srgbClr val="9933FF"/>
                </a:solidFill>
                <a:latin typeface="Times New Roman" pitchFamily="18" charset="0"/>
                <a:cs typeface="Times New Roman" pitchFamily="18" charset="0"/>
              </a:rPr>
              <a:t> </a:t>
            </a:r>
            <a:r>
              <a:rPr lang="en-US" sz="3600" b="1" dirty="0" err="1">
                <a:solidFill>
                  <a:srgbClr val="9933FF"/>
                </a:solidFill>
                <a:latin typeface="Times New Roman" pitchFamily="18" charset="0"/>
                <a:cs typeface="Times New Roman" pitchFamily="18" charset="0"/>
              </a:rPr>
              <a:t>điện</a:t>
            </a:r>
            <a:r>
              <a:rPr lang="en-US" sz="3600" b="1" dirty="0">
                <a:solidFill>
                  <a:srgbClr val="9933FF"/>
                </a:solidFill>
                <a:latin typeface="Times New Roman" pitchFamily="18" charset="0"/>
                <a:cs typeface="Times New Roman" pitchFamily="18" charset="0"/>
              </a:rPr>
              <a:t> </a:t>
            </a:r>
            <a:r>
              <a:rPr lang="en-US" sz="3600" b="1" dirty="0" err="1">
                <a:solidFill>
                  <a:srgbClr val="9933FF"/>
                </a:solidFill>
                <a:latin typeface="Times New Roman" pitchFamily="18" charset="0"/>
                <a:cs typeface="Times New Roman" pitchFamily="18" charset="0"/>
              </a:rPr>
              <a:t>trở</a:t>
            </a:r>
            <a:endParaRPr lang="en-US" sz="3600" b="1" dirty="0">
              <a:solidFill>
                <a:srgbClr val="9933FF"/>
              </a:solidFill>
              <a:latin typeface="Times New Roman" pitchFamily="18" charset="0"/>
              <a:cs typeface="Times New Roman" pitchFamily="18" charset="0"/>
            </a:endParaRPr>
          </a:p>
        </p:txBody>
      </p:sp>
      <p:graphicFrame>
        <p:nvGraphicFramePr>
          <p:cNvPr id="20" name="Object 2"/>
          <p:cNvGraphicFramePr>
            <a:graphicFrameLocks noChangeAspect="1"/>
          </p:cNvGraphicFramePr>
          <p:nvPr/>
        </p:nvGraphicFramePr>
        <p:xfrm>
          <a:off x="380999" y="2667000"/>
          <a:ext cx="1539063" cy="1752600"/>
        </p:xfrm>
        <a:graphic>
          <a:graphicData uri="http://schemas.openxmlformats.org/presentationml/2006/ole">
            <mc:AlternateContent xmlns:mc="http://schemas.openxmlformats.org/markup-compatibility/2006">
              <mc:Choice xmlns:v="urn:schemas-microsoft-com:vml" Requires="v">
                <p:oleObj spid="_x0000_s69634" name="Equation" r:id="rId2" imgW="609600" imgH="469900" progId="">
                  <p:embed/>
                </p:oleObj>
              </mc:Choice>
              <mc:Fallback>
                <p:oleObj name="Equation" r:id="rId2" imgW="609600" imgH="46990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667000"/>
                        <a:ext cx="1539063"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2"/>
          <p:cNvGrpSpPr>
            <a:grpSpLocks/>
          </p:cNvGrpSpPr>
          <p:nvPr/>
        </p:nvGrpSpPr>
        <p:grpSpPr bwMode="auto">
          <a:xfrm>
            <a:off x="2057400" y="2438401"/>
            <a:ext cx="7086600" cy="2209800"/>
            <a:chOff x="2052467" y="2928631"/>
            <a:chExt cx="3978818" cy="4030215"/>
          </a:xfrm>
        </p:grpSpPr>
        <p:sp>
          <p:nvSpPr>
            <p:cNvPr id="15373" name="Rectangle 14"/>
            <p:cNvSpPr>
              <a:spLocks noChangeArrowheads="1"/>
            </p:cNvSpPr>
            <p:nvPr/>
          </p:nvSpPr>
          <p:spPr bwMode="auto">
            <a:xfrm>
              <a:off x="2297485" y="2928631"/>
              <a:ext cx="3733800" cy="4030215"/>
            </a:xfrm>
            <a:prstGeom prst="rect">
              <a:avLst/>
            </a:prstGeom>
            <a:noFill/>
            <a:ln w="9525">
              <a:noFill/>
              <a:miter lim="800000"/>
              <a:headEnd/>
              <a:tailEnd/>
            </a:ln>
          </p:spPr>
          <p:txBody>
            <a:bodyPr>
              <a:spAutoFit/>
            </a:bodyPr>
            <a:lstStyle/>
            <a:p>
              <a:pPr algn="just" eaLnBrk="0" hangingPunct="0"/>
              <a:r>
                <a:rPr lang="el-GR" sz="3200" b="1" dirty="0">
                  <a:solidFill>
                    <a:srgbClr val="0000FF"/>
                  </a:solidFill>
                  <a:latin typeface="Times New Roman" pitchFamily="18" charset="0"/>
                  <a:cs typeface="Times New Roman" pitchFamily="18" charset="0"/>
                </a:rPr>
                <a:t>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suất</a:t>
              </a:r>
              <a:r>
                <a:rPr lang="en-US" sz="3200" b="1" dirty="0">
                  <a:solidFill>
                    <a:srgbClr val="0000FF"/>
                  </a:solidFill>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sym typeface="Symbol" pitchFamily="18" charset="2"/>
                </a:rPr>
                <a:t>m)</a:t>
              </a:r>
            </a:p>
            <a:p>
              <a:pPr algn="just" eaLnBrk="0" hangingPunct="0"/>
              <a:r>
                <a:rPr lang="en-US" sz="3200" b="1" dirty="0">
                  <a:solidFill>
                    <a:srgbClr val="0000FF"/>
                  </a:solidFill>
                  <a:latin typeface="VNI-Commerce" pitchFamily="2" charset="0"/>
                  <a:cs typeface="Times New Roman" pitchFamily="18" charset="0"/>
                  <a:sym typeface="Symbol" pitchFamily="18" charset="2"/>
                </a:rPr>
                <a:t>l</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chiều</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dài</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dây</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dẫn</a:t>
              </a:r>
              <a:r>
                <a:rPr lang="en-US" sz="3200" b="1" dirty="0">
                  <a:solidFill>
                    <a:srgbClr val="0000FF"/>
                  </a:solidFill>
                  <a:latin typeface="Times New Roman" pitchFamily="18" charset="0"/>
                  <a:cs typeface="Times New Roman" pitchFamily="18" charset="0"/>
                  <a:sym typeface="Symbol" pitchFamily="18" charset="2"/>
                </a:rPr>
                <a:t> (m)</a:t>
              </a:r>
            </a:p>
            <a:p>
              <a:pPr algn="just" eaLnBrk="0" hangingPunct="0"/>
              <a:r>
                <a:rPr lang="en-US" sz="3200" b="1" dirty="0">
                  <a:solidFill>
                    <a:srgbClr val="0000FF"/>
                  </a:solidFill>
                  <a:latin typeface="Times New Roman" pitchFamily="18" charset="0"/>
                  <a:cs typeface="Times New Roman" pitchFamily="18" charset="0"/>
                  <a:sym typeface="Symbol" pitchFamily="18" charset="2"/>
                </a:rPr>
                <a:t>S: </a:t>
              </a:r>
              <a:r>
                <a:rPr lang="en-US" sz="3200" b="1" dirty="0" err="1">
                  <a:solidFill>
                    <a:srgbClr val="0000FF"/>
                  </a:solidFill>
                  <a:latin typeface="Times New Roman" pitchFamily="18" charset="0"/>
                  <a:cs typeface="Times New Roman" pitchFamily="18" charset="0"/>
                  <a:sym typeface="Symbol" pitchFamily="18" charset="2"/>
                </a:rPr>
                <a:t>tiết</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diện</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dây</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dẫn</a:t>
              </a:r>
              <a:r>
                <a:rPr lang="en-US" sz="3200" b="1" dirty="0">
                  <a:solidFill>
                    <a:srgbClr val="0000FF"/>
                  </a:solidFill>
                  <a:latin typeface="Times New Roman" pitchFamily="18" charset="0"/>
                  <a:cs typeface="Times New Roman" pitchFamily="18" charset="0"/>
                  <a:sym typeface="Symbol" pitchFamily="18" charset="2"/>
                </a:rPr>
                <a:t> (m</a:t>
              </a:r>
              <a:r>
                <a:rPr lang="en-US" sz="3200" b="1" baseline="30000" dirty="0">
                  <a:solidFill>
                    <a:srgbClr val="0000FF"/>
                  </a:solidFill>
                  <a:latin typeface="Times New Roman" pitchFamily="18" charset="0"/>
                  <a:cs typeface="Times New Roman" pitchFamily="18" charset="0"/>
                  <a:sym typeface="Symbol" pitchFamily="18" charset="2"/>
                </a:rPr>
                <a:t>2 </a:t>
              </a:r>
              <a:r>
                <a:rPr lang="en-US" sz="3200" b="1" dirty="0">
                  <a:solidFill>
                    <a:srgbClr val="0000FF"/>
                  </a:solidFill>
                  <a:latin typeface="Times New Roman" pitchFamily="18" charset="0"/>
                  <a:cs typeface="Times New Roman" pitchFamily="18" charset="0"/>
                  <a:sym typeface="Symbol" pitchFamily="18" charset="2"/>
                </a:rPr>
                <a:t>)</a:t>
              </a:r>
            </a:p>
            <a:p>
              <a:pPr algn="just" eaLnBrk="0" hangingPunct="0"/>
              <a:r>
                <a:rPr lang="en-US" sz="3200" b="1" dirty="0">
                  <a:solidFill>
                    <a:srgbClr val="0000FF"/>
                  </a:solidFill>
                  <a:latin typeface="Times New Roman" pitchFamily="18" charset="0"/>
                  <a:cs typeface="Times New Roman" pitchFamily="18" charset="0"/>
                  <a:sym typeface="Symbol" pitchFamily="18" charset="2"/>
                </a:rPr>
                <a:t>R: </a:t>
              </a:r>
              <a:r>
                <a:rPr lang="en-US" sz="3200" b="1" dirty="0" err="1">
                  <a:solidFill>
                    <a:srgbClr val="0000FF"/>
                  </a:solidFill>
                  <a:latin typeface="Times New Roman" pitchFamily="18" charset="0"/>
                  <a:cs typeface="Times New Roman" pitchFamily="18" charset="0"/>
                  <a:sym typeface="Symbol" pitchFamily="18" charset="2"/>
                </a:rPr>
                <a:t>điện</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trở</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dây</a:t>
              </a:r>
              <a:r>
                <a:rPr lang="en-US" sz="3200" b="1" dirty="0">
                  <a:solidFill>
                    <a:srgbClr val="0000FF"/>
                  </a:solidFill>
                  <a:latin typeface="Times New Roman" pitchFamily="18" charset="0"/>
                  <a:cs typeface="Times New Roman" pitchFamily="18" charset="0"/>
                  <a:sym typeface="Symbol" pitchFamily="18" charset="2"/>
                </a:rPr>
                <a:t> </a:t>
              </a:r>
              <a:r>
                <a:rPr lang="en-US" sz="3200" b="1" dirty="0" err="1">
                  <a:solidFill>
                    <a:srgbClr val="0000FF"/>
                  </a:solidFill>
                  <a:latin typeface="Times New Roman" pitchFamily="18" charset="0"/>
                  <a:cs typeface="Times New Roman" pitchFamily="18" charset="0"/>
                  <a:sym typeface="Symbol" pitchFamily="18" charset="2"/>
                </a:rPr>
                <a:t>dẫn</a:t>
              </a:r>
              <a:r>
                <a:rPr lang="en-US" sz="3200" b="1" dirty="0">
                  <a:solidFill>
                    <a:srgbClr val="0000FF"/>
                  </a:solidFill>
                  <a:latin typeface="Times New Roman" pitchFamily="18" charset="0"/>
                  <a:cs typeface="Times New Roman" pitchFamily="18" charset="0"/>
                  <a:sym typeface="Symbol" pitchFamily="18" charset="2"/>
                </a:rPr>
                <a:t> ()</a:t>
              </a:r>
              <a:endParaRPr lang="en-US" sz="3200" b="1" dirty="0">
                <a:solidFill>
                  <a:srgbClr val="0000FF"/>
                </a:solidFill>
                <a:latin typeface="Times New Roman" pitchFamily="18" charset="0"/>
                <a:cs typeface="Times New Roman" pitchFamily="18" charset="0"/>
              </a:endParaRPr>
            </a:p>
          </p:txBody>
        </p:sp>
        <p:sp>
          <p:nvSpPr>
            <p:cNvPr id="22" name="Left Brace 21"/>
            <p:cNvSpPr/>
            <p:nvPr/>
          </p:nvSpPr>
          <p:spPr>
            <a:xfrm>
              <a:off x="2052467" y="3119053"/>
              <a:ext cx="352205" cy="3144926"/>
            </a:xfrm>
            <a:prstGeom prst="lef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b="1"/>
            </a:p>
          </p:txBody>
        </p:sp>
      </p:grpSp>
      <p:graphicFrame>
        <p:nvGraphicFramePr>
          <p:cNvPr id="24" name="Object 3"/>
          <p:cNvGraphicFramePr>
            <a:graphicFrameLocks noChangeAspect="1"/>
          </p:cNvGraphicFramePr>
          <p:nvPr/>
        </p:nvGraphicFramePr>
        <p:xfrm>
          <a:off x="1143000" y="5181600"/>
          <a:ext cx="1752600" cy="1359207"/>
        </p:xfrm>
        <a:graphic>
          <a:graphicData uri="http://schemas.openxmlformats.org/presentationml/2006/ole">
            <mc:AlternateContent xmlns:mc="http://schemas.openxmlformats.org/markup-compatibility/2006">
              <mc:Choice xmlns:v="urn:schemas-microsoft-com:vml" Requires="v">
                <p:oleObj spid="_x0000_s69635" name="Equation" r:id="rId4" imgW="507780" imgH="393529" progId="">
                  <p:embed/>
                </p:oleObj>
              </mc:Choice>
              <mc:Fallback>
                <p:oleObj name="Equation" r:id="rId4" imgW="507780" imgH="393529"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181600"/>
                        <a:ext cx="1752600" cy="1359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4"/>
          <p:cNvGraphicFramePr>
            <a:graphicFrameLocks noChangeAspect="1"/>
          </p:cNvGraphicFramePr>
          <p:nvPr/>
        </p:nvGraphicFramePr>
        <p:xfrm>
          <a:off x="3810000" y="5029200"/>
          <a:ext cx="1752600" cy="1265645"/>
        </p:xfrm>
        <a:graphic>
          <a:graphicData uri="http://schemas.openxmlformats.org/presentationml/2006/ole">
            <mc:AlternateContent xmlns:mc="http://schemas.openxmlformats.org/markup-compatibility/2006">
              <mc:Choice xmlns:v="urn:schemas-microsoft-com:vml" Requires="v">
                <p:oleObj spid="_x0000_s69636" name="Equation" r:id="rId6" imgW="545863" imgH="393529" progId="">
                  <p:embed/>
                </p:oleObj>
              </mc:Choice>
              <mc:Fallback>
                <p:oleObj name="Equation" r:id="rId6" imgW="545863" imgH="393529"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029200"/>
                        <a:ext cx="1752600" cy="1265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6477000" y="4953000"/>
          <a:ext cx="1659769" cy="1371600"/>
        </p:xfrm>
        <a:graphic>
          <a:graphicData uri="http://schemas.openxmlformats.org/presentationml/2006/ole">
            <mc:AlternateContent xmlns:mc="http://schemas.openxmlformats.org/markup-compatibility/2006">
              <mc:Choice xmlns:v="urn:schemas-microsoft-com:vml" Requires="v">
                <p:oleObj spid="_x0000_s69637" name="Equation" r:id="rId8" imgW="508000" imgH="419100" progId="">
                  <p:embed/>
                </p:oleObj>
              </mc:Choice>
              <mc:Fallback>
                <p:oleObj name="Equation" r:id="rId8" imgW="508000" imgH="41910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4953000"/>
                        <a:ext cx="1659769"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a:spLocks noChangeArrowheads="1"/>
          </p:cNvSpPr>
          <p:nvPr/>
        </p:nvSpPr>
        <p:spPr bwMode="auto">
          <a:xfrm>
            <a:off x="152400" y="4495800"/>
            <a:ext cx="4495800" cy="584775"/>
          </a:xfrm>
          <a:prstGeom prst="rect">
            <a:avLst/>
          </a:prstGeom>
          <a:noFill/>
          <a:ln w="9525">
            <a:noFill/>
            <a:miter lim="800000"/>
            <a:headEnd/>
            <a:tailEnd/>
          </a:ln>
        </p:spPr>
        <p:txBody>
          <a:bodyPr wrap="square">
            <a:spAutoFit/>
          </a:bodyPr>
          <a:lstStyle/>
          <a:p>
            <a:pPr>
              <a:spcBef>
                <a:spcPct val="50000"/>
              </a:spcBef>
            </a:pPr>
            <a:r>
              <a:rPr lang="en-US" sz="3200" b="1" dirty="0" err="1">
                <a:solidFill>
                  <a:srgbClr val="0000FF"/>
                </a:solidFill>
                <a:latin typeface="Times New Roman" pitchFamily="18" charset="0"/>
                <a:cs typeface="Times New Roman" pitchFamily="18" charset="0"/>
              </a:rPr>
              <a:t>Suy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thức</a:t>
            </a:r>
            <a:r>
              <a:rPr lang="en-US" sz="3200" b="1" dirty="0">
                <a:solidFill>
                  <a:srgbClr val="0000FF"/>
                </a:solidFill>
                <a:latin typeface="Times New Roman" pitchFamily="18" charset="0"/>
                <a:cs typeface="Times New Roman" pitchFamily="18" charset="0"/>
              </a:rPr>
              <a:t>:</a:t>
            </a:r>
          </a:p>
        </p:txBody>
      </p:sp>
      <p:graphicFrame>
        <p:nvGraphicFramePr>
          <p:cNvPr id="15369" name="Object 17"/>
          <p:cNvGraphicFramePr>
            <a:graphicFrameLocks noChangeAspect="1"/>
          </p:cNvGraphicFramePr>
          <p:nvPr/>
        </p:nvGraphicFramePr>
        <p:xfrm>
          <a:off x="0" y="0"/>
          <a:ext cx="114300" cy="180975"/>
        </p:xfrm>
        <a:graphic>
          <a:graphicData uri="http://schemas.openxmlformats.org/presentationml/2006/ole">
            <mc:AlternateContent xmlns:mc="http://schemas.openxmlformats.org/markup-compatibility/2006">
              <mc:Choice xmlns:v="urn:schemas-microsoft-com:vml" Requires="v">
                <p:oleObj spid="_x0000_s69638" name="Equation" r:id="rId10" imgW="114102" imgH="177492" progId="">
                  <p:embed/>
                </p:oleObj>
              </mc:Choice>
              <mc:Fallback>
                <p:oleObj name="Equation" r:id="rId10" imgW="114102" imgH="177492"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143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2"/>
          <p:cNvGrpSpPr>
            <a:grpSpLocks/>
          </p:cNvGrpSpPr>
          <p:nvPr/>
        </p:nvGrpSpPr>
        <p:grpSpPr bwMode="auto">
          <a:xfrm>
            <a:off x="0" y="609601"/>
            <a:ext cx="9144000" cy="1625722"/>
            <a:chOff x="-68352" y="3573277"/>
            <a:chExt cx="9489057" cy="1230190"/>
          </a:xfrm>
        </p:grpSpPr>
        <p:sp>
          <p:nvSpPr>
            <p:cNvPr id="15371" name="Rectangle 19"/>
            <p:cNvSpPr>
              <a:spLocks noChangeArrowheads="1"/>
            </p:cNvSpPr>
            <p:nvPr/>
          </p:nvSpPr>
          <p:spPr bwMode="auto">
            <a:xfrm>
              <a:off x="-68352" y="3573277"/>
              <a:ext cx="9489057" cy="1187768"/>
            </a:xfrm>
            <a:prstGeom prst="rect">
              <a:avLst/>
            </a:prstGeom>
            <a:noFill/>
            <a:ln w="9525">
              <a:noFill/>
              <a:miter lim="800000"/>
              <a:headEnd/>
              <a:tailEnd/>
            </a:ln>
          </p:spPr>
          <p:txBody>
            <a:bodyPr wrap="square" anchor="ctr">
              <a:spAutoFit/>
            </a:bodyPr>
            <a:lstStyle/>
            <a:p>
              <a:pPr algn="just" eaLnBrk="0" hangingPunct="0"/>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dẫn,tỉ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thuận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chiều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dài</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tỉ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lệ</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nghịch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diện</a:t>
              </a:r>
              <a:r>
                <a:rPr lang="en-US" sz="3200" b="1" dirty="0">
                  <a:solidFill>
                    <a:srgbClr val="0000FF"/>
                  </a:solidFill>
                  <a:latin typeface="Times New Roman" pitchFamily="18" charset="0"/>
                  <a:cs typeface="Times New Roman" pitchFamily="18" charset="0"/>
                </a:rPr>
                <a:t> S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dẫn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phụ</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thuộc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dẫn</a:t>
              </a:r>
              <a:r>
                <a:rPr lang="en-US" sz="3200" b="1" dirty="0">
                  <a:solidFill>
                    <a:srgbClr val="0000FF"/>
                  </a:solidFill>
                  <a:latin typeface="Times New Roman" pitchFamily="18" charset="0"/>
                  <a:cs typeface="Times New Roman" pitchFamily="18" charset="0"/>
                </a:rPr>
                <a:t>.          </a:t>
              </a:r>
            </a:p>
          </p:txBody>
        </p:sp>
        <p:graphicFrame>
          <p:nvGraphicFramePr>
            <p:cNvPr id="15372" name="Object 20"/>
            <p:cNvGraphicFramePr>
              <a:graphicFrameLocks noChangeAspect="1"/>
            </p:cNvGraphicFramePr>
            <p:nvPr/>
          </p:nvGraphicFramePr>
          <p:xfrm>
            <a:off x="3094667" y="4493357"/>
            <a:ext cx="466090" cy="310110"/>
          </p:xfrm>
          <a:graphic>
            <a:graphicData uri="http://schemas.openxmlformats.org/presentationml/2006/ole">
              <mc:AlternateContent xmlns:mc="http://schemas.openxmlformats.org/markup-compatibility/2006">
                <mc:Choice xmlns:v="urn:schemas-microsoft-com:vml" Requires="v">
                  <p:oleObj spid="_x0000_s69639" name="Equation" r:id="rId12" imgW="114151" imgH="164885" progId="">
                    <p:embed/>
                  </p:oleObj>
                </mc:Choice>
                <mc:Fallback>
                  <p:oleObj name="Equation" r:id="rId12" imgW="114151" imgH="164885" progId="">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4667" y="4493357"/>
                          <a:ext cx="466090" cy="310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Lef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downLeft)">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Left)">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down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3539430"/>
          </a:xfrm>
          <a:prstGeom prst="rect">
            <a:avLst/>
          </a:prstGeom>
          <a:noFill/>
          <a:ln w="9525">
            <a:noFill/>
            <a:miter lim="800000"/>
            <a:headEnd/>
            <a:tailEnd/>
          </a:ln>
        </p:spPr>
        <p:txBody>
          <a:bodyPr wrap="square" anchor="ctr">
            <a:spAutoFit/>
          </a:bodyPr>
          <a:lstStyle/>
          <a:p>
            <a:pPr algn="just" eaLnBrk="0" hangingPunct="0"/>
            <a:r>
              <a:rPr lang="de-DE" sz="3200" b="1" i="1" dirty="0">
                <a:latin typeface="VNI-Times" pitchFamily="2" charset="0"/>
                <a:cs typeface="Times New Roman" pitchFamily="18" charset="0"/>
              </a:rPr>
              <a:t>*</a:t>
            </a:r>
            <a:r>
              <a:rPr lang="de-DE" sz="3200" b="1" i="1" dirty="0">
                <a:latin typeface="Times New Roman" pitchFamily="18" charset="0"/>
                <a:cs typeface="Times New Roman" pitchFamily="18" charset="0"/>
              </a:rPr>
              <a:t>Giáo dục môi trường </a:t>
            </a:r>
            <a:endParaRPr lang="en-US" sz="3200" dirty="0">
              <a:latin typeface="Times New Roman" pitchFamily="18" charset="0"/>
            </a:endParaRPr>
          </a:p>
          <a:p>
            <a:pPr algn="just" eaLnBrk="0" hangingPunct="0"/>
            <a:r>
              <a:rPr lang="de-DE" sz="3200" dirty="0">
                <a:latin typeface="Times New Roman" pitchFamily="18" charset="0"/>
                <a:cs typeface="Times New Roman" pitchFamily="18" charset="0"/>
              </a:rPr>
              <a:t>+</a:t>
            </a:r>
            <a:r>
              <a:rPr lang="de-DE" sz="3200" b="1" dirty="0">
                <a:latin typeface="Times New Roman" pitchFamily="18" charset="0"/>
                <a:cs typeface="Times New Roman" pitchFamily="18" charset="0"/>
              </a:rPr>
              <a:t> </a:t>
            </a:r>
            <a:r>
              <a:rPr lang="de-DE" sz="3200" i="1" dirty="0">
                <a:latin typeface="Times New Roman" pitchFamily="18" charset="0"/>
                <a:cs typeface="Times New Roman" pitchFamily="18" charset="0"/>
              </a:rPr>
              <a:t>Điện trở là nguyên nhân gây ra sự tỏa nhiệt trên dây, nhiệt lượng tỏa ra trên dây là vô ích, làm hao phí điện năng.</a:t>
            </a:r>
            <a:endParaRPr lang="en-US" sz="3200" dirty="0">
              <a:latin typeface="Times New Roman" pitchFamily="18" charset="0"/>
            </a:endParaRPr>
          </a:p>
          <a:p>
            <a:pPr algn="just" eaLnBrk="0" hangingPunct="0"/>
            <a:r>
              <a:rPr lang="de-DE" sz="3200" i="1" dirty="0">
                <a:latin typeface="Times New Roman" pitchFamily="18" charset="0"/>
                <a:cs typeface="Times New Roman" pitchFamily="18" charset="0"/>
              </a:rPr>
              <a:t>+ Mỗi dây dẫn chịu được một cường độ dòng điện xác định.</a:t>
            </a:r>
          </a:p>
          <a:p>
            <a:pPr algn="just" eaLnBrk="0" hangingPunct="0"/>
            <a:endParaRPr lang="de-DE" sz="3200" dirty="0">
              <a:latin typeface="Times New Roman" pitchFamily="18" charset="0"/>
            </a:endParaRPr>
          </a:p>
        </p:txBody>
      </p:sp>
      <p:sp>
        <p:nvSpPr>
          <p:cNvPr id="16387" name="Rectangle 2"/>
          <p:cNvSpPr>
            <a:spLocks noChangeArrowheads="1"/>
          </p:cNvSpPr>
          <p:nvPr/>
        </p:nvSpPr>
        <p:spPr bwMode="auto">
          <a:xfrm>
            <a:off x="152400" y="3048000"/>
            <a:ext cx="8991600" cy="1066800"/>
          </a:xfrm>
          <a:prstGeom prst="rect">
            <a:avLst/>
          </a:prstGeom>
          <a:noFill/>
          <a:ln w="9525">
            <a:noFill/>
            <a:miter lim="800000"/>
            <a:headEnd/>
            <a:tailEnd/>
          </a:ln>
        </p:spPr>
        <p:txBody>
          <a:bodyPr wrap="square" anchor="ctr">
            <a:spAutoFit/>
          </a:bodyPr>
          <a:lstStyle/>
          <a:p>
            <a:pPr algn="just" eaLnBrk="0" hangingPunct="0"/>
            <a:r>
              <a:rPr lang="de-DE" sz="3200" i="1" dirty="0">
                <a:solidFill>
                  <a:srgbClr val="FF0000"/>
                </a:solidFill>
                <a:latin typeface="Times New Roman" pitchFamily="18" charset="0"/>
                <a:cs typeface="Times New Roman" pitchFamily="18" charset="0"/>
              </a:rPr>
              <a:t>Nếu sử dụng dây không đúng cường độ dòng điện cho phép thì gây ra hiện tượng gì?</a:t>
            </a:r>
            <a:endParaRPr lang="en-US" sz="3200" dirty="0">
              <a:solidFill>
                <a:srgbClr val="FF0000"/>
              </a:solidFill>
              <a:latin typeface="Times New Roman" pitchFamily="18" charset="0"/>
            </a:endParaRPr>
          </a:p>
        </p:txBody>
      </p:sp>
      <p:sp>
        <p:nvSpPr>
          <p:cNvPr id="4" name="Rectangle 3"/>
          <p:cNvSpPr>
            <a:spLocks noChangeArrowheads="1"/>
          </p:cNvSpPr>
          <p:nvPr/>
        </p:nvSpPr>
        <p:spPr bwMode="auto">
          <a:xfrm>
            <a:off x="0" y="4038600"/>
            <a:ext cx="8991600" cy="584775"/>
          </a:xfrm>
          <a:prstGeom prst="rect">
            <a:avLst/>
          </a:prstGeom>
          <a:noFill/>
          <a:ln w="9525">
            <a:noFill/>
            <a:miter lim="800000"/>
            <a:headEnd/>
            <a:tailEnd/>
          </a:ln>
        </p:spPr>
        <p:txBody>
          <a:bodyPr wrap="square">
            <a:spAutoFit/>
          </a:bodyPr>
          <a:lstStyle/>
          <a:p>
            <a:pPr algn="just" eaLnBrk="0" hangingPunct="0"/>
            <a:r>
              <a:rPr lang="de-DE" sz="3200" b="1" i="1" dirty="0">
                <a:latin typeface="Times New Roman" pitchFamily="18" charset="0"/>
                <a:cs typeface="Times New Roman" pitchFamily="18" charset="0"/>
              </a:rPr>
              <a:t>Trả lời: </a:t>
            </a:r>
            <a:r>
              <a:rPr lang="de-DE" sz="3200" dirty="0">
                <a:latin typeface="Times New Roman" pitchFamily="18" charset="0"/>
                <a:cs typeface="Times New Roman" pitchFamily="18" charset="0"/>
              </a:rPr>
              <a:t>Làm dây dẫn nóng chảy, gây ra hỏa hoạn</a:t>
            </a:r>
            <a:endParaRPr lang="de-DE" sz="3200" dirty="0">
              <a:latin typeface="Times New Roman" pitchFamily="18" charset="0"/>
            </a:endParaRPr>
          </a:p>
        </p:txBody>
      </p:sp>
      <p:sp>
        <p:nvSpPr>
          <p:cNvPr id="5" name="Rectangle 1"/>
          <p:cNvSpPr>
            <a:spLocks noChangeArrowheads="1"/>
          </p:cNvSpPr>
          <p:nvPr/>
        </p:nvSpPr>
        <p:spPr bwMode="auto">
          <a:xfrm>
            <a:off x="0" y="4572000"/>
            <a:ext cx="9144000" cy="1569660"/>
          </a:xfrm>
          <a:prstGeom prst="rect">
            <a:avLst/>
          </a:prstGeom>
          <a:noFill/>
          <a:ln w="9525">
            <a:noFill/>
            <a:miter lim="800000"/>
            <a:headEnd/>
            <a:tailEnd/>
          </a:ln>
        </p:spPr>
        <p:txBody>
          <a:bodyPr wrap="square" anchor="ctr">
            <a:spAutoFit/>
          </a:bodyPr>
          <a:lstStyle/>
          <a:p>
            <a:pPr eaLnBrk="0" hangingPunct="0">
              <a:tabLst>
                <a:tab pos="457200" algn="l"/>
              </a:tabLst>
            </a:pPr>
            <a:r>
              <a:rPr lang="de-DE" sz="3200" b="1" dirty="0">
                <a:cs typeface="Times New Roman" pitchFamily="18" charset="0"/>
              </a:rPr>
              <a:t>*</a:t>
            </a:r>
            <a:r>
              <a:rPr lang="de-DE" sz="3200" b="1" dirty="0">
                <a:latin typeface="Times New Roman" pitchFamily="18" charset="0"/>
                <a:cs typeface="Times New Roman" pitchFamily="18" charset="0"/>
              </a:rPr>
              <a:t>Tiết kiệm năng lượng:</a:t>
            </a:r>
            <a:endParaRPr lang="en-US" sz="3200" dirty="0">
              <a:latin typeface="Times New Roman" pitchFamily="18" charset="0"/>
            </a:endParaRPr>
          </a:p>
          <a:p>
            <a:pPr eaLnBrk="0" hangingPunct="0">
              <a:tabLst>
                <a:tab pos="457200" algn="l"/>
              </a:tabLst>
            </a:pPr>
            <a:r>
              <a:rPr lang="de-DE" sz="3200" i="1" dirty="0">
                <a:cs typeface="Times New Roman" pitchFamily="18" charset="0"/>
              </a:rPr>
              <a:t> </a:t>
            </a:r>
            <a:r>
              <a:rPr lang="de-DE" sz="3200" i="1" dirty="0">
                <a:solidFill>
                  <a:srgbClr val="FF0000"/>
                </a:solidFill>
                <a:latin typeface="Times New Roman" pitchFamily="18" charset="0"/>
                <a:cs typeface="Times New Roman" pitchFamily="18" charset="0"/>
              </a:rPr>
              <a:t>Để tiết kiệm điện năng ta cần sử dụng dây dẫn có điện trở lớn hay nhỏ?</a:t>
            </a:r>
            <a:endParaRPr lang="en-US" sz="3200" dirty="0">
              <a:solidFill>
                <a:srgbClr val="FF0000"/>
              </a:solidFill>
              <a:latin typeface="Times New Roman" pitchFamily="18" charset="0"/>
            </a:endParaRPr>
          </a:p>
        </p:txBody>
      </p:sp>
      <p:sp>
        <p:nvSpPr>
          <p:cNvPr id="6" name="Rectangle 5"/>
          <p:cNvSpPr>
            <a:spLocks noChangeArrowheads="1"/>
          </p:cNvSpPr>
          <p:nvPr/>
        </p:nvSpPr>
        <p:spPr bwMode="auto">
          <a:xfrm>
            <a:off x="0" y="6019800"/>
            <a:ext cx="6324600" cy="1066800"/>
          </a:xfrm>
          <a:prstGeom prst="rect">
            <a:avLst/>
          </a:prstGeom>
          <a:noFill/>
          <a:ln w="9525">
            <a:noFill/>
            <a:miter lim="800000"/>
            <a:headEnd/>
            <a:tailEnd/>
          </a:ln>
        </p:spPr>
        <p:txBody>
          <a:bodyPr>
            <a:spAutoFit/>
          </a:bodyPr>
          <a:lstStyle/>
          <a:p>
            <a:pPr eaLnBrk="0" hangingPunct="0">
              <a:tabLst>
                <a:tab pos="457200" algn="l"/>
              </a:tabLst>
            </a:pPr>
            <a:r>
              <a:rPr lang="de-DE" sz="3200" i="1" dirty="0">
                <a:latin typeface="Times New Roman" pitchFamily="18" charset="0"/>
                <a:cs typeface="Times New Roman" pitchFamily="18" charset="0"/>
              </a:rPr>
              <a:t>Trả lời: Dây dẫn có điện trở nhỏ</a:t>
            </a:r>
            <a:endParaRPr lang="de-DE" sz="3200" dirty="0">
              <a:latin typeface="Times New Roman" pitchFamily="18" charset="0"/>
              <a:cs typeface="Times New Roman" pitchFamily="18" charset="0"/>
            </a:endParaRPr>
          </a:p>
          <a:p>
            <a:pPr eaLnBrk="0" hangingPunct="0">
              <a:tabLst>
                <a:tab pos="457200" algn="l"/>
              </a:tabLst>
            </a:pPr>
            <a:r>
              <a:rPr lang="de-DE" sz="3200" dirty="0">
                <a:latin typeface="VNI-Times" pitchFamily="2" charset="0"/>
                <a:cs typeface="Times New Roman" pitchFamily="18" charset="0"/>
              </a:rPr>
              <a:t>   </a:t>
            </a:r>
            <a:endParaRPr lang="de-D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checkerboard(across)">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circle(in)">
                                      <p:cBhvr>
                                        <p:cTn id="17" dur="20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22" dur="500"/>
                                        <p:tgtEl>
                                          <p:spTgt spid="163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plus(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plus(in)">
                                      <p:cBhvr>
                                        <p:cTn id="37" dur="2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linds(horizontal)">
                                      <p:cBhvr>
                                        <p:cTn id="4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1"/>
          <p:cNvGraphicFramePr>
            <a:graphicFrameLocks noChangeAspect="1"/>
          </p:cNvGraphicFramePr>
          <p:nvPr/>
        </p:nvGraphicFramePr>
        <p:xfrm>
          <a:off x="1752600" y="1471613"/>
          <a:ext cx="533400" cy="898525"/>
        </p:xfrm>
        <a:graphic>
          <a:graphicData uri="http://schemas.openxmlformats.org/presentationml/2006/ole">
            <mc:AlternateContent xmlns:mc="http://schemas.openxmlformats.org/markup-compatibility/2006">
              <mc:Choice xmlns:v="urn:schemas-microsoft-com:vml" Requires="v">
                <p:oleObj spid="_x0000_s70658" r:id="rId2" imgW="164957" imgH="393359" progId="">
                  <p:embed/>
                </p:oleObj>
              </mc:Choice>
              <mc:Fallback>
                <p:oleObj r:id="rId2" imgW="164957" imgH="393359" progId="">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1613"/>
                        <a:ext cx="533400"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2"/>
          <p:cNvGraphicFramePr>
            <a:graphicFrameLocks noChangeAspect="1"/>
          </p:cNvGraphicFramePr>
          <p:nvPr/>
        </p:nvGraphicFramePr>
        <p:xfrm>
          <a:off x="5608638" y="1541463"/>
          <a:ext cx="990600" cy="758825"/>
        </p:xfrm>
        <a:graphic>
          <a:graphicData uri="http://schemas.openxmlformats.org/presentationml/2006/ole">
            <mc:AlternateContent xmlns:mc="http://schemas.openxmlformats.org/markup-compatibility/2006">
              <mc:Choice xmlns:v="urn:schemas-microsoft-com:vml" Requires="v">
                <p:oleObj spid="_x0000_s70659" r:id="rId4" imgW="253890" imgH="418918" progId="">
                  <p:embed/>
                </p:oleObj>
              </mc:Choice>
              <mc:Fallback>
                <p:oleObj r:id="rId4" imgW="253890" imgH="41891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1541463"/>
                        <a:ext cx="99060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3"/>
          <p:cNvGraphicFramePr>
            <a:graphicFrameLocks noChangeAspect="1"/>
          </p:cNvGraphicFramePr>
          <p:nvPr/>
        </p:nvGraphicFramePr>
        <p:xfrm>
          <a:off x="3673475" y="1431925"/>
          <a:ext cx="685800" cy="977900"/>
        </p:xfrm>
        <a:graphic>
          <a:graphicData uri="http://schemas.openxmlformats.org/presentationml/2006/ole">
            <mc:AlternateContent xmlns:mc="http://schemas.openxmlformats.org/markup-compatibility/2006">
              <mc:Choice xmlns:v="urn:schemas-microsoft-com:vml" Requires="v">
                <p:oleObj spid="_x0000_s70660" r:id="rId6" imgW="291973" imgH="418918" progId="">
                  <p:embed/>
                </p:oleObj>
              </mc:Choice>
              <mc:Fallback>
                <p:oleObj r:id="rId6" imgW="291973" imgH="418918"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475" y="1431925"/>
                        <a:ext cx="6858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4"/>
          <p:cNvGraphicFramePr>
            <a:graphicFrameLocks noChangeAspect="1"/>
          </p:cNvGraphicFramePr>
          <p:nvPr/>
        </p:nvGraphicFramePr>
        <p:xfrm>
          <a:off x="8239125" y="1577975"/>
          <a:ext cx="685800" cy="685800"/>
        </p:xfrm>
        <a:graphic>
          <a:graphicData uri="http://schemas.openxmlformats.org/presentationml/2006/ole">
            <mc:AlternateContent xmlns:mc="http://schemas.openxmlformats.org/markup-compatibility/2006">
              <mc:Choice xmlns:v="urn:schemas-microsoft-com:vml" Requires="v">
                <p:oleObj spid="_x0000_s70661" r:id="rId8" imgW="164957" imgH="393359" progId="">
                  <p:embed/>
                </p:oleObj>
              </mc:Choice>
              <mc:Fallback>
                <p:oleObj r:id="rId8" imgW="164957" imgH="393359"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9125" y="1577975"/>
                        <a:ext cx="685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Rectangle 5"/>
          <p:cNvSpPr>
            <a:spLocks noChangeArrowheads="1"/>
          </p:cNvSpPr>
          <p:nvPr/>
        </p:nvSpPr>
        <p:spPr bwMode="auto">
          <a:xfrm>
            <a:off x="111125" y="722313"/>
            <a:ext cx="9144000" cy="1385887"/>
          </a:xfrm>
          <a:prstGeom prst="rect">
            <a:avLst/>
          </a:prstGeom>
          <a:noFill/>
          <a:ln w="9525">
            <a:noFill/>
            <a:miter lim="800000"/>
            <a:headEnd/>
            <a:tailEnd/>
          </a:ln>
          <a:effectLst/>
        </p:spPr>
        <p:txBody>
          <a:bodyPr anchor="ctr">
            <a:spAutoFit/>
          </a:bodyPr>
          <a:lstStyle/>
          <a:p>
            <a:pPr eaLnBrk="0" hangingPunct="0"/>
            <a:r>
              <a:rPr lang="fr-FR" sz="2800" b="1" u="sng" dirty="0" err="1">
                <a:latin typeface="Times New Roman" pitchFamily="18" charset="0"/>
                <a:cs typeface="Times New Roman" pitchFamily="18" charset="0"/>
              </a:rPr>
              <a:t>Câu</a:t>
            </a:r>
            <a:r>
              <a:rPr lang="fr-FR" sz="2800" b="1" u="sng" dirty="0">
                <a:latin typeface="Times New Roman" pitchFamily="18" charset="0"/>
                <a:cs typeface="Times New Roman" pitchFamily="18" charset="0"/>
              </a:rPr>
              <a:t> 1</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l,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S </a:t>
            </a:r>
            <a:r>
              <a:rPr lang="fr-FR" sz="2800" dirty="0" err="1">
                <a:latin typeface="Times New Roman" pitchFamily="18" charset="0"/>
                <a:cs typeface="Times New Roman" pitchFamily="18" charset="0"/>
              </a:rPr>
              <a:t>và</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làm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bằng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chất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suất</a:t>
            </a:r>
            <a:r>
              <a:rPr lang="fr-FR"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 , </a:t>
            </a:r>
            <a:r>
              <a:rPr lang="fr-FR" sz="2800" dirty="0" err="1">
                <a:latin typeface="Times New Roman" pitchFamily="18" charset="0"/>
                <a:cs typeface="Times New Roman" pitchFamily="18" charset="0"/>
              </a:rPr>
              <a:t>thì</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R</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được</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tính</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bằng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công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thức</a:t>
            </a:r>
            <a:r>
              <a:rPr lang="fr-FR" sz="2800" dirty="0">
                <a:latin typeface="Times New Roman" pitchFamily="18" charset="0"/>
                <a:cs typeface="Times New Roman" pitchFamily="18" charset="0"/>
                <a:sym typeface="Symbol" pitchFamily="18" charset="2"/>
              </a:rPr>
              <a:t>        </a:t>
            </a:r>
            <a:endParaRPr lang="en-US" sz="2800" dirty="0">
              <a:latin typeface="Times New Roman" pitchFamily="18" charset="0"/>
              <a:cs typeface="Times New Roman" pitchFamily="18" charset="0"/>
              <a:sym typeface="Symbol" pitchFamily="18" charset="2"/>
            </a:endParaRPr>
          </a:p>
          <a:p>
            <a:pPr eaLnBrk="0" hangingPunct="0"/>
            <a:r>
              <a:rPr lang="fr-FR" sz="2800" dirty="0">
                <a:latin typeface="Times New Roman" pitchFamily="18" charset="0"/>
                <a:cs typeface="Times New Roman" pitchFamily="18" charset="0"/>
                <a:sym typeface="Symbol" pitchFamily="18" charset="2"/>
              </a:rPr>
              <a:t>A. R =  </a:t>
            </a:r>
            <a:r>
              <a:rPr lang="en-US" sz="2800" i="1"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 </a:t>
            </a:r>
            <a:endParaRPr lang="fr-FR" sz="2800" i="1" dirty="0">
              <a:latin typeface="Times New Roman" pitchFamily="18" charset="0"/>
              <a:cs typeface="Times New Roman" pitchFamily="18" charset="0"/>
              <a:sym typeface="Symbol" pitchFamily="18" charset="2"/>
            </a:endParaRPr>
          </a:p>
        </p:txBody>
      </p:sp>
      <p:sp>
        <p:nvSpPr>
          <p:cNvPr id="18439" name="Rectangle 6"/>
          <p:cNvSpPr>
            <a:spLocks noChangeArrowheads="1"/>
          </p:cNvSpPr>
          <p:nvPr/>
        </p:nvSpPr>
        <p:spPr bwMode="auto">
          <a:xfrm>
            <a:off x="2438400" y="1689100"/>
            <a:ext cx="1905000" cy="461963"/>
          </a:xfrm>
          <a:prstGeom prst="rect">
            <a:avLst/>
          </a:prstGeom>
          <a:noFill/>
          <a:ln w="9525">
            <a:noFill/>
            <a:miter lim="800000"/>
            <a:headEnd/>
            <a:tailEnd/>
          </a:ln>
          <a:effectLst/>
        </p:spPr>
        <p:txBody>
          <a:bodyPr anchor="ctr">
            <a:spAutoFit/>
          </a:bodyPr>
          <a:lstStyle/>
          <a:p>
            <a:pPr eaLnBrk="0" hangingPunct="0"/>
            <a:r>
              <a:rPr lang="fr-FR" sz="1200">
                <a:cs typeface="Times New Roman" pitchFamily="18" charset="0"/>
              </a:rPr>
              <a:t>.   </a:t>
            </a:r>
            <a:r>
              <a:rPr lang="fr-FR" sz="2400">
                <a:latin typeface="Times New Roman" pitchFamily="18" charset="0"/>
                <a:cs typeface="Times New Roman" pitchFamily="18" charset="0"/>
              </a:rPr>
              <a:t>B. R</a:t>
            </a:r>
            <a:r>
              <a:rPr lang="fr-FR" sz="2400" b="1">
                <a:latin typeface="Times New Roman" pitchFamily="18" charset="0"/>
                <a:cs typeface="Times New Roman" pitchFamily="18" charset="0"/>
              </a:rPr>
              <a:t>  =  </a:t>
            </a:r>
            <a:endParaRPr lang="fr-FR" sz="2400">
              <a:latin typeface="Times New Roman" pitchFamily="18" charset="0"/>
              <a:cs typeface="Times New Roman" pitchFamily="18" charset="0"/>
            </a:endParaRPr>
          </a:p>
        </p:txBody>
      </p:sp>
      <p:sp>
        <p:nvSpPr>
          <p:cNvPr id="18440" name="Rectangle 7"/>
          <p:cNvSpPr>
            <a:spLocks noChangeArrowheads="1"/>
          </p:cNvSpPr>
          <p:nvPr/>
        </p:nvSpPr>
        <p:spPr bwMode="auto">
          <a:xfrm>
            <a:off x="4603750" y="1323975"/>
            <a:ext cx="2057400" cy="830263"/>
          </a:xfrm>
          <a:prstGeom prst="rect">
            <a:avLst/>
          </a:prstGeom>
          <a:noFill/>
          <a:ln w="9525">
            <a:noFill/>
            <a:miter lim="800000"/>
            <a:headEnd/>
            <a:tailEnd/>
          </a:ln>
          <a:effectLst/>
        </p:spPr>
        <p:txBody>
          <a:bodyPr anchor="ctr">
            <a:spAutoFit/>
          </a:bodyPr>
          <a:lstStyle/>
          <a:p>
            <a:pPr eaLnBrk="0" hangingPunct="0"/>
            <a:r>
              <a:rPr lang="fr-FR" sz="2400">
                <a:cs typeface="Times New Roman" pitchFamily="18" charset="0"/>
              </a:rPr>
              <a:t>                    C. R =  </a:t>
            </a:r>
            <a:endParaRPr lang="fr-FR" sz="2400"/>
          </a:p>
        </p:txBody>
      </p:sp>
      <p:sp>
        <p:nvSpPr>
          <p:cNvPr id="18441" name="Rectangle 8"/>
          <p:cNvSpPr>
            <a:spLocks noChangeArrowheads="1"/>
          </p:cNvSpPr>
          <p:nvPr/>
        </p:nvSpPr>
        <p:spPr bwMode="auto">
          <a:xfrm>
            <a:off x="6934200" y="1689100"/>
            <a:ext cx="1676400" cy="461963"/>
          </a:xfrm>
          <a:prstGeom prst="rect">
            <a:avLst/>
          </a:prstGeom>
          <a:noFill/>
          <a:ln w="9525">
            <a:noFill/>
            <a:miter lim="800000"/>
            <a:headEnd/>
            <a:tailEnd/>
          </a:ln>
          <a:effectLst/>
        </p:spPr>
        <p:txBody>
          <a:bodyPr anchor="ctr">
            <a:spAutoFit/>
          </a:bodyPr>
          <a:lstStyle/>
          <a:p>
            <a:pPr eaLnBrk="0" hangingPunct="0"/>
            <a:r>
              <a:rPr lang="fr-FR" sz="2400">
                <a:cs typeface="Times New Roman" pitchFamily="18" charset="0"/>
              </a:rPr>
              <a:t>D. R =</a:t>
            </a:r>
            <a:r>
              <a:rPr lang="fr-FR" sz="2400" b="1">
                <a:cs typeface="Times New Roman" pitchFamily="18" charset="0"/>
              </a:rPr>
              <a:t> </a:t>
            </a:r>
            <a:r>
              <a:rPr lang="en-US" sz="2400" i="1">
                <a:latin typeface="Times New Roman" pitchFamily="18" charset="0"/>
                <a:cs typeface="Times New Roman" pitchFamily="18" charset="0"/>
                <a:sym typeface="Symbol" pitchFamily="18" charset="2"/>
              </a:rPr>
              <a:t></a:t>
            </a:r>
            <a:r>
              <a:rPr lang="fr-FR" sz="2400">
                <a:cs typeface="Times New Roman" pitchFamily="18" charset="0"/>
              </a:rPr>
              <a:t> </a:t>
            </a:r>
            <a:endParaRPr lang="fr-FR" sz="2400" i="1">
              <a:latin typeface="Times New Roman" pitchFamily="18" charset="0"/>
              <a:cs typeface="Times New Roman" pitchFamily="18" charset="0"/>
              <a:sym typeface="Symbol" pitchFamily="18" charset="2"/>
            </a:endParaRPr>
          </a:p>
        </p:txBody>
      </p:sp>
      <p:sp>
        <p:nvSpPr>
          <p:cNvPr id="18442" name="Rectangle 9"/>
          <p:cNvSpPr>
            <a:spLocks noChangeArrowheads="1"/>
          </p:cNvSpPr>
          <p:nvPr/>
        </p:nvSpPr>
        <p:spPr bwMode="auto">
          <a:xfrm>
            <a:off x="-41275" y="2208213"/>
            <a:ext cx="9296400" cy="4154487"/>
          </a:xfrm>
          <a:prstGeom prst="rect">
            <a:avLst/>
          </a:prstGeom>
          <a:noFill/>
          <a:ln w="9525">
            <a:noFill/>
            <a:miter lim="800000"/>
            <a:headEnd/>
            <a:tailEnd/>
          </a:ln>
          <a:effectLst/>
        </p:spPr>
        <p:txBody>
          <a:bodyPr anchor="ctr">
            <a:spAutoFit/>
          </a:bodyPr>
          <a:lstStyle/>
          <a:p>
            <a:pPr indent="114300" eaLnBrk="0" hangingPunct="0">
              <a:tabLst>
                <a:tab pos="114300" algn="l"/>
                <a:tab pos="1714500" algn="l"/>
                <a:tab pos="3657600" algn="l"/>
                <a:tab pos="5143500" algn="l"/>
              </a:tabLst>
            </a:pPr>
            <a:r>
              <a:rPr lang="fr-FR" sz="1200" dirty="0">
                <a:cs typeface="Times New Roman" pitchFamily="18" charset="0"/>
              </a:rPr>
              <a:t>.  </a:t>
            </a:r>
            <a:endParaRPr lang="en-US" sz="800" dirty="0"/>
          </a:p>
          <a:p>
            <a:pPr indent="114300" eaLnBrk="0" hangingPunct="0">
              <a:tabLst>
                <a:tab pos="114300" algn="l"/>
                <a:tab pos="1714500" algn="l"/>
                <a:tab pos="3657600" algn="l"/>
                <a:tab pos="5143500" algn="l"/>
              </a:tabLst>
            </a:pPr>
            <a:r>
              <a:rPr lang="fr-FR" sz="2800" b="1" u="sng" dirty="0" err="1">
                <a:latin typeface="Times New Roman" pitchFamily="18" charset="0"/>
                <a:cs typeface="Times New Roman" pitchFamily="18" charset="0"/>
              </a:rPr>
              <a:t>Câu</a:t>
            </a:r>
            <a:r>
              <a:rPr lang="fr-FR" sz="2800" b="1" u="sng" dirty="0">
                <a:latin typeface="Times New Roman" pitchFamily="18" charset="0"/>
                <a:cs typeface="Times New Roman" pitchFamily="18" charset="0"/>
              </a:rPr>
              <a:t> 2</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suất</a:t>
            </a:r>
            <a:r>
              <a:rPr lang="fr-FR" sz="2800" dirty="0">
                <a:latin typeface="Times New Roman" pitchFamily="18" charset="0"/>
                <a:cs typeface="Times New Roman" pitchFamily="18" charset="0"/>
              </a:rPr>
              <a:t> là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một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hình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trụ</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indent="114300" eaLnBrk="0" hangingPunct="0">
              <a:tabLst>
                <a:tab pos="114300" algn="l"/>
                <a:tab pos="1714500" algn="l"/>
                <a:tab pos="3657600" algn="l"/>
                <a:tab pos="5143500" algn="l"/>
              </a:tabLst>
            </a:pPr>
            <a:r>
              <a:rPr lang="fr-FR" sz="2800" dirty="0" err="1">
                <a:latin typeface="Times New Roman" pitchFamily="18" charset="0"/>
                <a:cs typeface="Times New Roman" pitchFamily="18" charset="0"/>
              </a:rPr>
              <a:t>A.Chiều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1 m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đều</a:t>
            </a:r>
            <a:r>
              <a:rPr lang="fr-FR" sz="2800" dirty="0">
                <a:latin typeface="Times New Roman" pitchFamily="18" charset="0"/>
                <a:cs typeface="Times New Roman" pitchFamily="18" charset="0"/>
              </a:rPr>
              <a:t> 1m</a:t>
            </a:r>
            <a:r>
              <a:rPr lang="fr-FR" sz="2800" baseline="30000" dirty="0">
                <a:latin typeface="Times New Roman" pitchFamily="18" charset="0"/>
                <a:cs typeface="Times New Roman" pitchFamily="18" charset="0"/>
              </a:rPr>
              <a:t>2 </a:t>
            </a:r>
            <a:r>
              <a:rPr lang="fr-FR" sz="2800" dirty="0">
                <a:latin typeface="Times New Roman" pitchFamily="18" charset="0"/>
                <a:cs typeface="Times New Roman" pitchFamily="18" charset="0"/>
              </a:rPr>
              <a:t>.                                   </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rPr>
              <a:t>B.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1m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đều</a:t>
            </a:r>
            <a:r>
              <a:rPr lang="fr-FR" sz="2800" dirty="0">
                <a:latin typeface="Times New Roman" pitchFamily="18" charset="0"/>
                <a:cs typeface="Times New Roman" pitchFamily="18" charset="0"/>
              </a:rPr>
              <a:t> 1cm</a:t>
            </a:r>
            <a:r>
              <a:rPr lang="fr-FR" sz="2800" baseline="30000" dirty="0">
                <a:latin typeface="Times New Roman" pitchFamily="18" charset="0"/>
                <a:cs typeface="Times New Roman" pitchFamily="18" charset="0"/>
              </a:rPr>
              <a:t>2 </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rPr>
              <a:t>C.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1m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đều</a:t>
            </a:r>
            <a:r>
              <a:rPr lang="fr-FR" sz="2800" dirty="0">
                <a:latin typeface="Times New Roman" pitchFamily="18" charset="0"/>
                <a:cs typeface="Times New Roman" pitchFamily="18" charset="0"/>
              </a:rPr>
              <a:t> 1mm</a:t>
            </a:r>
            <a:r>
              <a:rPr lang="fr-FR" sz="2800" baseline="30000" dirty="0">
                <a:latin typeface="Times New Roman" pitchFamily="18" charset="0"/>
                <a:cs typeface="Times New Roman" pitchFamily="18" charset="0"/>
              </a:rPr>
              <a:t>2 </a:t>
            </a:r>
            <a:r>
              <a:rPr lang="fr-FR" sz="2800" dirty="0">
                <a:latin typeface="Times New Roman" pitchFamily="18" charset="0"/>
                <a:cs typeface="Times New Roman" pitchFamily="18" charset="0"/>
              </a:rPr>
              <a:t> .                              </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rPr>
              <a:t>D.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1mm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đều</a:t>
            </a:r>
            <a:r>
              <a:rPr lang="fr-FR" sz="2800" dirty="0">
                <a:latin typeface="Times New Roman" pitchFamily="18" charset="0"/>
                <a:cs typeface="Times New Roman" pitchFamily="18" charset="0"/>
              </a:rPr>
              <a:t> 1mm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indent="114300" eaLnBrk="0" hangingPunct="0">
              <a:tabLst>
                <a:tab pos="114300" algn="l"/>
                <a:tab pos="1714500" algn="l"/>
                <a:tab pos="3657600" algn="l"/>
                <a:tab pos="5143500" algn="l"/>
              </a:tabLst>
            </a:pPr>
            <a:r>
              <a:rPr lang="fr-FR" sz="2800" b="1" u="sng" dirty="0" err="1">
                <a:latin typeface="Times New Roman" pitchFamily="18" charset="0"/>
                <a:cs typeface="Times New Roman" pitchFamily="18" charset="0"/>
              </a:rPr>
              <a:t>Câu</a:t>
            </a:r>
            <a:r>
              <a:rPr lang="fr-FR" sz="2800" b="1" u="sng" dirty="0">
                <a:latin typeface="Times New Roman" pitchFamily="18" charset="0"/>
                <a:cs typeface="Times New Roman" pitchFamily="18" charset="0"/>
              </a:rPr>
              <a:t> 3</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Nếu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giảm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một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đi</a:t>
            </a:r>
            <a:r>
              <a:rPr lang="fr-FR" sz="2800" dirty="0">
                <a:latin typeface="Times New Roman" pitchFamily="18" charset="0"/>
                <a:cs typeface="Times New Roman" pitchFamily="18" charset="0"/>
              </a:rPr>
              <a:t> 4 </a:t>
            </a:r>
            <a:r>
              <a:rPr lang="fr-FR" sz="2800" dirty="0" err="1">
                <a:latin typeface="Times New Roman" pitchFamily="18" charset="0"/>
                <a:cs typeface="Times New Roman" pitchFamily="18" charset="0"/>
              </a:rPr>
              <a:t>lần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và</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tăng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lên</a:t>
            </a:r>
            <a:r>
              <a:rPr lang="fr-FR" sz="2800" dirty="0">
                <a:latin typeface="Times New Roman" pitchFamily="18" charset="0"/>
                <a:cs typeface="Times New Roman" pitchFamily="18" charset="0"/>
              </a:rPr>
              <a:t> 4 </a:t>
            </a:r>
            <a:r>
              <a:rPr lang="fr-FR" sz="2800" dirty="0" err="1">
                <a:latin typeface="Times New Roman" pitchFamily="18" charset="0"/>
                <a:cs typeface="Times New Roman" pitchFamily="18" charset="0"/>
              </a:rPr>
              <a:t>lần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thì</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suất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sẽ</a:t>
            </a:r>
            <a:r>
              <a:rPr lang="fr-FR"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rPr>
              <a:t>A.  </a:t>
            </a:r>
            <a:r>
              <a:rPr lang="fr-FR" sz="2800" dirty="0" err="1">
                <a:latin typeface="Times New Roman" pitchFamily="18" charset="0"/>
                <a:cs typeface="Times New Roman" pitchFamily="18" charset="0"/>
              </a:rPr>
              <a:t>Giảm</a:t>
            </a:r>
            <a:r>
              <a:rPr lang="fr-FR" sz="2800" dirty="0">
                <a:latin typeface="Times New Roman" pitchFamily="18" charset="0"/>
                <a:cs typeface="Times New Roman" pitchFamily="18" charset="0"/>
              </a:rPr>
              <a:t> 16 </a:t>
            </a:r>
            <a:r>
              <a:rPr lang="fr-FR" sz="2800" dirty="0" err="1">
                <a:latin typeface="Times New Roman" pitchFamily="18" charset="0"/>
                <a:cs typeface="Times New Roman" pitchFamily="18" charset="0"/>
              </a:rPr>
              <a:t>lần</a:t>
            </a:r>
            <a:r>
              <a:rPr lang="fr-FR" sz="2800" dirty="0">
                <a:latin typeface="Times New Roman" pitchFamily="18" charset="0"/>
                <a:cs typeface="Times New Roman" pitchFamily="18" charset="0"/>
              </a:rPr>
              <a:t>.       	  B. </a:t>
            </a:r>
            <a:r>
              <a:rPr lang="fr-FR" sz="2800" dirty="0" err="1">
                <a:latin typeface="Times New Roman" pitchFamily="18" charset="0"/>
                <a:cs typeface="Times New Roman" pitchFamily="18" charset="0"/>
              </a:rPr>
              <a:t>Tăng</a:t>
            </a:r>
            <a:r>
              <a:rPr lang="fr-FR" sz="2800" dirty="0">
                <a:latin typeface="Times New Roman" pitchFamily="18" charset="0"/>
                <a:cs typeface="Times New Roman" pitchFamily="18" charset="0"/>
              </a:rPr>
              <a:t>  16 </a:t>
            </a:r>
            <a:r>
              <a:rPr lang="fr-FR" sz="2800" dirty="0" err="1">
                <a:latin typeface="Times New Roman" pitchFamily="18" charset="0"/>
                <a:cs typeface="Times New Roman" pitchFamily="18" charset="0"/>
              </a:rPr>
              <a:t>lần</a:t>
            </a:r>
            <a:r>
              <a:rPr lang="fr-FR" sz="2800" dirty="0">
                <a:latin typeface="Times New Roman" pitchFamily="18" charset="0"/>
                <a:cs typeface="Times New Roman" pitchFamily="18" charset="0"/>
              </a:rPr>
              <a:t> .          	</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rPr>
              <a:t>C. </a:t>
            </a:r>
            <a:r>
              <a:rPr lang="fr-FR" sz="2800" dirty="0" err="1">
                <a:latin typeface="Times New Roman" pitchFamily="18" charset="0"/>
                <a:cs typeface="Times New Roman" pitchFamily="18" charset="0"/>
              </a:rPr>
              <a:t>không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đổi</a:t>
            </a:r>
            <a:r>
              <a:rPr lang="fr-FR" sz="2800" dirty="0">
                <a:latin typeface="Times New Roman" pitchFamily="18" charset="0"/>
                <a:cs typeface="Times New Roman" pitchFamily="18" charset="0"/>
              </a:rPr>
              <a:t>.	D. </a:t>
            </a:r>
            <a:r>
              <a:rPr lang="fr-FR" sz="2800" dirty="0" err="1">
                <a:latin typeface="Times New Roman" pitchFamily="18" charset="0"/>
                <a:cs typeface="Times New Roman" pitchFamily="18" charset="0"/>
              </a:rPr>
              <a:t>Tăng</a:t>
            </a:r>
            <a:r>
              <a:rPr lang="fr-FR" sz="2800" dirty="0">
                <a:latin typeface="Times New Roman" pitchFamily="18" charset="0"/>
                <a:cs typeface="Times New Roman" pitchFamily="18" charset="0"/>
              </a:rPr>
              <a:t> 8 </a:t>
            </a:r>
            <a:r>
              <a:rPr lang="fr-FR" sz="2800" dirty="0" err="1">
                <a:latin typeface="Times New Roman" pitchFamily="18" charset="0"/>
                <a:cs typeface="Times New Roman" pitchFamily="18" charset="0"/>
              </a:rPr>
              <a:t>lần</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8443" name="TextBox 10"/>
          <p:cNvSpPr txBox="1">
            <a:spLocks noChangeArrowheads="1"/>
          </p:cNvSpPr>
          <p:nvPr/>
        </p:nvSpPr>
        <p:spPr bwMode="auto">
          <a:xfrm>
            <a:off x="533400" y="1588"/>
            <a:ext cx="8391525" cy="584775"/>
          </a:xfrm>
          <a:prstGeom prst="rect">
            <a:avLst/>
          </a:prstGeom>
          <a:noFill/>
          <a:ln w="9525">
            <a:noFill/>
            <a:miter lim="800000"/>
            <a:headEnd/>
            <a:tailEnd/>
          </a:ln>
        </p:spPr>
        <p:txBody>
          <a:bodyPr>
            <a:spAutoFit/>
          </a:bodyPr>
          <a:lstStyle/>
          <a:p>
            <a:r>
              <a:rPr lang="en-US" sz="3200" dirty="0" err="1">
                <a:solidFill>
                  <a:srgbClr val="FF0000"/>
                </a:solidFill>
                <a:latin typeface="Times New Roman" pitchFamily="18" charset="0"/>
                <a:cs typeface="Times New Roman" pitchFamily="18" charset="0"/>
              </a:rPr>
              <a:t>Lựa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chọn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endParaRPr lang="en-US" sz="3200" dirty="0">
              <a:solidFill>
                <a:srgbClr val="FF0000"/>
              </a:solidFill>
              <a:latin typeface="Times New Roman" pitchFamily="18" charset="0"/>
              <a:cs typeface="Times New Roman" pitchFamily="18" charset="0"/>
            </a:endParaRPr>
          </a:p>
        </p:txBody>
      </p:sp>
      <p:sp>
        <p:nvSpPr>
          <p:cNvPr id="12" name="Oval 11"/>
          <p:cNvSpPr/>
          <p:nvPr/>
        </p:nvSpPr>
        <p:spPr>
          <a:xfrm>
            <a:off x="6781800" y="1689100"/>
            <a:ext cx="533400" cy="465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2700" y="2835275"/>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9213" y="5846763"/>
            <a:ext cx="422275"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52400" y="304800"/>
            <a:ext cx="8610600" cy="6124575"/>
          </a:xfrm>
          <a:prstGeom prst="rect">
            <a:avLst/>
          </a:prstGeom>
          <a:noFill/>
          <a:ln w="9525">
            <a:noFill/>
            <a:miter lim="800000"/>
            <a:headEnd/>
            <a:tailEnd/>
          </a:ln>
        </p:spPr>
        <p:txBody>
          <a:bodyPr>
            <a:spAutoFit/>
          </a:bodyPr>
          <a:lstStyle/>
          <a:p>
            <a:pPr indent="114300" eaLnBrk="0" hangingPunct="0">
              <a:tabLst>
                <a:tab pos="114300" algn="l"/>
                <a:tab pos="1714500" algn="l"/>
                <a:tab pos="3657600" algn="l"/>
                <a:tab pos="5143500" algn="l"/>
              </a:tabLst>
            </a:pPr>
            <a:r>
              <a:rPr lang="fr-FR" sz="2800" b="1" u="sng" dirty="0" err="1">
                <a:latin typeface="Times New Roman" pitchFamily="18" charset="0"/>
                <a:cs typeface="Times New Roman" pitchFamily="18" charset="0"/>
                <a:sym typeface="Symbol" pitchFamily="18" charset="2"/>
              </a:rPr>
              <a:t>Câu</a:t>
            </a:r>
            <a:r>
              <a:rPr lang="fr-FR" sz="2800" b="1" u="sng" dirty="0">
                <a:latin typeface="Times New Roman" pitchFamily="18" charset="0"/>
                <a:cs typeface="Times New Roman" pitchFamily="18" charset="0"/>
                <a:sym typeface="Symbol" pitchFamily="18" charset="2"/>
              </a:rPr>
              <a:t> 4</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Nhận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định</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nào</a:t>
            </a:r>
            <a:r>
              <a:rPr lang="fr-FR" sz="2800" dirty="0">
                <a:latin typeface="Times New Roman" pitchFamily="18" charset="0"/>
                <a:cs typeface="Times New Roman" pitchFamily="18" charset="0"/>
                <a:sym typeface="Symbol" pitchFamily="18" charset="2"/>
              </a:rPr>
              <a:t> là </a:t>
            </a:r>
            <a:r>
              <a:rPr lang="fr-FR" sz="2800" b="1" i="1" dirty="0" err="1">
                <a:latin typeface="Times New Roman" pitchFamily="18" charset="0"/>
                <a:cs typeface="Times New Roman" pitchFamily="18" charset="0"/>
                <a:sym typeface="Symbol" pitchFamily="18" charset="2"/>
              </a:rPr>
              <a:t>không</a:t>
            </a:r>
            <a:r>
              <a:rPr lang="fr-FR" sz="2800" b="1" i="1" dirty="0">
                <a:latin typeface="Times New Roman" pitchFamily="18" charset="0"/>
                <a:cs typeface="Times New Roman" pitchFamily="18" charset="0"/>
                <a:sym typeface="Symbol" pitchFamily="18" charset="2"/>
              </a:rPr>
              <a:t> </a:t>
            </a:r>
            <a:r>
              <a:rPr lang="fr-FR" sz="2800" b="1" i="1" dirty="0" err="1">
                <a:latin typeface="Times New Roman" pitchFamily="18" charset="0"/>
                <a:cs typeface="Times New Roman" pitchFamily="18" charset="0"/>
                <a:sym typeface="Symbol" pitchFamily="18" charset="2"/>
              </a:rPr>
              <a:t>đúng</a:t>
            </a:r>
            <a:r>
              <a:rPr lang="fr-FR" sz="2800" dirty="0">
                <a:latin typeface="Times New Roman" pitchFamily="18" charset="0"/>
                <a:cs typeface="Times New Roman" pitchFamily="18" charset="0"/>
                <a:sym typeface="Symbol" pitchFamily="18" charset="2"/>
              </a:rPr>
              <a:t> :</a:t>
            </a:r>
            <a:endParaRPr lang="en-US" sz="2800" dirty="0">
              <a:latin typeface="Times New Roman" pitchFamily="18" charset="0"/>
              <a:cs typeface="Times New Roman" pitchFamily="18" charset="0"/>
              <a:sym typeface="Symbol" pitchFamily="18" charset="2"/>
            </a:endParaRP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A. </a:t>
            </a:r>
            <a:r>
              <a:rPr lang="fr-FR" sz="2800" dirty="0" err="1">
                <a:latin typeface="Times New Roman" pitchFamily="18" charset="0"/>
                <a:cs typeface="Times New Roman" pitchFamily="18" charset="0"/>
                <a:sym typeface="Symbol" pitchFamily="18" charset="2"/>
              </a:rPr>
              <a:t>Điện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trở</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suất</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của</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nhỏ</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thì</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đó</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tốt</a:t>
            </a:r>
            <a:r>
              <a:rPr lang="fr-FR" sz="2800" dirty="0">
                <a:latin typeface="Times New Roman" pitchFamily="18" charset="0"/>
                <a:cs typeface="Times New Roman" pitchFamily="18" charset="0"/>
                <a:sym typeface="Symbol" pitchFamily="18" charset="2"/>
              </a:rPr>
              <a:t>.</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B. </a:t>
            </a:r>
            <a:r>
              <a:rPr lang="fr-FR" sz="2800" dirty="0" err="1">
                <a:latin typeface="Times New Roman" pitchFamily="18" charset="0"/>
                <a:cs typeface="Times New Roman" pitchFamily="18" charset="0"/>
                <a:sym typeface="Symbol" pitchFamily="18" charset="2"/>
              </a:rPr>
              <a:t>Chiều</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dài</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ngắn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thì</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đó</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tốt</a:t>
            </a:r>
            <a:r>
              <a:rPr lang="fr-FR" sz="2800" dirty="0">
                <a:latin typeface="Times New Roman" pitchFamily="18" charset="0"/>
                <a:cs typeface="Times New Roman" pitchFamily="18" charset="0"/>
                <a:sym typeface="Symbol" pitchFamily="18" charset="2"/>
              </a:rPr>
              <a:t>.</a:t>
            </a:r>
            <a:endParaRPr lang="en-US" sz="2800" dirty="0">
              <a:latin typeface="Times New Roman" pitchFamily="18" charset="0"/>
              <a:cs typeface="Times New Roman" pitchFamily="18" charset="0"/>
              <a:sym typeface="Symbol" pitchFamily="18" charset="2"/>
            </a:endParaRP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C. </a:t>
            </a:r>
            <a:r>
              <a:rPr lang="fr-FR" sz="2800" dirty="0" err="1">
                <a:latin typeface="Times New Roman" pitchFamily="18" charset="0"/>
                <a:cs typeface="Times New Roman" pitchFamily="18" charset="0"/>
                <a:sym typeface="Symbol" pitchFamily="18" charset="2"/>
              </a:rPr>
              <a:t>Tiết</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của</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nhỏ</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thì</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đó</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tốt</a:t>
            </a:r>
            <a:r>
              <a:rPr lang="fr-FR" sz="2800" dirty="0">
                <a:latin typeface="Times New Roman" pitchFamily="18" charset="0"/>
                <a:cs typeface="Times New Roman" pitchFamily="18" charset="0"/>
                <a:sym typeface="Symbol" pitchFamily="18" charset="2"/>
              </a:rPr>
              <a:t>.</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D. </a:t>
            </a:r>
            <a:r>
              <a:rPr lang="fr-FR" sz="2800" dirty="0" err="1">
                <a:latin typeface="Times New Roman" pitchFamily="18" charset="0"/>
                <a:cs typeface="Times New Roman" pitchFamily="18" charset="0"/>
                <a:sym typeface="Symbol" pitchFamily="18" charset="2"/>
              </a:rPr>
              <a:t>Tiết</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của</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nhỏ</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thì</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dây</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đó</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dẫn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điện</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càng</a:t>
            </a:r>
            <a:r>
              <a:rPr lang="fr-FR" sz="2800" dirty="0">
                <a:latin typeface="Times New Roman" pitchFamily="18" charset="0"/>
                <a:cs typeface="Times New Roman" pitchFamily="18" charset="0"/>
                <a:sym typeface="Symbol" pitchFamily="18" charset="2"/>
              </a:rPr>
              <a:t> </a:t>
            </a:r>
            <a:r>
              <a:rPr lang="fr-FR" sz="2800" dirty="0" err="1">
                <a:latin typeface="Times New Roman" pitchFamily="18" charset="0"/>
                <a:cs typeface="Times New Roman" pitchFamily="18" charset="0"/>
                <a:sym typeface="Symbol" pitchFamily="18" charset="2"/>
              </a:rPr>
              <a:t>kém</a:t>
            </a:r>
            <a:r>
              <a:rPr lang="fr-FR" sz="2800" dirty="0">
                <a:latin typeface="Times New Roman" pitchFamily="18" charset="0"/>
                <a:cs typeface="Times New Roman" pitchFamily="18" charset="0"/>
                <a:sym typeface="Symbol" pitchFamily="18" charset="2"/>
              </a:rPr>
              <a:t>.    </a:t>
            </a:r>
          </a:p>
          <a:p>
            <a:pPr indent="114300" eaLnBrk="0" hangingPunct="0">
              <a:tabLst>
                <a:tab pos="114300" algn="l"/>
                <a:tab pos="1714500" algn="l"/>
                <a:tab pos="3657600" algn="l"/>
                <a:tab pos="5143500" algn="l"/>
              </a:tabLst>
            </a:pPr>
            <a:r>
              <a:rPr lang="fr-FR" sz="2800" b="1" u="sng" dirty="0" err="1">
                <a:latin typeface="Times New Roman" pitchFamily="18" charset="0"/>
                <a:cs typeface="Times New Roman" pitchFamily="18" charset="0"/>
              </a:rPr>
              <a:t>Câu</a:t>
            </a:r>
            <a:r>
              <a:rPr lang="fr-FR" sz="2800" b="1" u="sng" dirty="0">
                <a:latin typeface="Times New Roman" pitchFamily="18" charset="0"/>
                <a:cs typeface="Times New Roman" pitchFamily="18" charset="0"/>
              </a:rPr>
              <a:t> 5</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Một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bằng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đồng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dài</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l</a:t>
            </a:r>
            <a:r>
              <a:rPr lang="fr-FR" sz="2800" dirty="0">
                <a:latin typeface="Times New Roman" pitchFamily="18" charset="0"/>
                <a:cs typeface="Times New Roman" pitchFamily="18" charset="0"/>
              </a:rPr>
              <a:t> = 4m , </a:t>
            </a:r>
            <a:r>
              <a:rPr lang="fr-FR" sz="2800" dirty="0" err="1">
                <a:latin typeface="Times New Roman" pitchFamily="18" charset="0"/>
                <a:cs typeface="Times New Roman" pitchFamily="18" charset="0"/>
              </a:rPr>
              <a:t>đường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kính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diện</a:t>
            </a:r>
            <a:r>
              <a:rPr lang="fr-FR" sz="2800" dirty="0">
                <a:latin typeface="Times New Roman" pitchFamily="18" charset="0"/>
                <a:cs typeface="Times New Roman" pitchFamily="18" charset="0"/>
              </a:rPr>
              <a:t> 1 mm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suất</a:t>
            </a:r>
            <a:r>
              <a:rPr lang="fr-FR"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 =1 ,7.10 </a:t>
            </a:r>
            <a:r>
              <a:rPr lang="fr-FR" sz="2800" baseline="30000" dirty="0">
                <a:latin typeface="Times New Roman" pitchFamily="18" charset="0"/>
                <a:cs typeface="Times New Roman" pitchFamily="18" charset="0"/>
                <a:sym typeface="Symbol" pitchFamily="18" charset="2"/>
              </a:rPr>
              <a:t>-8</a:t>
            </a:r>
            <a:r>
              <a:rPr lang="fr-FR" sz="2800" dirty="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m. </a:t>
            </a:r>
            <a:r>
              <a:rPr lang="fr-FR" sz="2800" dirty="0" err="1">
                <a:latin typeface="Times New Roman" pitchFamily="18" charset="0"/>
                <a:cs typeface="Times New Roman" pitchFamily="18" charset="0"/>
              </a:rPr>
              <a:t>Điện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trở</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dây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là :</a:t>
            </a:r>
            <a:endParaRPr lang="en-US" sz="2800" dirty="0">
              <a:latin typeface="Times New Roman" pitchFamily="18" charset="0"/>
              <a:cs typeface="Times New Roman" pitchFamily="18" charset="0"/>
              <a:sym typeface="Symbol" pitchFamily="18" charset="2"/>
            </a:endParaRP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A. 0,87.10 </a:t>
            </a:r>
            <a:r>
              <a:rPr lang="fr-FR" sz="2800" baseline="30000" dirty="0">
                <a:latin typeface="Times New Roman" pitchFamily="18" charset="0"/>
                <a:cs typeface="Times New Roman" pitchFamily="18" charset="0"/>
                <a:sym typeface="Symbol" pitchFamily="18" charset="2"/>
              </a:rPr>
              <a:t>-2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a:t>
            </a:r>
            <a:r>
              <a:rPr lang="fr-FR" sz="2800" dirty="0">
                <a:latin typeface="Times New Roman" pitchFamily="18" charset="0"/>
                <a:cs typeface="Times New Roman" pitchFamily="18" charset="0"/>
                <a:sym typeface="Symbol" pitchFamily="18" charset="2"/>
              </a:rPr>
              <a:t>           	B. 8,7.10</a:t>
            </a:r>
            <a:r>
              <a:rPr lang="fr-FR" sz="2800" baseline="30000" dirty="0">
                <a:latin typeface="Times New Roman" pitchFamily="18" charset="0"/>
                <a:cs typeface="Times New Roman" pitchFamily="18" charset="0"/>
                <a:sym typeface="Symbol" pitchFamily="18" charset="2"/>
              </a:rPr>
              <a:t>-2</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a:t>
            </a:r>
            <a:r>
              <a:rPr lang="fr-FR" sz="2800" dirty="0">
                <a:latin typeface="Times New Roman" pitchFamily="18" charset="0"/>
                <a:cs typeface="Times New Roman" pitchFamily="18" charset="0"/>
                <a:sym typeface="Symbol" pitchFamily="18" charset="2"/>
              </a:rPr>
              <a:t>         	</a:t>
            </a:r>
          </a:p>
          <a:p>
            <a:pPr indent="114300" eaLnBrk="0" hangingPunct="0">
              <a:tabLst>
                <a:tab pos="114300" algn="l"/>
                <a:tab pos="1714500" algn="l"/>
                <a:tab pos="3657600" algn="l"/>
                <a:tab pos="5143500" algn="l"/>
              </a:tabLst>
            </a:pPr>
            <a:r>
              <a:rPr lang="fr-FR" sz="2800" dirty="0">
                <a:latin typeface="Times New Roman" pitchFamily="18" charset="0"/>
                <a:cs typeface="Times New Roman" pitchFamily="18" charset="0"/>
                <a:sym typeface="Symbol" pitchFamily="18" charset="2"/>
              </a:rPr>
              <a:t> C. 87.10</a:t>
            </a:r>
            <a:r>
              <a:rPr lang="fr-FR" sz="2800" baseline="30000" dirty="0">
                <a:latin typeface="Times New Roman" pitchFamily="18" charset="0"/>
                <a:cs typeface="Times New Roman" pitchFamily="18" charset="0"/>
                <a:sym typeface="Symbol" pitchFamily="18" charset="2"/>
              </a:rPr>
              <a:t>-2</a:t>
            </a:r>
            <a:r>
              <a:rPr lang="fr-FR" sz="2800" dirty="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 </a:t>
            </a:r>
            <a:r>
              <a:rPr lang="fr-FR" sz="2800" dirty="0">
                <a:latin typeface="Times New Roman" pitchFamily="18" charset="0"/>
                <a:cs typeface="Times New Roman" pitchFamily="18" charset="0"/>
                <a:sym typeface="Symbol" pitchFamily="18" charset="2"/>
              </a:rPr>
              <a:t>	D. 0,087.10</a:t>
            </a:r>
            <a:r>
              <a:rPr lang="fr-FR" sz="2800" baseline="30000" dirty="0">
                <a:latin typeface="Times New Roman" pitchFamily="18" charset="0"/>
                <a:cs typeface="Times New Roman" pitchFamily="18" charset="0"/>
                <a:sym typeface="Symbol" pitchFamily="18" charset="2"/>
              </a:rPr>
              <a:t>-2</a:t>
            </a:r>
            <a:r>
              <a:rPr lang="en-US" sz="2800" dirty="0">
                <a:latin typeface="Times New Roman" pitchFamily="18" charset="0"/>
                <a:cs typeface="Times New Roman" pitchFamily="18" charset="0"/>
                <a:sym typeface="Symbol" pitchFamily="18" charset="2"/>
              </a:rPr>
              <a:t></a:t>
            </a:r>
            <a:r>
              <a:rPr lang="fr-FR" sz="2800" dirty="0">
                <a:latin typeface="Times New Roman" pitchFamily="18" charset="0"/>
                <a:cs typeface="Times New Roman" pitchFamily="18" charset="0"/>
              </a:rPr>
              <a:t>.</a:t>
            </a:r>
            <a:r>
              <a:rPr lang="fr-FR" sz="2800" dirty="0">
                <a:latin typeface="Times New Roman" pitchFamily="18" charset="0"/>
                <a:cs typeface="Times New Roman" pitchFamily="18" charset="0"/>
                <a:sym typeface="Symbol" pitchFamily="18" charset="2"/>
              </a:rPr>
              <a:t>  </a:t>
            </a:r>
            <a:endParaRPr lang="en-US" sz="2800" dirty="0">
              <a:latin typeface="Times New Roman" pitchFamily="18" charset="0"/>
              <a:cs typeface="Times New Roman" pitchFamily="18" charset="0"/>
              <a:sym typeface="Symbol" pitchFamily="18" charset="2"/>
            </a:endParaRPr>
          </a:p>
        </p:txBody>
      </p:sp>
      <p:sp>
        <p:nvSpPr>
          <p:cNvPr id="3" name="Oval 2"/>
          <p:cNvSpPr/>
          <p:nvPr/>
        </p:nvSpPr>
        <p:spPr>
          <a:xfrm>
            <a:off x="152400" y="2438400"/>
            <a:ext cx="533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3733800" y="5257800"/>
            <a:ext cx="609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533400"/>
            <a:ext cx="8686800" cy="830263"/>
          </a:xfrm>
          <a:prstGeom prst="rect">
            <a:avLst/>
          </a:prstGeom>
        </p:spPr>
        <p:txBody>
          <a:bodyPr>
            <a:spAutoFit/>
          </a:bodyPr>
          <a:lstStyle/>
          <a:p>
            <a:pPr algn="just">
              <a:defRPr/>
            </a:pPr>
            <a:r>
              <a:rPr lang="vi-VN" sz="2400" b="1" dirty="0">
                <a:solidFill>
                  <a:srgbClr val="C00000"/>
                </a:solidFill>
                <a:latin typeface="+mj-lt"/>
              </a:rPr>
              <a:t>C4 </a:t>
            </a:r>
            <a:r>
              <a:rPr lang="vi-VN" sz="2400" b="1" dirty="0">
                <a:latin typeface="+mj-lt"/>
              </a:rPr>
              <a:t>Tính điện trở của đoạn dây dẫn đồng dài l = 4m có tiết diện tròn, đường kính d=1mm (lấy </a:t>
            </a:r>
            <a:r>
              <a:rPr lang="vi-VN" sz="2400" b="1" dirty="0">
                <a:latin typeface="+mj-lt"/>
                <a:sym typeface="Symbol"/>
              </a:rPr>
              <a:t></a:t>
            </a:r>
            <a:r>
              <a:rPr lang="en-US" sz="2400" b="1" dirty="0">
                <a:latin typeface="+mj-lt"/>
                <a:sym typeface="Symbol"/>
              </a:rPr>
              <a:t>=3,14</a:t>
            </a:r>
            <a:r>
              <a:rPr lang="vi-VN" b="1" dirty="0">
                <a:latin typeface="+mj-lt"/>
              </a:rPr>
              <a:t>)</a:t>
            </a:r>
          </a:p>
        </p:txBody>
      </p:sp>
      <p:graphicFrame>
        <p:nvGraphicFramePr>
          <p:cNvPr id="34822" name="Object 6"/>
          <p:cNvGraphicFramePr>
            <a:graphicFrameLocks noChangeAspect="1"/>
          </p:cNvGraphicFramePr>
          <p:nvPr/>
        </p:nvGraphicFramePr>
        <p:xfrm>
          <a:off x="2971800" y="3124200"/>
          <a:ext cx="5457825" cy="938213"/>
        </p:xfrm>
        <a:graphic>
          <a:graphicData uri="http://schemas.openxmlformats.org/presentationml/2006/ole">
            <mc:AlternateContent xmlns:mc="http://schemas.openxmlformats.org/markup-compatibility/2006">
              <mc:Choice xmlns:v="urn:schemas-microsoft-com:vml" Requires="v">
                <p:oleObj spid="_x0000_s71682" name="Equation" r:id="rId2" imgW="2438400" imgH="419100" progId="">
                  <p:embed/>
                </p:oleObj>
              </mc:Choice>
              <mc:Fallback>
                <p:oleObj name="Equation" r:id="rId2" imgW="2438400" imgH="419100" progId="">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54578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7"/>
          <p:cNvGraphicFramePr>
            <a:graphicFrameLocks noChangeAspect="1"/>
          </p:cNvGraphicFramePr>
          <p:nvPr/>
        </p:nvGraphicFramePr>
        <p:xfrm>
          <a:off x="2930525" y="5029200"/>
          <a:ext cx="5505450" cy="909638"/>
        </p:xfrm>
        <a:graphic>
          <a:graphicData uri="http://schemas.openxmlformats.org/presentationml/2006/ole">
            <mc:AlternateContent xmlns:mc="http://schemas.openxmlformats.org/markup-compatibility/2006">
              <mc:Choice xmlns:v="urn:schemas-microsoft-com:vml" Requires="v">
                <p:oleObj spid="_x0000_s71683" name="Equation" r:id="rId4" imgW="2540000" imgH="419100" progId="">
                  <p:embed/>
                </p:oleObj>
              </mc:Choice>
              <mc:Fallback>
                <p:oleObj name="Equation" r:id="rId4" imgW="2540000" imgH="4191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25" y="5029200"/>
                        <a:ext cx="550545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a:spLocks noChangeArrowheads="1"/>
          </p:cNvSpPr>
          <p:nvPr/>
        </p:nvSpPr>
        <p:spPr bwMode="auto">
          <a:xfrm>
            <a:off x="228600" y="2286000"/>
            <a:ext cx="2286000" cy="1938338"/>
          </a:xfrm>
          <a:prstGeom prst="rect">
            <a:avLst/>
          </a:prstGeom>
          <a:noFill/>
          <a:ln w="9525">
            <a:solidFill>
              <a:srgbClr val="0000FF"/>
            </a:solidFill>
            <a:miter lim="800000"/>
            <a:headEnd/>
            <a:tailEnd/>
          </a:ln>
        </p:spPr>
        <p:txBody>
          <a:bodyPr>
            <a:spAutoFit/>
          </a:bodyPr>
          <a:lstStyle/>
          <a:p>
            <a:pPr algn="ctr"/>
            <a:r>
              <a:rPr lang="en-US" sz="2400" b="1" u="sng">
                <a:solidFill>
                  <a:srgbClr val="0000FF"/>
                </a:solidFill>
                <a:latin typeface="Times New Roman" pitchFamily="18" charset="0"/>
                <a:cs typeface="Times New Roman" pitchFamily="18" charset="0"/>
              </a:rPr>
              <a:t>Tóm tắt</a:t>
            </a:r>
          </a:p>
          <a:p>
            <a:pPr algn="just"/>
            <a:r>
              <a:rPr lang="vi-VN" sz="2400" b="1">
                <a:solidFill>
                  <a:srgbClr val="0000FF"/>
                </a:solidFill>
                <a:latin typeface="Times New Roman" pitchFamily="18" charset="0"/>
                <a:cs typeface="Times New Roman" pitchFamily="18" charset="0"/>
              </a:rPr>
              <a:t>l = 4m </a:t>
            </a:r>
            <a:endParaRPr lang="en-US" sz="2400" b="1">
              <a:solidFill>
                <a:srgbClr val="0000FF"/>
              </a:solidFill>
              <a:latin typeface="Times New Roman" pitchFamily="18" charset="0"/>
              <a:cs typeface="Times New Roman" pitchFamily="18" charset="0"/>
            </a:endParaRPr>
          </a:p>
          <a:p>
            <a:pPr algn="just"/>
            <a:r>
              <a:rPr lang="vi-VN" sz="2400" b="1">
                <a:solidFill>
                  <a:srgbClr val="0000FF"/>
                </a:solidFill>
                <a:latin typeface="Times New Roman" pitchFamily="18" charset="0"/>
                <a:cs typeface="Times New Roman" pitchFamily="18" charset="0"/>
              </a:rPr>
              <a:t>d=1mm</a:t>
            </a:r>
            <a:r>
              <a:rPr lang="en-US" sz="2400" b="1">
                <a:solidFill>
                  <a:srgbClr val="0000FF"/>
                </a:solidFill>
                <a:latin typeface="Times New Roman" pitchFamily="18" charset="0"/>
                <a:cs typeface="Times New Roman" pitchFamily="18" charset="0"/>
              </a:rPr>
              <a:t>=10</a:t>
            </a:r>
            <a:r>
              <a:rPr lang="en-US" sz="2400" b="1" baseline="30000">
                <a:solidFill>
                  <a:srgbClr val="0000FF"/>
                </a:solidFill>
                <a:latin typeface="Times New Roman" pitchFamily="18" charset="0"/>
                <a:cs typeface="Times New Roman" pitchFamily="18" charset="0"/>
              </a:rPr>
              <a:t>-3 </a:t>
            </a:r>
            <a:r>
              <a:rPr lang="en-US" sz="2400" b="1">
                <a:solidFill>
                  <a:srgbClr val="0000FF"/>
                </a:solidFill>
                <a:latin typeface="Times New Roman" pitchFamily="18" charset="0"/>
                <a:cs typeface="Times New Roman" pitchFamily="18" charset="0"/>
              </a:rPr>
              <a:t> m</a:t>
            </a:r>
          </a:p>
          <a:p>
            <a:pPr algn="just"/>
            <a:r>
              <a:rPr lang="vi-VN" sz="2400" b="1">
                <a:solidFill>
                  <a:srgbClr val="0000FF"/>
                </a:solidFill>
                <a:latin typeface="Times New Roman" pitchFamily="18" charset="0"/>
                <a:cs typeface="Times New Roman" pitchFamily="18" charset="0"/>
                <a:sym typeface="Symbol" pitchFamily="18" charset="2"/>
              </a:rPr>
              <a:t></a:t>
            </a:r>
            <a:r>
              <a:rPr lang="en-US" sz="2400" b="1">
                <a:solidFill>
                  <a:srgbClr val="0000FF"/>
                </a:solidFill>
                <a:latin typeface="Times New Roman" pitchFamily="18" charset="0"/>
                <a:cs typeface="Times New Roman" pitchFamily="18" charset="0"/>
                <a:sym typeface="Symbol" pitchFamily="18" charset="2"/>
              </a:rPr>
              <a:t>=1,7.10</a:t>
            </a:r>
            <a:r>
              <a:rPr lang="en-US" sz="2400" b="1" baseline="30000">
                <a:solidFill>
                  <a:srgbClr val="0000FF"/>
                </a:solidFill>
                <a:latin typeface="Times New Roman" pitchFamily="18" charset="0"/>
                <a:cs typeface="Times New Roman" pitchFamily="18" charset="0"/>
                <a:sym typeface="Symbol" pitchFamily="18" charset="2"/>
              </a:rPr>
              <a:t>-8 </a:t>
            </a:r>
            <a:r>
              <a:rPr lang="en-US" sz="2400" b="1">
                <a:solidFill>
                  <a:srgbClr val="0000FF"/>
                </a:solidFill>
                <a:latin typeface="Times New Roman" pitchFamily="18" charset="0"/>
                <a:cs typeface="Times New Roman" pitchFamily="18" charset="0"/>
                <a:sym typeface="Symbol" pitchFamily="18" charset="2"/>
              </a:rPr>
              <a:t> m</a:t>
            </a:r>
          </a:p>
          <a:p>
            <a:pPr algn="just"/>
            <a:r>
              <a:rPr lang="en-US" sz="2400" b="1">
                <a:solidFill>
                  <a:srgbClr val="0000FF"/>
                </a:solidFill>
                <a:latin typeface="Times New Roman" pitchFamily="18" charset="0"/>
                <a:cs typeface="Times New Roman" pitchFamily="18" charset="0"/>
                <a:sym typeface="Symbol" pitchFamily="18" charset="2"/>
              </a:rPr>
              <a:t>R=?</a:t>
            </a:r>
            <a:endParaRPr lang="vi-VN" b="1">
              <a:solidFill>
                <a:srgbClr val="0000FF"/>
              </a:solidFill>
              <a:latin typeface="Times New Roman" pitchFamily="18" charset="0"/>
              <a:cs typeface="Times New Roman" pitchFamily="18" charset="0"/>
            </a:endParaRPr>
          </a:p>
        </p:txBody>
      </p:sp>
      <p:sp>
        <p:nvSpPr>
          <p:cNvPr id="26" name="Rectangle 25"/>
          <p:cNvSpPr>
            <a:spLocks noChangeArrowheads="1"/>
          </p:cNvSpPr>
          <p:nvPr/>
        </p:nvSpPr>
        <p:spPr bwMode="auto">
          <a:xfrm>
            <a:off x="2971800" y="2362200"/>
            <a:ext cx="3276600" cy="830263"/>
          </a:xfrm>
          <a:prstGeom prst="rect">
            <a:avLst/>
          </a:prstGeom>
          <a:noFill/>
          <a:ln w="9525">
            <a:noFill/>
            <a:miter lim="800000"/>
            <a:headEnd/>
            <a:tailEnd/>
          </a:ln>
        </p:spPr>
        <p:txBody>
          <a:bodyPr>
            <a:spAutoFit/>
          </a:bodyPr>
          <a:lstStyle/>
          <a:p>
            <a:pPr algn="ctr"/>
            <a:r>
              <a:rPr lang="en-US" sz="2400" b="1" u="sng">
                <a:solidFill>
                  <a:srgbClr val="0000FF"/>
                </a:solidFill>
                <a:latin typeface="Times New Roman" pitchFamily="18" charset="0"/>
                <a:cs typeface="Times New Roman" pitchFamily="18" charset="0"/>
              </a:rPr>
              <a:t>Giải:</a:t>
            </a:r>
          </a:p>
          <a:p>
            <a:pPr algn="just"/>
            <a:r>
              <a:rPr lang="en-US" sz="2400" b="1">
                <a:solidFill>
                  <a:srgbClr val="0000FF"/>
                </a:solidFill>
                <a:latin typeface="Times New Roman" pitchFamily="18" charset="0"/>
                <a:cs typeface="Times New Roman" pitchFamily="18" charset="0"/>
              </a:rPr>
              <a:t>Tiết diện dây dẫn:</a:t>
            </a:r>
            <a:endParaRPr lang="vi-VN" b="1">
              <a:solidFill>
                <a:srgbClr val="0000FF"/>
              </a:solidFill>
              <a:latin typeface="Times New Roman" pitchFamily="18" charset="0"/>
              <a:cs typeface="Times New Roman" pitchFamily="18" charset="0"/>
            </a:endParaRPr>
          </a:p>
        </p:txBody>
      </p:sp>
      <p:sp>
        <p:nvSpPr>
          <p:cNvPr id="29" name="Rectangle 28"/>
          <p:cNvSpPr>
            <a:spLocks noChangeArrowheads="1"/>
          </p:cNvSpPr>
          <p:nvPr/>
        </p:nvSpPr>
        <p:spPr bwMode="auto">
          <a:xfrm>
            <a:off x="2971800" y="4495800"/>
            <a:ext cx="3276600" cy="461963"/>
          </a:xfrm>
          <a:prstGeom prst="rect">
            <a:avLst/>
          </a:prstGeom>
          <a:noFill/>
          <a:ln w="9525">
            <a:noFill/>
            <a:miter lim="800000"/>
            <a:headEnd/>
            <a:tailEnd/>
          </a:ln>
        </p:spPr>
        <p:txBody>
          <a:bodyPr>
            <a:spAutoFit/>
          </a:bodyPr>
          <a:lstStyle/>
          <a:p>
            <a:pPr algn="just"/>
            <a:r>
              <a:rPr lang="en-US" sz="2400" b="1">
                <a:solidFill>
                  <a:srgbClr val="0000FF"/>
                </a:solidFill>
                <a:latin typeface="Times New Roman" pitchFamily="18" charset="0"/>
                <a:cs typeface="Times New Roman" pitchFamily="18" charset="0"/>
              </a:rPr>
              <a:t>Điện trở dây dẫn:</a:t>
            </a:r>
            <a:endParaRPr lang="vi-VN"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Left)">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strips(downLeft)">
                                      <p:cBhvr>
                                        <p:cTn id="22" dur="500"/>
                                        <p:tgtEl>
                                          <p:spTgt spid="34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downLeft)">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strips(downLeft)">
                                      <p:cBhvr>
                                        <p:cTn id="32"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6" grpId="0"/>
      <p:bldP spid="2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n on nirvana gardens"/>
          <p:cNvPicPr>
            <a:picLocks noChangeAspect="1" noChangeArrowheads="1"/>
          </p:cNvPicPr>
          <p:nvPr/>
        </p:nvPicPr>
        <p:blipFill>
          <a:blip r:embed="rId2"/>
          <a:srcRect/>
          <a:stretch>
            <a:fillRect/>
          </a:stretch>
        </p:blipFill>
        <p:spPr bwMode="auto">
          <a:xfrm>
            <a:off x="0" y="0"/>
            <a:ext cx="9075123" cy="6858000"/>
          </a:xfrm>
          <a:prstGeom prst="rect">
            <a:avLst/>
          </a:prstGeom>
          <a:noFill/>
        </p:spPr>
      </p:pic>
      <p:sp>
        <p:nvSpPr>
          <p:cNvPr id="3" name="Rectangle 2"/>
          <p:cNvSpPr>
            <a:spLocks noGrp="1" noChangeArrowheads="1"/>
          </p:cNvSpPr>
          <p:nvPr>
            <p:ph type="title"/>
          </p:nvPr>
        </p:nvSpPr>
        <p:spPr>
          <a:xfrm>
            <a:off x="228600" y="228600"/>
            <a:ext cx="8686800" cy="838200"/>
          </a:xfrm>
          <a:solidFill>
            <a:schemeClr val="tx1"/>
          </a:solidFill>
          <a:ln w="76200">
            <a:solidFill>
              <a:srgbClr val="FF0000"/>
            </a:solidFill>
            <a:miter lim="800000"/>
            <a:headEnd/>
            <a:tailEnd/>
          </a:ln>
        </p:spPr>
        <p:txBody>
          <a:bodyPr>
            <a:normAutofit fontScale="90000"/>
          </a:bodyPr>
          <a:lstStyle/>
          <a:p>
            <a:pPr algn="ctr" eaLnBrk="1" fontAlgn="auto" hangingPunct="1">
              <a:spcAft>
                <a:spcPts val="0"/>
              </a:spcAft>
              <a:defRPr/>
            </a:pPr>
            <a:r>
              <a:rPr lang="en-US" sz="6600" dirty="0" err="1">
                <a:solidFill>
                  <a:schemeClr val="bg1"/>
                </a:solidFill>
                <a:latin typeface="Times New Roman" pitchFamily="18" charset="0"/>
                <a:cs typeface="Times New Roman" pitchFamily="18" charset="0"/>
              </a:rPr>
              <a:t>Hướng</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dẫn</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về</a:t>
            </a:r>
            <a:r>
              <a:rPr lang="en-US" sz="6600" dirty="0">
                <a:solidFill>
                  <a:schemeClr val="bg1"/>
                </a:solidFill>
                <a:latin typeface="Times New Roman" pitchFamily="18" charset="0"/>
                <a:cs typeface="Times New Roman" pitchFamily="18" charset="0"/>
              </a:rPr>
              <a:t> </a:t>
            </a:r>
            <a:r>
              <a:rPr lang="en-US" sz="6600" dirty="0" err="1">
                <a:solidFill>
                  <a:schemeClr val="bg1"/>
                </a:solidFill>
                <a:latin typeface="Times New Roman" pitchFamily="18" charset="0"/>
                <a:cs typeface="Times New Roman" pitchFamily="18" charset="0"/>
              </a:rPr>
              <a:t>nhà</a:t>
            </a:r>
            <a:endParaRPr lang="en-US" sz="6600" dirty="0">
              <a:solidFill>
                <a:schemeClr val="bg1"/>
              </a:solidFill>
              <a:latin typeface="Times New Roman" pitchFamily="18" charset="0"/>
              <a:cs typeface="Times New Roman" pitchFamily="18" charset="0"/>
            </a:endParaRPr>
          </a:p>
        </p:txBody>
      </p:sp>
      <p:sp>
        <p:nvSpPr>
          <p:cNvPr id="5" name="Text Box 148"/>
          <p:cNvSpPr txBox="1">
            <a:spLocks noChangeArrowheads="1"/>
          </p:cNvSpPr>
          <p:nvPr/>
        </p:nvSpPr>
        <p:spPr bwMode="auto">
          <a:xfrm>
            <a:off x="228600" y="1447800"/>
            <a:ext cx="8915400" cy="4524315"/>
          </a:xfrm>
          <a:prstGeom prst="rect">
            <a:avLst/>
          </a:prstGeom>
          <a:no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FF0000"/>
              </a:buClr>
              <a:defRPr/>
            </a:pPr>
            <a:r>
              <a:rPr lang="en-US" sz="3200" b="1" dirty="0">
                <a:solidFill>
                  <a:srgbClr val="0000FF"/>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Đối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tiết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này</a:t>
            </a:r>
            <a:r>
              <a:rPr lang="en-US" sz="3200" b="1" dirty="0">
                <a:solidFill>
                  <a:srgbClr val="FF0000"/>
                </a:solidFill>
                <a:latin typeface="Times New Roman" pitchFamily="18" charset="0"/>
                <a:cs typeface="Times New Roman" pitchFamily="18" charset="0"/>
              </a:rPr>
              <a:t>:</a:t>
            </a:r>
          </a:p>
          <a:p>
            <a:pPr algn="just" eaLnBrk="1" hangingPunct="1">
              <a:buClr>
                <a:srgbClr val="FF0000"/>
              </a:buClr>
              <a:buFont typeface="Wingdings" pitchFamily="2" charset="2"/>
              <a:buChar char="Ø"/>
              <a:defRPr/>
            </a:pP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chưa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biết</a:t>
            </a:r>
            <a:r>
              <a:rPr lang="en-US" sz="3200" b="1" dirty="0">
                <a:solidFill>
                  <a:srgbClr val="0000FF"/>
                </a:solidFill>
                <a:latin typeface="Times New Roman" pitchFamily="18" charset="0"/>
                <a:cs typeface="Times New Roman" pitchFamily="18" charset="0"/>
              </a:rPr>
              <a:t>”</a:t>
            </a:r>
          </a:p>
          <a:p>
            <a:pPr algn="just" eaLnBrk="1" hangingPunct="1">
              <a:buClr>
                <a:srgbClr val="FF0000"/>
              </a:buClr>
              <a:buFont typeface="Wingdings" pitchFamily="2" charset="2"/>
              <a:buChar char="Ø"/>
              <a:defRPr/>
            </a:pPr>
            <a:r>
              <a:rPr lang="en-US" sz="3200" b="1" dirty="0" err="1">
                <a:solidFill>
                  <a:srgbClr val="0000FF"/>
                </a:solidFill>
                <a:latin typeface="Times New Roman" pitchFamily="18" charset="0"/>
                <a:cs typeface="Times New Roman" pitchFamily="18" charset="0"/>
              </a:rPr>
              <a:t>Học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thuộc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p>
          <a:p>
            <a:pPr algn="just" eaLnBrk="1" hangingPunct="1">
              <a:buClr>
                <a:srgbClr val="FF0000"/>
              </a:buClr>
              <a:buFont typeface="Wingdings" pitchFamily="2" charset="2"/>
              <a:buChar char="Ø"/>
              <a:defRPr/>
            </a:pP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tập</a:t>
            </a:r>
            <a:r>
              <a:rPr lang="en-US" sz="3200" b="1" dirty="0">
                <a:solidFill>
                  <a:srgbClr val="0000FF"/>
                </a:solidFill>
                <a:latin typeface="Times New Roman" pitchFamily="18" charset="0"/>
                <a:cs typeface="Times New Roman" pitchFamily="18" charset="0"/>
              </a:rPr>
              <a:t>:  C6/</a:t>
            </a:r>
            <a:r>
              <a:rPr lang="en-US" sz="3200" b="1" dirty="0" err="1">
                <a:solidFill>
                  <a:srgbClr val="0000FF"/>
                </a:solidFill>
                <a:latin typeface="Times New Roman" pitchFamily="18" charset="0"/>
                <a:cs typeface="Times New Roman" pitchFamily="18" charset="0"/>
              </a:rPr>
              <a:t>sgk</a:t>
            </a:r>
            <a:r>
              <a:rPr lang="en-US" sz="3200" b="1" dirty="0">
                <a:solidFill>
                  <a:srgbClr val="0000FF"/>
                </a:solidFill>
                <a:latin typeface="Times New Roman" pitchFamily="18" charset="0"/>
                <a:cs typeface="Times New Roman" pitchFamily="18" charset="0"/>
              </a:rPr>
              <a:t>/ trang27</a:t>
            </a:r>
          </a:p>
          <a:p>
            <a:pPr eaLnBrk="1" hangingPunct="1">
              <a:buClr>
                <a:srgbClr val="FF0000"/>
              </a:buClr>
              <a:buFont typeface="Wingdings" pitchFamily="2" charset="2"/>
              <a:buNone/>
              <a:defRPr/>
            </a:pPr>
            <a:r>
              <a:rPr lang="en-US" sz="3200" b="1" dirty="0">
                <a:solidFill>
                  <a:srgbClr val="0000FF"/>
                </a:solidFill>
                <a:latin typeface="Times New Roman" pitchFamily="18" charset="0"/>
                <a:cs typeface="Times New Roman" pitchFamily="18" charset="0"/>
              </a:rPr>
              <a:t>    </a:t>
            </a:r>
            <a:r>
              <a:rPr lang="vi-VN" sz="3200" b="1" dirty="0">
                <a:solidFill>
                  <a:srgbClr val="0000FF"/>
                </a:solidFill>
                <a:latin typeface="Times New Roman" pitchFamily="18" charset="0"/>
                <a:cs typeface="Times New Roman" pitchFamily="18" charset="0"/>
              </a:rPr>
              <a:t>7.1,7.2.7.4, </a:t>
            </a:r>
            <a:r>
              <a:rPr lang="en-US" sz="3200" b="1" dirty="0">
                <a:solidFill>
                  <a:srgbClr val="0000FF"/>
                </a:solidFill>
                <a:latin typeface="Times New Roman" pitchFamily="18" charset="0"/>
                <a:cs typeface="Times New Roman" pitchFamily="18" charset="0"/>
              </a:rPr>
              <a:t> 9.1 </a:t>
            </a:r>
            <a:r>
              <a:rPr lang="en-US" sz="3200" b="1" dirty="0">
                <a:solidFill>
                  <a:srgbClr val="0000FF"/>
                </a:solidFill>
                <a:latin typeface="Times New Roman" pitchFamily="18" charset="0"/>
                <a:cs typeface="Times New Roman" pitchFamily="18" charset="0"/>
                <a:sym typeface="Wingdings" pitchFamily="2" charset="2"/>
              </a:rPr>
              <a:t> 9.4 </a:t>
            </a:r>
            <a:r>
              <a:rPr lang="en-US" sz="3200" b="1" dirty="0" err="1">
                <a:solidFill>
                  <a:srgbClr val="0000FF"/>
                </a:solidFill>
                <a:latin typeface="Times New Roman" pitchFamily="18" charset="0"/>
                <a:cs typeface="Times New Roman" pitchFamily="18" charset="0"/>
                <a:sym typeface="Wingdings" pitchFamily="2" charset="2"/>
              </a:rPr>
              <a:t>sách</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bài</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tập</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trang</a:t>
            </a:r>
            <a:r>
              <a:rPr lang="en-US" sz="3200" b="1" dirty="0">
                <a:solidFill>
                  <a:srgbClr val="0000FF"/>
                </a:solidFill>
                <a:latin typeface="Times New Roman" pitchFamily="18" charset="0"/>
                <a:cs typeface="Times New Roman" pitchFamily="18" charset="0"/>
                <a:sym typeface="Wingdings" pitchFamily="2" charset="2"/>
              </a:rPr>
              <a:t> 24,25</a:t>
            </a:r>
          </a:p>
          <a:p>
            <a:pPr algn="just" eaLnBrk="1" hangingPunct="1">
              <a:buClr>
                <a:srgbClr val="FF0000"/>
              </a:buClr>
              <a:defRPr/>
            </a:pP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Đối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với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bài</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học</a:t>
            </a:r>
            <a:r>
              <a:rPr lang="en-US" sz="3200" b="1" dirty="0">
                <a:solidFill>
                  <a:srgbClr val="FF0000"/>
                </a:solidFill>
                <a:latin typeface="Times New Roman" pitchFamily="18" charset="0"/>
                <a:cs typeface="Times New Roman" pitchFamily="18" charset="0"/>
                <a:sym typeface="Wingdings" pitchFamily="2" charset="2"/>
              </a:rPr>
              <a:t> ở </a:t>
            </a:r>
            <a:r>
              <a:rPr lang="en-US" sz="3200" b="1" dirty="0" err="1">
                <a:solidFill>
                  <a:srgbClr val="FF0000"/>
                </a:solidFill>
                <a:latin typeface="Times New Roman" pitchFamily="18" charset="0"/>
                <a:cs typeface="Times New Roman" pitchFamily="18" charset="0"/>
                <a:sym typeface="Wingdings" pitchFamily="2" charset="2"/>
              </a:rPr>
              <a:t>tiết</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sau</a:t>
            </a:r>
            <a:r>
              <a:rPr lang="en-US" sz="3200" b="1" dirty="0">
                <a:solidFill>
                  <a:srgbClr val="FF0000"/>
                </a:solidFill>
                <a:latin typeface="Times New Roman" pitchFamily="18" charset="0"/>
                <a:cs typeface="Times New Roman" pitchFamily="18" charset="0"/>
                <a:sym typeface="Wingdings" pitchFamily="2" charset="2"/>
              </a:rPr>
              <a:t> </a:t>
            </a:r>
            <a:r>
              <a:rPr lang="en-US" sz="3200" b="1" dirty="0" err="1">
                <a:solidFill>
                  <a:srgbClr val="FF0000"/>
                </a:solidFill>
                <a:latin typeface="Times New Roman" pitchFamily="18" charset="0"/>
                <a:cs typeface="Times New Roman" pitchFamily="18" charset="0"/>
                <a:sym typeface="Wingdings" pitchFamily="2" charset="2"/>
              </a:rPr>
              <a:t>bài</a:t>
            </a:r>
            <a:r>
              <a:rPr lang="en-US" sz="3200" b="1" dirty="0">
                <a:solidFill>
                  <a:srgbClr val="FF0000"/>
                </a:solidFill>
                <a:latin typeface="Times New Roman" pitchFamily="18" charset="0"/>
                <a:cs typeface="Times New Roman" pitchFamily="18" charset="0"/>
                <a:sym typeface="Wingdings" pitchFamily="2" charset="2"/>
              </a:rPr>
              <a:t> 1</a:t>
            </a:r>
            <a:r>
              <a:rPr lang="vi-VN" sz="3200" b="1">
                <a:solidFill>
                  <a:srgbClr val="FF0000"/>
                </a:solidFill>
                <a:latin typeface="Times New Roman" pitchFamily="18" charset="0"/>
                <a:cs typeface="Times New Roman" pitchFamily="18" charset="0"/>
                <a:sym typeface="Wingdings" pitchFamily="2" charset="2"/>
              </a:rPr>
              <a:t>0</a:t>
            </a:r>
            <a:r>
              <a:rPr lang="en-US" sz="3200" b="1">
                <a:solidFill>
                  <a:srgbClr val="FF0000"/>
                </a:solidFill>
                <a:latin typeface="Times New Roman" pitchFamily="18" charset="0"/>
                <a:cs typeface="Times New Roman" pitchFamily="18" charset="0"/>
                <a:sym typeface="Wingdings" pitchFamily="2" charset="2"/>
              </a:rPr>
              <a:t>:</a:t>
            </a:r>
            <a:endParaRPr lang="en-US" sz="3200" b="1" dirty="0">
              <a:solidFill>
                <a:srgbClr val="FF0000"/>
              </a:solidFill>
              <a:latin typeface="Times New Roman" pitchFamily="18" charset="0"/>
              <a:cs typeface="Times New Roman" pitchFamily="18" charset="0"/>
              <a:sym typeface="Wingdings" pitchFamily="2" charset="2"/>
            </a:endParaRPr>
          </a:p>
          <a:p>
            <a:pPr algn="just" eaLnBrk="1" hangingPunct="1">
              <a:buClr>
                <a:srgbClr val="FF0000"/>
              </a:buClr>
              <a:buFont typeface="Wingdings" pitchFamily="2" charset="2"/>
              <a:buChar char="Ø"/>
              <a:defRPr/>
            </a:pPr>
            <a:r>
              <a:rPr lang="en-US" sz="3200" b="1" dirty="0" err="1">
                <a:solidFill>
                  <a:srgbClr val="0000FF"/>
                </a:solidFill>
                <a:latin typeface="Times New Roman" pitchFamily="18" charset="0"/>
                <a:cs typeface="Times New Roman" pitchFamily="18" charset="0"/>
                <a:sym typeface="Wingdings" pitchFamily="2" charset="2"/>
              </a:rPr>
              <a:t>ôn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tập</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lại</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toàn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bộ</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kiến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thức</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về</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điện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trở</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phụ</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thuộc</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các</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yếu</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tố</a:t>
            </a:r>
            <a:endParaRPr lang="en-US" sz="3200" b="1" dirty="0">
              <a:solidFill>
                <a:srgbClr val="0000FF"/>
              </a:solidFill>
              <a:latin typeface="Times New Roman" pitchFamily="18" charset="0"/>
              <a:cs typeface="Times New Roman" pitchFamily="18" charset="0"/>
              <a:sym typeface="Wingdings" pitchFamily="2" charset="2"/>
            </a:endParaRPr>
          </a:p>
          <a:p>
            <a:pPr algn="just" eaLnBrk="1" hangingPunct="1">
              <a:buClr>
                <a:srgbClr val="FF0000"/>
              </a:buClr>
              <a:buFont typeface="Wingdings" pitchFamily="2" charset="2"/>
              <a:buChar char="Ø"/>
              <a:defRPr/>
            </a:pPr>
            <a:r>
              <a:rPr lang="en-US" sz="3200" b="1" dirty="0" err="1">
                <a:solidFill>
                  <a:srgbClr val="0000FF"/>
                </a:solidFill>
                <a:latin typeface="Times New Roman" pitchFamily="18" charset="0"/>
                <a:cs typeface="Times New Roman" pitchFamily="18" charset="0"/>
                <a:sym typeface="Wingdings" pitchFamily="2" charset="2"/>
              </a:rPr>
              <a:t>chuẩn</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bị</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bài</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tập</a:t>
            </a:r>
            <a:r>
              <a:rPr lang="en-US" sz="3200" b="1" dirty="0">
                <a:solidFill>
                  <a:srgbClr val="0000FF"/>
                </a:solidFill>
                <a:latin typeface="Times New Roman" pitchFamily="18" charset="0"/>
                <a:cs typeface="Times New Roman" pitchFamily="18" charset="0"/>
                <a:sym typeface="Wingdings" pitchFamily="2" charset="2"/>
              </a:rPr>
              <a:t> 1,2 </a:t>
            </a:r>
            <a:r>
              <a:rPr lang="en-US" sz="3200" b="1" dirty="0" err="1">
                <a:solidFill>
                  <a:srgbClr val="0000FF"/>
                </a:solidFill>
                <a:latin typeface="Times New Roman" pitchFamily="18" charset="0"/>
                <a:cs typeface="Times New Roman" pitchFamily="18" charset="0"/>
                <a:sym typeface="Wingdings" pitchFamily="2" charset="2"/>
              </a:rPr>
              <a:t>sách</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giáo</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khoa</a:t>
            </a:r>
            <a:r>
              <a:rPr lang="en-US" sz="3200" b="1" dirty="0">
                <a:solidFill>
                  <a:srgbClr val="0000FF"/>
                </a:solidFill>
                <a:latin typeface="Times New Roman" pitchFamily="18" charset="0"/>
                <a:cs typeface="Times New Roman" pitchFamily="18" charset="0"/>
                <a:sym typeface="Wingdings" pitchFamily="2" charset="2"/>
              </a:rPr>
              <a:t> </a:t>
            </a:r>
            <a:r>
              <a:rPr lang="en-US" sz="3200" b="1" dirty="0" err="1">
                <a:solidFill>
                  <a:srgbClr val="0000FF"/>
                </a:solidFill>
                <a:latin typeface="Times New Roman" pitchFamily="18" charset="0"/>
                <a:cs typeface="Times New Roman" pitchFamily="18" charset="0"/>
                <a:sym typeface="Wingdings" pitchFamily="2" charset="2"/>
              </a:rPr>
              <a:t>trang</a:t>
            </a:r>
            <a:r>
              <a:rPr lang="en-US" sz="3200" b="1" dirty="0">
                <a:solidFill>
                  <a:srgbClr val="0000FF"/>
                </a:solidFill>
                <a:latin typeface="Times New Roman" pitchFamily="18" charset="0"/>
                <a:cs typeface="Times New Roman" pitchFamily="18" charset="0"/>
                <a:sym typeface="Wingdings" pitchFamily="2" charset="2"/>
              </a:rPr>
              <a:t> 32,33</a:t>
            </a:r>
            <a:endParaRPr lang="vi-VN"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hinese landscape painting style | Chinese landscape painting, Landscape  paintings, Chinese landscape"/>
          <p:cNvPicPr>
            <a:picLocks noChangeAspect="1" noChangeArrowheads="1"/>
          </p:cNvPicPr>
          <p:nvPr/>
        </p:nvPicPr>
        <p:blipFill>
          <a:blip r:embed="rId3"/>
          <a:srcRect/>
          <a:stretch>
            <a:fillRect/>
          </a:stretch>
        </p:blipFill>
        <p:spPr bwMode="auto">
          <a:xfrm>
            <a:off x="0" y="0"/>
            <a:ext cx="9143996" cy="6858000"/>
          </a:xfrm>
          <a:prstGeom prst="rect">
            <a:avLst/>
          </a:prstGeom>
          <a:noFill/>
        </p:spPr>
      </p:pic>
      <p:sp>
        <p:nvSpPr>
          <p:cNvPr id="3" name="Text Box 5"/>
          <p:cNvSpPr txBox="1">
            <a:spLocks noChangeArrowheads="1"/>
          </p:cNvSpPr>
          <p:nvPr/>
        </p:nvSpPr>
        <p:spPr bwMode="auto">
          <a:xfrm>
            <a:off x="533400" y="4038600"/>
            <a:ext cx="861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9600" b="1" dirty="0" err="1">
                <a:solidFill>
                  <a:srgbClr val="0000FF"/>
                </a:solidFill>
                <a:effectLst>
                  <a:outerShdw blurRad="38100" dist="38100" dir="2700000" algn="tl">
                    <a:srgbClr val="C0C0C0"/>
                  </a:outerShdw>
                </a:effectLst>
                <a:latin typeface=".VnAristote" pitchFamily="34" charset="0"/>
              </a:rPr>
              <a:t>C¸m</a:t>
            </a:r>
            <a:r>
              <a:rPr lang="en-US" sz="9600" b="1" dirty="0">
                <a:solidFill>
                  <a:srgbClr val="0000FF"/>
                </a:solidFill>
                <a:effectLst>
                  <a:outerShdw blurRad="38100" dist="38100" dir="2700000" algn="tl">
                    <a:srgbClr val="C0C0C0"/>
                  </a:outerShdw>
                </a:effectLst>
                <a:latin typeface=".VnAristote" pitchFamily="34" charset="0"/>
              </a:rPr>
              <a:t> ¬n </a:t>
            </a:r>
            <a:r>
              <a:rPr lang="en-US" sz="9600" b="1" dirty="0" err="1">
                <a:solidFill>
                  <a:srgbClr val="0000FF"/>
                </a:solidFill>
                <a:effectLst>
                  <a:outerShdw blurRad="38100" dist="38100" dir="2700000" algn="tl">
                    <a:srgbClr val="C0C0C0"/>
                  </a:outerShdw>
                </a:effectLst>
                <a:latin typeface=".VnAristote" pitchFamily="34" charset="0"/>
              </a:rPr>
              <a:t>c¸c</a:t>
            </a:r>
            <a:r>
              <a:rPr lang="en-US" sz="9600" b="1" dirty="0">
                <a:solidFill>
                  <a:srgbClr val="0000FF"/>
                </a:solidFill>
                <a:effectLst>
                  <a:outerShdw blurRad="38100" dist="38100" dir="2700000" algn="tl">
                    <a:srgbClr val="C0C0C0"/>
                  </a:outerShdw>
                </a:effectLst>
                <a:latin typeface=".VnAristote" pitchFamily="34" charset="0"/>
              </a:rPr>
              <a:t> </a:t>
            </a:r>
            <a:r>
              <a:rPr lang="en-US" sz="9600" b="1" dirty="0" err="1">
                <a:solidFill>
                  <a:srgbClr val="0000FF"/>
                </a:solidFill>
                <a:effectLst>
                  <a:outerShdw blurRad="38100" dist="38100" dir="2700000" algn="tl">
                    <a:srgbClr val="C0C0C0"/>
                  </a:outerShdw>
                </a:effectLst>
                <a:latin typeface=".VnAristote" pitchFamily="34" charset="0"/>
              </a:rPr>
              <a:t>em</a:t>
            </a:r>
            <a:r>
              <a:rPr lang="en-US" sz="9600" b="1" dirty="0">
                <a:solidFill>
                  <a:srgbClr val="0000FF"/>
                </a:solidFill>
                <a:effectLst>
                  <a:outerShdw blurRad="38100" dist="38100" dir="2700000" algn="tl">
                    <a:srgbClr val="C0C0C0"/>
                  </a:outerShdw>
                </a:effectLst>
                <a:latin typeface=".VnAristote" pitchFamily="34" charset="0"/>
              </a:rPr>
              <a:t>?</a:t>
            </a:r>
          </a:p>
        </p:txBody>
      </p:sp>
      <p:sp>
        <p:nvSpPr>
          <p:cNvPr id="4" name="WordArt 459"/>
          <p:cNvSpPr>
            <a:spLocks noChangeArrowheads="1" noChangeShapeType="1" noTextEdit="1"/>
          </p:cNvSpPr>
          <p:nvPr/>
        </p:nvSpPr>
        <p:spPr bwMode="auto">
          <a:xfrm>
            <a:off x="-6611938" y="1828800"/>
            <a:ext cx="6705601" cy="2057400"/>
          </a:xfrm>
          <a:prstGeom prst="rect">
            <a:avLst/>
          </a:prstGeom>
        </p:spPr>
        <p:txBody>
          <a:bodyPr wrap="none" fromWordArt="1">
            <a:prstTxWarp prst="textPlain">
              <a:avLst>
                <a:gd name="adj" fmla="val 47727"/>
              </a:avLst>
            </a:prstTxWarp>
          </a:bodyPr>
          <a:lstStyle/>
          <a:p>
            <a:pPr algn="ctr"/>
            <a:r>
              <a:rPr lang="en-US"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học</a:t>
            </a:r>
            <a:r>
              <a:rPr 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kết</a:t>
            </a:r>
            <a:r>
              <a:rPr 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2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thúc</a:t>
            </a:r>
            <a:endParaRPr 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 name="Text Box 3"/>
          <p:cNvSpPr txBox="1">
            <a:spLocks noChangeArrowheads="1"/>
          </p:cNvSpPr>
          <p:nvPr/>
        </p:nvSpPr>
        <p:spPr bwMode="auto">
          <a:xfrm>
            <a:off x="1" y="1"/>
            <a:ext cx="5410200" cy="2062103"/>
          </a:xfrm>
          <a:prstGeom prst="rect">
            <a:avLst/>
          </a:prstGeom>
          <a:noFill/>
          <a:ln w="9525">
            <a:noFill/>
            <a:miter lim="800000"/>
            <a:headEnd/>
            <a:tailEnd/>
          </a:ln>
          <a:effectLst/>
        </p:spPr>
        <p:txBody>
          <a:bodyPr wrap="square">
            <a:spAutoFit/>
          </a:bodyPr>
          <a:lstStyle/>
          <a:p>
            <a:pPr marL="457200" indent="-457200" eaLnBrk="0" hangingPunct="0"/>
            <a:r>
              <a:rPr lang="en-US" sz="3200" b="1" i="1" dirty="0" err="1">
                <a:latin typeface="Times New Roman" pitchFamily="18" charset="0"/>
              </a:rPr>
              <a:t>Hãy</a:t>
            </a:r>
            <a:r>
              <a:rPr lang="en-US" sz="3200" b="1" i="1" dirty="0">
                <a:latin typeface="Times New Roman" pitchFamily="18" charset="0"/>
              </a:rPr>
              <a:t> </a:t>
            </a:r>
            <a:r>
              <a:rPr lang="en-US" sz="3200" b="1" i="1" dirty="0" err="1">
                <a:latin typeface="Times New Roman" pitchFamily="18" charset="0"/>
              </a:rPr>
              <a:t>yêu</a:t>
            </a:r>
            <a:r>
              <a:rPr lang="en-US" sz="3200" b="1" i="1" dirty="0">
                <a:latin typeface="Times New Roman" pitchFamily="18" charset="0"/>
              </a:rPr>
              <a:t> </a:t>
            </a:r>
            <a:r>
              <a:rPr lang="en-US" sz="3200" b="1" i="1" dirty="0" err="1">
                <a:latin typeface="Times New Roman" pitchFamily="18" charset="0"/>
              </a:rPr>
              <a:t>thích</a:t>
            </a:r>
            <a:r>
              <a:rPr lang="en-US" sz="3200" b="1" i="1" dirty="0">
                <a:latin typeface="Times New Roman" pitchFamily="18" charset="0"/>
              </a:rPr>
              <a:t> </a:t>
            </a:r>
            <a:r>
              <a:rPr lang="en-US" sz="3200" b="1" i="1" dirty="0" err="1">
                <a:latin typeface="Times New Roman" pitchFamily="18" charset="0"/>
              </a:rPr>
              <a:t>việc</a:t>
            </a:r>
            <a:r>
              <a:rPr lang="en-US" sz="3200" b="1" i="1" dirty="0">
                <a:latin typeface="Times New Roman" pitchFamily="18" charset="0"/>
              </a:rPr>
              <a:t> </a:t>
            </a:r>
            <a:r>
              <a:rPr lang="en-US" sz="3200" b="1" i="1" dirty="0" err="1">
                <a:latin typeface="Times New Roman" pitchFamily="18" charset="0"/>
              </a:rPr>
              <a:t>mình</a:t>
            </a:r>
            <a:r>
              <a:rPr lang="en-US" sz="3200" b="1" i="1" dirty="0">
                <a:latin typeface="Times New Roman" pitchFamily="18" charset="0"/>
              </a:rPr>
              <a:t> </a:t>
            </a:r>
            <a:r>
              <a:rPr lang="en-US" sz="3200" b="1" i="1" dirty="0" err="1">
                <a:latin typeface="Times New Roman" pitchFamily="18" charset="0"/>
              </a:rPr>
              <a:t>làm</a:t>
            </a:r>
            <a:r>
              <a:rPr lang="en-US" sz="3200" b="1" i="1" dirty="0">
                <a:latin typeface="Times New Roman" pitchFamily="18" charset="0"/>
              </a:rPr>
              <a:t>,</a:t>
            </a:r>
          </a:p>
          <a:p>
            <a:pPr marL="457200" indent="-457200" eaLnBrk="0" hangingPunct="0"/>
            <a:r>
              <a:rPr lang="en-US" sz="3200" b="1" i="1" dirty="0" err="1">
                <a:latin typeface="Times New Roman" pitchFamily="18" charset="0"/>
              </a:rPr>
              <a:t>bạn</a:t>
            </a:r>
            <a:r>
              <a:rPr lang="en-US" sz="3200" b="1" i="1" dirty="0">
                <a:latin typeface="Times New Roman" pitchFamily="18" charset="0"/>
              </a:rPr>
              <a:t> </a:t>
            </a:r>
            <a:r>
              <a:rPr lang="en-US" sz="3200" b="1" i="1" dirty="0" err="1">
                <a:latin typeface="Times New Roman" pitchFamily="18" charset="0"/>
              </a:rPr>
              <a:t>sẽ</a:t>
            </a:r>
            <a:r>
              <a:rPr lang="en-US" sz="3200" b="1" i="1" dirty="0">
                <a:latin typeface="Times New Roman" pitchFamily="18" charset="0"/>
              </a:rPr>
              <a:t> </a:t>
            </a:r>
            <a:r>
              <a:rPr lang="en-US" sz="3200" b="1" i="1" dirty="0" err="1">
                <a:latin typeface="Times New Roman" pitchFamily="18" charset="0"/>
              </a:rPr>
              <a:t>cảm</a:t>
            </a:r>
            <a:r>
              <a:rPr lang="en-US" sz="3200" b="1" i="1" dirty="0">
                <a:latin typeface="Times New Roman" pitchFamily="18" charset="0"/>
              </a:rPr>
              <a:t> </a:t>
            </a:r>
            <a:r>
              <a:rPr lang="en-US" sz="3200" b="1" i="1" dirty="0" err="1">
                <a:latin typeface="Times New Roman" pitchFamily="18" charset="0"/>
              </a:rPr>
              <a:t>thấy</a:t>
            </a:r>
            <a:r>
              <a:rPr lang="en-US" sz="3200" b="1" i="1" dirty="0">
                <a:latin typeface="Times New Roman" pitchFamily="18" charset="0"/>
              </a:rPr>
              <a:t> </a:t>
            </a:r>
            <a:r>
              <a:rPr lang="en-US" sz="3200" b="1" i="1" dirty="0" err="1">
                <a:latin typeface="Times New Roman" pitchFamily="18" charset="0"/>
              </a:rPr>
              <a:t>thú</a:t>
            </a:r>
            <a:r>
              <a:rPr lang="en-US" sz="3200" b="1" i="1" dirty="0">
                <a:latin typeface="Times New Roman" pitchFamily="18" charset="0"/>
              </a:rPr>
              <a:t> </a:t>
            </a:r>
            <a:r>
              <a:rPr lang="en-US" sz="3200" b="1" i="1" dirty="0" err="1">
                <a:latin typeface="Times New Roman" pitchFamily="18" charset="0"/>
              </a:rPr>
              <a:t>vị</a:t>
            </a:r>
            <a:r>
              <a:rPr lang="en-US" sz="3200" b="1" i="1" dirty="0">
                <a:latin typeface="Times New Roman" pitchFamily="18" charset="0"/>
              </a:rPr>
              <a:t> </a:t>
            </a:r>
            <a:r>
              <a:rPr lang="en-US" sz="3200" b="1" i="1" dirty="0" err="1">
                <a:latin typeface="Times New Roman" pitchFamily="18" charset="0"/>
              </a:rPr>
              <a:t>hơn</a:t>
            </a:r>
            <a:r>
              <a:rPr lang="en-US" sz="3200" b="1" i="1" dirty="0">
                <a:latin typeface="Times New Roman" pitchFamily="18" charset="0"/>
              </a:rPr>
              <a:t> </a:t>
            </a:r>
          </a:p>
          <a:p>
            <a:pPr marL="457200" indent="-457200" eaLnBrk="0" hangingPunct="0"/>
            <a:r>
              <a:rPr lang="en-US" sz="3200" b="1" i="1" dirty="0" err="1">
                <a:latin typeface="Times New Roman" pitchFamily="18" charset="0"/>
              </a:rPr>
              <a:t>và</a:t>
            </a:r>
            <a:r>
              <a:rPr lang="en-US" sz="3200" b="1" i="1" dirty="0">
                <a:latin typeface="Times New Roman" pitchFamily="18" charset="0"/>
              </a:rPr>
              <a:t> </a:t>
            </a:r>
            <a:r>
              <a:rPr lang="en-US" sz="3200" b="1" i="1" dirty="0" err="1">
                <a:latin typeface="Times New Roman" pitchFamily="18" charset="0"/>
              </a:rPr>
              <a:t>việc</a:t>
            </a:r>
            <a:r>
              <a:rPr lang="en-US" sz="3200" b="1" i="1" dirty="0">
                <a:latin typeface="Times New Roman" pitchFamily="18" charset="0"/>
              </a:rPr>
              <a:t> </a:t>
            </a:r>
            <a:r>
              <a:rPr lang="en-US" sz="3200" b="1" i="1" dirty="0" err="1">
                <a:latin typeface="Times New Roman" pitchFamily="18" charset="0"/>
              </a:rPr>
              <a:t>làm</a:t>
            </a:r>
            <a:r>
              <a:rPr lang="en-US" sz="3200" b="1" i="1" dirty="0">
                <a:latin typeface="Times New Roman" pitchFamily="18" charset="0"/>
              </a:rPr>
              <a:t> </a:t>
            </a:r>
            <a:r>
              <a:rPr lang="en-US" sz="3200" b="1" i="1" dirty="0" err="1">
                <a:latin typeface="Times New Roman" pitchFamily="18" charset="0"/>
              </a:rPr>
              <a:t>sẽ</a:t>
            </a:r>
            <a:r>
              <a:rPr lang="en-US" sz="3200" b="1" i="1" dirty="0">
                <a:latin typeface="Times New Roman" pitchFamily="18" charset="0"/>
              </a:rPr>
              <a:t> </a:t>
            </a:r>
            <a:r>
              <a:rPr lang="en-US" sz="3200" b="1" i="1" dirty="0" err="1">
                <a:latin typeface="Times New Roman" pitchFamily="18" charset="0"/>
              </a:rPr>
              <a:t>hiệu</a:t>
            </a:r>
            <a:r>
              <a:rPr lang="en-US" sz="3200" b="1" i="1" dirty="0">
                <a:latin typeface="Times New Roman" pitchFamily="18" charset="0"/>
              </a:rPr>
              <a:t> </a:t>
            </a:r>
            <a:r>
              <a:rPr lang="en-US" sz="3200" b="1" i="1" dirty="0" err="1">
                <a:latin typeface="Times New Roman" pitchFamily="18" charset="0"/>
              </a:rPr>
              <a:t>quả</a:t>
            </a:r>
            <a:r>
              <a:rPr lang="en-US" sz="3200" b="1" i="1" dirty="0">
                <a:latin typeface="Times New Roman" pitchFamily="18" charset="0"/>
              </a:rPr>
              <a:t> </a:t>
            </a:r>
            <a:r>
              <a:rPr lang="en-US" sz="3200" b="1" i="1" dirty="0" err="1">
                <a:latin typeface="Times New Roman" pitchFamily="18" charset="0"/>
              </a:rPr>
              <a:t>hơn</a:t>
            </a:r>
            <a:r>
              <a:rPr lang="en-US" sz="3200" b="1" i="1" dirty="0">
                <a:latin typeface="Times New Roman" pitchFamily="18" charset="0"/>
              </a:rPr>
              <a:t>.</a:t>
            </a:r>
            <a:br>
              <a:rPr lang="en-US" sz="3200" b="1" i="1" dirty="0">
                <a:latin typeface="Times New Roman" pitchFamily="18" charset="0"/>
              </a:rPr>
            </a:br>
            <a:endParaRPr lang="fr-FR" sz="3200" b="1" i="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par>
                                <p:cTn id="7" presetID="7" presetClass="entr" presetSubtype="2" repeatCount="indefinite"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0" fill="hold"/>
                                        <p:tgtEl>
                                          <p:spTgt spid="4"/>
                                        </p:tgtEl>
                                        <p:attrNameLst>
                                          <p:attrName>ppt_x</p:attrName>
                                        </p:attrNameLst>
                                      </p:cBhvr>
                                      <p:tavLst>
                                        <p:tav tm="0">
                                          <p:val>
                                            <p:strVal val="1+#ppt_w/2"/>
                                          </p:val>
                                        </p:tav>
                                        <p:tav tm="100000">
                                          <p:val>
                                            <p:strVal val="#ppt_x"/>
                                          </p:val>
                                        </p:tav>
                                      </p:tavLst>
                                    </p:anim>
                                    <p:anim calcmode="lin" valueType="num">
                                      <p:cBhvr additive="base">
                                        <p:cTn id="10"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
          <p:cNvSpPr txBox="1">
            <a:spLocks noChangeArrowheads="1"/>
          </p:cNvSpPr>
          <p:nvPr/>
        </p:nvSpPr>
        <p:spPr bwMode="auto">
          <a:xfrm>
            <a:off x="3200400" y="2667000"/>
            <a:ext cx="381000" cy="457200"/>
          </a:xfrm>
          <a:prstGeom prst="rect">
            <a:avLst/>
          </a:prstGeom>
          <a:noFill/>
          <a:ln w="9525">
            <a:noFill/>
            <a:miter lim="800000"/>
            <a:headEnd/>
            <a:tailEnd/>
          </a:ln>
        </p:spPr>
        <p:txBody>
          <a:bodyPr>
            <a:spAutoFit/>
          </a:bodyPr>
          <a:lstStyle/>
          <a:p>
            <a:pPr eaLnBrk="1" hangingPunct="1">
              <a:spcBef>
                <a:spcPct val="50000"/>
              </a:spcBef>
            </a:pPr>
            <a:r>
              <a:rPr lang="en-US" sz="2400">
                <a:latin typeface=".VnTimeH" pitchFamily="34" charset="0"/>
              </a:rPr>
              <a:t>K</a:t>
            </a:r>
          </a:p>
        </p:txBody>
      </p:sp>
      <p:sp>
        <p:nvSpPr>
          <p:cNvPr id="2052" name="Rectangle 11"/>
          <p:cNvSpPr>
            <a:spLocks noChangeArrowheads="1"/>
          </p:cNvSpPr>
          <p:nvPr/>
        </p:nvSpPr>
        <p:spPr bwMode="auto">
          <a:xfrm>
            <a:off x="95250" y="3552825"/>
            <a:ext cx="1857375" cy="166211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2053" name="Line 12"/>
          <p:cNvSpPr>
            <a:spLocks noChangeShapeType="1"/>
          </p:cNvSpPr>
          <p:nvPr/>
        </p:nvSpPr>
        <p:spPr bwMode="auto">
          <a:xfrm flipV="1">
            <a:off x="5710238" y="4267200"/>
            <a:ext cx="3048000" cy="0"/>
          </a:xfrm>
          <a:prstGeom prst="line">
            <a:avLst/>
          </a:prstGeom>
          <a:noFill/>
          <a:ln w="57150">
            <a:solidFill>
              <a:srgbClr val="660033"/>
            </a:solidFill>
            <a:round/>
            <a:headEnd type="oval" w="med" len="med"/>
            <a:tailEnd/>
          </a:ln>
        </p:spPr>
        <p:txBody>
          <a:bodyPr/>
          <a:lstStyle/>
          <a:p>
            <a:endParaRPr lang="en-US"/>
          </a:p>
        </p:txBody>
      </p:sp>
      <p:sp>
        <p:nvSpPr>
          <p:cNvPr id="2054" name="Line 14"/>
          <p:cNvSpPr>
            <a:spLocks noChangeShapeType="1"/>
          </p:cNvSpPr>
          <p:nvPr/>
        </p:nvSpPr>
        <p:spPr bwMode="auto">
          <a:xfrm>
            <a:off x="8763000" y="2471738"/>
            <a:ext cx="0" cy="1828800"/>
          </a:xfrm>
          <a:prstGeom prst="line">
            <a:avLst/>
          </a:prstGeom>
          <a:noFill/>
          <a:ln w="57150">
            <a:solidFill>
              <a:srgbClr val="660033"/>
            </a:solidFill>
            <a:round/>
            <a:headEnd/>
            <a:tailEnd/>
          </a:ln>
        </p:spPr>
        <p:txBody>
          <a:bodyPr/>
          <a:lstStyle/>
          <a:p>
            <a:endParaRPr lang="en-US"/>
          </a:p>
        </p:txBody>
      </p:sp>
      <p:sp>
        <p:nvSpPr>
          <p:cNvPr id="2055" name="Text Box 15"/>
          <p:cNvSpPr txBox="1">
            <a:spLocks noChangeArrowheads="1"/>
          </p:cNvSpPr>
          <p:nvPr/>
        </p:nvSpPr>
        <p:spPr bwMode="auto">
          <a:xfrm>
            <a:off x="5675313" y="5608638"/>
            <a:ext cx="515937"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A</a:t>
            </a:r>
          </a:p>
        </p:txBody>
      </p:sp>
      <p:sp>
        <p:nvSpPr>
          <p:cNvPr id="2056" name="Text Box 16"/>
          <p:cNvSpPr txBox="1">
            <a:spLocks noChangeArrowheads="1"/>
          </p:cNvSpPr>
          <p:nvPr/>
        </p:nvSpPr>
        <p:spPr bwMode="auto">
          <a:xfrm>
            <a:off x="6191250" y="5608638"/>
            <a:ext cx="514350"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B</a:t>
            </a:r>
          </a:p>
        </p:txBody>
      </p:sp>
      <p:sp>
        <p:nvSpPr>
          <p:cNvPr id="2057" name="Line 17"/>
          <p:cNvSpPr>
            <a:spLocks noChangeShapeType="1"/>
          </p:cNvSpPr>
          <p:nvPr/>
        </p:nvSpPr>
        <p:spPr bwMode="auto">
          <a:xfrm flipH="1" flipV="1">
            <a:off x="4775200" y="3268663"/>
            <a:ext cx="257175" cy="160337"/>
          </a:xfrm>
          <a:prstGeom prst="line">
            <a:avLst/>
          </a:prstGeom>
          <a:noFill/>
          <a:ln w="9525">
            <a:solidFill>
              <a:schemeClr val="bg1"/>
            </a:solidFill>
            <a:round/>
            <a:headEnd/>
            <a:tailEnd type="triangle" w="med" len="med"/>
          </a:ln>
        </p:spPr>
        <p:txBody>
          <a:bodyPr/>
          <a:lstStyle/>
          <a:p>
            <a:endParaRPr lang="en-US"/>
          </a:p>
        </p:txBody>
      </p:sp>
      <p:sp>
        <p:nvSpPr>
          <p:cNvPr id="2058" name="Line 20"/>
          <p:cNvSpPr>
            <a:spLocks noChangeShapeType="1"/>
          </p:cNvSpPr>
          <p:nvPr/>
        </p:nvSpPr>
        <p:spPr bwMode="auto">
          <a:xfrm>
            <a:off x="2362200" y="5105400"/>
            <a:ext cx="1752600" cy="0"/>
          </a:xfrm>
          <a:prstGeom prst="line">
            <a:avLst/>
          </a:prstGeom>
          <a:noFill/>
          <a:ln w="57150">
            <a:solidFill>
              <a:srgbClr val="660033"/>
            </a:solidFill>
            <a:round/>
            <a:headEnd type="oval" w="med" len="med"/>
            <a:tailEnd type="oval" w="med" len="med"/>
          </a:ln>
        </p:spPr>
        <p:txBody>
          <a:bodyPr/>
          <a:lstStyle/>
          <a:p>
            <a:endParaRPr lang="en-US"/>
          </a:p>
        </p:txBody>
      </p:sp>
      <p:grpSp>
        <p:nvGrpSpPr>
          <p:cNvPr id="2" name="Group 21"/>
          <p:cNvGrpSpPr>
            <a:grpSpLocks/>
          </p:cNvGrpSpPr>
          <p:nvPr/>
        </p:nvGrpSpPr>
        <p:grpSpPr bwMode="auto">
          <a:xfrm>
            <a:off x="4419600" y="2514600"/>
            <a:ext cx="914400" cy="533400"/>
            <a:chOff x="4752" y="2544"/>
            <a:chExt cx="576" cy="461"/>
          </a:xfrm>
        </p:grpSpPr>
        <p:sp>
          <p:nvSpPr>
            <p:cNvPr id="183318" name="Rectangle 22"/>
            <p:cNvSpPr>
              <a:spLocks noChangeArrowheads="1"/>
            </p:cNvSpPr>
            <p:nvPr/>
          </p:nvSpPr>
          <p:spPr bwMode="auto">
            <a:xfrm rot="16200000" flipH="1">
              <a:off x="4863"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fontAlgn="auto">
                <a:spcBef>
                  <a:spcPts val="0"/>
                </a:spcBef>
                <a:spcAft>
                  <a:spcPts val="0"/>
                </a:spcAft>
                <a:defRPr/>
              </a:pPr>
              <a:r>
                <a:rPr lang="en-US" sz="2400" b="1" dirty="0">
                  <a:solidFill>
                    <a:srgbClr val="FFFF00"/>
                  </a:solidFill>
                </a:rPr>
                <a:t>6V</a:t>
              </a:r>
            </a:p>
          </p:txBody>
        </p:sp>
        <p:sp>
          <p:nvSpPr>
            <p:cNvPr id="2200" name="Line 23"/>
            <p:cNvSpPr>
              <a:spLocks noChangeShapeType="1"/>
            </p:cNvSpPr>
            <p:nvPr/>
          </p:nvSpPr>
          <p:spPr bwMode="auto">
            <a:xfrm rot="5400000">
              <a:off x="4730" y="2662"/>
              <a:ext cx="44" cy="0"/>
            </a:xfrm>
            <a:prstGeom prst="line">
              <a:avLst/>
            </a:prstGeom>
            <a:noFill/>
            <a:ln w="57150">
              <a:solidFill>
                <a:schemeClr val="tx1"/>
              </a:solidFill>
              <a:round/>
              <a:headEnd/>
              <a:tailEnd/>
            </a:ln>
          </p:spPr>
          <p:txBody>
            <a:bodyPr/>
            <a:lstStyle/>
            <a:p>
              <a:endParaRPr lang="en-US"/>
            </a:p>
          </p:txBody>
        </p:sp>
        <p:sp>
          <p:nvSpPr>
            <p:cNvPr id="2201" name="Line 24"/>
            <p:cNvSpPr>
              <a:spLocks noChangeShapeType="1"/>
            </p:cNvSpPr>
            <p:nvPr/>
          </p:nvSpPr>
          <p:spPr bwMode="auto">
            <a:xfrm>
              <a:off x="4896" y="2544"/>
              <a:ext cx="0" cy="96"/>
            </a:xfrm>
            <a:prstGeom prst="line">
              <a:avLst/>
            </a:prstGeom>
            <a:noFill/>
            <a:ln w="76200">
              <a:solidFill>
                <a:srgbClr val="F00A20"/>
              </a:solidFill>
              <a:round/>
              <a:headEnd/>
              <a:tailEnd/>
            </a:ln>
          </p:spPr>
          <p:txBody>
            <a:bodyPr/>
            <a:lstStyle/>
            <a:p>
              <a:endParaRPr lang="en-US"/>
            </a:p>
          </p:txBody>
        </p:sp>
        <p:sp>
          <p:nvSpPr>
            <p:cNvPr id="2202" name="Line 25"/>
            <p:cNvSpPr>
              <a:spLocks noChangeShapeType="1"/>
            </p:cNvSpPr>
            <p:nvPr/>
          </p:nvSpPr>
          <p:spPr bwMode="auto">
            <a:xfrm>
              <a:off x="5136" y="2544"/>
              <a:ext cx="0" cy="96"/>
            </a:xfrm>
            <a:prstGeom prst="line">
              <a:avLst/>
            </a:prstGeom>
            <a:noFill/>
            <a:ln w="57150">
              <a:solidFill>
                <a:schemeClr val="tx1"/>
              </a:solidFill>
              <a:round/>
              <a:headEnd/>
              <a:tailEnd/>
            </a:ln>
          </p:spPr>
          <p:txBody>
            <a:bodyPr/>
            <a:lstStyle/>
            <a:p>
              <a:endParaRPr lang="en-US"/>
            </a:p>
          </p:txBody>
        </p:sp>
      </p:grpSp>
      <p:sp>
        <p:nvSpPr>
          <p:cNvPr id="2060" name="Rectangle 26"/>
          <p:cNvSpPr>
            <a:spLocks noChangeArrowheads="1"/>
          </p:cNvSpPr>
          <p:nvPr/>
        </p:nvSpPr>
        <p:spPr bwMode="auto">
          <a:xfrm>
            <a:off x="42863" y="3552825"/>
            <a:ext cx="1857375" cy="1662113"/>
          </a:xfrm>
          <a:prstGeom prst="rect">
            <a:avLst/>
          </a:prstGeom>
          <a:solidFill>
            <a:srgbClr val="FFFF00"/>
          </a:solidFill>
          <a:ln w="57150" cmpd="thickThin">
            <a:solidFill>
              <a:srgbClr val="663300"/>
            </a:solidFill>
            <a:miter lim="800000"/>
            <a:headEnd/>
            <a:tailEnd/>
          </a:ln>
        </p:spPr>
        <p:txBody>
          <a:bodyPr wrap="none" anchor="ctr"/>
          <a:lstStyle/>
          <a:p>
            <a:pPr eaLnBrk="1" hangingPunct="1"/>
            <a:endParaRPr lang="en-US"/>
          </a:p>
        </p:txBody>
      </p:sp>
      <p:sp>
        <p:nvSpPr>
          <p:cNvPr id="2061" name="AutoShape 27"/>
          <p:cNvSpPr>
            <a:spLocks noChangeArrowheads="1"/>
          </p:cNvSpPr>
          <p:nvPr/>
        </p:nvSpPr>
        <p:spPr bwMode="auto">
          <a:xfrm>
            <a:off x="163513" y="4983163"/>
            <a:ext cx="176212" cy="176212"/>
          </a:xfrm>
          <a:custGeom>
            <a:avLst/>
            <a:gdLst>
              <a:gd name="T0" fmla="*/ 2147483647 w 21600"/>
              <a:gd name="T1" fmla="*/ 0 h 21600"/>
              <a:gd name="T2" fmla="*/ 932384867 w 21600"/>
              <a:gd name="T3" fmla="*/ 932384867 h 21600"/>
              <a:gd name="T4" fmla="*/ 0 w 21600"/>
              <a:gd name="T5" fmla="*/ 2147483647 h 21600"/>
              <a:gd name="T6" fmla="*/ 93238486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323848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2062" name="Rectangle 28"/>
          <p:cNvSpPr>
            <a:spLocks noChangeArrowheads="1"/>
          </p:cNvSpPr>
          <p:nvPr/>
        </p:nvSpPr>
        <p:spPr bwMode="auto">
          <a:xfrm>
            <a:off x="0" y="3552825"/>
            <a:ext cx="1930400" cy="1662113"/>
          </a:xfrm>
          <a:prstGeom prst="rect">
            <a:avLst/>
          </a:prstGeom>
          <a:solidFill>
            <a:srgbClr val="FFFFCC"/>
          </a:solidFill>
          <a:ln w="57150" cmpd="thickThin">
            <a:solidFill>
              <a:srgbClr val="663300"/>
            </a:solidFill>
            <a:miter lim="800000"/>
            <a:headEnd/>
            <a:tailEnd/>
          </a:ln>
        </p:spPr>
        <p:txBody>
          <a:bodyPr wrap="none" anchor="ctr"/>
          <a:lstStyle/>
          <a:p>
            <a:pPr eaLnBrk="1" hangingPunct="1"/>
            <a:endParaRPr lang="en-US"/>
          </a:p>
        </p:txBody>
      </p:sp>
      <p:sp>
        <p:nvSpPr>
          <p:cNvPr id="2063" name="Oval 29"/>
          <p:cNvSpPr>
            <a:spLocks noChangeArrowheads="1"/>
          </p:cNvSpPr>
          <p:nvPr/>
        </p:nvSpPr>
        <p:spPr bwMode="auto">
          <a:xfrm>
            <a:off x="193675" y="3686175"/>
            <a:ext cx="1444625" cy="1433513"/>
          </a:xfrm>
          <a:prstGeom prst="ellipse">
            <a:avLst/>
          </a:prstGeom>
          <a:solidFill>
            <a:schemeClr val="bg1"/>
          </a:solidFill>
          <a:ln w="12700">
            <a:solidFill>
              <a:schemeClr val="accent2"/>
            </a:solidFill>
            <a:round/>
            <a:headEnd/>
            <a:tailEnd/>
          </a:ln>
        </p:spPr>
        <p:txBody>
          <a:bodyPr wrap="none" anchor="ctr"/>
          <a:lstStyle/>
          <a:p>
            <a:pPr eaLnBrk="1" hangingPunct="1"/>
            <a:endParaRPr lang="en-US"/>
          </a:p>
        </p:txBody>
      </p:sp>
      <p:sp>
        <p:nvSpPr>
          <p:cNvPr id="2064" name="Arc 30"/>
          <p:cNvSpPr>
            <a:spLocks/>
          </p:cNvSpPr>
          <p:nvPr/>
        </p:nvSpPr>
        <p:spPr bwMode="auto">
          <a:xfrm rot="6681726" flipH="1">
            <a:off x="686595" y="3694906"/>
            <a:ext cx="588962"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2065" name="Text Box 31"/>
          <p:cNvSpPr txBox="1">
            <a:spLocks noChangeArrowheads="1"/>
          </p:cNvSpPr>
          <p:nvPr/>
        </p:nvSpPr>
        <p:spPr bwMode="auto">
          <a:xfrm rot="-2206860">
            <a:off x="401638" y="3733800"/>
            <a:ext cx="498475" cy="336550"/>
          </a:xfrm>
          <a:prstGeom prst="rect">
            <a:avLst/>
          </a:prstGeom>
          <a:noFill/>
          <a:ln w="3175">
            <a:noFill/>
            <a:miter lim="800000"/>
            <a:headEnd/>
            <a:tailEnd/>
          </a:ln>
        </p:spPr>
        <p:txBody>
          <a:bodyPr>
            <a:spAutoFit/>
          </a:bodyPr>
          <a:lstStyle/>
          <a:p>
            <a:pPr algn="ctr" eaLnBrk="1" hangingPunct="1"/>
            <a:r>
              <a:rPr lang="en-US" sz="1600"/>
              <a:t>0,5</a:t>
            </a:r>
          </a:p>
        </p:txBody>
      </p:sp>
      <p:sp>
        <p:nvSpPr>
          <p:cNvPr id="2066" name="Line 32"/>
          <p:cNvSpPr>
            <a:spLocks noChangeShapeType="1"/>
          </p:cNvSpPr>
          <p:nvPr/>
        </p:nvSpPr>
        <p:spPr bwMode="auto">
          <a:xfrm rot="300000">
            <a:off x="989013" y="3883025"/>
            <a:ext cx="0" cy="55563"/>
          </a:xfrm>
          <a:prstGeom prst="line">
            <a:avLst/>
          </a:prstGeom>
          <a:noFill/>
          <a:ln w="6350">
            <a:solidFill>
              <a:srgbClr val="0000FF"/>
            </a:solidFill>
            <a:round/>
            <a:headEnd/>
            <a:tailEnd/>
          </a:ln>
        </p:spPr>
        <p:txBody>
          <a:bodyPr/>
          <a:lstStyle/>
          <a:p>
            <a:endParaRPr lang="en-US"/>
          </a:p>
        </p:txBody>
      </p:sp>
      <p:sp>
        <p:nvSpPr>
          <p:cNvPr id="2067" name="Line 33"/>
          <p:cNvSpPr>
            <a:spLocks noChangeShapeType="1"/>
          </p:cNvSpPr>
          <p:nvPr/>
        </p:nvSpPr>
        <p:spPr bwMode="auto">
          <a:xfrm rot="900000">
            <a:off x="1076325" y="3898900"/>
            <a:ext cx="0" cy="57150"/>
          </a:xfrm>
          <a:prstGeom prst="line">
            <a:avLst/>
          </a:prstGeom>
          <a:noFill/>
          <a:ln w="6350">
            <a:solidFill>
              <a:srgbClr val="0000FF"/>
            </a:solidFill>
            <a:round/>
            <a:headEnd/>
            <a:tailEnd/>
          </a:ln>
        </p:spPr>
        <p:txBody>
          <a:bodyPr/>
          <a:lstStyle/>
          <a:p>
            <a:endParaRPr lang="en-US"/>
          </a:p>
        </p:txBody>
      </p:sp>
      <p:sp>
        <p:nvSpPr>
          <p:cNvPr id="2068" name="Line 34"/>
          <p:cNvSpPr>
            <a:spLocks noChangeShapeType="1"/>
          </p:cNvSpPr>
          <p:nvPr/>
        </p:nvSpPr>
        <p:spPr bwMode="auto">
          <a:xfrm rot="1500000">
            <a:off x="1152525" y="3930650"/>
            <a:ext cx="0" cy="131763"/>
          </a:xfrm>
          <a:prstGeom prst="line">
            <a:avLst/>
          </a:prstGeom>
          <a:noFill/>
          <a:ln w="9525">
            <a:solidFill>
              <a:srgbClr val="FF0000"/>
            </a:solidFill>
            <a:round/>
            <a:headEnd/>
            <a:tailEnd/>
          </a:ln>
        </p:spPr>
        <p:txBody>
          <a:bodyPr/>
          <a:lstStyle/>
          <a:p>
            <a:endParaRPr lang="en-US"/>
          </a:p>
        </p:txBody>
      </p:sp>
      <p:sp>
        <p:nvSpPr>
          <p:cNvPr id="2069" name="Line 35"/>
          <p:cNvSpPr>
            <a:spLocks noChangeShapeType="1"/>
          </p:cNvSpPr>
          <p:nvPr/>
        </p:nvSpPr>
        <p:spPr bwMode="auto">
          <a:xfrm rot="2100000">
            <a:off x="1236663" y="3979863"/>
            <a:ext cx="0" cy="57150"/>
          </a:xfrm>
          <a:prstGeom prst="line">
            <a:avLst/>
          </a:prstGeom>
          <a:noFill/>
          <a:ln w="6350">
            <a:solidFill>
              <a:srgbClr val="0000FF"/>
            </a:solidFill>
            <a:round/>
            <a:headEnd/>
            <a:tailEnd/>
          </a:ln>
        </p:spPr>
        <p:txBody>
          <a:bodyPr/>
          <a:lstStyle/>
          <a:p>
            <a:endParaRPr lang="en-US"/>
          </a:p>
        </p:txBody>
      </p:sp>
      <p:sp>
        <p:nvSpPr>
          <p:cNvPr id="2070" name="Line 36"/>
          <p:cNvSpPr>
            <a:spLocks noChangeShapeType="1"/>
          </p:cNvSpPr>
          <p:nvPr/>
        </p:nvSpPr>
        <p:spPr bwMode="auto">
          <a:xfrm rot="2700000">
            <a:off x="1304926" y="4040187"/>
            <a:ext cx="0" cy="60325"/>
          </a:xfrm>
          <a:prstGeom prst="line">
            <a:avLst/>
          </a:prstGeom>
          <a:noFill/>
          <a:ln w="6350">
            <a:solidFill>
              <a:srgbClr val="0000FF"/>
            </a:solidFill>
            <a:round/>
            <a:headEnd/>
            <a:tailEnd/>
          </a:ln>
        </p:spPr>
        <p:txBody>
          <a:bodyPr/>
          <a:lstStyle/>
          <a:p>
            <a:endParaRPr lang="en-US"/>
          </a:p>
        </p:txBody>
      </p:sp>
      <p:sp>
        <p:nvSpPr>
          <p:cNvPr id="2071" name="Line 37"/>
          <p:cNvSpPr>
            <a:spLocks noChangeShapeType="1"/>
          </p:cNvSpPr>
          <p:nvPr/>
        </p:nvSpPr>
        <p:spPr bwMode="auto">
          <a:xfrm rot="-2700000">
            <a:off x="573088" y="4038600"/>
            <a:ext cx="0" cy="58738"/>
          </a:xfrm>
          <a:prstGeom prst="line">
            <a:avLst/>
          </a:prstGeom>
          <a:noFill/>
          <a:ln w="6350">
            <a:solidFill>
              <a:srgbClr val="0000FF"/>
            </a:solidFill>
            <a:round/>
            <a:headEnd/>
            <a:tailEnd/>
          </a:ln>
        </p:spPr>
        <p:txBody>
          <a:bodyPr/>
          <a:lstStyle/>
          <a:p>
            <a:endParaRPr lang="en-US"/>
          </a:p>
        </p:txBody>
      </p:sp>
      <p:sp>
        <p:nvSpPr>
          <p:cNvPr id="2072" name="Line 38"/>
          <p:cNvSpPr>
            <a:spLocks noChangeShapeType="1"/>
          </p:cNvSpPr>
          <p:nvPr/>
        </p:nvSpPr>
        <p:spPr bwMode="auto">
          <a:xfrm rot="-2100000">
            <a:off x="641350" y="3983038"/>
            <a:ext cx="0" cy="55562"/>
          </a:xfrm>
          <a:prstGeom prst="line">
            <a:avLst/>
          </a:prstGeom>
          <a:noFill/>
          <a:ln w="6350">
            <a:solidFill>
              <a:srgbClr val="0000FF"/>
            </a:solidFill>
            <a:round/>
            <a:headEnd/>
            <a:tailEnd/>
          </a:ln>
        </p:spPr>
        <p:txBody>
          <a:bodyPr/>
          <a:lstStyle/>
          <a:p>
            <a:endParaRPr lang="en-US"/>
          </a:p>
        </p:txBody>
      </p:sp>
      <p:sp>
        <p:nvSpPr>
          <p:cNvPr id="2073" name="Line 39"/>
          <p:cNvSpPr>
            <a:spLocks noChangeShapeType="1"/>
          </p:cNvSpPr>
          <p:nvPr/>
        </p:nvSpPr>
        <p:spPr bwMode="auto">
          <a:xfrm rot="20100000" flipH="1">
            <a:off x="723900" y="3932238"/>
            <a:ext cx="6350" cy="80962"/>
          </a:xfrm>
          <a:prstGeom prst="line">
            <a:avLst/>
          </a:prstGeom>
          <a:noFill/>
          <a:ln w="9525">
            <a:solidFill>
              <a:srgbClr val="FF0000"/>
            </a:solidFill>
            <a:round/>
            <a:headEnd/>
            <a:tailEnd/>
          </a:ln>
        </p:spPr>
        <p:txBody>
          <a:bodyPr/>
          <a:lstStyle/>
          <a:p>
            <a:endParaRPr lang="en-US"/>
          </a:p>
        </p:txBody>
      </p:sp>
      <p:sp>
        <p:nvSpPr>
          <p:cNvPr id="2074" name="Line 40"/>
          <p:cNvSpPr>
            <a:spLocks noChangeShapeType="1"/>
          </p:cNvSpPr>
          <p:nvPr/>
        </p:nvSpPr>
        <p:spPr bwMode="auto">
          <a:xfrm rot="-900000">
            <a:off x="800100" y="3903663"/>
            <a:ext cx="0" cy="58737"/>
          </a:xfrm>
          <a:prstGeom prst="line">
            <a:avLst/>
          </a:prstGeom>
          <a:noFill/>
          <a:ln w="6350">
            <a:solidFill>
              <a:srgbClr val="0000FF"/>
            </a:solidFill>
            <a:round/>
            <a:headEnd/>
            <a:tailEnd/>
          </a:ln>
        </p:spPr>
        <p:txBody>
          <a:bodyPr/>
          <a:lstStyle/>
          <a:p>
            <a:endParaRPr lang="en-US"/>
          </a:p>
        </p:txBody>
      </p:sp>
      <p:sp>
        <p:nvSpPr>
          <p:cNvPr id="2075" name="Line 41"/>
          <p:cNvSpPr>
            <a:spLocks noChangeShapeType="1"/>
          </p:cNvSpPr>
          <p:nvPr/>
        </p:nvSpPr>
        <p:spPr bwMode="auto">
          <a:xfrm rot="-300000">
            <a:off x="892175" y="3884613"/>
            <a:ext cx="0" cy="57150"/>
          </a:xfrm>
          <a:prstGeom prst="line">
            <a:avLst/>
          </a:prstGeom>
          <a:noFill/>
          <a:ln w="6350">
            <a:solidFill>
              <a:srgbClr val="0000FF"/>
            </a:solidFill>
            <a:round/>
            <a:headEnd/>
            <a:tailEnd/>
          </a:ln>
        </p:spPr>
        <p:txBody>
          <a:bodyPr/>
          <a:lstStyle/>
          <a:p>
            <a:endParaRPr lang="en-US"/>
          </a:p>
        </p:txBody>
      </p:sp>
      <p:sp>
        <p:nvSpPr>
          <p:cNvPr id="2076" name="Line 42"/>
          <p:cNvSpPr>
            <a:spLocks noChangeShapeType="1"/>
          </p:cNvSpPr>
          <p:nvPr/>
        </p:nvSpPr>
        <p:spPr bwMode="auto">
          <a:xfrm rot="6300000">
            <a:off x="486569" y="4236244"/>
            <a:ext cx="0" cy="144462"/>
          </a:xfrm>
          <a:prstGeom prst="line">
            <a:avLst/>
          </a:prstGeom>
          <a:noFill/>
          <a:ln w="9525">
            <a:solidFill>
              <a:srgbClr val="FF0000"/>
            </a:solidFill>
            <a:round/>
            <a:headEnd/>
            <a:tailEnd/>
          </a:ln>
        </p:spPr>
        <p:txBody>
          <a:bodyPr/>
          <a:lstStyle/>
          <a:p>
            <a:endParaRPr lang="en-US"/>
          </a:p>
        </p:txBody>
      </p:sp>
      <p:sp>
        <p:nvSpPr>
          <p:cNvPr id="2077" name="Line 43"/>
          <p:cNvSpPr>
            <a:spLocks noChangeShapeType="1"/>
          </p:cNvSpPr>
          <p:nvPr/>
        </p:nvSpPr>
        <p:spPr bwMode="auto">
          <a:xfrm rot="-3900000">
            <a:off x="474663" y="4189413"/>
            <a:ext cx="0" cy="57150"/>
          </a:xfrm>
          <a:prstGeom prst="line">
            <a:avLst/>
          </a:prstGeom>
          <a:noFill/>
          <a:ln w="6350">
            <a:solidFill>
              <a:srgbClr val="0000FF"/>
            </a:solidFill>
            <a:round/>
            <a:headEnd/>
            <a:tailEnd/>
          </a:ln>
        </p:spPr>
        <p:txBody>
          <a:bodyPr/>
          <a:lstStyle/>
          <a:p>
            <a:endParaRPr lang="en-US"/>
          </a:p>
        </p:txBody>
      </p:sp>
      <p:sp>
        <p:nvSpPr>
          <p:cNvPr id="2078" name="Line 44"/>
          <p:cNvSpPr>
            <a:spLocks noChangeShapeType="1"/>
          </p:cNvSpPr>
          <p:nvPr/>
        </p:nvSpPr>
        <p:spPr bwMode="auto">
          <a:xfrm rot="-3300000">
            <a:off x="517525" y="4108450"/>
            <a:ext cx="0" cy="57150"/>
          </a:xfrm>
          <a:prstGeom prst="line">
            <a:avLst/>
          </a:prstGeom>
          <a:noFill/>
          <a:ln w="6350">
            <a:solidFill>
              <a:srgbClr val="0000FF"/>
            </a:solidFill>
            <a:round/>
            <a:headEnd/>
            <a:tailEnd/>
          </a:ln>
        </p:spPr>
        <p:txBody>
          <a:bodyPr/>
          <a:lstStyle/>
          <a:p>
            <a:endParaRPr lang="en-US"/>
          </a:p>
        </p:txBody>
      </p:sp>
      <p:sp>
        <p:nvSpPr>
          <p:cNvPr id="2079" name="Line 45"/>
          <p:cNvSpPr>
            <a:spLocks noChangeShapeType="1"/>
          </p:cNvSpPr>
          <p:nvPr/>
        </p:nvSpPr>
        <p:spPr bwMode="auto">
          <a:xfrm rot="3300000">
            <a:off x="1354932" y="4110831"/>
            <a:ext cx="0" cy="55563"/>
          </a:xfrm>
          <a:prstGeom prst="line">
            <a:avLst/>
          </a:prstGeom>
          <a:noFill/>
          <a:ln w="6350">
            <a:solidFill>
              <a:srgbClr val="0000FF"/>
            </a:solidFill>
            <a:round/>
            <a:headEnd/>
            <a:tailEnd/>
          </a:ln>
        </p:spPr>
        <p:txBody>
          <a:bodyPr/>
          <a:lstStyle/>
          <a:p>
            <a:endParaRPr lang="en-US"/>
          </a:p>
        </p:txBody>
      </p:sp>
      <p:sp>
        <p:nvSpPr>
          <p:cNvPr id="2080" name="Line 46"/>
          <p:cNvSpPr>
            <a:spLocks noChangeShapeType="1"/>
          </p:cNvSpPr>
          <p:nvPr/>
        </p:nvSpPr>
        <p:spPr bwMode="auto">
          <a:xfrm rot="3900000">
            <a:off x="1399382" y="4188618"/>
            <a:ext cx="0" cy="55563"/>
          </a:xfrm>
          <a:prstGeom prst="line">
            <a:avLst/>
          </a:prstGeom>
          <a:noFill/>
          <a:ln w="6350">
            <a:solidFill>
              <a:srgbClr val="0000FF"/>
            </a:solidFill>
            <a:round/>
            <a:headEnd/>
            <a:tailEnd/>
          </a:ln>
        </p:spPr>
        <p:txBody>
          <a:bodyPr/>
          <a:lstStyle/>
          <a:p>
            <a:endParaRPr lang="en-US"/>
          </a:p>
        </p:txBody>
      </p:sp>
      <p:sp>
        <p:nvSpPr>
          <p:cNvPr id="2081" name="Line 47"/>
          <p:cNvSpPr>
            <a:spLocks noChangeShapeType="1"/>
          </p:cNvSpPr>
          <p:nvPr/>
        </p:nvSpPr>
        <p:spPr bwMode="auto">
          <a:xfrm rot="4500000">
            <a:off x="1398588" y="4244975"/>
            <a:ext cx="0" cy="127000"/>
          </a:xfrm>
          <a:prstGeom prst="line">
            <a:avLst/>
          </a:prstGeom>
          <a:noFill/>
          <a:ln w="9525">
            <a:solidFill>
              <a:srgbClr val="FF0000"/>
            </a:solidFill>
            <a:round/>
            <a:headEnd/>
            <a:tailEnd/>
          </a:ln>
        </p:spPr>
        <p:txBody>
          <a:bodyPr/>
          <a:lstStyle/>
          <a:p>
            <a:endParaRPr lang="en-US"/>
          </a:p>
        </p:txBody>
      </p:sp>
      <p:sp>
        <p:nvSpPr>
          <p:cNvPr id="2082" name="Text Box 48"/>
          <p:cNvSpPr txBox="1">
            <a:spLocks noChangeArrowheads="1"/>
          </p:cNvSpPr>
          <p:nvPr/>
        </p:nvSpPr>
        <p:spPr bwMode="auto">
          <a:xfrm rot="-4196748">
            <a:off x="165100" y="4137026"/>
            <a:ext cx="441325" cy="336550"/>
          </a:xfrm>
          <a:prstGeom prst="rect">
            <a:avLst/>
          </a:prstGeom>
          <a:noFill/>
          <a:ln w="12700">
            <a:noFill/>
            <a:miter lim="800000"/>
            <a:headEnd/>
            <a:tailEnd/>
          </a:ln>
        </p:spPr>
        <p:txBody>
          <a:bodyPr>
            <a:spAutoFit/>
          </a:bodyPr>
          <a:lstStyle/>
          <a:p>
            <a:pPr algn="ctr" eaLnBrk="1" hangingPunct="1"/>
            <a:r>
              <a:rPr lang="en-US" sz="1600">
                <a:latin typeface="Times New Roman" pitchFamily="18" charset="0"/>
              </a:rPr>
              <a:t>0</a:t>
            </a:r>
            <a:endParaRPr lang="en-US" sz="1600"/>
          </a:p>
        </p:txBody>
      </p:sp>
      <p:sp>
        <p:nvSpPr>
          <p:cNvPr id="2083" name="Text Box 49"/>
          <p:cNvSpPr txBox="1">
            <a:spLocks noChangeArrowheads="1"/>
          </p:cNvSpPr>
          <p:nvPr/>
        </p:nvSpPr>
        <p:spPr bwMode="auto">
          <a:xfrm rot="1500000">
            <a:off x="981075" y="3717925"/>
            <a:ext cx="455613" cy="336550"/>
          </a:xfrm>
          <a:prstGeom prst="rect">
            <a:avLst/>
          </a:prstGeom>
          <a:noFill/>
          <a:ln w="12700">
            <a:noFill/>
            <a:miter lim="800000"/>
            <a:headEnd/>
            <a:tailEnd/>
          </a:ln>
        </p:spPr>
        <p:txBody>
          <a:bodyPr>
            <a:spAutoFit/>
          </a:bodyPr>
          <a:lstStyle/>
          <a:p>
            <a:pPr algn="ctr" eaLnBrk="1" hangingPunct="1"/>
            <a:r>
              <a:rPr lang="en-US" sz="1600"/>
              <a:t>1</a:t>
            </a:r>
          </a:p>
        </p:txBody>
      </p:sp>
      <p:sp>
        <p:nvSpPr>
          <p:cNvPr id="2084" name="Text Box 50"/>
          <p:cNvSpPr txBox="1">
            <a:spLocks noChangeArrowheads="1"/>
          </p:cNvSpPr>
          <p:nvPr/>
        </p:nvSpPr>
        <p:spPr bwMode="auto">
          <a:xfrm rot="4500000">
            <a:off x="1159669" y="3979069"/>
            <a:ext cx="677862" cy="336550"/>
          </a:xfrm>
          <a:prstGeom prst="rect">
            <a:avLst/>
          </a:prstGeom>
          <a:noFill/>
          <a:ln w="12700">
            <a:noFill/>
            <a:miter lim="800000"/>
            <a:headEnd/>
            <a:tailEnd/>
          </a:ln>
        </p:spPr>
        <p:txBody>
          <a:bodyPr>
            <a:spAutoFit/>
          </a:bodyPr>
          <a:lstStyle/>
          <a:p>
            <a:pPr algn="ctr" eaLnBrk="1" hangingPunct="1"/>
            <a:r>
              <a:rPr lang="en-US" sz="1600"/>
              <a:t>1,5</a:t>
            </a:r>
          </a:p>
        </p:txBody>
      </p:sp>
      <p:sp>
        <p:nvSpPr>
          <p:cNvPr id="2085" name="Text Box 51"/>
          <p:cNvSpPr txBox="1">
            <a:spLocks noChangeArrowheads="1"/>
          </p:cNvSpPr>
          <p:nvPr/>
        </p:nvSpPr>
        <p:spPr bwMode="auto">
          <a:xfrm>
            <a:off x="539750" y="4092575"/>
            <a:ext cx="785813" cy="366713"/>
          </a:xfrm>
          <a:prstGeom prst="rect">
            <a:avLst/>
          </a:prstGeom>
          <a:noFill/>
          <a:ln w="9525">
            <a:noFill/>
            <a:miter lim="800000"/>
            <a:headEnd/>
            <a:tailEnd/>
          </a:ln>
        </p:spPr>
        <p:txBody>
          <a:bodyPr>
            <a:spAutoFit/>
          </a:bodyPr>
          <a:lstStyle/>
          <a:p>
            <a:pPr algn="ctr" eaLnBrk="1" hangingPunct="1"/>
            <a:r>
              <a:rPr lang="en-US"/>
              <a:t>A</a:t>
            </a:r>
          </a:p>
        </p:txBody>
      </p:sp>
      <p:sp>
        <p:nvSpPr>
          <p:cNvPr id="2086" name="AutoShape 52"/>
          <p:cNvSpPr>
            <a:spLocks noChangeArrowheads="1"/>
          </p:cNvSpPr>
          <p:nvPr/>
        </p:nvSpPr>
        <p:spPr bwMode="auto">
          <a:xfrm rot="10800000">
            <a:off x="330200" y="3870325"/>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183349" name="Rectangle 53"/>
          <p:cNvSpPr>
            <a:spLocks noChangeArrowheads="1"/>
          </p:cNvSpPr>
          <p:nvPr/>
        </p:nvSpPr>
        <p:spPr bwMode="auto">
          <a:xfrm>
            <a:off x="42863" y="4511675"/>
            <a:ext cx="1822450" cy="668338"/>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fontAlgn="auto" hangingPunct="1">
              <a:spcBef>
                <a:spcPts val="0"/>
              </a:spcBef>
              <a:spcAft>
                <a:spcPts val="0"/>
              </a:spcAft>
              <a:defRPr/>
            </a:pPr>
            <a:endParaRPr lang="vi-VN">
              <a:latin typeface="+mn-lt"/>
            </a:endParaRPr>
          </a:p>
        </p:txBody>
      </p:sp>
      <p:sp>
        <p:nvSpPr>
          <p:cNvPr id="2088" name="AutoShape 54"/>
          <p:cNvSpPr>
            <a:spLocks noChangeArrowheads="1"/>
          </p:cNvSpPr>
          <p:nvPr/>
        </p:nvSpPr>
        <p:spPr bwMode="auto">
          <a:xfrm>
            <a:off x="893763" y="4616450"/>
            <a:ext cx="76200" cy="76200"/>
          </a:xfrm>
          <a:custGeom>
            <a:avLst/>
            <a:gdLst>
              <a:gd name="T0" fmla="*/ 20817586 w 21600"/>
              <a:gd name="T1" fmla="*/ 0 h 21600"/>
              <a:gd name="T2" fmla="*/ 6096673 w 21600"/>
              <a:gd name="T3" fmla="*/ 6096673 h 21600"/>
              <a:gd name="T4" fmla="*/ 0 w 21600"/>
              <a:gd name="T5" fmla="*/ 20817586 h 21600"/>
              <a:gd name="T6" fmla="*/ 6096673 w 21600"/>
              <a:gd name="T7" fmla="*/ 35538609 h 21600"/>
              <a:gd name="T8" fmla="*/ 20817586 w 21600"/>
              <a:gd name="T9" fmla="*/ 41635284 h 21600"/>
              <a:gd name="T10" fmla="*/ 35538609 w 21600"/>
              <a:gd name="T11" fmla="*/ 35538609 h 21600"/>
              <a:gd name="T12" fmla="*/ 41635284 w 21600"/>
              <a:gd name="T13" fmla="*/ 20817586 h 21600"/>
              <a:gd name="T14" fmla="*/ 35538609 w 21600"/>
              <a:gd name="T15" fmla="*/ 60966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3" name="Group 55"/>
          <p:cNvGrpSpPr>
            <a:grpSpLocks/>
          </p:cNvGrpSpPr>
          <p:nvPr/>
        </p:nvGrpSpPr>
        <p:grpSpPr bwMode="auto">
          <a:xfrm>
            <a:off x="866775" y="4594225"/>
            <a:ext cx="128588" cy="61913"/>
            <a:chOff x="2838" y="2415"/>
            <a:chExt cx="86" cy="40"/>
          </a:xfrm>
        </p:grpSpPr>
        <p:sp>
          <p:nvSpPr>
            <p:cNvPr id="2196" name="Arc 5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2197" name="Freeform 5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2198" name="Freeform 5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2090" name="Oval 59"/>
          <p:cNvSpPr>
            <a:spLocks noChangeArrowheads="1"/>
          </p:cNvSpPr>
          <p:nvPr/>
        </p:nvSpPr>
        <p:spPr bwMode="auto">
          <a:xfrm>
            <a:off x="900113" y="4408488"/>
            <a:ext cx="63500" cy="63500"/>
          </a:xfrm>
          <a:prstGeom prst="ellipse">
            <a:avLst/>
          </a:prstGeom>
          <a:solidFill>
            <a:srgbClr val="0000FF"/>
          </a:solidFill>
          <a:ln w="6350">
            <a:solidFill>
              <a:srgbClr val="009900"/>
            </a:solidFill>
            <a:round/>
            <a:headEnd/>
            <a:tailEnd/>
          </a:ln>
        </p:spPr>
        <p:txBody>
          <a:bodyPr wrap="none" anchor="ctr"/>
          <a:lstStyle/>
          <a:p>
            <a:pPr algn="ctr" eaLnBrk="1" hangingPunct="1"/>
            <a:endParaRPr lang="en-US"/>
          </a:p>
        </p:txBody>
      </p:sp>
      <p:sp>
        <p:nvSpPr>
          <p:cNvPr id="2091" name="Oval 60"/>
          <p:cNvSpPr>
            <a:spLocks noChangeArrowheads="1"/>
          </p:cNvSpPr>
          <p:nvPr/>
        </p:nvSpPr>
        <p:spPr bwMode="auto">
          <a:xfrm>
            <a:off x="163513" y="4983163"/>
            <a:ext cx="166687" cy="160337"/>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2092" name="Oval 61"/>
          <p:cNvSpPr>
            <a:spLocks noChangeArrowheads="1"/>
          </p:cNvSpPr>
          <p:nvPr/>
        </p:nvSpPr>
        <p:spPr bwMode="auto">
          <a:xfrm>
            <a:off x="1481138" y="4983163"/>
            <a:ext cx="166687" cy="160337"/>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2093" name="Text Box 62"/>
          <p:cNvSpPr txBox="1">
            <a:spLocks noChangeArrowheads="1"/>
          </p:cNvSpPr>
          <p:nvPr/>
        </p:nvSpPr>
        <p:spPr bwMode="auto">
          <a:xfrm>
            <a:off x="171450" y="4772025"/>
            <a:ext cx="449263"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2094" name="Text Box 63"/>
          <p:cNvSpPr txBox="1">
            <a:spLocks noChangeArrowheads="1"/>
          </p:cNvSpPr>
          <p:nvPr/>
        </p:nvSpPr>
        <p:spPr bwMode="auto">
          <a:xfrm>
            <a:off x="1287463" y="4689475"/>
            <a:ext cx="449262"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2095" name="Text Box 64"/>
          <p:cNvSpPr txBox="1">
            <a:spLocks noChangeArrowheads="1"/>
          </p:cNvSpPr>
          <p:nvPr/>
        </p:nvSpPr>
        <p:spPr bwMode="auto">
          <a:xfrm>
            <a:off x="771525" y="4689475"/>
            <a:ext cx="51593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TimeH" pitchFamily="34" charset="0"/>
              </a:rPr>
              <a:t>A</a:t>
            </a:r>
          </a:p>
        </p:txBody>
      </p:sp>
      <p:sp>
        <p:nvSpPr>
          <p:cNvPr id="2096" name="Rectangle 65"/>
          <p:cNvSpPr>
            <a:spLocks noChangeArrowheads="1"/>
          </p:cNvSpPr>
          <p:nvPr/>
        </p:nvSpPr>
        <p:spPr bwMode="auto">
          <a:xfrm>
            <a:off x="42863" y="3619500"/>
            <a:ext cx="1833562" cy="869950"/>
          </a:xfrm>
          <a:prstGeom prst="rect">
            <a:avLst/>
          </a:prstGeom>
          <a:noFill/>
          <a:ln w="28575">
            <a:solidFill>
              <a:srgbClr val="0000CC"/>
            </a:solidFill>
            <a:miter lim="800000"/>
            <a:headEnd/>
            <a:tailEnd/>
          </a:ln>
        </p:spPr>
        <p:txBody>
          <a:bodyPr wrap="none" anchor="ctr"/>
          <a:lstStyle/>
          <a:p>
            <a:pPr algn="ctr" eaLnBrk="1" hangingPunct="1"/>
            <a:endParaRPr lang="en-US"/>
          </a:p>
        </p:txBody>
      </p:sp>
      <p:sp>
        <p:nvSpPr>
          <p:cNvPr id="2097" name="Line 66"/>
          <p:cNvSpPr>
            <a:spLocks noChangeShapeType="1"/>
          </p:cNvSpPr>
          <p:nvPr/>
        </p:nvSpPr>
        <p:spPr bwMode="auto">
          <a:xfrm flipV="1">
            <a:off x="228600" y="2514600"/>
            <a:ext cx="0" cy="2540000"/>
          </a:xfrm>
          <a:prstGeom prst="line">
            <a:avLst/>
          </a:prstGeom>
          <a:noFill/>
          <a:ln w="57150">
            <a:solidFill>
              <a:srgbClr val="F00A20"/>
            </a:solidFill>
            <a:round/>
            <a:headEnd/>
            <a:tailEnd/>
          </a:ln>
        </p:spPr>
        <p:txBody>
          <a:bodyPr/>
          <a:lstStyle/>
          <a:p>
            <a:endParaRPr lang="en-US"/>
          </a:p>
        </p:txBody>
      </p:sp>
      <p:grpSp>
        <p:nvGrpSpPr>
          <p:cNvPr id="5" name="Group 67"/>
          <p:cNvGrpSpPr>
            <a:grpSpLocks/>
          </p:cNvGrpSpPr>
          <p:nvPr/>
        </p:nvGrpSpPr>
        <p:grpSpPr bwMode="auto">
          <a:xfrm rot="-1062720">
            <a:off x="568325" y="4192588"/>
            <a:ext cx="793750" cy="557212"/>
            <a:chOff x="1680" y="1440"/>
            <a:chExt cx="592" cy="400"/>
          </a:xfrm>
        </p:grpSpPr>
        <p:sp>
          <p:nvSpPr>
            <p:cNvPr id="2193" name="Oval 68"/>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p>
              <a:pPr algn="ctr" eaLnBrk="1" hangingPunct="1"/>
              <a:endParaRPr lang="en-US"/>
            </a:p>
          </p:txBody>
        </p:sp>
        <p:sp>
          <p:nvSpPr>
            <p:cNvPr id="2194" name="Line 69"/>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2195" name="Line 70"/>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p:spPr>
          <p:txBody>
            <a:bodyPr/>
            <a:lstStyle/>
            <a:p>
              <a:endParaRPr lang="en-US"/>
            </a:p>
          </p:txBody>
        </p:sp>
      </p:grpSp>
      <p:sp>
        <p:nvSpPr>
          <p:cNvPr id="2099" name="Line 71"/>
          <p:cNvSpPr>
            <a:spLocks noChangeShapeType="1"/>
          </p:cNvSpPr>
          <p:nvPr/>
        </p:nvSpPr>
        <p:spPr bwMode="auto">
          <a:xfrm>
            <a:off x="1466850" y="5076825"/>
            <a:ext cx="990600" cy="0"/>
          </a:xfrm>
          <a:prstGeom prst="line">
            <a:avLst/>
          </a:prstGeom>
          <a:noFill/>
          <a:ln w="57150">
            <a:solidFill>
              <a:schemeClr val="tx1"/>
            </a:solidFill>
            <a:round/>
            <a:headEnd/>
            <a:tailEnd/>
          </a:ln>
        </p:spPr>
        <p:txBody>
          <a:bodyPr/>
          <a:lstStyle/>
          <a:p>
            <a:endParaRPr lang="en-US"/>
          </a:p>
        </p:txBody>
      </p:sp>
      <p:sp>
        <p:nvSpPr>
          <p:cNvPr id="2100" name="Line 72"/>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p:spPr>
        <p:txBody>
          <a:bodyPr/>
          <a:lstStyle/>
          <a:p>
            <a:endParaRPr lang="en-US"/>
          </a:p>
        </p:txBody>
      </p:sp>
      <p:grpSp>
        <p:nvGrpSpPr>
          <p:cNvPr id="6" name="Group 169"/>
          <p:cNvGrpSpPr>
            <a:grpSpLocks/>
          </p:cNvGrpSpPr>
          <p:nvPr/>
        </p:nvGrpSpPr>
        <p:grpSpPr bwMode="auto">
          <a:xfrm>
            <a:off x="4114800" y="4038600"/>
            <a:ext cx="1760538" cy="533400"/>
            <a:chOff x="1776" y="2976"/>
            <a:chExt cx="1109" cy="336"/>
          </a:xfrm>
        </p:grpSpPr>
        <p:sp>
          <p:nvSpPr>
            <p:cNvPr id="2178" name="Line 86"/>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2179" name="Line 87"/>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7" name="Group 88"/>
            <p:cNvGrpSpPr>
              <a:grpSpLocks/>
            </p:cNvGrpSpPr>
            <p:nvPr/>
          </p:nvGrpSpPr>
          <p:grpSpPr bwMode="auto">
            <a:xfrm>
              <a:off x="1776" y="2976"/>
              <a:ext cx="905" cy="336"/>
              <a:chOff x="2880" y="2544"/>
              <a:chExt cx="905" cy="336"/>
            </a:xfrm>
          </p:grpSpPr>
          <p:sp>
            <p:nvSpPr>
              <p:cNvPr id="2181" name="Line 89"/>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2182" name="Line 90"/>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2183" name="Line 91"/>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2184" name="Line 92"/>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2185" name="Line 93"/>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2186" name="Line 94"/>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2187" name="Line 95"/>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2188" name="Line 96"/>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2189" name="Line 97"/>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2190" name="Line 98"/>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2191" name="Line 99"/>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2192" name="Line 100"/>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grpSp>
        <p:nvGrpSpPr>
          <p:cNvPr id="8" name="Group 101"/>
          <p:cNvGrpSpPr>
            <a:grpSpLocks/>
          </p:cNvGrpSpPr>
          <p:nvPr/>
        </p:nvGrpSpPr>
        <p:grpSpPr bwMode="auto">
          <a:xfrm>
            <a:off x="2752725" y="2219325"/>
            <a:ext cx="904875" cy="604838"/>
            <a:chOff x="2184" y="3873"/>
            <a:chExt cx="570" cy="381"/>
          </a:xfrm>
        </p:grpSpPr>
        <p:sp>
          <p:nvSpPr>
            <p:cNvPr id="183399" name="Line 103"/>
            <p:cNvSpPr>
              <a:spLocks noChangeShapeType="1"/>
            </p:cNvSpPr>
            <p:nvPr/>
          </p:nvSpPr>
          <p:spPr bwMode="auto">
            <a:xfrm flipV="1">
              <a:off x="2184" y="4062"/>
              <a:ext cx="288" cy="192"/>
            </a:xfrm>
            <a:prstGeom prst="line">
              <a:avLst/>
            </a:prstGeom>
            <a:noFill/>
            <a:ln w="57150">
              <a:solidFill>
                <a:schemeClr val="accent1">
                  <a:lumMod val="20000"/>
                  <a:lumOff val="80000"/>
                  <a:alpha val="0"/>
                </a:schemeClr>
              </a:solidFill>
              <a:round/>
              <a:headEnd type="oval" w="med" len="med"/>
              <a:tailEnd type="oval" w="med" len="med"/>
            </a:ln>
            <a:effectLst/>
          </p:spPr>
          <p:txBody>
            <a:bodyPr/>
            <a:lstStyle/>
            <a:p>
              <a:pPr eaLnBrk="1" fontAlgn="auto" hangingPunct="1">
                <a:spcBef>
                  <a:spcPts val="0"/>
                </a:spcBef>
                <a:spcAft>
                  <a:spcPts val="0"/>
                </a:spcAft>
                <a:defRPr/>
              </a:pPr>
              <a:endParaRPr lang="vi-VN">
                <a:latin typeface="+mn-lt"/>
              </a:endParaRPr>
            </a:p>
          </p:txBody>
        </p:sp>
        <p:sp>
          <p:nvSpPr>
            <p:cNvPr id="2177" name="Line 102"/>
            <p:cNvSpPr>
              <a:spLocks noChangeShapeType="1"/>
            </p:cNvSpPr>
            <p:nvPr/>
          </p:nvSpPr>
          <p:spPr bwMode="auto">
            <a:xfrm flipV="1">
              <a:off x="2466" y="3873"/>
              <a:ext cx="288" cy="192"/>
            </a:xfrm>
            <a:prstGeom prst="line">
              <a:avLst/>
            </a:prstGeom>
            <a:noFill/>
            <a:ln w="57150">
              <a:solidFill>
                <a:srgbClr val="FF3300"/>
              </a:solidFill>
              <a:round/>
              <a:headEnd type="oval" w="med" len="med"/>
              <a:tailEnd type="oval" w="med" len="med"/>
            </a:ln>
          </p:spPr>
          <p:txBody>
            <a:bodyPr/>
            <a:lstStyle/>
            <a:p>
              <a:endParaRPr lang="en-US"/>
            </a:p>
          </p:txBody>
        </p:sp>
      </p:grpSp>
      <p:sp>
        <p:nvSpPr>
          <p:cNvPr id="2103" name="Line 104"/>
          <p:cNvSpPr>
            <a:spLocks noChangeShapeType="1"/>
          </p:cNvSpPr>
          <p:nvPr/>
        </p:nvSpPr>
        <p:spPr bwMode="auto">
          <a:xfrm>
            <a:off x="5029200" y="2514600"/>
            <a:ext cx="3733800" cy="0"/>
          </a:xfrm>
          <a:prstGeom prst="line">
            <a:avLst/>
          </a:prstGeom>
          <a:noFill/>
          <a:ln w="57150">
            <a:solidFill>
              <a:srgbClr val="660033"/>
            </a:solidFill>
            <a:round/>
            <a:headEnd type="oval" w="med" len="med"/>
            <a:tailEnd/>
          </a:ln>
        </p:spPr>
        <p:txBody>
          <a:bodyPr/>
          <a:lstStyle/>
          <a:p>
            <a:endParaRPr lang="en-US"/>
          </a:p>
        </p:txBody>
      </p:sp>
      <p:grpSp>
        <p:nvGrpSpPr>
          <p:cNvPr id="9" name="Group 105"/>
          <p:cNvGrpSpPr>
            <a:grpSpLocks/>
          </p:cNvGrpSpPr>
          <p:nvPr/>
        </p:nvGrpSpPr>
        <p:grpSpPr bwMode="auto">
          <a:xfrm>
            <a:off x="4267200" y="5035550"/>
            <a:ext cx="2222500" cy="1822450"/>
            <a:chOff x="2592" y="1680"/>
            <a:chExt cx="1400" cy="1148"/>
          </a:xfrm>
        </p:grpSpPr>
        <p:sp>
          <p:nvSpPr>
            <p:cNvPr id="2116" name="Text Box 106"/>
            <p:cNvSpPr txBox="1">
              <a:spLocks noChangeArrowheads="1"/>
            </p:cNvSpPr>
            <p:nvPr/>
          </p:nvSpPr>
          <p:spPr bwMode="auto">
            <a:xfrm>
              <a:off x="3456" y="1776"/>
              <a:ext cx="384" cy="231"/>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K</a:t>
              </a:r>
            </a:p>
          </p:txBody>
        </p:sp>
        <p:sp>
          <p:nvSpPr>
            <p:cNvPr id="2117" name="Oval 107"/>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p>
              <a:pPr algn="ctr" eaLnBrk="1" hangingPunct="1"/>
              <a:endParaRPr lang="en-US"/>
            </a:p>
          </p:txBody>
        </p:sp>
        <p:sp>
          <p:nvSpPr>
            <p:cNvPr id="2118" name="Rectangle 108"/>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2119" name="Rectangle 109"/>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p>
              <a:pPr eaLnBrk="1" hangingPunct="1"/>
              <a:endParaRPr lang="en-US"/>
            </a:p>
          </p:txBody>
        </p:sp>
        <p:sp>
          <p:nvSpPr>
            <p:cNvPr id="2120" name="Rectangle 110"/>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p>
              <a:pPr eaLnBrk="1" hangingPunct="1"/>
              <a:endParaRPr lang="en-US"/>
            </a:p>
          </p:txBody>
        </p:sp>
        <p:sp>
          <p:nvSpPr>
            <p:cNvPr id="2121" name="Oval 111"/>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p>
              <a:pPr eaLnBrk="1" hangingPunct="1"/>
              <a:endParaRPr lang="en-US"/>
            </a:p>
          </p:txBody>
        </p:sp>
        <p:sp>
          <p:nvSpPr>
            <p:cNvPr id="2122" name="Text Box 112"/>
            <p:cNvSpPr txBox="1">
              <a:spLocks noChangeArrowheads="1"/>
            </p:cNvSpPr>
            <p:nvPr/>
          </p:nvSpPr>
          <p:spPr bwMode="auto">
            <a:xfrm rot="810395">
              <a:off x="3547" y="1938"/>
              <a:ext cx="255" cy="173"/>
            </a:xfrm>
            <a:prstGeom prst="rect">
              <a:avLst/>
            </a:prstGeom>
            <a:noFill/>
            <a:ln w="6350">
              <a:noFill/>
              <a:miter lim="800000"/>
              <a:headEnd/>
              <a:tailEnd/>
            </a:ln>
          </p:spPr>
          <p:txBody>
            <a:bodyPr>
              <a:spAutoFit/>
            </a:bodyPr>
            <a:lstStyle/>
            <a:p>
              <a:pPr algn="ctr" eaLnBrk="1" hangingPunct="1"/>
              <a:r>
                <a:rPr lang="en-US" sz="1200">
                  <a:solidFill>
                    <a:srgbClr val="0000FF"/>
                  </a:solidFill>
                  <a:latin typeface="Times New Roman" pitchFamily="18" charset="0"/>
                </a:rPr>
                <a:t>5</a:t>
              </a:r>
              <a:endParaRPr lang="en-US"/>
            </a:p>
          </p:txBody>
        </p:sp>
        <p:sp>
          <p:nvSpPr>
            <p:cNvPr id="2123" name="Oval 113"/>
            <p:cNvSpPr>
              <a:spLocks noChangeArrowheads="1"/>
            </p:cNvSpPr>
            <p:nvPr/>
          </p:nvSpPr>
          <p:spPr bwMode="auto">
            <a:xfrm rot="5400000">
              <a:off x="2748" y="1720"/>
              <a:ext cx="1051" cy="1155"/>
            </a:xfrm>
            <a:prstGeom prst="ellipse">
              <a:avLst/>
            </a:prstGeom>
            <a:noFill/>
            <a:ln w="12700">
              <a:solidFill>
                <a:srgbClr val="003300"/>
              </a:solidFill>
              <a:round/>
              <a:headEnd/>
              <a:tailEnd/>
            </a:ln>
          </p:spPr>
          <p:txBody>
            <a:bodyPr wrap="none" anchor="ctr"/>
            <a:lstStyle/>
            <a:p>
              <a:pPr eaLnBrk="1" hangingPunct="1"/>
              <a:endParaRPr lang="en-US"/>
            </a:p>
          </p:txBody>
        </p:sp>
        <p:sp>
          <p:nvSpPr>
            <p:cNvPr id="2124" name="Arc 114"/>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2125" name="Line 115"/>
            <p:cNvSpPr>
              <a:spLocks noChangeShapeType="1"/>
            </p:cNvSpPr>
            <p:nvPr/>
          </p:nvSpPr>
          <p:spPr bwMode="auto">
            <a:xfrm rot="10800000">
              <a:off x="3293" y="1910"/>
              <a:ext cx="0" cy="96"/>
            </a:xfrm>
            <a:prstGeom prst="line">
              <a:avLst/>
            </a:prstGeom>
            <a:noFill/>
            <a:ln w="9525">
              <a:solidFill>
                <a:srgbClr val="FF0000"/>
              </a:solidFill>
              <a:round/>
              <a:headEnd/>
              <a:tailEnd/>
            </a:ln>
          </p:spPr>
          <p:txBody>
            <a:bodyPr/>
            <a:lstStyle/>
            <a:p>
              <a:endParaRPr lang="en-US"/>
            </a:p>
          </p:txBody>
        </p:sp>
        <p:sp>
          <p:nvSpPr>
            <p:cNvPr id="2126" name="Text Box 116"/>
            <p:cNvSpPr txBox="1">
              <a:spLocks noChangeArrowheads="1"/>
            </p:cNvSpPr>
            <p:nvPr/>
          </p:nvSpPr>
          <p:spPr bwMode="auto">
            <a:xfrm rot="-466213">
              <a:off x="3156" y="1748"/>
              <a:ext cx="250" cy="173"/>
            </a:xfrm>
            <a:prstGeom prst="rect">
              <a:avLst/>
            </a:prstGeom>
            <a:noFill/>
            <a:ln w="3175">
              <a:noFill/>
              <a:miter lim="800000"/>
              <a:headEnd/>
              <a:tailEnd/>
            </a:ln>
          </p:spPr>
          <p:txBody>
            <a:bodyPr>
              <a:spAutoFit/>
            </a:bodyPr>
            <a:lstStyle/>
            <a:p>
              <a:pPr algn="ctr" eaLnBrk="1" hangingPunct="1"/>
              <a:r>
                <a:rPr lang="en-US" sz="1200"/>
                <a:t>3</a:t>
              </a:r>
            </a:p>
          </p:txBody>
        </p:sp>
        <p:sp>
          <p:nvSpPr>
            <p:cNvPr id="2127" name="Text Box 117"/>
            <p:cNvSpPr txBox="1">
              <a:spLocks noChangeArrowheads="1"/>
            </p:cNvSpPr>
            <p:nvPr/>
          </p:nvSpPr>
          <p:spPr bwMode="auto">
            <a:xfrm rot="-1500000">
              <a:off x="2920" y="1811"/>
              <a:ext cx="342"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2</a:t>
              </a:r>
              <a:endParaRPr lang="en-US"/>
            </a:p>
          </p:txBody>
        </p:sp>
        <p:sp>
          <p:nvSpPr>
            <p:cNvPr id="2128" name="Line 118"/>
            <p:cNvSpPr>
              <a:spLocks noChangeShapeType="1"/>
            </p:cNvSpPr>
            <p:nvPr/>
          </p:nvSpPr>
          <p:spPr bwMode="auto">
            <a:xfrm rot="300000">
              <a:off x="3329" y="1910"/>
              <a:ext cx="0" cy="40"/>
            </a:xfrm>
            <a:prstGeom prst="line">
              <a:avLst/>
            </a:prstGeom>
            <a:noFill/>
            <a:ln w="6350">
              <a:solidFill>
                <a:srgbClr val="0000FF"/>
              </a:solidFill>
              <a:round/>
              <a:headEnd/>
              <a:tailEnd/>
            </a:ln>
          </p:spPr>
          <p:txBody>
            <a:bodyPr/>
            <a:lstStyle/>
            <a:p>
              <a:endParaRPr lang="en-US"/>
            </a:p>
          </p:txBody>
        </p:sp>
        <p:sp>
          <p:nvSpPr>
            <p:cNvPr id="2129" name="Line 119"/>
            <p:cNvSpPr>
              <a:spLocks noChangeShapeType="1"/>
            </p:cNvSpPr>
            <p:nvPr/>
          </p:nvSpPr>
          <p:spPr bwMode="auto">
            <a:xfrm rot="600000">
              <a:off x="3362" y="1914"/>
              <a:ext cx="0" cy="41"/>
            </a:xfrm>
            <a:prstGeom prst="line">
              <a:avLst/>
            </a:prstGeom>
            <a:noFill/>
            <a:ln w="6350">
              <a:solidFill>
                <a:srgbClr val="0000FF"/>
              </a:solidFill>
              <a:round/>
              <a:headEnd/>
              <a:tailEnd/>
            </a:ln>
          </p:spPr>
          <p:txBody>
            <a:bodyPr/>
            <a:lstStyle/>
            <a:p>
              <a:endParaRPr lang="en-US"/>
            </a:p>
          </p:txBody>
        </p:sp>
        <p:sp>
          <p:nvSpPr>
            <p:cNvPr id="2130" name="Line 120"/>
            <p:cNvSpPr>
              <a:spLocks noChangeShapeType="1"/>
            </p:cNvSpPr>
            <p:nvPr/>
          </p:nvSpPr>
          <p:spPr bwMode="auto">
            <a:xfrm rot="900000">
              <a:off x="3395" y="1922"/>
              <a:ext cx="0" cy="39"/>
            </a:xfrm>
            <a:prstGeom prst="line">
              <a:avLst/>
            </a:prstGeom>
            <a:noFill/>
            <a:ln w="6350">
              <a:solidFill>
                <a:srgbClr val="0000FF"/>
              </a:solidFill>
              <a:round/>
              <a:headEnd/>
              <a:tailEnd/>
            </a:ln>
          </p:spPr>
          <p:txBody>
            <a:bodyPr/>
            <a:lstStyle/>
            <a:p>
              <a:endParaRPr lang="en-US"/>
            </a:p>
          </p:txBody>
        </p:sp>
        <p:sp>
          <p:nvSpPr>
            <p:cNvPr id="2131" name="Line 121"/>
            <p:cNvSpPr>
              <a:spLocks noChangeShapeType="1"/>
            </p:cNvSpPr>
            <p:nvPr/>
          </p:nvSpPr>
          <p:spPr bwMode="auto">
            <a:xfrm rot="1200000">
              <a:off x="3427" y="1932"/>
              <a:ext cx="0" cy="41"/>
            </a:xfrm>
            <a:prstGeom prst="line">
              <a:avLst/>
            </a:prstGeom>
            <a:noFill/>
            <a:ln w="6350">
              <a:solidFill>
                <a:srgbClr val="0000FF"/>
              </a:solidFill>
              <a:round/>
              <a:headEnd/>
              <a:tailEnd/>
            </a:ln>
          </p:spPr>
          <p:txBody>
            <a:bodyPr/>
            <a:lstStyle/>
            <a:p>
              <a:endParaRPr lang="en-US"/>
            </a:p>
          </p:txBody>
        </p:sp>
        <p:sp>
          <p:nvSpPr>
            <p:cNvPr id="2132" name="Line 122"/>
            <p:cNvSpPr>
              <a:spLocks noChangeShapeType="1"/>
            </p:cNvSpPr>
            <p:nvPr/>
          </p:nvSpPr>
          <p:spPr bwMode="auto">
            <a:xfrm rot="1500000">
              <a:off x="3452" y="1944"/>
              <a:ext cx="0" cy="89"/>
            </a:xfrm>
            <a:prstGeom prst="line">
              <a:avLst/>
            </a:prstGeom>
            <a:noFill/>
            <a:ln w="9525">
              <a:solidFill>
                <a:srgbClr val="FF0000"/>
              </a:solidFill>
              <a:round/>
              <a:headEnd/>
              <a:tailEnd/>
            </a:ln>
          </p:spPr>
          <p:txBody>
            <a:bodyPr/>
            <a:lstStyle/>
            <a:p>
              <a:endParaRPr lang="en-US"/>
            </a:p>
          </p:txBody>
        </p:sp>
        <p:sp>
          <p:nvSpPr>
            <p:cNvPr id="2133" name="Line 123"/>
            <p:cNvSpPr>
              <a:spLocks noChangeShapeType="1"/>
            </p:cNvSpPr>
            <p:nvPr/>
          </p:nvSpPr>
          <p:spPr bwMode="auto">
            <a:xfrm rot="1800000">
              <a:off x="3488" y="1962"/>
              <a:ext cx="0" cy="41"/>
            </a:xfrm>
            <a:prstGeom prst="line">
              <a:avLst/>
            </a:prstGeom>
            <a:noFill/>
            <a:ln w="6350">
              <a:solidFill>
                <a:srgbClr val="0000FF"/>
              </a:solidFill>
              <a:round/>
              <a:headEnd/>
              <a:tailEnd/>
            </a:ln>
          </p:spPr>
          <p:txBody>
            <a:bodyPr/>
            <a:lstStyle/>
            <a:p>
              <a:endParaRPr lang="en-US"/>
            </a:p>
          </p:txBody>
        </p:sp>
        <p:sp>
          <p:nvSpPr>
            <p:cNvPr id="2134" name="Line 124"/>
            <p:cNvSpPr>
              <a:spLocks noChangeShapeType="1"/>
            </p:cNvSpPr>
            <p:nvPr/>
          </p:nvSpPr>
          <p:spPr bwMode="auto">
            <a:xfrm rot="2100000">
              <a:off x="3513" y="1978"/>
              <a:ext cx="0" cy="39"/>
            </a:xfrm>
            <a:prstGeom prst="line">
              <a:avLst/>
            </a:prstGeom>
            <a:noFill/>
            <a:ln w="6350">
              <a:solidFill>
                <a:srgbClr val="0000FF"/>
              </a:solidFill>
              <a:round/>
              <a:headEnd/>
              <a:tailEnd/>
            </a:ln>
          </p:spPr>
          <p:txBody>
            <a:bodyPr/>
            <a:lstStyle/>
            <a:p>
              <a:endParaRPr lang="en-US"/>
            </a:p>
          </p:txBody>
        </p:sp>
        <p:sp>
          <p:nvSpPr>
            <p:cNvPr id="2135" name="Line 125"/>
            <p:cNvSpPr>
              <a:spLocks noChangeShapeType="1"/>
            </p:cNvSpPr>
            <p:nvPr/>
          </p:nvSpPr>
          <p:spPr bwMode="auto">
            <a:xfrm rot="2400000">
              <a:off x="3542" y="1997"/>
              <a:ext cx="0" cy="39"/>
            </a:xfrm>
            <a:prstGeom prst="line">
              <a:avLst/>
            </a:prstGeom>
            <a:noFill/>
            <a:ln w="6350">
              <a:solidFill>
                <a:srgbClr val="0000FF"/>
              </a:solidFill>
              <a:round/>
              <a:headEnd/>
              <a:tailEnd/>
            </a:ln>
          </p:spPr>
          <p:txBody>
            <a:bodyPr/>
            <a:lstStyle/>
            <a:p>
              <a:endParaRPr lang="en-US"/>
            </a:p>
          </p:txBody>
        </p:sp>
        <p:sp>
          <p:nvSpPr>
            <p:cNvPr id="2136" name="Line 126"/>
            <p:cNvSpPr>
              <a:spLocks noChangeShapeType="1"/>
            </p:cNvSpPr>
            <p:nvPr/>
          </p:nvSpPr>
          <p:spPr bwMode="auto">
            <a:xfrm rot="2700000">
              <a:off x="3565" y="2018"/>
              <a:ext cx="0" cy="44"/>
            </a:xfrm>
            <a:prstGeom prst="line">
              <a:avLst/>
            </a:prstGeom>
            <a:noFill/>
            <a:ln w="6350">
              <a:solidFill>
                <a:srgbClr val="0000FF"/>
              </a:solidFill>
              <a:round/>
              <a:headEnd/>
              <a:tailEnd/>
            </a:ln>
          </p:spPr>
          <p:txBody>
            <a:bodyPr/>
            <a:lstStyle/>
            <a:p>
              <a:endParaRPr lang="en-US"/>
            </a:p>
          </p:txBody>
        </p:sp>
        <p:sp>
          <p:nvSpPr>
            <p:cNvPr id="2137" name="Line 127"/>
            <p:cNvSpPr>
              <a:spLocks noChangeShapeType="1"/>
            </p:cNvSpPr>
            <p:nvPr/>
          </p:nvSpPr>
          <p:spPr bwMode="auto">
            <a:xfrm rot="3000000">
              <a:off x="3570" y="2029"/>
              <a:ext cx="0" cy="98"/>
            </a:xfrm>
            <a:prstGeom prst="line">
              <a:avLst/>
            </a:prstGeom>
            <a:noFill/>
            <a:ln w="9525">
              <a:solidFill>
                <a:srgbClr val="FF0000"/>
              </a:solidFill>
              <a:round/>
              <a:headEnd/>
              <a:tailEnd/>
            </a:ln>
          </p:spPr>
          <p:txBody>
            <a:bodyPr/>
            <a:lstStyle/>
            <a:p>
              <a:endParaRPr lang="en-US"/>
            </a:p>
          </p:txBody>
        </p:sp>
        <p:sp>
          <p:nvSpPr>
            <p:cNvPr id="2138" name="Line 128"/>
            <p:cNvSpPr>
              <a:spLocks noChangeShapeType="1"/>
            </p:cNvSpPr>
            <p:nvPr/>
          </p:nvSpPr>
          <p:spPr bwMode="auto">
            <a:xfrm rot="7800000">
              <a:off x="3017" y="2027"/>
              <a:ext cx="0" cy="106"/>
            </a:xfrm>
            <a:prstGeom prst="line">
              <a:avLst/>
            </a:prstGeom>
            <a:noFill/>
            <a:ln w="9525">
              <a:solidFill>
                <a:srgbClr val="FF0000"/>
              </a:solidFill>
              <a:round/>
              <a:headEnd/>
              <a:tailEnd/>
            </a:ln>
          </p:spPr>
          <p:txBody>
            <a:bodyPr/>
            <a:lstStyle/>
            <a:p>
              <a:endParaRPr lang="en-US"/>
            </a:p>
          </p:txBody>
        </p:sp>
        <p:sp>
          <p:nvSpPr>
            <p:cNvPr id="2139" name="Line 129"/>
            <p:cNvSpPr>
              <a:spLocks noChangeShapeType="1"/>
            </p:cNvSpPr>
            <p:nvPr/>
          </p:nvSpPr>
          <p:spPr bwMode="auto">
            <a:xfrm rot="-2700000">
              <a:off x="3017" y="2018"/>
              <a:ext cx="0" cy="40"/>
            </a:xfrm>
            <a:prstGeom prst="line">
              <a:avLst/>
            </a:prstGeom>
            <a:noFill/>
            <a:ln w="6350">
              <a:solidFill>
                <a:srgbClr val="0000FF"/>
              </a:solidFill>
              <a:round/>
              <a:headEnd/>
              <a:tailEnd/>
            </a:ln>
          </p:spPr>
          <p:txBody>
            <a:bodyPr/>
            <a:lstStyle/>
            <a:p>
              <a:endParaRPr lang="en-US"/>
            </a:p>
          </p:txBody>
        </p:sp>
        <p:sp>
          <p:nvSpPr>
            <p:cNvPr id="2140" name="Line 130"/>
            <p:cNvSpPr>
              <a:spLocks noChangeShapeType="1"/>
            </p:cNvSpPr>
            <p:nvPr/>
          </p:nvSpPr>
          <p:spPr bwMode="auto">
            <a:xfrm rot="-2400000">
              <a:off x="3040" y="1999"/>
              <a:ext cx="0" cy="38"/>
            </a:xfrm>
            <a:prstGeom prst="line">
              <a:avLst/>
            </a:prstGeom>
            <a:noFill/>
            <a:ln w="6350">
              <a:solidFill>
                <a:srgbClr val="0000FF"/>
              </a:solidFill>
              <a:round/>
              <a:headEnd/>
              <a:tailEnd/>
            </a:ln>
          </p:spPr>
          <p:txBody>
            <a:bodyPr/>
            <a:lstStyle/>
            <a:p>
              <a:endParaRPr lang="en-US"/>
            </a:p>
          </p:txBody>
        </p:sp>
        <p:sp>
          <p:nvSpPr>
            <p:cNvPr id="2141" name="Line 131"/>
            <p:cNvSpPr>
              <a:spLocks noChangeShapeType="1"/>
            </p:cNvSpPr>
            <p:nvPr/>
          </p:nvSpPr>
          <p:spPr bwMode="auto">
            <a:xfrm rot="-2100000">
              <a:off x="3069" y="1979"/>
              <a:ext cx="0" cy="39"/>
            </a:xfrm>
            <a:prstGeom prst="line">
              <a:avLst/>
            </a:prstGeom>
            <a:noFill/>
            <a:ln w="6350">
              <a:solidFill>
                <a:srgbClr val="0000FF"/>
              </a:solidFill>
              <a:round/>
              <a:headEnd/>
              <a:tailEnd/>
            </a:ln>
          </p:spPr>
          <p:txBody>
            <a:bodyPr/>
            <a:lstStyle/>
            <a:p>
              <a:endParaRPr lang="en-US"/>
            </a:p>
          </p:txBody>
        </p:sp>
        <p:sp>
          <p:nvSpPr>
            <p:cNvPr id="2142" name="Line 132"/>
            <p:cNvSpPr>
              <a:spLocks noChangeShapeType="1"/>
            </p:cNvSpPr>
            <p:nvPr/>
          </p:nvSpPr>
          <p:spPr bwMode="auto">
            <a:xfrm rot="-1800000">
              <a:off x="3095" y="1961"/>
              <a:ext cx="0" cy="39"/>
            </a:xfrm>
            <a:prstGeom prst="line">
              <a:avLst/>
            </a:prstGeom>
            <a:noFill/>
            <a:ln w="6350">
              <a:solidFill>
                <a:srgbClr val="0000FF"/>
              </a:solidFill>
              <a:round/>
              <a:headEnd/>
              <a:tailEnd/>
            </a:ln>
          </p:spPr>
          <p:txBody>
            <a:bodyPr/>
            <a:lstStyle/>
            <a:p>
              <a:endParaRPr lang="en-US"/>
            </a:p>
          </p:txBody>
        </p:sp>
        <p:sp>
          <p:nvSpPr>
            <p:cNvPr id="2143" name="Line 133"/>
            <p:cNvSpPr>
              <a:spLocks noChangeShapeType="1"/>
            </p:cNvSpPr>
            <p:nvPr/>
          </p:nvSpPr>
          <p:spPr bwMode="auto">
            <a:xfrm rot="-1500000">
              <a:off x="3139" y="1943"/>
              <a:ext cx="0" cy="88"/>
            </a:xfrm>
            <a:prstGeom prst="line">
              <a:avLst/>
            </a:prstGeom>
            <a:noFill/>
            <a:ln w="9525">
              <a:solidFill>
                <a:srgbClr val="FF0000"/>
              </a:solidFill>
              <a:round/>
              <a:headEnd/>
              <a:tailEnd/>
            </a:ln>
          </p:spPr>
          <p:txBody>
            <a:bodyPr/>
            <a:lstStyle/>
            <a:p>
              <a:endParaRPr lang="en-US"/>
            </a:p>
          </p:txBody>
        </p:sp>
        <p:sp>
          <p:nvSpPr>
            <p:cNvPr id="2144" name="Line 134"/>
            <p:cNvSpPr>
              <a:spLocks noChangeShapeType="1"/>
            </p:cNvSpPr>
            <p:nvPr/>
          </p:nvSpPr>
          <p:spPr bwMode="auto">
            <a:xfrm rot="-1200000">
              <a:off x="3159" y="1932"/>
              <a:ext cx="0" cy="41"/>
            </a:xfrm>
            <a:prstGeom prst="line">
              <a:avLst/>
            </a:prstGeom>
            <a:noFill/>
            <a:ln w="6350">
              <a:solidFill>
                <a:srgbClr val="0000FF"/>
              </a:solidFill>
              <a:round/>
              <a:headEnd/>
              <a:tailEnd/>
            </a:ln>
          </p:spPr>
          <p:txBody>
            <a:bodyPr/>
            <a:lstStyle/>
            <a:p>
              <a:endParaRPr lang="en-US"/>
            </a:p>
          </p:txBody>
        </p:sp>
        <p:sp>
          <p:nvSpPr>
            <p:cNvPr id="2145" name="Line 135"/>
            <p:cNvSpPr>
              <a:spLocks noChangeShapeType="1"/>
            </p:cNvSpPr>
            <p:nvPr/>
          </p:nvSpPr>
          <p:spPr bwMode="auto">
            <a:xfrm rot="-900000">
              <a:off x="3187" y="1925"/>
              <a:ext cx="0" cy="40"/>
            </a:xfrm>
            <a:prstGeom prst="line">
              <a:avLst/>
            </a:prstGeom>
            <a:noFill/>
            <a:ln w="6350">
              <a:solidFill>
                <a:srgbClr val="0000FF"/>
              </a:solidFill>
              <a:round/>
              <a:headEnd/>
              <a:tailEnd/>
            </a:ln>
          </p:spPr>
          <p:txBody>
            <a:bodyPr/>
            <a:lstStyle/>
            <a:p>
              <a:endParaRPr lang="en-US"/>
            </a:p>
          </p:txBody>
        </p:sp>
        <p:sp>
          <p:nvSpPr>
            <p:cNvPr id="2146" name="Line 136"/>
            <p:cNvSpPr>
              <a:spLocks noChangeShapeType="1"/>
            </p:cNvSpPr>
            <p:nvPr/>
          </p:nvSpPr>
          <p:spPr bwMode="auto">
            <a:xfrm rot="-600000">
              <a:off x="3221" y="1918"/>
              <a:ext cx="0" cy="39"/>
            </a:xfrm>
            <a:prstGeom prst="line">
              <a:avLst/>
            </a:prstGeom>
            <a:noFill/>
            <a:ln w="6350">
              <a:solidFill>
                <a:srgbClr val="0000FF"/>
              </a:solidFill>
              <a:round/>
              <a:headEnd/>
              <a:tailEnd/>
            </a:ln>
          </p:spPr>
          <p:txBody>
            <a:bodyPr/>
            <a:lstStyle/>
            <a:p>
              <a:endParaRPr lang="en-US"/>
            </a:p>
          </p:txBody>
        </p:sp>
        <p:sp>
          <p:nvSpPr>
            <p:cNvPr id="2147" name="Line 137"/>
            <p:cNvSpPr>
              <a:spLocks noChangeShapeType="1"/>
            </p:cNvSpPr>
            <p:nvPr/>
          </p:nvSpPr>
          <p:spPr bwMode="auto">
            <a:xfrm rot="-300000">
              <a:off x="3256" y="1912"/>
              <a:ext cx="0" cy="39"/>
            </a:xfrm>
            <a:prstGeom prst="line">
              <a:avLst/>
            </a:prstGeom>
            <a:noFill/>
            <a:ln w="6350">
              <a:solidFill>
                <a:srgbClr val="0000FF"/>
              </a:solidFill>
              <a:round/>
              <a:headEnd/>
              <a:tailEnd/>
            </a:ln>
          </p:spPr>
          <p:txBody>
            <a:bodyPr/>
            <a:lstStyle/>
            <a:p>
              <a:endParaRPr lang="en-US"/>
            </a:p>
          </p:txBody>
        </p:sp>
        <p:sp>
          <p:nvSpPr>
            <p:cNvPr id="2148" name="Line 138"/>
            <p:cNvSpPr>
              <a:spLocks noChangeShapeType="1"/>
            </p:cNvSpPr>
            <p:nvPr/>
          </p:nvSpPr>
          <p:spPr bwMode="auto">
            <a:xfrm rot="6300000">
              <a:off x="2952" y="2150"/>
              <a:ext cx="0" cy="107"/>
            </a:xfrm>
            <a:prstGeom prst="line">
              <a:avLst/>
            </a:prstGeom>
            <a:noFill/>
            <a:ln w="9525">
              <a:solidFill>
                <a:srgbClr val="FF0000"/>
              </a:solidFill>
              <a:round/>
              <a:headEnd/>
              <a:tailEnd/>
            </a:ln>
          </p:spPr>
          <p:txBody>
            <a:bodyPr/>
            <a:lstStyle/>
            <a:p>
              <a:endParaRPr lang="en-US"/>
            </a:p>
          </p:txBody>
        </p:sp>
        <p:sp>
          <p:nvSpPr>
            <p:cNvPr id="2149" name="Line 139"/>
            <p:cNvSpPr>
              <a:spLocks noChangeShapeType="1"/>
            </p:cNvSpPr>
            <p:nvPr/>
          </p:nvSpPr>
          <p:spPr bwMode="auto">
            <a:xfrm rot="-4200000">
              <a:off x="2931" y="2146"/>
              <a:ext cx="0" cy="42"/>
            </a:xfrm>
            <a:prstGeom prst="line">
              <a:avLst/>
            </a:prstGeom>
            <a:noFill/>
            <a:ln w="6350">
              <a:solidFill>
                <a:srgbClr val="0000FF"/>
              </a:solidFill>
              <a:round/>
              <a:headEnd/>
              <a:tailEnd/>
            </a:ln>
          </p:spPr>
          <p:txBody>
            <a:bodyPr/>
            <a:lstStyle/>
            <a:p>
              <a:endParaRPr lang="en-US"/>
            </a:p>
          </p:txBody>
        </p:sp>
        <p:sp>
          <p:nvSpPr>
            <p:cNvPr id="2150" name="Line 140"/>
            <p:cNvSpPr>
              <a:spLocks noChangeShapeType="1"/>
            </p:cNvSpPr>
            <p:nvPr/>
          </p:nvSpPr>
          <p:spPr bwMode="auto">
            <a:xfrm rot="-3900000">
              <a:off x="2943" y="2118"/>
              <a:ext cx="0" cy="43"/>
            </a:xfrm>
            <a:prstGeom prst="line">
              <a:avLst/>
            </a:prstGeom>
            <a:noFill/>
            <a:ln w="6350">
              <a:solidFill>
                <a:srgbClr val="0000FF"/>
              </a:solidFill>
              <a:round/>
              <a:headEnd/>
              <a:tailEnd/>
            </a:ln>
          </p:spPr>
          <p:txBody>
            <a:bodyPr/>
            <a:lstStyle/>
            <a:p>
              <a:endParaRPr lang="en-US"/>
            </a:p>
          </p:txBody>
        </p:sp>
        <p:sp>
          <p:nvSpPr>
            <p:cNvPr id="2151" name="Line 141"/>
            <p:cNvSpPr>
              <a:spLocks noChangeShapeType="1"/>
            </p:cNvSpPr>
            <p:nvPr/>
          </p:nvSpPr>
          <p:spPr bwMode="auto">
            <a:xfrm rot="-3600000">
              <a:off x="2959" y="2094"/>
              <a:ext cx="0" cy="42"/>
            </a:xfrm>
            <a:prstGeom prst="line">
              <a:avLst/>
            </a:prstGeom>
            <a:noFill/>
            <a:ln w="6350">
              <a:solidFill>
                <a:srgbClr val="0000FF"/>
              </a:solidFill>
              <a:round/>
              <a:headEnd/>
              <a:tailEnd/>
            </a:ln>
          </p:spPr>
          <p:txBody>
            <a:bodyPr/>
            <a:lstStyle/>
            <a:p>
              <a:endParaRPr lang="en-US"/>
            </a:p>
          </p:txBody>
        </p:sp>
        <p:sp>
          <p:nvSpPr>
            <p:cNvPr id="2152" name="Line 142"/>
            <p:cNvSpPr>
              <a:spLocks noChangeShapeType="1"/>
            </p:cNvSpPr>
            <p:nvPr/>
          </p:nvSpPr>
          <p:spPr bwMode="auto">
            <a:xfrm rot="-3300000">
              <a:off x="2975" y="2064"/>
              <a:ext cx="0" cy="42"/>
            </a:xfrm>
            <a:prstGeom prst="line">
              <a:avLst/>
            </a:prstGeom>
            <a:noFill/>
            <a:ln w="6350">
              <a:solidFill>
                <a:srgbClr val="0000FF"/>
              </a:solidFill>
              <a:round/>
              <a:headEnd/>
              <a:tailEnd/>
            </a:ln>
          </p:spPr>
          <p:txBody>
            <a:bodyPr/>
            <a:lstStyle/>
            <a:p>
              <a:endParaRPr lang="en-US"/>
            </a:p>
          </p:txBody>
        </p:sp>
        <p:sp>
          <p:nvSpPr>
            <p:cNvPr id="2153" name="Line 143"/>
            <p:cNvSpPr>
              <a:spLocks noChangeShapeType="1"/>
            </p:cNvSpPr>
            <p:nvPr/>
          </p:nvSpPr>
          <p:spPr bwMode="auto">
            <a:xfrm rot="3300000">
              <a:off x="3604" y="2067"/>
              <a:ext cx="0" cy="42"/>
            </a:xfrm>
            <a:prstGeom prst="line">
              <a:avLst/>
            </a:prstGeom>
            <a:noFill/>
            <a:ln w="6350">
              <a:solidFill>
                <a:srgbClr val="0000FF"/>
              </a:solidFill>
              <a:round/>
              <a:headEnd/>
              <a:tailEnd/>
            </a:ln>
          </p:spPr>
          <p:txBody>
            <a:bodyPr/>
            <a:lstStyle/>
            <a:p>
              <a:endParaRPr lang="en-US"/>
            </a:p>
          </p:txBody>
        </p:sp>
        <p:sp>
          <p:nvSpPr>
            <p:cNvPr id="2154" name="Line 144"/>
            <p:cNvSpPr>
              <a:spLocks noChangeShapeType="1"/>
            </p:cNvSpPr>
            <p:nvPr/>
          </p:nvSpPr>
          <p:spPr bwMode="auto">
            <a:xfrm rot="3600000">
              <a:off x="3618" y="2088"/>
              <a:ext cx="0" cy="44"/>
            </a:xfrm>
            <a:prstGeom prst="line">
              <a:avLst/>
            </a:prstGeom>
            <a:noFill/>
            <a:ln w="6350">
              <a:solidFill>
                <a:srgbClr val="0000FF"/>
              </a:solidFill>
              <a:round/>
              <a:headEnd/>
              <a:tailEnd/>
            </a:ln>
          </p:spPr>
          <p:txBody>
            <a:bodyPr/>
            <a:lstStyle/>
            <a:p>
              <a:endParaRPr lang="en-US"/>
            </a:p>
          </p:txBody>
        </p:sp>
        <p:sp>
          <p:nvSpPr>
            <p:cNvPr id="2155" name="Line 145"/>
            <p:cNvSpPr>
              <a:spLocks noChangeShapeType="1"/>
            </p:cNvSpPr>
            <p:nvPr/>
          </p:nvSpPr>
          <p:spPr bwMode="auto">
            <a:xfrm rot="3900000">
              <a:off x="3637" y="2116"/>
              <a:ext cx="0" cy="42"/>
            </a:xfrm>
            <a:prstGeom prst="line">
              <a:avLst/>
            </a:prstGeom>
            <a:noFill/>
            <a:ln w="6350">
              <a:solidFill>
                <a:srgbClr val="0000FF"/>
              </a:solidFill>
              <a:round/>
              <a:headEnd/>
              <a:tailEnd/>
            </a:ln>
          </p:spPr>
          <p:txBody>
            <a:bodyPr/>
            <a:lstStyle/>
            <a:p>
              <a:endParaRPr lang="en-US"/>
            </a:p>
          </p:txBody>
        </p:sp>
        <p:sp>
          <p:nvSpPr>
            <p:cNvPr id="2156" name="Line 146"/>
            <p:cNvSpPr>
              <a:spLocks noChangeShapeType="1"/>
            </p:cNvSpPr>
            <p:nvPr/>
          </p:nvSpPr>
          <p:spPr bwMode="auto">
            <a:xfrm rot="4200000">
              <a:off x="3649" y="2146"/>
              <a:ext cx="0" cy="42"/>
            </a:xfrm>
            <a:prstGeom prst="line">
              <a:avLst/>
            </a:prstGeom>
            <a:noFill/>
            <a:ln w="6350">
              <a:solidFill>
                <a:srgbClr val="0000FF"/>
              </a:solidFill>
              <a:round/>
              <a:headEnd/>
              <a:tailEnd/>
            </a:ln>
          </p:spPr>
          <p:txBody>
            <a:bodyPr/>
            <a:lstStyle/>
            <a:p>
              <a:endParaRPr lang="en-US"/>
            </a:p>
          </p:txBody>
        </p:sp>
        <p:sp>
          <p:nvSpPr>
            <p:cNvPr id="2157" name="Line 147"/>
            <p:cNvSpPr>
              <a:spLocks noChangeShapeType="1"/>
            </p:cNvSpPr>
            <p:nvPr/>
          </p:nvSpPr>
          <p:spPr bwMode="auto">
            <a:xfrm rot="4500000">
              <a:off x="3636" y="2155"/>
              <a:ext cx="0" cy="98"/>
            </a:xfrm>
            <a:prstGeom prst="line">
              <a:avLst/>
            </a:prstGeom>
            <a:noFill/>
            <a:ln w="9525">
              <a:solidFill>
                <a:srgbClr val="FF0000"/>
              </a:solidFill>
              <a:round/>
              <a:headEnd/>
              <a:tailEnd/>
            </a:ln>
          </p:spPr>
          <p:txBody>
            <a:bodyPr/>
            <a:lstStyle/>
            <a:p>
              <a:endParaRPr lang="en-US"/>
            </a:p>
          </p:txBody>
        </p:sp>
        <p:sp>
          <p:nvSpPr>
            <p:cNvPr id="2158" name="Text Box 148"/>
            <p:cNvSpPr txBox="1">
              <a:spLocks noChangeArrowheads="1"/>
            </p:cNvSpPr>
            <p:nvPr/>
          </p:nvSpPr>
          <p:spPr bwMode="auto">
            <a:xfrm>
              <a:off x="2674" y="2088"/>
              <a:ext cx="343"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0</a:t>
              </a:r>
              <a:endParaRPr lang="en-US"/>
            </a:p>
          </p:txBody>
        </p:sp>
        <p:sp>
          <p:nvSpPr>
            <p:cNvPr id="2159" name="Text Box 149"/>
            <p:cNvSpPr txBox="1">
              <a:spLocks noChangeArrowheads="1"/>
            </p:cNvSpPr>
            <p:nvPr/>
          </p:nvSpPr>
          <p:spPr bwMode="auto">
            <a:xfrm rot="-2443161">
              <a:off x="2760" y="1939"/>
              <a:ext cx="342" cy="173"/>
            </a:xfrm>
            <a:prstGeom prst="rect">
              <a:avLst/>
            </a:prstGeom>
            <a:noFill/>
            <a:ln w="12700">
              <a:noFill/>
              <a:miter lim="800000"/>
              <a:headEnd/>
              <a:tailEnd/>
            </a:ln>
          </p:spPr>
          <p:txBody>
            <a:bodyPr>
              <a:spAutoFit/>
            </a:bodyPr>
            <a:lstStyle/>
            <a:p>
              <a:pPr algn="ctr" eaLnBrk="1" hangingPunct="1"/>
              <a:r>
                <a:rPr lang="en-US" sz="1200"/>
                <a:t>1</a:t>
              </a:r>
            </a:p>
          </p:txBody>
        </p:sp>
        <p:sp>
          <p:nvSpPr>
            <p:cNvPr id="2160" name="Text Box 150"/>
            <p:cNvSpPr txBox="1">
              <a:spLocks noChangeArrowheads="1"/>
            </p:cNvSpPr>
            <p:nvPr/>
          </p:nvSpPr>
          <p:spPr bwMode="auto">
            <a:xfrm rot="3000000">
              <a:off x="3392" y="1800"/>
              <a:ext cx="307"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4</a:t>
              </a:r>
              <a:endParaRPr lang="en-US"/>
            </a:p>
          </p:txBody>
        </p:sp>
        <p:sp>
          <p:nvSpPr>
            <p:cNvPr id="2161" name="Text Box 151"/>
            <p:cNvSpPr txBox="1">
              <a:spLocks noChangeArrowheads="1"/>
            </p:cNvSpPr>
            <p:nvPr/>
          </p:nvSpPr>
          <p:spPr bwMode="auto">
            <a:xfrm rot="4500000">
              <a:off x="3611" y="2104"/>
              <a:ext cx="309"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6</a:t>
              </a:r>
              <a:endParaRPr lang="en-US"/>
            </a:p>
          </p:txBody>
        </p:sp>
        <p:sp>
          <p:nvSpPr>
            <p:cNvPr id="2162" name="Text Box 152"/>
            <p:cNvSpPr txBox="1">
              <a:spLocks noChangeArrowheads="1"/>
            </p:cNvSpPr>
            <p:nvPr/>
          </p:nvSpPr>
          <p:spPr bwMode="auto">
            <a:xfrm>
              <a:off x="2997" y="2051"/>
              <a:ext cx="590" cy="231"/>
            </a:xfrm>
            <a:prstGeom prst="rect">
              <a:avLst/>
            </a:prstGeom>
            <a:noFill/>
            <a:ln w="9525">
              <a:noFill/>
              <a:miter lim="800000"/>
              <a:headEnd/>
              <a:tailEnd/>
            </a:ln>
          </p:spPr>
          <p:txBody>
            <a:bodyPr>
              <a:spAutoFit/>
            </a:bodyPr>
            <a:lstStyle/>
            <a:p>
              <a:pPr algn="ctr" eaLnBrk="1" hangingPunct="1"/>
              <a:r>
                <a:rPr lang="en-US"/>
                <a:t>V</a:t>
              </a:r>
            </a:p>
          </p:txBody>
        </p:sp>
        <p:sp>
          <p:nvSpPr>
            <p:cNvPr id="2163" name="AutoShape 153"/>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2164" name="Rectangle 154"/>
            <p:cNvSpPr>
              <a:spLocks noChangeArrowheads="1"/>
            </p:cNvSpPr>
            <p:nvPr/>
          </p:nvSpPr>
          <p:spPr bwMode="auto">
            <a:xfrm>
              <a:off x="2620" y="2336"/>
              <a:ext cx="1283" cy="481"/>
            </a:xfrm>
            <a:prstGeom prst="rect">
              <a:avLst/>
            </a:prstGeom>
            <a:solidFill>
              <a:schemeClr val="bg1"/>
            </a:solidFill>
            <a:ln w="57150" cmpd="thickThin">
              <a:noFill/>
              <a:miter lim="800000"/>
              <a:headEnd/>
              <a:tailEnd/>
            </a:ln>
          </p:spPr>
          <p:txBody>
            <a:bodyPr wrap="none" anchor="ctr"/>
            <a:lstStyle/>
            <a:p>
              <a:pPr eaLnBrk="1" hangingPunct="1"/>
              <a:endParaRPr lang="en-US"/>
            </a:p>
          </p:txBody>
        </p:sp>
        <p:sp>
          <p:nvSpPr>
            <p:cNvPr id="2165" name="Rectangle 155"/>
            <p:cNvSpPr>
              <a:spLocks noChangeArrowheads="1"/>
            </p:cNvSpPr>
            <p:nvPr/>
          </p:nvSpPr>
          <p:spPr bwMode="auto">
            <a:xfrm>
              <a:off x="2655" y="1728"/>
              <a:ext cx="1273" cy="645"/>
            </a:xfrm>
            <a:prstGeom prst="rect">
              <a:avLst/>
            </a:prstGeom>
            <a:noFill/>
            <a:ln w="28575">
              <a:solidFill>
                <a:srgbClr val="0000FF"/>
              </a:solidFill>
              <a:miter lim="800000"/>
              <a:headEnd/>
              <a:tailEnd/>
            </a:ln>
          </p:spPr>
          <p:txBody>
            <a:bodyPr wrap="none" anchor="ctr"/>
            <a:lstStyle/>
            <a:p>
              <a:pPr algn="ctr" eaLnBrk="1" hangingPunct="1"/>
              <a:endParaRPr lang="en-US"/>
            </a:p>
          </p:txBody>
        </p:sp>
        <p:sp>
          <p:nvSpPr>
            <p:cNvPr id="2166" name="Rectangle 156"/>
            <p:cNvSpPr>
              <a:spLocks noChangeArrowheads="1"/>
            </p:cNvSpPr>
            <p:nvPr/>
          </p:nvSpPr>
          <p:spPr bwMode="auto">
            <a:xfrm>
              <a:off x="2592" y="1686"/>
              <a:ext cx="1393" cy="1142"/>
            </a:xfrm>
            <a:prstGeom prst="rect">
              <a:avLst/>
            </a:prstGeom>
            <a:noFill/>
            <a:ln w="57150" cmpd="thickThin">
              <a:solidFill>
                <a:srgbClr val="663300"/>
              </a:solidFill>
              <a:miter lim="800000"/>
              <a:headEnd/>
              <a:tailEnd/>
            </a:ln>
          </p:spPr>
          <p:txBody>
            <a:bodyPr wrap="none" anchor="ctr"/>
            <a:lstStyle/>
            <a:p>
              <a:pPr eaLnBrk="1" hangingPunct="1"/>
              <a:endParaRPr lang="en-US"/>
            </a:p>
          </p:txBody>
        </p:sp>
        <p:sp>
          <p:nvSpPr>
            <p:cNvPr id="2167" name="AutoShape 157"/>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2168" name="Arc 158"/>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2169" name="Freeform 159"/>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2170" name="Freeform 160"/>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sp>
          <p:nvSpPr>
            <p:cNvPr id="2171" name="AutoShape 161"/>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2172" name="Oval 162"/>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2173" name="Oval 163"/>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2174" name="Text Box 164"/>
            <p:cNvSpPr txBox="1">
              <a:spLocks noChangeArrowheads="1"/>
            </p:cNvSpPr>
            <p:nvPr/>
          </p:nvSpPr>
          <p:spPr bwMode="auto">
            <a:xfrm>
              <a:off x="3600"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2175" name="Text Box 165"/>
            <p:cNvSpPr txBox="1">
              <a:spLocks noChangeArrowheads="1"/>
            </p:cNvSpPr>
            <p:nvPr/>
          </p:nvSpPr>
          <p:spPr bwMode="auto">
            <a:xfrm>
              <a:off x="2736"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grpSp>
      <p:sp>
        <p:nvSpPr>
          <p:cNvPr id="2105" name="Line 167"/>
          <p:cNvSpPr>
            <a:spLocks noChangeShapeType="1"/>
          </p:cNvSpPr>
          <p:nvPr/>
        </p:nvSpPr>
        <p:spPr bwMode="auto">
          <a:xfrm>
            <a:off x="4114800" y="4343400"/>
            <a:ext cx="0" cy="2209800"/>
          </a:xfrm>
          <a:prstGeom prst="line">
            <a:avLst/>
          </a:prstGeom>
          <a:noFill/>
          <a:ln w="57150">
            <a:solidFill>
              <a:srgbClr val="660033"/>
            </a:solidFill>
            <a:round/>
            <a:headEnd/>
            <a:tailEnd/>
          </a:ln>
        </p:spPr>
        <p:txBody>
          <a:bodyPr/>
          <a:lstStyle/>
          <a:p>
            <a:endParaRPr lang="en-US"/>
          </a:p>
        </p:txBody>
      </p:sp>
      <p:sp>
        <p:nvSpPr>
          <p:cNvPr id="2106" name="Line 168"/>
          <p:cNvSpPr>
            <a:spLocks noChangeShapeType="1"/>
          </p:cNvSpPr>
          <p:nvPr/>
        </p:nvSpPr>
        <p:spPr bwMode="auto">
          <a:xfrm>
            <a:off x="6934200" y="4267200"/>
            <a:ext cx="0" cy="2362200"/>
          </a:xfrm>
          <a:prstGeom prst="line">
            <a:avLst/>
          </a:prstGeom>
          <a:noFill/>
          <a:ln w="57150">
            <a:solidFill>
              <a:schemeClr val="tx1"/>
            </a:solidFill>
            <a:round/>
            <a:headEnd type="oval" w="med" len="med"/>
            <a:tailEnd type="oval" w="med" len="med"/>
          </a:ln>
        </p:spPr>
        <p:txBody>
          <a:bodyPr/>
          <a:lstStyle/>
          <a:p>
            <a:endParaRPr lang="en-US"/>
          </a:p>
        </p:txBody>
      </p:sp>
      <p:sp>
        <p:nvSpPr>
          <p:cNvPr id="2107" name="Line 170"/>
          <p:cNvSpPr>
            <a:spLocks noChangeShapeType="1"/>
          </p:cNvSpPr>
          <p:nvPr/>
        </p:nvSpPr>
        <p:spPr bwMode="auto">
          <a:xfrm>
            <a:off x="4114800" y="6523038"/>
            <a:ext cx="381000" cy="152400"/>
          </a:xfrm>
          <a:prstGeom prst="line">
            <a:avLst/>
          </a:prstGeom>
          <a:noFill/>
          <a:ln w="57150">
            <a:solidFill>
              <a:srgbClr val="800000"/>
            </a:solidFill>
            <a:round/>
            <a:headEnd/>
            <a:tailEnd/>
          </a:ln>
        </p:spPr>
        <p:txBody>
          <a:bodyPr/>
          <a:lstStyle/>
          <a:p>
            <a:endParaRPr lang="en-US"/>
          </a:p>
        </p:txBody>
      </p:sp>
      <p:sp>
        <p:nvSpPr>
          <p:cNvPr id="2108" name="Line 19"/>
          <p:cNvSpPr>
            <a:spLocks noChangeShapeType="1"/>
          </p:cNvSpPr>
          <p:nvPr/>
        </p:nvSpPr>
        <p:spPr bwMode="auto">
          <a:xfrm>
            <a:off x="6248400" y="6657975"/>
            <a:ext cx="609600" cy="0"/>
          </a:xfrm>
          <a:prstGeom prst="line">
            <a:avLst/>
          </a:prstGeom>
          <a:noFill/>
          <a:ln w="57150">
            <a:solidFill>
              <a:schemeClr val="tx1"/>
            </a:solidFill>
            <a:round/>
            <a:headEnd type="oval" w="med" len="med"/>
            <a:tailEnd/>
          </a:ln>
        </p:spPr>
        <p:txBody>
          <a:bodyPr/>
          <a:lstStyle/>
          <a:p>
            <a:endParaRPr lang="en-US"/>
          </a:p>
        </p:txBody>
      </p:sp>
      <p:grpSp>
        <p:nvGrpSpPr>
          <p:cNvPr id="10" name="Group 173"/>
          <p:cNvGrpSpPr>
            <a:grpSpLocks/>
          </p:cNvGrpSpPr>
          <p:nvPr/>
        </p:nvGrpSpPr>
        <p:grpSpPr bwMode="auto">
          <a:xfrm rot="-285818">
            <a:off x="4860925" y="5832475"/>
            <a:ext cx="1066800" cy="609600"/>
            <a:chOff x="1488" y="3504"/>
            <a:chExt cx="864" cy="480"/>
          </a:xfrm>
        </p:grpSpPr>
        <p:sp>
          <p:nvSpPr>
            <p:cNvPr id="2114" name="Line 166"/>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p:spPr>
          <p:txBody>
            <a:bodyPr/>
            <a:lstStyle/>
            <a:p>
              <a:endParaRPr lang="en-US"/>
            </a:p>
          </p:txBody>
        </p:sp>
        <p:sp>
          <p:nvSpPr>
            <p:cNvPr id="2115" name="Line 172"/>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p:spPr>
          <p:txBody>
            <a:bodyPr/>
            <a:lstStyle/>
            <a:p>
              <a:endParaRPr lang="en-US"/>
            </a:p>
          </p:txBody>
        </p:sp>
      </p:grpSp>
      <p:sp>
        <p:nvSpPr>
          <p:cNvPr id="183471" name="Text Box 175"/>
          <p:cNvSpPr txBox="1">
            <a:spLocks noChangeArrowheads="1"/>
          </p:cNvSpPr>
          <p:nvPr/>
        </p:nvSpPr>
        <p:spPr bwMode="auto">
          <a:xfrm>
            <a:off x="4538663" y="3548063"/>
            <a:ext cx="609600" cy="457200"/>
          </a:xfrm>
          <a:prstGeom prst="rect">
            <a:avLst/>
          </a:prstGeom>
          <a:solidFill>
            <a:schemeClr val="bg2">
              <a:lumMod val="75000"/>
              <a:alpha val="73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(1)</a:t>
            </a:r>
          </a:p>
        </p:txBody>
      </p:sp>
      <p:sp>
        <p:nvSpPr>
          <p:cNvPr id="2111" name="Hình chữ nhật 1"/>
          <p:cNvSpPr>
            <a:spLocks noChangeArrowheads="1"/>
          </p:cNvSpPr>
          <p:nvPr/>
        </p:nvSpPr>
        <p:spPr bwMode="auto">
          <a:xfrm>
            <a:off x="457200" y="452438"/>
            <a:ext cx="4857099" cy="646331"/>
          </a:xfrm>
          <a:prstGeom prst="rect">
            <a:avLst/>
          </a:prstGeom>
          <a:noFill/>
          <a:ln w="9525">
            <a:noFill/>
            <a:miter lim="800000"/>
            <a:headEnd/>
            <a:tailEnd/>
          </a:ln>
        </p:spPr>
        <p:txBody>
          <a:bodyPr wrap="none">
            <a:spAutoFit/>
          </a:bodyPr>
          <a:lstStyle/>
          <a:p>
            <a:pPr eaLnBrk="1" hangingPunct="1"/>
            <a:r>
              <a:rPr lang="vi-VN" sz="3600" b="1" dirty="0">
                <a:solidFill>
                  <a:srgbClr val="660066"/>
                </a:solidFill>
                <a:latin typeface="+mj-lt"/>
              </a:rPr>
              <a:t>2. Thí nghiệm kiểm tra:</a:t>
            </a:r>
          </a:p>
        </p:txBody>
      </p:sp>
      <p:sp>
        <p:nvSpPr>
          <p:cNvPr id="2112" name="Hình chữ nhật 2"/>
          <p:cNvSpPr>
            <a:spLocks noChangeArrowheads="1"/>
          </p:cNvSpPr>
          <p:nvPr/>
        </p:nvSpPr>
        <p:spPr bwMode="auto">
          <a:xfrm>
            <a:off x="884238" y="5759450"/>
            <a:ext cx="1492716" cy="523220"/>
          </a:xfrm>
          <a:prstGeom prst="rect">
            <a:avLst/>
          </a:prstGeom>
          <a:noFill/>
          <a:ln w="15875">
            <a:solidFill>
              <a:srgbClr val="C00000"/>
            </a:solidFill>
            <a:miter lim="800000"/>
            <a:headEnd/>
            <a:tailEnd/>
          </a:ln>
        </p:spPr>
        <p:txBody>
          <a:bodyPr wrap="none">
            <a:spAutoFit/>
          </a:bodyPr>
          <a:lstStyle/>
          <a:p>
            <a:pPr eaLnBrk="1" hangingPunct="1"/>
            <a:r>
              <a:rPr lang="vi-VN" sz="2000" b="1" dirty="0">
                <a:solidFill>
                  <a:srgbClr val="003300"/>
                </a:solidFill>
              </a:rPr>
              <a:t> </a:t>
            </a:r>
            <a:r>
              <a:rPr lang="vi-VN" sz="2800" b="1" dirty="0">
                <a:solidFill>
                  <a:srgbClr val="003300"/>
                </a:solidFill>
                <a:latin typeface="+mj-lt"/>
              </a:rPr>
              <a:t>Hình a.</a:t>
            </a:r>
            <a:r>
              <a:rPr lang="vi-VN" sz="2800" b="1" dirty="0">
                <a:solidFill>
                  <a:srgbClr val="003300"/>
                </a:solidFill>
              </a:rPr>
              <a:t> </a:t>
            </a:r>
            <a:endParaRPr lang="vi-VN" sz="2800" dirty="0">
              <a:solidFill>
                <a:srgbClr val="003300"/>
              </a:solidFill>
            </a:endParaRPr>
          </a:p>
        </p:txBody>
      </p:sp>
      <p:sp>
        <p:nvSpPr>
          <p:cNvPr id="2113" name="Line 18"/>
          <p:cNvSpPr>
            <a:spLocks noChangeShapeType="1"/>
          </p:cNvSpPr>
          <p:nvPr/>
        </p:nvSpPr>
        <p:spPr bwMode="auto">
          <a:xfrm>
            <a:off x="228600" y="2514600"/>
            <a:ext cx="2971800" cy="0"/>
          </a:xfrm>
          <a:prstGeom prst="line">
            <a:avLst/>
          </a:prstGeom>
          <a:noFill/>
          <a:ln w="57150">
            <a:solidFill>
              <a:srgbClr val="660033"/>
            </a:solidFill>
            <a:round/>
            <a:headEnd/>
            <a:tailEnd type="oval" w="med" len="med"/>
          </a:ln>
        </p:spPr>
        <p:txBody>
          <a:bodyPr/>
          <a:lstStyle/>
          <a:p>
            <a:endParaRPr lang="en-US"/>
          </a:p>
        </p:txBody>
      </p:sp>
      <p:graphicFrame>
        <p:nvGraphicFramePr>
          <p:cNvPr id="4" name="Đối tượng 3"/>
          <p:cNvGraphicFramePr>
            <a:graphicFrameLocks noChangeAspect="1"/>
          </p:cNvGraphicFramePr>
          <p:nvPr/>
        </p:nvGraphicFramePr>
        <p:xfrm>
          <a:off x="5849938" y="2757488"/>
          <a:ext cx="2616200" cy="879475"/>
        </p:xfrm>
        <a:graphic>
          <a:graphicData uri="http://schemas.openxmlformats.org/presentationml/2006/ole">
            <mc:AlternateContent xmlns:mc="http://schemas.openxmlformats.org/markup-compatibility/2006">
              <mc:Choice xmlns:v="urn:schemas-microsoft-com:vml" Requires="v">
                <p:oleObj spid="_x0000_s2050" name="Equation" r:id="rId2" imgW="1282700" imgH="431800" progId="">
                  <p:embed/>
                </p:oleObj>
              </mc:Choice>
              <mc:Fallback>
                <p:oleObj name="Equation" r:id="rId2" imgW="1282700" imgH="431800" progId="">
                  <p:embed/>
                  <p:pic>
                    <p:nvPicPr>
                      <p:cNvPr id="0" name="Đối tượ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938" y="2757488"/>
                        <a:ext cx="2616200"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900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3200400" y="2667000"/>
            <a:ext cx="381000" cy="457200"/>
          </a:xfrm>
          <a:prstGeom prst="rect">
            <a:avLst/>
          </a:prstGeom>
          <a:noFill/>
          <a:ln w="9525">
            <a:noFill/>
            <a:miter lim="800000"/>
            <a:headEnd/>
            <a:tailEnd/>
          </a:ln>
        </p:spPr>
        <p:txBody>
          <a:bodyPr>
            <a:spAutoFit/>
          </a:bodyPr>
          <a:lstStyle/>
          <a:p>
            <a:pPr eaLnBrk="1" hangingPunct="1">
              <a:spcBef>
                <a:spcPct val="50000"/>
              </a:spcBef>
            </a:pPr>
            <a:r>
              <a:rPr lang="en-US" sz="2400">
                <a:latin typeface=".VnTimeH" pitchFamily="34" charset="0"/>
              </a:rPr>
              <a:t>K</a:t>
            </a:r>
          </a:p>
        </p:txBody>
      </p:sp>
      <p:sp>
        <p:nvSpPr>
          <p:cNvPr id="3076" name="Rectangle 7"/>
          <p:cNvSpPr>
            <a:spLocks noChangeArrowheads="1"/>
          </p:cNvSpPr>
          <p:nvPr/>
        </p:nvSpPr>
        <p:spPr bwMode="auto">
          <a:xfrm>
            <a:off x="95250" y="3552825"/>
            <a:ext cx="1857375" cy="166211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3077" name="Line 8"/>
          <p:cNvSpPr>
            <a:spLocks noChangeShapeType="1"/>
          </p:cNvSpPr>
          <p:nvPr/>
        </p:nvSpPr>
        <p:spPr bwMode="auto">
          <a:xfrm flipV="1">
            <a:off x="7696200" y="4267200"/>
            <a:ext cx="1066800" cy="0"/>
          </a:xfrm>
          <a:prstGeom prst="line">
            <a:avLst/>
          </a:prstGeom>
          <a:noFill/>
          <a:ln w="57150">
            <a:solidFill>
              <a:srgbClr val="660033"/>
            </a:solidFill>
            <a:round/>
            <a:headEnd type="oval" w="med" len="med"/>
            <a:tailEnd/>
          </a:ln>
        </p:spPr>
        <p:txBody>
          <a:bodyPr/>
          <a:lstStyle/>
          <a:p>
            <a:endParaRPr lang="en-US"/>
          </a:p>
        </p:txBody>
      </p:sp>
      <p:sp>
        <p:nvSpPr>
          <p:cNvPr id="3078" name="Line 9"/>
          <p:cNvSpPr>
            <a:spLocks noChangeShapeType="1"/>
          </p:cNvSpPr>
          <p:nvPr/>
        </p:nvSpPr>
        <p:spPr bwMode="auto">
          <a:xfrm>
            <a:off x="8763000" y="2471738"/>
            <a:ext cx="0" cy="1828800"/>
          </a:xfrm>
          <a:prstGeom prst="line">
            <a:avLst/>
          </a:prstGeom>
          <a:noFill/>
          <a:ln w="57150">
            <a:solidFill>
              <a:srgbClr val="660033"/>
            </a:solidFill>
            <a:round/>
            <a:headEnd/>
            <a:tailEnd/>
          </a:ln>
        </p:spPr>
        <p:txBody>
          <a:bodyPr/>
          <a:lstStyle/>
          <a:p>
            <a:endParaRPr lang="en-US"/>
          </a:p>
        </p:txBody>
      </p:sp>
      <p:sp>
        <p:nvSpPr>
          <p:cNvPr id="3079" name="Text Box 10"/>
          <p:cNvSpPr txBox="1">
            <a:spLocks noChangeArrowheads="1"/>
          </p:cNvSpPr>
          <p:nvPr/>
        </p:nvSpPr>
        <p:spPr bwMode="auto">
          <a:xfrm>
            <a:off x="5675313" y="5608638"/>
            <a:ext cx="515937"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A</a:t>
            </a:r>
          </a:p>
        </p:txBody>
      </p:sp>
      <p:sp>
        <p:nvSpPr>
          <p:cNvPr id="3080" name="Text Box 11"/>
          <p:cNvSpPr txBox="1">
            <a:spLocks noChangeArrowheads="1"/>
          </p:cNvSpPr>
          <p:nvPr/>
        </p:nvSpPr>
        <p:spPr bwMode="auto">
          <a:xfrm>
            <a:off x="6191250" y="5608638"/>
            <a:ext cx="514350"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B</a:t>
            </a:r>
          </a:p>
        </p:txBody>
      </p:sp>
      <p:sp>
        <p:nvSpPr>
          <p:cNvPr id="3081" name="Line 12"/>
          <p:cNvSpPr>
            <a:spLocks noChangeShapeType="1"/>
          </p:cNvSpPr>
          <p:nvPr/>
        </p:nvSpPr>
        <p:spPr bwMode="auto">
          <a:xfrm flipH="1" flipV="1">
            <a:off x="4775200" y="3268663"/>
            <a:ext cx="257175" cy="160337"/>
          </a:xfrm>
          <a:prstGeom prst="line">
            <a:avLst/>
          </a:prstGeom>
          <a:noFill/>
          <a:ln w="9525">
            <a:solidFill>
              <a:schemeClr val="bg1"/>
            </a:solidFill>
            <a:round/>
            <a:headEnd/>
            <a:tailEnd type="triangle" w="med" len="med"/>
          </a:ln>
        </p:spPr>
        <p:txBody>
          <a:bodyPr/>
          <a:lstStyle/>
          <a:p>
            <a:endParaRPr lang="en-US"/>
          </a:p>
        </p:txBody>
      </p:sp>
      <p:sp>
        <p:nvSpPr>
          <p:cNvPr id="3082" name="Line 14"/>
          <p:cNvSpPr>
            <a:spLocks noChangeShapeType="1"/>
          </p:cNvSpPr>
          <p:nvPr/>
        </p:nvSpPr>
        <p:spPr bwMode="auto">
          <a:xfrm>
            <a:off x="2362200" y="5105400"/>
            <a:ext cx="1752600" cy="0"/>
          </a:xfrm>
          <a:prstGeom prst="line">
            <a:avLst/>
          </a:prstGeom>
          <a:noFill/>
          <a:ln w="57150">
            <a:solidFill>
              <a:srgbClr val="660033"/>
            </a:solidFill>
            <a:round/>
            <a:headEnd type="oval" w="med" len="med"/>
            <a:tailEnd type="oval" w="med" len="med"/>
          </a:ln>
        </p:spPr>
        <p:txBody>
          <a:bodyPr/>
          <a:lstStyle/>
          <a:p>
            <a:endParaRPr lang="en-US"/>
          </a:p>
        </p:txBody>
      </p:sp>
      <p:grpSp>
        <p:nvGrpSpPr>
          <p:cNvPr id="3" name="Group 15"/>
          <p:cNvGrpSpPr>
            <a:grpSpLocks/>
          </p:cNvGrpSpPr>
          <p:nvPr/>
        </p:nvGrpSpPr>
        <p:grpSpPr bwMode="auto">
          <a:xfrm>
            <a:off x="4419600" y="2514600"/>
            <a:ext cx="914400" cy="533400"/>
            <a:chOff x="4752" y="2544"/>
            <a:chExt cx="576" cy="461"/>
          </a:xfrm>
        </p:grpSpPr>
        <p:sp>
          <p:nvSpPr>
            <p:cNvPr id="185360" name="Rectangle 16"/>
            <p:cNvSpPr>
              <a:spLocks noChangeArrowheads="1"/>
            </p:cNvSpPr>
            <p:nvPr/>
          </p:nvSpPr>
          <p:spPr bwMode="auto">
            <a:xfrm rot="16200000" flipH="1">
              <a:off x="4863"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fontAlgn="auto">
                <a:spcBef>
                  <a:spcPts val="0"/>
                </a:spcBef>
                <a:spcAft>
                  <a:spcPts val="0"/>
                </a:spcAft>
                <a:defRPr/>
              </a:pPr>
              <a:r>
                <a:rPr lang="en-US" sz="2400" b="1" dirty="0">
                  <a:solidFill>
                    <a:srgbClr val="FFFF00"/>
                  </a:solidFill>
                </a:rPr>
                <a:t>6V</a:t>
              </a:r>
            </a:p>
          </p:txBody>
        </p:sp>
        <p:sp>
          <p:nvSpPr>
            <p:cNvPr id="3240" name="Line 17"/>
            <p:cNvSpPr>
              <a:spLocks noChangeShapeType="1"/>
            </p:cNvSpPr>
            <p:nvPr/>
          </p:nvSpPr>
          <p:spPr bwMode="auto">
            <a:xfrm rot="5400000">
              <a:off x="4730" y="2662"/>
              <a:ext cx="44" cy="0"/>
            </a:xfrm>
            <a:prstGeom prst="line">
              <a:avLst/>
            </a:prstGeom>
            <a:noFill/>
            <a:ln w="57150">
              <a:solidFill>
                <a:schemeClr val="tx1"/>
              </a:solidFill>
              <a:round/>
              <a:headEnd/>
              <a:tailEnd/>
            </a:ln>
          </p:spPr>
          <p:txBody>
            <a:bodyPr/>
            <a:lstStyle/>
            <a:p>
              <a:endParaRPr lang="en-US"/>
            </a:p>
          </p:txBody>
        </p:sp>
        <p:sp>
          <p:nvSpPr>
            <p:cNvPr id="3241" name="Line 18"/>
            <p:cNvSpPr>
              <a:spLocks noChangeShapeType="1"/>
            </p:cNvSpPr>
            <p:nvPr/>
          </p:nvSpPr>
          <p:spPr bwMode="auto">
            <a:xfrm>
              <a:off x="4896" y="2544"/>
              <a:ext cx="0" cy="96"/>
            </a:xfrm>
            <a:prstGeom prst="line">
              <a:avLst/>
            </a:prstGeom>
            <a:noFill/>
            <a:ln w="76200">
              <a:solidFill>
                <a:srgbClr val="F00A20"/>
              </a:solidFill>
              <a:round/>
              <a:headEnd/>
              <a:tailEnd/>
            </a:ln>
          </p:spPr>
          <p:txBody>
            <a:bodyPr/>
            <a:lstStyle/>
            <a:p>
              <a:endParaRPr lang="en-US"/>
            </a:p>
          </p:txBody>
        </p:sp>
        <p:sp>
          <p:nvSpPr>
            <p:cNvPr id="3242" name="Line 19"/>
            <p:cNvSpPr>
              <a:spLocks noChangeShapeType="1"/>
            </p:cNvSpPr>
            <p:nvPr/>
          </p:nvSpPr>
          <p:spPr bwMode="auto">
            <a:xfrm>
              <a:off x="5136" y="2544"/>
              <a:ext cx="0" cy="96"/>
            </a:xfrm>
            <a:prstGeom prst="line">
              <a:avLst/>
            </a:prstGeom>
            <a:noFill/>
            <a:ln w="57150">
              <a:solidFill>
                <a:schemeClr val="tx1"/>
              </a:solidFill>
              <a:round/>
              <a:headEnd/>
              <a:tailEnd/>
            </a:ln>
          </p:spPr>
          <p:txBody>
            <a:bodyPr/>
            <a:lstStyle/>
            <a:p>
              <a:endParaRPr lang="en-US"/>
            </a:p>
          </p:txBody>
        </p:sp>
      </p:grpSp>
      <p:sp>
        <p:nvSpPr>
          <p:cNvPr id="3084" name="Rectangle 20"/>
          <p:cNvSpPr>
            <a:spLocks noChangeArrowheads="1"/>
          </p:cNvSpPr>
          <p:nvPr/>
        </p:nvSpPr>
        <p:spPr bwMode="auto">
          <a:xfrm>
            <a:off x="42863" y="3552825"/>
            <a:ext cx="1857375" cy="1662113"/>
          </a:xfrm>
          <a:prstGeom prst="rect">
            <a:avLst/>
          </a:prstGeom>
          <a:solidFill>
            <a:srgbClr val="FFFF00"/>
          </a:solidFill>
          <a:ln w="57150" cmpd="thickThin">
            <a:solidFill>
              <a:srgbClr val="663300"/>
            </a:solidFill>
            <a:miter lim="800000"/>
            <a:headEnd/>
            <a:tailEnd/>
          </a:ln>
        </p:spPr>
        <p:txBody>
          <a:bodyPr wrap="none" anchor="ctr"/>
          <a:lstStyle/>
          <a:p>
            <a:pPr eaLnBrk="1" hangingPunct="1"/>
            <a:endParaRPr lang="en-US"/>
          </a:p>
        </p:txBody>
      </p:sp>
      <p:sp>
        <p:nvSpPr>
          <p:cNvPr id="3085" name="AutoShape 21"/>
          <p:cNvSpPr>
            <a:spLocks noChangeArrowheads="1"/>
          </p:cNvSpPr>
          <p:nvPr/>
        </p:nvSpPr>
        <p:spPr bwMode="auto">
          <a:xfrm>
            <a:off x="163513" y="4983163"/>
            <a:ext cx="176212" cy="176212"/>
          </a:xfrm>
          <a:custGeom>
            <a:avLst/>
            <a:gdLst>
              <a:gd name="T0" fmla="*/ 2147483647 w 21600"/>
              <a:gd name="T1" fmla="*/ 0 h 21600"/>
              <a:gd name="T2" fmla="*/ 932384867 w 21600"/>
              <a:gd name="T3" fmla="*/ 932384867 h 21600"/>
              <a:gd name="T4" fmla="*/ 0 w 21600"/>
              <a:gd name="T5" fmla="*/ 2147483647 h 21600"/>
              <a:gd name="T6" fmla="*/ 93238486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323848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3086" name="Rectangle 22"/>
          <p:cNvSpPr>
            <a:spLocks noChangeArrowheads="1"/>
          </p:cNvSpPr>
          <p:nvPr/>
        </p:nvSpPr>
        <p:spPr bwMode="auto">
          <a:xfrm>
            <a:off x="0" y="3552825"/>
            <a:ext cx="1930400" cy="1662113"/>
          </a:xfrm>
          <a:prstGeom prst="rect">
            <a:avLst/>
          </a:prstGeom>
          <a:solidFill>
            <a:srgbClr val="FFFFCC"/>
          </a:solidFill>
          <a:ln w="57150" cmpd="thickThin">
            <a:solidFill>
              <a:srgbClr val="663300"/>
            </a:solidFill>
            <a:miter lim="800000"/>
            <a:headEnd/>
            <a:tailEnd/>
          </a:ln>
        </p:spPr>
        <p:txBody>
          <a:bodyPr wrap="none" anchor="ctr"/>
          <a:lstStyle/>
          <a:p>
            <a:pPr eaLnBrk="1" hangingPunct="1"/>
            <a:endParaRPr lang="en-US"/>
          </a:p>
        </p:txBody>
      </p:sp>
      <p:sp>
        <p:nvSpPr>
          <p:cNvPr id="3087" name="Oval 23"/>
          <p:cNvSpPr>
            <a:spLocks noChangeArrowheads="1"/>
          </p:cNvSpPr>
          <p:nvPr/>
        </p:nvSpPr>
        <p:spPr bwMode="auto">
          <a:xfrm>
            <a:off x="193675" y="3686175"/>
            <a:ext cx="1444625" cy="1433513"/>
          </a:xfrm>
          <a:prstGeom prst="ellipse">
            <a:avLst/>
          </a:prstGeom>
          <a:solidFill>
            <a:schemeClr val="bg1"/>
          </a:solidFill>
          <a:ln w="12700">
            <a:solidFill>
              <a:schemeClr val="accent2"/>
            </a:solidFill>
            <a:round/>
            <a:headEnd/>
            <a:tailEnd/>
          </a:ln>
        </p:spPr>
        <p:txBody>
          <a:bodyPr wrap="none" anchor="ctr"/>
          <a:lstStyle/>
          <a:p>
            <a:pPr eaLnBrk="1" hangingPunct="1"/>
            <a:endParaRPr lang="en-US"/>
          </a:p>
        </p:txBody>
      </p:sp>
      <p:sp>
        <p:nvSpPr>
          <p:cNvPr id="3088" name="Arc 24"/>
          <p:cNvSpPr>
            <a:spLocks/>
          </p:cNvSpPr>
          <p:nvPr/>
        </p:nvSpPr>
        <p:spPr bwMode="auto">
          <a:xfrm rot="6681726" flipH="1">
            <a:off x="686595" y="3694906"/>
            <a:ext cx="588962"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3089" name="Text Box 25"/>
          <p:cNvSpPr txBox="1">
            <a:spLocks noChangeArrowheads="1"/>
          </p:cNvSpPr>
          <p:nvPr/>
        </p:nvSpPr>
        <p:spPr bwMode="auto">
          <a:xfrm rot="-2206860">
            <a:off x="401638" y="3733800"/>
            <a:ext cx="498475" cy="336550"/>
          </a:xfrm>
          <a:prstGeom prst="rect">
            <a:avLst/>
          </a:prstGeom>
          <a:noFill/>
          <a:ln w="3175">
            <a:noFill/>
            <a:miter lim="800000"/>
            <a:headEnd/>
            <a:tailEnd/>
          </a:ln>
        </p:spPr>
        <p:txBody>
          <a:bodyPr>
            <a:spAutoFit/>
          </a:bodyPr>
          <a:lstStyle/>
          <a:p>
            <a:pPr algn="ctr" eaLnBrk="1" hangingPunct="1"/>
            <a:r>
              <a:rPr lang="en-US" sz="1600"/>
              <a:t>0,5</a:t>
            </a:r>
          </a:p>
        </p:txBody>
      </p:sp>
      <p:sp>
        <p:nvSpPr>
          <p:cNvPr id="3090" name="Line 26"/>
          <p:cNvSpPr>
            <a:spLocks noChangeShapeType="1"/>
          </p:cNvSpPr>
          <p:nvPr/>
        </p:nvSpPr>
        <p:spPr bwMode="auto">
          <a:xfrm rot="300000">
            <a:off x="989013" y="3883025"/>
            <a:ext cx="0" cy="55563"/>
          </a:xfrm>
          <a:prstGeom prst="line">
            <a:avLst/>
          </a:prstGeom>
          <a:noFill/>
          <a:ln w="6350">
            <a:solidFill>
              <a:srgbClr val="0000FF"/>
            </a:solidFill>
            <a:round/>
            <a:headEnd/>
            <a:tailEnd/>
          </a:ln>
        </p:spPr>
        <p:txBody>
          <a:bodyPr/>
          <a:lstStyle/>
          <a:p>
            <a:endParaRPr lang="en-US"/>
          </a:p>
        </p:txBody>
      </p:sp>
      <p:sp>
        <p:nvSpPr>
          <p:cNvPr id="3091" name="Line 27"/>
          <p:cNvSpPr>
            <a:spLocks noChangeShapeType="1"/>
          </p:cNvSpPr>
          <p:nvPr/>
        </p:nvSpPr>
        <p:spPr bwMode="auto">
          <a:xfrm rot="900000">
            <a:off x="1076325" y="3898900"/>
            <a:ext cx="0" cy="57150"/>
          </a:xfrm>
          <a:prstGeom prst="line">
            <a:avLst/>
          </a:prstGeom>
          <a:noFill/>
          <a:ln w="6350">
            <a:solidFill>
              <a:srgbClr val="0000FF"/>
            </a:solidFill>
            <a:round/>
            <a:headEnd/>
            <a:tailEnd/>
          </a:ln>
        </p:spPr>
        <p:txBody>
          <a:bodyPr/>
          <a:lstStyle/>
          <a:p>
            <a:endParaRPr lang="en-US"/>
          </a:p>
        </p:txBody>
      </p:sp>
      <p:sp>
        <p:nvSpPr>
          <p:cNvPr id="3092" name="Line 28"/>
          <p:cNvSpPr>
            <a:spLocks noChangeShapeType="1"/>
          </p:cNvSpPr>
          <p:nvPr/>
        </p:nvSpPr>
        <p:spPr bwMode="auto">
          <a:xfrm rot="1500000">
            <a:off x="1152525" y="3930650"/>
            <a:ext cx="0" cy="131763"/>
          </a:xfrm>
          <a:prstGeom prst="line">
            <a:avLst/>
          </a:prstGeom>
          <a:noFill/>
          <a:ln w="9525">
            <a:solidFill>
              <a:srgbClr val="FF0000"/>
            </a:solidFill>
            <a:round/>
            <a:headEnd/>
            <a:tailEnd/>
          </a:ln>
        </p:spPr>
        <p:txBody>
          <a:bodyPr/>
          <a:lstStyle/>
          <a:p>
            <a:endParaRPr lang="en-US"/>
          </a:p>
        </p:txBody>
      </p:sp>
      <p:sp>
        <p:nvSpPr>
          <p:cNvPr id="3093" name="Line 29"/>
          <p:cNvSpPr>
            <a:spLocks noChangeShapeType="1"/>
          </p:cNvSpPr>
          <p:nvPr/>
        </p:nvSpPr>
        <p:spPr bwMode="auto">
          <a:xfrm rot="2100000">
            <a:off x="1236663" y="3979863"/>
            <a:ext cx="0" cy="57150"/>
          </a:xfrm>
          <a:prstGeom prst="line">
            <a:avLst/>
          </a:prstGeom>
          <a:noFill/>
          <a:ln w="6350">
            <a:solidFill>
              <a:srgbClr val="0000FF"/>
            </a:solidFill>
            <a:round/>
            <a:headEnd/>
            <a:tailEnd/>
          </a:ln>
        </p:spPr>
        <p:txBody>
          <a:bodyPr/>
          <a:lstStyle/>
          <a:p>
            <a:endParaRPr lang="en-US"/>
          </a:p>
        </p:txBody>
      </p:sp>
      <p:sp>
        <p:nvSpPr>
          <p:cNvPr id="3094" name="Line 30"/>
          <p:cNvSpPr>
            <a:spLocks noChangeShapeType="1"/>
          </p:cNvSpPr>
          <p:nvPr/>
        </p:nvSpPr>
        <p:spPr bwMode="auto">
          <a:xfrm rot="2700000">
            <a:off x="1304926" y="4040187"/>
            <a:ext cx="0" cy="60325"/>
          </a:xfrm>
          <a:prstGeom prst="line">
            <a:avLst/>
          </a:prstGeom>
          <a:noFill/>
          <a:ln w="6350">
            <a:solidFill>
              <a:srgbClr val="0000FF"/>
            </a:solidFill>
            <a:round/>
            <a:headEnd/>
            <a:tailEnd/>
          </a:ln>
        </p:spPr>
        <p:txBody>
          <a:bodyPr/>
          <a:lstStyle/>
          <a:p>
            <a:endParaRPr lang="en-US"/>
          </a:p>
        </p:txBody>
      </p:sp>
      <p:sp>
        <p:nvSpPr>
          <p:cNvPr id="3095" name="Line 31"/>
          <p:cNvSpPr>
            <a:spLocks noChangeShapeType="1"/>
          </p:cNvSpPr>
          <p:nvPr/>
        </p:nvSpPr>
        <p:spPr bwMode="auto">
          <a:xfrm rot="-2700000">
            <a:off x="573088" y="4038600"/>
            <a:ext cx="0" cy="58738"/>
          </a:xfrm>
          <a:prstGeom prst="line">
            <a:avLst/>
          </a:prstGeom>
          <a:noFill/>
          <a:ln w="6350">
            <a:solidFill>
              <a:srgbClr val="0000FF"/>
            </a:solidFill>
            <a:round/>
            <a:headEnd/>
            <a:tailEnd/>
          </a:ln>
        </p:spPr>
        <p:txBody>
          <a:bodyPr/>
          <a:lstStyle/>
          <a:p>
            <a:endParaRPr lang="en-US"/>
          </a:p>
        </p:txBody>
      </p:sp>
      <p:sp>
        <p:nvSpPr>
          <p:cNvPr id="3096" name="Line 32"/>
          <p:cNvSpPr>
            <a:spLocks noChangeShapeType="1"/>
          </p:cNvSpPr>
          <p:nvPr/>
        </p:nvSpPr>
        <p:spPr bwMode="auto">
          <a:xfrm rot="-2100000">
            <a:off x="641350" y="3983038"/>
            <a:ext cx="0" cy="55562"/>
          </a:xfrm>
          <a:prstGeom prst="line">
            <a:avLst/>
          </a:prstGeom>
          <a:noFill/>
          <a:ln w="6350">
            <a:solidFill>
              <a:srgbClr val="0000FF"/>
            </a:solidFill>
            <a:round/>
            <a:headEnd/>
            <a:tailEnd/>
          </a:ln>
        </p:spPr>
        <p:txBody>
          <a:bodyPr/>
          <a:lstStyle/>
          <a:p>
            <a:endParaRPr lang="en-US"/>
          </a:p>
        </p:txBody>
      </p:sp>
      <p:sp>
        <p:nvSpPr>
          <p:cNvPr id="3097" name="Line 33"/>
          <p:cNvSpPr>
            <a:spLocks noChangeShapeType="1"/>
          </p:cNvSpPr>
          <p:nvPr/>
        </p:nvSpPr>
        <p:spPr bwMode="auto">
          <a:xfrm rot="20100000" flipH="1">
            <a:off x="723900" y="3932238"/>
            <a:ext cx="6350" cy="80962"/>
          </a:xfrm>
          <a:prstGeom prst="line">
            <a:avLst/>
          </a:prstGeom>
          <a:noFill/>
          <a:ln w="9525">
            <a:solidFill>
              <a:srgbClr val="FF0000"/>
            </a:solidFill>
            <a:round/>
            <a:headEnd/>
            <a:tailEnd/>
          </a:ln>
        </p:spPr>
        <p:txBody>
          <a:bodyPr/>
          <a:lstStyle/>
          <a:p>
            <a:endParaRPr lang="en-US"/>
          </a:p>
        </p:txBody>
      </p:sp>
      <p:sp>
        <p:nvSpPr>
          <p:cNvPr id="3098" name="Line 34"/>
          <p:cNvSpPr>
            <a:spLocks noChangeShapeType="1"/>
          </p:cNvSpPr>
          <p:nvPr/>
        </p:nvSpPr>
        <p:spPr bwMode="auto">
          <a:xfrm rot="-900000">
            <a:off x="800100" y="3903663"/>
            <a:ext cx="0" cy="58737"/>
          </a:xfrm>
          <a:prstGeom prst="line">
            <a:avLst/>
          </a:prstGeom>
          <a:noFill/>
          <a:ln w="6350">
            <a:solidFill>
              <a:srgbClr val="0000FF"/>
            </a:solidFill>
            <a:round/>
            <a:headEnd/>
            <a:tailEnd/>
          </a:ln>
        </p:spPr>
        <p:txBody>
          <a:bodyPr/>
          <a:lstStyle/>
          <a:p>
            <a:endParaRPr lang="en-US"/>
          </a:p>
        </p:txBody>
      </p:sp>
      <p:sp>
        <p:nvSpPr>
          <p:cNvPr id="3099" name="Line 35"/>
          <p:cNvSpPr>
            <a:spLocks noChangeShapeType="1"/>
          </p:cNvSpPr>
          <p:nvPr/>
        </p:nvSpPr>
        <p:spPr bwMode="auto">
          <a:xfrm rot="-300000">
            <a:off x="892175" y="3884613"/>
            <a:ext cx="0" cy="57150"/>
          </a:xfrm>
          <a:prstGeom prst="line">
            <a:avLst/>
          </a:prstGeom>
          <a:noFill/>
          <a:ln w="6350">
            <a:solidFill>
              <a:srgbClr val="0000FF"/>
            </a:solidFill>
            <a:round/>
            <a:headEnd/>
            <a:tailEnd/>
          </a:ln>
        </p:spPr>
        <p:txBody>
          <a:bodyPr/>
          <a:lstStyle/>
          <a:p>
            <a:endParaRPr lang="en-US"/>
          </a:p>
        </p:txBody>
      </p:sp>
      <p:sp>
        <p:nvSpPr>
          <p:cNvPr id="3100" name="Line 36"/>
          <p:cNvSpPr>
            <a:spLocks noChangeShapeType="1"/>
          </p:cNvSpPr>
          <p:nvPr/>
        </p:nvSpPr>
        <p:spPr bwMode="auto">
          <a:xfrm rot="6300000">
            <a:off x="486569" y="4236244"/>
            <a:ext cx="0" cy="144462"/>
          </a:xfrm>
          <a:prstGeom prst="line">
            <a:avLst/>
          </a:prstGeom>
          <a:noFill/>
          <a:ln w="9525">
            <a:solidFill>
              <a:srgbClr val="FF0000"/>
            </a:solidFill>
            <a:round/>
            <a:headEnd/>
            <a:tailEnd/>
          </a:ln>
        </p:spPr>
        <p:txBody>
          <a:bodyPr/>
          <a:lstStyle/>
          <a:p>
            <a:endParaRPr lang="en-US"/>
          </a:p>
        </p:txBody>
      </p:sp>
      <p:sp>
        <p:nvSpPr>
          <p:cNvPr id="3101" name="Line 37"/>
          <p:cNvSpPr>
            <a:spLocks noChangeShapeType="1"/>
          </p:cNvSpPr>
          <p:nvPr/>
        </p:nvSpPr>
        <p:spPr bwMode="auto">
          <a:xfrm rot="-3900000">
            <a:off x="474663" y="4189413"/>
            <a:ext cx="0" cy="57150"/>
          </a:xfrm>
          <a:prstGeom prst="line">
            <a:avLst/>
          </a:prstGeom>
          <a:noFill/>
          <a:ln w="6350">
            <a:solidFill>
              <a:srgbClr val="0000FF"/>
            </a:solidFill>
            <a:round/>
            <a:headEnd/>
            <a:tailEnd/>
          </a:ln>
        </p:spPr>
        <p:txBody>
          <a:bodyPr/>
          <a:lstStyle/>
          <a:p>
            <a:endParaRPr lang="en-US"/>
          </a:p>
        </p:txBody>
      </p:sp>
      <p:sp>
        <p:nvSpPr>
          <p:cNvPr id="3102" name="Line 38"/>
          <p:cNvSpPr>
            <a:spLocks noChangeShapeType="1"/>
          </p:cNvSpPr>
          <p:nvPr/>
        </p:nvSpPr>
        <p:spPr bwMode="auto">
          <a:xfrm rot="-3300000">
            <a:off x="517525" y="4108450"/>
            <a:ext cx="0" cy="57150"/>
          </a:xfrm>
          <a:prstGeom prst="line">
            <a:avLst/>
          </a:prstGeom>
          <a:noFill/>
          <a:ln w="6350">
            <a:solidFill>
              <a:srgbClr val="0000FF"/>
            </a:solidFill>
            <a:round/>
            <a:headEnd/>
            <a:tailEnd/>
          </a:ln>
        </p:spPr>
        <p:txBody>
          <a:bodyPr/>
          <a:lstStyle/>
          <a:p>
            <a:endParaRPr lang="en-US"/>
          </a:p>
        </p:txBody>
      </p:sp>
      <p:sp>
        <p:nvSpPr>
          <p:cNvPr id="3103" name="Line 39"/>
          <p:cNvSpPr>
            <a:spLocks noChangeShapeType="1"/>
          </p:cNvSpPr>
          <p:nvPr/>
        </p:nvSpPr>
        <p:spPr bwMode="auto">
          <a:xfrm rot="3300000">
            <a:off x="1354932" y="4110831"/>
            <a:ext cx="0" cy="55563"/>
          </a:xfrm>
          <a:prstGeom prst="line">
            <a:avLst/>
          </a:prstGeom>
          <a:noFill/>
          <a:ln w="6350">
            <a:solidFill>
              <a:srgbClr val="0000FF"/>
            </a:solidFill>
            <a:round/>
            <a:headEnd/>
            <a:tailEnd/>
          </a:ln>
        </p:spPr>
        <p:txBody>
          <a:bodyPr/>
          <a:lstStyle/>
          <a:p>
            <a:endParaRPr lang="en-US"/>
          </a:p>
        </p:txBody>
      </p:sp>
      <p:sp>
        <p:nvSpPr>
          <p:cNvPr id="3104" name="Line 40"/>
          <p:cNvSpPr>
            <a:spLocks noChangeShapeType="1"/>
          </p:cNvSpPr>
          <p:nvPr/>
        </p:nvSpPr>
        <p:spPr bwMode="auto">
          <a:xfrm rot="3900000">
            <a:off x="1399382" y="4188618"/>
            <a:ext cx="0" cy="55563"/>
          </a:xfrm>
          <a:prstGeom prst="line">
            <a:avLst/>
          </a:prstGeom>
          <a:noFill/>
          <a:ln w="6350">
            <a:solidFill>
              <a:srgbClr val="0000FF"/>
            </a:solidFill>
            <a:round/>
            <a:headEnd/>
            <a:tailEnd/>
          </a:ln>
        </p:spPr>
        <p:txBody>
          <a:bodyPr/>
          <a:lstStyle/>
          <a:p>
            <a:endParaRPr lang="en-US"/>
          </a:p>
        </p:txBody>
      </p:sp>
      <p:sp>
        <p:nvSpPr>
          <p:cNvPr id="3105" name="Line 41"/>
          <p:cNvSpPr>
            <a:spLocks noChangeShapeType="1"/>
          </p:cNvSpPr>
          <p:nvPr/>
        </p:nvSpPr>
        <p:spPr bwMode="auto">
          <a:xfrm rot="4500000">
            <a:off x="1398588" y="4244975"/>
            <a:ext cx="0" cy="127000"/>
          </a:xfrm>
          <a:prstGeom prst="line">
            <a:avLst/>
          </a:prstGeom>
          <a:noFill/>
          <a:ln w="9525">
            <a:solidFill>
              <a:srgbClr val="FF0000"/>
            </a:solidFill>
            <a:round/>
            <a:headEnd/>
            <a:tailEnd/>
          </a:ln>
        </p:spPr>
        <p:txBody>
          <a:bodyPr/>
          <a:lstStyle/>
          <a:p>
            <a:endParaRPr lang="en-US"/>
          </a:p>
        </p:txBody>
      </p:sp>
      <p:sp>
        <p:nvSpPr>
          <p:cNvPr id="3106" name="Text Box 42"/>
          <p:cNvSpPr txBox="1">
            <a:spLocks noChangeArrowheads="1"/>
          </p:cNvSpPr>
          <p:nvPr/>
        </p:nvSpPr>
        <p:spPr bwMode="auto">
          <a:xfrm rot="-4196748">
            <a:off x="165100" y="4137026"/>
            <a:ext cx="441325" cy="336550"/>
          </a:xfrm>
          <a:prstGeom prst="rect">
            <a:avLst/>
          </a:prstGeom>
          <a:noFill/>
          <a:ln w="12700">
            <a:noFill/>
            <a:miter lim="800000"/>
            <a:headEnd/>
            <a:tailEnd/>
          </a:ln>
        </p:spPr>
        <p:txBody>
          <a:bodyPr>
            <a:spAutoFit/>
          </a:bodyPr>
          <a:lstStyle/>
          <a:p>
            <a:pPr algn="ctr" eaLnBrk="1" hangingPunct="1"/>
            <a:r>
              <a:rPr lang="en-US" sz="1600">
                <a:latin typeface="Times New Roman" pitchFamily="18" charset="0"/>
              </a:rPr>
              <a:t>0</a:t>
            </a:r>
            <a:endParaRPr lang="en-US" sz="1600"/>
          </a:p>
        </p:txBody>
      </p:sp>
      <p:sp>
        <p:nvSpPr>
          <p:cNvPr id="3107" name="Text Box 43"/>
          <p:cNvSpPr txBox="1">
            <a:spLocks noChangeArrowheads="1"/>
          </p:cNvSpPr>
          <p:nvPr/>
        </p:nvSpPr>
        <p:spPr bwMode="auto">
          <a:xfrm rot="1500000">
            <a:off x="981075" y="3717925"/>
            <a:ext cx="455613" cy="336550"/>
          </a:xfrm>
          <a:prstGeom prst="rect">
            <a:avLst/>
          </a:prstGeom>
          <a:noFill/>
          <a:ln w="12700">
            <a:noFill/>
            <a:miter lim="800000"/>
            <a:headEnd/>
            <a:tailEnd/>
          </a:ln>
        </p:spPr>
        <p:txBody>
          <a:bodyPr>
            <a:spAutoFit/>
          </a:bodyPr>
          <a:lstStyle/>
          <a:p>
            <a:pPr algn="ctr" eaLnBrk="1" hangingPunct="1"/>
            <a:r>
              <a:rPr lang="en-US" sz="1600"/>
              <a:t>1</a:t>
            </a:r>
          </a:p>
        </p:txBody>
      </p:sp>
      <p:sp>
        <p:nvSpPr>
          <p:cNvPr id="3108" name="Text Box 44"/>
          <p:cNvSpPr txBox="1">
            <a:spLocks noChangeArrowheads="1"/>
          </p:cNvSpPr>
          <p:nvPr/>
        </p:nvSpPr>
        <p:spPr bwMode="auto">
          <a:xfrm rot="4500000">
            <a:off x="1159669" y="3979069"/>
            <a:ext cx="677862" cy="336550"/>
          </a:xfrm>
          <a:prstGeom prst="rect">
            <a:avLst/>
          </a:prstGeom>
          <a:noFill/>
          <a:ln w="12700">
            <a:noFill/>
            <a:miter lim="800000"/>
            <a:headEnd/>
            <a:tailEnd/>
          </a:ln>
        </p:spPr>
        <p:txBody>
          <a:bodyPr>
            <a:spAutoFit/>
          </a:bodyPr>
          <a:lstStyle/>
          <a:p>
            <a:pPr algn="ctr" eaLnBrk="1" hangingPunct="1"/>
            <a:r>
              <a:rPr lang="en-US" sz="1600"/>
              <a:t>1,5</a:t>
            </a:r>
          </a:p>
        </p:txBody>
      </p:sp>
      <p:sp>
        <p:nvSpPr>
          <p:cNvPr id="3109" name="Text Box 45"/>
          <p:cNvSpPr txBox="1">
            <a:spLocks noChangeArrowheads="1"/>
          </p:cNvSpPr>
          <p:nvPr/>
        </p:nvSpPr>
        <p:spPr bwMode="auto">
          <a:xfrm>
            <a:off x="539750" y="4092575"/>
            <a:ext cx="785813" cy="366713"/>
          </a:xfrm>
          <a:prstGeom prst="rect">
            <a:avLst/>
          </a:prstGeom>
          <a:noFill/>
          <a:ln w="9525">
            <a:noFill/>
            <a:miter lim="800000"/>
            <a:headEnd/>
            <a:tailEnd/>
          </a:ln>
        </p:spPr>
        <p:txBody>
          <a:bodyPr>
            <a:spAutoFit/>
          </a:bodyPr>
          <a:lstStyle/>
          <a:p>
            <a:pPr algn="ctr" eaLnBrk="1" hangingPunct="1"/>
            <a:r>
              <a:rPr lang="en-US"/>
              <a:t>A</a:t>
            </a:r>
          </a:p>
        </p:txBody>
      </p:sp>
      <p:sp>
        <p:nvSpPr>
          <p:cNvPr id="3110" name="AutoShape 46"/>
          <p:cNvSpPr>
            <a:spLocks noChangeArrowheads="1"/>
          </p:cNvSpPr>
          <p:nvPr/>
        </p:nvSpPr>
        <p:spPr bwMode="auto">
          <a:xfrm rot="10800000">
            <a:off x="330200" y="3870325"/>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3111" name="AutoShape 48"/>
          <p:cNvSpPr>
            <a:spLocks noChangeArrowheads="1"/>
          </p:cNvSpPr>
          <p:nvPr/>
        </p:nvSpPr>
        <p:spPr bwMode="auto">
          <a:xfrm>
            <a:off x="893763" y="4616450"/>
            <a:ext cx="76200" cy="76200"/>
          </a:xfrm>
          <a:custGeom>
            <a:avLst/>
            <a:gdLst>
              <a:gd name="T0" fmla="*/ 20817586 w 21600"/>
              <a:gd name="T1" fmla="*/ 0 h 21600"/>
              <a:gd name="T2" fmla="*/ 6096673 w 21600"/>
              <a:gd name="T3" fmla="*/ 6096673 h 21600"/>
              <a:gd name="T4" fmla="*/ 0 w 21600"/>
              <a:gd name="T5" fmla="*/ 20817586 h 21600"/>
              <a:gd name="T6" fmla="*/ 6096673 w 21600"/>
              <a:gd name="T7" fmla="*/ 35538609 h 21600"/>
              <a:gd name="T8" fmla="*/ 20817586 w 21600"/>
              <a:gd name="T9" fmla="*/ 41635284 h 21600"/>
              <a:gd name="T10" fmla="*/ 35538609 w 21600"/>
              <a:gd name="T11" fmla="*/ 35538609 h 21600"/>
              <a:gd name="T12" fmla="*/ 41635284 w 21600"/>
              <a:gd name="T13" fmla="*/ 20817586 h 21600"/>
              <a:gd name="T14" fmla="*/ 35538609 w 21600"/>
              <a:gd name="T15" fmla="*/ 60966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85391" name="Rectangle 47"/>
          <p:cNvSpPr>
            <a:spLocks noChangeArrowheads="1"/>
          </p:cNvSpPr>
          <p:nvPr/>
        </p:nvSpPr>
        <p:spPr bwMode="auto">
          <a:xfrm>
            <a:off x="42863" y="4511675"/>
            <a:ext cx="1822450" cy="668338"/>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fontAlgn="auto" hangingPunct="1">
              <a:spcBef>
                <a:spcPts val="0"/>
              </a:spcBef>
              <a:spcAft>
                <a:spcPts val="0"/>
              </a:spcAft>
              <a:defRPr/>
            </a:pPr>
            <a:endParaRPr lang="vi-VN">
              <a:latin typeface="+mn-lt"/>
            </a:endParaRPr>
          </a:p>
        </p:txBody>
      </p:sp>
      <p:grpSp>
        <p:nvGrpSpPr>
          <p:cNvPr id="4" name="Group 49"/>
          <p:cNvGrpSpPr>
            <a:grpSpLocks/>
          </p:cNvGrpSpPr>
          <p:nvPr/>
        </p:nvGrpSpPr>
        <p:grpSpPr bwMode="auto">
          <a:xfrm>
            <a:off x="866775" y="4594225"/>
            <a:ext cx="128588" cy="61913"/>
            <a:chOff x="2838" y="2415"/>
            <a:chExt cx="86" cy="40"/>
          </a:xfrm>
        </p:grpSpPr>
        <p:sp>
          <p:nvSpPr>
            <p:cNvPr id="3236" name="Arc 50"/>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3237" name="Freeform 51"/>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3238" name="Freeform 52"/>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3114" name="Oval 53"/>
          <p:cNvSpPr>
            <a:spLocks noChangeArrowheads="1"/>
          </p:cNvSpPr>
          <p:nvPr/>
        </p:nvSpPr>
        <p:spPr bwMode="auto">
          <a:xfrm>
            <a:off x="900113" y="4408488"/>
            <a:ext cx="63500" cy="63500"/>
          </a:xfrm>
          <a:prstGeom prst="ellipse">
            <a:avLst/>
          </a:prstGeom>
          <a:solidFill>
            <a:srgbClr val="0000FF"/>
          </a:solidFill>
          <a:ln w="6350">
            <a:solidFill>
              <a:srgbClr val="009900"/>
            </a:solidFill>
            <a:round/>
            <a:headEnd/>
            <a:tailEnd/>
          </a:ln>
        </p:spPr>
        <p:txBody>
          <a:bodyPr wrap="none" anchor="ctr"/>
          <a:lstStyle/>
          <a:p>
            <a:pPr algn="ctr" eaLnBrk="1" hangingPunct="1"/>
            <a:endParaRPr lang="en-US"/>
          </a:p>
        </p:txBody>
      </p:sp>
      <p:sp>
        <p:nvSpPr>
          <p:cNvPr id="3115" name="Oval 54"/>
          <p:cNvSpPr>
            <a:spLocks noChangeArrowheads="1"/>
          </p:cNvSpPr>
          <p:nvPr/>
        </p:nvSpPr>
        <p:spPr bwMode="auto">
          <a:xfrm>
            <a:off x="163513" y="4983163"/>
            <a:ext cx="166687" cy="160337"/>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3116" name="Oval 55"/>
          <p:cNvSpPr>
            <a:spLocks noChangeArrowheads="1"/>
          </p:cNvSpPr>
          <p:nvPr/>
        </p:nvSpPr>
        <p:spPr bwMode="auto">
          <a:xfrm>
            <a:off x="1481138" y="4983163"/>
            <a:ext cx="166687" cy="160337"/>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3117" name="Text Box 56"/>
          <p:cNvSpPr txBox="1">
            <a:spLocks noChangeArrowheads="1"/>
          </p:cNvSpPr>
          <p:nvPr/>
        </p:nvSpPr>
        <p:spPr bwMode="auto">
          <a:xfrm>
            <a:off x="171450" y="4772025"/>
            <a:ext cx="449263"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3118" name="Text Box 57"/>
          <p:cNvSpPr txBox="1">
            <a:spLocks noChangeArrowheads="1"/>
          </p:cNvSpPr>
          <p:nvPr/>
        </p:nvSpPr>
        <p:spPr bwMode="auto">
          <a:xfrm>
            <a:off x="1287463" y="4689475"/>
            <a:ext cx="449262"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3119" name="Text Box 58"/>
          <p:cNvSpPr txBox="1">
            <a:spLocks noChangeArrowheads="1"/>
          </p:cNvSpPr>
          <p:nvPr/>
        </p:nvSpPr>
        <p:spPr bwMode="auto">
          <a:xfrm>
            <a:off x="771525" y="4689475"/>
            <a:ext cx="51593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TimeH" pitchFamily="34" charset="0"/>
              </a:rPr>
              <a:t>A</a:t>
            </a:r>
          </a:p>
        </p:txBody>
      </p:sp>
      <p:sp>
        <p:nvSpPr>
          <p:cNvPr id="3120" name="Rectangle 59"/>
          <p:cNvSpPr>
            <a:spLocks noChangeArrowheads="1"/>
          </p:cNvSpPr>
          <p:nvPr/>
        </p:nvSpPr>
        <p:spPr bwMode="auto">
          <a:xfrm>
            <a:off x="42863" y="3619500"/>
            <a:ext cx="1833562" cy="869950"/>
          </a:xfrm>
          <a:prstGeom prst="rect">
            <a:avLst/>
          </a:prstGeom>
          <a:noFill/>
          <a:ln w="28575">
            <a:solidFill>
              <a:srgbClr val="0000CC"/>
            </a:solidFill>
            <a:miter lim="800000"/>
            <a:headEnd/>
            <a:tailEnd/>
          </a:ln>
        </p:spPr>
        <p:txBody>
          <a:bodyPr wrap="none" anchor="ctr"/>
          <a:lstStyle/>
          <a:p>
            <a:pPr algn="ctr" eaLnBrk="1" hangingPunct="1"/>
            <a:endParaRPr lang="en-US"/>
          </a:p>
        </p:txBody>
      </p:sp>
      <p:sp>
        <p:nvSpPr>
          <p:cNvPr id="3121" name="Line 60"/>
          <p:cNvSpPr>
            <a:spLocks noChangeShapeType="1"/>
          </p:cNvSpPr>
          <p:nvPr/>
        </p:nvSpPr>
        <p:spPr bwMode="auto">
          <a:xfrm flipV="1">
            <a:off x="228600" y="2514600"/>
            <a:ext cx="0" cy="2540000"/>
          </a:xfrm>
          <a:prstGeom prst="line">
            <a:avLst/>
          </a:prstGeom>
          <a:noFill/>
          <a:ln w="57150">
            <a:solidFill>
              <a:srgbClr val="F00A20"/>
            </a:solidFill>
            <a:round/>
            <a:headEnd/>
            <a:tailEnd/>
          </a:ln>
        </p:spPr>
        <p:txBody>
          <a:bodyPr/>
          <a:lstStyle/>
          <a:p>
            <a:endParaRPr lang="en-US"/>
          </a:p>
        </p:txBody>
      </p:sp>
      <p:grpSp>
        <p:nvGrpSpPr>
          <p:cNvPr id="5" name="Group 61"/>
          <p:cNvGrpSpPr>
            <a:grpSpLocks/>
          </p:cNvGrpSpPr>
          <p:nvPr/>
        </p:nvGrpSpPr>
        <p:grpSpPr bwMode="auto">
          <a:xfrm rot="-1062720">
            <a:off x="608013" y="4192588"/>
            <a:ext cx="793750" cy="557212"/>
            <a:chOff x="1680" y="1440"/>
            <a:chExt cx="592" cy="400"/>
          </a:xfrm>
        </p:grpSpPr>
        <p:sp>
          <p:nvSpPr>
            <p:cNvPr id="3234" name="Line 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3235" name="Line 64"/>
            <p:cNvSpPr>
              <a:spLocks noChangeShapeType="1"/>
            </p:cNvSpPr>
            <p:nvPr/>
          </p:nvSpPr>
          <p:spPr bwMode="auto">
            <a:xfrm flipH="1" flipV="1">
              <a:off x="1984" y="1648"/>
              <a:ext cx="288" cy="192"/>
            </a:xfrm>
            <a:prstGeom prst="line">
              <a:avLst/>
            </a:prstGeom>
            <a:noFill/>
            <a:ln w="9525">
              <a:solidFill>
                <a:srgbClr val="006600"/>
              </a:solidFill>
              <a:round/>
              <a:headEnd/>
              <a:tailEnd type="triangle" w="med" len="med"/>
            </a:ln>
          </p:spPr>
          <p:txBody>
            <a:bodyPr/>
            <a:lstStyle/>
            <a:p>
              <a:endParaRPr lang="en-US"/>
            </a:p>
          </p:txBody>
        </p:sp>
      </p:grpSp>
      <p:sp>
        <p:nvSpPr>
          <p:cNvPr id="3123" name="Line 65"/>
          <p:cNvSpPr>
            <a:spLocks noChangeShapeType="1"/>
          </p:cNvSpPr>
          <p:nvPr/>
        </p:nvSpPr>
        <p:spPr bwMode="auto">
          <a:xfrm>
            <a:off x="1466850" y="5076825"/>
            <a:ext cx="990600" cy="0"/>
          </a:xfrm>
          <a:prstGeom prst="line">
            <a:avLst/>
          </a:prstGeom>
          <a:noFill/>
          <a:ln w="57150">
            <a:solidFill>
              <a:schemeClr val="tx1"/>
            </a:solidFill>
            <a:round/>
            <a:headEnd/>
            <a:tailEnd/>
          </a:ln>
        </p:spPr>
        <p:txBody>
          <a:bodyPr/>
          <a:lstStyle/>
          <a:p>
            <a:endParaRPr lang="en-US"/>
          </a:p>
        </p:txBody>
      </p:sp>
      <p:sp>
        <p:nvSpPr>
          <p:cNvPr id="3124" name="Line 66"/>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p:spPr>
        <p:txBody>
          <a:bodyPr/>
          <a:lstStyle/>
          <a:p>
            <a:endParaRPr lang="en-US"/>
          </a:p>
        </p:txBody>
      </p:sp>
      <p:grpSp>
        <p:nvGrpSpPr>
          <p:cNvPr id="6" name="Group 67"/>
          <p:cNvGrpSpPr>
            <a:grpSpLocks/>
          </p:cNvGrpSpPr>
          <p:nvPr/>
        </p:nvGrpSpPr>
        <p:grpSpPr bwMode="auto">
          <a:xfrm>
            <a:off x="4114800" y="4038600"/>
            <a:ext cx="1760538" cy="533400"/>
            <a:chOff x="1776" y="2976"/>
            <a:chExt cx="1109" cy="336"/>
          </a:xfrm>
        </p:grpSpPr>
        <p:sp>
          <p:nvSpPr>
            <p:cNvPr id="3219" name="Line 68"/>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3220" name="Line 69"/>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7" name="Group 70"/>
            <p:cNvGrpSpPr>
              <a:grpSpLocks/>
            </p:cNvGrpSpPr>
            <p:nvPr/>
          </p:nvGrpSpPr>
          <p:grpSpPr bwMode="auto">
            <a:xfrm>
              <a:off x="1776" y="2976"/>
              <a:ext cx="905" cy="336"/>
              <a:chOff x="2880" y="2544"/>
              <a:chExt cx="905" cy="336"/>
            </a:xfrm>
          </p:grpSpPr>
          <p:sp>
            <p:nvSpPr>
              <p:cNvPr id="3222" name="Line 71"/>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3223" name="Line 72"/>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3224" name="Line 73"/>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3225" name="Line 74"/>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3226" name="Line 75"/>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3227" name="Line 76"/>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3228" name="Line 77"/>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3229" name="Line 78"/>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3230" name="Line 79"/>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3231" name="Line 80"/>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3232" name="Line 81"/>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3233" name="Line 82"/>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grpSp>
        <p:nvGrpSpPr>
          <p:cNvPr id="8" name="Group 83"/>
          <p:cNvGrpSpPr>
            <a:grpSpLocks/>
          </p:cNvGrpSpPr>
          <p:nvPr/>
        </p:nvGrpSpPr>
        <p:grpSpPr bwMode="auto">
          <a:xfrm>
            <a:off x="2790825" y="2212975"/>
            <a:ext cx="869950" cy="558800"/>
            <a:chOff x="2208" y="3869"/>
            <a:chExt cx="548" cy="352"/>
          </a:xfrm>
        </p:grpSpPr>
        <p:sp>
          <p:nvSpPr>
            <p:cNvPr id="185429" name="Line 85"/>
            <p:cNvSpPr>
              <a:spLocks noChangeShapeType="1"/>
            </p:cNvSpPr>
            <p:nvPr/>
          </p:nvSpPr>
          <p:spPr bwMode="auto">
            <a:xfrm flipV="1">
              <a:off x="2208" y="4029"/>
              <a:ext cx="288" cy="192"/>
            </a:xfrm>
            <a:prstGeom prst="line">
              <a:avLst/>
            </a:prstGeom>
            <a:noFill/>
            <a:ln w="57150">
              <a:solidFill>
                <a:schemeClr val="accent1">
                  <a:lumMod val="20000"/>
                  <a:lumOff val="80000"/>
                  <a:alpha val="0"/>
                </a:schemeClr>
              </a:solidFill>
              <a:round/>
              <a:headEnd type="oval" w="med" len="med"/>
              <a:tailEnd type="triangle" w="med" len="med"/>
            </a:ln>
            <a:effectLst/>
          </p:spPr>
          <p:txBody>
            <a:bodyPr/>
            <a:lstStyle/>
            <a:p>
              <a:pPr eaLnBrk="1" fontAlgn="auto" hangingPunct="1">
                <a:spcBef>
                  <a:spcPts val="0"/>
                </a:spcBef>
                <a:spcAft>
                  <a:spcPts val="0"/>
                </a:spcAft>
                <a:defRPr/>
              </a:pPr>
              <a:endParaRPr lang="vi-VN">
                <a:latin typeface="+mn-lt"/>
              </a:endParaRPr>
            </a:p>
          </p:txBody>
        </p:sp>
        <p:sp>
          <p:nvSpPr>
            <p:cNvPr id="3218" name="Line 84"/>
            <p:cNvSpPr>
              <a:spLocks noChangeShapeType="1"/>
            </p:cNvSpPr>
            <p:nvPr/>
          </p:nvSpPr>
          <p:spPr bwMode="auto">
            <a:xfrm flipV="1">
              <a:off x="2468" y="3869"/>
              <a:ext cx="288" cy="192"/>
            </a:xfrm>
            <a:prstGeom prst="line">
              <a:avLst/>
            </a:prstGeom>
            <a:noFill/>
            <a:ln w="57150">
              <a:solidFill>
                <a:srgbClr val="FF3300"/>
              </a:solidFill>
              <a:round/>
              <a:headEnd type="oval" w="med" len="med"/>
              <a:tailEnd type="oval" w="med" len="med"/>
            </a:ln>
          </p:spPr>
          <p:txBody>
            <a:bodyPr/>
            <a:lstStyle/>
            <a:p>
              <a:endParaRPr lang="en-US"/>
            </a:p>
          </p:txBody>
        </p:sp>
      </p:grpSp>
      <p:sp>
        <p:nvSpPr>
          <p:cNvPr id="3127" name="Line 86"/>
          <p:cNvSpPr>
            <a:spLocks noChangeShapeType="1"/>
          </p:cNvSpPr>
          <p:nvPr/>
        </p:nvSpPr>
        <p:spPr bwMode="auto">
          <a:xfrm>
            <a:off x="5029200" y="2514600"/>
            <a:ext cx="3733800" cy="0"/>
          </a:xfrm>
          <a:prstGeom prst="line">
            <a:avLst/>
          </a:prstGeom>
          <a:noFill/>
          <a:ln w="57150">
            <a:solidFill>
              <a:srgbClr val="660033"/>
            </a:solidFill>
            <a:round/>
            <a:headEnd type="oval" w="med" len="med"/>
            <a:tailEnd/>
          </a:ln>
        </p:spPr>
        <p:txBody>
          <a:bodyPr/>
          <a:lstStyle/>
          <a:p>
            <a:endParaRPr lang="en-US"/>
          </a:p>
        </p:txBody>
      </p:sp>
      <p:grpSp>
        <p:nvGrpSpPr>
          <p:cNvPr id="9" name="Group 87"/>
          <p:cNvGrpSpPr>
            <a:grpSpLocks/>
          </p:cNvGrpSpPr>
          <p:nvPr/>
        </p:nvGrpSpPr>
        <p:grpSpPr bwMode="auto">
          <a:xfrm>
            <a:off x="4267200" y="5035550"/>
            <a:ext cx="2222500" cy="1822450"/>
            <a:chOff x="2592" y="1680"/>
            <a:chExt cx="1400" cy="1148"/>
          </a:xfrm>
        </p:grpSpPr>
        <p:sp>
          <p:nvSpPr>
            <p:cNvPr id="3157" name="Text Box 88"/>
            <p:cNvSpPr txBox="1">
              <a:spLocks noChangeArrowheads="1"/>
            </p:cNvSpPr>
            <p:nvPr/>
          </p:nvSpPr>
          <p:spPr bwMode="auto">
            <a:xfrm>
              <a:off x="3456" y="1776"/>
              <a:ext cx="384" cy="231"/>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K</a:t>
              </a:r>
            </a:p>
          </p:txBody>
        </p:sp>
        <p:sp>
          <p:nvSpPr>
            <p:cNvPr id="3158" name="Oval 89"/>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p>
              <a:pPr algn="ctr" eaLnBrk="1" hangingPunct="1"/>
              <a:endParaRPr lang="en-US"/>
            </a:p>
          </p:txBody>
        </p:sp>
        <p:sp>
          <p:nvSpPr>
            <p:cNvPr id="3159" name="Rectangle 90"/>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3160" name="Rectangle 91"/>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p>
              <a:pPr eaLnBrk="1" hangingPunct="1"/>
              <a:endParaRPr lang="en-US"/>
            </a:p>
          </p:txBody>
        </p:sp>
        <p:sp>
          <p:nvSpPr>
            <p:cNvPr id="3161" name="Rectangle 92"/>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p>
              <a:pPr eaLnBrk="1" hangingPunct="1"/>
              <a:endParaRPr lang="en-US"/>
            </a:p>
          </p:txBody>
        </p:sp>
        <p:sp>
          <p:nvSpPr>
            <p:cNvPr id="3162" name="Oval 93"/>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p>
              <a:pPr eaLnBrk="1" hangingPunct="1"/>
              <a:endParaRPr lang="en-US"/>
            </a:p>
          </p:txBody>
        </p:sp>
        <p:sp>
          <p:nvSpPr>
            <p:cNvPr id="3163" name="Text Box 94"/>
            <p:cNvSpPr txBox="1">
              <a:spLocks noChangeArrowheads="1"/>
            </p:cNvSpPr>
            <p:nvPr/>
          </p:nvSpPr>
          <p:spPr bwMode="auto">
            <a:xfrm rot="810395">
              <a:off x="3547" y="1938"/>
              <a:ext cx="255" cy="173"/>
            </a:xfrm>
            <a:prstGeom prst="rect">
              <a:avLst/>
            </a:prstGeom>
            <a:noFill/>
            <a:ln w="6350">
              <a:noFill/>
              <a:miter lim="800000"/>
              <a:headEnd/>
              <a:tailEnd/>
            </a:ln>
          </p:spPr>
          <p:txBody>
            <a:bodyPr>
              <a:spAutoFit/>
            </a:bodyPr>
            <a:lstStyle/>
            <a:p>
              <a:pPr algn="ctr" eaLnBrk="1" hangingPunct="1"/>
              <a:r>
                <a:rPr lang="en-US" sz="1200">
                  <a:solidFill>
                    <a:srgbClr val="0000FF"/>
                  </a:solidFill>
                  <a:latin typeface="Times New Roman" pitchFamily="18" charset="0"/>
                </a:rPr>
                <a:t>5</a:t>
              </a:r>
              <a:endParaRPr lang="en-US"/>
            </a:p>
          </p:txBody>
        </p:sp>
        <p:sp>
          <p:nvSpPr>
            <p:cNvPr id="3164" name="Oval 95"/>
            <p:cNvSpPr>
              <a:spLocks noChangeArrowheads="1"/>
            </p:cNvSpPr>
            <p:nvPr/>
          </p:nvSpPr>
          <p:spPr bwMode="auto">
            <a:xfrm rot="5400000">
              <a:off x="2748" y="1720"/>
              <a:ext cx="1051" cy="1155"/>
            </a:xfrm>
            <a:prstGeom prst="ellipse">
              <a:avLst/>
            </a:prstGeom>
            <a:noFill/>
            <a:ln w="12700">
              <a:solidFill>
                <a:srgbClr val="003300"/>
              </a:solidFill>
              <a:round/>
              <a:headEnd/>
              <a:tailEnd/>
            </a:ln>
          </p:spPr>
          <p:txBody>
            <a:bodyPr wrap="none" anchor="ctr"/>
            <a:lstStyle/>
            <a:p>
              <a:pPr eaLnBrk="1" hangingPunct="1"/>
              <a:endParaRPr lang="en-US"/>
            </a:p>
          </p:txBody>
        </p:sp>
        <p:sp>
          <p:nvSpPr>
            <p:cNvPr id="3165" name="Arc 96"/>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3166" name="Line 97"/>
            <p:cNvSpPr>
              <a:spLocks noChangeShapeType="1"/>
            </p:cNvSpPr>
            <p:nvPr/>
          </p:nvSpPr>
          <p:spPr bwMode="auto">
            <a:xfrm rot="10800000">
              <a:off x="3293" y="1910"/>
              <a:ext cx="0" cy="96"/>
            </a:xfrm>
            <a:prstGeom prst="line">
              <a:avLst/>
            </a:prstGeom>
            <a:noFill/>
            <a:ln w="9525">
              <a:solidFill>
                <a:srgbClr val="FF0000"/>
              </a:solidFill>
              <a:round/>
              <a:headEnd/>
              <a:tailEnd/>
            </a:ln>
          </p:spPr>
          <p:txBody>
            <a:bodyPr/>
            <a:lstStyle/>
            <a:p>
              <a:endParaRPr lang="en-US"/>
            </a:p>
          </p:txBody>
        </p:sp>
        <p:sp>
          <p:nvSpPr>
            <p:cNvPr id="3167" name="Text Box 98"/>
            <p:cNvSpPr txBox="1">
              <a:spLocks noChangeArrowheads="1"/>
            </p:cNvSpPr>
            <p:nvPr/>
          </p:nvSpPr>
          <p:spPr bwMode="auto">
            <a:xfrm rot="-466213">
              <a:off x="3156" y="1748"/>
              <a:ext cx="250" cy="173"/>
            </a:xfrm>
            <a:prstGeom prst="rect">
              <a:avLst/>
            </a:prstGeom>
            <a:noFill/>
            <a:ln w="3175">
              <a:noFill/>
              <a:miter lim="800000"/>
              <a:headEnd/>
              <a:tailEnd/>
            </a:ln>
          </p:spPr>
          <p:txBody>
            <a:bodyPr>
              <a:spAutoFit/>
            </a:bodyPr>
            <a:lstStyle/>
            <a:p>
              <a:pPr algn="ctr" eaLnBrk="1" hangingPunct="1"/>
              <a:r>
                <a:rPr lang="en-US" sz="1200"/>
                <a:t>3</a:t>
              </a:r>
            </a:p>
          </p:txBody>
        </p:sp>
        <p:sp>
          <p:nvSpPr>
            <p:cNvPr id="3168" name="Text Box 99"/>
            <p:cNvSpPr txBox="1">
              <a:spLocks noChangeArrowheads="1"/>
            </p:cNvSpPr>
            <p:nvPr/>
          </p:nvSpPr>
          <p:spPr bwMode="auto">
            <a:xfrm rot="-1500000">
              <a:off x="2920" y="1811"/>
              <a:ext cx="342"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2</a:t>
              </a:r>
              <a:endParaRPr lang="en-US"/>
            </a:p>
          </p:txBody>
        </p:sp>
        <p:sp>
          <p:nvSpPr>
            <p:cNvPr id="3169" name="Line 100"/>
            <p:cNvSpPr>
              <a:spLocks noChangeShapeType="1"/>
            </p:cNvSpPr>
            <p:nvPr/>
          </p:nvSpPr>
          <p:spPr bwMode="auto">
            <a:xfrm rot="300000">
              <a:off x="3329" y="1910"/>
              <a:ext cx="0" cy="40"/>
            </a:xfrm>
            <a:prstGeom prst="line">
              <a:avLst/>
            </a:prstGeom>
            <a:noFill/>
            <a:ln w="6350">
              <a:solidFill>
                <a:srgbClr val="0000FF"/>
              </a:solidFill>
              <a:round/>
              <a:headEnd/>
              <a:tailEnd/>
            </a:ln>
          </p:spPr>
          <p:txBody>
            <a:bodyPr/>
            <a:lstStyle/>
            <a:p>
              <a:endParaRPr lang="en-US"/>
            </a:p>
          </p:txBody>
        </p:sp>
        <p:sp>
          <p:nvSpPr>
            <p:cNvPr id="3170" name="Line 101"/>
            <p:cNvSpPr>
              <a:spLocks noChangeShapeType="1"/>
            </p:cNvSpPr>
            <p:nvPr/>
          </p:nvSpPr>
          <p:spPr bwMode="auto">
            <a:xfrm rot="600000">
              <a:off x="3362" y="1914"/>
              <a:ext cx="0" cy="41"/>
            </a:xfrm>
            <a:prstGeom prst="line">
              <a:avLst/>
            </a:prstGeom>
            <a:noFill/>
            <a:ln w="6350">
              <a:solidFill>
                <a:srgbClr val="0000FF"/>
              </a:solidFill>
              <a:round/>
              <a:headEnd/>
              <a:tailEnd/>
            </a:ln>
          </p:spPr>
          <p:txBody>
            <a:bodyPr/>
            <a:lstStyle/>
            <a:p>
              <a:endParaRPr lang="en-US"/>
            </a:p>
          </p:txBody>
        </p:sp>
        <p:sp>
          <p:nvSpPr>
            <p:cNvPr id="3171" name="Line 102"/>
            <p:cNvSpPr>
              <a:spLocks noChangeShapeType="1"/>
            </p:cNvSpPr>
            <p:nvPr/>
          </p:nvSpPr>
          <p:spPr bwMode="auto">
            <a:xfrm rot="900000">
              <a:off x="3395" y="1922"/>
              <a:ext cx="0" cy="39"/>
            </a:xfrm>
            <a:prstGeom prst="line">
              <a:avLst/>
            </a:prstGeom>
            <a:noFill/>
            <a:ln w="6350">
              <a:solidFill>
                <a:srgbClr val="0000FF"/>
              </a:solidFill>
              <a:round/>
              <a:headEnd/>
              <a:tailEnd/>
            </a:ln>
          </p:spPr>
          <p:txBody>
            <a:bodyPr/>
            <a:lstStyle/>
            <a:p>
              <a:endParaRPr lang="en-US"/>
            </a:p>
          </p:txBody>
        </p:sp>
        <p:sp>
          <p:nvSpPr>
            <p:cNvPr id="3172" name="Line 103"/>
            <p:cNvSpPr>
              <a:spLocks noChangeShapeType="1"/>
            </p:cNvSpPr>
            <p:nvPr/>
          </p:nvSpPr>
          <p:spPr bwMode="auto">
            <a:xfrm rot="1200000">
              <a:off x="3427" y="1932"/>
              <a:ext cx="0" cy="41"/>
            </a:xfrm>
            <a:prstGeom prst="line">
              <a:avLst/>
            </a:prstGeom>
            <a:noFill/>
            <a:ln w="6350">
              <a:solidFill>
                <a:srgbClr val="0000FF"/>
              </a:solidFill>
              <a:round/>
              <a:headEnd/>
              <a:tailEnd/>
            </a:ln>
          </p:spPr>
          <p:txBody>
            <a:bodyPr/>
            <a:lstStyle/>
            <a:p>
              <a:endParaRPr lang="en-US"/>
            </a:p>
          </p:txBody>
        </p:sp>
        <p:sp>
          <p:nvSpPr>
            <p:cNvPr id="3173" name="Line 104"/>
            <p:cNvSpPr>
              <a:spLocks noChangeShapeType="1"/>
            </p:cNvSpPr>
            <p:nvPr/>
          </p:nvSpPr>
          <p:spPr bwMode="auto">
            <a:xfrm rot="1500000">
              <a:off x="3452" y="1944"/>
              <a:ext cx="0" cy="89"/>
            </a:xfrm>
            <a:prstGeom prst="line">
              <a:avLst/>
            </a:prstGeom>
            <a:noFill/>
            <a:ln w="9525">
              <a:solidFill>
                <a:srgbClr val="FF0000"/>
              </a:solidFill>
              <a:round/>
              <a:headEnd/>
              <a:tailEnd/>
            </a:ln>
          </p:spPr>
          <p:txBody>
            <a:bodyPr/>
            <a:lstStyle/>
            <a:p>
              <a:endParaRPr lang="en-US"/>
            </a:p>
          </p:txBody>
        </p:sp>
        <p:sp>
          <p:nvSpPr>
            <p:cNvPr id="3174" name="Line 105"/>
            <p:cNvSpPr>
              <a:spLocks noChangeShapeType="1"/>
            </p:cNvSpPr>
            <p:nvPr/>
          </p:nvSpPr>
          <p:spPr bwMode="auto">
            <a:xfrm rot="1800000">
              <a:off x="3488" y="1962"/>
              <a:ext cx="0" cy="41"/>
            </a:xfrm>
            <a:prstGeom prst="line">
              <a:avLst/>
            </a:prstGeom>
            <a:noFill/>
            <a:ln w="6350">
              <a:solidFill>
                <a:srgbClr val="0000FF"/>
              </a:solidFill>
              <a:round/>
              <a:headEnd/>
              <a:tailEnd/>
            </a:ln>
          </p:spPr>
          <p:txBody>
            <a:bodyPr/>
            <a:lstStyle/>
            <a:p>
              <a:endParaRPr lang="en-US"/>
            </a:p>
          </p:txBody>
        </p:sp>
        <p:sp>
          <p:nvSpPr>
            <p:cNvPr id="3175" name="Line 106"/>
            <p:cNvSpPr>
              <a:spLocks noChangeShapeType="1"/>
            </p:cNvSpPr>
            <p:nvPr/>
          </p:nvSpPr>
          <p:spPr bwMode="auto">
            <a:xfrm rot="2100000">
              <a:off x="3513" y="1978"/>
              <a:ext cx="0" cy="39"/>
            </a:xfrm>
            <a:prstGeom prst="line">
              <a:avLst/>
            </a:prstGeom>
            <a:noFill/>
            <a:ln w="6350">
              <a:solidFill>
                <a:srgbClr val="0000FF"/>
              </a:solidFill>
              <a:round/>
              <a:headEnd/>
              <a:tailEnd/>
            </a:ln>
          </p:spPr>
          <p:txBody>
            <a:bodyPr/>
            <a:lstStyle/>
            <a:p>
              <a:endParaRPr lang="en-US"/>
            </a:p>
          </p:txBody>
        </p:sp>
        <p:sp>
          <p:nvSpPr>
            <p:cNvPr id="3176" name="Line 107"/>
            <p:cNvSpPr>
              <a:spLocks noChangeShapeType="1"/>
            </p:cNvSpPr>
            <p:nvPr/>
          </p:nvSpPr>
          <p:spPr bwMode="auto">
            <a:xfrm rot="2400000">
              <a:off x="3542" y="1997"/>
              <a:ext cx="0" cy="39"/>
            </a:xfrm>
            <a:prstGeom prst="line">
              <a:avLst/>
            </a:prstGeom>
            <a:noFill/>
            <a:ln w="6350">
              <a:solidFill>
                <a:srgbClr val="0000FF"/>
              </a:solidFill>
              <a:round/>
              <a:headEnd/>
              <a:tailEnd/>
            </a:ln>
          </p:spPr>
          <p:txBody>
            <a:bodyPr/>
            <a:lstStyle/>
            <a:p>
              <a:endParaRPr lang="en-US"/>
            </a:p>
          </p:txBody>
        </p:sp>
        <p:sp>
          <p:nvSpPr>
            <p:cNvPr id="3177" name="Line 108"/>
            <p:cNvSpPr>
              <a:spLocks noChangeShapeType="1"/>
            </p:cNvSpPr>
            <p:nvPr/>
          </p:nvSpPr>
          <p:spPr bwMode="auto">
            <a:xfrm rot="2700000">
              <a:off x="3565" y="2018"/>
              <a:ext cx="0" cy="44"/>
            </a:xfrm>
            <a:prstGeom prst="line">
              <a:avLst/>
            </a:prstGeom>
            <a:noFill/>
            <a:ln w="6350">
              <a:solidFill>
                <a:srgbClr val="0000FF"/>
              </a:solidFill>
              <a:round/>
              <a:headEnd/>
              <a:tailEnd/>
            </a:ln>
          </p:spPr>
          <p:txBody>
            <a:bodyPr/>
            <a:lstStyle/>
            <a:p>
              <a:endParaRPr lang="en-US"/>
            </a:p>
          </p:txBody>
        </p:sp>
        <p:sp>
          <p:nvSpPr>
            <p:cNvPr id="3178" name="Line 109"/>
            <p:cNvSpPr>
              <a:spLocks noChangeShapeType="1"/>
            </p:cNvSpPr>
            <p:nvPr/>
          </p:nvSpPr>
          <p:spPr bwMode="auto">
            <a:xfrm rot="3000000">
              <a:off x="3570" y="2029"/>
              <a:ext cx="0" cy="98"/>
            </a:xfrm>
            <a:prstGeom prst="line">
              <a:avLst/>
            </a:prstGeom>
            <a:noFill/>
            <a:ln w="9525">
              <a:solidFill>
                <a:srgbClr val="FF0000"/>
              </a:solidFill>
              <a:round/>
              <a:headEnd/>
              <a:tailEnd/>
            </a:ln>
          </p:spPr>
          <p:txBody>
            <a:bodyPr/>
            <a:lstStyle/>
            <a:p>
              <a:endParaRPr lang="en-US"/>
            </a:p>
          </p:txBody>
        </p:sp>
        <p:sp>
          <p:nvSpPr>
            <p:cNvPr id="3179" name="Line 110"/>
            <p:cNvSpPr>
              <a:spLocks noChangeShapeType="1"/>
            </p:cNvSpPr>
            <p:nvPr/>
          </p:nvSpPr>
          <p:spPr bwMode="auto">
            <a:xfrm rot="7800000">
              <a:off x="3017" y="2027"/>
              <a:ext cx="0" cy="106"/>
            </a:xfrm>
            <a:prstGeom prst="line">
              <a:avLst/>
            </a:prstGeom>
            <a:noFill/>
            <a:ln w="9525">
              <a:solidFill>
                <a:srgbClr val="FF0000"/>
              </a:solidFill>
              <a:round/>
              <a:headEnd/>
              <a:tailEnd/>
            </a:ln>
          </p:spPr>
          <p:txBody>
            <a:bodyPr/>
            <a:lstStyle/>
            <a:p>
              <a:endParaRPr lang="en-US"/>
            </a:p>
          </p:txBody>
        </p:sp>
        <p:sp>
          <p:nvSpPr>
            <p:cNvPr id="3180" name="Line 111"/>
            <p:cNvSpPr>
              <a:spLocks noChangeShapeType="1"/>
            </p:cNvSpPr>
            <p:nvPr/>
          </p:nvSpPr>
          <p:spPr bwMode="auto">
            <a:xfrm rot="-2700000">
              <a:off x="3017" y="2018"/>
              <a:ext cx="0" cy="40"/>
            </a:xfrm>
            <a:prstGeom prst="line">
              <a:avLst/>
            </a:prstGeom>
            <a:noFill/>
            <a:ln w="6350">
              <a:solidFill>
                <a:srgbClr val="0000FF"/>
              </a:solidFill>
              <a:round/>
              <a:headEnd/>
              <a:tailEnd/>
            </a:ln>
          </p:spPr>
          <p:txBody>
            <a:bodyPr/>
            <a:lstStyle/>
            <a:p>
              <a:endParaRPr lang="en-US"/>
            </a:p>
          </p:txBody>
        </p:sp>
        <p:sp>
          <p:nvSpPr>
            <p:cNvPr id="3181" name="Line 112"/>
            <p:cNvSpPr>
              <a:spLocks noChangeShapeType="1"/>
            </p:cNvSpPr>
            <p:nvPr/>
          </p:nvSpPr>
          <p:spPr bwMode="auto">
            <a:xfrm rot="-2400000">
              <a:off x="3040" y="1999"/>
              <a:ext cx="0" cy="38"/>
            </a:xfrm>
            <a:prstGeom prst="line">
              <a:avLst/>
            </a:prstGeom>
            <a:noFill/>
            <a:ln w="6350">
              <a:solidFill>
                <a:srgbClr val="0000FF"/>
              </a:solidFill>
              <a:round/>
              <a:headEnd/>
              <a:tailEnd/>
            </a:ln>
          </p:spPr>
          <p:txBody>
            <a:bodyPr/>
            <a:lstStyle/>
            <a:p>
              <a:endParaRPr lang="en-US"/>
            </a:p>
          </p:txBody>
        </p:sp>
        <p:sp>
          <p:nvSpPr>
            <p:cNvPr id="3182" name="Line 113"/>
            <p:cNvSpPr>
              <a:spLocks noChangeShapeType="1"/>
            </p:cNvSpPr>
            <p:nvPr/>
          </p:nvSpPr>
          <p:spPr bwMode="auto">
            <a:xfrm rot="-2100000">
              <a:off x="3069" y="1979"/>
              <a:ext cx="0" cy="39"/>
            </a:xfrm>
            <a:prstGeom prst="line">
              <a:avLst/>
            </a:prstGeom>
            <a:noFill/>
            <a:ln w="6350">
              <a:solidFill>
                <a:srgbClr val="0000FF"/>
              </a:solidFill>
              <a:round/>
              <a:headEnd/>
              <a:tailEnd/>
            </a:ln>
          </p:spPr>
          <p:txBody>
            <a:bodyPr/>
            <a:lstStyle/>
            <a:p>
              <a:endParaRPr lang="en-US"/>
            </a:p>
          </p:txBody>
        </p:sp>
        <p:sp>
          <p:nvSpPr>
            <p:cNvPr id="3183" name="Line 114"/>
            <p:cNvSpPr>
              <a:spLocks noChangeShapeType="1"/>
            </p:cNvSpPr>
            <p:nvPr/>
          </p:nvSpPr>
          <p:spPr bwMode="auto">
            <a:xfrm rot="-1800000">
              <a:off x="3095" y="1961"/>
              <a:ext cx="0" cy="39"/>
            </a:xfrm>
            <a:prstGeom prst="line">
              <a:avLst/>
            </a:prstGeom>
            <a:noFill/>
            <a:ln w="6350">
              <a:solidFill>
                <a:srgbClr val="0000FF"/>
              </a:solidFill>
              <a:round/>
              <a:headEnd/>
              <a:tailEnd/>
            </a:ln>
          </p:spPr>
          <p:txBody>
            <a:bodyPr/>
            <a:lstStyle/>
            <a:p>
              <a:endParaRPr lang="en-US"/>
            </a:p>
          </p:txBody>
        </p:sp>
        <p:sp>
          <p:nvSpPr>
            <p:cNvPr id="3184" name="Line 115"/>
            <p:cNvSpPr>
              <a:spLocks noChangeShapeType="1"/>
            </p:cNvSpPr>
            <p:nvPr/>
          </p:nvSpPr>
          <p:spPr bwMode="auto">
            <a:xfrm rot="-1500000">
              <a:off x="3139" y="1943"/>
              <a:ext cx="0" cy="88"/>
            </a:xfrm>
            <a:prstGeom prst="line">
              <a:avLst/>
            </a:prstGeom>
            <a:noFill/>
            <a:ln w="9525">
              <a:solidFill>
                <a:srgbClr val="FF0000"/>
              </a:solidFill>
              <a:round/>
              <a:headEnd/>
              <a:tailEnd/>
            </a:ln>
          </p:spPr>
          <p:txBody>
            <a:bodyPr/>
            <a:lstStyle/>
            <a:p>
              <a:endParaRPr lang="en-US"/>
            </a:p>
          </p:txBody>
        </p:sp>
        <p:sp>
          <p:nvSpPr>
            <p:cNvPr id="3185" name="Line 116"/>
            <p:cNvSpPr>
              <a:spLocks noChangeShapeType="1"/>
            </p:cNvSpPr>
            <p:nvPr/>
          </p:nvSpPr>
          <p:spPr bwMode="auto">
            <a:xfrm rot="-1200000">
              <a:off x="3159" y="1932"/>
              <a:ext cx="0" cy="41"/>
            </a:xfrm>
            <a:prstGeom prst="line">
              <a:avLst/>
            </a:prstGeom>
            <a:noFill/>
            <a:ln w="6350">
              <a:solidFill>
                <a:srgbClr val="0000FF"/>
              </a:solidFill>
              <a:round/>
              <a:headEnd/>
              <a:tailEnd/>
            </a:ln>
          </p:spPr>
          <p:txBody>
            <a:bodyPr/>
            <a:lstStyle/>
            <a:p>
              <a:endParaRPr lang="en-US"/>
            </a:p>
          </p:txBody>
        </p:sp>
        <p:sp>
          <p:nvSpPr>
            <p:cNvPr id="3186" name="Line 117"/>
            <p:cNvSpPr>
              <a:spLocks noChangeShapeType="1"/>
            </p:cNvSpPr>
            <p:nvPr/>
          </p:nvSpPr>
          <p:spPr bwMode="auto">
            <a:xfrm rot="-900000">
              <a:off x="3187" y="1925"/>
              <a:ext cx="0" cy="40"/>
            </a:xfrm>
            <a:prstGeom prst="line">
              <a:avLst/>
            </a:prstGeom>
            <a:noFill/>
            <a:ln w="6350">
              <a:solidFill>
                <a:srgbClr val="0000FF"/>
              </a:solidFill>
              <a:round/>
              <a:headEnd/>
              <a:tailEnd/>
            </a:ln>
          </p:spPr>
          <p:txBody>
            <a:bodyPr/>
            <a:lstStyle/>
            <a:p>
              <a:endParaRPr lang="en-US"/>
            </a:p>
          </p:txBody>
        </p:sp>
        <p:sp>
          <p:nvSpPr>
            <p:cNvPr id="3187" name="Line 118"/>
            <p:cNvSpPr>
              <a:spLocks noChangeShapeType="1"/>
            </p:cNvSpPr>
            <p:nvPr/>
          </p:nvSpPr>
          <p:spPr bwMode="auto">
            <a:xfrm rot="-600000">
              <a:off x="3221" y="1918"/>
              <a:ext cx="0" cy="39"/>
            </a:xfrm>
            <a:prstGeom prst="line">
              <a:avLst/>
            </a:prstGeom>
            <a:noFill/>
            <a:ln w="6350">
              <a:solidFill>
                <a:srgbClr val="0000FF"/>
              </a:solidFill>
              <a:round/>
              <a:headEnd/>
              <a:tailEnd/>
            </a:ln>
          </p:spPr>
          <p:txBody>
            <a:bodyPr/>
            <a:lstStyle/>
            <a:p>
              <a:endParaRPr lang="en-US"/>
            </a:p>
          </p:txBody>
        </p:sp>
        <p:sp>
          <p:nvSpPr>
            <p:cNvPr id="3188" name="Line 119"/>
            <p:cNvSpPr>
              <a:spLocks noChangeShapeType="1"/>
            </p:cNvSpPr>
            <p:nvPr/>
          </p:nvSpPr>
          <p:spPr bwMode="auto">
            <a:xfrm rot="-300000">
              <a:off x="3256" y="1912"/>
              <a:ext cx="0" cy="39"/>
            </a:xfrm>
            <a:prstGeom prst="line">
              <a:avLst/>
            </a:prstGeom>
            <a:noFill/>
            <a:ln w="6350">
              <a:solidFill>
                <a:srgbClr val="0000FF"/>
              </a:solidFill>
              <a:round/>
              <a:headEnd/>
              <a:tailEnd/>
            </a:ln>
          </p:spPr>
          <p:txBody>
            <a:bodyPr/>
            <a:lstStyle/>
            <a:p>
              <a:endParaRPr lang="en-US"/>
            </a:p>
          </p:txBody>
        </p:sp>
        <p:sp>
          <p:nvSpPr>
            <p:cNvPr id="3189" name="Line 120"/>
            <p:cNvSpPr>
              <a:spLocks noChangeShapeType="1"/>
            </p:cNvSpPr>
            <p:nvPr/>
          </p:nvSpPr>
          <p:spPr bwMode="auto">
            <a:xfrm rot="6300000">
              <a:off x="2952" y="2150"/>
              <a:ext cx="0" cy="107"/>
            </a:xfrm>
            <a:prstGeom prst="line">
              <a:avLst/>
            </a:prstGeom>
            <a:noFill/>
            <a:ln w="9525">
              <a:solidFill>
                <a:srgbClr val="FF0000"/>
              </a:solidFill>
              <a:round/>
              <a:headEnd/>
              <a:tailEnd/>
            </a:ln>
          </p:spPr>
          <p:txBody>
            <a:bodyPr/>
            <a:lstStyle/>
            <a:p>
              <a:endParaRPr lang="en-US"/>
            </a:p>
          </p:txBody>
        </p:sp>
        <p:sp>
          <p:nvSpPr>
            <p:cNvPr id="3190" name="Line 121"/>
            <p:cNvSpPr>
              <a:spLocks noChangeShapeType="1"/>
            </p:cNvSpPr>
            <p:nvPr/>
          </p:nvSpPr>
          <p:spPr bwMode="auto">
            <a:xfrm rot="-4200000">
              <a:off x="2931" y="2146"/>
              <a:ext cx="0" cy="42"/>
            </a:xfrm>
            <a:prstGeom prst="line">
              <a:avLst/>
            </a:prstGeom>
            <a:noFill/>
            <a:ln w="6350">
              <a:solidFill>
                <a:srgbClr val="0000FF"/>
              </a:solidFill>
              <a:round/>
              <a:headEnd/>
              <a:tailEnd/>
            </a:ln>
          </p:spPr>
          <p:txBody>
            <a:bodyPr/>
            <a:lstStyle/>
            <a:p>
              <a:endParaRPr lang="en-US"/>
            </a:p>
          </p:txBody>
        </p:sp>
        <p:sp>
          <p:nvSpPr>
            <p:cNvPr id="3191" name="Line 122"/>
            <p:cNvSpPr>
              <a:spLocks noChangeShapeType="1"/>
            </p:cNvSpPr>
            <p:nvPr/>
          </p:nvSpPr>
          <p:spPr bwMode="auto">
            <a:xfrm rot="-3900000">
              <a:off x="2943" y="2118"/>
              <a:ext cx="0" cy="43"/>
            </a:xfrm>
            <a:prstGeom prst="line">
              <a:avLst/>
            </a:prstGeom>
            <a:noFill/>
            <a:ln w="6350">
              <a:solidFill>
                <a:srgbClr val="0000FF"/>
              </a:solidFill>
              <a:round/>
              <a:headEnd/>
              <a:tailEnd/>
            </a:ln>
          </p:spPr>
          <p:txBody>
            <a:bodyPr/>
            <a:lstStyle/>
            <a:p>
              <a:endParaRPr lang="en-US"/>
            </a:p>
          </p:txBody>
        </p:sp>
        <p:sp>
          <p:nvSpPr>
            <p:cNvPr id="3192" name="Line 123"/>
            <p:cNvSpPr>
              <a:spLocks noChangeShapeType="1"/>
            </p:cNvSpPr>
            <p:nvPr/>
          </p:nvSpPr>
          <p:spPr bwMode="auto">
            <a:xfrm rot="-3600000">
              <a:off x="2959" y="2094"/>
              <a:ext cx="0" cy="42"/>
            </a:xfrm>
            <a:prstGeom prst="line">
              <a:avLst/>
            </a:prstGeom>
            <a:noFill/>
            <a:ln w="6350">
              <a:solidFill>
                <a:srgbClr val="0000FF"/>
              </a:solidFill>
              <a:round/>
              <a:headEnd/>
              <a:tailEnd/>
            </a:ln>
          </p:spPr>
          <p:txBody>
            <a:bodyPr/>
            <a:lstStyle/>
            <a:p>
              <a:endParaRPr lang="en-US"/>
            </a:p>
          </p:txBody>
        </p:sp>
        <p:sp>
          <p:nvSpPr>
            <p:cNvPr id="3193" name="Line 124"/>
            <p:cNvSpPr>
              <a:spLocks noChangeShapeType="1"/>
            </p:cNvSpPr>
            <p:nvPr/>
          </p:nvSpPr>
          <p:spPr bwMode="auto">
            <a:xfrm rot="-3300000">
              <a:off x="2975" y="2064"/>
              <a:ext cx="0" cy="42"/>
            </a:xfrm>
            <a:prstGeom prst="line">
              <a:avLst/>
            </a:prstGeom>
            <a:noFill/>
            <a:ln w="6350">
              <a:solidFill>
                <a:srgbClr val="0000FF"/>
              </a:solidFill>
              <a:round/>
              <a:headEnd/>
              <a:tailEnd/>
            </a:ln>
          </p:spPr>
          <p:txBody>
            <a:bodyPr/>
            <a:lstStyle/>
            <a:p>
              <a:endParaRPr lang="en-US"/>
            </a:p>
          </p:txBody>
        </p:sp>
        <p:sp>
          <p:nvSpPr>
            <p:cNvPr id="3194" name="Line 125"/>
            <p:cNvSpPr>
              <a:spLocks noChangeShapeType="1"/>
            </p:cNvSpPr>
            <p:nvPr/>
          </p:nvSpPr>
          <p:spPr bwMode="auto">
            <a:xfrm rot="3300000">
              <a:off x="3604" y="2067"/>
              <a:ext cx="0" cy="42"/>
            </a:xfrm>
            <a:prstGeom prst="line">
              <a:avLst/>
            </a:prstGeom>
            <a:noFill/>
            <a:ln w="6350">
              <a:solidFill>
                <a:srgbClr val="0000FF"/>
              </a:solidFill>
              <a:round/>
              <a:headEnd/>
              <a:tailEnd/>
            </a:ln>
          </p:spPr>
          <p:txBody>
            <a:bodyPr/>
            <a:lstStyle/>
            <a:p>
              <a:endParaRPr lang="en-US"/>
            </a:p>
          </p:txBody>
        </p:sp>
        <p:sp>
          <p:nvSpPr>
            <p:cNvPr id="3195" name="Line 126"/>
            <p:cNvSpPr>
              <a:spLocks noChangeShapeType="1"/>
            </p:cNvSpPr>
            <p:nvPr/>
          </p:nvSpPr>
          <p:spPr bwMode="auto">
            <a:xfrm rot="3600000">
              <a:off x="3618" y="2088"/>
              <a:ext cx="0" cy="44"/>
            </a:xfrm>
            <a:prstGeom prst="line">
              <a:avLst/>
            </a:prstGeom>
            <a:noFill/>
            <a:ln w="6350">
              <a:solidFill>
                <a:srgbClr val="0000FF"/>
              </a:solidFill>
              <a:round/>
              <a:headEnd/>
              <a:tailEnd/>
            </a:ln>
          </p:spPr>
          <p:txBody>
            <a:bodyPr/>
            <a:lstStyle/>
            <a:p>
              <a:endParaRPr lang="en-US"/>
            </a:p>
          </p:txBody>
        </p:sp>
        <p:sp>
          <p:nvSpPr>
            <p:cNvPr id="3196" name="Line 127"/>
            <p:cNvSpPr>
              <a:spLocks noChangeShapeType="1"/>
            </p:cNvSpPr>
            <p:nvPr/>
          </p:nvSpPr>
          <p:spPr bwMode="auto">
            <a:xfrm rot="3900000">
              <a:off x="3637" y="2116"/>
              <a:ext cx="0" cy="42"/>
            </a:xfrm>
            <a:prstGeom prst="line">
              <a:avLst/>
            </a:prstGeom>
            <a:noFill/>
            <a:ln w="6350">
              <a:solidFill>
                <a:srgbClr val="0000FF"/>
              </a:solidFill>
              <a:round/>
              <a:headEnd/>
              <a:tailEnd/>
            </a:ln>
          </p:spPr>
          <p:txBody>
            <a:bodyPr/>
            <a:lstStyle/>
            <a:p>
              <a:endParaRPr lang="en-US"/>
            </a:p>
          </p:txBody>
        </p:sp>
        <p:sp>
          <p:nvSpPr>
            <p:cNvPr id="3197" name="Line 128"/>
            <p:cNvSpPr>
              <a:spLocks noChangeShapeType="1"/>
            </p:cNvSpPr>
            <p:nvPr/>
          </p:nvSpPr>
          <p:spPr bwMode="auto">
            <a:xfrm rot="4200000">
              <a:off x="3649" y="2146"/>
              <a:ext cx="0" cy="42"/>
            </a:xfrm>
            <a:prstGeom prst="line">
              <a:avLst/>
            </a:prstGeom>
            <a:noFill/>
            <a:ln w="6350">
              <a:solidFill>
                <a:srgbClr val="0000FF"/>
              </a:solidFill>
              <a:round/>
              <a:headEnd/>
              <a:tailEnd/>
            </a:ln>
          </p:spPr>
          <p:txBody>
            <a:bodyPr/>
            <a:lstStyle/>
            <a:p>
              <a:endParaRPr lang="en-US"/>
            </a:p>
          </p:txBody>
        </p:sp>
        <p:sp>
          <p:nvSpPr>
            <p:cNvPr id="3198" name="Line 129"/>
            <p:cNvSpPr>
              <a:spLocks noChangeShapeType="1"/>
            </p:cNvSpPr>
            <p:nvPr/>
          </p:nvSpPr>
          <p:spPr bwMode="auto">
            <a:xfrm rot="4500000">
              <a:off x="3636" y="2155"/>
              <a:ext cx="0" cy="98"/>
            </a:xfrm>
            <a:prstGeom prst="line">
              <a:avLst/>
            </a:prstGeom>
            <a:noFill/>
            <a:ln w="9525">
              <a:solidFill>
                <a:srgbClr val="FF0000"/>
              </a:solidFill>
              <a:round/>
              <a:headEnd/>
              <a:tailEnd/>
            </a:ln>
          </p:spPr>
          <p:txBody>
            <a:bodyPr/>
            <a:lstStyle/>
            <a:p>
              <a:endParaRPr lang="en-US"/>
            </a:p>
          </p:txBody>
        </p:sp>
        <p:sp>
          <p:nvSpPr>
            <p:cNvPr id="3199" name="Text Box 130"/>
            <p:cNvSpPr txBox="1">
              <a:spLocks noChangeArrowheads="1"/>
            </p:cNvSpPr>
            <p:nvPr/>
          </p:nvSpPr>
          <p:spPr bwMode="auto">
            <a:xfrm>
              <a:off x="2674" y="2088"/>
              <a:ext cx="343"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0</a:t>
              </a:r>
              <a:endParaRPr lang="en-US"/>
            </a:p>
          </p:txBody>
        </p:sp>
        <p:sp>
          <p:nvSpPr>
            <p:cNvPr id="3200" name="Text Box 131"/>
            <p:cNvSpPr txBox="1">
              <a:spLocks noChangeArrowheads="1"/>
            </p:cNvSpPr>
            <p:nvPr/>
          </p:nvSpPr>
          <p:spPr bwMode="auto">
            <a:xfrm rot="-2443161">
              <a:off x="2760" y="1939"/>
              <a:ext cx="342" cy="173"/>
            </a:xfrm>
            <a:prstGeom prst="rect">
              <a:avLst/>
            </a:prstGeom>
            <a:noFill/>
            <a:ln w="12700">
              <a:noFill/>
              <a:miter lim="800000"/>
              <a:headEnd/>
              <a:tailEnd/>
            </a:ln>
          </p:spPr>
          <p:txBody>
            <a:bodyPr>
              <a:spAutoFit/>
            </a:bodyPr>
            <a:lstStyle/>
            <a:p>
              <a:pPr algn="ctr" eaLnBrk="1" hangingPunct="1"/>
              <a:r>
                <a:rPr lang="en-US" sz="1200"/>
                <a:t>1</a:t>
              </a:r>
            </a:p>
          </p:txBody>
        </p:sp>
        <p:sp>
          <p:nvSpPr>
            <p:cNvPr id="3201" name="Text Box 132"/>
            <p:cNvSpPr txBox="1">
              <a:spLocks noChangeArrowheads="1"/>
            </p:cNvSpPr>
            <p:nvPr/>
          </p:nvSpPr>
          <p:spPr bwMode="auto">
            <a:xfrm rot="3000000">
              <a:off x="3392" y="1800"/>
              <a:ext cx="307"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4</a:t>
              </a:r>
              <a:endParaRPr lang="en-US"/>
            </a:p>
          </p:txBody>
        </p:sp>
        <p:sp>
          <p:nvSpPr>
            <p:cNvPr id="3202" name="Text Box 133"/>
            <p:cNvSpPr txBox="1">
              <a:spLocks noChangeArrowheads="1"/>
            </p:cNvSpPr>
            <p:nvPr/>
          </p:nvSpPr>
          <p:spPr bwMode="auto">
            <a:xfrm rot="4500000">
              <a:off x="3611" y="2104"/>
              <a:ext cx="309"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6</a:t>
              </a:r>
              <a:endParaRPr lang="en-US"/>
            </a:p>
          </p:txBody>
        </p:sp>
        <p:sp>
          <p:nvSpPr>
            <p:cNvPr id="3203" name="Text Box 134"/>
            <p:cNvSpPr txBox="1">
              <a:spLocks noChangeArrowheads="1"/>
            </p:cNvSpPr>
            <p:nvPr/>
          </p:nvSpPr>
          <p:spPr bwMode="auto">
            <a:xfrm>
              <a:off x="2997" y="2051"/>
              <a:ext cx="590" cy="231"/>
            </a:xfrm>
            <a:prstGeom prst="rect">
              <a:avLst/>
            </a:prstGeom>
            <a:noFill/>
            <a:ln w="9525">
              <a:noFill/>
              <a:miter lim="800000"/>
              <a:headEnd/>
              <a:tailEnd/>
            </a:ln>
          </p:spPr>
          <p:txBody>
            <a:bodyPr>
              <a:spAutoFit/>
            </a:bodyPr>
            <a:lstStyle/>
            <a:p>
              <a:pPr algn="ctr" eaLnBrk="1" hangingPunct="1"/>
              <a:r>
                <a:rPr lang="en-US"/>
                <a:t>V</a:t>
              </a:r>
            </a:p>
          </p:txBody>
        </p:sp>
        <p:sp>
          <p:nvSpPr>
            <p:cNvPr id="3204" name="AutoShape 135"/>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3205" name="Rectangle 136"/>
            <p:cNvSpPr>
              <a:spLocks noChangeArrowheads="1"/>
            </p:cNvSpPr>
            <p:nvPr/>
          </p:nvSpPr>
          <p:spPr bwMode="auto">
            <a:xfrm>
              <a:off x="2620" y="2336"/>
              <a:ext cx="1283" cy="481"/>
            </a:xfrm>
            <a:prstGeom prst="rect">
              <a:avLst/>
            </a:prstGeom>
            <a:solidFill>
              <a:schemeClr val="bg1"/>
            </a:solidFill>
            <a:ln w="57150" cmpd="thickThin">
              <a:noFill/>
              <a:miter lim="800000"/>
              <a:headEnd/>
              <a:tailEnd/>
            </a:ln>
          </p:spPr>
          <p:txBody>
            <a:bodyPr wrap="none" anchor="ctr"/>
            <a:lstStyle/>
            <a:p>
              <a:pPr eaLnBrk="1" hangingPunct="1"/>
              <a:endParaRPr lang="en-US"/>
            </a:p>
          </p:txBody>
        </p:sp>
        <p:sp>
          <p:nvSpPr>
            <p:cNvPr id="3206" name="Rectangle 137"/>
            <p:cNvSpPr>
              <a:spLocks noChangeArrowheads="1"/>
            </p:cNvSpPr>
            <p:nvPr/>
          </p:nvSpPr>
          <p:spPr bwMode="auto">
            <a:xfrm>
              <a:off x="2655" y="1728"/>
              <a:ext cx="1273" cy="645"/>
            </a:xfrm>
            <a:prstGeom prst="rect">
              <a:avLst/>
            </a:prstGeom>
            <a:noFill/>
            <a:ln w="28575">
              <a:solidFill>
                <a:srgbClr val="0000FF"/>
              </a:solidFill>
              <a:miter lim="800000"/>
              <a:headEnd/>
              <a:tailEnd/>
            </a:ln>
          </p:spPr>
          <p:txBody>
            <a:bodyPr wrap="none" anchor="ctr"/>
            <a:lstStyle/>
            <a:p>
              <a:pPr algn="ctr" eaLnBrk="1" hangingPunct="1"/>
              <a:endParaRPr lang="en-US"/>
            </a:p>
          </p:txBody>
        </p:sp>
        <p:sp>
          <p:nvSpPr>
            <p:cNvPr id="3207" name="Rectangle 138"/>
            <p:cNvSpPr>
              <a:spLocks noChangeArrowheads="1"/>
            </p:cNvSpPr>
            <p:nvPr/>
          </p:nvSpPr>
          <p:spPr bwMode="auto">
            <a:xfrm>
              <a:off x="2592" y="1686"/>
              <a:ext cx="1393" cy="1142"/>
            </a:xfrm>
            <a:prstGeom prst="rect">
              <a:avLst/>
            </a:prstGeom>
            <a:noFill/>
            <a:ln w="57150" cmpd="thickThin">
              <a:solidFill>
                <a:srgbClr val="663300"/>
              </a:solidFill>
              <a:miter lim="800000"/>
              <a:headEnd/>
              <a:tailEnd/>
            </a:ln>
          </p:spPr>
          <p:txBody>
            <a:bodyPr wrap="none" anchor="ctr"/>
            <a:lstStyle/>
            <a:p>
              <a:pPr eaLnBrk="1" hangingPunct="1"/>
              <a:endParaRPr lang="en-US"/>
            </a:p>
          </p:txBody>
        </p:sp>
        <p:sp>
          <p:nvSpPr>
            <p:cNvPr id="3208" name="AutoShape 139"/>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3209" name="Arc 140"/>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3210" name="Freeform 141"/>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3211" name="Freeform 142"/>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sp>
          <p:nvSpPr>
            <p:cNvPr id="3212" name="AutoShape 143"/>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3213" name="Oval 144"/>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3214" name="Oval 145"/>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3215" name="Text Box 146"/>
            <p:cNvSpPr txBox="1">
              <a:spLocks noChangeArrowheads="1"/>
            </p:cNvSpPr>
            <p:nvPr/>
          </p:nvSpPr>
          <p:spPr bwMode="auto">
            <a:xfrm>
              <a:off x="3600"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3216" name="Text Box 147"/>
            <p:cNvSpPr txBox="1">
              <a:spLocks noChangeArrowheads="1"/>
            </p:cNvSpPr>
            <p:nvPr/>
          </p:nvSpPr>
          <p:spPr bwMode="auto">
            <a:xfrm>
              <a:off x="2736"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grpSp>
      <p:sp>
        <p:nvSpPr>
          <p:cNvPr id="3129" name="Line 148"/>
          <p:cNvSpPr>
            <a:spLocks noChangeShapeType="1"/>
          </p:cNvSpPr>
          <p:nvPr/>
        </p:nvSpPr>
        <p:spPr bwMode="auto">
          <a:xfrm>
            <a:off x="4114800" y="4343400"/>
            <a:ext cx="0" cy="2209800"/>
          </a:xfrm>
          <a:prstGeom prst="line">
            <a:avLst/>
          </a:prstGeom>
          <a:noFill/>
          <a:ln w="57150">
            <a:solidFill>
              <a:srgbClr val="660033"/>
            </a:solidFill>
            <a:round/>
            <a:headEnd/>
            <a:tailEnd/>
          </a:ln>
        </p:spPr>
        <p:txBody>
          <a:bodyPr/>
          <a:lstStyle/>
          <a:p>
            <a:endParaRPr lang="en-US"/>
          </a:p>
        </p:txBody>
      </p:sp>
      <p:sp>
        <p:nvSpPr>
          <p:cNvPr id="3130" name="Line 149"/>
          <p:cNvSpPr>
            <a:spLocks noChangeShapeType="1"/>
          </p:cNvSpPr>
          <p:nvPr/>
        </p:nvSpPr>
        <p:spPr bwMode="auto">
          <a:xfrm>
            <a:off x="7672388" y="4267200"/>
            <a:ext cx="0" cy="2362200"/>
          </a:xfrm>
          <a:prstGeom prst="line">
            <a:avLst/>
          </a:prstGeom>
          <a:noFill/>
          <a:ln w="57150">
            <a:solidFill>
              <a:schemeClr val="tx1"/>
            </a:solidFill>
            <a:round/>
            <a:headEnd type="oval" w="med" len="med"/>
            <a:tailEnd type="oval" w="med" len="med"/>
          </a:ln>
        </p:spPr>
        <p:txBody>
          <a:bodyPr/>
          <a:lstStyle/>
          <a:p>
            <a:endParaRPr lang="en-US"/>
          </a:p>
        </p:txBody>
      </p:sp>
      <p:sp>
        <p:nvSpPr>
          <p:cNvPr id="3131" name="Line 150"/>
          <p:cNvSpPr>
            <a:spLocks noChangeShapeType="1"/>
          </p:cNvSpPr>
          <p:nvPr/>
        </p:nvSpPr>
        <p:spPr bwMode="auto">
          <a:xfrm>
            <a:off x="4114800" y="6532563"/>
            <a:ext cx="381000" cy="152400"/>
          </a:xfrm>
          <a:prstGeom prst="line">
            <a:avLst/>
          </a:prstGeom>
          <a:noFill/>
          <a:ln w="57150">
            <a:solidFill>
              <a:srgbClr val="800000"/>
            </a:solidFill>
            <a:round/>
            <a:headEnd/>
            <a:tailEnd/>
          </a:ln>
        </p:spPr>
        <p:txBody>
          <a:bodyPr/>
          <a:lstStyle/>
          <a:p>
            <a:endParaRPr lang="en-US"/>
          </a:p>
        </p:txBody>
      </p:sp>
      <p:sp>
        <p:nvSpPr>
          <p:cNvPr id="3132" name="Line 151"/>
          <p:cNvSpPr>
            <a:spLocks noChangeShapeType="1"/>
          </p:cNvSpPr>
          <p:nvPr/>
        </p:nvSpPr>
        <p:spPr bwMode="auto">
          <a:xfrm flipV="1">
            <a:off x="6248400" y="6629400"/>
            <a:ext cx="1447800" cy="28575"/>
          </a:xfrm>
          <a:prstGeom prst="line">
            <a:avLst/>
          </a:prstGeom>
          <a:noFill/>
          <a:ln w="57150">
            <a:solidFill>
              <a:schemeClr val="tx1"/>
            </a:solidFill>
            <a:round/>
            <a:headEnd type="oval" w="med" len="med"/>
            <a:tailEnd/>
          </a:ln>
        </p:spPr>
        <p:txBody>
          <a:bodyPr/>
          <a:lstStyle/>
          <a:p>
            <a:endParaRPr lang="en-US"/>
          </a:p>
        </p:txBody>
      </p:sp>
      <p:grpSp>
        <p:nvGrpSpPr>
          <p:cNvPr id="10" name="Group 152"/>
          <p:cNvGrpSpPr>
            <a:grpSpLocks/>
          </p:cNvGrpSpPr>
          <p:nvPr/>
        </p:nvGrpSpPr>
        <p:grpSpPr bwMode="auto">
          <a:xfrm rot="-285818">
            <a:off x="4860925" y="5842000"/>
            <a:ext cx="1066800" cy="609600"/>
            <a:chOff x="1488" y="3504"/>
            <a:chExt cx="864" cy="480"/>
          </a:xfrm>
        </p:grpSpPr>
        <p:sp>
          <p:nvSpPr>
            <p:cNvPr id="3155" name="Line 153"/>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p:spPr>
          <p:txBody>
            <a:bodyPr/>
            <a:lstStyle/>
            <a:p>
              <a:endParaRPr lang="en-US"/>
            </a:p>
          </p:txBody>
        </p:sp>
        <p:sp>
          <p:nvSpPr>
            <p:cNvPr id="3156" name="Line 154"/>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p:spPr>
          <p:txBody>
            <a:bodyPr/>
            <a:lstStyle/>
            <a:p>
              <a:endParaRPr lang="en-US"/>
            </a:p>
          </p:txBody>
        </p:sp>
      </p:grpSp>
      <p:grpSp>
        <p:nvGrpSpPr>
          <p:cNvPr id="11" name="Group 156"/>
          <p:cNvGrpSpPr>
            <a:grpSpLocks/>
          </p:cNvGrpSpPr>
          <p:nvPr/>
        </p:nvGrpSpPr>
        <p:grpSpPr bwMode="auto">
          <a:xfrm>
            <a:off x="5867400" y="3962400"/>
            <a:ext cx="1760538" cy="533400"/>
            <a:chOff x="1776" y="2976"/>
            <a:chExt cx="1109" cy="336"/>
          </a:xfrm>
        </p:grpSpPr>
        <p:sp>
          <p:nvSpPr>
            <p:cNvPr id="3140" name="Line 157"/>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3141" name="Line 158"/>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12" name="Group 159"/>
            <p:cNvGrpSpPr>
              <a:grpSpLocks/>
            </p:cNvGrpSpPr>
            <p:nvPr/>
          </p:nvGrpSpPr>
          <p:grpSpPr bwMode="auto">
            <a:xfrm>
              <a:off x="1776" y="2976"/>
              <a:ext cx="905" cy="336"/>
              <a:chOff x="2880" y="2544"/>
              <a:chExt cx="905" cy="336"/>
            </a:xfrm>
          </p:grpSpPr>
          <p:sp>
            <p:nvSpPr>
              <p:cNvPr id="3143" name="Line 160"/>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3144" name="Line 161"/>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3145" name="Line 162"/>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3146" name="Line 163"/>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3147" name="Line 164"/>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3148" name="Line 165"/>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3149" name="Line 166"/>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3150" name="Line 167"/>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3151" name="Line 168"/>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3152" name="Line 169"/>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3153" name="Line 170"/>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3154" name="Line 171"/>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sp>
        <p:nvSpPr>
          <p:cNvPr id="185517" name="Text Box 173"/>
          <p:cNvSpPr txBox="1">
            <a:spLocks noChangeArrowheads="1"/>
          </p:cNvSpPr>
          <p:nvPr/>
        </p:nvSpPr>
        <p:spPr bwMode="auto">
          <a:xfrm>
            <a:off x="5613400" y="3511550"/>
            <a:ext cx="646113" cy="461963"/>
          </a:xfrm>
          <a:prstGeom prst="rect">
            <a:avLst/>
          </a:prstGeom>
          <a:solidFill>
            <a:schemeClr val="bg2">
              <a:lumMod val="75000"/>
              <a:alpha val="71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(2)</a:t>
            </a:r>
          </a:p>
        </p:txBody>
      </p:sp>
      <p:sp>
        <p:nvSpPr>
          <p:cNvPr id="3137" name="Line 13"/>
          <p:cNvSpPr>
            <a:spLocks noChangeShapeType="1"/>
          </p:cNvSpPr>
          <p:nvPr/>
        </p:nvSpPr>
        <p:spPr bwMode="auto">
          <a:xfrm>
            <a:off x="228600" y="2514600"/>
            <a:ext cx="2971800" cy="0"/>
          </a:xfrm>
          <a:prstGeom prst="line">
            <a:avLst/>
          </a:prstGeom>
          <a:noFill/>
          <a:ln w="57150">
            <a:solidFill>
              <a:srgbClr val="660033"/>
            </a:solidFill>
            <a:round/>
            <a:headEnd/>
            <a:tailEnd type="oval" w="med" len="med"/>
          </a:ln>
        </p:spPr>
        <p:txBody>
          <a:bodyPr/>
          <a:lstStyle/>
          <a:p>
            <a:endParaRPr lang="en-US"/>
          </a:p>
        </p:txBody>
      </p:sp>
      <p:sp>
        <p:nvSpPr>
          <p:cNvPr id="3138" name="Hình chữ nhật 178"/>
          <p:cNvSpPr>
            <a:spLocks noChangeArrowheads="1"/>
          </p:cNvSpPr>
          <p:nvPr/>
        </p:nvSpPr>
        <p:spPr bwMode="auto">
          <a:xfrm>
            <a:off x="884238" y="5759450"/>
            <a:ext cx="1516762" cy="523220"/>
          </a:xfrm>
          <a:prstGeom prst="rect">
            <a:avLst/>
          </a:prstGeom>
          <a:noFill/>
          <a:ln w="15875">
            <a:solidFill>
              <a:srgbClr val="C00000"/>
            </a:solidFill>
            <a:miter lim="800000"/>
            <a:headEnd/>
            <a:tailEnd/>
          </a:ln>
        </p:spPr>
        <p:txBody>
          <a:bodyPr wrap="none">
            <a:spAutoFit/>
          </a:bodyPr>
          <a:lstStyle/>
          <a:p>
            <a:pPr eaLnBrk="1" hangingPunct="1"/>
            <a:r>
              <a:rPr lang="vi-VN" sz="2000" b="1" dirty="0">
                <a:solidFill>
                  <a:srgbClr val="003300"/>
                </a:solidFill>
                <a:latin typeface="+mj-lt"/>
              </a:rPr>
              <a:t> </a:t>
            </a:r>
            <a:r>
              <a:rPr lang="vi-VN" sz="2800" b="1" dirty="0">
                <a:solidFill>
                  <a:srgbClr val="003300"/>
                </a:solidFill>
                <a:latin typeface="+mj-lt"/>
              </a:rPr>
              <a:t>Hình b</a:t>
            </a:r>
            <a:r>
              <a:rPr lang="vi-VN" sz="2800" b="1" dirty="0">
                <a:solidFill>
                  <a:srgbClr val="003300"/>
                </a:solidFill>
              </a:rPr>
              <a:t>. </a:t>
            </a:r>
            <a:endParaRPr lang="vi-VN" sz="2800" dirty="0">
              <a:solidFill>
                <a:srgbClr val="003300"/>
              </a:solidFill>
            </a:endParaRPr>
          </a:p>
        </p:txBody>
      </p:sp>
      <p:graphicFrame>
        <p:nvGraphicFramePr>
          <p:cNvPr id="2" name="Đối tượng 1"/>
          <p:cNvGraphicFramePr>
            <a:graphicFrameLocks noChangeAspect="1"/>
          </p:cNvGraphicFramePr>
          <p:nvPr/>
        </p:nvGraphicFramePr>
        <p:xfrm>
          <a:off x="5691188" y="2636838"/>
          <a:ext cx="2847975" cy="879475"/>
        </p:xfrm>
        <a:graphic>
          <a:graphicData uri="http://schemas.openxmlformats.org/presentationml/2006/ole">
            <mc:AlternateContent xmlns:mc="http://schemas.openxmlformats.org/markup-compatibility/2006">
              <mc:Choice xmlns:v="urn:schemas-microsoft-com:vml" Requires="v">
                <p:oleObj spid="_x0000_s3074" name="Equation" r:id="rId2" imgW="1397000" imgH="431800" progId="">
                  <p:embed/>
                </p:oleObj>
              </mc:Choice>
              <mc:Fallback>
                <p:oleObj name="Equation" r:id="rId2" imgW="1397000" imgH="431800" progId="">
                  <p:embed/>
                  <p:pic>
                    <p:nvPicPr>
                      <p:cNvPr id="0" name="Đối tượ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2636838"/>
                        <a:ext cx="284797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 name="Text Box 173"/>
          <p:cNvSpPr txBox="1">
            <a:spLocks noChangeArrowheads="1"/>
          </p:cNvSpPr>
          <p:nvPr/>
        </p:nvSpPr>
        <p:spPr bwMode="auto">
          <a:xfrm>
            <a:off x="4302125" y="3511550"/>
            <a:ext cx="646113" cy="461963"/>
          </a:xfrm>
          <a:prstGeom prst="rect">
            <a:avLst/>
          </a:prstGeom>
          <a:solidFill>
            <a:schemeClr val="bg2">
              <a:lumMod val="75000"/>
              <a:alpha val="71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(1)</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420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3200400" y="2667000"/>
            <a:ext cx="381000" cy="457200"/>
          </a:xfrm>
          <a:prstGeom prst="rect">
            <a:avLst/>
          </a:prstGeom>
          <a:noFill/>
          <a:ln w="9525">
            <a:noFill/>
            <a:miter lim="800000"/>
            <a:headEnd/>
            <a:tailEnd/>
          </a:ln>
        </p:spPr>
        <p:txBody>
          <a:bodyPr>
            <a:spAutoFit/>
          </a:bodyPr>
          <a:lstStyle/>
          <a:p>
            <a:pPr eaLnBrk="1" hangingPunct="1">
              <a:spcBef>
                <a:spcPct val="50000"/>
              </a:spcBef>
            </a:pPr>
            <a:r>
              <a:rPr lang="en-US" sz="2400">
                <a:latin typeface=".VnTimeH" pitchFamily="34" charset="0"/>
              </a:rPr>
              <a:t>K</a:t>
            </a:r>
          </a:p>
        </p:txBody>
      </p:sp>
      <p:sp>
        <p:nvSpPr>
          <p:cNvPr id="4100" name="Rectangle 7"/>
          <p:cNvSpPr>
            <a:spLocks noChangeArrowheads="1"/>
          </p:cNvSpPr>
          <p:nvPr/>
        </p:nvSpPr>
        <p:spPr bwMode="auto">
          <a:xfrm>
            <a:off x="95250" y="3552825"/>
            <a:ext cx="1857375" cy="166211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4101" name="Line 8"/>
          <p:cNvSpPr>
            <a:spLocks noChangeShapeType="1"/>
          </p:cNvSpPr>
          <p:nvPr/>
        </p:nvSpPr>
        <p:spPr bwMode="auto">
          <a:xfrm flipV="1">
            <a:off x="7696200" y="4267200"/>
            <a:ext cx="1066800" cy="0"/>
          </a:xfrm>
          <a:prstGeom prst="line">
            <a:avLst/>
          </a:prstGeom>
          <a:noFill/>
          <a:ln w="57150">
            <a:solidFill>
              <a:srgbClr val="660033"/>
            </a:solidFill>
            <a:round/>
            <a:headEnd type="oval" w="med" len="med"/>
            <a:tailEnd/>
          </a:ln>
        </p:spPr>
        <p:txBody>
          <a:bodyPr/>
          <a:lstStyle/>
          <a:p>
            <a:endParaRPr lang="en-US"/>
          </a:p>
        </p:txBody>
      </p:sp>
      <p:sp>
        <p:nvSpPr>
          <p:cNvPr id="4102" name="Line 9"/>
          <p:cNvSpPr>
            <a:spLocks noChangeShapeType="1"/>
          </p:cNvSpPr>
          <p:nvPr/>
        </p:nvSpPr>
        <p:spPr bwMode="auto">
          <a:xfrm>
            <a:off x="8763000" y="2471738"/>
            <a:ext cx="0" cy="1828800"/>
          </a:xfrm>
          <a:prstGeom prst="line">
            <a:avLst/>
          </a:prstGeom>
          <a:noFill/>
          <a:ln w="57150">
            <a:solidFill>
              <a:srgbClr val="660033"/>
            </a:solidFill>
            <a:round/>
            <a:headEnd/>
            <a:tailEnd/>
          </a:ln>
        </p:spPr>
        <p:txBody>
          <a:bodyPr/>
          <a:lstStyle/>
          <a:p>
            <a:endParaRPr lang="en-US"/>
          </a:p>
        </p:txBody>
      </p:sp>
      <p:sp>
        <p:nvSpPr>
          <p:cNvPr id="4103" name="Text Box 10"/>
          <p:cNvSpPr txBox="1">
            <a:spLocks noChangeArrowheads="1"/>
          </p:cNvSpPr>
          <p:nvPr/>
        </p:nvSpPr>
        <p:spPr bwMode="auto">
          <a:xfrm>
            <a:off x="5675313" y="5608638"/>
            <a:ext cx="515937"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A</a:t>
            </a:r>
          </a:p>
        </p:txBody>
      </p:sp>
      <p:sp>
        <p:nvSpPr>
          <p:cNvPr id="4104" name="Text Box 11"/>
          <p:cNvSpPr txBox="1">
            <a:spLocks noChangeArrowheads="1"/>
          </p:cNvSpPr>
          <p:nvPr/>
        </p:nvSpPr>
        <p:spPr bwMode="auto">
          <a:xfrm>
            <a:off x="6191250" y="5608638"/>
            <a:ext cx="514350" cy="366712"/>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B</a:t>
            </a:r>
          </a:p>
        </p:txBody>
      </p:sp>
      <p:sp>
        <p:nvSpPr>
          <p:cNvPr id="4105" name="Line 12"/>
          <p:cNvSpPr>
            <a:spLocks noChangeShapeType="1"/>
          </p:cNvSpPr>
          <p:nvPr/>
        </p:nvSpPr>
        <p:spPr bwMode="auto">
          <a:xfrm flipH="1" flipV="1">
            <a:off x="4775200" y="3268663"/>
            <a:ext cx="257175" cy="160337"/>
          </a:xfrm>
          <a:prstGeom prst="line">
            <a:avLst/>
          </a:prstGeom>
          <a:noFill/>
          <a:ln w="9525">
            <a:solidFill>
              <a:schemeClr val="bg1"/>
            </a:solidFill>
            <a:round/>
            <a:headEnd/>
            <a:tailEnd type="triangle" w="med" len="med"/>
          </a:ln>
        </p:spPr>
        <p:txBody>
          <a:bodyPr/>
          <a:lstStyle/>
          <a:p>
            <a:endParaRPr lang="en-US"/>
          </a:p>
        </p:txBody>
      </p:sp>
      <p:sp>
        <p:nvSpPr>
          <p:cNvPr id="4106" name="Line 14"/>
          <p:cNvSpPr>
            <a:spLocks noChangeShapeType="1"/>
          </p:cNvSpPr>
          <p:nvPr/>
        </p:nvSpPr>
        <p:spPr bwMode="auto">
          <a:xfrm>
            <a:off x="2362200" y="5105400"/>
            <a:ext cx="1752600" cy="0"/>
          </a:xfrm>
          <a:prstGeom prst="line">
            <a:avLst/>
          </a:prstGeom>
          <a:noFill/>
          <a:ln w="57150">
            <a:solidFill>
              <a:srgbClr val="660033"/>
            </a:solidFill>
            <a:round/>
            <a:headEnd type="oval" w="med" len="med"/>
            <a:tailEnd type="oval" w="med" len="med"/>
          </a:ln>
        </p:spPr>
        <p:txBody>
          <a:bodyPr/>
          <a:lstStyle/>
          <a:p>
            <a:endParaRPr lang="en-US"/>
          </a:p>
        </p:txBody>
      </p:sp>
      <p:grpSp>
        <p:nvGrpSpPr>
          <p:cNvPr id="3" name="Group 15"/>
          <p:cNvGrpSpPr>
            <a:grpSpLocks/>
          </p:cNvGrpSpPr>
          <p:nvPr/>
        </p:nvGrpSpPr>
        <p:grpSpPr bwMode="auto">
          <a:xfrm>
            <a:off x="4419600" y="2514600"/>
            <a:ext cx="914400" cy="533400"/>
            <a:chOff x="4752" y="2544"/>
            <a:chExt cx="576" cy="461"/>
          </a:xfrm>
        </p:grpSpPr>
        <p:sp>
          <p:nvSpPr>
            <p:cNvPr id="186384" name="Rectangle 16"/>
            <p:cNvSpPr>
              <a:spLocks noChangeArrowheads="1"/>
            </p:cNvSpPr>
            <p:nvPr/>
          </p:nvSpPr>
          <p:spPr bwMode="auto">
            <a:xfrm rot="16200000" flipH="1">
              <a:off x="4863"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fontAlgn="auto">
                <a:spcBef>
                  <a:spcPts val="0"/>
                </a:spcBef>
                <a:spcAft>
                  <a:spcPts val="0"/>
                </a:spcAft>
                <a:defRPr/>
              </a:pPr>
              <a:r>
                <a:rPr lang="en-US" sz="2400" b="1" dirty="0">
                  <a:solidFill>
                    <a:srgbClr val="FFFF00"/>
                  </a:solidFill>
                </a:rPr>
                <a:t>6V</a:t>
              </a:r>
            </a:p>
          </p:txBody>
        </p:sp>
        <p:sp>
          <p:nvSpPr>
            <p:cNvPr id="4283" name="Line 17"/>
            <p:cNvSpPr>
              <a:spLocks noChangeShapeType="1"/>
            </p:cNvSpPr>
            <p:nvPr/>
          </p:nvSpPr>
          <p:spPr bwMode="auto">
            <a:xfrm rot="5400000">
              <a:off x="4730" y="2662"/>
              <a:ext cx="44" cy="0"/>
            </a:xfrm>
            <a:prstGeom prst="line">
              <a:avLst/>
            </a:prstGeom>
            <a:noFill/>
            <a:ln w="57150">
              <a:solidFill>
                <a:schemeClr val="tx1"/>
              </a:solidFill>
              <a:round/>
              <a:headEnd/>
              <a:tailEnd/>
            </a:ln>
          </p:spPr>
          <p:txBody>
            <a:bodyPr/>
            <a:lstStyle/>
            <a:p>
              <a:endParaRPr lang="en-US"/>
            </a:p>
          </p:txBody>
        </p:sp>
        <p:sp>
          <p:nvSpPr>
            <p:cNvPr id="4284" name="Line 18"/>
            <p:cNvSpPr>
              <a:spLocks noChangeShapeType="1"/>
            </p:cNvSpPr>
            <p:nvPr/>
          </p:nvSpPr>
          <p:spPr bwMode="auto">
            <a:xfrm>
              <a:off x="4896" y="2544"/>
              <a:ext cx="0" cy="96"/>
            </a:xfrm>
            <a:prstGeom prst="line">
              <a:avLst/>
            </a:prstGeom>
            <a:noFill/>
            <a:ln w="76200">
              <a:solidFill>
                <a:srgbClr val="F00A20"/>
              </a:solidFill>
              <a:round/>
              <a:headEnd/>
              <a:tailEnd/>
            </a:ln>
          </p:spPr>
          <p:txBody>
            <a:bodyPr/>
            <a:lstStyle/>
            <a:p>
              <a:endParaRPr lang="en-US"/>
            </a:p>
          </p:txBody>
        </p:sp>
        <p:sp>
          <p:nvSpPr>
            <p:cNvPr id="4285" name="Line 19"/>
            <p:cNvSpPr>
              <a:spLocks noChangeShapeType="1"/>
            </p:cNvSpPr>
            <p:nvPr/>
          </p:nvSpPr>
          <p:spPr bwMode="auto">
            <a:xfrm>
              <a:off x="5136" y="2544"/>
              <a:ext cx="0" cy="96"/>
            </a:xfrm>
            <a:prstGeom prst="line">
              <a:avLst/>
            </a:prstGeom>
            <a:noFill/>
            <a:ln w="57150">
              <a:solidFill>
                <a:schemeClr val="tx1"/>
              </a:solidFill>
              <a:round/>
              <a:headEnd/>
              <a:tailEnd/>
            </a:ln>
          </p:spPr>
          <p:txBody>
            <a:bodyPr/>
            <a:lstStyle/>
            <a:p>
              <a:endParaRPr lang="en-US"/>
            </a:p>
          </p:txBody>
        </p:sp>
      </p:grpSp>
      <p:sp>
        <p:nvSpPr>
          <p:cNvPr id="4108" name="Rectangle 20"/>
          <p:cNvSpPr>
            <a:spLocks noChangeArrowheads="1"/>
          </p:cNvSpPr>
          <p:nvPr/>
        </p:nvSpPr>
        <p:spPr bwMode="auto">
          <a:xfrm>
            <a:off x="42863" y="3552825"/>
            <a:ext cx="1857375" cy="1662113"/>
          </a:xfrm>
          <a:prstGeom prst="rect">
            <a:avLst/>
          </a:prstGeom>
          <a:solidFill>
            <a:srgbClr val="FFFF00"/>
          </a:solidFill>
          <a:ln w="57150" cmpd="thickThin">
            <a:solidFill>
              <a:srgbClr val="663300"/>
            </a:solidFill>
            <a:miter lim="800000"/>
            <a:headEnd/>
            <a:tailEnd/>
          </a:ln>
        </p:spPr>
        <p:txBody>
          <a:bodyPr wrap="none" anchor="ctr"/>
          <a:lstStyle/>
          <a:p>
            <a:pPr eaLnBrk="1" hangingPunct="1"/>
            <a:endParaRPr lang="en-US"/>
          </a:p>
        </p:txBody>
      </p:sp>
      <p:sp>
        <p:nvSpPr>
          <p:cNvPr id="4109" name="AutoShape 21"/>
          <p:cNvSpPr>
            <a:spLocks noChangeArrowheads="1"/>
          </p:cNvSpPr>
          <p:nvPr/>
        </p:nvSpPr>
        <p:spPr bwMode="auto">
          <a:xfrm>
            <a:off x="163513" y="4983163"/>
            <a:ext cx="176212" cy="176212"/>
          </a:xfrm>
          <a:custGeom>
            <a:avLst/>
            <a:gdLst>
              <a:gd name="T0" fmla="*/ 2147483647 w 21600"/>
              <a:gd name="T1" fmla="*/ 0 h 21600"/>
              <a:gd name="T2" fmla="*/ 932384867 w 21600"/>
              <a:gd name="T3" fmla="*/ 932384867 h 21600"/>
              <a:gd name="T4" fmla="*/ 0 w 21600"/>
              <a:gd name="T5" fmla="*/ 2147483647 h 21600"/>
              <a:gd name="T6" fmla="*/ 93238486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9323848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4110" name="Rectangle 22"/>
          <p:cNvSpPr>
            <a:spLocks noChangeArrowheads="1"/>
          </p:cNvSpPr>
          <p:nvPr/>
        </p:nvSpPr>
        <p:spPr bwMode="auto">
          <a:xfrm>
            <a:off x="0" y="3552825"/>
            <a:ext cx="1930400" cy="1662113"/>
          </a:xfrm>
          <a:prstGeom prst="rect">
            <a:avLst/>
          </a:prstGeom>
          <a:solidFill>
            <a:srgbClr val="FFFFCC"/>
          </a:solidFill>
          <a:ln w="57150" cmpd="thickThin">
            <a:solidFill>
              <a:srgbClr val="663300"/>
            </a:solidFill>
            <a:miter lim="800000"/>
            <a:headEnd/>
            <a:tailEnd/>
          </a:ln>
        </p:spPr>
        <p:txBody>
          <a:bodyPr wrap="none" anchor="ctr"/>
          <a:lstStyle/>
          <a:p>
            <a:pPr eaLnBrk="1" hangingPunct="1"/>
            <a:endParaRPr lang="en-US"/>
          </a:p>
        </p:txBody>
      </p:sp>
      <p:sp>
        <p:nvSpPr>
          <p:cNvPr id="4111" name="Oval 23"/>
          <p:cNvSpPr>
            <a:spLocks noChangeArrowheads="1"/>
          </p:cNvSpPr>
          <p:nvPr/>
        </p:nvSpPr>
        <p:spPr bwMode="auto">
          <a:xfrm>
            <a:off x="193675" y="3686175"/>
            <a:ext cx="1444625" cy="1433513"/>
          </a:xfrm>
          <a:prstGeom prst="ellipse">
            <a:avLst/>
          </a:prstGeom>
          <a:solidFill>
            <a:schemeClr val="bg1"/>
          </a:solidFill>
          <a:ln w="12700">
            <a:solidFill>
              <a:schemeClr val="accent2"/>
            </a:solidFill>
            <a:round/>
            <a:headEnd/>
            <a:tailEnd/>
          </a:ln>
        </p:spPr>
        <p:txBody>
          <a:bodyPr wrap="none" anchor="ctr"/>
          <a:lstStyle/>
          <a:p>
            <a:pPr eaLnBrk="1" hangingPunct="1"/>
            <a:endParaRPr lang="en-US"/>
          </a:p>
        </p:txBody>
      </p:sp>
      <p:sp>
        <p:nvSpPr>
          <p:cNvPr id="4112" name="Arc 24"/>
          <p:cNvSpPr>
            <a:spLocks/>
          </p:cNvSpPr>
          <p:nvPr/>
        </p:nvSpPr>
        <p:spPr bwMode="auto">
          <a:xfrm rot="6681726" flipH="1">
            <a:off x="686595" y="3694906"/>
            <a:ext cx="588962" cy="962025"/>
          </a:xfrm>
          <a:custGeom>
            <a:avLst/>
            <a:gdLst>
              <a:gd name="T0" fmla="*/ 2147483647 w 24253"/>
              <a:gd name="T1" fmla="*/ 0 h 39506"/>
              <a:gd name="T2" fmla="*/ 0 w 24253"/>
              <a:gd name="T3" fmla="*/ 2147483647 h 39506"/>
              <a:gd name="T4" fmla="*/ 2147483647 w 24253"/>
              <a:gd name="T5" fmla="*/ 2147483647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4113" name="Text Box 25"/>
          <p:cNvSpPr txBox="1">
            <a:spLocks noChangeArrowheads="1"/>
          </p:cNvSpPr>
          <p:nvPr/>
        </p:nvSpPr>
        <p:spPr bwMode="auto">
          <a:xfrm rot="-2206860">
            <a:off x="401638" y="3733800"/>
            <a:ext cx="498475" cy="336550"/>
          </a:xfrm>
          <a:prstGeom prst="rect">
            <a:avLst/>
          </a:prstGeom>
          <a:noFill/>
          <a:ln w="3175">
            <a:noFill/>
            <a:miter lim="800000"/>
            <a:headEnd/>
            <a:tailEnd/>
          </a:ln>
        </p:spPr>
        <p:txBody>
          <a:bodyPr>
            <a:spAutoFit/>
          </a:bodyPr>
          <a:lstStyle/>
          <a:p>
            <a:pPr algn="ctr" eaLnBrk="1" hangingPunct="1"/>
            <a:r>
              <a:rPr lang="en-US" sz="1600"/>
              <a:t>0,5</a:t>
            </a:r>
          </a:p>
        </p:txBody>
      </p:sp>
      <p:sp>
        <p:nvSpPr>
          <p:cNvPr id="4114" name="Line 26"/>
          <p:cNvSpPr>
            <a:spLocks noChangeShapeType="1"/>
          </p:cNvSpPr>
          <p:nvPr/>
        </p:nvSpPr>
        <p:spPr bwMode="auto">
          <a:xfrm rot="300000">
            <a:off x="989013" y="3883025"/>
            <a:ext cx="0" cy="55563"/>
          </a:xfrm>
          <a:prstGeom prst="line">
            <a:avLst/>
          </a:prstGeom>
          <a:noFill/>
          <a:ln w="6350">
            <a:solidFill>
              <a:srgbClr val="0000FF"/>
            </a:solidFill>
            <a:round/>
            <a:headEnd/>
            <a:tailEnd/>
          </a:ln>
        </p:spPr>
        <p:txBody>
          <a:bodyPr/>
          <a:lstStyle/>
          <a:p>
            <a:endParaRPr lang="en-US"/>
          </a:p>
        </p:txBody>
      </p:sp>
      <p:sp>
        <p:nvSpPr>
          <p:cNvPr id="4115" name="Line 27"/>
          <p:cNvSpPr>
            <a:spLocks noChangeShapeType="1"/>
          </p:cNvSpPr>
          <p:nvPr/>
        </p:nvSpPr>
        <p:spPr bwMode="auto">
          <a:xfrm rot="900000">
            <a:off x="1076325" y="3898900"/>
            <a:ext cx="0" cy="57150"/>
          </a:xfrm>
          <a:prstGeom prst="line">
            <a:avLst/>
          </a:prstGeom>
          <a:noFill/>
          <a:ln w="6350">
            <a:solidFill>
              <a:srgbClr val="0000FF"/>
            </a:solidFill>
            <a:round/>
            <a:headEnd/>
            <a:tailEnd/>
          </a:ln>
        </p:spPr>
        <p:txBody>
          <a:bodyPr/>
          <a:lstStyle/>
          <a:p>
            <a:endParaRPr lang="en-US"/>
          </a:p>
        </p:txBody>
      </p:sp>
      <p:sp>
        <p:nvSpPr>
          <p:cNvPr id="4116" name="Line 28"/>
          <p:cNvSpPr>
            <a:spLocks noChangeShapeType="1"/>
          </p:cNvSpPr>
          <p:nvPr/>
        </p:nvSpPr>
        <p:spPr bwMode="auto">
          <a:xfrm rot="1500000">
            <a:off x="1152525" y="3930650"/>
            <a:ext cx="0" cy="131763"/>
          </a:xfrm>
          <a:prstGeom prst="line">
            <a:avLst/>
          </a:prstGeom>
          <a:noFill/>
          <a:ln w="9525">
            <a:solidFill>
              <a:srgbClr val="FF0000"/>
            </a:solidFill>
            <a:round/>
            <a:headEnd/>
            <a:tailEnd/>
          </a:ln>
        </p:spPr>
        <p:txBody>
          <a:bodyPr/>
          <a:lstStyle/>
          <a:p>
            <a:endParaRPr lang="en-US"/>
          </a:p>
        </p:txBody>
      </p:sp>
      <p:sp>
        <p:nvSpPr>
          <p:cNvPr id="4117" name="Line 29"/>
          <p:cNvSpPr>
            <a:spLocks noChangeShapeType="1"/>
          </p:cNvSpPr>
          <p:nvPr/>
        </p:nvSpPr>
        <p:spPr bwMode="auto">
          <a:xfrm rot="2100000">
            <a:off x="1236663" y="3979863"/>
            <a:ext cx="0" cy="57150"/>
          </a:xfrm>
          <a:prstGeom prst="line">
            <a:avLst/>
          </a:prstGeom>
          <a:noFill/>
          <a:ln w="6350">
            <a:solidFill>
              <a:srgbClr val="0000FF"/>
            </a:solidFill>
            <a:round/>
            <a:headEnd/>
            <a:tailEnd/>
          </a:ln>
        </p:spPr>
        <p:txBody>
          <a:bodyPr/>
          <a:lstStyle/>
          <a:p>
            <a:endParaRPr lang="en-US"/>
          </a:p>
        </p:txBody>
      </p:sp>
      <p:sp>
        <p:nvSpPr>
          <p:cNvPr id="4118" name="Line 30"/>
          <p:cNvSpPr>
            <a:spLocks noChangeShapeType="1"/>
          </p:cNvSpPr>
          <p:nvPr/>
        </p:nvSpPr>
        <p:spPr bwMode="auto">
          <a:xfrm rot="2700000">
            <a:off x="1304926" y="4040187"/>
            <a:ext cx="0" cy="60325"/>
          </a:xfrm>
          <a:prstGeom prst="line">
            <a:avLst/>
          </a:prstGeom>
          <a:noFill/>
          <a:ln w="6350">
            <a:solidFill>
              <a:srgbClr val="0000FF"/>
            </a:solidFill>
            <a:round/>
            <a:headEnd/>
            <a:tailEnd/>
          </a:ln>
        </p:spPr>
        <p:txBody>
          <a:bodyPr/>
          <a:lstStyle/>
          <a:p>
            <a:endParaRPr lang="en-US"/>
          </a:p>
        </p:txBody>
      </p:sp>
      <p:sp>
        <p:nvSpPr>
          <p:cNvPr id="4119" name="Line 31"/>
          <p:cNvSpPr>
            <a:spLocks noChangeShapeType="1"/>
          </p:cNvSpPr>
          <p:nvPr/>
        </p:nvSpPr>
        <p:spPr bwMode="auto">
          <a:xfrm rot="-2700000">
            <a:off x="573088" y="4038600"/>
            <a:ext cx="0" cy="58738"/>
          </a:xfrm>
          <a:prstGeom prst="line">
            <a:avLst/>
          </a:prstGeom>
          <a:noFill/>
          <a:ln w="6350">
            <a:solidFill>
              <a:srgbClr val="0000FF"/>
            </a:solidFill>
            <a:round/>
            <a:headEnd/>
            <a:tailEnd/>
          </a:ln>
        </p:spPr>
        <p:txBody>
          <a:bodyPr/>
          <a:lstStyle/>
          <a:p>
            <a:endParaRPr lang="en-US"/>
          </a:p>
        </p:txBody>
      </p:sp>
      <p:sp>
        <p:nvSpPr>
          <p:cNvPr id="4120" name="Line 32"/>
          <p:cNvSpPr>
            <a:spLocks noChangeShapeType="1"/>
          </p:cNvSpPr>
          <p:nvPr/>
        </p:nvSpPr>
        <p:spPr bwMode="auto">
          <a:xfrm rot="-2100000">
            <a:off x="641350" y="3983038"/>
            <a:ext cx="0" cy="55562"/>
          </a:xfrm>
          <a:prstGeom prst="line">
            <a:avLst/>
          </a:prstGeom>
          <a:noFill/>
          <a:ln w="6350">
            <a:solidFill>
              <a:srgbClr val="0000FF"/>
            </a:solidFill>
            <a:round/>
            <a:headEnd/>
            <a:tailEnd/>
          </a:ln>
        </p:spPr>
        <p:txBody>
          <a:bodyPr/>
          <a:lstStyle/>
          <a:p>
            <a:endParaRPr lang="en-US"/>
          </a:p>
        </p:txBody>
      </p:sp>
      <p:sp>
        <p:nvSpPr>
          <p:cNvPr id="4121" name="Line 33"/>
          <p:cNvSpPr>
            <a:spLocks noChangeShapeType="1"/>
          </p:cNvSpPr>
          <p:nvPr/>
        </p:nvSpPr>
        <p:spPr bwMode="auto">
          <a:xfrm rot="20100000" flipH="1">
            <a:off x="723900" y="3932238"/>
            <a:ext cx="6350" cy="80962"/>
          </a:xfrm>
          <a:prstGeom prst="line">
            <a:avLst/>
          </a:prstGeom>
          <a:noFill/>
          <a:ln w="9525">
            <a:solidFill>
              <a:srgbClr val="FF0000"/>
            </a:solidFill>
            <a:round/>
            <a:headEnd/>
            <a:tailEnd/>
          </a:ln>
        </p:spPr>
        <p:txBody>
          <a:bodyPr/>
          <a:lstStyle/>
          <a:p>
            <a:endParaRPr lang="en-US"/>
          </a:p>
        </p:txBody>
      </p:sp>
      <p:sp>
        <p:nvSpPr>
          <p:cNvPr id="4122" name="Line 34"/>
          <p:cNvSpPr>
            <a:spLocks noChangeShapeType="1"/>
          </p:cNvSpPr>
          <p:nvPr/>
        </p:nvSpPr>
        <p:spPr bwMode="auto">
          <a:xfrm rot="-900000">
            <a:off x="800100" y="3903663"/>
            <a:ext cx="0" cy="58737"/>
          </a:xfrm>
          <a:prstGeom prst="line">
            <a:avLst/>
          </a:prstGeom>
          <a:noFill/>
          <a:ln w="6350">
            <a:solidFill>
              <a:srgbClr val="0000FF"/>
            </a:solidFill>
            <a:round/>
            <a:headEnd/>
            <a:tailEnd/>
          </a:ln>
        </p:spPr>
        <p:txBody>
          <a:bodyPr/>
          <a:lstStyle/>
          <a:p>
            <a:endParaRPr lang="en-US"/>
          </a:p>
        </p:txBody>
      </p:sp>
      <p:sp>
        <p:nvSpPr>
          <p:cNvPr id="4123" name="Line 35"/>
          <p:cNvSpPr>
            <a:spLocks noChangeShapeType="1"/>
          </p:cNvSpPr>
          <p:nvPr/>
        </p:nvSpPr>
        <p:spPr bwMode="auto">
          <a:xfrm rot="-300000">
            <a:off x="892175" y="3884613"/>
            <a:ext cx="0" cy="57150"/>
          </a:xfrm>
          <a:prstGeom prst="line">
            <a:avLst/>
          </a:prstGeom>
          <a:noFill/>
          <a:ln w="6350">
            <a:solidFill>
              <a:srgbClr val="0000FF"/>
            </a:solidFill>
            <a:round/>
            <a:headEnd/>
            <a:tailEnd/>
          </a:ln>
        </p:spPr>
        <p:txBody>
          <a:bodyPr/>
          <a:lstStyle/>
          <a:p>
            <a:endParaRPr lang="en-US"/>
          </a:p>
        </p:txBody>
      </p:sp>
      <p:sp>
        <p:nvSpPr>
          <p:cNvPr id="4124" name="Line 36"/>
          <p:cNvSpPr>
            <a:spLocks noChangeShapeType="1"/>
          </p:cNvSpPr>
          <p:nvPr/>
        </p:nvSpPr>
        <p:spPr bwMode="auto">
          <a:xfrm rot="6300000">
            <a:off x="486569" y="4236244"/>
            <a:ext cx="0" cy="144462"/>
          </a:xfrm>
          <a:prstGeom prst="line">
            <a:avLst/>
          </a:prstGeom>
          <a:noFill/>
          <a:ln w="9525">
            <a:solidFill>
              <a:srgbClr val="FF0000"/>
            </a:solidFill>
            <a:round/>
            <a:headEnd/>
            <a:tailEnd/>
          </a:ln>
        </p:spPr>
        <p:txBody>
          <a:bodyPr/>
          <a:lstStyle/>
          <a:p>
            <a:endParaRPr lang="en-US"/>
          </a:p>
        </p:txBody>
      </p:sp>
      <p:sp>
        <p:nvSpPr>
          <p:cNvPr id="4125" name="Line 37"/>
          <p:cNvSpPr>
            <a:spLocks noChangeShapeType="1"/>
          </p:cNvSpPr>
          <p:nvPr/>
        </p:nvSpPr>
        <p:spPr bwMode="auto">
          <a:xfrm rot="-3900000">
            <a:off x="474663" y="4189413"/>
            <a:ext cx="0" cy="57150"/>
          </a:xfrm>
          <a:prstGeom prst="line">
            <a:avLst/>
          </a:prstGeom>
          <a:noFill/>
          <a:ln w="6350">
            <a:solidFill>
              <a:srgbClr val="0000FF"/>
            </a:solidFill>
            <a:round/>
            <a:headEnd/>
            <a:tailEnd/>
          </a:ln>
        </p:spPr>
        <p:txBody>
          <a:bodyPr/>
          <a:lstStyle/>
          <a:p>
            <a:endParaRPr lang="en-US"/>
          </a:p>
        </p:txBody>
      </p:sp>
      <p:sp>
        <p:nvSpPr>
          <p:cNvPr id="4126" name="Line 38"/>
          <p:cNvSpPr>
            <a:spLocks noChangeShapeType="1"/>
          </p:cNvSpPr>
          <p:nvPr/>
        </p:nvSpPr>
        <p:spPr bwMode="auto">
          <a:xfrm rot="-3300000">
            <a:off x="517525" y="4108450"/>
            <a:ext cx="0" cy="57150"/>
          </a:xfrm>
          <a:prstGeom prst="line">
            <a:avLst/>
          </a:prstGeom>
          <a:noFill/>
          <a:ln w="6350">
            <a:solidFill>
              <a:srgbClr val="0000FF"/>
            </a:solidFill>
            <a:round/>
            <a:headEnd/>
            <a:tailEnd/>
          </a:ln>
        </p:spPr>
        <p:txBody>
          <a:bodyPr/>
          <a:lstStyle/>
          <a:p>
            <a:endParaRPr lang="en-US"/>
          </a:p>
        </p:txBody>
      </p:sp>
      <p:sp>
        <p:nvSpPr>
          <p:cNvPr id="4127" name="Line 39"/>
          <p:cNvSpPr>
            <a:spLocks noChangeShapeType="1"/>
          </p:cNvSpPr>
          <p:nvPr/>
        </p:nvSpPr>
        <p:spPr bwMode="auto">
          <a:xfrm rot="3300000">
            <a:off x="1354932" y="4110831"/>
            <a:ext cx="0" cy="55563"/>
          </a:xfrm>
          <a:prstGeom prst="line">
            <a:avLst/>
          </a:prstGeom>
          <a:noFill/>
          <a:ln w="6350">
            <a:solidFill>
              <a:srgbClr val="0000FF"/>
            </a:solidFill>
            <a:round/>
            <a:headEnd/>
            <a:tailEnd/>
          </a:ln>
        </p:spPr>
        <p:txBody>
          <a:bodyPr/>
          <a:lstStyle/>
          <a:p>
            <a:endParaRPr lang="en-US"/>
          </a:p>
        </p:txBody>
      </p:sp>
      <p:sp>
        <p:nvSpPr>
          <p:cNvPr id="4128" name="Line 40"/>
          <p:cNvSpPr>
            <a:spLocks noChangeShapeType="1"/>
          </p:cNvSpPr>
          <p:nvPr/>
        </p:nvSpPr>
        <p:spPr bwMode="auto">
          <a:xfrm rot="3900000">
            <a:off x="1399382" y="4188618"/>
            <a:ext cx="0" cy="55563"/>
          </a:xfrm>
          <a:prstGeom prst="line">
            <a:avLst/>
          </a:prstGeom>
          <a:noFill/>
          <a:ln w="6350">
            <a:solidFill>
              <a:srgbClr val="0000FF"/>
            </a:solidFill>
            <a:round/>
            <a:headEnd/>
            <a:tailEnd/>
          </a:ln>
        </p:spPr>
        <p:txBody>
          <a:bodyPr/>
          <a:lstStyle/>
          <a:p>
            <a:endParaRPr lang="en-US"/>
          </a:p>
        </p:txBody>
      </p:sp>
      <p:sp>
        <p:nvSpPr>
          <p:cNvPr id="4129" name="Line 41"/>
          <p:cNvSpPr>
            <a:spLocks noChangeShapeType="1"/>
          </p:cNvSpPr>
          <p:nvPr/>
        </p:nvSpPr>
        <p:spPr bwMode="auto">
          <a:xfrm rot="4500000">
            <a:off x="1398588" y="4244975"/>
            <a:ext cx="0" cy="127000"/>
          </a:xfrm>
          <a:prstGeom prst="line">
            <a:avLst/>
          </a:prstGeom>
          <a:noFill/>
          <a:ln w="9525">
            <a:solidFill>
              <a:srgbClr val="FF0000"/>
            </a:solidFill>
            <a:round/>
            <a:headEnd/>
            <a:tailEnd/>
          </a:ln>
        </p:spPr>
        <p:txBody>
          <a:bodyPr/>
          <a:lstStyle/>
          <a:p>
            <a:endParaRPr lang="en-US"/>
          </a:p>
        </p:txBody>
      </p:sp>
      <p:sp>
        <p:nvSpPr>
          <p:cNvPr id="4130" name="Text Box 42"/>
          <p:cNvSpPr txBox="1">
            <a:spLocks noChangeArrowheads="1"/>
          </p:cNvSpPr>
          <p:nvPr/>
        </p:nvSpPr>
        <p:spPr bwMode="auto">
          <a:xfrm rot="-4196748">
            <a:off x="165100" y="4137026"/>
            <a:ext cx="441325" cy="336550"/>
          </a:xfrm>
          <a:prstGeom prst="rect">
            <a:avLst/>
          </a:prstGeom>
          <a:noFill/>
          <a:ln w="12700">
            <a:noFill/>
            <a:miter lim="800000"/>
            <a:headEnd/>
            <a:tailEnd/>
          </a:ln>
        </p:spPr>
        <p:txBody>
          <a:bodyPr>
            <a:spAutoFit/>
          </a:bodyPr>
          <a:lstStyle/>
          <a:p>
            <a:pPr algn="ctr" eaLnBrk="1" hangingPunct="1"/>
            <a:r>
              <a:rPr lang="en-US" sz="1600">
                <a:latin typeface="Times New Roman" pitchFamily="18" charset="0"/>
              </a:rPr>
              <a:t>0</a:t>
            </a:r>
            <a:endParaRPr lang="en-US" sz="1600"/>
          </a:p>
        </p:txBody>
      </p:sp>
      <p:sp>
        <p:nvSpPr>
          <p:cNvPr id="4131" name="Text Box 43"/>
          <p:cNvSpPr txBox="1">
            <a:spLocks noChangeArrowheads="1"/>
          </p:cNvSpPr>
          <p:nvPr/>
        </p:nvSpPr>
        <p:spPr bwMode="auto">
          <a:xfrm rot="1500000">
            <a:off x="981075" y="3717925"/>
            <a:ext cx="455613" cy="336550"/>
          </a:xfrm>
          <a:prstGeom prst="rect">
            <a:avLst/>
          </a:prstGeom>
          <a:noFill/>
          <a:ln w="12700">
            <a:noFill/>
            <a:miter lim="800000"/>
            <a:headEnd/>
            <a:tailEnd/>
          </a:ln>
        </p:spPr>
        <p:txBody>
          <a:bodyPr>
            <a:spAutoFit/>
          </a:bodyPr>
          <a:lstStyle/>
          <a:p>
            <a:pPr algn="ctr" eaLnBrk="1" hangingPunct="1"/>
            <a:r>
              <a:rPr lang="en-US" sz="1600"/>
              <a:t>1</a:t>
            </a:r>
          </a:p>
        </p:txBody>
      </p:sp>
      <p:sp>
        <p:nvSpPr>
          <p:cNvPr id="4132" name="Text Box 44"/>
          <p:cNvSpPr txBox="1">
            <a:spLocks noChangeArrowheads="1"/>
          </p:cNvSpPr>
          <p:nvPr/>
        </p:nvSpPr>
        <p:spPr bwMode="auto">
          <a:xfrm rot="4500000">
            <a:off x="1159669" y="3979069"/>
            <a:ext cx="677862" cy="336550"/>
          </a:xfrm>
          <a:prstGeom prst="rect">
            <a:avLst/>
          </a:prstGeom>
          <a:noFill/>
          <a:ln w="12700">
            <a:noFill/>
            <a:miter lim="800000"/>
            <a:headEnd/>
            <a:tailEnd/>
          </a:ln>
        </p:spPr>
        <p:txBody>
          <a:bodyPr>
            <a:spAutoFit/>
          </a:bodyPr>
          <a:lstStyle/>
          <a:p>
            <a:pPr algn="ctr" eaLnBrk="1" hangingPunct="1"/>
            <a:r>
              <a:rPr lang="en-US" sz="1600"/>
              <a:t>1,5</a:t>
            </a:r>
          </a:p>
        </p:txBody>
      </p:sp>
      <p:sp>
        <p:nvSpPr>
          <p:cNvPr id="4133" name="Text Box 45"/>
          <p:cNvSpPr txBox="1">
            <a:spLocks noChangeArrowheads="1"/>
          </p:cNvSpPr>
          <p:nvPr/>
        </p:nvSpPr>
        <p:spPr bwMode="auto">
          <a:xfrm>
            <a:off x="539750" y="4092575"/>
            <a:ext cx="785813" cy="366713"/>
          </a:xfrm>
          <a:prstGeom prst="rect">
            <a:avLst/>
          </a:prstGeom>
          <a:noFill/>
          <a:ln w="9525">
            <a:noFill/>
            <a:miter lim="800000"/>
            <a:headEnd/>
            <a:tailEnd/>
          </a:ln>
        </p:spPr>
        <p:txBody>
          <a:bodyPr>
            <a:spAutoFit/>
          </a:bodyPr>
          <a:lstStyle/>
          <a:p>
            <a:pPr algn="ctr" eaLnBrk="1" hangingPunct="1"/>
            <a:r>
              <a:rPr lang="en-US"/>
              <a:t>A</a:t>
            </a:r>
          </a:p>
        </p:txBody>
      </p:sp>
      <p:sp>
        <p:nvSpPr>
          <p:cNvPr id="4134" name="AutoShape 46"/>
          <p:cNvSpPr>
            <a:spLocks noChangeArrowheads="1"/>
          </p:cNvSpPr>
          <p:nvPr/>
        </p:nvSpPr>
        <p:spPr bwMode="auto">
          <a:xfrm rot="10800000">
            <a:off x="330200" y="3870325"/>
            <a:ext cx="1211263" cy="1131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186415" name="Rectangle 47"/>
          <p:cNvSpPr>
            <a:spLocks noChangeArrowheads="1"/>
          </p:cNvSpPr>
          <p:nvPr/>
        </p:nvSpPr>
        <p:spPr bwMode="auto">
          <a:xfrm>
            <a:off x="42863" y="4511675"/>
            <a:ext cx="1822450" cy="668338"/>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eaLnBrk="1" fontAlgn="auto" hangingPunct="1">
              <a:spcBef>
                <a:spcPts val="0"/>
              </a:spcBef>
              <a:spcAft>
                <a:spcPts val="0"/>
              </a:spcAft>
              <a:defRPr/>
            </a:pPr>
            <a:endParaRPr lang="vi-VN">
              <a:latin typeface="+mn-lt"/>
            </a:endParaRPr>
          </a:p>
        </p:txBody>
      </p:sp>
      <p:sp>
        <p:nvSpPr>
          <p:cNvPr id="4136" name="AutoShape 48"/>
          <p:cNvSpPr>
            <a:spLocks noChangeArrowheads="1"/>
          </p:cNvSpPr>
          <p:nvPr/>
        </p:nvSpPr>
        <p:spPr bwMode="auto">
          <a:xfrm>
            <a:off x="893763" y="4616450"/>
            <a:ext cx="76200" cy="76200"/>
          </a:xfrm>
          <a:custGeom>
            <a:avLst/>
            <a:gdLst>
              <a:gd name="T0" fmla="*/ 20817586 w 21600"/>
              <a:gd name="T1" fmla="*/ 0 h 21600"/>
              <a:gd name="T2" fmla="*/ 6096673 w 21600"/>
              <a:gd name="T3" fmla="*/ 6096673 h 21600"/>
              <a:gd name="T4" fmla="*/ 0 w 21600"/>
              <a:gd name="T5" fmla="*/ 20817586 h 21600"/>
              <a:gd name="T6" fmla="*/ 6096673 w 21600"/>
              <a:gd name="T7" fmla="*/ 35538609 h 21600"/>
              <a:gd name="T8" fmla="*/ 20817586 w 21600"/>
              <a:gd name="T9" fmla="*/ 41635284 h 21600"/>
              <a:gd name="T10" fmla="*/ 35538609 w 21600"/>
              <a:gd name="T11" fmla="*/ 35538609 h 21600"/>
              <a:gd name="T12" fmla="*/ 41635284 w 21600"/>
              <a:gd name="T13" fmla="*/ 20817586 h 21600"/>
              <a:gd name="T14" fmla="*/ 35538609 w 21600"/>
              <a:gd name="T15" fmla="*/ 609667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4" name="Group 49"/>
          <p:cNvGrpSpPr>
            <a:grpSpLocks/>
          </p:cNvGrpSpPr>
          <p:nvPr/>
        </p:nvGrpSpPr>
        <p:grpSpPr bwMode="auto">
          <a:xfrm>
            <a:off x="866775" y="4594225"/>
            <a:ext cx="128588" cy="61913"/>
            <a:chOff x="2838" y="2415"/>
            <a:chExt cx="86" cy="40"/>
          </a:xfrm>
        </p:grpSpPr>
        <p:sp>
          <p:nvSpPr>
            <p:cNvPr id="4279" name="Arc 50"/>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4280" name="Freeform 51"/>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4281" name="Freeform 52"/>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grpSp>
      <p:sp>
        <p:nvSpPr>
          <p:cNvPr id="4138" name="Oval 53"/>
          <p:cNvSpPr>
            <a:spLocks noChangeArrowheads="1"/>
          </p:cNvSpPr>
          <p:nvPr/>
        </p:nvSpPr>
        <p:spPr bwMode="auto">
          <a:xfrm>
            <a:off x="900113" y="4408488"/>
            <a:ext cx="63500" cy="63500"/>
          </a:xfrm>
          <a:prstGeom prst="ellipse">
            <a:avLst/>
          </a:prstGeom>
          <a:solidFill>
            <a:srgbClr val="0000FF"/>
          </a:solidFill>
          <a:ln w="6350">
            <a:solidFill>
              <a:srgbClr val="009900"/>
            </a:solidFill>
            <a:round/>
            <a:headEnd/>
            <a:tailEnd/>
          </a:ln>
        </p:spPr>
        <p:txBody>
          <a:bodyPr wrap="none" anchor="ctr"/>
          <a:lstStyle/>
          <a:p>
            <a:pPr algn="ctr" eaLnBrk="1" hangingPunct="1"/>
            <a:endParaRPr lang="en-US"/>
          </a:p>
        </p:txBody>
      </p:sp>
      <p:sp>
        <p:nvSpPr>
          <p:cNvPr id="4139" name="Oval 54"/>
          <p:cNvSpPr>
            <a:spLocks noChangeArrowheads="1"/>
          </p:cNvSpPr>
          <p:nvPr/>
        </p:nvSpPr>
        <p:spPr bwMode="auto">
          <a:xfrm>
            <a:off x="163513" y="4983163"/>
            <a:ext cx="166687" cy="160337"/>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4140" name="Oval 55"/>
          <p:cNvSpPr>
            <a:spLocks noChangeArrowheads="1"/>
          </p:cNvSpPr>
          <p:nvPr/>
        </p:nvSpPr>
        <p:spPr bwMode="auto">
          <a:xfrm>
            <a:off x="1481138" y="4983163"/>
            <a:ext cx="166687" cy="160337"/>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4141" name="Text Box 56"/>
          <p:cNvSpPr txBox="1">
            <a:spLocks noChangeArrowheads="1"/>
          </p:cNvSpPr>
          <p:nvPr/>
        </p:nvSpPr>
        <p:spPr bwMode="auto">
          <a:xfrm>
            <a:off x="171450" y="4772025"/>
            <a:ext cx="449263"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4142" name="Text Box 57"/>
          <p:cNvSpPr txBox="1">
            <a:spLocks noChangeArrowheads="1"/>
          </p:cNvSpPr>
          <p:nvPr/>
        </p:nvSpPr>
        <p:spPr bwMode="auto">
          <a:xfrm>
            <a:off x="1287463" y="4689475"/>
            <a:ext cx="449262" cy="457200"/>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4143" name="Text Box 58"/>
          <p:cNvSpPr txBox="1">
            <a:spLocks noChangeArrowheads="1"/>
          </p:cNvSpPr>
          <p:nvPr/>
        </p:nvSpPr>
        <p:spPr bwMode="auto">
          <a:xfrm>
            <a:off x="771525" y="4689475"/>
            <a:ext cx="51593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VnTimeH" pitchFamily="34" charset="0"/>
              </a:rPr>
              <a:t>A</a:t>
            </a:r>
          </a:p>
        </p:txBody>
      </p:sp>
      <p:sp>
        <p:nvSpPr>
          <p:cNvPr id="4144" name="Rectangle 59"/>
          <p:cNvSpPr>
            <a:spLocks noChangeArrowheads="1"/>
          </p:cNvSpPr>
          <p:nvPr/>
        </p:nvSpPr>
        <p:spPr bwMode="auto">
          <a:xfrm>
            <a:off x="42863" y="3619500"/>
            <a:ext cx="1833562" cy="869950"/>
          </a:xfrm>
          <a:prstGeom prst="rect">
            <a:avLst/>
          </a:prstGeom>
          <a:noFill/>
          <a:ln w="28575">
            <a:solidFill>
              <a:srgbClr val="0000CC"/>
            </a:solidFill>
            <a:miter lim="800000"/>
            <a:headEnd/>
            <a:tailEnd/>
          </a:ln>
        </p:spPr>
        <p:txBody>
          <a:bodyPr wrap="none" anchor="ctr"/>
          <a:lstStyle/>
          <a:p>
            <a:pPr algn="ctr" eaLnBrk="1" hangingPunct="1"/>
            <a:endParaRPr lang="en-US"/>
          </a:p>
        </p:txBody>
      </p:sp>
      <p:sp>
        <p:nvSpPr>
          <p:cNvPr id="4145" name="Line 60"/>
          <p:cNvSpPr>
            <a:spLocks noChangeShapeType="1"/>
          </p:cNvSpPr>
          <p:nvPr/>
        </p:nvSpPr>
        <p:spPr bwMode="auto">
          <a:xfrm flipV="1">
            <a:off x="228600" y="2514600"/>
            <a:ext cx="0" cy="2540000"/>
          </a:xfrm>
          <a:prstGeom prst="line">
            <a:avLst/>
          </a:prstGeom>
          <a:noFill/>
          <a:ln w="57150">
            <a:solidFill>
              <a:srgbClr val="F00A20"/>
            </a:solidFill>
            <a:round/>
            <a:headEnd/>
            <a:tailEnd/>
          </a:ln>
        </p:spPr>
        <p:txBody>
          <a:bodyPr/>
          <a:lstStyle/>
          <a:p>
            <a:endParaRPr lang="en-US"/>
          </a:p>
        </p:txBody>
      </p:sp>
      <p:grpSp>
        <p:nvGrpSpPr>
          <p:cNvPr id="5" name="Group 61"/>
          <p:cNvGrpSpPr>
            <a:grpSpLocks/>
          </p:cNvGrpSpPr>
          <p:nvPr/>
        </p:nvGrpSpPr>
        <p:grpSpPr bwMode="auto">
          <a:xfrm rot="-1062720">
            <a:off x="638175" y="4203700"/>
            <a:ext cx="793750" cy="557213"/>
            <a:chOff x="1680" y="1440"/>
            <a:chExt cx="592" cy="400"/>
          </a:xfrm>
        </p:grpSpPr>
        <p:sp>
          <p:nvSpPr>
            <p:cNvPr id="4276" name="Oval 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p>
              <a:pPr algn="ctr" eaLnBrk="1" hangingPunct="1"/>
              <a:endParaRPr lang="en-US"/>
            </a:p>
          </p:txBody>
        </p:sp>
        <p:sp>
          <p:nvSpPr>
            <p:cNvPr id="4277" name="Line 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p:spPr>
          <p:txBody>
            <a:bodyPr/>
            <a:lstStyle/>
            <a:p>
              <a:endParaRPr lang="en-US"/>
            </a:p>
          </p:txBody>
        </p:sp>
        <p:sp>
          <p:nvSpPr>
            <p:cNvPr id="4278" name="Line 64"/>
            <p:cNvSpPr>
              <a:spLocks noChangeShapeType="1"/>
            </p:cNvSpPr>
            <p:nvPr/>
          </p:nvSpPr>
          <p:spPr bwMode="auto">
            <a:xfrm flipH="1" flipV="1">
              <a:off x="1984" y="1648"/>
              <a:ext cx="288" cy="192"/>
            </a:xfrm>
            <a:prstGeom prst="line">
              <a:avLst/>
            </a:prstGeom>
            <a:noFill/>
            <a:ln w="9525">
              <a:solidFill>
                <a:srgbClr val="006600"/>
              </a:solidFill>
              <a:round/>
              <a:headEnd/>
              <a:tailEnd type="triangle" w="med" len="med"/>
            </a:ln>
          </p:spPr>
          <p:txBody>
            <a:bodyPr/>
            <a:lstStyle/>
            <a:p>
              <a:endParaRPr lang="en-US"/>
            </a:p>
          </p:txBody>
        </p:sp>
      </p:grpSp>
      <p:sp>
        <p:nvSpPr>
          <p:cNvPr id="4147" name="Line 65"/>
          <p:cNvSpPr>
            <a:spLocks noChangeShapeType="1"/>
          </p:cNvSpPr>
          <p:nvPr/>
        </p:nvSpPr>
        <p:spPr bwMode="auto">
          <a:xfrm>
            <a:off x="1466850" y="5076825"/>
            <a:ext cx="990600" cy="0"/>
          </a:xfrm>
          <a:prstGeom prst="line">
            <a:avLst/>
          </a:prstGeom>
          <a:noFill/>
          <a:ln w="57150">
            <a:solidFill>
              <a:schemeClr val="tx1"/>
            </a:solidFill>
            <a:round/>
            <a:headEnd/>
            <a:tailEnd/>
          </a:ln>
        </p:spPr>
        <p:txBody>
          <a:bodyPr/>
          <a:lstStyle/>
          <a:p>
            <a:endParaRPr lang="en-US"/>
          </a:p>
        </p:txBody>
      </p:sp>
      <p:sp>
        <p:nvSpPr>
          <p:cNvPr id="4148" name="Line 66"/>
          <p:cNvSpPr>
            <a:spLocks noChangeShapeType="1"/>
          </p:cNvSpPr>
          <p:nvPr/>
        </p:nvSpPr>
        <p:spPr bwMode="auto">
          <a:xfrm>
            <a:off x="3733800" y="2514600"/>
            <a:ext cx="914400" cy="0"/>
          </a:xfrm>
          <a:prstGeom prst="line">
            <a:avLst/>
          </a:prstGeom>
          <a:noFill/>
          <a:ln w="57150">
            <a:solidFill>
              <a:srgbClr val="660033"/>
            </a:solidFill>
            <a:round/>
            <a:headEnd type="oval" w="med" len="med"/>
            <a:tailEnd type="oval" w="med" len="med"/>
          </a:ln>
        </p:spPr>
        <p:txBody>
          <a:bodyPr/>
          <a:lstStyle/>
          <a:p>
            <a:endParaRPr lang="en-US"/>
          </a:p>
        </p:txBody>
      </p:sp>
      <p:grpSp>
        <p:nvGrpSpPr>
          <p:cNvPr id="6" name="Group 67"/>
          <p:cNvGrpSpPr>
            <a:grpSpLocks/>
          </p:cNvGrpSpPr>
          <p:nvPr/>
        </p:nvGrpSpPr>
        <p:grpSpPr bwMode="auto">
          <a:xfrm>
            <a:off x="4114800" y="4038600"/>
            <a:ext cx="1760538" cy="533400"/>
            <a:chOff x="1776" y="2976"/>
            <a:chExt cx="1109" cy="336"/>
          </a:xfrm>
        </p:grpSpPr>
        <p:sp>
          <p:nvSpPr>
            <p:cNvPr id="4261" name="Line 68"/>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4262" name="Line 69"/>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7" name="Group 70"/>
            <p:cNvGrpSpPr>
              <a:grpSpLocks/>
            </p:cNvGrpSpPr>
            <p:nvPr/>
          </p:nvGrpSpPr>
          <p:grpSpPr bwMode="auto">
            <a:xfrm>
              <a:off x="1776" y="2976"/>
              <a:ext cx="905" cy="336"/>
              <a:chOff x="2880" y="2544"/>
              <a:chExt cx="905" cy="336"/>
            </a:xfrm>
          </p:grpSpPr>
          <p:sp>
            <p:nvSpPr>
              <p:cNvPr id="4264" name="Line 71"/>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4265" name="Line 72"/>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4266" name="Line 73"/>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4267" name="Line 74"/>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4268" name="Line 75"/>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4269" name="Line 76"/>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4270" name="Line 77"/>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4271" name="Line 78"/>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4272" name="Line 79"/>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4273" name="Line 80"/>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4274" name="Line 81"/>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4275" name="Line 82"/>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grpSp>
        <p:nvGrpSpPr>
          <p:cNvPr id="8" name="Group 83"/>
          <p:cNvGrpSpPr>
            <a:grpSpLocks/>
          </p:cNvGrpSpPr>
          <p:nvPr/>
        </p:nvGrpSpPr>
        <p:grpSpPr bwMode="auto">
          <a:xfrm>
            <a:off x="2790825" y="2214563"/>
            <a:ext cx="866775" cy="557212"/>
            <a:chOff x="2208" y="3870"/>
            <a:chExt cx="546" cy="351"/>
          </a:xfrm>
        </p:grpSpPr>
        <p:sp>
          <p:nvSpPr>
            <p:cNvPr id="4259" name="Line 84"/>
            <p:cNvSpPr>
              <a:spLocks noChangeShapeType="1"/>
            </p:cNvSpPr>
            <p:nvPr/>
          </p:nvSpPr>
          <p:spPr bwMode="auto">
            <a:xfrm flipV="1">
              <a:off x="2466" y="3870"/>
              <a:ext cx="288" cy="192"/>
            </a:xfrm>
            <a:prstGeom prst="line">
              <a:avLst/>
            </a:prstGeom>
            <a:noFill/>
            <a:ln w="57150">
              <a:solidFill>
                <a:srgbClr val="FF3300"/>
              </a:solidFill>
              <a:round/>
              <a:headEnd type="oval" w="med" len="med"/>
              <a:tailEnd type="oval" w="med" len="med"/>
            </a:ln>
          </p:spPr>
          <p:txBody>
            <a:bodyPr/>
            <a:lstStyle/>
            <a:p>
              <a:endParaRPr lang="en-US"/>
            </a:p>
          </p:txBody>
        </p:sp>
        <p:sp>
          <p:nvSpPr>
            <p:cNvPr id="186453" name="Line 85"/>
            <p:cNvSpPr>
              <a:spLocks noChangeShapeType="1"/>
            </p:cNvSpPr>
            <p:nvPr/>
          </p:nvSpPr>
          <p:spPr bwMode="auto">
            <a:xfrm flipV="1">
              <a:off x="2208" y="4029"/>
              <a:ext cx="288" cy="192"/>
            </a:xfrm>
            <a:prstGeom prst="line">
              <a:avLst/>
            </a:prstGeom>
            <a:noFill/>
            <a:ln w="57150">
              <a:solidFill>
                <a:schemeClr val="accent1">
                  <a:lumMod val="20000"/>
                  <a:lumOff val="80000"/>
                  <a:alpha val="0"/>
                </a:schemeClr>
              </a:solidFill>
              <a:round/>
              <a:headEnd type="oval" w="med" len="med"/>
              <a:tailEnd type="triangle" w="med" len="med"/>
            </a:ln>
            <a:effectLst/>
          </p:spPr>
          <p:txBody>
            <a:bodyPr/>
            <a:lstStyle/>
            <a:p>
              <a:pPr eaLnBrk="1" fontAlgn="auto" hangingPunct="1">
                <a:spcBef>
                  <a:spcPts val="0"/>
                </a:spcBef>
                <a:spcAft>
                  <a:spcPts val="0"/>
                </a:spcAft>
                <a:defRPr/>
              </a:pPr>
              <a:endParaRPr lang="vi-VN">
                <a:latin typeface="+mn-lt"/>
              </a:endParaRPr>
            </a:p>
          </p:txBody>
        </p:sp>
      </p:grpSp>
      <p:sp>
        <p:nvSpPr>
          <p:cNvPr id="4151" name="Line 86"/>
          <p:cNvSpPr>
            <a:spLocks noChangeShapeType="1"/>
          </p:cNvSpPr>
          <p:nvPr/>
        </p:nvSpPr>
        <p:spPr bwMode="auto">
          <a:xfrm>
            <a:off x="5029200" y="2514600"/>
            <a:ext cx="3733800" cy="0"/>
          </a:xfrm>
          <a:prstGeom prst="line">
            <a:avLst/>
          </a:prstGeom>
          <a:noFill/>
          <a:ln w="57150">
            <a:solidFill>
              <a:srgbClr val="660033"/>
            </a:solidFill>
            <a:round/>
            <a:headEnd type="oval" w="med" len="med"/>
            <a:tailEnd/>
          </a:ln>
        </p:spPr>
        <p:txBody>
          <a:bodyPr/>
          <a:lstStyle/>
          <a:p>
            <a:endParaRPr lang="en-US"/>
          </a:p>
        </p:txBody>
      </p:sp>
      <p:grpSp>
        <p:nvGrpSpPr>
          <p:cNvPr id="9" name="Group 87"/>
          <p:cNvGrpSpPr>
            <a:grpSpLocks/>
          </p:cNvGrpSpPr>
          <p:nvPr/>
        </p:nvGrpSpPr>
        <p:grpSpPr bwMode="auto">
          <a:xfrm>
            <a:off x="4267200" y="5035550"/>
            <a:ext cx="2222500" cy="1822450"/>
            <a:chOff x="2592" y="1680"/>
            <a:chExt cx="1400" cy="1148"/>
          </a:xfrm>
        </p:grpSpPr>
        <p:sp>
          <p:nvSpPr>
            <p:cNvPr id="4199" name="Text Box 88"/>
            <p:cNvSpPr txBox="1">
              <a:spLocks noChangeArrowheads="1"/>
            </p:cNvSpPr>
            <p:nvPr/>
          </p:nvSpPr>
          <p:spPr bwMode="auto">
            <a:xfrm>
              <a:off x="3456" y="1776"/>
              <a:ext cx="384" cy="231"/>
            </a:xfrm>
            <a:prstGeom prst="rect">
              <a:avLst/>
            </a:prstGeom>
            <a:noFill/>
            <a:ln w="9525">
              <a:noFill/>
              <a:miter lim="800000"/>
              <a:headEnd/>
              <a:tailEnd/>
            </a:ln>
          </p:spPr>
          <p:txBody>
            <a:bodyPr>
              <a:spAutoFit/>
            </a:bodyPr>
            <a:lstStyle/>
            <a:p>
              <a:pPr eaLnBrk="1" hangingPunct="1">
                <a:spcBef>
                  <a:spcPct val="50000"/>
                </a:spcBef>
              </a:pPr>
              <a:r>
                <a:rPr lang="en-US">
                  <a:latin typeface=".VnTimeH" pitchFamily="34" charset="0"/>
                </a:rPr>
                <a:t>K</a:t>
              </a:r>
            </a:p>
          </p:txBody>
        </p:sp>
        <p:sp>
          <p:nvSpPr>
            <p:cNvPr id="4200" name="Oval 89"/>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p>
              <a:pPr algn="ctr" eaLnBrk="1" hangingPunct="1"/>
              <a:endParaRPr lang="en-US"/>
            </a:p>
          </p:txBody>
        </p:sp>
        <p:sp>
          <p:nvSpPr>
            <p:cNvPr id="4201" name="Rectangle 90"/>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eaLnBrk="1" hangingPunct="1"/>
              <a:endParaRPr lang="en-US"/>
            </a:p>
          </p:txBody>
        </p:sp>
        <p:sp>
          <p:nvSpPr>
            <p:cNvPr id="4202" name="Rectangle 91"/>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p>
              <a:pPr eaLnBrk="1" hangingPunct="1"/>
              <a:endParaRPr lang="en-US"/>
            </a:p>
          </p:txBody>
        </p:sp>
        <p:sp>
          <p:nvSpPr>
            <p:cNvPr id="4203" name="Rectangle 92"/>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p>
              <a:pPr eaLnBrk="1" hangingPunct="1"/>
              <a:endParaRPr lang="en-US"/>
            </a:p>
          </p:txBody>
        </p:sp>
        <p:sp>
          <p:nvSpPr>
            <p:cNvPr id="4204" name="Oval 93"/>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p>
              <a:pPr eaLnBrk="1" hangingPunct="1"/>
              <a:endParaRPr lang="en-US"/>
            </a:p>
          </p:txBody>
        </p:sp>
        <p:sp>
          <p:nvSpPr>
            <p:cNvPr id="4205" name="Text Box 94"/>
            <p:cNvSpPr txBox="1">
              <a:spLocks noChangeArrowheads="1"/>
            </p:cNvSpPr>
            <p:nvPr/>
          </p:nvSpPr>
          <p:spPr bwMode="auto">
            <a:xfrm rot="810395">
              <a:off x="3547" y="1938"/>
              <a:ext cx="255" cy="173"/>
            </a:xfrm>
            <a:prstGeom prst="rect">
              <a:avLst/>
            </a:prstGeom>
            <a:noFill/>
            <a:ln w="6350">
              <a:noFill/>
              <a:miter lim="800000"/>
              <a:headEnd/>
              <a:tailEnd/>
            </a:ln>
          </p:spPr>
          <p:txBody>
            <a:bodyPr>
              <a:spAutoFit/>
            </a:bodyPr>
            <a:lstStyle/>
            <a:p>
              <a:pPr algn="ctr" eaLnBrk="1" hangingPunct="1"/>
              <a:r>
                <a:rPr lang="en-US" sz="1200">
                  <a:solidFill>
                    <a:srgbClr val="0000FF"/>
                  </a:solidFill>
                  <a:latin typeface="Times New Roman" pitchFamily="18" charset="0"/>
                </a:rPr>
                <a:t>5</a:t>
              </a:r>
              <a:endParaRPr lang="en-US"/>
            </a:p>
          </p:txBody>
        </p:sp>
        <p:sp>
          <p:nvSpPr>
            <p:cNvPr id="4206" name="Oval 95"/>
            <p:cNvSpPr>
              <a:spLocks noChangeArrowheads="1"/>
            </p:cNvSpPr>
            <p:nvPr/>
          </p:nvSpPr>
          <p:spPr bwMode="auto">
            <a:xfrm rot="5400000">
              <a:off x="2748" y="1720"/>
              <a:ext cx="1051" cy="1155"/>
            </a:xfrm>
            <a:prstGeom prst="ellipse">
              <a:avLst/>
            </a:prstGeom>
            <a:noFill/>
            <a:ln w="12700">
              <a:solidFill>
                <a:srgbClr val="003300"/>
              </a:solidFill>
              <a:round/>
              <a:headEnd/>
              <a:tailEnd/>
            </a:ln>
          </p:spPr>
          <p:txBody>
            <a:bodyPr wrap="none" anchor="ctr"/>
            <a:lstStyle/>
            <a:p>
              <a:pPr eaLnBrk="1" hangingPunct="1"/>
              <a:endParaRPr lang="en-US"/>
            </a:p>
          </p:txBody>
        </p:sp>
        <p:sp>
          <p:nvSpPr>
            <p:cNvPr id="4207" name="Arc 96"/>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p:spPr>
          <p:txBody>
            <a:bodyPr wrap="none" anchor="ctr"/>
            <a:lstStyle/>
            <a:p>
              <a:endParaRPr lang="en-US"/>
            </a:p>
          </p:txBody>
        </p:sp>
        <p:sp>
          <p:nvSpPr>
            <p:cNvPr id="4208" name="Line 97"/>
            <p:cNvSpPr>
              <a:spLocks noChangeShapeType="1"/>
            </p:cNvSpPr>
            <p:nvPr/>
          </p:nvSpPr>
          <p:spPr bwMode="auto">
            <a:xfrm rot="10800000">
              <a:off x="3293" y="1910"/>
              <a:ext cx="0" cy="96"/>
            </a:xfrm>
            <a:prstGeom prst="line">
              <a:avLst/>
            </a:prstGeom>
            <a:noFill/>
            <a:ln w="9525">
              <a:solidFill>
                <a:srgbClr val="FF0000"/>
              </a:solidFill>
              <a:round/>
              <a:headEnd/>
              <a:tailEnd/>
            </a:ln>
          </p:spPr>
          <p:txBody>
            <a:bodyPr/>
            <a:lstStyle/>
            <a:p>
              <a:endParaRPr lang="en-US"/>
            </a:p>
          </p:txBody>
        </p:sp>
        <p:sp>
          <p:nvSpPr>
            <p:cNvPr id="4209" name="Text Box 98"/>
            <p:cNvSpPr txBox="1">
              <a:spLocks noChangeArrowheads="1"/>
            </p:cNvSpPr>
            <p:nvPr/>
          </p:nvSpPr>
          <p:spPr bwMode="auto">
            <a:xfrm rot="-466213">
              <a:off x="3156" y="1748"/>
              <a:ext cx="250" cy="173"/>
            </a:xfrm>
            <a:prstGeom prst="rect">
              <a:avLst/>
            </a:prstGeom>
            <a:noFill/>
            <a:ln w="3175">
              <a:noFill/>
              <a:miter lim="800000"/>
              <a:headEnd/>
              <a:tailEnd/>
            </a:ln>
          </p:spPr>
          <p:txBody>
            <a:bodyPr>
              <a:spAutoFit/>
            </a:bodyPr>
            <a:lstStyle/>
            <a:p>
              <a:pPr algn="ctr" eaLnBrk="1" hangingPunct="1"/>
              <a:r>
                <a:rPr lang="en-US" sz="1200"/>
                <a:t>3</a:t>
              </a:r>
            </a:p>
          </p:txBody>
        </p:sp>
        <p:sp>
          <p:nvSpPr>
            <p:cNvPr id="4210" name="Text Box 99"/>
            <p:cNvSpPr txBox="1">
              <a:spLocks noChangeArrowheads="1"/>
            </p:cNvSpPr>
            <p:nvPr/>
          </p:nvSpPr>
          <p:spPr bwMode="auto">
            <a:xfrm rot="-1500000">
              <a:off x="2920" y="1811"/>
              <a:ext cx="342"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2</a:t>
              </a:r>
              <a:endParaRPr lang="en-US"/>
            </a:p>
          </p:txBody>
        </p:sp>
        <p:sp>
          <p:nvSpPr>
            <p:cNvPr id="4211" name="Line 100"/>
            <p:cNvSpPr>
              <a:spLocks noChangeShapeType="1"/>
            </p:cNvSpPr>
            <p:nvPr/>
          </p:nvSpPr>
          <p:spPr bwMode="auto">
            <a:xfrm rot="300000">
              <a:off x="3329" y="1910"/>
              <a:ext cx="0" cy="40"/>
            </a:xfrm>
            <a:prstGeom prst="line">
              <a:avLst/>
            </a:prstGeom>
            <a:noFill/>
            <a:ln w="6350">
              <a:solidFill>
                <a:srgbClr val="0000FF"/>
              </a:solidFill>
              <a:round/>
              <a:headEnd/>
              <a:tailEnd/>
            </a:ln>
          </p:spPr>
          <p:txBody>
            <a:bodyPr/>
            <a:lstStyle/>
            <a:p>
              <a:endParaRPr lang="en-US"/>
            </a:p>
          </p:txBody>
        </p:sp>
        <p:sp>
          <p:nvSpPr>
            <p:cNvPr id="4212" name="Line 101"/>
            <p:cNvSpPr>
              <a:spLocks noChangeShapeType="1"/>
            </p:cNvSpPr>
            <p:nvPr/>
          </p:nvSpPr>
          <p:spPr bwMode="auto">
            <a:xfrm rot="600000">
              <a:off x="3362" y="1914"/>
              <a:ext cx="0" cy="41"/>
            </a:xfrm>
            <a:prstGeom prst="line">
              <a:avLst/>
            </a:prstGeom>
            <a:noFill/>
            <a:ln w="6350">
              <a:solidFill>
                <a:srgbClr val="0000FF"/>
              </a:solidFill>
              <a:round/>
              <a:headEnd/>
              <a:tailEnd/>
            </a:ln>
          </p:spPr>
          <p:txBody>
            <a:bodyPr/>
            <a:lstStyle/>
            <a:p>
              <a:endParaRPr lang="en-US"/>
            </a:p>
          </p:txBody>
        </p:sp>
        <p:sp>
          <p:nvSpPr>
            <p:cNvPr id="4213" name="Line 102"/>
            <p:cNvSpPr>
              <a:spLocks noChangeShapeType="1"/>
            </p:cNvSpPr>
            <p:nvPr/>
          </p:nvSpPr>
          <p:spPr bwMode="auto">
            <a:xfrm rot="900000">
              <a:off x="3395" y="1922"/>
              <a:ext cx="0" cy="39"/>
            </a:xfrm>
            <a:prstGeom prst="line">
              <a:avLst/>
            </a:prstGeom>
            <a:noFill/>
            <a:ln w="6350">
              <a:solidFill>
                <a:srgbClr val="0000FF"/>
              </a:solidFill>
              <a:round/>
              <a:headEnd/>
              <a:tailEnd/>
            </a:ln>
          </p:spPr>
          <p:txBody>
            <a:bodyPr/>
            <a:lstStyle/>
            <a:p>
              <a:endParaRPr lang="en-US"/>
            </a:p>
          </p:txBody>
        </p:sp>
        <p:sp>
          <p:nvSpPr>
            <p:cNvPr id="4214" name="Line 103"/>
            <p:cNvSpPr>
              <a:spLocks noChangeShapeType="1"/>
            </p:cNvSpPr>
            <p:nvPr/>
          </p:nvSpPr>
          <p:spPr bwMode="auto">
            <a:xfrm rot="1200000">
              <a:off x="3427" y="1932"/>
              <a:ext cx="0" cy="41"/>
            </a:xfrm>
            <a:prstGeom prst="line">
              <a:avLst/>
            </a:prstGeom>
            <a:noFill/>
            <a:ln w="6350">
              <a:solidFill>
                <a:srgbClr val="0000FF"/>
              </a:solidFill>
              <a:round/>
              <a:headEnd/>
              <a:tailEnd/>
            </a:ln>
          </p:spPr>
          <p:txBody>
            <a:bodyPr/>
            <a:lstStyle/>
            <a:p>
              <a:endParaRPr lang="en-US"/>
            </a:p>
          </p:txBody>
        </p:sp>
        <p:sp>
          <p:nvSpPr>
            <p:cNvPr id="4215" name="Line 104"/>
            <p:cNvSpPr>
              <a:spLocks noChangeShapeType="1"/>
            </p:cNvSpPr>
            <p:nvPr/>
          </p:nvSpPr>
          <p:spPr bwMode="auto">
            <a:xfrm rot="1500000">
              <a:off x="3452" y="1944"/>
              <a:ext cx="0" cy="89"/>
            </a:xfrm>
            <a:prstGeom prst="line">
              <a:avLst/>
            </a:prstGeom>
            <a:noFill/>
            <a:ln w="9525">
              <a:solidFill>
                <a:srgbClr val="FF0000"/>
              </a:solidFill>
              <a:round/>
              <a:headEnd/>
              <a:tailEnd/>
            </a:ln>
          </p:spPr>
          <p:txBody>
            <a:bodyPr/>
            <a:lstStyle/>
            <a:p>
              <a:endParaRPr lang="en-US"/>
            </a:p>
          </p:txBody>
        </p:sp>
        <p:sp>
          <p:nvSpPr>
            <p:cNvPr id="4216" name="Line 105"/>
            <p:cNvSpPr>
              <a:spLocks noChangeShapeType="1"/>
            </p:cNvSpPr>
            <p:nvPr/>
          </p:nvSpPr>
          <p:spPr bwMode="auto">
            <a:xfrm rot="1800000">
              <a:off x="3488" y="1962"/>
              <a:ext cx="0" cy="41"/>
            </a:xfrm>
            <a:prstGeom prst="line">
              <a:avLst/>
            </a:prstGeom>
            <a:noFill/>
            <a:ln w="6350">
              <a:solidFill>
                <a:srgbClr val="0000FF"/>
              </a:solidFill>
              <a:round/>
              <a:headEnd/>
              <a:tailEnd/>
            </a:ln>
          </p:spPr>
          <p:txBody>
            <a:bodyPr/>
            <a:lstStyle/>
            <a:p>
              <a:endParaRPr lang="en-US"/>
            </a:p>
          </p:txBody>
        </p:sp>
        <p:sp>
          <p:nvSpPr>
            <p:cNvPr id="4217" name="Line 106"/>
            <p:cNvSpPr>
              <a:spLocks noChangeShapeType="1"/>
            </p:cNvSpPr>
            <p:nvPr/>
          </p:nvSpPr>
          <p:spPr bwMode="auto">
            <a:xfrm rot="2100000">
              <a:off x="3513" y="1978"/>
              <a:ext cx="0" cy="39"/>
            </a:xfrm>
            <a:prstGeom prst="line">
              <a:avLst/>
            </a:prstGeom>
            <a:noFill/>
            <a:ln w="6350">
              <a:solidFill>
                <a:srgbClr val="0000FF"/>
              </a:solidFill>
              <a:round/>
              <a:headEnd/>
              <a:tailEnd/>
            </a:ln>
          </p:spPr>
          <p:txBody>
            <a:bodyPr/>
            <a:lstStyle/>
            <a:p>
              <a:endParaRPr lang="en-US"/>
            </a:p>
          </p:txBody>
        </p:sp>
        <p:sp>
          <p:nvSpPr>
            <p:cNvPr id="4218" name="Line 107"/>
            <p:cNvSpPr>
              <a:spLocks noChangeShapeType="1"/>
            </p:cNvSpPr>
            <p:nvPr/>
          </p:nvSpPr>
          <p:spPr bwMode="auto">
            <a:xfrm rot="2400000">
              <a:off x="3542" y="1997"/>
              <a:ext cx="0" cy="39"/>
            </a:xfrm>
            <a:prstGeom prst="line">
              <a:avLst/>
            </a:prstGeom>
            <a:noFill/>
            <a:ln w="6350">
              <a:solidFill>
                <a:srgbClr val="0000FF"/>
              </a:solidFill>
              <a:round/>
              <a:headEnd/>
              <a:tailEnd/>
            </a:ln>
          </p:spPr>
          <p:txBody>
            <a:bodyPr/>
            <a:lstStyle/>
            <a:p>
              <a:endParaRPr lang="en-US"/>
            </a:p>
          </p:txBody>
        </p:sp>
        <p:sp>
          <p:nvSpPr>
            <p:cNvPr id="4219" name="Line 108"/>
            <p:cNvSpPr>
              <a:spLocks noChangeShapeType="1"/>
            </p:cNvSpPr>
            <p:nvPr/>
          </p:nvSpPr>
          <p:spPr bwMode="auto">
            <a:xfrm rot="2700000">
              <a:off x="3565" y="2018"/>
              <a:ext cx="0" cy="44"/>
            </a:xfrm>
            <a:prstGeom prst="line">
              <a:avLst/>
            </a:prstGeom>
            <a:noFill/>
            <a:ln w="6350">
              <a:solidFill>
                <a:srgbClr val="0000FF"/>
              </a:solidFill>
              <a:round/>
              <a:headEnd/>
              <a:tailEnd/>
            </a:ln>
          </p:spPr>
          <p:txBody>
            <a:bodyPr/>
            <a:lstStyle/>
            <a:p>
              <a:endParaRPr lang="en-US"/>
            </a:p>
          </p:txBody>
        </p:sp>
        <p:sp>
          <p:nvSpPr>
            <p:cNvPr id="4220" name="Line 109"/>
            <p:cNvSpPr>
              <a:spLocks noChangeShapeType="1"/>
            </p:cNvSpPr>
            <p:nvPr/>
          </p:nvSpPr>
          <p:spPr bwMode="auto">
            <a:xfrm rot="3000000">
              <a:off x="3570" y="2029"/>
              <a:ext cx="0" cy="98"/>
            </a:xfrm>
            <a:prstGeom prst="line">
              <a:avLst/>
            </a:prstGeom>
            <a:noFill/>
            <a:ln w="9525">
              <a:solidFill>
                <a:srgbClr val="FF0000"/>
              </a:solidFill>
              <a:round/>
              <a:headEnd/>
              <a:tailEnd/>
            </a:ln>
          </p:spPr>
          <p:txBody>
            <a:bodyPr/>
            <a:lstStyle/>
            <a:p>
              <a:endParaRPr lang="en-US"/>
            </a:p>
          </p:txBody>
        </p:sp>
        <p:sp>
          <p:nvSpPr>
            <p:cNvPr id="4221" name="Line 110"/>
            <p:cNvSpPr>
              <a:spLocks noChangeShapeType="1"/>
            </p:cNvSpPr>
            <p:nvPr/>
          </p:nvSpPr>
          <p:spPr bwMode="auto">
            <a:xfrm rot="7800000">
              <a:off x="3017" y="2027"/>
              <a:ext cx="0" cy="106"/>
            </a:xfrm>
            <a:prstGeom prst="line">
              <a:avLst/>
            </a:prstGeom>
            <a:noFill/>
            <a:ln w="9525">
              <a:solidFill>
                <a:srgbClr val="FF0000"/>
              </a:solidFill>
              <a:round/>
              <a:headEnd/>
              <a:tailEnd/>
            </a:ln>
          </p:spPr>
          <p:txBody>
            <a:bodyPr/>
            <a:lstStyle/>
            <a:p>
              <a:endParaRPr lang="en-US"/>
            </a:p>
          </p:txBody>
        </p:sp>
        <p:sp>
          <p:nvSpPr>
            <p:cNvPr id="4222" name="Line 111"/>
            <p:cNvSpPr>
              <a:spLocks noChangeShapeType="1"/>
            </p:cNvSpPr>
            <p:nvPr/>
          </p:nvSpPr>
          <p:spPr bwMode="auto">
            <a:xfrm rot="-2700000">
              <a:off x="3017" y="2018"/>
              <a:ext cx="0" cy="40"/>
            </a:xfrm>
            <a:prstGeom prst="line">
              <a:avLst/>
            </a:prstGeom>
            <a:noFill/>
            <a:ln w="6350">
              <a:solidFill>
                <a:srgbClr val="0000FF"/>
              </a:solidFill>
              <a:round/>
              <a:headEnd/>
              <a:tailEnd/>
            </a:ln>
          </p:spPr>
          <p:txBody>
            <a:bodyPr/>
            <a:lstStyle/>
            <a:p>
              <a:endParaRPr lang="en-US"/>
            </a:p>
          </p:txBody>
        </p:sp>
        <p:sp>
          <p:nvSpPr>
            <p:cNvPr id="4223" name="Line 112"/>
            <p:cNvSpPr>
              <a:spLocks noChangeShapeType="1"/>
            </p:cNvSpPr>
            <p:nvPr/>
          </p:nvSpPr>
          <p:spPr bwMode="auto">
            <a:xfrm rot="-2400000">
              <a:off x="3040" y="1999"/>
              <a:ext cx="0" cy="38"/>
            </a:xfrm>
            <a:prstGeom prst="line">
              <a:avLst/>
            </a:prstGeom>
            <a:noFill/>
            <a:ln w="6350">
              <a:solidFill>
                <a:srgbClr val="0000FF"/>
              </a:solidFill>
              <a:round/>
              <a:headEnd/>
              <a:tailEnd/>
            </a:ln>
          </p:spPr>
          <p:txBody>
            <a:bodyPr/>
            <a:lstStyle/>
            <a:p>
              <a:endParaRPr lang="en-US"/>
            </a:p>
          </p:txBody>
        </p:sp>
        <p:sp>
          <p:nvSpPr>
            <p:cNvPr id="4224" name="Line 113"/>
            <p:cNvSpPr>
              <a:spLocks noChangeShapeType="1"/>
            </p:cNvSpPr>
            <p:nvPr/>
          </p:nvSpPr>
          <p:spPr bwMode="auto">
            <a:xfrm rot="-2100000">
              <a:off x="3069" y="1979"/>
              <a:ext cx="0" cy="39"/>
            </a:xfrm>
            <a:prstGeom prst="line">
              <a:avLst/>
            </a:prstGeom>
            <a:noFill/>
            <a:ln w="6350">
              <a:solidFill>
                <a:srgbClr val="0000FF"/>
              </a:solidFill>
              <a:round/>
              <a:headEnd/>
              <a:tailEnd/>
            </a:ln>
          </p:spPr>
          <p:txBody>
            <a:bodyPr/>
            <a:lstStyle/>
            <a:p>
              <a:endParaRPr lang="en-US"/>
            </a:p>
          </p:txBody>
        </p:sp>
        <p:sp>
          <p:nvSpPr>
            <p:cNvPr id="4225" name="Line 114"/>
            <p:cNvSpPr>
              <a:spLocks noChangeShapeType="1"/>
            </p:cNvSpPr>
            <p:nvPr/>
          </p:nvSpPr>
          <p:spPr bwMode="auto">
            <a:xfrm rot="-1800000">
              <a:off x="3095" y="1961"/>
              <a:ext cx="0" cy="39"/>
            </a:xfrm>
            <a:prstGeom prst="line">
              <a:avLst/>
            </a:prstGeom>
            <a:noFill/>
            <a:ln w="6350">
              <a:solidFill>
                <a:srgbClr val="0000FF"/>
              </a:solidFill>
              <a:round/>
              <a:headEnd/>
              <a:tailEnd/>
            </a:ln>
          </p:spPr>
          <p:txBody>
            <a:bodyPr/>
            <a:lstStyle/>
            <a:p>
              <a:endParaRPr lang="en-US"/>
            </a:p>
          </p:txBody>
        </p:sp>
        <p:sp>
          <p:nvSpPr>
            <p:cNvPr id="4226" name="Line 115"/>
            <p:cNvSpPr>
              <a:spLocks noChangeShapeType="1"/>
            </p:cNvSpPr>
            <p:nvPr/>
          </p:nvSpPr>
          <p:spPr bwMode="auto">
            <a:xfrm rot="-1500000">
              <a:off x="3139" y="1943"/>
              <a:ext cx="0" cy="88"/>
            </a:xfrm>
            <a:prstGeom prst="line">
              <a:avLst/>
            </a:prstGeom>
            <a:noFill/>
            <a:ln w="9525">
              <a:solidFill>
                <a:srgbClr val="FF0000"/>
              </a:solidFill>
              <a:round/>
              <a:headEnd/>
              <a:tailEnd/>
            </a:ln>
          </p:spPr>
          <p:txBody>
            <a:bodyPr/>
            <a:lstStyle/>
            <a:p>
              <a:endParaRPr lang="en-US"/>
            </a:p>
          </p:txBody>
        </p:sp>
        <p:sp>
          <p:nvSpPr>
            <p:cNvPr id="4227" name="Line 116"/>
            <p:cNvSpPr>
              <a:spLocks noChangeShapeType="1"/>
            </p:cNvSpPr>
            <p:nvPr/>
          </p:nvSpPr>
          <p:spPr bwMode="auto">
            <a:xfrm rot="-1200000">
              <a:off x="3159" y="1932"/>
              <a:ext cx="0" cy="41"/>
            </a:xfrm>
            <a:prstGeom prst="line">
              <a:avLst/>
            </a:prstGeom>
            <a:noFill/>
            <a:ln w="6350">
              <a:solidFill>
                <a:srgbClr val="0000FF"/>
              </a:solidFill>
              <a:round/>
              <a:headEnd/>
              <a:tailEnd/>
            </a:ln>
          </p:spPr>
          <p:txBody>
            <a:bodyPr/>
            <a:lstStyle/>
            <a:p>
              <a:endParaRPr lang="en-US"/>
            </a:p>
          </p:txBody>
        </p:sp>
        <p:sp>
          <p:nvSpPr>
            <p:cNvPr id="4228" name="Line 117"/>
            <p:cNvSpPr>
              <a:spLocks noChangeShapeType="1"/>
            </p:cNvSpPr>
            <p:nvPr/>
          </p:nvSpPr>
          <p:spPr bwMode="auto">
            <a:xfrm rot="-900000">
              <a:off x="3187" y="1925"/>
              <a:ext cx="0" cy="40"/>
            </a:xfrm>
            <a:prstGeom prst="line">
              <a:avLst/>
            </a:prstGeom>
            <a:noFill/>
            <a:ln w="6350">
              <a:solidFill>
                <a:srgbClr val="0000FF"/>
              </a:solidFill>
              <a:round/>
              <a:headEnd/>
              <a:tailEnd/>
            </a:ln>
          </p:spPr>
          <p:txBody>
            <a:bodyPr/>
            <a:lstStyle/>
            <a:p>
              <a:endParaRPr lang="en-US"/>
            </a:p>
          </p:txBody>
        </p:sp>
        <p:sp>
          <p:nvSpPr>
            <p:cNvPr id="4229" name="Line 118"/>
            <p:cNvSpPr>
              <a:spLocks noChangeShapeType="1"/>
            </p:cNvSpPr>
            <p:nvPr/>
          </p:nvSpPr>
          <p:spPr bwMode="auto">
            <a:xfrm rot="-600000">
              <a:off x="3221" y="1918"/>
              <a:ext cx="0" cy="39"/>
            </a:xfrm>
            <a:prstGeom prst="line">
              <a:avLst/>
            </a:prstGeom>
            <a:noFill/>
            <a:ln w="6350">
              <a:solidFill>
                <a:srgbClr val="0000FF"/>
              </a:solidFill>
              <a:round/>
              <a:headEnd/>
              <a:tailEnd/>
            </a:ln>
          </p:spPr>
          <p:txBody>
            <a:bodyPr/>
            <a:lstStyle/>
            <a:p>
              <a:endParaRPr lang="en-US"/>
            </a:p>
          </p:txBody>
        </p:sp>
        <p:sp>
          <p:nvSpPr>
            <p:cNvPr id="4230" name="Line 119"/>
            <p:cNvSpPr>
              <a:spLocks noChangeShapeType="1"/>
            </p:cNvSpPr>
            <p:nvPr/>
          </p:nvSpPr>
          <p:spPr bwMode="auto">
            <a:xfrm rot="-300000">
              <a:off x="3256" y="1912"/>
              <a:ext cx="0" cy="39"/>
            </a:xfrm>
            <a:prstGeom prst="line">
              <a:avLst/>
            </a:prstGeom>
            <a:noFill/>
            <a:ln w="6350">
              <a:solidFill>
                <a:srgbClr val="0000FF"/>
              </a:solidFill>
              <a:round/>
              <a:headEnd/>
              <a:tailEnd/>
            </a:ln>
          </p:spPr>
          <p:txBody>
            <a:bodyPr/>
            <a:lstStyle/>
            <a:p>
              <a:endParaRPr lang="en-US"/>
            </a:p>
          </p:txBody>
        </p:sp>
        <p:sp>
          <p:nvSpPr>
            <p:cNvPr id="4231" name="Line 120"/>
            <p:cNvSpPr>
              <a:spLocks noChangeShapeType="1"/>
            </p:cNvSpPr>
            <p:nvPr/>
          </p:nvSpPr>
          <p:spPr bwMode="auto">
            <a:xfrm rot="6300000">
              <a:off x="2952" y="2150"/>
              <a:ext cx="0" cy="107"/>
            </a:xfrm>
            <a:prstGeom prst="line">
              <a:avLst/>
            </a:prstGeom>
            <a:noFill/>
            <a:ln w="9525">
              <a:solidFill>
                <a:srgbClr val="FF0000"/>
              </a:solidFill>
              <a:round/>
              <a:headEnd/>
              <a:tailEnd/>
            </a:ln>
          </p:spPr>
          <p:txBody>
            <a:bodyPr/>
            <a:lstStyle/>
            <a:p>
              <a:endParaRPr lang="en-US"/>
            </a:p>
          </p:txBody>
        </p:sp>
        <p:sp>
          <p:nvSpPr>
            <p:cNvPr id="4232" name="Line 121"/>
            <p:cNvSpPr>
              <a:spLocks noChangeShapeType="1"/>
            </p:cNvSpPr>
            <p:nvPr/>
          </p:nvSpPr>
          <p:spPr bwMode="auto">
            <a:xfrm rot="-4200000">
              <a:off x="2931" y="2146"/>
              <a:ext cx="0" cy="42"/>
            </a:xfrm>
            <a:prstGeom prst="line">
              <a:avLst/>
            </a:prstGeom>
            <a:noFill/>
            <a:ln w="6350">
              <a:solidFill>
                <a:srgbClr val="0000FF"/>
              </a:solidFill>
              <a:round/>
              <a:headEnd/>
              <a:tailEnd/>
            </a:ln>
          </p:spPr>
          <p:txBody>
            <a:bodyPr/>
            <a:lstStyle/>
            <a:p>
              <a:endParaRPr lang="en-US"/>
            </a:p>
          </p:txBody>
        </p:sp>
        <p:sp>
          <p:nvSpPr>
            <p:cNvPr id="4233" name="Line 122"/>
            <p:cNvSpPr>
              <a:spLocks noChangeShapeType="1"/>
            </p:cNvSpPr>
            <p:nvPr/>
          </p:nvSpPr>
          <p:spPr bwMode="auto">
            <a:xfrm rot="-3900000">
              <a:off x="2943" y="2118"/>
              <a:ext cx="0" cy="43"/>
            </a:xfrm>
            <a:prstGeom prst="line">
              <a:avLst/>
            </a:prstGeom>
            <a:noFill/>
            <a:ln w="6350">
              <a:solidFill>
                <a:srgbClr val="0000FF"/>
              </a:solidFill>
              <a:round/>
              <a:headEnd/>
              <a:tailEnd/>
            </a:ln>
          </p:spPr>
          <p:txBody>
            <a:bodyPr/>
            <a:lstStyle/>
            <a:p>
              <a:endParaRPr lang="en-US"/>
            </a:p>
          </p:txBody>
        </p:sp>
        <p:sp>
          <p:nvSpPr>
            <p:cNvPr id="4234" name="Line 123"/>
            <p:cNvSpPr>
              <a:spLocks noChangeShapeType="1"/>
            </p:cNvSpPr>
            <p:nvPr/>
          </p:nvSpPr>
          <p:spPr bwMode="auto">
            <a:xfrm rot="-3600000">
              <a:off x="2959" y="2094"/>
              <a:ext cx="0" cy="42"/>
            </a:xfrm>
            <a:prstGeom prst="line">
              <a:avLst/>
            </a:prstGeom>
            <a:noFill/>
            <a:ln w="6350">
              <a:solidFill>
                <a:srgbClr val="0000FF"/>
              </a:solidFill>
              <a:round/>
              <a:headEnd/>
              <a:tailEnd/>
            </a:ln>
          </p:spPr>
          <p:txBody>
            <a:bodyPr/>
            <a:lstStyle/>
            <a:p>
              <a:endParaRPr lang="en-US"/>
            </a:p>
          </p:txBody>
        </p:sp>
        <p:sp>
          <p:nvSpPr>
            <p:cNvPr id="4235" name="Line 124"/>
            <p:cNvSpPr>
              <a:spLocks noChangeShapeType="1"/>
            </p:cNvSpPr>
            <p:nvPr/>
          </p:nvSpPr>
          <p:spPr bwMode="auto">
            <a:xfrm rot="-3300000">
              <a:off x="2975" y="2064"/>
              <a:ext cx="0" cy="42"/>
            </a:xfrm>
            <a:prstGeom prst="line">
              <a:avLst/>
            </a:prstGeom>
            <a:noFill/>
            <a:ln w="6350">
              <a:solidFill>
                <a:srgbClr val="0000FF"/>
              </a:solidFill>
              <a:round/>
              <a:headEnd/>
              <a:tailEnd/>
            </a:ln>
          </p:spPr>
          <p:txBody>
            <a:bodyPr/>
            <a:lstStyle/>
            <a:p>
              <a:endParaRPr lang="en-US"/>
            </a:p>
          </p:txBody>
        </p:sp>
        <p:sp>
          <p:nvSpPr>
            <p:cNvPr id="4236" name="Line 125"/>
            <p:cNvSpPr>
              <a:spLocks noChangeShapeType="1"/>
            </p:cNvSpPr>
            <p:nvPr/>
          </p:nvSpPr>
          <p:spPr bwMode="auto">
            <a:xfrm rot="3300000">
              <a:off x="3604" y="2067"/>
              <a:ext cx="0" cy="42"/>
            </a:xfrm>
            <a:prstGeom prst="line">
              <a:avLst/>
            </a:prstGeom>
            <a:noFill/>
            <a:ln w="6350">
              <a:solidFill>
                <a:srgbClr val="0000FF"/>
              </a:solidFill>
              <a:round/>
              <a:headEnd/>
              <a:tailEnd/>
            </a:ln>
          </p:spPr>
          <p:txBody>
            <a:bodyPr/>
            <a:lstStyle/>
            <a:p>
              <a:endParaRPr lang="en-US"/>
            </a:p>
          </p:txBody>
        </p:sp>
        <p:sp>
          <p:nvSpPr>
            <p:cNvPr id="4237" name="Line 126"/>
            <p:cNvSpPr>
              <a:spLocks noChangeShapeType="1"/>
            </p:cNvSpPr>
            <p:nvPr/>
          </p:nvSpPr>
          <p:spPr bwMode="auto">
            <a:xfrm rot="3600000">
              <a:off x="3618" y="2088"/>
              <a:ext cx="0" cy="44"/>
            </a:xfrm>
            <a:prstGeom prst="line">
              <a:avLst/>
            </a:prstGeom>
            <a:noFill/>
            <a:ln w="6350">
              <a:solidFill>
                <a:srgbClr val="0000FF"/>
              </a:solidFill>
              <a:round/>
              <a:headEnd/>
              <a:tailEnd/>
            </a:ln>
          </p:spPr>
          <p:txBody>
            <a:bodyPr/>
            <a:lstStyle/>
            <a:p>
              <a:endParaRPr lang="en-US"/>
            </a:p>
          </p:txBody>
        </p:sp>
        <p:sp>
          <p:nvSpPr>
            <p:cNvPr id="4238" name="Line 127"/>
            <p:cNvSpPr>
              <a:spLocks noChangeShapeType="1"/>
            </p:cNvSpPr>
            <p:nvPr/>
          </p:nvSpPr>
          <p:spPr bwMode="auto">
            <a:xfrm rot="3900000">
              <a:off x="3637" y="2116"/>
              <a:ext cx="0" cy="42"/>
            </a:xfrm>
            <a:prstGeom prst="line">
              <a:avLst/>
            </a:prstGeom>
            <a:noFill/>
            <a:ln w="6350">
              <a:solidFill>
                <a:srgbClr val="0000FF"/>
              </a:solidFill>
              <a:round/>
              <a:headEnd/>
              <a:tailEnd/>
            </a:ln>
          </p:spPr>
          <p:txBody>
            <a:bodyPr/>
            <a:lstStyle/>
            <a:p>
              <a:endParaRPr lang="en-US"/>
            </a:p>
          </p:txBody>
        </p:sp>
        <p:sp>
          <p:nvSpPr>
            <p:cNvPr id="4239" name="Line 128"/>
            <p:cNvSpPr>
              <a:spLocks noChangeShapeType="1"/>
            </p:cNvSpPr>
            <p:nvPr/>
          </p:nvSpPr>
          <p:spPr bwMode="auto">
            <a:xfrm rot="4200000">
              <a:off x="3649" y="2146"/>
              <a:ext cx="0" cy="42"/>
            </a:xfrm>
            <a:prstGeom prst="line">
              <a:avLst/>
            </a:prstGeom>
            <a:noFill/>
            <a:ln w="6350">
              <a:solidFill>
                <a:srgbClr val="0000FF"/>
              </a:solidFill>
              <a:round/>
              <a:headEnd/>
              <a:tailEnd/>
            </a:ln>
          </p:spPr>
          <p:txBody>
            <a:bodyPr/>
            <a:lstStyle/>
            <a:p>
              <a:endParaRPr lang="en-US"/>
            </a:p>
          </p:txBody>
        </p:sp>
        <p:sp>
          <p:nvSpPr>
            <p:cNvPr id="4240" name="Line 129"/>
            <p:cNvSpPr>
              <a:spLocks noChangeShapeType="1"/>
            </p:cNvSpPr>
            <p:nvPr/>
          </p:nvSpPr>
          <p:spPr bwMode="auto">
            <a:xfrm rot="4500000">
              <a:off x="3636" y="2155"/>
              <a:ext cx="0" cy="98"/>
            </a:xfrm>
            <a:prstGeom prst="line">
              <a:avLst/>
            </a:prstGeom>
            <a:noFill/>
            <a:ln w="9525">
              <a:solidFill>
                <a:srgbClr val="FF0000"/>
              </a:solidFill>
              <a:round/>
              <a:headEnd/>
              <a:tailEnd/>
            </a:ln>
          </p:spPr>
          <p:txBody>
            <a:bodyPr/>
            <a:lstStyle/>
            <a:p>
              <a:endParaRPr lang="en-US"/>
            </a:p>
          </p:txBody>
        </p:sp>
        <p:sp>
          <p:nvSpPr>
            <p:cNvPr id="4241" name="Text Box 130"/>
            <p:cNvSpPr txBox="1">
              <a:spLocks noChangeArrowheads="1"/>
            </p:cNvSpPr>
            <p:nvPr/>
          </p:nvSpPr>
          <p:spPr bwMode="auto">
            <a:xfrm>
              <a:off x="2674" y="2088"/>
              <a:ext cx="343"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0</a:t>
              </a:r>
              <a:endParaRPr lang="en-US"/>
            </a:p>
          </p:txBody>
        </p:sp>
        <p:sp>
          <p:nvSpPr>
            <p:cNvPr id="4242" name="Text Box 131"/>
            <p:cNvSpPr txBox="1">
              <a:spLocks noChangeArrowheads="1"/>
            </p:cNvSpPr>
            <p:nvPr/>
          </p:nvSpPr>
          <p:spPr bwMode="auto">
            <a:xfrm rot="-2443161">
              <a:off x="2760" y="1939"/>
              <a:ext cx="342" cy="173"/>
            </a:xfrm>
            <a:prstGeom prst="rect">
              <a:avLst/>
            </a:prstGeom>
            <a:noFill/>
            <a:ln w="12700">
              <a:noFill/>
              <a:miter lim="800000"/>
              <a:headEnd/>
              <a:tailEnd/>
            </a:ln>
          </p:spPr>
          <p:txBody>
            <a:bodyPr>
              <a:spAutoFit/>
            </a:bodyPr>
            <a:lstStyle/>
            <a:p>
              <a:pPr algn="ctr" eaLnBrk="1" hangingPunct="1"/>
              <a:r>
                <a:rPr lang="en-US" sz="1200"/>
                <a:t>1</a:t>
              </a:r>
            </a:p>
          </p:txBody>
        </p:sp>
        <p:sp>
          <p:nvSpPr>
            <p:cNvPr id="4243" name="Text Box 132"/>
            <p:cNvSpPr txBox="1">
              <a:spLocks noChangeArrowheads="1"/>
            </p:cNvSpPr>
            <p:nvPr/>
          </p:nvSpPr>
          <p:spPr bwMode="auto">
            <a:xfrm rot="3000000">
              <a:off x="3392" y="1800"/>
              <a:ext cx="307"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4</a:t>
              </a:r>
              <a:endParaRPr lang="en-US"/>
            </a:p>
          </p:txBody>
        </p:sp>
        <p:sp>
          <p:nvSpPr>
            <p:cNvPr id="4244" name="Text Box 133"/>
            <p:cNvSpPr txBox="1">
              <a:spLocks noChangeArrowheads="1"/>
            </p:cNvSpPr>
            <p:nvPr/>
          </p:nvSpPr>
          <p:spPr bwMode="auto">
            <a:xfrm rot="4500000">
              <a:off x="3611" y="2104"/>
              <a:ext cx="309" cy="173"/>
            </a:xfrm>
            <a:prstGeom prst="rect">
              <a:avLst/>
            </a:prstGeom>
            <a:noFill/>
            <a:ln w="12700">
              <a:noFill/>
              <a:miter lim="800000"/>
              <a:headEnd/>
              <a:tailEnd/>
            </a:ln>
          </p:spPr>
          <p:txBody>
            <a:bodyPr>
              <a:spAutoFit/>
            </a:bodyPr>
            <a:lstStyle/>
            <a:p>
              <a:pPr algn="ctr" eaLnBrk="1" hangingPunct="1"/>
              <a:r>
                <a:rPr lang="en-US" sz="1200">
                  <a:solidFill>
                    <a:srgbClr val="0000FF"/>
                  </a:solidFill>
                  <a:latin typeface="Times New Roman" pitchFamily="18" charset="0"/>
                </a:rPr>
                <a:t>6</a:t>
              </a:r>
              <a:endParaRPr lang="en-US"/>
            </a:p>
          </p:txBody>
        </p:sp>
        <p:sp>
          <p:nvSpPr>
            <p:cNvPr id="4245" name="Text Box 134"/>
            <p:cNvSpPr txBox="1">
              <a:spLocks noChangeArrowheads="1"/>
            </p:cNvSpPr>
            <p:nvPr/>
          </p:nvSpPr>
          <p:spPr bwMode="auto">
            <a:xfrm>
              <a:off x="2997" y="2051"/>
              <a:ext cx="590" cy="231"/>
            </a:xfrm>
            <a:prstGeom prst="rect">
              <a:avLst/>
            </a:prstGeom>
            <a:noFill/>
            <a:ln w="9525">
              <a:noFill/>
              <a:miter lim="800000"/>
              <a:headEnd/>
              <a:tailEnd/>
            </a:ln>
          </p:spPr>
          <p:txBody>
            <a:bodyPr>
              <a:spAutoFit/>
            </a:bodyPr>
            <a:lstStyle/>
            <a:p>
              <a:pPr algn="ctr" eaLnBrk="1" hangingPunct="1"/>
              <a:r>
                <a:rPr lang="en-US"/>
                <a:t>V</a:t>
              </a:r>
            </a:p>
          </p:txBody>
        </p:sp>
        <p:sp>
          <p:nvSpPr>
            <p:cNvPr id="4246" name="AutoShape 135"/>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w="3175" algn="ctr">
              <a:noFill/>
              <a:miter lim="800000"/>
              <a:headEnd/>
              <a:tailEnd/>
            </a:ln>
          </p:spPr>
          <p:txBody>
            <a:bodyPr wrap="none" anchor="ctr"/>
            <a:lstStyle/>
            <a:p>
              <a:endParaRPr lang="en-US"/>
            </a:p>
          </p:txBody>
        </p:sp>
        <p:sp>
          <p:nvSpPr>
            <p:cNvPr id="4247" name="Rectangle 136"/>
            <p:cNvSpPr>
              <a:spLocks noChangeArrowheads="1"/>
            </p:cNvSpPr>
            <p:nvPr/>
          </p:nvSpPr>
          <p:spPr bwMode="auto">
            <a:xfrm>
              <a:off x="2620" y="2336"/>
              <a:ext cx="1283" cy="481"/>
            </a:xfrm>
            <a:prstGeom prst="rect">
              <a:avLst/>
            </a:prstGeom>
            <a:solidFill>
              <a:schemeClr val="bg1"/>
            </a:solidFill>
            <a:ln w="57150" cmpd="thickThin">
              <a:noFill/>
              <a:miter lim="800000"/>
              <a:headEnd/>
              <a:tailEnd/>
            </a:ln>
          </p:spPr>
          <p:txBody>
            <a:bodyPr wrap="none" anchor="ctr"/>
            <a:lstStyle/>
            <a:p>
              <a:pPr eaLnBrk="1" hangingPunct="1"/>
              <a:endParaRPr lang="en-US"/>
            </a:p>
          </p:txBody>
        </p:sp>
        <p:sp>
          <p:nvSpPr>
            <p:cNvPr id="4248" name="Rectangle 137"/>
            <p:cNvSpPr>
              <a:spLocks noChangeArrowheads="1"/>
            </p:cNvSpPr>
            <p:nvPr/>
          </p:nvSpPr>
          <p:spPr bwMode="auto">
            <a:xfrm>
              <a:off x="2655" y="1728"/>
              <a:ext cx="1273" cy="645"/>
            </a:xfrm>
            <a:prstGeom prst="rect">
              <a:avLst/>
            </a:prstGeom>
            <a:noFill/>
            <a:ln w="28575">
              <a:solidFill>
                <a:srgbClr val="0000FF"/>
              </a:solidFill>
              <a:miter lim="800000"/>
              <a:headEnd/>
              <a:tailEnd/>
            </a:ln>
          </p:spPr>
          <p:txBody>
            <a:bodyPr wrap="none" anchor="ctr"/>
            <a:lstStyle/>
            <a:p>
              <a:pPr algn="ctr" eaLnBrk="1" hangingPunct="1"/>
              <a:endParaRPr lang="en-US"/>
            </a:p>
          </p:txBody>
        </p:sp>
        <p:sp>
          <p:nvSpPr>
            <p:cNvPr id="4249" name="Rectangle 138"/>
            <p:cNvSpPr>
              <a:spLocks noChangeArrowheads="1"/>
            </p:cNvSpPr>
            <p:nvPr/>
          </p:nvSpPr>
          <p:spPr bwMode="auto">
            <a:xfrm>
              <a:off x="2592" y="1686"/>
              <a:ext cx="1393" cy="1142"/>
            </a:xfrm>
            <a:prstGeom prst="rect">
              <a:avLst/>
            </a:prstGeom>
            <a:noFill/>
            <a:ln w="57150" cmpd="thickThin">
              <a:solidFill>
                <a:srgbClr val="663300"/>
              </a:solidFill>
              <a:miter lim="800000"/>
              <a:headEnd/>
              <a:tailEnd/>
            </a:ln>
          </p:spPr>
          <p:txBody>
            <a:bodyPr wrap="none" anchor="ctr"/>
            <a:lstStyle/>
            <a:p>
              <a:pPr eaLnBrk="1" hangingPunct="1"/>
              <a:endParaRPr lang="en-US"/>
            </a:p>
          </p:txBody>
        </p:sp>
        <p:sp>
          <p:nvSpPr>
            <p:cNvPr id="4250" name="AutoShape 139"/>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4251" name="Arc 140"/>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p:spPr>
          <p:txBody>
            <a:bodyPr wrap="none" anchor="ctr"/>
            <a:lstStyle/>
            <a:p>
              <a:endParaRPr lang="en-US"/>
            </a:p>
          </p:txBody>
        </p:sp>
        <p:sp>
          <p:nvSpPr>
            <p:cNvPr id="4252" name="Freeform 141"/>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p>
          </p:txBody>
        </p:sp>
        <p:sp>
          <p:nvSpPr>
            <p:cNvPr id="4253" name="Freeform 142"/>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p>
          </p:txBody>
        </p:sp>
        <p:sp>
          <p:nvSpPr>
            <p:cNvPr id="4254" name="AutoShape 143"/>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4255" name="Oval 144"/>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p>
              <a:pPr eaLnBrk="1" hangingPunct="1"/>
              <a:endParaRPr lang="en-US"/>
            </a:p>
          </p:txBody>
        </p:sp>
        <p:sp>
          <p:nvSpPr>
            <p:cNvPr id="4256" name="Oval 145"/>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p>
              <a:pPr eaLnBrk="1" hangingPunct="1"/>
              <a:endParaRPr lang="en-US"/>
            </a:p>
          </p:txBody>
        </p:sp>
        <p:sp>
          <p:nvSpPr>
            <p:cNvPr id="4257" name="Text Box 146"/>
            <p:cNvSpPr txBox="1">
              <a:spLocks noChangeArrowheads="1"/>
            </p:cNvSpPr>
            <p:nvPr/>
          </p:nvSpPr>
          <p:spPr bwMode="auto">
            <a:xfrm>
              <a:off x="3600"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sp>
          <p:nvSpPr>
            <p:cNvPr id="4258" name="Text Box 147"/>
            <p:cNvSpPr txBox="1">
              <a:spLocks noChangeArrowheads="1"/>
            </p:cNvSpPr>
            <p:nvPr/>
          </p:nvSpPr>
          <p:spPr bwMode="auto">
            <a:xfrm>
              <a:off x="2736" y="2448"/>
              <a:ext cx="336" cy="288"/>
            </a:xfrm>
            <a:prstGeom prst="rect">
              <a:avLst/>
            </a:prstGeom>
            <a:noFill/>
            <a:ln w="9525">
              <a:noFill/>
              <a:miter lim="800000"/>
              <a:headEnd/>
              <a:tailEnd/>
            </a:ln>
          </p:spPr>
          <p:txBody>
            <a:bodyPr>
              <a:spAutoFit/>
            </a:bodyPr>
            <a:lstStyle/>
            <a:p>
              <a:pPr eaLnBrk="1" hangingPunct="1">
                <a:spcBef>
                  <a:spcPct val="50000"/>
                </a:spcBef>
              </a:pPr>
              <a:r>
                <a:rPr lang="en-US" sz="2400"/>
                <a:t>+</a:t>
              </a:r>
            </a:p>
          </p:txBody>
        </p:sp>
      </p:grpSp>
      <p:sp>
        <p:nvSpPr>
          <p:cNvPr id="4153" name="Line 148"/>
          <p:cNvSpPr>
            <a:spLocks noChangeShapeType="1"/>
          </p:cNvSpPr>
          <p:nvPr/>
        </p:nvSpPr>
        <p:spPr bwMode="auto">
          <a:xfrm>
            <a:off x="2362200" y="4343400"/>
            <a:ext cx="0" cy="762000"/>
          </a:xfrm>
          <a:prstGeom prst="line">
            <a:avLst/>
          </a:prstGeom>
          <a:noFill/>
          <a:ln w="57150">
            <a:solidFill>
              <a:srgbClr val="660033"/>
            </a:solidFill>
            <a:round/>
            <a:headEnd/>
            <a:tailEnd/>
          </a:ln>
        </p:spPr>
        <p:txBody>
          <a:bodyPr/>
          <a:lstStyle/>
          <a:p>
            <a:endParaRPr lang="en-US"/>
          </a:p>
        </p:txBody>
      </p:sp>
      <p:sp>
        <p:nvSpPr>
          <p:cNvPr id="4154" name="Line 149"/>
          <p:cNvSpPr>
            <a:spLocks noChangeShapeType="1"/>
          </p:cNvSpPr>
          <p:nvPr/>
        </p:nvSpPr>
        <p:spPr bwMode="auto">
          <a:xfrm>
            <a:off x="7672388" y="4267200"/>
            <a:ext cx="0" cy="2362200"/>
          </a:xfrm>
          <a:prstGeom prst="line">
            <a:avLst/>
          </a:prstGeom>
          <a:noFill/>
          <a:ln w="57150">
            <a:solidFill>
              <a:schemeClr val="tx1"/>
            </a:solidFill>
            <a:round/>
            <a:headEnd type="oval" w="med" len="med"/>
            <a:tailEnd type="oval" w="med" len="med"/>
          </a:ln>
        </p:spPr>
        <p:txBody>
          <a:bodyPr/>
          <a:lstStyle/>
          <a:p>
            <a:endParaRPr lang="en-US"/>
          </a:p>
        </p:txBody>
      </p:sp>
      <p:sp>
        <p:nvSpPr>
          <p:cNvPr id="4155" name="Line 150"/>
          <p:cNvSpPr>
            <a:spLocks noChangeShapeType="1"/>
          </p:cNvSpPr>
          <p:nvPr/>
        </p:nvSpPr>
        <p:spPr bwMode="auto">
          <a:xfrm>
            <a:off x="4114800" y="6669088"/>
            <a:ext cx="381000" cy="0"/>
          </a:xfrm>
          <a:prstGeom prst="line">
            <a:avLst/>
          </a:prstGeom>
          <a:noFill/>
          <a:ln w="57150">
            <a:solidFill>
              <a:srgbClr val="800000"/>
            </a:solidFill>
            <a:round/>
            <a:headEnd/>
            <a:tailEnd/>
          </a:ln>
        </p:spPr>
        <p:txBody>
          <a:bodyPr/>
          <a:lstStyle/>
          <a:p>
            <a:endParaRPr lang="en-US"/>
          </a:p>
        </p:txBody>
      </p:sp>
      <p:sp>
        <p:nvSpPr>
          <p:cNvPr id="4156" name="Line 151"/>
          <p:cNvSpPr>
            <a:spLocks noChangeShapeType="1"/>
          </p:cNvSpPr>
          <p:nvPr/>
        </p:nvSpPr>
        <p:spPr bwMode="auto">
          <a:xfrm flipV="1">
            <a:off x="6248400" y="6629400"/>
            <a:ext cx="1447800" cy="28575"/>
          </a:xfrm>
          <a:prstGeom prst="line">
            <a:avLst/>
          </a:prstGeom>
          <a:noFill/>
          <a:ln w="57150">
            <a:solidFill>
              <a:schemeClr val="tx1"/>
            </a:solidFill>
            <a:round/>
            <a:headEnd type="oval" w="med" len="med"/>
            <a:tailEnd/>
          </a:ln>
        </p:spPr>
        <p:txBody>
          <a:bodyPr/>
          <a:lstStyle/>
          <a:p>
            <a:endParaRPr lang="en-US"/>
          </a:p>
        </p:txBody>
      </p:sp>
      <p:grpSp>
        <p:nvGrpSpPr>
          <p:cNvPr id="10" name="Group 152"/>
          <p:cNvGrpSpPr>
            <a:grpSpLocks/>
          </p:cNvGrpSpPr>
          <p:nvPr/>
        </p:nvGrpSpPr>
        <p:grpSpPr bwMode="auto">
          <a:xfrm rot="-285818">
            <a:off x="4860925" y="5832475"/>
            <a:ext cx="1066800" cy="609600"/>
            <a:chOff x="1488" y="3504"/>
            <a:chExt cx="864" cy="480"/>
          </a:xfrm>
        </p:grpSpPr>
        <p:sp>
          <p:nvSpPr>
            <p:cNvPr id="4197" name="Line 153"/>
            <p:cNvSpPr>
              <a:spLocks noChangeShapeType="1"/>
            </p:cNvSpPr>
            <p:nvPr/>
          </p:nvSpPr>
          <p:spPr bwMode="auto">
            <a:xfrm flipH="1" flipV="1">
              <a:off x="1488" y="3504"/>
              <a:ext cx="432" cy="240"/>
            </a:xfrm>
            <a:prstGeom prst="line">
              <a:avLst/>
            </a:prstGeom>
            <a:noFill/>
            <a:ln w="9525">
              <a:solidFill>
                <a:srgbClr val="FF3300"/>
              </a:solidFill>
              <a:round/>
              <a:headEnd type="oval" w="med" len="med"/>
              <a:tailEnd type="triangle" w="med" len="med"/>
            </a:ln>
          </p:spPr>
          <p:txBody>
            <a:bodyPr/>
            <a:lstStyle/>
            <a:p>
              <a:endParaRPr lang="en-US"/>
            </a:p>
          </p:txBody>
        </p:sp>
        <p:sp>
          <p:nvSpPr>
            <p:cNvPr id="4198" name="Line 154"/>
            <p:cNvSpPr>
              <a:spLocks noChangeShapeType="1"/>
            </p:cNvSpPr>
            <p:nvPr/>
          </p:nvSpPr>
          <p:spPr bwMode="auto">
            <a:xfrm flipH="1" flipV="1">
              <a:off x="1920" y="3744"/>
              <a:ext cx="432" cy="240"/>
            </a:xfrm>
            <a:prstGeom prst="line">
              <a:avLst/>
            </a:prstGeom>
            <a:noFill/>
            <a:ln w="9525">
              <a:solidFill>
                <a:schemeClr val="bg1"/>
              </a:solidFill>
              <a:round/>
              <a:headEnd type="oval" w="med" len="med"/>
              <a:tailEnd type="triangle" w="med" len="med"/>
            </a:ln>
          </p:spPr>
          <p:txBody>
            <a:bodyPr/>
            <a:lstStyle/>
            <a:p>
              <a:endParaRPr lang="en-US"/>
            </a:p>
          </p:txBody>
        </p:sp>
      </p:grpSp>
      <p:grpSp>
        <p:nvGrpSpPr>
          <p:cNvPr id="11" name="Group 156"/>
          <p:cNvGrpSpPr>
            <a:grpSpLocks/>
          </p:cNvGrpSpPr>
          <p:nvPr/>
        </p:nvGrpSpPr>
        <p:grpSpPr bwMode="auto">
          <a:xfrm>
            <a:off x="5867400" y="3962400"/>
            <a:ext cx="1760538" cy="533400"/>
            <a:chOff x="1776" y="2976"/>
            <a:chExt cx="1109" cy="336"/>
          </a:xfrm>
        </p:grpSpPr>
        <p:sp>
          <p:nvSpPr>
            <p:cNvPr id="4182" name="Line 157"/>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4183" name="Line 158"/>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12" name="Group 159"/>
            <p:cNvGrpSpPr>
              <a:grpSpLocks/>
            </p:cNvGrpSpPr>
            <p:nvPr/>
          </p:nvGrpSpPr>
          <p:grpSpPr bwMode="auto">
            <a:xfrm>
              <a:off x="1776" y="2976"/>
              <a:ext cx="905" cy="336"/>
              <a:chOff x="2880" y="2544"/>
              <a:chExt cx="905" cy="336"/>
            </a:xfrm>
          </p:grpSpPr>
          <p:sp>
            <p:nvSpPr>
              <p:cNvPr id="4185" name="Line 160"/>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4186" name="Line 161"/>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4187" name="Line 162"/>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4188" name="Line 163"/>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4189" name="Line 164"/>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4190" name="Line 165"/>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4191" name="Line 166"/>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4192" name="Line 167"/>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4193" name="Line 168"/>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4194" name="Line 169"/>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4195" name="Line 170"/>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4196" name="Line 171"/>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grpSp>
        <p:nvGrpSpPr>
          <p:cNvPr id="13" name="Group 172"/>
          <p:cNvGrpSpPr>
            <a:grpSpLocks/>
          </p:cNvGrpSpPr>
          <p:nvPr/>
        </p:nvGrpSpPr>
        <p:grpSpPr bwMode="auto">
          <a:xfrm>
            <a:off x="2362200" y="4038600"/>
            <a:ext cx="1760538" cy="533400"/>
            <a:chOff x="1776" y="2976"/>
            <a:chExt cx="1109" cy="336"/>
          </a:xfrm>
        </p:grpSpPr>
        <p:sp>
          <p:nvSpPr>
            <p:cNvPr id="4167" name="Line 173"/>
            <p:cNvSpPr>
              <a:spLocks noChangeShapeType="1"/>
            </p:cNvSpPr>
            <p:nvPr/>
          </p:nvSpPr>
          <p:spPr bwMode="auto">
            <a:xfrm>
              <a:off x="2736" y="3072"/>
              <a:ext cx="149" cy="80"/>
            </a:xfrm>
            <a:prstGeom prst="line">
              <a:avLst/>
            </a:prstGeom>
            <a:noFill/>
            <a:ln w="57150">
              <a:solidFill>
                <a:srgbClr val="FF0000"/>
              </a:solidFill>
              <a:round/>
              <a:headEnd/>
              <a:tailEnd/>
            </a:ln>
          </p:spPr>
          <p:txBody>
            <a:bodyPr/>
            <a:lstStyle/>
            <a:p>
              <a:endParaRPr lang="en-US"/>
            </a:p>
          </p:txBody>
        </p:sp>
        <p:sp>
          <p:nvSpPr>
            <p:cNvPr id="4168" name="Line 174"/>
            <p:cNvSpPr>
              <a:spLocks noChangeShapeType="1"/>
            </p:cNvSpPr>
            <p:nvPr/>
          </p:nvSpPr>
          <p:spPr bwMode="auto">
            <a:xfrm flipV="1">
              <a:off x="2688" y="3072"/>
              <a:ext cx="50" cy="224"/>
            </a:xfrm>
            <a:prstGeom prst="line">
              <a:avLst/>
            </a:prstGeom>
            <a:noFill/>
            <a:ln w="57150">
              <a:solidFill>
                <a:srgbClr val="FF0000"/>
              </a:solidFill>
              <a:round/>
              <a:headEnd/>
              <a:tailEnd/>
            </a:ln>
          </p:spPr>
          <p:txBody>
            <a:bodyPr/>
            <a:lstStyle/>
            <a:p>
              <a:endParaRPr lang="en-US"/>
            </a:p>
          </p:txBody>
        </p:sp>
        <p:grpSp>
          <p:nvGrpSpPr>
            <p:cNvPr id="14" name="Group 175"/>
            <p:cNvGrpSpPr>
              <a:grpSpLocks/>
            </p:cNvGrpSpPr>
            <p:nvPr/>
          </p:nvGrpSpPr>
          <p:grpSpPr bwMode="auto">
            <a:xfrm>
              <a:off x="1776" y="2976"/>
              <a:ext cx="905" cy="336"/>
              <a:chOff x="2880" y="2544"/>
              <a:chExt cx="905" cy="336"/>
            </a:xfrm>
          </p:grpSpPr>
          <p:sp>
            <p:nvSpPr>
              <p:cNvPr id="4170" name="Line 176"/>
              <p:cNvSpPr>
                <a:spLocks noChangeShapeType="1"/>
              </p:cNvSpPr>
              <p:nvPr/>
            </p:nvSpPr>
            <p:spPr bwMode="auto">
              <a:xfrm flipH="1" flipV="1">
                <a:off x="2930" y="2544"/>
                <a:ext cx="101" cy="336"/>
              </a:xfrm>
              <a:prstGeom prst="line">
                <a:avLst/>
              </a:prstGeom>
              <a:noFill/>
              <a:ln w="57150">
                <a:solidFill>
                  <a:srgbClr val="FF0000"/>
                </a:solidFill>
                <a:round/>
                <a:headEnd/>
                <a:tailEnd/>
              </a:ln>
            </p:spPr>
            <p:txBody>
              <a:bodyPr/>
              <a:lstStyle/>
              <a:p>
                <a:endParaRPr lang="en-US"/>
              </a:p>
            </p:txBody>
          </p:sp>
          <p:sp>
            <p:nvSpPr>
              <p:cNvPr id="4171" name="Line 177"/>
              <p:cNvSpPr>
                <a:spLocks noChangeShapeType="1"/>
              </p:cNvSpPr>
              <p:nvPr/>
            </p:nvSpPr>
            <p:spPr bwMode="auto">
              <a:xfrm flipH="1" flipV="1">
                <a:off x="3081" y="2544"/>
                <a:ext cx="101" cy="336"/>
              </a:xfrm>
              <a:prstGeom prst="line">
                <a:avLst/>
              </a:prstGeom>
              <a:noFill/>
              <a:ln w="57150">
                <a:solidFill>
                  <a:srgbClr val="FF0000"/>
                </a:solidFill>
                <a:round/>
                <a:headEnd/>
                <a:tailEnd/>
              </a:ln>
            </p:spPr>
            <p:txBody>
              <a:bodyPr/>
              <a:lstStyle/>
              <a:p>
                <a:endParaRPr lang="en-US"/>
              </a:p>
            </p:txBody>
          </p:sp>
          <p:sp>
            <p:nvSpPr>
              <p:cNvPr id="4172" name="Line 178"/>
              <p:cNvSpPr>
                <a:spLocks noChangeShapeType="1"/>
              </p:cNvSpPr>
              <p:nvPr/>
            </p:nvSpPr>
            <p:spPr bwMode="auto">
              <a:xfrm flipH="1" flipV="1">
                <a:off x="3232" y="2544"/>
                <a:ext cx="101" cy="336"/>
              </a:xfrm>
              <a:prstGeom prst="line">
                <a:avLst/>
              </a:prstGeom>
              <a:noFill/>
              <a:ln w="57150">
                <a:solidFill>
                  <a:srgbClr val="FF0000"/>
                </a:solidFill>
                <a:round/>
                <a:headEnd/>
                <a:tailEnd/>
              </a:ln>
            </p:spPr>
            <p:txBody>
              <a:bodyPr/>
              <a:lstStyle/>
              <a:p>
                <a:endParaRPr lang="en-US"/>
              </a:p>
            </p:txBody>
          </p:sp>
          <p:sp>
            <p:nvSpPr>
              <p:cNvPr id="4173" name="Line 179"/>
              <p:cNvSpPr>
                <a:spLocks noChangeShapeType="1"/>
              </p:cNvSpPr>
              <p:nvPr/>
            </p:nvSpPr>
            <p:spPr bwMode="auto">
              <a:xfrm flipH="1" flipV="1">
                <a:off x="3383" y="2544"/>
                <a:ext cx="100" cy="336"/>
              </a:xfrm>
              <a:prstGeom prst="line">
                <a:avLst/>
              </a:prstGeom>
              <a:noFill/>
              <a:ln w="57150">
                <a:solidFill>
                  <a:srgbClr val="FF0000"/>
                </a:solidFill>
                <a:round/>
                <a:headEnd/>
                <a:tailEnd/>
              </a:ln>
            </p:spPr>
            <p:txBody>
              <a:bodyPr/>
              <a:lstStyle/>
              <a:p>
                <a:endParaRPr lang="en-US"/>
              </a:p>
            </p:txBody>
          </p:sp>
          <p:sp>
            <p:nvSpPr>
              <p:cNvPr id="4174" name="Line 180"/>
              <p:cNvSpPr>
                <a:spLocks noChangeShapeType="1"/>
              </p:cNvSpPr>
              <p:nvPr/>
            </p:nvSpPr>
            <p:spPr bwMode="auto">
              <a:xfrm flipH="1" flipV="1">
                <a:off x="3534" y="2544"/>
                <a:ext cx="100" cy="336"/>
              </a:xfrm>
              <a:prstGeom prst="line">
                <a:avLst/>
              </a:prstGeom>
              <a:noFill/>
              <a:ln w="57150">
                <a:solidFill>
                  <a:srgbClr val="FF0000"/>
                </a:solidFill>
                <a:round/>
                <a:headEnd/>
                <a:tailEnd/>
              </a:ln>
            </p:spPr>
            <p:txBody>
              <a:bodyPr/>
              <a:lstStyle/>
              <a:p>
                <a:endParaRPr lang="en-US"/>
              </a:p>
            </p:txBody>
          </p:sp>
          <p:sp>
            <p:nvSpPr>
              <p:cNvPr id="4175" name="Line 181"/>
              <p:cNvSpPr>
                <a:spLocks noChangeShapeType="1"/>
              </p:cNvSpPr>
              <p:nvPr/>
            </p:nvSpPr>
            <p:spPr bwMode="auto">
              <a:xfrm flipV="1">
                <a:off x="3031" y="2544"/>
                <a:ext cx="50" cy="336"/>
              </a:xfrm>
              <a:prstGeom prst="line">
                <a:avLst/>
              </a:prstGeom>
              <a:noFill/>
              <a:ln w="57150">
                <a:solidFill>
                  <a:srgbClr val="FF0000"/>
                </a:solidFill>
                <a:round/>
                <a:headEnd/>
                <a:tailEnd/>
              </a:ln>
            </p:spPr>
            <p:txBody>
              <a:bodyPr/>
              <a:lstStyle/>
              <a:p>
                <a:endParaRPr lang="en-US"/>
              </a:p>
            </p:txBody>
          </p:sp>
          <p:sp>
            <p:nvSpPr>
              <p:cNvPr id="4176" name="Line 182"/>
              <p:cNvSpPr>
                <a:spLocks noChangeShapeType="1"/>
              </p:cNvSpPr>
              <p:nvPr/>
            </p:nvSpPr>
            <p:spPr bwMode="auto">
              <a:xfrm flipV="1">
                <a:off x="3182" y="2544"/>
                <a:ext cx="50" cy="336"/>
              </a:xfrm>
              <a:prstGeom prst="line">
                <a:avLst/>
              </a:prstGeom>
              <a:noFill/>
              <a:ln w="57150">
                <a:solidFill>
                  <a:srgbClr val="FF0000"/>
                </a:solidFill>
                <a:round/>
                <a:headEnd/>
                <a:tailEnd/>
              </a:ln>
            </p:spPr>
            <p:txBody>
              <a:bodyPr/>
              <a:lstStyle/>
              <a:p>
                <a:endParaRPr lang="en-US"/>
              </a:p>
            </p:txBody>
          </p:sp>
          <p:sp>
            <p:nvSpPr>
              <p:cNvPr id="4177" name="Line 183"/>
              <p:cNvSpPr>
                <a:spLocks noChangeShapeType="1"/>
              </p:cNvSpPr>
              <p:nvPr/>
            </p:nvSpPr>
            <p:spPr bwMode="auto">
              <a:xfrm flipV="1">
                <a:off x="3333" y="2544"/>
                <a:ext cx="50" cy="336"/>
              </a:xfrm>
              <a:prstGeom prst="line">
                <a:avLst/>
              </a:prstGeom>
              <a:noFill/>
              <a:ln w="57150">
                <a:solidFill>
                  <a:srgbClr val="FF0000"/>
                </a:solidFill>
                <a:round/>
                <a:headEnd/>
                <a:tailEnd/>
              </a:ln>
            </p:spPr>
            <p:txBody>
              <a:bodyPr/>
              <a:lstStyle/>
              <a:p>
                <a:endParaRPr lang="en-US"/>
              </a:p>
            </p:txBody>
          </p:sp>
          <p:sp>
            <p:nvSpPr>
              <p:cNvPr id="4178" name="Line 184"/>
              <p:cNvSpPr>
                <a:spLocks noChangeShapeType="1"/>
              </p:cNvSpPr>
              <p:nvPr/>
            </p:nvSpPr>
            <p:spPr bwMode="auto">
              <a:xfrm flipV="1">
                <a:off x="3483" y="2544"/>
                <a:ext cx="51" cy="336"/>
              </a:xfrm>
              <a:prstGeom prst="line">
                <a:avLst/>
              </a:prstGeom>
              <a:noFill/>
              <a:ln w="57150">
                <a:solidFill>
                  <a:srgbClr val="FF0000"/>
                </a:solidFill>
                <a:round/>
                <a:headEnd/>
                <a:tailEnd/>
              </a:ln>
            </p:spPr>
            <p:txBody>
              <a:bodyPr/>
              <a:lstStyle/>
              <a:p>
                <a:endParaRPr lang="en-US"/>
              </a:p>
            </p:txBody>
          </p:sp>
          <p:sp>
            <p:nvSpPr>
              <p:cNvPr id="4179" name="Line 185"/>
              <p:cNvSpPr>
                <a:spLocks noChangeShapeType="1"/>
              </p:cNvSpPr>
              <p:nvPr/>
            </p:nvSpPr>
            <p:spPr bwMode="auto">
              <a:xfrm flipV="1">
                <a:off x="3634" y="2544"/>
                <a:ext cx="51" cy="336"/>
              </a:xfrm>
              <a:prstGeom prst="line">
                <a:avLst/>
              </a:prstGeom>
              <a:noFill/>
              <a:ln w="57150">
                <a:solidFill>
                  <a:srgbClr val="FF0000"/>
                </a:solidFill>
                <a:round/>
                <a:headEnd/>
                <a:tailEnd/>
              </a:ln>
            </p:spPr>
            <p:txBody>
              <a:bodyPr/>
              <a:lstStyle/>
              <a:p>
                <a:endParaRPr lang="en-US"/>
              </a:p>
            </p:txBody>
          </p:sp>
          <p:sp>
            <p:nvSpPr>
              <p:cNvPr id="4180" name="Line 186"/>
              <p:cNvSpPr>
                <a:spLocks noChangeShapeType="1"/>
              </p:cNvSpPr>
              <p:nvPr/>
            </p:nvSpPr>
            <p:spPr bwMode="auto">
              <a:xfrm flipH="1" flipV="1">
                <a:off x="3685" y="2544"/>
                <a:ext cx="100" cy="336"/>
              </a:xfrm>
              <a:prstGeom prst="line">
                <a:avLst/>
              </a:prstGeom>
              <a:noFill/>
              <a:ln w="57150">
                <a:solidFill>
                  <a:srgbClr val="FF0000"/>
                </a:solidFill>
                <a:round/>
                <a:headEnd/>
                <a:tailEnd/>
              </a:ln>
            </p:spPr>
            <p:txBody>
              <a:bodyPr/>
              <a:lstStyle/>
              <a:p>
                <a:endParaRPr lang="en-US"/>
              </a:p>
            </p:txBody>
          </p:sp>
          <p:sp>
            <p:nvSpPr>
              <p:cNvPr id="4181" name="Line 187"/>
              <p:cNvSpPr>
                <a:spLocks noChangeShapeType="1"/>
              </p:cNvSpPr>
              <p:nvPr/>
            </p:nvSpPr>
            <p:spPr bwMode="auto">
              <a:xfrm flipV="1">
                <a:off x="2880" y="2544"/>
                <a:ext cx="50" cy="224"/>
              </a:xfrm>
              <a:prstGeom prst="line">
                <a:avLst/>
              </a:prstGeom>
              <a:noFill/>
              <a:ln w="57150">
                <a:solidFill>
                  <a:srgbClr val="FF0000"/>
                </a:solidFill>
                <a:round/>
                <a:headEnd/>
                <a:tailEnd/>
              </a:ln>
            </p:spPr>
            <p:txBody>
              <a:bodyPr/>
              <a:lstStyle/>
              <a:p>
                <a:endParaRPr lang="en-US"/>
              </a:p>
            </p:txBody>
          </p:sp>
        </p:grpSp>
      </p:grpSp>
      <p:sp>
        <p:nvSpPr>
          <p:cNvPr id="4160" name="Line 188"/>
          <p:cNvSpPr>
            <a:spLocks noChangeShapeType="1"/>
          </p:cNvSpPr>
          <p:nvPr/>
        </p:nvSpPr>
        <p:spPr bwMode="auto">
          <a:xfrm>
            <a:off x="4114800" y="5133975"/>
            <a:ext cx="0" cy="1566863"/>
          </a:xfrm>
          <a:prstGeom prst="line">
            <a:avLst/>
          </a:prstGeom>
          <a:noFill/>
          <a:ln w="57150">
            <a:solidFill>
              <a:srgbClr val="660033"/>
            </a:solidFill>
            <a:round/>
            <a:headEnd/>
            <a:tailEnd/>
          </a:ln>
        </p:spPr>
        <p:txBody>
          <a:bodyPr/>
          <a:lstStyle/>
          <a:p>
            <a:endParaRPr lang="en-US"/>
          </a:p>
        </p:txBody>
      </p:sp>
      <p:sp>
        <p:nvSpPr>
          <p:cNvPr id="186557" name="Text Box 189"/>
          <p:cNvSpPr txBox="1">
            <a:spLocks noChangeArrowheads="1"/>
          </p:cNvSpPr>
          <p:nvPr/>
        </p:nvSpPr>
        <p:spPr bwMode="auto">
          <a:xfrm>
            <a:off x="2743200" y="3581400"/>
            <a:ext cx="609600" cy="457200"/>
          </a:xfrm>
          <a:prstGeom prst="rect">
            <a:avLst/>
          </a:prstGeom>
          <a:solidFill>
            <a:schemeClr val="bg2">
              <a:lumMod val="75000"/>
              <a:alpha val="72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(1)</a:t>
            </a:r>
          </a:p>
        </p:txBody>
      </p:sp>
      <p:sp>
        <p:nvSpPr>
          <p:cNvPr id="186558" name="Text Box 190"/>
          <p:cNvSpPr txBox="1">
            <a:spLocks noChangeArrowheads="1"/>
          </p:cNvSpPr>
          <p:nvPr/>
        </p:nvSpPr>
        <p:spPr bwMode="auto">
          <a:xfrm>
            <a:off x="4495800" y="3581400"/>
            <a:ext cx="609600" cy="457200"/>
          </a:xfrm>
          <a:prstGeom prst="rect">
            <a:avLst/>
          </a:prstGeom>
          <a:solidFill>
            <a:schemeClr val="bg2">
              <a:lumMod val="75000"/>
              <a:alpha val="72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(2)</a:t>
            </a:r>
          </a:p>
        </p:txBody>
      </p:sp>
      <p:sp>
        <p:nvSpPr>
          <p:cNvPr id="186559" name="Text Box 191"/>
          <p:cNvSpPr txBox="1">
            <a:spLocks noChangeArrowheads="1"/>
          </p:cNvSpPr>
          <p:nvPr/>
        </p:nvSpPr>
        <p:spPr bwMode="auto">
          <a:xfrm>
            <a:off x="5940425" y="3548063"/>
            <a:ext cx="609600" cy="457200"/>
          </a:xfrm>
          <a:prstGeom prst="rect">
            <a:avLst/>
          </a:prstGeom>
          <a:solidFill>
            <a:schemeClr val="bg2">
              <a:lumMod val="75000"/>
              <a:alpha val="72000"/>
            </a:schemeClr>
          </a:solidFill>
          <a:ln>
            <a:noFill/>
          </a:ln>
          <a:effectLst/>
        </p:spPr>
        <p:txBody>
          <a:bodyPr>
            <a:spAutoFit/>
          </a:bodyPr>
          <a:lstStyle/>
          <a:p>
            <a:pPr eaLnBrk="1" fontAlgn="auto" hangingPunct="1">
              <a:spcBef>
                <a:spcPct val="50000"/>
              </a:spcBef>
              <a:spcAft>
                <a:spcPts val="0"/>
              </a:spcAft>
              <a:defRPr/>
            </a:pPr>
            <a:r>
              <a:rPr lang="en-US" sz="2400" dirty="0">
                <a:latin typeface="Times New Roman" pitchFamily="18" charset="0"/>
                <a:cs typeface="Times New Roman" pitchFamily="18" charset="0"/>
              </a:rPr>
              <a:t>(3)</a:t>
            </a:r>
          </a:p>
        </p:txBody>
      </p:sp>
      <p:graphicFrame>
        <p:nvGraphicFramePr>
          <p:cNvPr id="2" name="Đối tượng 1"/>
          <p:cNvGraphicFramePr>
            <a:graphicFrameLocks noChangeAspect="1"/>
          </p:cNvGraphicFramePr>
          <p:nvPr/>
        </p:nvGraphicFramePr>
        <p:xfrm>
          <a:off x="5637213" y="2657475"/>
          <a:ext cx="2822575" cy="879475"/>
        </p:xfrm>
        <a:graphic>
          <a:graphicData uri="http://schemas.openxmlformats.org/presentationml/2006/ole">
            <mc:AlternateContent xmlns:mc="http://schemas.openxmlformats.org/markup-compatibility/2006">
              <mc:Choice xmlns:v="urn:schemas-microsoft-com:vml" Requires="v">
                <p:oleObj spid="_x0000_s4098" name="Equation" r:id="rId2" imgW="1384300" imgH="431800" progId="">
                  <p:embed/>
                </p:oleObj>
              </mc:Choice>
              <mc:Fallback>
                <p:oleObj name="Equation" r:id="rId2" imgW="1384300" imgH="431800" progId="">
                  <p:embed/>
                  <p:pic>
                    <p:nvPicPr>
                      <p:cNvPr id="0" name="Đối tượ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2657475"/>
                        <a:ext cx="282257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5" name="Line 13"/>
          <p:cNvSpPr>
            <a:spLocks noChangeShapeType="1"/>
          </p:cNvSpPr>
          <p:nvPr/>
        </p:nvSpPr>
        <p:spPr bwMode="auto">
          <a:xfrm>
            <a:off x="228600" y="2514600"/>
            <a:ext cx="2971800" cy="0"/>
          </a:xfrm>
          <a:prstGeom prst="line">
            <a:avLst/>
          </a:prstGeom>
          <a:noFill/>
          <a:ln w="57150">
            <a:solidFill>
              <a:srgbClr val="660033"/>
            </a:solidFill>
            <a:round/>
            <a:headEnd/>
            <a:tailEnd type="oval" w="med" len="med"/>
          </a:ln>
        </p:spPr>
        <p:txBody>
          <a:bodyPr/>
          <a:lstStyle/>
          <a:p>
            <a:endParaRPr lang="en-US"/>
          </a:p>
        </p:txBody>
      </p:sp>
      <p:sp>
        <p:nvSpPr>
          <p:cNvPr id="4166" name="Hình chữ nhật 197"/>
          <p:cNvSpPr>
            <a:spLocks noChangeArrowheads="1"/>
          </p:cNvSpPr>
          <p:nvPr/>
        </p:nvSpPr>
        <p:spPr bwMode="auto">
          <a:xfrm>
            <a:off x="884238" y="5759450"/>
            <a:ext cx="1443024" cy="523220"/>
          </a:xfrm>
          <a:prstGeom prst="rect">
            <a:avLst/>
          </a:prstGeom>
          <a:noFill/>
          <a:ln w="15875">
            <a:solidFill>
              <a:srgbClr val="C00000"/>
            </a:solidFill>
            <a:miter lim="800000"/>
            <a:headEnd/>
            <a:tailEnd/>
          </a:ln>
        </p:spPr>
        <p:txBody>
          <a:bodyPr wrap="none">
            <a:spAutoFit/>
          </a:bodyPr>
          <a:lstStyle/>
          <a:p>
            <a:pPr eaLnBrk="1" hangingPunct="1"/>
            <a:r>
              <a:rPr lang="vi-VN" sz="2000" b="1" dirty="0">
                <a:solidFill>
                  <a:srgbClr val="003300"/>
                </a:solidFill>
              </a:rPr>
              <a:t> </a:t>
            </a:r>
            <a:r>
              <a:rPr lang="vi-VN" sz="2800" b="1" dirty="0">
                <a:solidFill>
                  <a:srgbClr val="003300"/>
                </a:solidFill>
                <a:latin typeface="+mj-lt"/>
              </a:rPr>
              <a:t>Hình c.</a:t>
            </a:r>
            <a:r>
              <a:rPr lang="vi-VN" sz="2000" b="1" dirty="0">
                <a:solidFill>
                  <a:srgbClr val="003300"/>
                </a:solidFill>
              </a:rPr>
              <a:t> </a:t>
            </a:r>
            <a:endParaRPr lang="vi-VN" sz="2000" dirty="0">
              <a:solidFill>
                <a:srgbClr val="00330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800000">
                                      <p:cBhvr>
                                        <p:cTn id="6" dur="2000" fill="hold"/>
                                        <p:tgtEl>
                                          <p:spTgt spid="8"/>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520000">
                                      <p:cBhvr>
                                        <p:cTn id="9" dur="2000" fill="hold"/>
                                        <p:tgtEl>
                                          <p:spTgt spid="5"/>
                                        </p:tgtEl>
                                        <p:attrNameLst>
                                          <p:attrName>r</p:attrName>
                                        </p:attrNameLst>
                                      </p:cBhvr>
                                    </p:animRot>
                                  </p:childTnLst>
                                </p:cTn>
                              </p:par>
                              <p:par>
                                <p:cTn id="10" presetID="8" presetClass="emph" presetSubtype="0" fill="hold" nodeType="withEffect">
                                  <p:stCondLst>
                                    <p:cond delay="0"/>
                                  </p:stCondLst>
                                  <p:childTnLst>
                                    <p:animRot by="7800000">
                                      <p:cBhvr>
                                        <p:cTn id="11" dur="2000" fill="hold"/>
                                        <p:tgtEl>
                                          <p:spTgt spid="1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mph" presetSubtype="0" repeatCount="3000" fill="hold" nodeType="clickEffect">
                                  <p:stCondLst>
                                    <p:cond delay="0"/>
                                  </p:stCondLst>
                                  <p:childTnLst>
                                    <p:anim calcmode="discrete" valueType="str">
                                      <p:cBhvr>
                                        <p:cTn id="23"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101+ Background màu xanh lá đẹp - In Ấn Nhất Việt -  Công ty In Số #1 TP Hồ Chí M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Hình chữ nhật 7"/>
          <p:cNvSpPr>
            <a:spLocks noChangeArrowheads="1"/>
          </p:cNvSpPr>
          <p:nvPr/>
        </p:nvSpPr>
        <p:spPr bwMode="auto">
          <a:xfrm>
            <a:off x="1" y="228600"/>
            <a:ext cx="7924800" cy="2062103"/>
          </a:xfrm>
          <a:prstGeom prst="rect">
            <a:avLst/>
          </a:prstGeom>
          <a:noFill/>
          <a:ln w="9525">
            <a:noFill/>
            <a:miter lim="800000"/>
            <a:headEnd/>
            <a:tailEnd/>
          </a:ln>
        </p:spPr>
        <p:txBody>
          <a:bodyPr wrap="square">
            <a:spAutoFit/>
          </a:bodyPr>
          <a:lstStyle/>
          <a:p>
            <a:pPr eaLnBrk="1" hangingPunct="1"/>
            <a:r>
              <a:rPr lang="vi-VN" sz="3200" b="1" u="sng" dirty="0">
                <a:solidFill>
                  <a:srgbClr val="006600"/>
                </a:solidFill>
                <a:latin typeface="+mj-lt"/>
              </a:rPr>
              <a:t>Nhận xét</a:t>
            </a:r>
            <a:r>
              <a:rPr lang="vi-VN" sz="3200" b="1" dirty="0">
                <a:solidFill>
                  <a:srgbClr val="006600"/>
                </a:solidFill>
                <a:latin typeface="+mj-lt"/>
              </a:rPr>
              <a:t>: </a:t>
            </a:r>
            <a:r>
              <a:rPr lang="vi-VN" sz="3200" b="1" dirty="0">
                <a:solidFill>
                  <a:srgbClr val="000099"/>
                </a:solidFill>
                <a:latin typeface="+mj-lt"/>
              </a:rPr>
              <a:t>Từ kết quả thí nghiệm, cho ta biết dự đoán đã nêu  là đúng. </a:t>
            </a:r>
          </a:p>
          <a:p>
            <a:pPr eaLnBrk="1" hangingPunct="1"/>
            <a:r>
              <a:rPr lang="vi-VN" sz="3200" b="1" dirty="0">
                <a:solidFill>
                  <a:srgbClr val="C00000"/>
                </a:solidFill>
                <a:latin typeface="+mj-lt"/>
              </a:rPr>
              <a:t>(dây l có R</a:t>
            </a:r>
            <a:r>
              <a:rPr lang="vi-VN" sz="3200" b="1" baseline="-25000" dirty="0">
                <a:solidFill>
                  <a:srgbClr val="C00000"/>
                </a:solidFill>
                <a:latin typeface="+mj-lt"/>
              </a:rPr>
              <a:t>1</a:t>
            </a:r>
            <a:r>
              <a:rPr lang="vi-VN" sz="3200" b="1" dirty="0">
                <a:solidFill>
                  <a:srgbClr val="C00000"/>
                </a:solidFill>
                <a:latin typeface="+mj-lt"/>
              </a:rPr>
              <a:t> = 4</a:t>
            </a:r>
            <a:r>
              <a:rPr lang="el-GR" sz="3200" b="1" dirty="0">
                <a:solidFill>
                  <a:srgbClr val="C00000"/>
                </a:solidFill>
                <a:latin typeface="+mj-lt"/>
                <a:cs typeface="Times New Roman" pitchFamily="18" charset="0"/>
              </a:rPr>
              <a:t>Ω</a:t>
            </a:r>
            <a:r>
              <a:rPr lang="vi-VN" sz="3200" b="1" dirty="0">
                <a:solidFill>
                  <a:srgbClr val="C00000"/>
                </a:solidFill>
                <a:latin typeface="+mj-lt"/>
              </a:rPr>
              <a:t>, </a:t>
            </a:r>
            <a:r>
              <a:rPr lang="vi-VN" sz="3200" b="1" dirty="0">
                <a:solidFill>
                  <a:srgbClr val="660066"/>
                </a:solidFill>
                <a:latin typeface="+mj-lt"/>
              </a:rPr>
              <a:t>dây 2l có R</a:t>
            </a:r>
            <a:r>
              <a:rPr lang="vi-VN" sz="3200" b="1" baseline="-25000" dirty="0">
                <a:solidFill>
                  <a:srgbClr val="660066"/>
                </a:solidFill>
                <a:latin typeface="+mj-lt"/>
              </a:rPr>
              <a:t>2</a:t>
            </a:r>
            <a:r>
              <a:rPr lang="vi-VN" sz="3200" b="1" dirty="0">
                <a:solidFill>
                  <a:srgbClr val="660066"/>
                </a:solidFill>
                <a:latin typeface="+mj-lt"/>
              </a:rPr>
              <a:t> = 8</a:t>
            </a:r>
            <a:r>
              <a:rPr lang="el-GR" sz="3200" b="1" dirty="0">
                <a:solidFill>
                  <a:srgbClr val="660066"/>
                </a:solidFill>
                <a:latin typeface="+mj-lt"/>
                <a:cs typeface="Times New Roman" pitchFamily="18" charset="0"/>
              </a:rPr>
              <a:t>Ω</a:t>
            </a:r>
            <a:r>
              <a:rPr lang="vi-VN" sz="3200" b="1" dirty="0">
                <a:solidFill>
                  <a:srgbClr val="660066"/>
                </a:solidFill>
                <a:latin typeface="+mj-lt"/>
              </a:rPr>
              <a:t>, </a:t>
            </a:r>
            <a:r>
              <a:rPr lang="vi-VN" sz="3200" b="1" dirty="0">
                <a:solidFill>
                  <a:srgbClr val="663300"/>
                </a:solidFill>
                <a:latin typeface="+mj-lt"/>
              </a:rPr>
              <a:t>dây 3l có R</a:t>
            </a:r>
            <a:r>
              <a:rPr lang="vi-VN" sz="3200" b="1" baseline="-25000" dirty="0">
                <a:solidFill>
                  <a:srgbClr val="663300"/>
                </a:solidFill>
                <a:latin typeface="+mj-lt"/>
              </a:rPr>
              <a:t>3</a:t>
            </a:r>
            <a:r>
              <a:rPr lang="vi-VN" sz="3200" b="1" dirty="0">
                <a:solidFill>
                  <a:srgbClr val="663300"/>
                </a:solidFill>
                <a:latin typeface="+mj-lt"/>
              </a:rPr>
              <a:t> = 12</a:t>
            </a:r>
            <a:r>
              <a:rPr lang="el-GR" sz="3200" b="1" dirty="0">
                <a:solidFill>
                  <a:srgbClr val="663300"/>
                </a:solidFill>
                <a:latin typeface="+mj-lt"/>
                <a:cs typeface="Times New Roman" pitchFamily="18" charset="0"/>
              </a:rPr>
              <a:t>Ω</a:t>
            </a:r>
            <a:r>
              <a:rPr lang="vi-VN" sz="3200" b="1" dirty="0">
                <a:solidFill>
                  <a:srgbClr val="663300"/>
                </a:solidFill>
                <a:latin typeface="+mj-lt"/>
              </a:rPr>
              <a:t> </a:t>
            </a:r>
            <a:r>
              <a:rPr lang="vi-VN" sz="3200" b="1" dirty="0">
                <a:solidFill>
                  <a:srgbClr val="C00000"/>
                </a:solidFill>
                <a:latin typeface="+mj-lt"/>
              </a:rPr>
              <a:t>)</a:t>
            </a:r>
          </a:p>
        </p:txBody>
      </p:sp>
      <p:sp>
        <p:nvSpPr>
          <p:cNvPr id="5" name="TextBox 4"/>
          <p:cNvSpPr txBox="1">
            <a:spLocks noChangeArrowheads="1"/>
          </p:cNvSpPr>
          <p:nvPr/>
        </p:nvSpPr>
        <p:spPr bwMode="auto">
          <a:xfrm>
            <a:off x="0" y="2514600"/>
            <a:ext cx="7620000" cy="1077218"/>
          </a:xfrm>
          <a:prstGeom prst="rect">
            <a:avLst/>
          </a:prstGeom>
          <a:noFill/>
          <a:ln w="9525">
            <a:noFill/>
            <a:miter lim="800000"/>
            <a:headEnd/>
            <a:tailEnd/>
          </a:ln>
        </p:spPr>
        <p:txBody>
          <a:bodyPr wrap="square">
            <a:spAutoFit/>
          </a:bodyPr>
          <a:lstStyle/>
          <a:p>
            <a:r>
              <a:rPr lang="en-US" sz="2400" b="1" dirty="0"/>
              <a:t>  </a:t>
            </a:r>
            <a:r>
              <a:rPr lang="en-US" sz="24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a:t>
            </a:r>
          </a:p>
        </p:txBody>
      </p:sp>
      <p:sp>
        <p:nvSpPr>
          <p:cNvPr id="6" name="TextBox 5"/>
          <p:cNvSpPr txBox="1">
            <a:spLocks noChangeArrowheads="1"/>
          </p:cNvSpPr>
          <p:nvPr/>
        </p:nvSpPr>
        <p:spPr bwMode="auto">
          <a:xfrm>
            <a:off x="0" y="3886200"/>
            <a:ext cx="7696200" cy="1569660"/>
          </a:xfrm>
          <a:prstGeom prst="rect">
            <a:avLst/>
          </a:prstGeom>
          <a:noFill/>
          <a:ln w="9525">
            <a:noFill/>
            <a:miter lim="800000"/>
            <a:headEnd/>
            <a:tailEnd/>
          </a:ln>
        </p:spPr>
        <p:txBody>
          <a:bodyPr wrap="square">
            <a:spAutoFit/>
          </a:bodyPr>
          <a:lstStyle/>
          <a:p>
            <a:r>
              <a:rPr lang="en-US" sz="3200" b="1" dirty="0">
                <a:latin typeface="Times New Roman" pitchFamily="18" charset="0"/>
                <a:cs typeface="Times New Roman" pitchFamily="18" charset="0"/>
              </a:rPr>
              <a:t>=&gt;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R ~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4605</Words>
  <Application>Microsoft Office PowerPoint</Application>
  <PresentationFormat>On-screen Show (4:3)</PresentationFormat>
  <Paragraphs>695</Paragraphs>
  <Slides>58</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0" baseType="lpstr">
      <vt:lpstr>.VnAristote</vt:lpstr>
      <vt:lpstr>.VnTime</vt:lpstr>
      <vt:lpstr>.VnTimeH</vt:lpstr>
      <vt:lpstr>Arial</vt:lpstr>
      <vt:lpstr>Calibri</vt:lpstr>
      <vt:lpstr>Times New Roman</vt:lpstr>
      <vt:lpstr>Vladimir Script</vt:lpstr>
      <vt:lpstr>VNI-Commerce</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128</cp:revision>
  <dcterms:created xsi:type="dcterms:W3CDTF">2022-07-17T02:33:35Z</dcterms:created>
  <dcterms:modified xsi:type="dcterms:W3CDTF">2023-10-16T04:47:40Z</dcterms:modified>
</cp:coreProperties>
</file>