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75" r:id="rId15"/>
    <p:sldId id="276" r:id="rId16"/>
    <p:sldId id="277" r:id="rId17"/>
    <p:sldId id="272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5.wmf"/><Relationship Id="rId1" Type="http://schemas.openxmlformats.org/officeDocument/2006/relationships/image" Target="../media/image12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AB7F1-CD04-4A14-B011-1839F361E7F5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86A67-465D-4B1E-A3A5-7EBDD0E40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8FA0-03FB-401F-B8B1-3B228A58B1E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86A67-465D-4B1E-A3A5-7EBDD0E40A0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FBB9E-F534-460C-B782-07C4BDEEA6E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C6AD-14D5-4FE1-9162-D99C1E8CD350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9928-9566-4D9C-B5EC-1B1223B0D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C6AD-14D5-4FE1-9162-D99C1E8CD350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9928-9566-4D9C-B5EC-1B1223B0D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C6AD-14D5-4FE1-9162-D99C1E8CD350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9928-9566-4D9C-B5EC-1B1223B0D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42291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2291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581400"/>
            <a:ext cx="42291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213BB-45EE-4198-8049-2AC7A34136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70E1C-E569-4A7C-BECC-4FCF65C4D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C6AD-14D5-4FE1-9162-D99C1E8CD350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9928-9566-4D9C-B5EC-1B1223B0D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C6AD-14D5-4FE1-9162-D99C1E8CD350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9928-9566-4D9C-B5EC-1B1223B0D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C6AD-14D5-4FE1-9162-D99C1E8CD350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9928-9566-4D9C-B5EC-1B1223B0D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C6AD-14D5-4FE1-9162-D99C1E8CD350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9928-9566-4D9C-B5EC-1B1223B0D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C6AD-14D5-4FE1-9162-D99C1E8CD350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9928-9566-4D9C-B5EC-1B1223B0D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C6AD-14D5-4FE1-9162-D99C1E8CD350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9928-9566-4D9C-B5EC-1B1223B0D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C6AD-14D5-4FE1-9162-D99C1E8CD350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9928-9566-4D9C-B5EC-1B1223B0D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C6AD-14D5-4FE1-9162-D99C1E8CD350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9928-9566-4D9C-B5EC-1B1223B0D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EC6AD-14D5-4FE1-9162-D99C1E8CD350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79928-9566-4D9C-B5EC-1B1223B0D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7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s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0" y="36576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MÔN VẬT LÝ 9</a:t>
            </a:r>
            <a:endParaRPr lang="en-US" sz="6000" b="1" kern="10" dirty="0">
              <a:ln w="19050">
                <a:solidFill>
                  <a:srgbClr val="A50021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0" y="533400"/>
            <a:ext cx="8734425" cy="2819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347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</a:t>
            </a:r>
          </a:p>
          <a:p>
            <a:pPr algn="ctr"/>
            <a:endParaRPr lang="en-US" sz="44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THẦY CÔ GIÁ</a:t>
            </a:r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ĐẾN DỰ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38400" y="3810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b):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371600" y="990600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 a) c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3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752600"/>
            <a:ext cx="1290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3600" baseline="-250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en-US" sz="3600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524000"/>
            <a:ext cx="1371600" cy="12255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352800" y="1752600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en-US" sz="3600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10000" y="1447800"/>
          <a:ext cx="609600" cy="1346200"/>
        </p:xfrm>
        <a:graphic>
          <a:graphicData uri="http://schemas.openxmlformats.org/presentationml/2006/ole">
            <p:oleObj spid="_x0000_s5122" name="Equation" r:id="rId5" imgW="164880" imgH="342720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4419600" y="1828800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en-US" sz="3600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876800" y="1447800"/>
          <a:ext cx="796925" cy="1439863"/>
        </p:xfrm>
        <a:graphic>
          <a:graphicData uri="http://schemas.openxmlformats.org/presentationml/2006/ole">
            <p:oleObj spid="_x0000_s5123" name="Equation" r:id="rId6" imgW="215640" imgH="368280" progId="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5562600" y="1828800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en-US" sz="3600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943600" y="1524000"/>
          <a:ext cx="814388" cy="1524000"/>
        </p:xfrm>
        <a:graphic>
          <a:graphicData uri="http://schemas.openxmlformats.org/presentationml/2006/ole">
            <p:oleObj spid="_x0000_s5124" name="Equation" r:id="rId7" imgW="190440" imgH="355320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6858000" y="1905000"/>
          <a:ext cx="533400" cy="488950"/>
        </p:xfrm>
        <a:graphic>
          <a:graphicData uri="http://schemas.openxmlformats.org/presentationml/2006/ole">
            <p:oleObj spid="_x0000_s5125" name="Equation" r:id="rId8" imgW="152334" imgH="139639" progId="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914400" y="3352800"/>
            <a:ext cx="761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3124200"/>
            <a:ext cx="1447800" cy="119697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00400" y="3276600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3581400" y="2819400"/>
          <a:ext cx="774700" cy="1447800"/>
        </p:xfrm>
        <a:graphic>
          <a:graphicData uri="http://schemas.openxmlformats.org/presentationml/2006/ole">
            <p:oleObj spid="_x0000_s5126" name="Equation" r:id="rId10" imgW="190440" imgH="355320" progId="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3657600" y="3276600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=&gt; 30R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200 + 20R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=&gt; 10R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200</a:t>
            </a:r>
          </a:p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=&gt; 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20 (    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6781800" y="4495800"/>
          <a:ext cx="571500" cy="523875"/>
        </p:xfrm>
        <a:graphic>
          <a:graphicData uri="http://schemas.openxmlformats.org/presentationml/2006/ole">
            <p:oleObj spid="_x0000_s5127" name="Equation" r:id="rId11" imgW="152334" imgH="13963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ải hình ảnh hinh nen powerpoint mua thu 215b8df75939aa5 tại kho hình nền,  ảnh đẹp khoanh24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3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ÀI 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Cho m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ạch điện như hình vẽ, biết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= 30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= 12V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ính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 . T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cường độ dòng điện qua mỗi điện trở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594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all / Autumn 01 PowerPoint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779" cy="6858000"/>
          </a:xfrm>
          <a:prstGeom prst="rect">
            <a:avLst/>
          </a:prstGeom>
          <a:noFill/>
        </p:spPr>
      </p:pic>
      <p:sp>
        <p:nvSpPr>
          <p:cNvPr id="3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7391400" cy="838200"/>
          </a:xfrm>
        </p:spPr>
        <p:txBody>
          <a:bodyPr/>
          <a:lstStyle/>
          <a:p>
            <a:pPr eaLnBrk="1" hangingPunct="1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838200"/>
            <a:ext cx="60198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15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R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30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AB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 12V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?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7600" y="1752600"/>
            <a:ext cx="5486400" cy="366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// 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               =  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15 (     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15 + 15 = 30 (     )</a:t>
            </a:r>
          </a:p>
        </p:txBody>
      </p:sp>
      <p:graphicFrame>
        <p:nvGraphicFramePr>
          <p:cNvPr id="13316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4953000" y="2819400"/>
          <a:ext cx="1674813" cy="1466850"/>
        </p:xfrm>
        <a:graphic>
          <a:graphicData uri="http://schemas.openxmlformats.org/presentationml/2006/ole">
            <p:oleObj spid="_x0000_s6146" name="Equation" r:id="rId3" imgW="431613" imgH="355446" progId="">
              <p:embed/>
            </p:oleObj>
          </a:graphicData>
        </a:graphic>
      </p:graphicFrame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990850"/>
            <a:ext cx="16764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8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6781800" y="4953000"/>
          <a:ext cx="517525" cy="501650"/>
        </p:xfrm>
        <a:graphic>
          <a:graphicData uri="http://schemas.openxmlformats.org/presentationml/2006/ole">
            <p:oleObj spid="_x0000_s6147" name="Equation" r:id="rId5" imgW="152334" imgH="139639" progId="">
              <p:embed/>
            </p:oleObj>
          </a:graphicData>
        </a:graphic>
      </p:graphicFrame>
      <p:graphicFrame>
        <p:nvGraphicFramePr>
          <p:cNvPr id="13319" name="Object 10"/>
          <p:cNvGraphicFramePr>
            <a:graphicFrameLocks noChangeAspect="1"/>
          </p:cNvGraphicFramePr>
          <p:nvPr/>
        </p:nvGraphicFramePr>
        <p:xfrm>
          <a:off x="7620000" y="3429000"/>
          <a:ext cx="533400" cy="488950"/>
        </p:xfrm>
        <a:graphic>
          <a:graphicData uri="http://schemas.openxmlformats.org/presentationml/2006/ole">
            <p:oleObj spid="_x0000_s6148" name="Equation" r:id="rId6" imgW="152334" imgH="139639" progId="">
              <p:embed/>
            </p:oleObj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458200" cy="5287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Theo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I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I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          =        = 0,4 (A)</a:t>
            </a:r>
          </a:p>
          <a:p>
            <a:pPr eaLnBrk="1" hangingPunct="1">
              <a:buFontTx/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Theo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=&gt; I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      =         = 0,2 (A)           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4724400" y="1905000"/>
          <a:ext cx="768350" cy="1522413"/>
        </p:xfrm>
        <a:graphic>
          <a:graphicData uri="http://schemas.openxmlformats.org/presentationml/2006/ole">
            <p:oleObj spid="_x0000_s7170" name="Equation" r:id="rId3" imgW="190417" imgH="355446" progId="">
              <p:embed/>
            </p:oleObj>
          </a:graphicData>
        </a:graphic>
      </p:graphicFrame>
      <p:graphicFrame>
        <p:nvGraphicFramePr>
          <p:cNvPr id="14340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4876800" y="5181600"/>
          <a:ext cx="911225" cy="1371600"/>
        </p:xfrm>
        <a:graphic>
          <a:graphicData uri="http://schemas.openxmlformats.org/presentationml/2006/ole">
            <p:oleObj spid="_x0000_s7171" name="Equation" r:id="rId4" imgW="241195" imgH="342751" progId="">
              <p:embed/>
            </p:oleObj>
          </a:graphicData>
        </a:graphic>
      </p:graphicFrame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5334000"/>
            <a:ext cx="635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133600"/>
            <a:ext cx="108108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b):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4582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          =          = 15 (   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Ta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=&gt; 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          =       = 6 (   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=&gt; I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          =         = 0,4 (V)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=&gt; I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/2 = 0,2 (A)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536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886200" y="762000"/>
          <a:ext cx="760413" cy="1371600"/>
        </p:xfrm>
        <a:graphic>
          <a:graphicData uri="http://schemas.openxmlformats.org/presentationml/2006/ole">
            <p:oleObj spid="_x0000_s8194" name="Equation" r:id="rId3" imgW="190417" imgH="342751" progId="">
              <p:embed/>
            </p:oleObj>
          </a:graphicData>
        </a:graphic>
      </p:graphicFrame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200400"/>
            <a:ext cx="9794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6" name="Object 9"/>
          <p:cNvGraphicFramePr>
            <a:graphicFrameLocks noChangeAspect="1"/>
          </p:cNvGraphicFramePr>
          <p:nvPr/>
        </p:nvGraphicFramePr>
        <p:xfrm>
          <a:off x="5486400" y="3124200"/>
          <a:ext cx="750887" cy="1447800"/>
        </p:xfrm>
        <a:graphic>
          <a:graphicData uri="http://schemas.openxmlformats.org/presentationml/2006/ole">
            <p:oleObj spid="_x0000_s8195" name="Equation" r:id="rId5" imgW="177646" imgH="342603" progId="">
              <p:embed/>
            </p:oleObj>
          </a:graphicData>
        </a:graphic>
      </p:graphicFrame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419600"/>
            <a:ext cx="9413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8" name="Object 11"/>
          <p:cNvGraphicFramePr>
            <a:graphicFrameLocks noChangeAspect="1"/>
          </p:cNvGraphicFramePr>
          <p:nvPr/>
        </p:nvGraphicFramePr>
        <p:xfrm>
          <a:off x="4343400" y="4267200"/>
          <a:ext cx="774700" cy="1549400"/>
        </p:xfrm>
        <a:graphic>
          <a:graphicData uri="http://schemas.openxmlformats.org/presentationml/2006/ole">
            <p:oleObj spid="_x0000_s8196" name="Equation" r:id="rId7" imgW="177569" imgH="355138" progId="">
              <p:embed/>
            </p:oleObj>
          </a:graphicData>
        </a:graphic>
      </p:graphicFrame>
      <p:graphicFrame>
        <p:nvGraphicFramePr>
          <p:cNvPr id="15369" name="Object 12"/>
          <p:cNvGraphicFramePr>
            <a:graphicFrameLocks noChangeAspect="1"/>
          </p:cNvGraphicFramePr>
          <p:nvPr/>
        </p:nvGraphicFramePr>
        <p:xfrm>
          <a:off x="6019800" y="1219200"/>
          <a:ext cx="533400" cy="488950"/>
        </p:xfrm>
        <a:graphic>
          <a:graphicData uri="http://schemas.openxmlformats.org/presentationml/2006/ole">
            <p:oleObj spid="_x0000_s8197" name="Equation" r:id="rId8" imgW="152334" imgH="139639" progId="">
              <p:embed/>
            </p:oleObj>
          </a:graphicData>
        </a:graphic>
      </p:graphicFrame>
      <p:graphicFrame>
        <p:nvGraphicFramePr>
          <p:cNvPr id="15370" name="Object 13"/>
          <p:cNvGraphicFramePr>
            <a:graphicFrameLocks noChangeAspect="1"/>
          </p:cNvGraphicFramePr>
          <p:nvPr/>
        </p:nvGraphicFramePr>
        <p:xfrm>
          <a:off x="7010400" y="3581400"/>
          <a:ext cx="533400" cy="488950"/>
        </p:xfrm>
        <a:graphic>
          <a:graphicData uri="http://schemas.openxmlformats.org/presentationml/2006/ole">
            <p:oleObj spid="_x0000_s8198" name="Equation" r:id="rId9" imgW="152334" imgH="139639" progId="">
              <p:embed/>
            </p:oleObj>
          </a:graphicData>
        </a:graphic>
      </p:graphicFrame>
      <p:pic>
        <p:nvPicPr>
          <p:cNvPr id="15371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8400" y="838200"/>
            <a:ext cx="7413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4724400" y="533400"/>
            <a:ext cx="0" cy="63246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42"/>
          <p:cNvSpPr txBox="1">
            <a:spLocks noChangeArrowheads="1"/>
          </p:cNvSpPr>
          <p:nvPr/>
        </p:nvSpPr>
        <p:spPr bwMode="auto">
          <a:xfrm>
            <a:off x="4800600" y="838200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a)  §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iÖn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trë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t­¬ng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®­¬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ng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cña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®o¹n m¹ch MB lµ:</a:t>
            </a:r>
          </a:p>
        </p:txBody>
      </p:sp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4648200" y="5334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.VnTime" pitchFamily="34" charset="0"/>
              </a:rPr>
              <a:t>Ph©n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tÝch</a:t>
            </a:r>
            <a:r>
              <a:rPr lang="en-US" sz="2400" b="1" dirty="0">
                <a:latin typeface=".VnTime" pitchFamily="34" charset="0"/>
              </a:rPr>
              <a:t> m¹ch: R1 </a:t>
            </a:r>
            <a:r>
              <a:rPr lang="en-US" sz="2400" b="1" dirty="0" err="1">
                <a:latin typeface=".VnTime" pitchFamily="34" charset="0"/>
              </a:rPr>
              <a:t>nt</a:t>
            </a:r>
            <a:r>
              <a:rPr lang="en-US" sz="2400" b="1" dirty="0">
                <a:latin typeface=".VnTime" pitchFamily="34" charset="0"/>
              </a:rPr>
              <a:t> (R2//R3 )</a:t>
            </a:r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/>
        </p:nvGraphicFramePr>
        <p:xfrm>
          <a:off x="4914900" y="1552575"/>
          <a:ext cx="4035425" cy="962025"/>
        </p:xfrm>
        <a:graphic>
          <a:graphicData uri="http://schemas.openxmlformats.org/presentationml/2006/ole">
            <p:oleObj spid="_x0000_s9218" name="Equation" r:id="rId4" imgW="2006280" imgH="444240" progId="Equation.3">
              <p:embed/>
            </p:oleObj>
          </a:graphicData>
        </a:graphic>
      </p:graphicFrame>
      <p:sp>
        <p:nvSpPr>
          <p:cNvPr id="5129" name="Rectangle 17"/>
          <p:cNvSpPr>
            <a:spLocks noChangeArrowheads="1"/>
          </p:cNvSpPr>
          <p:nvPr/>
        </p:nvSpPr>
        <p:spPr bwMode="auto">
          <a:xfrm>
            <a:off x="4648200" y="2370138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660066"/>
                </a:solidFill>
                <a:latin typeface=".VnTime" pitchFamily="34" charset="0"/>
              </a:rPr>
              <a:t>  §</a:t>
            </a:r>
            <a:r>
              <a:rPr lang="en-US" sz="2000" dirty="0" err="1">
                <a:solidFill>
                  <a:srgbClr val="660066"/>
                </a:solidFill>
                <a:latin typeface=".VnTime" pitchFamily="34" charset="0"/>
              </a:rPr>
              <a:t>iÖn</a:t>
            </a:r>
            <a:r>
              <a:rPr lang="en-US" sz="20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.VnTime" pitchFamily="34" charset="0"/>
              </a:rPr>
              <a:t>trë</a:t>
            </a:r>
            <a:r>
              <a:rPr lang="en-US" sz="20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.VnTime" pitchFamily="34" charset="0"/>
              </a:rPr>
              <a:t>t­¬ng</a:t>
            </a:r>
            <a:r>
              <a:rPr lang="en-US" sz="2000" dirty="0">
                <a:solidFill>
                  <a:srgbClr val="660066"/>
                </a:solidFill>
                <a:latin typeface=".VnTime" pitchFamily="34" charset="0"/>
              </a:rPr>
              <a:t> ®­¬</a:t>
            </a:r>
            <a:r>
              <a:rPr lang="en-US" sz="2000" dirty="0" err="1">
                <a:solidFill>
                  <a:srgbClr val="660066"/>
                </a:solidFill>
                <a:latin typeface=".VnTime" pitchFamily="34" charset="0"/>
              </a:rPr>
              <a:t>ng</a:t>
            </a:r>
            <a:r>
              <a:rPr lang="en-US" sz="20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.VnTime" pitchFamily="34" charset="0"/>
              </a:rPr>
              <a:t>cña</a:t>
            </a:r>
            <a:r>
              <a:rPr lang="en-US" sz="2000" dirty="0">
                <a:solidFill>
                  <a:srgbClr val="660066"/>
                </a:solidFill>
                <a:latin typeface=".VnTime" pitchFamily="34" charset="0"/>
              </a:rPr>
              <a:t> ®o¹n m¹ch AB lµ</a:t>
            </a:r>
            <a:r>
              <a:rPr lang="en-US" dirty="0">
                <a:solidFill>
                  <a:srgbClr val="660066"/>
                </a:solidFill>
              </a:rPr>
              <a:t>:</a:t>
            </a:r>
          </a:p>
        </p:txBody>
      </p:sp>
      <p:sp>
        <p:nvSpPr>
          <p:cNvPr id="5130" name="TextBox 19"/>
          <p:cNvSpPr txBox="1">
            <a:spLocks noChangeArrowheads="1"/>
          </p:cNvSpPr>
          <p:nvPr/>
        </p:nvSpPr>
        <p:spPr bwMode="auto">
          <a:xfrm>
            <a:off x="5334000" y="2738438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= R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+R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15+15=30</a:t>
            </a: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 Box 42"/>
          <p:cNvSpPr txBox="1">
            <a:spLocks noChangeArrowheads="1"/>
          </p:cNvSpPr>
          <p:nvPr/>
        </p:nvSpPr>
        <p:spPr bwMode="auto">
          <a:xfrm>
            <a:off x="4800600" y="3124200"/>
            <a:ext cx="464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60066"/>
                </a:solidFill>
              </a:rPr>
              <a:t>b) 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C­êng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®é 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dßng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®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iÖn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ch¹y qua ®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iÖn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trë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R</a:t>
            </a:r>
            <a:r>
              <a:rPr lang="en-US" sz="2400" baseline="-25000" dirty="0">
                <a:solidFill>
                  <a:srgbClr val="660066"/>
                </a:solidFill>
                <a:latin typeface=".VnTime" pitchFamily="34" charset="0"/>
              </a:rPr>
              <a:t>1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lµ</a:t>
            </a:r>
            <a:r>
              <a:rPr lang="en-US" dirty="0">
                <a:solidFill>
                  <a:srgbClr val="660066"/>
                </a:solidFill>
                <a:latin typeface=".VnTime" pitchFamily="34" charset="0"/>
              </a:rPr>
              <a:t>:</a:t>
            </a:r>
            <a:endParaRPr lang="en-US" dirty="0">
              <a:solidFill>
                <a:srgbClr val="660066"/>
              </a:solidFill>
            </a:endParaRPr>
          </a:p>
        </p:txBody>
      </p:sp>
      <p:graphicFrame>
        <p:nvGraphicFramePr>
          <p:cNvPr id="8197" name="Object 3"/>
          <p:cNvGraphicFramePr>
            <a:graphicFrameLocks noChangeAspect="1"/>
          </p:cNvGraphicFramePr>
          <p:nvPr/>
        </p:nvGraphicFramePr>
        <p:xfrm>
          <a:off x="4981575" y="3875088"/>
          <a:ext cx="3524250" cy="841375"/>
        </p:xfrm>
        <a:graphic>
          <a:graphicData uri="http://schemas.openxmlformats.org/presentationml/2006/ole">
            <p:oleObj spid="_x0000_s9219" name="Equation" r:id="rId5" imgW="1777680" imgH="444240" progId="Equation.3">
              <p:embed/>
            </p:oleObj>
          </a:graphicData>
        </a:graphic>
      </p:graphicFrame>
      <p:sp>
        <p:nvSpPr>
          <p:cNvPr id="5132" name="Text Box 47"/>
          <p:cNvSpPr txBox="1">
            <a:spLocks noChangeArrowheads="1"/>
          </p:cNvSpPr>
          <p:nvPr/>
        </p:nvSpPr>
        <p:spPr bwMode="auto">
          <a:xfrm>
            <a:off x="4800600" y="4572000"/>
            <a:ext cx="449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C­êng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®é 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dßng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®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iÖn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ch¹y qua R</a:t>
            </a:r>
            <a:r>
              <a:rPr lang="en-US" sz="2400" baseline="-25000" dirty="0">
                <a:solidFill>
                  <a:srgbClr val="660066"/>
                </a:solidFill>
                <a:latin typeface=".VnTime" pitchFamily="34" charset="0"/>
              </a:rPr>
              <a:t>2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vµ R</a:t>
            </a:r>
            <a:r>
              <a:rPr lang="en-US" sz="2400" baseline="-25000" dirty="0">
                <a:solidFill>
                  <a:srgbClr val="660066"/>
                </a:solidFill>
                <a:latin typeface=".VnTime" pitchFamily="34" charset="0"/>
              </a:rPr>
              <a:t>3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®­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îc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x¸c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 ®</a:t>
            </a:r>
            <a:r>
              <a:rPr lang="en-US" sz="2400" dirty="0" err="1">
                <a:solidFill>
                  <a:srgbClr val="660066"/>
                </a:solidFill>
                <a:latin typeface=".VnTime" pitchFamily="34" charset="0"/>
              </a:rPr>
              <a:t>Þnh</a:t>
            </a:r>
            <a:r>
              <a:rPr lang="en-US" sz="2400" dirty="0">
                <a:solidFill>
                  <a:srgbClr val="660066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5133" name="Text Box 12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.VnTime" pitchFamily="34" charset="0"/>
              </a:rPr>
              <a:t>* </a:t>
            </a: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C¸c</a:t>
            </a:r>
            <a:r>
              <a:rPr lang="en-US" sz="2400" b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b­íc</a:t>
            </a:r>
            <a:r>
              <a:rPr lang="en-US" sz="2400" b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gi¶i</a:t>
            </a:r>
            <a:r>
              <a:rPr lang="en-US" sz="2400" b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bµi</a:t>
            </a:r>
            <a:r>
              <a:rPr lang="en-US" sz="2400" b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tËp</a:t>
            </a:r>
            <a:r>
              <a:rPr lang="en-US" sz="2400" b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vÒ</a:t>
            </a:r>
            <a:r>
              <a:rPr lang="en-US" sz="2400" b="1" dirty="0">
                <a:solidFill>
                  <a:srgbClr val="C00000"/>
                </a:solidFill>
                <a:latin typeface=".VnTime" pitchFamily="34" charset="0"/>
              </a:rPr>
              <a:t> ®o¹n m¹ch </a:t>
            </a: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hçn</a:t>
            </a:r>
            <a:r>
              <a:rPr lang="en-US" sz="2400" b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hîp</a:t>
            </a:r>
            <a:r>
              <a:rPr lang="en-US" sz="2400" b="1" dirty="0">
                <a:solidFill>
                  <a:srgbClr val="C00000"/>
                </a:solidFill>
                <a:latin typeface=".VnTime" pitchFamily="34" charset="0"/>
              </a:rPr>
              <a:t> ®¬n </a:t>
            </a: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gi¶n</a:t>
            </a:r>
            <a:endParaRPr lang="en-US" sz="2400" b="1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5134" name="TextBox 15"/>
          <p:cNvSpPr txBox="1">
            <a:spLocks noChangeArrowheads="1"/>
          </p:cNvSpPr>
          <p:nvPr/>
        </p:nvSpPr>
        <p:spPr bwMode="auto">
          <a:xfrm>
            <a:off x="0" y="609600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.VnTime" pitchFamily="34" charset="0"/>
              </a:rPr>
              <a:t>B­íc</a:t>
            </a:r>
            <a:r>
              <a:rPr lang="en-US" sz="2400" b="1" dirty="0">
                <a:latin typeface=".VnTime" pitchFamily="34" charset="0"/>
              </a:rPr>
              <a:t> 1: </a:t>
            </a:r>
            <a:r>
              <a:rPr lang="en-US" sz="2400" b="1" dirty="0" err="1">
                <a:latin typeface=".VnTime" pitchFamily="34" charset="0"/>
              </a:rPr>
              <a:t>Tãm</a:t>
            </a:r>
            <a:r>
              <a:rPr lang="en-US" sz="2400" b="1" dirty="0">
                <a:latin typeface=".VnTime" pitchFamily="34" charset="0"/>
              </a:rPr>
              <a:t> t¾t ®</a:t>
            </a:r>
            <a:r>
              <a:rPr lang="en-US" sz="2400" b="1" dirty="0" err="1">
                <a:latin typeface=".VnTime" pitchFamily="34" charset="0"/>
              </a:rPr>
              <a:t>Çu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bµi</a:t>
            </a:r>
            <a:r>
              <a:rPr lang="en-US" sz="2400" b="1" dirty="0">
                <a:latin typeface=".VnTime" pitchFamily="34" charset="0"/>
              </a:rPr>
              <a:t> vµ </a:t>
            </a:r>
            <a:r>
              <a:rPr lang="en-US" sz="2400" b="1" dirty="0" err="1">
                <a:latin typeface=".VnTime" pitchFamily="34" charset="0"/>
              </a:rPr>
              <a:t>ph©n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tÝch</a:t>
            </a:r>
            <a:r>
              <a:rPr lang="en-US" sz="2400" b="1" dirty="0">
                <a:latin typeface=".VnTime" pitchFamily="34" charset="0"/>
              </a:rPr>
              <a:t> m¹ch ®</a:t>
            </a:r>
            <a:r>
              <a:rPr lang="en-US" sz="2400" b="1" dirty="0" err="1">
                <a:latin typeface=".VnTime" pitchFamily="34" charset="0"/>
              </a:rPr>
              <a:t>iÖn</a:t>
            </a:r>
            <a:endParaRPr lang="en-US" sz="2400" b="1" dirty="0">
              <a:latin typeface=".VnTime" pitchFamily="34" charset="0"/>
            </a:endParaRPr>
          </a:p>
        </p:txBody>
      </p:sp>
      <p:sp>
        <p:nvSpPr>
          <p:cNvPr id="5135" name="TextBox 16"/>
          <p:cNvSpPr txBox="1">
            <a:spLocks noChangeArrowheads="1"/>
          </p:cNvSpPr>
          <p:nvPr/>
        </p:nvSpPr>
        <p:spPr bwMode="auto">
          <a:xfrm>
            <a:off x="0" y="1676400"/>
            <a:ext cx="472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latin typeface=".VnTime" pitchFamily="34" charset="0"/>
              </a:rPr>
              <a:t>B­íc</a:t>
            </a:r>
            <a:r>
              <a:rPr lang="en-US" sz="2400" b="1" dirty="0">
                <a:latin typeface=".VnTime" pitchFamily="34" charset="0"/>
              </a:rPr>
              <a:t> 2: </a:t>
            </a:r>
            <a:r>
              <a:rPr lang="en-US" sz="2400" b="1" dirty="0" err="1">
                <a:latin typeface=".VnTime" pitchFamily="34" charset="0"/>
              </a:rPr>
              <a:t>Chia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nhá</a:t>
            </a:r>
            <a:r>
              <a:rPr lang="en-US" sz="2400" b="1" dirty="0">
                <a:latin typeface=".VnTime" pitchFamily="34" charset="0"/>
              </a:rPr>
              <a:t> m¹ch ®</a:t>
            </a:r>
            <a:r>
              <a:rPr lang="en-US" sz="2400" b="1" dirty="0" err="1">
                <a:latin typeface=".VnTime" pitchFamily="34" charset="0"/>
              </a:rPr>
              <a:t>iÖn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thµnh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c¸c</a:t>
            </a:r>
            <a:r>
              <a:rPr lang="en-US" sz="2400" b="1" dirty="0">
                <a:latin typeface=".VnTime" pitchFamily="34" charset="0"/>
              </a:rPr>
              <a:t> m¹ch ®</a:t>
            </a:r>
            <a:r>
              <a:rPr lang="en-US" sz="2400" b="1" dirty="0" err="1">
                <a:latin typeface=".VnTime" pitchFamily="34" charset="0"/>
              </a:rPr>
              <a:t>iÖn</a:t>
            </a:r>
            <a:r>
              <a:rPr lang="en-US" sz="2400" b="1" dirty="0">
                <a:latin typeface=".VnTime" pitchFamily="34" charset="0"/>
              </a:rPr>
              <a:t> c¬ </a:t>
            </a:r>
            <a:r>
              <a:rPr lang="en-US" sz="2400" b="1" dirty="0" err="1">
                <a:latin typeface=".VnTime" pitchFamily="34" charset="0"/>
              </a:rPr>
              <a:t>b¶n</a:t>
            </a:r>
            <a:r>
              <a:rPr lang="en-US" sz="2400" b="1" dirty="0">
                <a:latin typeface=".VnTime" pitchFamily="34" charset="0"/>
              </a:rPr>
              <a:t>, ¸p </a:t>
            </a:r>
            <a:r>
              <a:rPr lang="en-US" sz="2400" b="1" dirty="0" err="1">
                <a:latin typeface=".VnTime" pitchFamily="34" charset="0"/>
              </a:rPr>
              <a:t>dông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c¸c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c«ng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thøc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cña</a:t>
            </a:r>
            <a:r>
              <a:rPr lang="en-US" sz="2400" b="1" dirty="0">
                <a:latin typeface=".VnTime" pitchFamily="34" charset="0"/>
              </a:rPr>
              <a:t> ®o¹n m¹ch c¬ </a:t>
            </a:r>
            <a:r>
              <a:rPr lang="en-US" sz="2400" b="1" dirty="0" err="1">
                <a:latin typeface=".VnTime" pitchFamily="34" charset="0"/>
              </a:rPr>
              <a:t>b¶n</a:t>
            </a:r>
            <a:r>
              <a:rPr lang="en-US" sz="2400" b="1" dirty="0">
                <a:latin typeface=".VnTime" pitchFamily="34" charset="0"/>
              </a:rPr>
              <a:t> ®Ó </a:t>
            </a:r>
            <a:r>
              <a:rPr lang="en-US" sz="2400" b="1" dirty="0" err="1">
                <a:latin typeface=".VnTime" pitchFamily="34" charset="0"/>
              </a:rPr>
              <a:t>gi¶i</a:t>
            </a:r>
            <a:endParaRPr lang="en-US" sz="2400" b="1" dirty="0">
              <a:latin typeface=".VnTime" pitchFamily="34" charset="0"/>
            </a:endParaRPr>
          </a:p>
        </p:txBody>
      </p:sp>
      <p:sp>
        <p:nvSpPr>
          <p:cNvPr id="5136" name="TextBox 17"/>
          <p:cNvSpPr txBox="1">
            <a:spLocks noChangeArrowheads="1"/>
          </p:cNvSpPr>
          <p:nvPr/>
        </p:nvSpPr>
        <p:spPr bwMode="auto">
          <a:xfrm>
            <a:off x="0" y="33528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.VnTime" pitchFamily="34" charset="0"/>
              </a:rPr>
              <a:t>B­íc</a:t>
            </a:r>
            <a:r>
              <a:rPr lang="en-US" sz="2400" b="1" dirty="0">
                <a:latin typeface=".VnTime" pitchFamily="34" charset="0"/>
              </a:rPr>
              <a:t> 3: </a:t>
            </a:r>
            <a:r>
              <a:rPr lang="en-US" sz="2400" b="1" dirty="0" err="1">
                <a:latin typeface=".VnTime" pitchFamily="34" charset="0"/>
              </a:rPr>
              <a:t>KÕt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luËn</a:t>
            </a:r>
            <a:endParaRPr lang="en-US" sz="2400" b="1" dirty="0">
              <a:latin typeface=".VnTime" pitchFamily="34" charset="0"/>
            </a:endParaRPr>
          </a:p>
        </p:txBody>
      </p:sp>
      <p:sp>
        <p:nvSpPr>
          <p:cNvPr id="5137" name="TextBox 17"/>
          <p:cNvSpPr txBox="1">
            <a:spLocks noChangeArrowheads="1"/>
          </p:cNvSpPr>
          <p:nvPr/>
        </p:nvSpPr>
        <p:spPr bwMode="auto">
          <a:xfrm>
            <a:off x="4876800" y="53340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I2 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I3=I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        I2=I3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IAB : 2=0,2A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162800" y="5562600"/>
            <a:ext cx="304800" cy="46038"/>
          </a:xfrm>
          <a:prstGeom prst="rightArrow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ình nền Slide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64"/>
          <p:cNvSpPr txBox="1">
            <a:spLocks noChangeArrowheads="1"/>
          </p:cNvSpPr>
          <p:nvPr/>
        </p:nvSpPr>
        <p:spPr bwMode="auto">
          <a:xfrm>
            <a:off x="2286000" y="304800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HỌC Ở NHÀ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70"/>
          <p:cNvSpPr txBox="1">
            <a:spLocks noChangeArrowheads="1"/>
          </p:cNvSpPr>
          <p:nvPr/>
        </p:nvSpPr>
        <p:spPr bwMode="auto">
          <a:xfrm>
            <a:off x="152400" y="914400"/>
            <a:ext cx="899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.VnTime" pitchFamily="34" charset="0"/>
                <a:cs typeface="Times New Roman" pitchFamily="18" charset="0"/>
              </a:rPr>
              <a:t>+ </a:t>
            </a:r>
            <a:r>
              <a:rPr lang="en-US" sz="3600" dirty="0" smtClean="0">
                <a:latin typeface=".VnTime" pitchFamily="34" charset="0"/>
                <a:cs typeface="Times New Roman" pitchFamily="18" charset="0"/>
              </a:rPr>
              <a:t>T</a:t>
            </a:r>
            <a:r>
              <a:rPr lang="vi-VN" sz="3600" dirty="0" smtClean="0">
                <a:latin typeface=".VnTime" pitchFamily="34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.VnTime" pitchFamily="34" charset="0"/>
                <a:cs typeface="Times New Roman" pitchFamily="18" charset="0"/>
              </a:rPr>
              <a:t>m </a:t>
            </a:r>
            <a:r>
              <a:rPr lang="en-US" sz="3600" dirty="0" err="1">
                <a:latin typeface=".VnTime" pitchFamily="34" charset="0"/>
                <a:cs typeface="Times New Roman" pitchFamily="18" charset="0"/>
              </a:rPr>
              <a:t>c¸c</a:t>
            </a:r>
            <a:r>
              <a:rPr lang="en-US" sz="36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.VnTime" pitchFamily="34" charset="0"/>
                <a:cs typeface="Times New Roman" pitchFamily="18" charset="0"/>
              </a:rPr>
              <a:t>c¸ch</a:t>
            </a:r>
            <a:r>
              <a:rPr lang="en-US" sz="36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.VnTime" pitchFamily="34" charset="0"/>
                <a:cs typeface="Times New Roman" pitchFamily="18" charset="0"/>
              </a:rPr>
              <a:t>kh¸c</a:t>
            </a:r>
            <a:r>
              <a:rPr lang="en-US" sz="36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.VnTime" pitchFamily="34" charset="0"/>
                <a:cs typeface="Times New Roman" pitchFamily="18" charset="0"/>
              </a:rPr>
              <a:t>nhau</a:t>
            </a:r>
            <a:r>
              <a:rPr lang="en-US" sz="36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.VnTime" pitchFamily="34" charset="0"/>
                <a:cs typeface="Times New Roman" pitchFamily="18" charset="0"/>
              </a:rPr>
              <a:t>gi¶i</a:t>
            </a:r>
            <a:r>
              <a:rPr lang="en-US" sz="36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.VnTime" pitchFamily="34" charset="0"/>
                <a:cs typeface="Times New Roman" pitchFamily="18" charset="0"/>
              </a:rPr>
              <a:t>bµi</a:t>
            </a:r>
            <a:r>
              <a:rPr lang="en-US" sz="3600" dirty="0">
                <a:latin typeface=".VnTime" pitchFamily="34" charset="0"/>
                <a:cs typeface="Times New Roman" pitchFamily="18" charset="0"/>
              </a:rPr>
              <a:t> 1,2,3 SGK</a:t>
            </a:r>
          </a:p>
          <a:p>
            <a:r>
              <a:rPr lang="en-US" sz="3600" dirty="0">
                <a:latin typeface=".VnTime" pitchFamily="34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.VnTime" pitchFamily="34" charset="0"/>
                <a:cs typeface="Times New Roman" pitchFamily="18" charset="0"/>
              </a:rPr>
              <a:t>Lµm</a:t>
            </a:r>
            <a:r>
              <a:rPr lang="en-US" sz="36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.VnTime" pitchFamily="34" charset="0"/>
                <a:cs typeface="Times New Roman" pitchFamily="18" charset="0"/>
              </a:rPr>
              <a:t>c¸c</a:t>
            </a:r>
            <a:r>
              <a:rPr lang="en-US" sz="36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.VnTime" pitchFamily="34" charset="0"/>
                <a:cs typeface="Times New Roman" pitchFamily="18" charset="0"/>
              </a:rPr>
              <a:t>bµi</a:t>
            </a:r>
            <a:r>
              <a:rPr lang="en-US" sz="36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.VnTime" pitchFamily="34" charset="0"/>
                <a:cs typeface="Times New Roman" pitchFamily="18" charset="0"/>
              </a:rPr>
              <a:t>tËp</a:t>
            </a:r>
            <a:r>
              <a:rPr lang="en-US" sz="3600" dirty="0">
                <a:latin typeface=".VnTime" pitchFamily="34" charset="0"/>
                <a:cs typeface="Times New Roman" pitchFamily="18" charset="0"/>
              </a:rPr>
              <a:t> SBT</a:t>
            </a:r>
          </a:p>
          <a:p>
            <a:r>
              <a:rPr lang="en-US" sz="3600" dirty="0">
                <a:latin typeface=".VnTime" pitchFamily="34" charset="0"/>
                <a:cs typeface="Times New Roman" pitchFamily="18" charset="0"/>
              </a:rPr>
              <a:t>+ </a:t>
            </a:r>
            <a:r>
              <a:rPr lang="vi-VN" sz="3600" dirty="0" smtClean="0">
                <a:latin typeface="+mj-lt"/>
                <a:cs typeface="Times New Roman" pitchFamily="18" charset="0"/>
              </a:rPr>
              <a:t>Đọc</a:t>
            </a:r>
            <a:r>
              <a:rPr lang="en-US" sz="3600" dirty="0" smtClean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.VnTime" pitchFamily="34" charset="0"/>
                <a:cs typeface="Times New Roman" pitchFamily="18" charset="0"/>
              </a:rPr>
              <a:t>tr­íc</a:t>
            </a:r>
            <a:r>
              <a:rPr lang="en-US" sz="3600" dirty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.VnTime" pitchFamily="34" charset="0"/>
                <a:cs typeface="Times New Roman" pitchFamily="18" charset="0"/>
              </a:rPr>
              <a:t>bµi</a:t>
            </a:r>
            <a:r>
              <a:rPr lang="en-US" sz="3600" dirty="0">
                <a:latin typeface=".VnTime" pitchFamily="34" charset="0"/>
                <a:cs typeface="Times New Roman" pitchFamily="18" charset="0"/>
              </a:rPr>
              <a:t> 7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52400" y="2514600"/>
            <a:ext cx="876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latin typeface=".VnTime" pitchFamily="34" charset="0"/>
              </a:rPr>
              <a:t>Bµi</a:t>
            </a:r>
            <a:r>
              <a:rPr lang="en-US" sz="3200" dirty="0">
                <a:latin typeface=".VnTime" pitchFamily="34" charset="0"/>
              </a:rPr>
              <a:t> 5: Cho m¹ch ®</a:t>
            </a:r>
            <a:r>
              <a:rPr lang="en-US" sz="3200" dirty="0" err="1">
                <a:latin typeface=".VnTime" pitchFamily="34" charset="0"/>
              </a:rPr>
              <a:t>iÖn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nh</a:t>
            </a:r>
            <a:r>
              <a:rPr lang="en-US" sz="3200" dirty="0">
                <a:latin typeface=".VnTime" pitchFamily="34" charset="0"/>
              </a:rPr>
              <a:t>­ </a:t>
            </a:r>
            <a:r>
              <a:rPr lang="en-US" sz="3200" dirty="0" err="1">
                <a:latin typeface=".VnTime" pitchFamily="34" charset="0"/>
              </a:rPr>
              <a:t>h×nh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vÏ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biÕt</a:t>
            </a:r>
            <a:r>
              <a:rPr lang="en-US" sz="3200" dirty="0">
                <a:latin typeface=".VnTime" pitchFamily="34" charset="0"/>
              </a:rPr>
              <a:t> R1= 15</a:t>
            </a:r>
            <a:r>
              <a:rPr lang="en-US" sz="3200" dirty="0">
                <a:latin typeface=".VnTime" pitchFamily="34" charset="0"/>
                <a:sym typeface="Symbol" pitchFamily="18" charset="2"/>
              </a:rPr>
              <a:t> ;</a:t>
            </a:r>
            <a:r>
              <a:rPr lang="en-US" sz="3200" dirty="0">
                <a:latin typeface=".VnTime" pitchFamily="34" charset="0"/>
              </a:rPr>
              <a:t> R2=3, R3= 7</a:t>
            </a:r>
            <a:r>
              <a:rPr lang="en-US" sz="3200" dirty="0">
                <a:latin typeface=".VnTime" pitchFamily="34" charset="0"/>
                <a:sym typeface="Symbol" pitchFamily="18" charset="2"/>
              </a:rPr>
              <a:t>  ,</a:t>
            </a:r>
            <a:r>
              <a:rPr lang="en-US" sz="3200" dirty="0">
                <a:latin typeface=".VnTime" pitchFamily="34" charset="0"/>
              </a:rPr>
              <a:t> R4= 10</a:t>
            </a:r>
            <a:r>
              <a:rPr lang="en-US" sz="3200" dirty="0">
                <a:latin typeface=".VnTime" pitchFamily="34" charset="0"/>
                <a:sym typeface="Symbol" pitchFamily="18" charset="2"/>
              </a:rPr>
              <a:t>  UAB</a:t>
            </a:r>
            <a:r>
              <a:rPr lang="en-US" sz="3200" dirty="0">
                <a:latin typeface=".VnTime" pitchFamily="34" charset="0"/>
              </a:rPr>
              <a:t>= 12</a:t>
            </a:r>
            <a:r>
              <a:rPr lang="en-US" sz="3200" dirty="0">
                <a:latin typeface=".VnTime" pitchFamily="34" charset="0"/>
                <a:sym typeface="Symbol" pitchFamily="18" charset="2"/>
              </a:rPr>
              <a:t> V</a:t>
            </a:r>
          </a:p>
          <a:p>
            <a:r>
              <a:rPr lang="en-US" sz="3200" dirty="0">
                <a:latin typeface=".VnTime" pitchFamily="34" charset="0"/>
                <a:sym typeface="Symbol" pitchFamily="18" charset="2"/>
              </a:rPr>
              <a:t>a </a:t>
            </a:r>
            <a:r>
              <a:rPr lang="en-US" sz="3200" dirty="0" err="1">
                <a:latin typeface=".VnTime" pitchFamily="34" charset="0"/>
                <a:sym typeface="Symbol" pitchFamily="18" charset="2"/>
              </a:rPr>
              <a:t>TÝnh</a:t>
            </a:r>
            <a:r>
              <a:rPr lang="en-US" sz="3200" dirty="0">
                <a:latin typeface=".VnTime" pitchFamily="34" charset="0"/>
                <a:sym typeface="Symbol" pitchFamily="18" charset="2"/>
              </a:rPr>
              <a:t> RAB</a:t>
            </a:r>
          </a:p>
          <a:p>
            <a:r>
              <a:rPr lang="en-US" sz="3200" dirty="0">
                <a:latin typeface=".VnTime" pitchFamily="34" charset="0"/>
                <a:sym typeface="Symbol" pitchFamily="18" charset="2"/>
              </a:rPr>
              <a:t>b </a:t>
            </a:r>
            <a:r>
              <a:rPr lang="en-US" sz="3200" dirty="0" err="1">
                <a:latin typeface=".VnTime" pitchFamily="34" charset="0"/>
                <a:sym typeface="Symbol" pitchFamily="18" charset="2"/>
              </a:rPr>
              <a:t>TÝnh</a:t>
            </a:r>
            <a:r>
              <a:rPr lang="en-US" sz="3200" dirty="0">
                <a:latin typeface=".VnTime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.VnTime" pitchFamily="34" charset="0"/>
                <a:sym typeface="Symbol" pitchFamily="18" charset="2"/>
              </a:rPr>
              <a:t>c­êng</a:t>
            </a:r>
            <a:r>
              <a:rPr lang="en-US" sz="3200" dirty="0">
                <a:latin typeface=".VnTime" pitchFamily="34" charset="0"/>
                <a:sym typeface="Symbol" pitchFamily="18" charset="2"/>
              </a:rPr>
              <a:t> ®é </a:t>
            </a:r>
            <a:r>
              <a:rPr lang="en-US" sz="3200" dirty="0" err="1">
                <a:latin typeface=".VnTime" pitchFamily="34" charset="0"/>
                <a:sym typeface="Symbol" pitchFamily="18" charset="2"/>
              </a:rPr>
              <a:t>dßng</a:t>
            </a:r>
            <a:r>
              <a:rPr lang="en-US" sz="3200" dirty="0">
                <a:latin typeface=".VnTime" pitchFamily="34" charset="0"/>
                <a:sym typeface="Symbol" pitchFamily="18" charset="2"/>
              </a:rPr>
              <a:t> ®</a:t>
            </a:r>
            <a:r>
              <a:rPr lang="en-US" sz="3200" dirty="0" err="1">
                <a:latin typeface=".VnTime" pitchFamily="34" charset="0"/>
                <a:sym typeface="Symbol" pitchFamily="18" charset="2"/>
              </a:rPr>
              <a:t>iÖn</a:t>
            </a:r>
            <a:r>
              <a:rPr lang="en-US" sz="3200" dirty="0">
                <a:latin typeface=".VnTime" pitchFamily="34" charset="0"/>
                <a:sym typeface="Symbol" pitchFamily="18" charset="2"/>
              </a:rPr>
              <a:t> qua </a:t>
            </a:r>
            <a:r>
              <a:rPr lang="en-US" sz="3200" dirty="0" err="1">
                <a:latin typeface=".VnTime" pitchFamily="34" charset="0"/>
                <a:sym typeface="Symbol" pitchFamily="18" charset="2"/>
              </a:rPr>
              <a:t>mçi</a:t>
            </a:r>
            <a:r>
              <a:rPr lang="en-US" sz="3200" dirty="0">
                <a:latin typeface=".VnTime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.VnTime" pitchFamily="34" charset="0"/>
                <a:sym typeface="Symbol" pitchFamily="18" charset="2"/>
              </a:rPr>
              <a:t>trë</a:t>
            </a:r>
            <a:endParaRPr lang="en-US" sz="3200" dirty="0">
              <a:latin typeface=".VnTime" pitchFamily="34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" y="4724400"/>
            <a:ext cx="5562600" cy="1676400"/>
            <a:chOff x="5610" y="3480"/>
            <a:chExt cx="5265" cy="1605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5700" y="4515"/>
              <a:ext cx="6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330" y="4425"/>
              <a:ext cx="735" cy="2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770" y="3990"/>
              <a:ext cx="735" cy="2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8445" y="4875"/>
              <a:ext cx="735" cy="2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8910" y="3990"/>
              <a:ext cx="735" cy="2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7065" y="4545"/>
              <a:ext cx="4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7500" y="4095"/>
              <a:ext cx="1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500" y="4110"/>
              <a:ext cx="27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8505" y="4095"/>
              <a:ext cx="3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9660" y="4095"/>
              <a:ext cx="3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7515" y="4980"/>
              <a:ext cx="9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9180" y="4980"/>
              <a:ext cx="8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0005" y="4080"/>
              <a:ext cx="1" cy="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0005" y="4515"/>
              <a:ext cx="6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5685" y="4485"/>
              <a:ext cx="83" cy="8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0665" y="4470"/>
              <a:ext cx="83" cy="8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420" y="3915"/>
              <a:ext cx="585" cy="4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8520" y="4365"/>
              <a:ext cx="585" cy="4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9030" y="3480"/>
              <a:ext cx="585" cy="4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7860" y="3480"/>
              <a:ext cx="585" cy="4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8715" y="4065"/>
              <a:ext cx="83" cy="8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7440" y="4515"/>
              <a:ext cx="83" cy="8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8535" y="3645"/>
              <a:ext cx="360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7545" y="4320"/>
              <a:ext cx="360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10515" y="4620"/>
              <a:ext cx="360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5610" y="4635"/>
              <a:ext cx="360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H="1">
              <a:off x="5640" y="4410"/>
              <a:ext cx="150" cy="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H="1">
              <a:off x="10605" y="4380"/>
              <a:ext cx="18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ình Nền Powerpoint Lịch Sử Đẹp, Độc Đáo, Ấn Tượ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505200"/>
            <a:ext cx="64960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57200" y="1295400"/>
            <a:ext cx="8382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FEF8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 ĐẾN ĐÂY KẾT THÚC</a:t>
            </a:r>
            <a:r>
              <a:rPr lang="en-US" sz="3600" b="1" kern="10" dirty="0">
                <a:ln w="28575">
                  <a:solidFill>
                    <a:srgbClr val="FEF8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" descr="questionsign_w"/>
          <p:cNvPicPr>
            <a:picLocks noChangeAspect="1" noChangeArrowheads="1" noCrop="1"/>
          </p:cNvPicPr>
          <p:nvPr/>
        </p:nvPicPr>
        <p:blipFill>
          <a:blip r:embed="rId4">
            <a:lum bright="36000" contrast="40000"/>
          </a:blip>
          <a:srcRect/>
          <a:stretch>
            <a:fillRect/>
          </a:stretch>
        </p:blipFill>
        <p:spPr bwMode="auto">
          <a:xfrm>
            <a:off x="76200" y="685800"/>
            <a:ext cx="45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5" name="Picture 5" descr="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3850" y="0"/>
            <a:ext cx="3308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26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8686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iết các công thức của đoạn mạch gồm 2 điện trở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R1; R2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mắc song song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>
            <a:off x="457200" y="854075"/>
            <a:ext cx="8686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iết công thức định luật Ôm và các công thức của đoạn mạch gồm 2 điện trở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R1; R2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mắc nối tiếp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3" name="Line 8"/>
          <p:cNvSpPr>
            <a:spLocks noChangeShapeType="1"/>
          </p:cNvSpPr>
          <p:nvPr/>
        </p:nvSpPr>
        <p:spPr bwMode="auto">
          <a:xfrm>
            <a:off x="4525963" y="2743200"/>
            <a:ext cx="46037" cy="41148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 flipV="1">
            <a:off x="0" y="3200400"/>
            <a:ext cx="9144000" cy="46037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0" y="2743200"/>
            <a:ext cx="9144000" cy="762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" name="TextBox 37"/>
          <p:cNvSpPr txBox="1">
            <a:spLocks noChangeArrowheads="1"/>
          </p:cNvSpPr>
          <p:nvPr/>
        </p:nvSpPr>
        <p:spPr bwMode="auto">
          <a:xfrm>
            <a:off x="457200" y="27432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 mạch nối tiếp</a:t>
            </a:r>
            <a:endParaRPr lang="en-US" sz="2400" b="1" dirty="0"/>
          </a:p>
        </p:txBody>
      </p:sp>
      <p:sp>
        <p:nvSpPr>
          <p:cNvPr id="1037" name="TextBox 38"/>
          <p:cNvSpPr txBox="1">
            <a:spLocks noChangeArrowheads="1"/>
          </p:cNvSpPr>
          <p:nvPr/>
        </p:nvSpPr>
        <p:spPr bwMode="auto">
          <a:xfrm>
            <a:off x="5105400" y="27432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 mạch song song</a:t>
            </a:r>
            <a:endParaRPr lang="en-US" sz="2400" b="1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3200400"/>
            <a:ext cx="7651750" cy="777875"/>
            <a:chOff x="2784" y="446"/>
            <a:chExt cx="5454" cy="49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0" y="795"/>
              <a:ext cx="2544" cy="141"/>
              <a:chOff x="2880" y="795"/>
              <a:chExt cx="2544" cy="141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880" y="795"/>
                <a:ext cx="2544" cy="141"/>
                <a:chOff x="2880" y="768"/>
                <a:chExt cx="2290" cy="200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2880" y="844"/>
                  <a:ext cx="2286" cy="54"/>
                  <a:chOff x="2880" y="844"/>
                  <a:chExt cx="2286" cy="54"/>
                </a:xfrm>
              </p:grpSpPr>
              <p:sp>
                <p:nvSpPr>
                  <p:cNvPr id="1072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864"/>
                    <a:ext cx="220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3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84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074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85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vi-VN"/>
                  </a:p>
                </p:txBody>
              </p:sp>
            </p:grpSp>
            <p:sp>
              <p:nvSpPr>
                <p:cNvPr id="107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880" y="768"/>
                  <a:ext cx="48" cy="19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5122" y="777"/>
                  <a:ext cx="48" cy="1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7" name="Rectangle 12"/>
              <p:cNvSpPr>
                <a:spLocks noChangeArrowheads="1"/>
              </p:cNvSpPr>
              <p:nvPr/>
            </p:nvSpPr>
            <p:spPr bwMode="auto">
              <a:xfrm>
                <a:off x="3288" y="810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  <p:sp>
            <p:nvSpPr>
              <p:cNvPr id="1068" name="Rectangle 13"/>
              <p:cNvSpPr>
                <a:spLocks noChangeArrowheads="1"/>
              </p:cNvSpPr>
              <p:nvPr/>
            </p:nvSpPr>
            <p:spPr bwMode="auto">
              <a:xfrm>
                <a:off x="3924" y="810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60" name="Text Box 14"/>
            <p:cNvSpPr txBox="1">
              <a:spLocks noChangeArrowheads="1"/>
            </p:cNvSpPr>
            <p:nvPr/>
          </p:nvSpPr>
          <p:spPr bwMode="auto">
            <a:xfrm>
              <a:off x="2784" y="460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61" name="Text Box 15"/>
            <p:cNvSpPr txBox="1">
              <a:spLocks noChangeArrowheads="1"/>
            </p:cNvSpPr>
            <p:nvPr/>
          </p:nvSpPr>
          <p:spPr bwMode="auto">
            <a:xfrm>
              <a:off x="5314" y="514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062" name="Text Box 16"/>
            <p:cNvSpPr txBox="1">
              <a:spLocks noChangeArrowheads="1"/>
            </p:cNvSpPr>
            <p:nvPr/>
          </p:nvSpPr>
          <p:spPr bwMode="auto">
            <a:xfrm>
              <a:off x="3318" y="44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baseline="-25000" dirty="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  <a:endParaRPr lang="en-US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63" name="Text Box 17"/>
            <p:cNvSpPr txBox="1">
              <a:spLocks noChangeArrowheads="1"/>
            </p:cNvSpPr>
            <p:nvPr/>
          </p:nvSpPr>
          <p:spPr bwMode="auto">
            <a:xfrm>
              <a:off x="3970" y="46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baseline="-250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64" name="Text Box 14"/>
            <p:cNvSpPr txBox="1">
              <a:spLocks noChangeArrowheads="1"/>
            </p:cNvSpPr>
            <p:nvPr/>
          </p:nvSpPr>
          <p:spPr bwMode="auto">
            <a:xfrm>
              <a:off x="5989" y="460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65" name="Text Box 15"/>
            <p:cNvSpPr txBox="1">
              <a:spLocks noChangeArrowheads="1"/>
            </p:cNvSpPr>
            <p:nvPr/>
          </p:nvSpPr>
          <p:spPr bwMode="auto">
            <a:xfrm>
              <a:off x="7998" y="55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4876800" y="3200400"/>
            <a:ext cx="2571750" cy="1073150"/>
            <a:chOff x="3516" y="1056"/>
            <a:chExt cx="1620" cy="676"/>
          </a:xfrm>
        </p:grpSpPr>
        <p:sp>
          <p:nvSpPr>
            <p:cNvPr id="1045" name="Line 16"/>
            <p:cNvSpPr>
              <a:spLocks noChangeShapeType="1"/>
            </p:cNvSpPr>
            <p:nvPr/>
          </p:nvSpPr>
          <p:spPr bwMode="auto">
            <a:xfrm flipV="1">
              <a:off x="3840" y="113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19"/>
            <p:cNvSpPr>
              <a:spLocks noChangeShapeType="1"/>
            </p:cNvSpPr>
            <p:nvPr/>
          </p:nvSpPr>
          <p:spPr bwMode="auto">
            <a:xfrm flipV="1">
              <a:off x="4464" y="1140"/>
              <a:ext cx="336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20"/>
            <p:cNvSpPr>
              <a:spLocks noChangeShapeType="1"/>
            </p:cNvSpPr>
            <p:nvPr/>
          </p:nvSpPr>
          <p:spPr bwMode="auto">
            <a:xfrm>
              <a:off x="3840" y="1134"/>
              <a:ext cx="0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1"/>
            <p:cNvSpPr>
              <a:spLocks noChangeShapeType="1"/>
            </p:cNvSpPr>
            <p:nvPr/>
          </p:nvSpPr>
          <p:spPr bwMode="auto">
            <a:xfrm>
              <a:off x="4800" y="1134"/>
              <a:ext cx="0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2"/>
            <p:cNvSpPr>
              <a:spLocks noChangeShapeType="1"/>
            </p:cNvSpPr>
            <p:nvPr/>
          </p:nvSpPr>
          <p:spPr bwMode="auto">
            <a:xfrm flipV="1">
              <a:off x="3525" y="1296"/>
              <a:ext cx="318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3"/>
            <p:cNvSpPr>
              <a:spLocks noChangeShapeType="1"/>
            </p:cNvSpPr>
            <p:nvPr/>
          </p:nvSpPr>
          <p:spPr bwMode="auto">
            <a:xfrm flipV="1">
              <a:off x="4800" y="1296"/>
              <a:ext cx="318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24"/>
            <p:cNvSpPr>
              <a:spLocks noChangeShapeType="1"/>
            </p:cNvSpPr>
            <p:nvPr/>
          </p:nvSpPr>
          <p:spPr bwMode="auto">
            <a:xfrm flipH="1">
              <a:off x="3516" y="1221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25"/>
            <p:cNvSpPr>
              <a:spLocks noChangeShapeType="1"/>
            </p:cNvSpPr>
            <p:nvPr/>
          </p:nvSpPr>
          <p:spPr bwMode="auto">
            <a:xfrm flipH="1">
              <a:off x="5088" y="1221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Rectangle 28"/>
            <p:cNvSpPr>
              <a:spLocks noChangeArrowheads="1"/>
            </p:cNvSpPr>
            <p:nvPr/>
          </p:nvSpPr>
          <p:spPr bwMode="auto">
            <a:xfrm>
              <a:off x="4080" y="1056"/>
              <a:ext cx="576" cy="1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</a:endParaRPr>
            </a:p>
          </p:txBody>
        </p:sp>
        <p:sp>
          <p:nvSpPr>
            <p:cNvPr id="1054" name="Line 31"/>
            <p:cNvSpPr>
              <a:spLocks noChangeShapeType="1"/>
            </p:cNvSpPr>
            <p:nvPr/>
          </p:nvSpPr>
          <p:spPr bwMode="auto">
            <a:xfrm>
              <a:off x="3840" y="144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33"/>
            <p:cNvSpPr>
              <a:spLocks noChangeShapeType="1"/>
            </p:cNvSpPr>
            <p:nvPr/>
          </p:nvSpPr>
          <p:spPr bwMode="auto">
            <a:xfrm>
              <a:off x="4608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Rectangle 29"/>
            <p:cNvSpPr>
              <a:spLocks noChangeArrowheads="1"/>
            </p:cNvSpPr>
            <p:nvPr/>
          </p:nvSpPr>
          <p:spPr bwMode="auto">
            <a:xfrm>
              <a:off x="4080" y="1365"/>
              <a:ext cx="576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</a:endParaRPr>
            </a:p>
          </p:txBody>
        </p:sp>
        <p:sp>
          <p:nvSpPr>
            <p:cNvPr id="1057" name="Rectangle 34"/>
            <p:cNvSpPr>
              <a:spLocks noChangeArrowheads="1"/>
            </p:cNvSpPr>
            <p:nvPr/>
          </p:nvSpPr>
          <p:spPr bwMode="auto">
            <a:xfrm>
              <a:off x="4224" y="1152"/>
              <a:ext cx="2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.VnTime" pitchFamily="34" charset="0"/>
                </a:rPr>
                <a:t>R</a:t>
              </a:r>
              <a:r>
                <a:rPr lang="en-US" sz="1600" baseline="-25000">
                  <a:latin typeface=".VnTime" pitchFamily="34" charset="0"/>
                </a:rPr>
                <a:t>1</a:t>
              </a:r>
            </a:p>
          </p:txBody>
        </p:sp>
        <p:sp>
          <p:nvSpPr>
            <p:cNvPr id="1058" name="Rectangle 35"/>
            <p:cNvSpPr>
              <a:spLocks noChangeArrowheads="1"/>
            </p:cNvSpPr>
            <p:nvPr/>
          </p:nvSpPr>
          <p:spPr bwMode="auto">
            <a:xfrm>
              <a:off x="4224" y="1520"/>
              <a:ext cx="2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.VnTime" pitchFamily="34" charset="0"/>
                </a:rPr>
                <a:t>R</a:t>
              </a:r>
              <a:r>
                <a:rPr lang="en-US" sz="1600" baseline="-25000"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1040" name="Rectangle 116"/>
          <p:cNvSpPr>
            <a:spLocks noChangeArrowheads="1"/>
          </p:cNvSpPr>
          <p:nvPr/>
        </p:nvSpPr>
        <p:spPr bwMode="auto">
          <a:xfrm>
            <a:off x="457200" y="4114800"/>
            <a:ext cx="1649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U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+ U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Rectangle 117"/>
          <p:cNvSpPr>
            <a:spLocks noChangeArrowheads="1"/>
          </p:cNvSpPr>
          <p:nvPr/>
        </p:nvSpPr>
        <p:spPr bwMode="auto">
          <a:xfrm>
            <a:off x="457200" y="4572000"/>
            <a:ext cx="133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2" name="Rectangle 118"/>
          <p:cNvSpPr>
            <a:spLocks noChangeArrowheads="1"/>
          </p:cNvSpPr>
          <p:nvPr/>
        </p:nvSpPr>
        <p:spPr bwMode="auto">
          <a:xfrm>
            <a:off x="457200" y="4953000"/>
            <a:ext cx="1545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vi-VN" b="1" dirty="0">
                <a:latin typeface="+mj-lt"/>
              </a:rPr>
              <a:t>R</a:t>
            </a:r>
            <a:r>
              <a:rPr lang="en-US" b="1" baseline="-25000" dirty="0">
                <a:latin typeface="+mj-lt"/>
              </a:rPr>
              <a:t>AB</a:t>
            </a:r>
            <a:r>
              <a:rPr lang="vi-VN" b="1" dirty="0">
                <a:latin typeface="+mj-lt"/>
              </a:rPr>
              <a:t> = R</a:t>
            </a:r>
            <a:r>
              <a:rPr lang="vi-VN" b="1" baseline="-25000" dirty="0">
                <a:latin typeface="+mj-lt"/>
              </a:rPr>
              <a:t>1 </a:t>
            </a:r>
            <a:r>
              <a:rPr lang="vi-VN" b="1" dirty="0">
                <a:latin typeface="+mj-lt"/>
              </a:rPr>
              <a:t>+ R</a:t>
            </a:r>
            <a:r>
              <a:rPr lang="vi-VN" b="1" baseline="-25000" dirty="0">
                <a:latin typeface="+mj-lt"/>
              </a:rPr>
              <a:t>2</a:t>
            </a:r>
            <a:endParaRPr lang="en-US" dirty="0">
              <a:latin typeface="+mj-lt"/>
            </a:endParaRPr>
          </a:p>
        </p:txBody>
      </p:sp>
      <p:graphicFrame>
        <p:nvGraphicFramePr>
          <p:cNvPr id="5166" name="Object 46"/>
          <p:cNvGraphicFramePr>
            <a:graphicFrameLocks noChangeAspect="1"/>
          </p:cNvGraphicFramePr>
          <p:nvPr/>
        </p:nvGraphicFramePr>
        <p:xfrm>
          <a:off x="609600" y="5410200"/>
          <a:ext cx="1295400" cy="914400"/>
        </p:xfrm>
        <a:graphic>
          <a:graphicData uri="http://schemas.openxmlformats.org/presentationml/2006/ole">
            <p:oleObj spid="_x0000_s1026" name="Equation" r:id="rId6" imgW="571320" imgH="431640" progId="">
              <p:embed/>
            </p:oleObj>
          </a:graphicData>
        </a:graphic>
      </p:graphicFrame>
      <p:sp>
        <p:nvSpPr>
          <p:cNvPr id="1043" name="Rectangle 119"/>
          <p:cNvSpPr>
            <a:spLocks noChangeArrowheads="1"/>
          </p:cNvSpPr>
          <p:nvPr/>
        </p:nvSpPr>
        <p:spPr bwMode="auto">
          <a:xfrm>
            <a:off x="4876800" y="41910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IAB = I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+ I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" name="Rectangle 120"/>
          <p:cNvSpPr>
            <a:spLocks noChangeArrowheads="1"/>
          </p:cNvSpPr>
          <p:nvPr/>
        </p:nvSpPr>
        <p:spPr bwMode="auto">
          <a:xfrm>
            <a:off x="4800600" y="4648200"/>
            <a:ext cx="171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UAB = U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U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68" name="Object 48"/>
          <p:cNvGraphicFramePr>
            <a:graphicFrameLocks noChangeAspect="1"/>
          </p:cNvGraphicFramePr>
          <p:nvPr/>
        </p:nvGraphicFramePr>
        <p:xfrm>
          <a:off x="4876800" y="5029200"/>
          <a:ext cx="1676400" cy="838200"/>
        </p:xfrm>
        <a:graphic>
          <a:graphicData uri="http://schemas.openxmlformats.org/presentationml/2006/ole">
            <p:oleObj spid="_x0000_s1027" name="Equation" r:id="rId7" imgW="888840" imgH="431640" progId="">
              <p:embed/>
            </p:oleObj>
          </a:graphicData>
        </a:graphic>
      </p:graphicFrame>
      <p:graphicFrame>
        <p:nvGraphicFramePr>
          <p:cNvPr id="5169" name="Object 49"/>
          <p:cNvGraphicFramePr>
            <a:graphicFrameLocks noChangeAspect="1"/>
          </p:cNvGraphicFramePr>
          <p:nvPr/>
        </p:nvGraphicFramePr>
        <p:xfrm>
          <a:off x="4953000" y="5867400"/>
          <a:ext cx="1447800" cy="838200"/>
        </p:xfrm>
        <a:graphic>
          <a:graphicData uri="http://schemas.openxmlformats.org/presentationml/2006/ole">
            <p:oleObj spid="_x0000_s1028" name="Equation" r:id="rId8" imgW="52056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6" grpId="0"/>
      <p:bldP spid="337928" grpId="0"/>
      <p:bldP spid="5163" grpId="0" animBg="1"/>
      <p:bldP spid="36" grpId="0" animBg="1"/>
      <p:bldP spid="37" grpId="0" animBg="1"/>
      <p:bldP spid="1036" grpId="0"/>
      <p:bldP spid="1037" grpId="0"/>
      <p:bldP spid="1040" grpId="0"/>
      <p:bldP spid="1041" grpId="0"/>
      <p:bldP spid="1042" grpId="0"/>
      <p:bldP spid="1043" grpId="0"/>
      <p:bldP spid="10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100 hình nền Powerpoint đẹp và chất lượng nhất-Tin học Thái Bình -  Thiết kế website chuẩn SEO - Thiết kế phần mềm theo yêu cầ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9825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391400" cy="9144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.VnTime" pitchFamily="34" charset="0"/>
              </a:rPr>
              <a:t/>
            </a:r>
            <a:br>
              <a:rPr lang="en-US" sz="2800" dirty="0">
                <a:latin typeface=".VnTime" pitchFamily="34" charset="0"/>
              </a:rPr>
            </a:br>
            <a:r>
              <a:rPr lang="en-US" sz="2800" dirty="0">
                <a:latin typeface=".VnTime" pitchFamily="34" charset="0"/>
              </a:rPr>
              <a:t/>
            </a:r>
            <a:br>
              <a:rPr lang="en-US" sz="2800" dirty="0">
                <a:latin typeface=".VnTime" pitchFamily="34" charset="0"/>
              </a:rPr>
            </a:br>
            <a:r>
              <a:rPr lang="vi-VN" sz="73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TIẾT 6 –BÀI 6 </a:t>
            </a:r>
            <a:endParaRPr lang="en-US" sz="73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600201"/>
            <a:ext cx="91440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TẬP VẬN DỤNG ĐỊNH LUẬT ÔM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ckground hoa lá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Cho m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ạch điện như hình vẽ, biết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R1= 5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,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vôn kế 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6V, 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vi-VN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0,5A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ính điện trở tương đương của mạch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 . T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0"/>
            <a:ext cx="518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xuân hoa lá động đẹp dùng ghép video, hình nền hoa lá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"/>
            <a:ext cx="8458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Tóm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tắt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5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óng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Vôn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= 6V.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Ampe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 = 0,5A.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vi-VN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R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505200"/>
            <a:ext cx="7391400" cy="838200"/>
          </a:xfrm>
        </p:spPr>
        <p:txBody>
          <a:bodyPr/>
          <a:lstStyle/>
          <a:p>
            <a:pPr eaLnBrk="1" hangingPunct="1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191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AutoNum type="alphaLcParenR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6V =&gt; 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6V</a:t>
            </a:r>
          </a:p>
          <a:p>
            <a:pPr marL="533400" indent="-5334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33400" indent="-5334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533400" indent="-5334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aseline="-250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=         =          = 12 (    )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895600" y="5486400"/>
          <a:ext cx="546100" cy="1371600"/>
        </p:xfrm>
        <a:graphic>
          <a:graphicData uri="http://schemas.openxmlformats.org/presentationml/2006/ole">
            <p:oleObj spid="_x0000_s2050" name="Equation" r:id="rId5" imgW="164957" imgH="342603" progId="">
              <p:embed/>
            </p:oleObj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4114800" y="5410200"/>
          <a:ext cx="898525" cy="1447800"/>
        </p:xfrm>
        <a:graphic>
          <a:graphicData uri="http://schemas.openxmlformats.org/presentationml/2006/ole">
            <p:oleObj spid="_x0000_s2051" name="Equation" r:id="rId6" imgW="228600" imgH="368300" progId="">
              <p:embed/>
            </p:oleObj>
          </a:graphicData>
        </a:graphic>
      </p:graphicFrame>
      <p:graphicFrame>
        <p:nvGraphicFramePr>
          <p:cNvPr id="2052" name="Object 9"/>
          <p:cNvGraphicFramePr>
            <a:graphicFrameLocks noChangeAspect="1"/>
          </p:cNvGraphicFramePr>
          <p:nvPr/>
        </p:nvGraphicFramePr>
        <p:xfrm>
          <a:off x="6172200" y="5943600"/>
          <a:ext cx="609600" cy="479425"/>
        </p:xfrm>
        <a:graphic>
          <a:graphicData uri="http://schemas.openxmlformats.org/presentationml/2006/ole">
            <p:oleObj spid="_x0000_s2052" name="Equation" r:id="rId7" imgW="152334" imgH="13963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ngộ nghĩnh, đáng yêu nhấ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b) Theo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33400" indent="-5334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aseline="-250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= 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33400" indent="-5334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=&gt; 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aseline="-250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12 – 5 = 7 (    ) </a:t>
            </a:r>
            <a:r>
              <a:rPr lang="en-US" sz="3600" dirty="0" smtClean="0">
                <a:latin typeface="Arial" charset="0"/>
              </a:rPr>
              <a:t> </a:t>
            </a: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6553200" y="1219200"/>
          <a:ext cx="533400" cy="517525"/>
        </p:xfrm>
        <a:graphic>
          <a:graphicData uri="http://schemas.openxmlformats.org/presentationml/2006/ole">
            <p:oleObj spid="_x0000_s3074" name="Equation" r:id="rId5" imgW="152334" imgH="139639" progId="">
              <p:embed/>
            </p:oleObj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6651625" cy="8382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22860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ịnh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     I  =         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=&gt;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vi-VN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=         =          = 12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Theo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I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I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I = 0,5 A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=&gt; U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I.R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0,5.5 = 2,5 (V)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=&gt; U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U – U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6 – 2,5 = 3,5 (V)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Theo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R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         =          = 7 (   )  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6248400" y="1981200"/>
          <a:ext cx="550863" cy="1143000"/>
        </p:xfrm>
        <a:graphic>
          <a:graphicData uri="http://schemas.openxmlformats.org/presentationml/2006/ole">
            <p:oleObj spid="_x0000_s3075" name="Equation" r:id="rId6" imgW="164957" imgH="342603" progId="">
              <p:embed/>
            </p:oleObj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2819400" y="2743200"/>
          <a:ext cx="573088" cy="1219200"/>
        </p:xfrm>
        <a:graphic>
          <a:graphicData uri="http://schemas.openxmlformats.org/presentationml/2006/ole">
            <p:oleObj spid="_x0000_s3076" name="Equation" r:id="rId7" imgW="164957" imgH="342603" progId="">
              <p:embed/>
            </p:oleObj>
          </a:graphicData>
        </a:graphic>
      </p:graphicFrame>
      <p:graphicFrame>
        <p:nvGraphicFramePr>
          <p:cNvPr id="3077" name="Object 8"/>
          <p:cNvGraphicFramePr>
            <a:graphicFrameLocks noChangeAspect="1"/>
          </p:cNvGraphicFramePr>
          <p:nvPr/>
        </p:nvGraphicFramePr>
        <p:xfrm>
          <a:off x="3810000" y="2590800"/>
          <a:ext cx="898525" cy="1447800"/>
        </p:xfrm>
        <a:graphic>
          <a:graphicData uri="http://schemas.openxmlformats.org/presentationml/2006/ole">
            <p:oleObj spid="_x0000_s3077" name="Equation" r:id="rId8" imgW="228600" imgH="368300" progId="">
              <p:embed/>
            </p:oleObj>
          </a:graphicData>
        </a:graphic>
      </p:graphicFrame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5867400"/>
            <a:ext cx="650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8" name="Object 11"/>
          <p:cNvGraphicFramePr>
            <a:graphicFrameLocks noChangeAspect="1"/>
          </p:cNvGraphicFramePr>
          <p:nvPr/>
        </p:nvGraphicFramePr>
        <p:xfrm>
          <a:off x="3962400" y="5715000"/>
          <a:ext cx="804863" cy="1295400"/>
        </p:xfrm>
        <a:graphic>
          <a:graphicData uri="http://schemas.openxmlformats.org/presentationml/2006/ole">
            <p:oleObj spid="_x0000_s3078" name="Equation" r:id="rId10" imgW="228600" imgH="368300" progId="">
              <p:embed/>
            </p:oleObj>
          </a:graphicData>
        </a:graphic>
      </p:graphicFrame>
      <p:graphicFrame>
        <p:nvGraphicFramePr>
          <p:cNvPr id="3079" name="Object 12"/>
          <p:cNvGraphicFramePr>
            <a:graphicFrameLocks noChangeAspect="1"/>
          </p:cNvGraphicFramePr>
          <p:nvPr/>
        </p:nvGraphicFramePr>
        <p:xfrm>
          <a:off x="5486400" y="6096000"/>
          <a:ext cx="533400" cy="488950"/>
        </p:xfrm>
        <a:graphic>
          <a:graphicData uri="http://schemas.openxmlformats.org/presentationml/2006/ole">
            <p:oleObj spid="_x0000_s3079" name="Equation" r:id="rId11" imgW="152334" imgH="13963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9717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Cho m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ạch điện như hình vẽ, biết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,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am pe kế </a:t>
            </a:r>
            <a:r>
              <a:rPr lang="en-US" sz="3600" dirty="0" smtClean="0">
                <a:latin typeface=".VnTime" pitchFamily="34" charset="0"/>
                <a:cs typeface="Times New Roman" pitchFamily="18" charset="0"/>
                <a:sym typeface="Symbol" pitchFamily="18" charset="2"/>
              </a:rPr>
              <a:t>A1 </a:t>
            </a:r>
            <a:r>
              <a:rPr lang="en-US" sz="3600" dirty="0" err="1" smtClean="0">
                <a:latin typeface=".VnTime" pitchFamily="34" charset="0"/>
                <a:cs typeface="Times New Roman" pitchFamily="18" charset="0"/>
                <a:sym typeface="Symbol" pitchFamily="18" charset="2"/>
              </a:rPr>
              <a:t>chØ</a:t>
            </a:r>
            <a:r>
              <a:rPr lang="en-US" sz="3600" dirty="0" smtClean="0">
                <a:latin typeface=".VnTime" pitchFamily="34" charset="0"/>
                <a:cs typeface="Times New Roman" pitchFamily="18" charset="0"/>
                <a:sym typeface="Symbol" pitchFamily="18" charset="2"/>
              </a:rPr>
              <a:t> 1,2 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vi-VN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8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ính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 . T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362200"/>
            <a:ext cx="556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137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8382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 s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mạch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10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1,2 A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 = 1,8 A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?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?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209800"/>
            <a:ext cx="53340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99+ Background Powerpoint Đẹp cho bài thuyết trình chuyên nghiệp - Hình Ảnh  Đẹp H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295400"/>
            <a:ext cx="85344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mạch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song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U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U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U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I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.R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1,2 x 10 = 12 (V)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=&gt; U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12V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R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        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I – I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1,8 – 1,2 = 0,6 (A)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=&gt; R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       = 20 (    )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733800"/>
            <a:ext cx="6905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3733800" y="4953000"/>
          <a:ext cx="909638" cy="1352550"/>
        </p:xfrm>
        <a:graphic>
          <a:graphicData uri="http://schemas.openxmlformats.org/presentationml/2006/ole">
            <p:oleObj spid="_x0000_s4098" name="Equation" r:id="rId5" imgW="241300" imgH="368300" progId="">
              <p:embed/>
            </p:oleObj>
          </a:graphicData>
        </a:graphic>
      </p:graphicFrame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5715000" y="5334000"/>
          <a:ext cx="495300" cy="454025"/>
        </p:xfrm>
        <a:graphic>
          <a:graphicData uri="http://schemas.openxmlformats.org/presentationml/2006/ole">
            <p:oleObj spid="_x0000_s4099" name="Equation" r:id="rId6" imgW="152334" imgH="13963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1064</Words>
  <Application>Microsoft Office PowerPoint</Application>
  <PresentationFormat>On-screen Show (4:3)</PresentationFormat>
  <Paragraphs>149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Slide 1</vt:lpstr>
      <vt:lpstr>Slide 2</vt:lpstr>
      <vt:lpstr>  TIẾT 6 –BÀI 6 </vt:lpstr>
      <vt:lpstr>Slide 4</vt:lpstr>
      <vt:lpstr>Bài giải:</vt:lpstr>
      <vt:lpstr>Cách khác:</vt:lpstr>
      <vt:lpstr>Slide 7</vt:lpstr>
      <vt:lpstr>Slide 8</vt:lpstr>
      <vt:lpstr>Bài giải:</vt:lpstr>
      <vt:lpstr>Slide 10</vt:lpstr>
      <vt:lpstr>Slide 11</vt:lpstr>
      <vt:lpstr>Tóm tắt</vt:lpstr>
      <vt:lpstr>Bài giải:</vt:lpstr>
      <vt:lpstr>Slide 14</vt:lpstr>
      <vt:lpstr>Cách khác câu b):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35</cp:revision>
  <dcterms:created xsi:type="dcterms:W3CDTF">2022-07-17T03:58:12Z</dcterms:created>
  <dcterms:modified xsi:type="dcterms:W3CDTF">2022-09-09T07:04:17Z</dcterms:modified>
</cp:coreProperties>
</file>