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92" r:id="rId2"/>
  </p:sldMasterIdLst>
  <p:notesMasterIdLst>
    <p:notesMasterId r:id="rId22"/>
  </p:notesMasterIdLst>
  <p:sldIdLst>
    <p:sldId id="322" r:id="rId3"/>
    <p:sldId id="315" r:id="rId4"/>
    <p:sldId id="316" r:id="rId5"/>
    <p:sldId id="311" r:id="rId6"/>
    <p:sldId id="317" r:id="rId7"/>
    <p:sldId id="318" r:id="rId8"/>
    <p:sldId id="319" r:id="rId9"/>
    <p:sldId id="320" r:id="rId10"/>
    <p:sldId id="258" r:id="rId11"/>
    <p:sldId id="263" r:id="rId12"/>
    <p:sldId id="270" r:id="rId13"/>
    <p:sldId id="269" r:id="rId14"/>
    <p:sldId id="268" r:id="rId15"/>
    <p:sldId id="267" r:id="rId16"/>
    <p:sldId id="274" r:id="rId17"/>
    <p:sldId id="272" r:id="rId18"/>
    <p:sldId id="271" r:id="rId19"/>
    <p:sldId id="32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800000"/>
    <a:srgbClr val="990033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2" autoAdjust="0"/>
    <p:restoredTop sz="94660"/>
  </p:normalViewPr>
  <p:slideViewPr>
    <p:cSldViewPr>
      <p:cViewPr varScale="1">
        <p:scale>
          <a:sx n="71" d="100"/>
          <a:sy n="71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9T00:04:42.793" idx="1">
    <p:pos x="6240" y="-4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19FB9-B38C-479F-AAB6-454C6005EA2F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5533-6ECD-4C7E-BF3C-E7664731E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2B638-335B-414B-B519-F37B683A4B0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9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7242E-F298-43B8-95A5-41FE98EA4A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8815C-7155-41C2-9465-55D732B889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53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91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1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53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3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4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90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0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F065E-66A5-44EF-81F6-BBBFB53921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1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3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06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5EF-ABDA-46CB-A239-B016E5E0D297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43CF5-4154-4844-A6C7-C149867F3209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srgbClr val="CCECFF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srgbClr val="CCECFF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5F00A4-4D51-42E3-8DD6-19079B1C98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406D1-02B4-462E-938E-247B3CA2EF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B3C3-4604-4297-8119-695715FFA2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5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BE6FA-94CF-43FC-B356-0127887887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A268A-BCC1-44D9-9B4A-211CEB664B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8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8184-5286-489C-9237-E09B43102B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0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7A930-50F7-4C06-A715-B2C498939E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27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F4915-2270-4E10-94AE-2DEFF23BE5D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3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F4915-2270-4E10-94AE-2DEFF23BE5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microsoft.com/office/2007/relationships/hdphoto" Target="../media/hdphoto3.wdp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6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2425" y="1530350"/>
            <a:ext cx="79470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5539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33413" y="2725738"/>
            <a:ext cx="7737475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QUÝ THẦY CÔ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84250" y="404813"/>
            <a:ext cx="68929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 GD-ĐT QUẬN LONG BIÊN</a:t>
            </a:r>
            <a:endParaRPr kumimoji="0" lang="vi-VN" altLang="en-US" sz="2585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THCS </a:t>
            </a:r>
            <a:r>
              <a:rPr kumimoji="0" lang="en-US" alt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 QUÝ ĐÔN</a:t>
            </a:r>
            <a:endParaRPr kumimoji="0" lang="vi-VN" altLang="en-US" sz="2585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54338" y="1319213"/>
            <a:ext cx="37274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15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----------------------------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079875" y="4905375"/>
            <a:ext cx="450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 : Nguyễn Thị Hà </a:t>
            </a:r>
          </a:p>
        </p:txBody>
      </p:sp>
    </p:spTree>
    <p:extLst>
      <p:ext uri="{BB962C8B-B14F-4D97-AF65-F5344CB8AC3E}">
        <p14:creationId xmlns:p14="http://schemas.microsoft.com/office/powerpoint/2010/main" val="217351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mạch gồm hai điện trở R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R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mắc nối tiếp. Mối quan hệ giữa hiệu điện thế hai đầu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và điện trở của nó được biểu diễn như sau: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C.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Cả 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 đúng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800" y="4897469"/>
            <a:ext cx="6096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un 3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Sun 6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Sun 6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Sun 6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Sun 7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un 7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Sun 7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Sun 7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Sun 7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Sun 7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Sun 7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Sun 7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Sun 7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n 7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Sun 8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Sun 8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Sun 8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un 8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Sun 8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Sun 8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un 8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Sun 8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un 8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Sun 8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Sun 9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Sun 9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un 9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Sun 9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Sun 9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Sun 9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Sun 9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81200" y="4079171"/>
                <a:ext cx="1429022" cy="873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79171"/>
                <a:ext cx="1429022" cy="8738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57400" y="5029200"/>
                <a:ext cx="1429022" cy="873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29200"/>
                <a:ext cx="1429022" cy="8738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5178" y="4043429"/>
                <a:ext cx="1429022" cy="909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78" y="4043429"/>
                <a:ext cx="1429022" cy="9094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01882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 ta chọn một số điện trở  loại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ghép nối tiếp thành đoạn mạch có điện trở tổng cộng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phương án sau đây, phương án nào là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Chỉ dùng 8 điện trở loại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	B. Chỉ dùng 4 điện trở loại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Dùng 1 điện trở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6 điện trở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	D. Dùng 2 điện trở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2 điện trở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95400" y="4800600"/>
            <a:ext cx="6096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705600" y="762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12752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điện trở R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R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mắc nối tiếp. Cường độ dòng điện qua điện trở R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4A.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60V.        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20V.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74618" y="4748645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un 3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3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04800" y="4676612"/>
            <a:ext cx="533400" cy="562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25682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I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I.R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4419600" y="5227298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96469" y="4155371"/>
                <a:ext cx="1429022" cy="873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69" y="4155371"/>
                <a:ext cx="1429022" cy="8738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62200" y="4098960"/>
                <a:ext cx="1429022" cy="909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098960"/>
                <a:ext cx="1429022" cy="9094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2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97308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4724400"/>
            <a:ext cx="609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781800" y="152400"/>
            <a:ext cx="1981200" cy="17526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01657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10V.     	B. 12V.	C. 9V.     	D.8V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4807527"/>
            <a:ext cx="609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503944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40V.   	B. 70V.   	C.80V.    	D.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76800" y="5181600"/>
            <a:ext cx="609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n 1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n 1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n 25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n 26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n 28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n 29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n 30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6553200" y="152400"/>
            <a:ext cx="2209800" cy="2057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idx="4294967295"/>
          </p:nvPr>
        </p:nvSpPr>
        <p:spPr>
          <a:xfrm>
            <a:off x="457200" y="609600"/>
            <a:ext cx="7175500" cy="93503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b="1" dirty="0" smtClean="0">
                <a:solidFill>
                  <a:srgbClr val="000099"/>
                </a:solidFill>
              </a:rPr>
              <a:t>BÀI TẬP VỀ NHÀ</a:t>
            </a:r>
            <a:endParaRPr lang="vi-VN" b="1" dirty="0">
              <a:solidFill>
                <a:srgbClr val="000099"/>
              </a:solidFill>
            </a:endParaRPr>
          </a:p>
        </p:txBody>
      </p:sp>
      <p:sp>
        <p:nvSpPr>
          <p:cNvPr id="3" name="Tiêu đề phụ 2"/>
          <p:cNvSpPr>
            <a:spLocks noGrp="1"/>
          </p:cNvSpPr>
          <p:nvPr>
            <p:ph type="subTitle" idx="4294967295"/>
          </p:nvPr>
        </p:nvSpPr>
        <p:spPr>
          <a:xfrm>
            <a:off x="533400" y="1981200"/>
            <a:ext cx="7696200" cy="2232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* </a:t>
            </a:r>
            <a:r>
              <a:rPr lang="en-US" sz="3200" b="1" dirty="0" smtClean="0">
                <a:solidFill>
                  <a:srgbClr val="006600"/>
                </a:solidFill>
              </a:rPr>
              <a:t>Học thuộc các công thức đã học</a:t>
            </a:r>
          </a:p>
          <a:p>
            <a:r>
              <a:rPr lang="en-US" sz="3200" b="1" dirty="0" smtClean="0">
                <a:solidFill>
                  <a:srgbClr val="000066"/>
                </a:solidFill>
              </a:rPr>
              <a:t>* </a:t>
            </a:r>
            <a:r>
              <a:rPr lang="en-US" sz="3200" b="1" dirty="0" err="1" smtClean="0">
                <a:solidFill>
                  <a:srgbClr val="0000CC"/>
                </a:solidFill>
              </a:rPr>
              <a:t>Xem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lại </a:t>
            </a:r>
            <a:r>
              <a:rPr lang="en-US" sz="3200" b="1" dirty="0" smtClean="0">
                <a:solidFill>
                  <a:srgbClr val="0000CC"/>
                </a:solidFill>
              </a:rPr>
              <a:t>các BT đã giải</a:t>
            </a:r>
          </a:p>
          <a:p>
            <a:r>
              <a:rPr lang="en-US" sz="3200" b="1" dirty="0" smtClean="0">
                <a:solidFill>
                  <a:srgbClr val="000066"/>
                </a:solidFill>
              </a:rPr>
              <a:t>* </a:t>
            </a:r>
            <a:r>
              <a:rPr lang="en-US" sz="3200" b="1" dirty="0" smtClean="0">
                <a:solidFill>
                  <a:srgbClr val="C00000"/>
                </a:solidFill>
              </a:rPr>
              <a:t>Giải các BT: 6.10 – 6.14 SBT</a:t>
            </a:r>
          </a:p>
          <a:p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endParaRPr lang="vi-VN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800" b="1" cap="all" dirty="0" smtClean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800" b="1" cap="all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590800" y="3810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KIỂM TRA BÀI CŨ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0" y="1219200"/>
            <a:ext cx="915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 biểu </a:t>
            </a:r>
            <a:r>
              <a:rPr kumimoji="0" 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nội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dung và viết công thức định luật Ôm. Chú thích tên gọi và đơn vị của các </a:t>
            </a:r>
            <a:r>
              <a:rPr kumimoji="0" 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lượng trong công thức?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-4482" y="2514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các hệ thức về: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cường độ dòng điện,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hiệu điện thế,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trở tương đương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đoạn mạch gồm hai điện trở mắc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nối tiếp?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ình chữ nhật 13"/>
          <p:cNvSpPr/>
          <p:nvPr/>
        </p:nvSpPr>
        <p:spPr>
          <a:xfrm>
            <a:off x="0" y="4191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các hệ thức về: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cường độ dòng điện,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hiệu điện thế,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trở tương đương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đoạn mạch gồm hai điện trở mắc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 song?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648104" y="-1722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KIỂM TRA BÀI CŨ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636" y="908720"/>
            <a:ext cx="987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-31132" y="93252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Cường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 dòng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chạy qua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dẫn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thuận với hiệu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thế đặt vào hai đầu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và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với điện trở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dây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Object 34"/>
          <p:cNvGraphicFramePr>
            <a:graphicFrameLocks noChangeAspect="1"/>
          </p:cNvGraphicFramePr>
          <p:nvPr>
            <p:extLst/>
          </p:nvPr>
        </p:nvGraphicFramePr>
        <p:xfrm>
          <a:off x="1461512" y="1906672"/>
          <a:ext cx="11430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368280" imgH="393480" progId="Equation.3">
                  <p:embed/>
                </p:oleObj>
              </mc:Choice>
              <mc:Fallback>
                <p:oleObj name="Equation" r:id="rId3" imgW="368280" imgH="393480" progId="Equation.3">
                  <p:embed/>
                  <p:pic>
                    <p:nvPicPr>
                      <p:cNvPr id="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512" y="1906672"/>
                        <a:ext cx="11430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4531568" y="1796623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(V).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bằng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bằng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ôm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</p:txBody>
      </p:sp>
      <p:sp>
        <p:nvSpPr>
          <p:cNvPr id="10" name="Hình chữ nhật 9"/>
          <p:cNvSpPr/>
          <p:nvPr/>
        </p:nvSpPr>
        <p:spPr>
          <a:xfrm>
            <a:off x="2948961" y="2165087"/>
            <a:ext cx="160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đó:</a:t>
            </a:r>
          </a:p>
        </p:txBody>
      </p:sp>
      <p:sp>
        <p:nvSpPr>
          <p:cNvPr id="11" name="Hộp_Văn_Bản 10"/>
          <p:cNvSpPr txBox="1"/>
          <p:nvPr/>
        </p:nvSpPr>
        <p:spPr>
          <a:xfrm>
            <a:off x="-36512" y="448048"/>
            <a:ext cx="122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-6032" y="3140968"/>
            <a:ext cx="987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827584" y="3170585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= I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I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827584" y="3602633"/>
            <a:ext cx="175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= U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U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827584" y="4034681"/>
            <a:ext cx="194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tđ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R</a:t>
            </a:r>
            <a:r>
              <a:rPr kumimoji="0" lang="vi-VN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R</a:t>
            </a:r>
            <a:r>
              <a:rPr kumimoji="0" lang="vi-VN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Đối tượng 12"/>
          <p:cNvGraphicFramePr>
            <a:graphicFrameLocks noChangeAspect="1"/>
          </p:cNvGraphicFramePr>
          <p:nvPr>
            <p:extLst/>
          </p:nvPr>
        </p:nvGraphicFramePr>
        <p:xfrm>
          <a:off x="884014" y="4466729"/>
          <a:ext cx="14557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571320" imgH="431640" progId="Equation.DSMT4">
                  <p:embed/>
                </p:oleObj>
              </mc:Choice>
              <mc:Fallback>
                <p:oleObj name="Equation" r:id="rId5" imgW="571320" imgH="431640" progId="Equation.DSMT4">
                  <p:embed/>
                  <p:pic>
                    <p:nvPicPr>
                      <p:cNvPr id="13" name="Đối tượng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014" y="4466729"/>
                        <a:ext cx="14557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ình chữ nhật 13"/>
          <p:cNvSpPr/>
          <p:nvPr/>
        </p:nvSpPr>
        <p:spPr>
          <a:xfrm>
            <a:off x="3512708" y="3186961"/>
            <a:ext cx="987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56752" y="3170585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= 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1)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283968" y="3602633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 = U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U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2)</a:t>
            </a:r>
          </a:p>
        </p:txBody>
      </p:sp>
      <p:graphicFrame>
        <p:nvGraphicFramePr>
          <p:cNvPr id="17" name="Đối tượng 16"/>
          <p:cNvGraphicFramePr>
            <a:graphicFrameLocks noChangeAspect="1"/>
          </p:cNvGraphicFramePr>
          <p:nvPr>
            <p:extLst/>
          </p:nvPr>
        </p:nvGraphicFramePr>
        <p:xfrm>
          <a:off x="4355976" y="4119439"/>
          <a:ext cx="12319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533160" imgH="431640" progId="Equation.DSMT4">
                  <p:embed/>
                </p:oleObj>
              </mc:Choice>
              <mc:Fallback>
                <p:oleObj name="Equation" r:id="rId7" imgW="533160" imgH="431640" progId="Equation.DSMT4">
                  <p:embed/>
                  <p:pic>
                    <p:nvPicPr>
                      <p:cNvPr id="17" name="Đối tượng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119439"/>
                        <a:ext cx="12319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/>
          <p:cNvGraphicFramePr>
            <a:graphicFrameLocks noChangeAspect="1"/>
          </p:cNvGraphicFramePr>
          <p:nvPr>
            <p:extLst/>
          </p:nvPr>
        </p:nvGraphicFramePr>
        <p:xfrm>
          <a:off x="4355976" y="5151363"/>
          <a:ext cx="2571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1143000" imgH="431640" progId="Equation.DSMT4">
                  <p:embed/>
                </p:oleObj>
              </mc:Choice>
              <mc:Fallback>
                <p:oleObj name="Equation" r:id="rId9" imgW="1143000" imgH="431640" progId="Equation.DSMT4">
                  <p:embed/>
                  <p:pic>
                    <p:nvPicPr>
                      <p:cNvPr id="18" name="Đối tượng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51363"/>
                        <a:ext cx="25717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/>
          <p:cNvGraphicFramePr>
            <a:graphicFrameLocks noChangeAspect="1"/>
          </p:cNvGraphicFramePr>
          <p:nvPr>
            <p:extLst/>
          </p:nvPr>
        </p:nvGraphicFramePr>
        <p:xfrm>
          <a:off x="6907088" y="5151363"/>
          <a:ext cx="2057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914400" imgH="431800" progId="Equation.3">
                  <p:embed/>
                </p:oleObj>
              </mc:Choice>
              <mc:Fallback>
                <p:oleObj name="Equation" r:id="rId11" imgW="914400" imgH="431800" progId="Equation.3">
                  <p:embed/>
                  <p:pic>
                    <p:nvPicPr>
                      <p:cNvPr id="19" name="Đối tượng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088" y="5151363"/>
                        <a:ext cx="2057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0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2" grpId="0"/>
      <p:bldP spid="3" grpId="0"/>
      <p:bldP spid="6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371380"/>
                  </p:ext>
                </p:extLst>
              </p:nvPr>
            </p:nvGraphicFramePr>
            <p:xfrm>
              <a:off x="533400" y="1276586"/>
              <a:ext cx="8458200" cy="54485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2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mạch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điện</a:t>
                          </a:r>
                          <a:endParaRPr lang="en-US" sz="2600" b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55689">
                    <a:tc>
                      <a:txBody>
                        <a:bodyPr/>
                        <a:lstStyle/>
                        <a:p>
                          <a:r>
                            <a:rPr lang="en-US" sz="2600" b="1" u="sng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u="sng" baseline="0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A:</a:t>
                          </a:r>
                          <a:endParaRPr lang="en-US" sz="2600" b="1" u="sng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I</a:t>
                          </a:r>
                        </a:p>
                        <a:p>
                          <a:pPr marL="342900" indent="-3429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U =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 + </a:t>
                          </a:r>
                          <a:r>
                            <a:rPr lang="en-US" sz="2600" kern="1200" baseline="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kern="1200" dirty="0" err="1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600" kern="1200" baseline="-25000" dirty="0" err="1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tđ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05163">
                    <a:tc>
                      <a:txBody>
                        <a:bodyPr/>
                        <a:lstStyle/>
                        <a:p>
                          <a:r>
                            <a:rPr lang="en-US" sz="2600" b="1" u="sng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u="sng" baseline="0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B:</a:t>
                          </a:r>
                          <a:endParaRPr lang="en-US" sz="2600" b="1" u="sng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en-US" sz="2600" b="0" kern="1200" dirty="0" smtClean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 = 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600" kern="1200" baseline="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U =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00FF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td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i="0" kern="1200">
                                  <a:solidFill>
                                    <a:srgbClr val="0000FF"/>
                                  </a:solidFill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kern="12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1" kern="1200">
                                      <a:solidFill>
                                        <a:srgbClr val="0000FF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i="0" kern="1200">
                                  <a:solidFill>
                                    <a:srgbClr val="0000FF"/>
                                  </a:solidFill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1" kern="1200">
                                      <a:solidFill>
                                        <a:srgbClr val="0000FF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1" kern="1200">
                                      <a:solidFill>
                                        <a:srgbClr val="0000FF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1" kern="1200">
                                          <a:solidFill>
                                            <a:srgbClr val="0000FF"/>
                                          </a:solidFill>
                                          <a:latin typeface="Times New Roman" panose="020206030504050203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b="0" i="1" kern="120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400" dirty="0" smtClean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371380"/>
                  </p:ext>
                </p:extLst>
              </p:nvPr>
            </p:nvGraphicFramePr>
            <p:xfrm>
              <a:off x="533400" y="1276586"/>
              <a:ext cx="8458200" cy="54485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mạch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điện</a:t>
                          </a:r>
                          <a:endParaRPr lang="en-US" sz="2600" b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55689">
                    <a:tc>
                      <a:txBody>
                        <a:bodyPr/>
                        <a:lstStyle/>
                        <a:p>
                          <a:r>
                            <a:rPr lang="en-US" sz="2600" b="1" u="sng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u="sng" baseline="0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A:</a:t>
                          </a:r>
                          <a:endParaRPr lang="en-US" sz="2600" b="1" u="sng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=I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I</a:t>
                          </a:r>
                        </a:p>
                        <a:p>
                          <a:pPr marL="342900" indent="-3429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U =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 + </a:t>
                          </a:r>
                          <a:r>
                            <a:rPr lang="en-US" sz="2600" kern="1200" baseline="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kern="1200" dirty="0" err="1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600" kern="1200" baseline="-25000" dirty="0" err="1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tđ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+ R</a:t>
                          </a:r>
                          <a:r>
                            <a:rPr lang="en-US" sz="2600" kern="1200" baseline="-250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600" kern="1200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05163">
                    <a:tc>
                      <a:txBody>
                        <a:bodyPr/>
                        <a:lstStyle/>
                        <a:p>
                          <a:r>
                            <a:rPr lang="en-US" sz="2600" b="1" u="sng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Sơ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u="sng" baseline="0" dirty="0" err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2600" b="1" u="sng" baseline="0" dirty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B:</a:t>
                          </a:r>
                          <a:endParaRPr lang="en-US" sz="2600" b="1" u="sng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44" t="-96095" r="-432" b="-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4" name="Group 63"/>
          <p:cNvGrpSpPr/>
          <p:nvPr/>
        </p:nvGrpSpPr>
        <p:grpSpPr>
          <a:xfrm>
            <a:off x="514945" y="3875637"/>
            <a:ext cx="3590925" cy="2543095"/>
            <a:chOff x="2119312" y="1855722"/>
            <a:chExt cx="3590925" cy="2543095"/>
          </a:xfrm>
        </p:grpSpPr>
        <p:grpSp>
          <p:nvGrpSpPr>
            <p:cNvPr id="65" name="Group 64"/>
            <p:cNvGrpSpPr/>
            <p:nvPr/>
          </p:nvGrpSpPr>
          <p:grpSpPr>
            <a:xfrm rot="10800000">
              <a:off x="2119312" y="2224968"/>
              <a:ext cx="3590925" cy="1632346"/>
              <a:chOff x="2085975" y="3095625"/>
              <a:chExt cx="3590925" cy="1812779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390900" y="3095625"/>
                <a:ext cx="666750" cy="390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409950" y="3799840"/>
                <a:ext cx="647700" cy="4095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 flipV="1">
                <a:off x="3105150" y="3343275"/>
                <a:ext cx="285750" cy="952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105150" y="4010025"/>
                <a:ext cx="285750" cy="952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0800000" flipV="1">
                <a:off x="2085975" y="3361676"/>
                <a:ext cx="0" cy="12211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 flipH="1">
                <a:off x="2105285" y="4582781"/>
                <a:ext cx="132397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057650" y="3295650"/>
                <a:ext cx="5715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105275" y="4029075"/>
                <a:ext cx="52387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0800000" flipV="1">
                <a:off x="5667375" y="3295650"/>
                <a:ext cx="0" cy="12911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067175" y="4586754"/>
                <a:ext cx="16097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Flowchart: Connector 148"/>
              <p:cNvSpPr/>
              <p:nvPr/>
            </p:nvSpPr>
            <p:spPr>
              <a:xfrm>
                <a:off x="3441123" y="4527384"/>
                <a:ext cx="45719" cy="5937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Flowchart: Connector 149"/>
              <p:cNvSpPr/>
              <p:nvPr/>
            </p:nvSpPr>
            <p:spPr>
              <a:xfrm flipH="1" flipV="1">
                <a:off x="4032790" y="4574859"/>
                <a:ext cx="45719" cy="9651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3376612" y="4490401"/>
                <a:ext cx="135159" cy="180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002309" y="4502132"/>
                <a:ext cx="102966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333750" y="4756003"/>
                <a:ext cx="17145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052887" y="4756004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948111" y="4840624"/>
                <a:ext cx="18097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 rot="10800000" flipV="1">
              <a:off x="3771900" y="4038600"/>
              <a:ext cx="647700" cy="36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67" name="Straight Connector 66"/>
            <p:cNvCxnSpPr>
              <a:endCxn id="66" idx="3"/>
            </p:cNvCxnSpPr>
            <p:nvPr/>
          </p:nvCxnSpPr>
          <p:spPr>
            <a:xfrm>
              <a:off x="3167061" y="4218708"/>
              <a:ext cx="60483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</p:cNvCxnSpPr>
            <p:nvPr/>
          </p:nvCxnSpPr>
          <p:spPr>
            <a:xfrm>
              <a:off x="4419600" y="4218709"/>
              <a:ext cx="27146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167061" y="3016773"/>
              <a:ext cx="0" cy="12019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691062" y="3033927"/>
              <a:ext cx="0" cy="11847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128837" y="3681484"/>
              <a:ext cx="10382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691062" y="3677195"/>
              <a:ext cx="1019175" cy="42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771899" y="3505659"/>
              <a:ext cx="593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98996" y="2854122"/>
              <a:ext cx="593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R1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12240" y="4029485"/>
              <a:ext cx="593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783232" y="1855722"/>
              <a:ext cx="50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4470" y="687584"/>
            <a:ext cx="3633255" cy="2411957"/>
            <a:chOff x="407351" y="1219200"/>
            <a:chExt cx="3633255" cy="2411957"/>
          </a:xfrm>
        </p:grpSpPr>
        <p:grpSp>
          <p:nvGrpSpPr>
            <p:cNvPr id="157" name="Group 156"/>
            <p:cNvGrpSpPr/>
            <p:nvPr/>
          </p:nvGrpSpPr>
          <p:grpSpPr>
            <a:xfrm rot="10800000">
              <a:off x="407351" y="1656863"/>
              <a:ext cx="3633255" cy="1969496"/>
              <a:chOff x="1695450" y="381000"/>
              <a:chExt cx="4181476" cy="1692709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2333625" y="790575"/>
                <a:ext cx="771525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714318" y="790575"/>
                <a:ext cx="790575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 flipV="1">
                <a:off x="1695450" y="1971675"/>
                <a:ext cx="1790700" cy="952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3952875" y="1981200"/>
                <a:ext cx="192405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2514600" y="381000"/>
                <a:ext cx="590551" cy="2952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en-US" altLang="en-US" sz="2400" b="1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Text Box 12"/>
              <p:cNvSpPr txBox="1">
                <a:spLocks noChangeArrowheads="1"/>
              </p:cNvSpPr>
              <p:nvPr/>
            </p:nvSpPr>
            <p:spPr bwMode="auto">
              <a:xfrm rot="10800000">
                <a:off x="4648197" y="381000"/>
                <a:ext cx="627741" cy="2952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en-US" altLang="en-US" sz="2400" b="1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rot="10800000" flipV="1">
                <a:off x="5876925" y="968593"/>
                <a:ext cx="1" cy="10030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Flowchart: Connector 172"/>
              <p:cNvSpPr/>
              <p:nvPr/>
            </p:nvSpPr>
            <p:spPr>
              <a:xfrm>
                <a:off x="3486149" y="1935480"/>
                <a:ext cx="76201" cy="64135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Flowchart: Connector 173"/>
              <p:cNvSpPr/>
              <p:nvPr/>
            </p:nvSpPr>
            <p:spPr>
              <a:xfrm flipH="1">
                <a:off x="3934903" y="1954530"/>
                <a:ext cx="75216" cy="45085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3486148" y="1892734"/>
                <a:ext cx="76201" cy="180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3934903" y="1895475"/>
                <a:ext cx="66675" cy="1619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802506" y="1794953"/>
                <a:ext cx="18097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3390900" y="1781175"/>
                <a:ext cx="17145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890204" y="1704975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8" name="Rectangle 157"/>
            <p:cNvSpPr/>
            <p:nvPr/>
          </p:nvSpPr>
          <p:spPr>
            <a:xfrm rot="10800000">
              <a:off x="1828801" y="2743200"/>
              <a:ext cx="670373" cy="398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cxnSp>
          <p:nvCxnSpPr>
            <p:cNvPr id="159" name="Straight Connector 158"/>
            <p:cNvCxnSpPr>
              <a:stCxn id="167" idx="1"/>
              <a:endCxn id="158" idx="3"/>
            </p:cNvCxnSpPr>
            <p:nvPr/>
          </p:nvCxnSpPr>
          <p:spPr>
            <a:xfrm flipV="1">
              <a:off x="1417533" y="2942685"/>
              <a:ext cx="411268" cy="7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58" idx="1"/>
              <a:endCxn id="166" idx="3"/>
            </p:cNvCxnSpPr>
            <p:nvPr/>
          </p:nvCxnSpPr>
          <p:spPr>
            <a:xfrm>
              <a:off x="2499174" y="2942685"/>
              <a:ext cx="316554" cy="7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40606" y="1743073"/>
              <a:ext cx="0" cy="120725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endCxn id="167" idx="3"/>
            </p:cNvCxnSpPr>
            <p:nvPr/>
          </p:nvCxnSpPr>
          <p:spPr>
            <a:xfrm>
              <a:off x="407352" y="2942684"/>
              <a:ext cx="323256" cy="76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6" idx="1"/>
            </p:cNvCxnSpPr>
            <p:nvPr/>
          </p:nvCxnSpPr>
          <p:spPr>
            <a:xfrm flipV="1">
              <a:off x="3486101" y="2942685"/>
              <a:ext cx="554505" cy="7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 Box 12"/>
            <p:cNvSpPr txBox="1">
              <a:spLocks noChangeArrowheads="1"/>
            </p:cNvSpPr>
            <p:nvPr/>
          </p:nvSpPr>
          <p:spPr bwMode="auto">
            <a:xfrm>
              <a:off x="1805460" y="3287599"/>
              <a:ext cx="545440" cy="3435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</a:t>
              </a:r>
              <a:r>
                <a:rPr kumimoji="0" lang="en-US" altLang="en-US" sz="2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953734" y="1219200"/>
              <a:ext cx="545440" cy="3435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Hình chữ nhật 3"/>
          <p:cNvSpPr/>
          <p:nvPr/>
        </p:nvSpPr>
        <p:spPr>
          <a:xfrm>
            <a:off x="533400" y="228600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Tiết </a:t>
            </a:r>
            <a:r>
              <a:rPr kumimoji="0" 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6</a:t>
            </a:r>
            <a:r>
              <a:rPr kumimoji="0" lang="vi-VN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  <a:r>
              <a:rPr kumimoji="0" lang="vi-V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 BÀI TẬP VẬN DỤNG ĐỊNH LUẬT ÔM</a:t>
            </a:r>
          </a:p>
        </p:txBody>
      </p:sp>
    </p:spTree>
    <p:extLst>
      <p:ext uri="{BB962C8B-B14F-4D97-AF65-F5344CB8AC3E}">
        <p14:creationId xmlns:p14="http://schemas.microsoft.com/office/powerpoint/2010/main" val="38740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11560" y="7035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vi-VN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BÀI TẬP VẬN DỤNG ĐỊNH LUẬT ÔM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8832" y="728464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 trang 17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-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24" y="728464"/>
            <a:ext cx="3196379" cy="253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950590" y="1624732"/>
            <a:ext cx="1749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 đóng.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= 6V.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= 0,5A.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tđ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869604" y="1218177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 tắt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3809739" y="351581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975350" y="4005064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Áp dụng công thức tính điện trở: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Đối tượng 8"/>
          <p:cNvGraphicFramePr>
            <a:graphicFrameLocks noChangeAspect="1"/>
          </p:cNvGraphicFramePr>
          <p:nvPr>
            <p:extLst/>
          </p:nvPr>
        </p:nvGraphicFramePr>
        <p:xfrm>
          <a:off x="2250192" y="4365104"/>
          <a:ext cx="468788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739880" imgH="419040" progId="Equation.DSMT4">
                  <p:embed/>
                </p:oleObj>
              </mc:Choice>
              <mc:Fallback>
                <p:oleObj name="Equation" r:id="rId5" imgW="1739880" imgH="419040" progId="Equation.DSMT4">
                  <p:embed/>
                  <p:pic>
                    <p:nvPicPr>
                      <p:cNvPr id="9" name="Đối tượng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192" y="4365104"/>
                        <a:ext cx="468788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ình chữ nhật 10"/>
          <p:cNvSpPr/>
          <p:nvPr/>
        </p:nvSpPr>
        <p:spPr>
          <a:xfrm>
            <a:off x="611560" y="544522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Theo đoạn mạch nối tiếp có: </a:t>
            </a:r>
            <a:r>
              <a:rPr kumimoji="0" 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tđ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= 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Đối tượng 11"/>
          <p:cNvGraphicFramePr>
            <a:graphicFrameLocks noChangeAspect="1"/>
          </p:cNvGraphicFramePr>
          <p:nvPr>
            <p:extLst/>
          </p:nvPr>
        </p:nvGraphicFramePr>
        <p:xfrm>
          <a:off x="1763688" y="5916180"/>
          <a:ext cx="5144043" cy="60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1930400" imgH="228600" progId="Equation.DSMT4">
                  <p:embed/>
                </p:oleObj>
              </mc:Choice>
              <mc:Fallback>
                <p:oleObj name="Equation" r:id="rId7" imgW="1930400" imgH="228600" progId="Equation.DSMT4">
                  <p:embed/>
                  <p:pic>
                    <p:nvPicPr>
                      <p:cNvPr id="12" name="Đối tượng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916180"/>
                        <a:ext cx="5144043" cy="60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7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11560" y="7035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vi-VN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BÀI TẬP VẬN DỤNG ĐỊNH LUẬT ÔM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8832" y="476672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 trang 17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5939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11560" y="1505978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= 1,2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   = 1,8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Tính U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Tính 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899511" y="938337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 tắt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9" name="Hình chữ nhật 8"/>
          <p:cNvSpPr/>
          <p:nvPr/>
        </p:nvSpPr>
        <p:spPr>
          <a:xfrm>
            <a:off x="3707904" y="329979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827584" y="3789040"/>
            <a:ext cx="73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Theo đoạn mạch song song có: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U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U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1249080" y="4293096"/>
            <a:ext cx="483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vi-V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I</a:t>
            </a:r>
            <a:r>
              <a:rPr kumimoji="0" lang="vi-V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.R</a:t>
            </a:r>
            <a:r>
              <a:rPr kumimoji="0" lang="vi-V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1,2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= 12 (V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5940152" y="4293096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=&gt; U</a:t>
            </a:r>
            <a:r>
              <a:rPr kumimoji="0" lang="vi-V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12V</a:t>
            </a:r>
          </a:p>
        </p:txBody>
      </p:sp>
      <p:sp>
        <p:nvSpPr>
          <p:cNvPr id="13" name="Hình chữ nhật 12"/>
          <p:cNvSpPr/>
          <p:nvPr/>
        </p:nvSpPr>
        <p:spPr>
          <a:xfrm>
            <a:off x="827584" y="4911551"/>
            <a:ext cx="7647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= I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1,8 – 1,2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0,6 (A)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Đối tượng 13"/>
          <p:cNvGraphicFramePr>
            <a:graphicFrameLocks noChangeAspect="1"/>
          </p:cNvGraphicFramePr>
          <p:nvPr>
            <p:extLst/>
          </p:nvPr>
        </p:nvGraphicFramePr>
        <p:xfrm>
          <a:off x="3707904" y="5373216"/>
          <a:ext cx="3456384" cy="103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447800" imgH="431800" progId="Equation.DSMT4">
                  <p:embed/>
                </p:oleObj>
              </mc:Choice>
              <mc:Fallback>
                <p:oleObj name="Equation" r:id="rId5" imgW="1447800" imgH="431800" progId="Equation.DSMT4">
                  <p:embed/>
                  <p:pic>
                    <p:nvPicPr>
                      <p:cNvPr id="14" name="Đối tượng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373216"/>
                        <a:ext cx="3456384" cy="1030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0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8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11560" y="7035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vi-VN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BÀI TẬP VẬN DỤNG ĐỊNH LUẬT ÔM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8832" y="476672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 trang 18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879475"/>
            <a:ext cx="327660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467544" y="1345992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= 12V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Tính 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Tính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I</a:t>
            </a:r>
            <a:r>
              <a:rPr kumimoji="0" lang="pt-BR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755576" y="908720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 tắt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9" name="Hình chữ nhật 8"/>
          <p:cNvSpPr/>
          <p:nvPr/>
        </p:nvSpPr>
        <p:spPr>
          <a:xfrm>
            <a:off x="3923928" y="299695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6444208" y="12983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7980918" y="12992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" name="Hộp_Văn_Bản 11"/>
          <p:cNvSpPr txBox="1"/>
          <p:nvPr/>
        </p:nvSpPr>
        <p:spPr>
          <a:xfrm>
            <a:off x="6119574" y="22768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467544" y="3642913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Áp dụng công thức: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Đối tượng 13"/>
          <p:cNvGraphicFramePr>
            <a:graphicFrameLocks noChangeAspect="1"/>
          </p:cNvGraphicFramePr>
          <p:nvPr>
            <p:extLst/>
          </p:nvPr>
        </p:nvGraphicFramePr>
        <p:xfrm>
          <a:off x="4067944" y="3429000"/>
          <a:ext cx="2571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5" imgW="1143000" imgH="431800" progId="Equation.DSMT4">
                  <p:embed/>
                </p:oleObj>
              </mc:Choice>
              <mc:Fallback>
                <p:oleObj name="Equation" r:id="rId5" imgW="1143000" imgH="431800" progId="Equation.DSMT4">
                  <p:embed/>
                  <p:pic>
                    <p:nvPicPr>
                      <p:cNvPr id="14" name="Đối tượng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29000"/>
                        <a:ext cx="25717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/>
          <p:cNvGraphicFramePr>
            <a:graphicFrameLocks noChangeAspect="1"/>
          </p:cNvGraphicFramePr>
          <p:nvPr>
            <p:extLst/>
          </p:nvPr>
        </p:nvGraphicFramePr>
        <p:xfrm>
          <a:off x="6835081" y="3429000"/>
          <a:ext cx="2057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7" imgW="914400" imgH="431800" progId="Equation.3">
                  <p:embed/>
                </p:oleObj>
              </mc:Choice>
              <mc:Fallback>
                <p:oleObj name="Equation" r:id="rId7" imgW="914400" imgH="431800" progId="Equation.3">
                  <p:embed/>
                  <p:pic>
                    <p:nvPicPr>
                      <p:cNvPr id="15" name="Đối tượng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081" y="3429000"/>
                        <a:ext cx="2057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/>
          <p:cNvGraphicFramePr>
            <a:graphicFrameLocks noChangeAspect="1"/>
          </p:cNvGraphicFramePr>
          <p:nvPr>
            <p:extLst/>
          </p:nvPr>
        </p:nvGraphicFramePr>
        <p:xfrm>
          <a:off x="323528" y="4221088"/>
          <a:ext cx="36861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9" imgW="1638000" imgH="393480" progId="Equation.DSMT4">
                  <p:embed/>
                </p:oleObj>
              </mc:Choice>
              <mc:Fallback>
                <p:oleObj name="Equation" r:id="rId9" imgW="1638000" imgH="393480" progId="Equation.DSMT4">
                  <p:embed/>
                  <p:pic>
                    <p:nvPicPr>
                      <p:cNvPr id="16" name="Đối tượng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21088"/>
                        <a:ext cx="36861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ình chữ nhật 16"/>
          <p:cNvSpPr/>
          <p:nvPr/>
        </p:nvSpPr>
        <p:spPr>
          <a:xfrm>
            <a:off x="3995936" y="4437112"/>
            <a:ext cx="520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=&gt;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15 + 15 =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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ộp_Văn_Bản 17"/>
          <p:cNvSpPr txBox="1"/>
          <p:nvPr/>
        </p:nvSpPr>
        <p:spPr>
          <a:xfrm>
            <a:off x="467544" y="5127575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Áp dụng công thức: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Đối tượng 18"/>
          <p:cNvGraphicFramePr>
            <a:graphicFrameLocks noChangeAspect="1"/>
          </p:cNvGraphicFramePr>
          <p:nvPr>
            <p:extLst/>
          </p:nvPr>
        </p:nvGraphicFramePr>
        <p:xfrm>
          <a:off x="3923928" y="4970785"/>
          <a:ext cx="792088" cy="83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1" imgW="358207" imgH="388631" progId="Equation.3">
                  <p:embed/>
                </p:oleObj>
              </mc:Choice>
              <mc:Fallback>
                <p:oleObj name="Equation" r:id="rId11" imgW="358207" imgH="388631" progId="Equation.3">
                  <p:embed/>
                  <p:pic>
                    <p:nvPicPr>
                      <p:cNvPr id="19" name="Đối tượng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970785"/>
                        <a:ext cx="792088" cy="834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/>
          <p:cNvGraphicFramePr>
            <a:graphicFrameLocks noChangeAspect="1"/>
          </p:cNvGraphicFramePr>
          <p:nvPr>
            <p:extLst/>
          </p:nvPr>
        </p:nvGraphicFramePr>
        <p:xfrm>
          <a:off x="4722420" y="4971648"/>
          <a:ext cx="417006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3" imgW="1765080" imgH="431640" progId="Equation.DSMT4">
                  <p:embed/>
                </p:oleObj>
              </mc:Choice>
              <mc:Fallback>
                <p:oleObj name="Equation" r:id="rId13" imgW="1765080" imgH="431640" progId="Equation.DSMT4">
                  <p:embed/>
                  <p:pic>
                    <p:nvPicPr>
                      <p:cNvPr id="20" name="Đối tượng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22420" y="4971648"/>
                        <a:ext cx="417006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ộp_Văn_Bản 20"/>
          <p:cNvSpPr txBox="1"/>
          <p:nvPr/>
        </p:nvSpPr>
        <p:spPr>
          <a:xfrm>
            <a:off x="1979712" y="5899343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R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=&gt; I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I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Đối tượng 21"/>
          <p:cNvGraphicFramePr>
            <a:graphicFrameLocks noChangeAspect="1"/>
          </p:cNvGraphicFramePr>
          <p:nvPr>
            <p:extLst/>
          </p:nvPr>
        </p:nvGraphicFramePr>
        <p:xfrm>
          <a:off x="436563" y="5673997"/>
          <a:ext cx="15843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5" imgW="685800" imgH="431640" progId="Equation.DSMT4">
                  <p:embed/>
                </p:oleObj>
              </mc:Choice>
              <mc:Fallback>
                <p:oleObj name="Equation" r:id="rId15" imgW="685800" imgH="431640" progId="Equation.DSMT4">
                  <p:embed/>
                  <p:pic>
                    <p:nvPicPr>
                      <p:cNvPr id="22" name="Đối tượng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5673997"/>
                        <a:ext cx="158432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/>
          <p:cNvGraphicFramePr>
            <a:graphicFrameLocks noChangeAspect="1"/>
          </p:cNvGraphicFramePr>
          <p:nvPr>
            <p:extLst/>
          </p:nvPr>
        </p:nvGraphicFramePr>
        <p:xfrm>
          <a:off x="4528173" y="5753576"/>
          <a:ext cx="4179885" cy="79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7" imgW="2082600" imgH="393480" progId="Equation.DSMT4">
                  <p:embed/>
                </p:oleObj>
              </mc:Choice>
              <mc:Fallback>
                <p:oleObj name="Equation" r:id="rId17" imgW="2082600" imgH="393480" progId="Equation.DSMT4">
                  <p:embed/>
                  <p:pic>
                    <p:nvPicPr>
                      <p:cNvPr id="23" name="Đối tượng 2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28173" y="5753576"/>
                        <a:ext cx="4179885" cy="79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3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11560" y="7035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vi-VN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BÀI TẬP VẬN DỤNG ĐỊNH LUẬT ÔM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8672" y="476672"/>
            <a:ext cx="9125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</a:t>
            </a: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6.5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(</a:t>
            </a:r>
            <a:r>
              <a:rPr kumimoji="0" 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SBT)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trở có cùng giá trị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 = 30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Có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 cách mắc ba điện trở này thành một mạch điện ?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Vẽ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sơ đồ các cách mắc đó.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Tính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trở tương đương của mỗi đoạn mạch trên.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30832" y="3067049"/>
            <a:ext cx="5257800" cy="361951"/>
            <a:chOff x="1776" y="732"/>
            <a:chExt cx="3312" cy="228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783" y="823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792" y="825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4662" y="82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>
              <a:off x="1776" y="76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992" y="747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256" y="732"/>
              <a:ext cx="672" cy="17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V="1">
              <a:off x="2928" y="823"/>
              <a:ext cx="1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3123" y="733"/>
              <a:ext cx="672" cy="17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4" y="738"/>
              <a:ext cx="672" cy="17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19" name="Hình chữ nhật 18"/>
          <p:cNvSpPr/>
          <p:nvPr/>
        </p:nvSpPr>
        <p:spPr>
          <a:xfrm>
            <a:off x="-16192" y="2082919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1413019" y="2103239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Có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mắc sau: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179512" y="2535287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Hình chữ nhật 40"/>
          <p:cNvSpPr/>
          <p:nvPr/>
        </p:nvSpPr>
        <p:spPr>
          <a:xfrm>
            <a:off x="6545690" y="2555209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2" name="Group 75"/>
          <p:cNvGrpSpPr>
            <a:grpSpLocks/>
          </p:cNvGrpSpPr>
          <p:nvPr/>
        </p:nvGrpSpPr>
        <p:grpSpPr bwMode="auto">
          <a:xfrm>
            <a:off x="179512" y="4039344"/>
            <a:ext cx="4572000" cy="685800"/>
            <a:chOff x="2784" y="1056"/>
            <a:chExt cx="2880" cy="624"/>
          </a:xfrm>
        </p:grpSpPr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3216" y="139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832" y="1344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224" y="1173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5232" y="1371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H="1">
              <a:off x="2784" y="124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H="1">
              <a:off x="5568" y="127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312" y="1248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4224" y="153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416" y="1056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984" y="134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224" y="1170"/>
              <a:ext cx="0" cy="3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232" y="1179"/>
              <a:ext cx="0" cy="3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896" y="156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5037" y="1179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4416" y="1440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58" name="Hình chữ nhật 57"/>
          <p:cNvSpPr/>
          <p:nvPr/>
        </p:nvSpPr>
        <p:spPr>
          <a:xfrm>
            <a:off x="179512" y="3543399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96"/>
          <p:cNvGrpSpPr>
            <a:grpSpLocks/>
          </p:cNvGrpSpPr>
          <p:nvPr/>
        </p:nvGrpSpPr>
        <p:grpSpPr bwMode="auto">
          <a:xfrm>
            <a:off x="251520" y="5236463"/>
            <a:ext cx="4814571" cy="640809"/>
            <a:chOff x="2640" y="1776"/>
            <a:chExt cx="2976" cy="576"/>
          </a:xfrm>
        </p:grpSpPr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168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2688" y="2064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5184" y="2064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2640" y="196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>
              <a:off x="5520" y="1971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312" y="1776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168" y="2247"/>
              <a:ext cx="6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368" y="1776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168" y="1872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3168" y="1872"/>
              <a:ext cx="0" cy="3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184" y="1899"/>
              <a:ext cx="0" cy="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4506" y="2217"/>
              <a:ext cx="6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4989" y="1899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3840" y="2112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984" y="1890"/>
              <a:ext cx="4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5" name="Hình chữ nhật 74"/>
          <p:cNvSpPr/>
          <p:nvPr/>
        </p:nvSpPr>
        <p:spPr>
          <a:xfrm>
            <a:off x="179512" y="4695527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4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Hình chữ nhật 75"/>
          <p:cNvSpPr/>
          <p:nvPr/>
        </p:nvSpPr>
        <p:spPr>
          <a:xfrm>
            <a:off x="44532" y="5867400"/>
            <a:ext cx="91353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Cách3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45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vi-V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Cách4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7" name="Group 95"/>
          <p:cNvGrpSpPr>
            <a:grpSpLocks/>
          </p:cNvGrpSpPr>
          <p:nvPr/>
        </p:nvGrpSpPr>
        <p:grpSpPr bwMode="auto">
          <a:xfrm>
            <a:off x="5552256" y="3243262"/>
            <a:ext cx="3124200" cy="1165359"/>
            <a:chOff x="3648" y="2448"/>
            <a:chExt cx="1968" cy="912"/>
          </a:xfrm>
        </p:grpSpPr>
        <p:sp>
          <p:nvSpPr>
            <p:cNvPr id="78" name="Line 80"/>
            <p:cNvSpPr>
              <a:spLocks noChangeShapeType="1"/>
            </p:cNvSpPr>
            <p:nvPr/>
          </p:nvSpPr>
          <p:spPr bwMode="auto">
            <a:xfrm>
              <a:off x="3699" y="2880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Line 81"/>
            <p:cNvSpPr>
              <a:spLocks noChangeShapeType="1"/>
            </p:cNvSpPr>
            <p:nvPr/>
          </p:nvSpPr>
          <p:spPr bwMode="auto">
            <a:xfrm flipV="1">
              <a:off x="5184" y="2928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 flipH="1">
              <a:off x="3648" y="278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 flipH="1">
              <a:off x="5520" y="283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4368" y="3120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4176" y="3264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4368" y="2448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>
              <a:off x="4176" y="2880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>
              <a:off x="4176" y="2544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>
              <a:off x="5184" y="2571"/>
              <a:ext cx="0" cy="6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Line 90"/>
            <p:cNvSpPr>
              <a:spLocks noChangeShapeType="1"/>
            </p:cNvSpPr>
            <p:nvPr/>
          </p:nvSpPr>
          <p:spPr bwMode="auto">
            <a:xfrm>
              <a:off x="4992" y="3264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91"/>
            <p:cNvSpPr>
              <a:spLocks noChangeShapeType="1"/>
            </p:cNvSpPr>
            <p:nvPr/>
          </p:nvSpPr>
          <p:spPr bwMode="auto">
            <a:xfrm>
              <a:off x="4989" y="2571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4368" y="2784"/>
              <a:ext cx="672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4176" y="254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4992" y="2928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6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41" grpId="0"/>
      <p:bldP spid="58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2568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1590</Words>
  <Application>Microsoft Office PowerPoint</Application>
  <PresentationFormat>On-screen Show (4:3)</PresentationFormat>
  <Paragraphs>405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Cambria Math</vt:lpstr>
      <vt:lpstr>Constantia</vt:lpstr>
      <vt:lpstr>Symbol</vt:lpstr>
      <vt:lpstr>Tahoma</vt:lpstr>
      <vt:lpstr>Times New Roman</vt:lpstr>
      <vt:lpstr>Wingdings</vt:lpstr>
      <vt:lpstr>Wingdings 2</vt:lpstr>
      <vt:lpstr>Flow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182</cp:revision>
  <dcterms:created xsi:type="dcterms:W3CDTF">2018-09-20T02:59:39Z</dcterms:created>
  <dcterms:modified xsi:type="dcterms:W3CDTF">2021-09-14T09:37:11Z</dcterms:modified>
</cp:coreProperties>
</file>