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</p:sldMasterIdLst>
  <p:notesMasterIdLst>
    <p:notesMasterId r:id="rId16"/>
  </p:notesMasterIdLst>
  <p:sldIdLst>
    <p:sldId id="302" r:id="rId4"/>
    <p:sldId id="269" r:id="rId5"/>
    <p:sldId id="287" r:id="rId6"/>
    <p:sldId id="295" r:id="rId7"/>
    <p:sldId id="289" r:id="rId8"/>
    <p:sldId id="257" r:id="rId9"/>
    <p:sldId id="296" r:id="rId10"/>
    <p:sldId id="297" r:id="rId11"/>
    <p:sldId id="298" r:id="rId12"/>
    <p:sldId id="299" r:id="rId13"/>
    <p:sldId id="300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4C0"/>
    <a:srgbClr val="917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24" autoAdjust="0"/>
  </p:normalViewPr>
  <p:slideViewPr>
    <p:cSldViewPr>
      <p:cViewPr varScale="1">
        <p:scale>
          <a:sx n="74" d="100"/>
          <a:sy n="74" d="100"/>
        </p:scale>
        <p:origin x="12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9T00:04:42.793" idx="1">
    <p:pos x="6240" y="-4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11A9D-09D9-434A-9F28-E24DC17DB37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25C1A-3732-4BBB-85F7-D410CCDC5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5C1A-3732-4BBB-85F7-D410CCDC54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5C1A-3732-4BBB-85F7-D410CCDC54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5C1A-3732-4BBB-85F7-D410CCDC54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gif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0"/>
            <a:ext cx="9144000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2425" y="1530350"/>
            <a:ext cx="7947025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44083">
              <a:defRPr/>
            </a:pPr>
            <a:endParaRPr lang="vi-VN" altLang="en-US" sz="5539" b="1" u="sng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633413" y="2725738"/>
            <a:ext cx="7737475" cy="1406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3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</a:t>
            </a:r>
          </a:p>
          <a:p>
            <a:pPr algn="ctr"/>
            <a:r>
              <a:rPr lang="en-US" sz="3323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984250" y="404813"/>
            <a:ext cx="68929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44083" eaLnBrk="1" hangingPunct="1">
              <a:spcBef>
                <a:spcPct val="50000"/>
              </a:spcBef>
              <a:defRPr/>
            </a:pPr>
            <a:r>
              <a:rPr lang="en-US" altLang="en-US" sz="258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GD-ĐT QUẬN LONG BIÊN</a:t>
            </a:r>
            <a:endParaRPr lang="vi-VN" altLang="en-US" sz="2585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44083" eaLnBrk="1" hangingPunct="1">
              <a:spcBef>
                <a:spcPct val="50000"/>
              </a:spcBef>
              <a:defRPr/>
            </a:pPr>
            <a:r>
              <a:rPr lang="vi-VN" altLang="en-US" sz="258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</a:t>
            </a:r>
            <a:r>
              <a:rPr lang="en-US" altLang="en-US" sz="258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 QUÝ ĐÔN</a:t>
            </a:r>
            <a:endParaRPr lang="vi-VN" altLang="en-US" sz="2585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954338" y="1319213"/>
            <a:ext cx="37274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  <a:defRPr/>
            </a:pPr>
            <a:r>
              <a:rPr lang="vi-VN" altLang="en-US" sz="221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4079875" y="4905375"/>
            <a:ext cx="45021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>
              <a:defRPr/>
            </a:pPr>
            <a:r>
              <a:rPr lang="en-US" altLang="en-US" sz="2585" b="1">
                <a:solidFill>
                  <a:srgbClr val="000000"/>
                </a:solidFill>
              </a:rPr>
              <a:t>Giáo viên : Nguyễn Thị Hà </a:t>
            </a:r>
          </a:p>
        </p:txBody>
      </p:sp>
    </p:spTree>
    <p:extLst>
      <p:ext uri="{BB962C8B-B14F-4D97-AF65-F5344CB8AC3E}">
        <p14:creationId xmlns:p14="http://schemas.microsoft.com/office/powerpoint/2010/main" val="3127240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077200" cy="9906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</a:rPr>
              <a:t> 3: THỰC HÀNH: XÁC ĐỊNH </a:t>
            </a:r>
            <a:r>
              <a:rPr lang="en-US" sz="2600" b="1" dirty="0" err="1" smtClean="0">
                <a:solidFill>
                  <a:srgbClr val="FF0000"/>
                </a:solidFill>
              </a:rPr>
              <a:t>ĐiỆN</a:t>
            </a:r>
            <a:r>
              <a:rPr lang="en-US" sz="2600" b="1" dirty="0" smtClean="0">
                <a:solidFill>
                  <a:srgbClr val="FF0000"/>
                </a:solidFill>
              </a:rPr>
              <a:t> TRỞ CỦA</a:t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MỘT DÂY DẪN BẰNG AMPE KẾ VÀ VÔN KẾ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2909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752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129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510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47800" y="3012440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 smtClean="0"/>
                        <a:t>Hiệu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điện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thế</a:t>
                      </a:r>
                      <a:endParaRPr lang="en-US" i="0" baseline="0" dirty="0" smtClean="0"/>
                    </a:p>
                    <a:p>
                      <a:pPr algn="ctr"/>
                      <a:r>
                        <a:rPr lang="en-US" i="0" baseline="0" dirty="0" smtClean="0"/>
                        <a:t>(V)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 smtClean="0"/>
                        <a:t>Cường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độ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dòng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điện</a:t>
                      </a:r>
                      <a:endParaRPr lang="en-US" i="0" baseline="0" dirty="0" smtClean="0"/>
                    </a:p>
                    <a:p>
                      <a:pPr algn="ctr"/>
                      <a:r>
                        <a:rPr lang="en-US" i="0" baseline="0" dirty="0" smtClean="0"/>
                        <a:t>(A)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 smtClean="0"/>
                        <a:t>Điện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trờ</a:t>
                      </a:r>
                      <a:r>
                        <a:rPr lang="en-US" i="0" baseline="0" dirty="0" smtClean="0"/>
                        <a:t> </a:t>
                      </a:r>
                    </a:p>
                    <a:p>
                      <a:pPr algn="ctr"/>
                      <a:r>
                        <a:rPr lang="en-US" i="0" baseline="0" dirty="0" smtClean="0"/>
                        <a:t>(</a:t>
                      </a:r>
                      <a:r>
                        <a:rPr lang="el-GR" i="0" baseline="0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US" i="0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14,7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14,8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14,4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354584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Lần</a:t>
            </a:r>
            <a:r>
              <a:rPr lang="en-US" b="1" dirty="0" smtClean="0"/>
              <a:t> </a:t>
            </a:r>
            <a:r>
              <a:rPr lang="en-US" b="1" dirty="0" err="1" smtClean="0"/>
              <a:t>đo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301244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quả</a:t>
            </a:r>
            <a:endParaRPr lang="en-US" b="1" dirty="0" smtClean="0"/>
          </a:p>
          <a:p>
            <a:pPr algn="r"/>
            <a:r>
              <a:rPr lang="en-US" b="1" dirty="0" err="1" smtClean="0"/>
              <a:t>đo</a:t>
            </a:r>
            <a:endParaRPr lang="en-US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47800" y="3012440"/>
            <a:ext cx="15240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53000" y="396240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0,16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5600" y="43242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0,34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5066" y="43242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5</a:t>
            </a:r>
            <a:endParaRPr lang="en-US" sz="2000" b="1" dirty="0">
              <a:solidFill>
                <a:srgbClr val="1A04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3000" y="470529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066" y="470529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7,4</a:t>
            </a:r>
            <a:endParaRPr lang="en-US" sz="2000" b="1" dirty="0">
              <a:solidFill>
                <a:srgbClr val="1A04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4000" y="50862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10,4</a:t>
            </a:r>
            <a:endParaRPr lang="en-US" sz="2000" b="1" dirty="0">
              <a:solidFill>
                <a:srgbClr val="1A04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3000" y="50862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0,72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35066" y="396240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2,4</a:t>
            </a:r>
            <a:endParaRPr lang="en-US" sz="2000" b="1" dirty="0">
              <a:solidFill>
                <a:srgbClr val="1A04C0"/>
              </a:solidFill>
            </a:endParaRPr>
          </a:p>
        </p:txBody>
      </p:sp>
      <p:grpSp>
        <p:nvGrpSpPr>
          <p:cNvPr id="4" name="Group 47"/>
          <p:cNvGrpSpPr/>
          <p:nvPr/>
        </p:nvGrpSpPr>
        <p:grpSpPr>
          <a:xfrm>
            <a:off x="4191000" y="1905000"/>
            <a:ext cx="2438400" cy="933215"/>
            <a:chOff x="685800" y="3029185"/>
            <a:chExt cx="2438400" cy="933215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/>
          </p:nvGraphicFramePr>
          <p:xfrm>
            <a:off x="685800" y="3029185"/>
            <a:ext cx="2438400" cy="933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0" name="Equation" r:id="rId4" imgW="1028520" imgH="393480" progId="Equation.3">
                    <p:embed/>
                  </p:oleObj>
                </mc:Choice>
                <mc:Fallback>
                  <p:oleObj name="Equation" r:id="rId4" imgW="102852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3029185"/>
                          <a:ext cx="2438400" cy="9332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45"/>
            <p:cNvSpPr/>
            <p:nvPr/>
          </p:nvSpPr>
          <p:spPr>
            <a:xfrm>
              <a:off x="685800" y="3075710"/>
              <a:ext cx="962890" cy="83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85110" y="3048000"/>
              <a:ext cx="962890" cy="838200"/>
            </a:xfrm>
            <a:prstGeom prst="rect">
              <a:avLst/>
            </a:prstGeom>
            <a:noFill/>
            <a:ln>
              <a:solidFill>
                <a:srgbClr val="1A04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81000" y="5486400"/>
            <a:ext cx="61382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cộng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trở</a:t>
            </a:r>
            <a:r>
              <a:rPr lang="en-US" sz="2400" b="1" dirty="0" smtClean="0"/>
              <a:t>: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145890" y="5943600"/>
          <a:ext cx="356911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Equation" r:id="rId6" imgW="1536480" imgH="393480" progId="Equation.3">
                  <p:embed/>
                </p:oleObj>
              </mc:Choice>
              <mc:Fallback>
                <p:oleObj name="Equation" r:id="rId6" imgW="15364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890" y="5943600"/>
                        <a:ext cx="356911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791200" y="6096000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14,7</a:t>
            </a:r>
            <a:r>
              <a:rPr lang="en-US" sz="2400" b="1" dirty="0" smtClean="0"/>
              <a:t> (</a:t>
            </a:r>
            <a:r>
              <a:rPr lang="el-GR" sz="2400" b="1" dirty="0" smtClean="0">
                <a:latin typeface="Times New Roman"/>
                <a:cs typeface="Times New Roman"/>
              </a:rPr>
              <a:t>Ω</a:t>
            </a:r>
            <a:r>
              <a:rPr lang="en-US" sz="2400" b="1" dirty="0" smtClean="0">
                <a:latin typeface="Times New Roman"/>
                <a:cs typeface="Times New Roman"/>
              </a:rPr>
              <a:t>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077200" cy="9906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</a:rPr>
              <a:t> 3: THỰC HÀNH: XÁC ĐỊNH </a:t>
            </a:r>
            <a:r>
              <a:rPr lang="en-US" sz="2600" b="1" dirty="0" err="1" smtClean="0">
                <a:solidFill>
                  <a:srgbClr val="FF0000"/>
                </a:solidFill>
              </a:rPr>
              <a:t>ĐiỆN</a:t>
            </a:r>
            <a:r>
              <a:rPr lang="en-US" sz="2600" b="1" dirty="0" smtClean="0">
                <a:solidFill>
                  <a:srgbClr val="FF0000"/>
                </a:solidFill>
              </a:rPr>
              <a:t> TRỞ CỦA</a:t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MỘT DÂY DẪN BẰNG AMPE KẾ VÀ VÔN KẾ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2909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752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129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510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47800" y="3012440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 smtClean="0"/>
                        <a:t>Hiệu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điện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thế</a:t>
                      </a:r>
                      <a:endParaRPr lang="en-US" i="0" baseline="0" dirty="0" smtClean="0"/>
                    </a:p>
                    <a:p>
                      <a:pPr algn="ctr"/>
                      <a:r>
                        <a:rPr lang="en-US" i="0" baseline="0" dirty="0" smtClean="0"/>
                        <a:t>(V)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 smtClean="0"/>
                        <a:t>Cường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độ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dòng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điện</a:t>
                      </a:r>
                      <a:endParaRPr lang="en-US" i="0" baseline="0" dirty="0" smtClean="0"/>
                    </a:p>
                    <a:p>
                      <a:pPr algn="ctr"/>
                      <a:r>
                        <a:rPr lang="en-US" i="0" baseline="0" dirty="0" smtClean="0"/>
                        <a:t>(A)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 smtClean="0"/>
                        <a:t>Điện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trờ</a:t>
                      </a:r>
                      <a:r>
                        <a:rPr lang="en-US" i="0" baseline="0" dirty="0" smtClean="0"/>
                        <a:t> </a:t>
                      </a:r>
                    </a:p>
                    <a:p>
                      <a:pPr algn="ctr"/>
                      <a:r>
                        <a:rPr lang="en-US" i="0" baseline="0" dirty="0" smtClean="0"/>
                        <a:t>(</a:t>
                      </a:r>
                      <a:r>
                        <a:rPr lang="el-GR" i="0" baseline="0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US" i="0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14,7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14,8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14,4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354584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Lần</a:t>
            </a:r>
            <a:r>
              <a:rPr lang="en-US" b="1" dirty="0" smtClean="0"/>
              <a:t> </a:t>
            </a:r>
            <a:r>
              <a:rPr lang="en-US" b="1" dirty="0" err="1" smtClean="0"/>
              <a:t>đo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301244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quả</a:t>
            </a:r>
            <a:endParaRPr lang="en-US" b="1" dirty="0" smtClean="0"/>
          </a:p>
          <a:p>
            <a:pPr algn="r"/>
            <a:r>
              <a:rPr lang="en-US" b="1" dirty="0" err="1" smtClean="0"/>
              <a:t>đo</a:t>
            </a:r>
            <a:endParaRPr lang="en-US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47800" y="3012440"/>
            <a:ext cx="15240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53000" y="396240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0,16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5600" y="43242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0,34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5066" y="43242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5</a:t>
            </a:r>
            <a:endParaRPr lang="en-US" sz="2000" b="1" dirty="0">
              <a:solidFill>
                <a:srgbClr val="1A04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3000" y="470529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066" y="470529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7,4</a:t>
            </a:r>
            <a:endParaRPr lang="en-US" sz="2000" b="1" dirty="0">
              <a:solidFill>
                <a:srgbClr val="1A04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4000" y="50862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10,4</a:t>
            </a:r>
            <a:endParaRPr lang="en-US" sz="2000" b="1" dirty="0">
              <a:solidFill>
                <a:srgbClr val="1A04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3000" y="50862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0,72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35066" y="396240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2,4</a:t>
            </a:r>
            <a:endParaRPr lang="en-US" sz="2000" b="1" dirty="0">
              <a:solidFill>
                <a:srgbClr val="1A04C0"/>
              </a:solidFill>
            </a:endParaRPr>
          </a:p>
        </p:txBody>
      </p:sp>
      <p:grpSp>
        <p:nvGrpSpPr>
          <p:cNvPr id="4" name="Group 47"/>
          <p:cNvGrpSpPr/>
          <p:nvPr/>
        </p:nvGrpSpPr>
        <p:grpSpPr>
          <a:xfrm>
            <a:off x="3505200" y="1905000"/>
            <a:ext cx="2438400" cy="933215"/>
            <a:chOff x="685800" y="3029185"/>
            <a:chExt cx="2438400" cy="933215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/>
          </p:nvGraphicFramePr>
          <p:xfrm>
            <a:off x="685800" y="3029185"/>
            <a:ext cx="2438400" cy="933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98" name="Equation" r:id="rId4" imgW="1028520" imgH="393480" progId="Equation.3">
                    <p:embed/>
                  </p:oleObj>
                </mc:Choice>
                <mc:Fallback>
                  <p:oleObj name="Equation" r:id="rId4" imgW="102852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3029185"/>
                          <a:ext cx="2438400" cy="9332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45"/>
            <p:cNvSpPr/>
            <p:nvPr/>
          </p:nvSpPr>
          <p:spPr>
            <a:xfrm>
              <a:off x="685800" y="3075710"/>
              <a:ext cx="962890" cy="83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85110" y="3048000"/>
              <a:ext cx="962890" cy="838200"/>
            </a:xfrm>
            <a:prstGeom prst="rect">
              <a:avLst/>
            </a:prstGeom>
            <a:noFill/>
            <a:ln>
              <a:solidFill>
                <a:srgbClr val="1A04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81000" y="5486400"/>
            <a:ext cx="838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A04C0"/>
                </a:solidFill>
              </a:rPr>
              <a:t>Nhận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xét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về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nguyên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nhân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gây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ra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sự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khác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nhau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của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các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giá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trị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của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trở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vừa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tính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được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trong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mỗi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lần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đo</a:t>
            </a:r>
            <a:r>
              <a:rPr lang="en-US" sz="2400" b="1" dirty="0" smtClean="0">
                <a:solidFill>
                  <a:srgbClr val="1A04C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5562600"/>
            <a:ext cx="8382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Do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Dòng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chạy</a:t>
            </a:r>
            <a:r>
              <a:rPr lang="en-US" sz="2400" b="1" dirty="0" smtClean="0"/>
              <a:t> qua </a:t>
            </a:r>
            <a:r>
              <a:rPr lang="en-US" sz="2400" b="1" dirty="0" err="1" smtClean="0"/>
              <a:t>dây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dẫn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đều</a:t>
            </a:r>
            <a:r>
              <a:rPr lang="en-US" sz="2400" b="1" dirty="0" smtClean="0"/>
              <a:t>.</a:t>
            </a:r>
          </a:p>
        </p:txBody>
      </p:sp>
      <p:pic>
        <p:nvPicPr>
          <p:cNvPr id="28" name="Picture 27" descr="PHONG DIE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1447800"/>
            <a:ext cx="2819400" cy="151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838200" y="533400"/>
            <a:ext cx="8229600" cy="944562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rgbClr val="1A04C0"/>
                </a:solidFill>
              </a:rPr>
              <a:t>BÀI TẬP VỀ NHÀ</a:t>
            </a:r>
            <a:endParaRPr lang="en-US" sz="4800" b="1" dirty="0">
              <a:solidFill>
                <a:srgbClr val="1A04C0"/>
              </a:solidFill>
            </a:endParaRPr>
          </a:p>
        </p:txBody>
      </p:sp>
      <p:sp>
        <p:nvSpPr>
          <p:cNvPr id="12" name="Action Button: Back or Previous 11">
            <a:hlinkClick r:id="" action="ppaction://noaction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057400"/>
            <a:ext cx="80772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Xem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: “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tiếp</a:t>
            </a:r>
            <a:r>
              <a:rPr lang="en-US" sz="2800" b="1" dirty="0" smtClean="0"/>
              <a:t>”</a:t>
            </a:r>
          </a:p>
        </p:txBody>
      </p:sp>
      <p:pic>
        <p:nvPicPr>
          <p:cNvPr id="19" name="Picture 3" descr="Book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00696">
            <a:off x="1604016" y="621635"/>
            <a:ext cx="1608442" cy="147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RU DIE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581400"/>
            <a:ext cx="5257800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2120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chạy</a:t>
            </a:r>
            <a:r>
              <a:rPr lang="en-US" sz="2800" b="1" dirty="0" smtClean="0">
                <a:solidFill>
                  <a:srgbClr val="FF0000"/>
                </a:solidFill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thuận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nghịch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066800"/>
            <a:ext cx="8610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1: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Phát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biểu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nội</a:t>
            </a:r>
            <a:r>
              <a:rPr lang="en-US" sz="2800" b="1" dirty="0" smtClean="0">
                <a:solidFill>
                  <a:srgbClr val="1A04C0"/>
                </a:solidFill>
              </a:rPr>
              <a:t> dung </a:t>
            </a:r>
            <a:r>
              <a:rPr lang="en-US" sz="2800" b="1" dirty="0" err="1" smtClean="0">
                <a:solidFill>
                  <a:srgbClr val="1A04C0"/>
                </a:solidFill>
              </a:rPr>
              <a:t>định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luật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Ôm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Viết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hệ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thức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định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luật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Ôm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032250" y="3581400"/>
          <a:ext cx="960438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419040" imgH="393480" progId="Equation.3">
                  <p:embed/>
                </p:oleObj>
              </mc:Choice>
              <mc:Fallback>
                <p:oleObj name="Equation" r:id="rId3" imgW="41904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3581400"/>
                        <a:ext cx="960438" cy="9032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5720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Vận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: </a:t>
            </a:r>
            <a:r>
              <a:rPr lang="en-US" sz="2800" b="1" dirty="0" err="1" smtClean="0">
                <a:solidFill>
                  <a:srgbClr val="1A04C0"/>
                </a:solidFill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U = 4,2V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</a:rPr>
              <a:t>cường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 = 0,21 A</a:t>
            </a:r>
            <a:r>
              <a:rPr lang="en-US" sz="2800" b="1" dirty="0" smtClean="0">
                <a:solidFill>
                  <a:srgbClr val="1A04C0"/>
                </a:solidFill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</a:rPr>
              <a:t>Giá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trị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: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8610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A. </a:t>
            </a:r>
            <a:r>
              <a:rPr lang="en-US" sz="2800" b="1" dirty="0" smtClean="0">
                <a:solidFill>
                  <a:srgbClr val="1A04C0"/>
                </a:solidFill>
              </a:rPr>
              <a:t>15 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	      B.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20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	</a:t>
            </a:r>
            <a:r>
              <a:rPr lang="en-US" sz="2800" b="1" dirty="0" smtClean="0">
                <a:latin typeface="Times New Roman"/>
                <a:cs typeface="Times New Roman"/>
              </a:rPr>
              <a:t>    	  C.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25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	     	D.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30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53145" y="619991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10668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2: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Muốn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gì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như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82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vôn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</a:rPr>
              <a:t>song </a:t>
            </a:r>
            <a:r>
              <a:rPr lang="en-US" sz="2800" b="1" dirty="0" err="1" smtClean="0">
                <a:solidFill>
                  <a:srgbClr val="1A04C0"/>
                </a:solidFill>
              </a:rPr>
              <a:t>song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chốt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(+) </a:t>
            </a:r>
            <a:r>
              <a:rPr lang="en-US" sz="2800" b="1" dirty="0" err="1" smtClean="0">
                <a:solidFill>
                  <a:srgbClr val="1A04C0"/>
                </a:solidFill>
              </a:rPr>
              <a:t>vôn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phía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cực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nguồn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10668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3: </a:t>
            </a:r>
            <a:r>
              <a:rPr lang="en-US" sz="2800" b="1" dirty="0" err="1" smtClean="0">
                <a:solidFill>
                  <a:srgbClr val="1A04C0"/>
                </a:solidFill>
              </a:rPr>
              <a:t>Muốn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cường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gì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như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82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ampe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nối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tiếp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chốt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(+) </a:t>
            </a:r>
            <a:r>
              <a:rPr lang="en-US" sz="2800" b="1" dirty="0" err="1" smtClean="0">
                <a:solidFill>
                  <a:srgbClr val="1A04C0"/>
                </a:solidFill>
              </a:rPr>
              <a:t>ampe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phía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cực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nguồn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ction Button: Back or Previous 18">
            <a:hlinkClick r:id="rId2" action="ppaction://hlinksldjump" highlightClick="1"/>
          </p:cNvPr>
          <p:cNvSpPr/>
          <p:nvPr/>
        </p:nvSpPr>
        <p:spPr>
          <a:xfrm flipH="1">
            <a:off x="8305800" y="6248400"/>
            <a:ext cx="8382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ÂY DẪ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9600"/>
            <a:ext cx="3581400" cy="4630020"/>
          </a:xfrm>
          <a:prstGeom prst="rect">
            <a:avLst/>
          </a:prstGeom>
        </p:spPr>
      </p:pic>
      <p:pic>
        <p:nvPicPr>
          <p:cNvPr id="15" name="Picture 14" descr="MAT HO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81000"/>
            <a:ext cx="17526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581400" y="1752600"/>
            <a:ext cx="40386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</a:rPr>
              <a:t>Mỗi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nhau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đều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</a:rPr>
              <a:t>khác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nhau</a:t>
            </a:r>
            <a:r>
              <a:rPr lang="en-US" sz="2800" b="1" dirty="0" smtClean="0">
                <a:solidFill>
                  <a:srgbClr val="1A04C0"/>
                </a:solidFill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</a:rPr>
              <a:t>Vậy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để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xác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định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1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những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giá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trị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sử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những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gì</a:t>
            </a:r>
            <a:r>
              <a:rPr lang="en-US" sz="2800" b="1" dirty="0" smtClean="0">
                <a:solidFill>
                  <a:srgbClr val="1A04C0"/>
                </a:solidFill>
              </a:rPr>
              <a:t>?</a:t>
            </a:r>
            <a:endParaRPr lang="en-US" sz="2800" b="1" dirty="0">
              <a:solidFill>
                <a:srgbClr val="1A04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7563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</a:rPr>
              <a:t> 3: THỰC HÀNH: XÁC ĐỊNH </a:t>
            </a:r>
            <a:r>
              <a:rPr lang="en-US" sz="2600" b="1" dirty="0" err="1" smtClean="0">
                <a:solidFill>
                  <a:srgbClr val="FF0000"/>
                </a:solidFill>
              </a:rPr>
              <a:t>ĐiỆN</a:t>
            </a:r>
            <a:r>
              <a:rPr lang="en-US" sz="2600" b="1" dirty="0" smtClean="0">
                <a:solidFill>
                  <a:srgbClr val="FF0000"/>
                </a:solidFill>
              </a:rPr>
              <a:t> TRỞ CỦA</a:t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MỘT DÂY DẪN BẰNG AMPE KẾ VÀ VÔN KẾ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Hình0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295400" y="1912203"/>
            <a:ext cx="4572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331893"/>
            <a:ext cx="2819399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A04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nguồn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1A04C0"/>
                </a:solidFill>
              </a:rPr>
              <a:t>(3V – 15V)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4038600"/>
            <a:ext cx="4572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362200"/>
            <a:ext cx="2438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A04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</a:rPr>
              <a:t> 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2895600"/>
            <a:ext cx="4572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2971800"/>
            <a:ext cx="2438400" cy="12618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A04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1A04C0"/>
                </a:solidFill>
              </a:rPr>
              <a:t>GHĐ: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1A04C0"/>
                </a:solidFill>
              </a:rPr>
              <a:t> A</a:t>
            </a:r>
          </a:p>
          <a:p>
            <a:pPr algn="ctr"/>
            <a:r>
              <a:rPr lang="en-US" sz="2400" b="1" dirty="0" smtClean="0">
                <a:solidFill>
                  <a:srgbClr val="1A04C0"/>
                </a:solidFill>
              </a:rPr>
              <a:t>ĐCNN: </a:t>
            </a:r>
            <a:r>
              <a:rPr lang="en-US" sz="2400" b="1" dirty="0" smtClean="0">
                <a:solidFill>
                  <a:srgbClr val="FF0000"/>
                </a:solidFill>
              </a:rPr>
              <a:t>0,02</a:t>
            </a:r>
            <a:r>
              <a:rPr lang="en-US" sz="2400" b="1" dirty="0" smtClean="0">
                <a:solidFill>
                  <a:srgbClr val="1A04C0"/>
                </a:solidFill>
              </a:rPr>
              <a:t> A</a:t>
            </a:r>
            <a:endParaRPr lang="en-US" sz="2400" b="1" dirty="0">
              <a:solidFill>
                <a:srgbClr val="1A04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5410200"/>
            <a:ext cx="4572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7378" y="4343400"/>
            <a:ext cx="2403222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A04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</a:rPr>
              <a:t> 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0600" y="1752600"/>
            <a:ext cx="4572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5410200"/>
            <a:ext cx="2362200" cy="12618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A04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Vôn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1A04C0"/>
                </a:solidFill>
              </a:rPr>
              <a:t>GHĐ: </a:t>
            </a:r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r>
              <a:rPr lang="en-US" sz="2400" b="1" dirty="0" smtClean="0">
                <a:solidFill>
                  <a:srgbClr val="1A04C0"/>
                </a:solidFill>
              </a:rPr>
              <a:t> V</a:t>
            </a:r>
          </a:p>
          <a:p>
            <a:pPr algn="ctr"/>
            <a:r>
              <a:rPr lang="en-US" sz="2400" b="1" dirty="0" smtClean="0">
                <a:solidFill>
                  <a:srgbClr val="1A04C0"/>
                </a:solidFill>
              </a:rPr>
              <a:t>ĐCNN: </a:t>
            </a:r>
            <a:r>
              <a:rPr lang="en-US" sz="2400" b="1" dirty="0" smtClean="0">
                <a:solidFill>
                  <a:srgbClr val="FF0000"/>
                </a:solidFill>
              </a:rPr>
              <a:t>0,2</a:t>
            </a:r>
            <a:r>
              <a:rPr lang="en-US" sz="2400" b="1" dirty="0" smtClean="0">
                <a:solidFill>
                  <a:srgbClr val="1A04C0"/>
                </a:solidFill>
              </a:rPr>
              <a:t> V</a:t>
            </a:r>
            <a:endParaRPr lang="en-US" sz="2400" b="1" dirty="0">
              <a:solidFill>
                <a:srgbClr val="1A04C0"/>
              </a:solidFill>
            </a:endParaRPr>
          </a:p>
        </p:txBody>
      </p:sp>
      <p:pic>
        <p:nvPicPr>
          <p:cNvPr id="27" name="Picture 26" descr="DÂY NỐI MẠCH ĐIỆ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791200"/>
            <a:ext cx="1905000" cy="10668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62200" y="6096000"/>
            <a:ext cx="23622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A04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endParaRPr lang="en-US" sz="2400" b="1" dirty="0">
              <a:solidFill>
                <a:srgbClr val="1A04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6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077200" cy="9906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</a:rPr>
              <a:t> 3: THỰC HÀNH: XÁC ĐỊNH </a:t>
            </a:r>
            <a:r>
              <a:rPr lang="en-US" sz="2600" b="1" dirty="0" err="1" smtClean="0">
                <a:solidFill>
                  <a:srgbClr val="FF0000"/>
                </a:solidFill>
              </a:rPr>
              <a:t>ĐiỆN</a:t>
            </a:r>
            <a:r>
              <a:rPr lang="en-US" sz="2600" b="1" dirty="0" smtClean="0">
                <a:solidFill>
                  <a:srgbClr val="FF0000"/>
                </a:solidFill>
              </a:rPr>
              <a:t> TRỞ CỦA</a:t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MỘT DÂY DẪN BẰNG AMPE KẾ VÀ VÔN KẾ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2909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752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HINH 1.1SG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1" y="2331008"/>
            <a:ext cx="4114800" cy="315539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438400" y="4064674"/>
            <a:ext cx="45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4761" y="3896380"/>
            <a:ext cx="45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077200" cy="9906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</a:rPr>
              <a:t> 3: THỰC HÀNH: XÁC ĐỊNH </a:t>
            </a:r>
            <a:r>
              <a:rPr lang="en-US" sz="2600" b="1" dirty="0" err="1" smtClean="0">
                <a:solidFill>
                  <a:srgbClr val="FF0000"/>
                </a:solidFill>
              </a:rPr>
              <a:t>ĐiỆN</a:t>
            </a:r>
            <a:r>
              <a:rPr lang="en-US" sz="2600" b="1" dirty="0" smtClean="0">
                <a:solidFill>
                  <a:srgbClr val="FF0000"/>
                </a:solidFill>
              </a:rPr>
              <a:t> TRỞ CỦA</a:t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MỘT DÂY DẪN BẰNG AMPE KẾ VÀ VÔN KẾ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37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2147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5195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000" y="914400"/>
            <a:ext cx="2971800" cy="2209800"/>
            <a:chOff x="2458294" y="2286000"/>
            <a:chExt cx="4247306" cy="3155392"/>
          </a:xfrm>
        </p:grpSpPr>
        <p:pic>
          <p:nvPicPr>
            <p:cNvPr id="28" name="Picture 27" descr="HINH 1.1SGK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2286000"/>
              <a:ext cx="4114800" cy="315539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458294" y="3865730"/>
              <a:ext cx="453439" cy="574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+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42895" y="3815057"/>
              <a:ext cx="453439" cy="53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Picture 10" descr="Hình0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38400"/>
            <a:ext cx="5486400" cy="4114800"/>
          </a:xfrm>
          <a:prstGeom prst="rect">
            <a:avLst/>
          </a:prstGeom>
        </p:spPr>
      </p:pic>
      <p:pic>
        <p:nvPicPr>
          <p:cNvPr id="12" name="Picture 11" descr="Hình02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438400"/>
            <a:ext cx="5486400" cy="4114800"/>
          </a:xfrm>
          <a:prstGeom prst="rect">
            <a:avLst/>
          </a:prstGeom>
        </p:spPr>
      </p:pic>
      <p:pic>
        <p:nvPicPr>
          <p:cNvPr id="13" name="Picture 12" descr="Hình02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4170218"/>
            <a:ext cx="2895600" cy="2171700"/>
          </a:xfrm>
          <a:prstGeom prst="rect">
            <a:avLst/>
          </a:prstGeom>
        </p:spPr>
      </p:pic>
      <p:pic>
        <p:nvPicPr>
          <p:cNvPr id="14" name="Picture 13" descr="Hình024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438400"/>
            <a:ext cx="5486400" cy="4114800"/>
          </a:xfrm>
          <a:prstGeom prst="rect">
            <a:avLst/>
          </a:prstGeom>
        </p:spPr>
      </p:pic>
      <p:pic>
        <p:nvPicPr>
          <p:cNvPr id="15" name="Picture 14" descr="Hình02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4170218"/>
            <a:ext cx="2946400" cy="2209800"/>
          </a:xfrm>
          <a:prstGeom prst="rect">
            <a:avLst/>
          </a:prstGeom>
        </p:spPr>
      </p:pic>
      <p:pic>
        <p:nvPicPr>
          <p:cNvPr id="18" name="Picture 17" descr="Hình026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438400"/>
            <a:ext cx="5486400" cy="4114800"/>
          </a:xfrm>
          <a:prstGeom prst="rect">
            <a:avLst/>
          </a:prstGeom>
        </p:spPr>
      </p:pic>
      <p:pic>
        <p:nvPicPr>
          <p:cNvPr id="19" name="Picture 18" descr="Hình02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7400" y="4170218"/>
            <a:ext cx="2971800" cy="2228850"/>
          </a:xfrm>
          <a:prstGeom prst="rect">
            <a:avLst/>
          </a:prstGeom>
        </p:spPr>
      </p:pic>
      <p:pic>
        <p:nvPicPr>
          <p:cNvPr id="20" name="Picture 19" descr="Hình026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2438400"/>
            <a:ext cx="5486400" cy="4114800"/>
          </a:xfrm>
          <a:prstGeom prst="rect">
            <a:avLst/>
          </a:prstGeom>
        </p:spPr>
      </p:pic>
      <p:pic>
        <p:nvPicPr>
          <p:cNvPr id="23" name="Picture 22" descr="Hình025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74327" y="4177145"/>
            <a:ext cx="2964873" cy="2223655"/>
          </a:xfrm>
          <a:prstGeom prst="rect">
            <a:avLst/>
          </a:prstGeom>
        </p:spPr>
      </p:pic>
      <p:pic>
        <p:nvPicPr>
          <p:cNvPr id="24" name="Picture 23" descr="Hình0257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2438400"/>
            <a:ext cx="5486400" cy="4114800"/>
          </a:xfrm>
          <a:prstGeom prst="rect">
            <a:avLst/>
          </a:prstGeom>
        </p:spPr>
      </p:pic>
      <p:pic>
        <p:nvPicPr>
          <p:cNvPr id="25" name="Picture 24" descr="Hình025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96000" y="3151910"/>
            <a:ext cx="2336800" cy="1752600"/>
          </a:xfrm>
          <a:prstGeom prst="rect">
            <a:avLst/>
          </a:prstGeom>
        </p:spPr>
      </p:pic>
      <p:pic>
        <p:nvPicPr>
          <p:cNvPr id="27" name="Picture 26" descr="Hình026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96000" y="4953000"/>
            <a:ext cx="2362200" cy="1771650"/>
          </a:xfrm>
          <a:prstGeom prst="rect">
            <a:avLst/>
          </a:prstGeom>
        </p:spPr>
      </p:pic>
      <p:pic>
        <p:nvPicPr>
          <p:cNvPr id="29" name="Picture 28" descr="Hình026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2438400"/>
            <a:ext cx="5486400" cy="4114800"/>
          </a:xfrm>
          <a:prstGeom prst="rect">
            <a:avLst/>
          </a:prstGeom>
        </p:spPr>
      </p:pic>
      <p:pic>
        <p:nvPicPr>
          <p:cNvPr id="30" name="Picture 29" descr="Hình026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96000" y="3181352"/>
            <a:ext cx="2362200" cy="1771650"/>
          </a:xfrm>
          <a:prstGeom prst="rect">
            <a:avLst/>
          </a:prstGeom>
        </p:spPr>
      </p:pic>
      <p:pic>
        <p:nvPicPr>
          <p:cNvPr id="31" name="Picture 30" descr="Hình026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96000" y="5010150"/>
            <a:ext cx="2362200" cy="1771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000" y="19005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82000" cy="9906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</a:rPr>
              <a:t> 3: THỰC HÀNH: XÁC ĐỊNH </a:t>
            </a:r>
            <a:r>
              <a:rPr lang="en-US" sz="2600" b="1" dirty="0" err="1" smtClean="0">
                <a:solidFill>
                  <a:srgbClr val="FF0000"/>
                </a:solidFill>
              </a:rPr>
              <a:t>ĐiỆN</a:t>
            </a:r>
            <a:r>
              <a:rPr lang="en-US" sz="2600" b="1" dirty="0" smtClean="0">
                <a:solidFill>
                  <a:srgbClr val="FF0000"/>
                </a:solidFill>
              </a:rPr>
              <a:t> TRỞ CỦA</a:t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MỘT DÂY DẪN BẰNG AMPE KẾ VÀ VÔN KẾ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2909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752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129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510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4003040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 smtClean="0"/>
                        <a:t>Hiệu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điện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thế</a:t>
                      </a:r>
                      <a:endParaRPr lang="en-US" i="0" baseline="0" dirty="0" smtClean="0"/>
                    </a:p>
                    <a:p>
                      <a:pPr algn="ctr"/>
                      <a:r>
                        <a:rPr lang="en-US" i="0" baseline="0" dirty="0" smtClean="0"/>
                        <a:t>(V)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 smtClean="0"/>
                        <a:t>Cường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độ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dòng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điện</a:t>
                      </a:r>
                      <a:endParaRPr lang="en-US" i="0" baseline="0" dirty="0" smtClean="0"/>
                    </a:p>
                    <a:p>
                      <a:pPr algn="ctr"/>
                      <a:r>
                        <a:rPr lang="en-US" i="0" baseline="0" dirty="0" smtClean="0"/>
                        <a:t>(A)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 smtClean="0"/>
                        <a:t>Điện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trờ</a:t>
                      </a:r>
                      <a:r>
                        <a:rPr lang="en-US" i="0" baseline="0" dirty="0" smtClean="0"/>
                        <a:t> </a:t>
                      </a:r>
                    </a:p>
                    <a:p>
                      <a:pPr algn="ctr"/>
                      <a:r>
                        <a:rPr lang="en-US" i="0" baseline="0" dirty="0" smtClean="0"/>
                        <a:t>(</a:t>
                      </a:r>
                      <a:r>
                        <a:rPr lang="el-GR" i="0" baseline="0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US" i="0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453644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Lần</a:t>
            </a:r>
            <a:r>
              <a:rPr lang="en-US" b="1" dirty="0" smtClean="0"/>
              <a:t> </a:t>
            </a:r>
            <a:r>
              <a:rPr lang="en-US" b="1" dirty="0" err="1" smtClean="0"/>
              <a:t>đo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00304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quả</a:t>
            </a:r>
            <a:endParaRPr lang="en-US" b="1" dirty="0" smtClean="0"/>
          </a:p>
          <a:p>
            <a:pPr algn="r"/>
            <a:r>
              <a:rPr lang="en-US" b="1" dirty="0" err="1" smtClean="0"/>
              <a:t>đo</a:t>
            </a:r>
            <a:endParaRPr lang="en-US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4003040"/>
            <a:ext cx="15240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Hình0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090" y="1219200"/>
            <a:ext cx="2844800" cy="2133600"/>
          </a:xfrm>
          <a:prstGeom prst="rect">
            <a:avLst/>
          </a:prstGeom>
        </p:spPr>
      </p:pic>
      <p:pic>
        <p:nvPicPr>
          <p:cNvPr id="18" name="Picture 17" descr="Hình02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7800" y="4572000"/>
            <a:ext cx="22352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0400" y="6334780"/>
            <a:ext cx="132279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Nguồn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3411470"/>
            <a:ext cx="168347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495300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0,16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4" name="Picture 23" descr="Hình02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9345" y="4572000"/>
            <a:ext cx="2286000" cy="1714500"/>
          </a:xfrm>
          <a:prstGeom prst="rect">
            <a:avLst/>
          </a:prstGeom>
        </p:spPr>
      </p:pic>
      <p:pic>
        <p:nvPicPr>
          <p:cNvPr id="25" name="Picture 24" descr="Hình02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6710" y="1219200"/>
            <a:ext cx="2819400" cy="2114550"/>
          </a:xfrm>
          <a:prstGeom prst="rect">
            <a:avLst/>
          </a:prstGeom>
        </p:spPr>
      </p:pic>
      <p:pic>
        <p:nvPicPr>
          <p:cNvPr id="26" name="Picture 25" descr="Hình02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5380" y="1219200"/>
            <a:ext cx="2798620" cy="20989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10400" y="3429000"/>
            <a:ext cx="136287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1A04C0"/>
                </a:solidFill>
              </a:rPr>
              <a:t>Vôn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8800" y="53148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0,34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68266" y="53148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5</a:t>
            </a:r>
            <a:endParaRPr lang="en-US" sz="2000" b="1" dirty="0">
              <a:solidFill>
                <a:srgbClr val="1A04C0"/>
              </a:solidFill>
            </a:endParaRPr>
          </a:p>
        </p:txBody>
      </p:sp>
      <p:pic>
        <p:nvPicPr>
          <p:cNvPr id="31" name="Picture 30" descr="Hình027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4495800"/>
            <a:ext cx="2362200" cy="1771650"/>
          </a:xfrm>
          <a:prstGeom prst="rect">
            <a:avLst/>
          </a:prstGeom>
        </p:spPr>
      </p:pic>
      <p:pic>
        <p:nvPicPr>
          <p:cNvPr id="32" name="Picture 31" descr="Hình027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70565" y="1219200"/>
            <a:ext cx="2819400" cy="21145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86200" y="569589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68266" y="569589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7,4</a:t>
            </a:r>
            <a:endParaRPr lang="en-US" sz="2000" b="1" dirty="0">
              <a:solidFill>
                <a:srgbClr val="1A04C0"/>
              </a:solidFill>
            </a:endParaRPr>
          </a:p>
        </p:txBody>
      </p:sp>
      <p:pic>
        <p:nvPicPr>
          <p:cNvPr id="36" name="Picture 35" descr="Hình028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24600" y="1219200"/>
            <a:ext cx="2819400" cy="2114550"/>
          </a:xfrm>
          <a:prstGeom prst="rect">
            <a:avLst/>
          </a:prstGeom>
        </p:spPr>
      </p:pic>
      <p:pic>
        <p:nvPicPr>
          <p:cNvPr id="37" name="Picture 36" descr="Hình028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3200" y="4495800"/>
            <a:ext cx="2362200" cy="1771650"/>
          </a:xfrm>
          <a:prstGeom prst="rect">
            <a:avLst/>
          </a:prstGeom>
        </p:spPr>
      </p:pic>
      <p:pic>
        <p:nvPicPr>
          <p:cNvPr id="40" name="Picture 39" descr="Hình028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56710" y="1219200"/>
            <a:ext cx="2819400" cy="2114550"/>
          </a:xfrm>
          <a:prstGeom prst="rect">
            <a:avLst/>
          </a:prstGeom>
        </p:spPr>
      </p:pic>
      <p:pic>
        <p:nvPicPr>
          <p:cNvPr id="41" name="Picture 40" descr="Hình028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24600" y="1219200"/>
            <a:ext cx="2819400" cy="21145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517200" y="60768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10,4</a:t>
            </a:r>
            <a:endParaRPr lang="en-US" sz="2000" b="1" dirty="0">
              <a:solidFill>
                <a:srgbClr val="1A04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6200" y="60768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0,72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68266" y="495300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A04C0"/>
                </a:solidFill>
              </a:rPr>
              <a:t>2,4</a:t>
            </a:r>
            <a:endParaRPr lang="en-US" sz="2000" b="1" dirty="0">
              <a:solidFill>
                <a:srgbClr val="1A04C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5800" y="3029185"/>
            <a:ext cx="2438400" cy="933215"/>
            <a:chOff x="685800" y="3029185"/>
            <a:chExt cx="2438400" cy="933215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/>
          </p:nvGraphicFramePr>
          <p:xfrm>
            <a:off x="685800" y="3029185"/>
            <a:ext cx="2438400" cy="933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2" name="Equation" r:id="rId15" imgW="1028520" imgH="393480" progId="Equation.3">
                    <p:embed/>
                  </p:oleObj>
                </mc:Choice>
                <mc:Fallback>
                  <p:oleObj name="Equation" r:id="rId15" imgW="102852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3029185"/>
                          <a:ext cx="2438400" cy="9332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45"/>
            <p:cNvSpPr/>
            <p:nvPr/>
          </p:nvSpPr>
          <p:spPr>
            <a:xfrm>
              <a:off x="685800" y="3075710"/>
              <a:ext cx="962890" cy="83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85110" y="3048000"/>
              <a:ext cx="962890" cy="838200"/>
            </a:xfrm>
            <a:prstGeom prst="rect">
              <a:avLst/>
            </a:prstGeom>
            <a:noFill/>
            <a:ln>
              <a:solidFill>
                <a:srgbClr val="1A04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/>
      <p:bldP spid="27" grpId="0" animBg="1"/>
      <p:bldP spid="29" grpId="0"/>
      <p:bldP spid="30" grpId="0"/>
      <p:bldP spid="34" grpId="0"/>
      <p:bldP spid="35" grpId="0"/>
      <p:bldP spid="42" grpId="0"/>
      <p:bldP spid="43" grpId="0"/>
      <p:bldP spid="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1179</TotalTime>
  <Words>784</Words>
  <Application>Microsoft Office PowerPoint</Application>
  <PresentationFormat>On-screen Show (4:3)</PresentationFormat>
  <Paragraphs>152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.VnTime</vt:lpstr>
      <vt:lpstr>Arial</vt:lpstr>
      <vt:lpstr>Calibri</vt:lpstr>
      <vt:lpstr>Century Schoolbook</vt:lpstr>
      <vt:lpstr>Constantia</vt:lpstr>
      <vt:lpstr>Times New Roman</vt:lpstr>
      <vt:lpstr>Wingdings</vt:lpstr>
      <vt:lpstr>Wingdings 2</vt:lpstr>
      <vt:lpstr>Oriel</vt:lpstr>
      <vt:lpstr>1_Office Theme</vt:lpstr>
      <vt:lpstr>Flow</vt:lpstr>
      <vt:lpstr>Equation</vt:lpstr>
      <vt:lpstr>PowerPoint Presentation</vt:lpstr>
      <vt:lpstr>KiỂM TRA BÀI CŨ</vt:lpstr>
      <vt:lpstr>KiỂM TRA BÀI CŨ</vt:lpstr>
      <vt:lpstr>KiỂM TRA BÀI CŨ</vt:lpstr>
      <vt:lpstr>PowerPoint Presentation</vt:lpstr>
      <vt:lpstr>Bài 3: THỰC HÀNH: XÁC ĐỊNH ĐiỆN TRỞ CỦA MỘT DÂY DẪN BẰNG AMPE KẾ VÀ VÔN KẾ</vt:lpstr>
      <vt:lpstr>Bài 3: THỰC HÀNH: XÁC ĐỊNH ĐiỆN TRỞ CỦA MỘT DÂY DẪN BẰNG AMPE KẾ VÀ VÔN KẾ</vt:lpstr>
      <vt:lpstr>Bài 3: THỰC HÀNH: XÁC ĐỊNH ĐiỆN TRỞ CỦA MỘT DÂY DẪN BẰNG AMPE KẾ VÀ VÔN KẾ</vt:lpstr>
      <vt:lpstr>Bài 3: THỰC HÀNH: XÁC ĐỊNH ĐiỆN TRỞ CỦA MỘT DÂY DẪN BẰNG AMPE KẾ VÀ VÔN KẾ</vt:lpstr>
      <vt:lpstr>Bài 3: THỰC HÀNH: XÁC ĐỊNH ĐiỆN TRỞ CỦA MỘT DÂY DẪN BẰNG AMPE KẾ VÀ VÔN KẾ</vt:lpstr>
      <vt:lpstr>Bài 3: THỰC HÀNH: XÁC ĐỊNH ĐiỆN TRỞ CỦA MỘT DÂY DẪN BẰNG AMPE KẾ VÀ VÔN KẾ</vt:lpstr>
      <vt:lpstr>BÀI TẬP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411</cp:revision>
  <dcterms:created xsi:type="dcterms:W3CDTF">2017-08-20T09:35:57Z</dcterms:created>
  <dcterms:modified xsi:type="dcterms:W3CDTF">2021-09-03T07:20:47Z</dcterms:modified>
</cp:coreProperties>
</file>