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3.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23"/>
  </p:notesMasterIdLst>
  <p:sldIdLst>
    <p:sldId id="297" r:id="rId4"/>
    <p:sldId id="311" r:id="rId5"/>
    <p:sldId id="326" r:id="rId6"/>
    <p:sldId id="324" r:id="rId7"/>
    <p:sldId id="314" r:id="rId8"/>
    <p:sldId id="315" r:id="rId9"/>
    <p:sldId id="323" r:id="rId10"/>
    <p:sldId id="327" r:id="rId11"/>
    <p:sldId id="312" r:id="rId12"/>
    <p:sldId id="300" r:id="rId13"/>
    <p:sldId id="277" r:id="rId14"/>
    <p:sldId id="313" r:id="rId15"/>
    <p:sldId id="322" r:id="rId16"/>
    <p:sldId id="316" r:id="rId17"/>
    <p:sldId id="317" r:id="rId18"/>
    <p:sldId id="318" r:id="rId19"/>
    <p:sldId id="319" r:id="rId20"/>
    <p:sldId id="320" r:id="rId21"/>
    <p:sldId id="321" r:id="rId22"/>
  </p:sldIdLst>
  <p:sldSz cx="18288000" cy="10287000"/>
  <p:notesSz cx="6858000" cy="9144000"/>
  <p:embeddedFontLst>
    <p:embeddedFont>
      <p:font typeface="IreneFlorentina" panose="020B0604020202020204" charset="0"/>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74" autoAdjust="0"/>
  </p:normalViewPr>
  <p:slideViewPr>
    <p:cSldViewPr>
      <p:cViewPr varScale="1">
        <p:scale>
          <a:sx n="55" d="100"/>
          <a:sy n="55" d="100"/>
        </p:scale>
        <p:origin x="6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Chúng ta nên nhớ tên một số vị thần người Việt xưa thờ cúng, </a:t>
            </a:r>
            <a:r>
              <a:rPr lang="en-US" sz="1200" b="0" i="1" kern="1200" dirty="0" err="1" smtClean="0">
                <a:solidFill>
                  <a:schemeClr val="tx1"/>
                </a:solidFill>
                <a:effectLst/>
                <a:latin typeface="+mn-lt"/>
                <a:ea typeface="+mn-ea"/>
                <a:cs typeface="+mn-cs"/>
              </a:rPr>
              <a:t>điều</a:t>
            </a:r>
            <a:r>
              <a:rPr lang="vi-VN" sz="1200" b="0" i="1" kern="1200" dirty="0" smtClean="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smtClean="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10</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11</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12</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15</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16</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17</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18</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19</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5</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6</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8/5/2023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8.svg"/><Relationship Id="rId2" Type="http://schemas.openxmlformats.org/officeDocument/2006/relationships/notesSlide" Target="../notesSlides/notesSlide1.xml"/><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6.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10" Type="http://schemas.openxmlformats.org/officeDocument/2006/relationships/image" Target="../media/image7.svg"/><Relationship Id="rId4" Type="http://schemas.openxmlformats.org/officeDocument/2006/relationships/image" Target="../media/image23.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18" Type="http://schemas.openxmlformats.org/officeDocument/2006/relationships/image" Target="../media/image95.svg"/><Relationship Id="rId8" Type="http://schemas.openxmlformats.org/officeDocument/2006/relationships/image" Target="../media/image69.svg"/><Relationship Id="rId3" Type="http://schemas.openxmlformats.org/officeDocument/2006/relationships/image" Target="../media/image23.png"/><Relationship Id="rId21" Type="http://schemas.openxmlformats.org/officeDocument/2006/relationships/image" Target="../media/image38.png"/><Relationship Id="rId2" Type="http://schemas.openxmlformats.org/officeDocument/2006/relationships/notesSlide" Target="../notesSlides/notesSlide12.xml"/><Relationship Id="rId20" Type="http://schemas.openxmlformats.org/officeDocument/2006/relationships/image" Target="../media/image37.png"/><Relationship Id="rId1" Type="http://schemas.openxmlformats.org/officeDocument/2006/relationships/slideLayout" Target="../slideLayouts/slideLayout7.xml"/><Relationship Id="rId19" Type="http://schemas.openxmlformats.org/officeDocument/2006/relationships/image" Target="../media/image36.png"/></Relationships>
</file>

<file path=ppt/slides/_rels/slide13.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13.xml"/><Relationship Id="rId1" Type="http://schemas.openxmlformats.org/officeDocument/2006/relationships/slideLayout" Target="../slideLayouts/slideLayout7.xml"/><Relationship Id="rId15" Type="http://schemas.openxmlformats.org/officeDocument/2006/relationships/image" Target="../media/image40.png"/><Relationship Id="rId14" Type="http://schemas.microsoft.com/office/2007/relationships/hdphoto" Target="../media/hdphoto1.wdp"/><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5.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45.gif"/></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7.png"/><Relationship Id="rId2" Type="http://schemas.microsoft.com/office/2007/relationships/media" Target="../media/media2.mp3"/><Relationship Id="rId16" Type="http://schemas.openxmlformats.org/officeDocument/2006/relationships/image" Target="../media/image4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16.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45.gif"/></Relationships>
</file>

<file path=ppt/slides/_rels/slide1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17.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45.gif"/></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18.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45.gif"/></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19.xml"/><Relationship Id="rId15" Type="http://schemas.openxmlformats.org/officeDocument/2006/relationships/image" Target="../media/image4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45.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91.sv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15" Type="http://schemas.openxmlformats.org/officeDocument/2006/relationships/image" Target="../media/image11.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16.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image" Target="../media/image129.svg"/><Relationship Id="rId15" Type="http://schemas.openxmlformats.org/officeDocument/2006/relationships/image" Target="../media/image9.png"/><Relationship Id="rId10" Type="http://schemas.openxmlformats.org/officeDocument/2006/relationships/image" Target="../media/image51.svg"/><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notesSlide" Target="../notesSlides/notesSlide5.xml"/><Relationship Id="rId20"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93.svg"/><Relationship Id="rId19" Type="http://schemas.openxmlformats.org/officeDocument/2006/relationships/image" Target="../media/image19.svg"/></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95.sv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16.svg"/><Relationship Id="rId15" Type="http://schemas.openxmlformats.org/officeDocument/2006/relationships/image" Target="../media/image23.png"/><Relationship Id="rId19" Type="http://schemas.openxmlformats.org/officeDocument/2006/relationships/image" Target="../media/image24.png"/><Relationship Id="rId14" Type="http://schemas.openxmlformats.org/officeDocument/2006/relationships/image" Target="../media/image93.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16.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image" Target="../media/image129.svg"/><Relationship Id="rId10" Type="http://schemas.openxmlformats.org/officeDocument/2006/relationships/image" Target="../media/image51.svg"/><Relationship Id="rId9" Type="http://schemas.openxmlformats.org/officeDocument/2006/relationships/image" Target="../media/image17.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2.svg"/><Relationship Id="rId15" Type="http://schemas.openxmlformats.org/officeDocument/2006/relationships/image" Target="../media/image28.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13"/>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14"/>
          <a:stretch>
            <a:fillRect/>
          </a:stretch>
        </p:blipFill>
        <p:spPr>
          <a:xfrm>
            <a:off x="9653982" y="2482002"/>
            <a:ext cx="8437595" cy="3694496"/>
          </a:xfrm>
          <a:prstGeom prst="rect">
            <a:avLst/>
          </a:prstGeom>
        </p:spPr>
      </p:pic>
      <p:pic>
        <p:nvPicPr>
          <p:cNvPr id="4" name="Picture 3"/>
          <p:cNvPicPr>
            <a:picLocks noChangeAspect="1"/>
          </p:cNvPicPr>
          <p:nvPr/>
        </p:nvPicPr>
        <p:blipFill>
          <a:blip r:embed="rId15"/>
          <a:stretch>
            <a:fillRect/>
          </a:stretch>
        </p:blipFill>
        <p:spPr>
          <a:xfrm>
            <a:off x="14325600" y="6134100"/>
            <a:ext cx="4121253" cy="1072989"/>
          </a:xfrm>
          <a:prstGeom prst="rect">
            <a:avLst/>
          </a:prstGeom>
        </p:spPr>
      </p:pic>
      <p:pic>
        <p:nvPicPr>
          <p:cNvPr id="21"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706739" y="-352484"/>
            <a:ext cx="7315200" cy="2487168"/>
          </a:xfrm>
          <a:prstGeom prst="rect">
            <a:avLst/>
          </a:prstGeom>
        </p:spPr>
      </p:pic>
      <p:sp>
        <p:nvSpPr>
          <p:cNvPr id="2" name="TextBox 1"/>
          <p:cNvSpPr txBox="1"/>
          <p:nvPr/>
        </p:nvSpPr>
        <p:spPr>
          <a:xfrm>
            <a:off x="10591800" y="1630870"/>
            <a:ext cx="3581400" cy="646331"/>
          </a:xfrm>
          <a:prstGeom prst="rect">
            <a:avLst/>
          </a:prstGeom>
          <a:noFill/>
        </p:spPr>
        <p:txBody>
          <a:bodyPr wrap="square" rtlCol="0">
            <a:spAutoFit/>
          </a:bodyPr>
          <a:lstStyle/>
          <a:p>
            <a:r>
              <a:rPr lang="vi-VN" sz="3600" b="1" dirty="0" smtClean="0"/>
              <a:t>Tiết </a:t>
            </a:r>
            <a:r>
              <a:rPr lang="vi-VN" sz="3600" b="1" dirty="0" smtClean="0"/>
              <a:t>119</a:t>
            </a:r>
            <a:endParaRPr lang="vi-VN" sz="3600" b="1" dirty="0"/>
          </a:p>
        </p:txBody>
      </p:sp>
    </p:spTree>
    <p:extLst>
      <p:ext uri="{BB962C8B-B14F-4D97-AF65-F5344CB8AC3E}">
        <p14:creationId xmlns:p14="http://schemas.microsoft.com/office/powerpoint/2010/main" val="311825143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Nghệ</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hình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ảnh</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ngắn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gọn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đơn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nhưng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sức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gợi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cuốn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2. </a:t>
            </a:r>
            <a:r>
              <a:rPr lang="en-US" sz="4000" b="1" dirty="0" err="1" smtClean="0">
                <a:solidFill>
                  <a:srgbClr val="000000"/>
                </a:solidFill>
                <a:latin typeface="Times New Roman" panose="02020603050405020304" pitchFamily="18" charset="0"/>
                <a:cs typeface="Times New Roman" panose="02020603050405020304" pitchFamily="18" charset="0"/>
              </a:rPr>
              <a:t>Nội</a:t>
            </a:r>
            <a:r>
              <a:rPr lang="en-US" sz="4000" b="1" dirty="0" smtClean="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a:t>
            </a:r>
            <a:r>
              <a:rPr lang="vi-VN" sz="4000" dirty="0" smtClean="0">
                <a:latin typeface="Times New Roman" panose="02020603050405020304" pitchFamily="18" charset="0"/>
                <a:cs typeface="Times New Roman" panose="02020603050405020304" pitchFamily="18" charset="0"/>
              </a:rPr>
              <a:t>đã </a:t>
            </a:r>
            <a:r>
              <a:rPr lang="vi-VN" sz="4000" dirty="0">
                <a:latin typeface="Times New Roman" panose="02020603050405020304" pitchFamily="18" charset="0"/>
                <a:cs typeface="Times New Roman" panose="02020603050405020304" pitchFamily="18" charset="0"/>
              </a:rPr>
              <a:t>cung cấp cho người đọc thông tin đầy đủ, rõ ràng về phong tục rửa làng của người Lô Lô để thấy được nét đẹp về văn hóa và tinh thần của người dân nơi đây</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19"/>
          <a:stretch>
            <a:fillRect/>
          </a:stretch>
        </p:blipFill>
        <p:spPr>
          <a:xfrm>
            <a:off x="918999" y="1419225"/>
            <a:ext cx="7620000" cy="5715000"/>
          </a:xfrm>
          <a:prstGeom prst="rect">
            <a:avLst/>
          </a:prstGeom>
        </p:spPr>
      </p:pic>
      <p:pic>
        <p:nvPicPr>
          <p:cNvPr id="4" name="Picture 3"/>
          <p:cNvPicPr>
            <a:picLocks noChangeAspect="1"/>
          </p:cNvPicPr>
          <p:nvPr/>
        </p:nvPicPr>
        <p:blipFill>
          <a:blip r:embed="rId20"/>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ngư</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Đà</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mưa</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Chăm</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(5-7 </a:t>
            </a:r>
            <a:r>
              <a:rPr lang="en-US" sz="4400" dirty="0" err="1" smtClean="0">
                <a:solidFill>
                  <a:srgbClr val="000000"/>
                </a:solidFill>
                <a:latin typeface="Times New Roman" panose="02020603050405020304" pitchFamily="18" charset="0"/>
                <a:cs typeface="Times New Roman" panose="02020603050405020304" pitchFamily="18" charset="0"/>
              </a:rPr>
              <a:t>câu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073"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mừng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còn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có</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tên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gọi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khác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097"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5 </a:t>
            </a:r>
            <a:r>
              <a:rPr lang="en-US" sz="7200" dirty="0" err="1" smtClean="0">
                <a:solidFill>
                  <a:prstClr val="white"/>
                </a:solidFill>
                <a:latin typeface="Times New Roman" panose="02020603050405020304" pitchFamily="18" charset="0"/>
                <a:cs typeface="Times New Roman" panose="02020603050405020304" pitchFamily="18" charset="0"/>
              </a:rPr>
              <a:t>hoặc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6 </a:t>
            </a:r>
            <a:r>
              <a:rPr lang="en-US" sz="7200" dirty="0" err="1" smtClean="0">
                <a:solidFill>
                  <a:prstClr val="white"/>
                </a:solidFill>
                <a:latin typeface="Times New Roman" panose="02020603050405020304" pitchFamily="18" charset="0"/>
                <a:cs typeface="Times New Roman" panose="02020603050405020304" pitchFamily="18" charset="0"/>
              </a:rPr>
              <a:t>âm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Thời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điểm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diễn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2"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121"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vật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thẻ</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hương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giấy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trúc</a:t>
            </a:r>
            <a:r>
              <a:rPr lang="en-US" sz="7200" dirty="0" smtClean="0">
                <a:solidFill>
                  <a:prstClr val="white"/>
                </a:solidFill>
                <a:latin typeface="Times New Roman" panose="02020603050405020304" pitchFamily="18" charset="0"/>
                <a:cs typeface="Times New Roman" panose="02020603050405020304" pitchFamily="18" charset="0"/>
              </a:rPr>
              <a:t>, con </a:t>
            </a:r>
            <a:r>
              <a:rPr lang="en-US" sz="7200" dirty="0" err="1" smtClean="0">
                <a:solidFill>
                  <a:prstClr val="white"/>
                </a:solidFill>
                <a:latin typeface="Times New Roman" panose="02020603050405020304" pitchFamily="18" charset="0"/>
                <a:cs typeface="Times New Roman" panose="02020603050405020304" pitchFamily="18" charset="0"/>
              </a:rPr>
              <a:t>gà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Một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tổ</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chức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dân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cần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những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4145"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9 </a:t>
            </a:r>
            <a:r>
              <a:rPr lang="en-US" sz="7200" dirty="0" err="1" smtClean="0">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cúng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bao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nhiêu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thì</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lạ</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được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169"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Nêu</a:t>
            </a:r>
            <a:r>
              <a:rPr lang="en-US" sz="7200" dirty="0" smtClean="0">
                <a:solidFill>
                  <a:prstClr val="white"/>
                </a:solidFill>
                <a:latin typeface="Times New Roman" panose="02020603050405020304" pitchFamily="18" charset="0"/>
                <a:cs typeface="Times New Roman" panose="02020603050405020304" pitchFamily="18" charset="0"/>
              </a:rPr>
              <a:t> ý </a:t>
            </a:r>
            <a:r>
              <a:rPr lang="en-US" sz="7200" dirty="0" err="1" smtClean="0">
                <a:solidFill>
                  <a:prstClr val="white"/>
                </a:solidFill>
                <a:latin typeface="Times New Roman" panose="02020603050405020304" pitchFamily="18" charset="0"/>
                <a:cs typeface="Times New Roman" panose="02020603050405020304" pitchFamily="18" charset="0"/>
              </a:rPr>
              <a:t>nghĩa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13"/>
          <a:stretch>
            <a:fillRect/>
          </a:stretch>
        </p:blipFill>
        <p:spPr>
          <a:xfrm>
            <a:off x="2133600" y="342900"/>
            <a:ext cx="13429776" cy="2208927"/>
          </a:xfrm>
          <a:prstGeom prst="rect">
            <a:avLst/>
          </a:prstGeom>
        </p:spPr>
      </p:pic>
      <p:pic>
        <p:nvPicPr>
          <p:cNvPr id="6" name="Picture 5"/>
          <p:cNvPicPr>
            <a:picLocks noChangeAspect="1"/>
          </p:cNvPicPr>
          <p:nvPr/>
        </p:nvPicPr>
        <p:blipFill>
          <a:blip r:embed="rId14"/>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15"/>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6"/>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5"/>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Quá</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a:t>
            </a: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smtClean="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6"/>
              <a:stretch>
                <a:fillRect l="-17959" r="-17959"/>
              </a:stretch>
            </a:blipFill>
          </p:spPr>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2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b. </a:t>
            </a:r>
            <a:r>
              <a:rPr lang="en-US" sz="4800" b="1" dirty="0" err="1" smtClean="0">
                <a:latin typeface="Times New Roman" panose="02020603050405020304" pitchFamily="18" charset="0"/>
                <a:cs typeface="Times New Roman" panose="02020603050405020304" pitchFamily="18" charset="0"/>
              </a:rPr>
              <a:t>Quá</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smtClean="0">
                <a:solidFill>
                  <a:schemeClr val="bg1"/>
                </a:solidFill>
                <a:latin typeface="Times New Roman" panose="02020603050405020304" pitchFamily="18" charset="0"/>
                <a:cs typeface="Times New Roman" panose="02020603050405020304" pitchFamily="18" charset="0"/>
              </a:rPr>
              <a:t>Hoạt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động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nằm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ngoài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luật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Quần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Đoàn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phụ</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trợ</a:t>
            </a:r>
            <a:r>
              <a:rPr lang="en-US" sz="4000" dirty="0" smtClean="0">
                <a:latin typeface="Times New Roman" panose="02020603050405020304" pitchFamily="18" charset="0"/>
                <a:cs typeface="Times New Roman" panose="02020603050405020304" pitchFamily="18" charset="0"/>
              </a:rPr>
              <a:t>.</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Đồ</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1 con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to….</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dắt</a:t>
            </a:r>
            <a:r>
              <a:rPr lang="en-US" sz="4000" dirty="0" smtClean="0">
                <a:latin typeface="Times New Roman" panose="02020603050405020304" pitchFamily="18" charset="0"/>
                <a:cs typeface="Times New Roman" panose="02020603050405020304" pitchFamily="18" charset="0"/>
              </a:rPr>
              <a:t> 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còn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dịp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rửa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đẹp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thùa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vẻ</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lớn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thơm</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Những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quy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định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nghiêm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ngặt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về</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sau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ngày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lễ</a:t>
            </a:r>
            <a:r>
              <a:rPr lang="en-US" sz="4400" b="1"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9 </a:t>
            </a:r>
            <a:r>
              <a:rPr lang="en-US" sz="4400" dirty="0" err="1" smtClean="0">
                <a:solidFill>
                  <a:prstClr val="black"/>
                </a:solidFill>
                <a:latin typeface="Times New Roman" panose="02020603050405020304" pitchFamily="18" charset="0"/>
                <a:cs typeface="Times New Roman" panose="02020603050405020304" pitchFamily="18" charset="0"/>
              </a:rPr>
              <a:t>ngày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được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chẳng</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sẽ</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lại</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NT: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gọn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cụ</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rõ</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nét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buổi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Kết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7"/>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8"/>
              <a:stretch>
                <a:fillRect/>
              </a:stretch>
            </a:blipFill>
          </p:spPr>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951</Words>
  <Application>Microsoft Office PowerPoint</Application>
  <PresentationFormat>Custom</PresentationFormat>
  <Paragraphs>143</Paragraphs>
  <Slides>19</Slides>
  <Notes>19</Notes>
  <HiddenSlides>0</HiddenSlides>
  <MMClips>6</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0" baseType="lpstr">
      <vt:lpstr>Arial</vt:lpstr>
      <vt:lpstr>IreneFlorentina</vt:lpstr>
      <vt:lpstr>Times New Roman</vt:lpstr>
      <vt:lpstr>Calibri Light</vt:lpstr>
      <vt:lpstr>Calibri</vt:lpstr>
      <vt:lpstr>Wingdings</vt:lpstr>
      <vt:lpstr>Tahoma</vt:lpstr>
      <vt:lpstr>Office Theme</vt:lpstr>
      <vt:lpstr>3_Office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Thanh Bình</cp:lastModifiedBy>
  <cp:revision>102</cp:revision>
  <dcterms:created xsi:type="dcterms:W3CDTF">2006-08-16T00:00:00Z</dcterms:created>
  <dcterms:modified xsi:type="dcterms:W3CDTF">2023-08-05T01:51:18Z</dcterms:modified>
  <dc:identifier>DAFWqtPgtJo</dc:identifier>
</cp:coreProperties>
</file>