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258" r:id="rId4"/>
    <p:sldId id="262" r:id="rId5"/>
    <p:sldId id="259" r:id="rId6"/>
    <p:sldId id="283" r:id="rId7"/>
    <p:sldId id="284" r:id="rId8"/>
    <p:sldId id="260" r:id="rId9"/>
    <p:sldId id="270" r:id="rId10"/>
    <p:sldId id="271" r:id="rId11"/>
    <p:sldId id="272" r:id="rId12"/>
    <p:sldId id="285" r:id="rId13"/>
    <p:sldId id="286" r:id="rId14"/>
    <p:sldId id="261" r:id="rId15"/>
    <p:sldId id="287" r:id="rId16"/>
    <p:sldId id="273" r:id="rId17"/>
    <p:sldId id="275" r:id="rId18"/>
    <p:sldId id="288" r:id="rId19"/>
    <p:sldId id="290" r:id="rId20"/>
    <p:sldId id="289" r:id="rId21"/>
    <p:sldId id="276" r:id="rId22"/>
    <p:sldId id="291" r:id="rId23"/>
  </p:sldIdLst>
  <p:sldSz cx="18288000" cy="10287000"/>
  <p:notesSz cx="6858000" cy="9144000"/>
  <p:embeddedFontLst>
    <p:embeddedFont>
      <p:font typeface="SimSun" panose="02010600030101010101" pitchFamily="2" charset="-122"/>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075" autoAdjust="0"/>
  </p:normalViewPr>
  <p:slideViewPr>
    <p:cSldViewPr>
      <p:cViewPr varScale="1">
        <p:scale>
          <a:sx n="55" d="100"/>
          <a:sy n="55" d="100"/>
        </p:scale>
        <p:origin x="45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0.sv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19.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2.xml"/><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28.png"/><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svg"/><Relationship Id="rId5" Type="http://schemas.openxmlformats.org/officeDocument/2006/relationships/image" Target="../media/image29.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1.png"/><Relationship Id="rId3" Type="http://schemas.openxmlformats.org/officeDocument/2006/relationships/image" Target="../media/image5.png"/><Relationship Id="rId12"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9" Type="http://schemas.openxmlformats.org/officeDocument/2006/relationships/image" Target="../media/image30.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9.xml"/><Relationship Id="rId16" Type="http://schemas.openxmlformats.org/officeDocument/2006/relationships/image" Target="../media/image14.png"/><Relationship Id="rId20"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0.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11" Type="http://schemas.openxmlformats.org/officeDocument/2006/relationships/image" Target="../media/image37.png"/><Relationship Id="rId5" Type="http://schemas.openxmlformats.org/officeDocument/2006/relationships/image" Target="../media/image37.svg"/><Relationship Id="rId10"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6.sv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3.wdp"/><Relationship Id="rId3" Type="http://schemas.openxmlformats.org/officeDocument/2006/relationships/image" Target="../media/image5.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notesSlide" Target="../notesSlides/notesSlide3.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image" Target="../media/image15.png"/><Relationship Id="rId9" Type="http://schemas.openxmlformats.org/officeDocument/2006/relationships/image" Target="../media/image8.sv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4.png"/><Relationship Id="rId10" Type="http://schemas.microsoft.com/office/2007/relationships/hdphoto" Target="../media/hdphoto1.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5.png"/><Relationship Id="rId10" Type="http://schemas.microsoft.com/office/2007/relationships/hdphoto" Target="../media/hdphoto2.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23.pn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cụm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đồng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nghĩa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endParaRPr lang="en-US" sz="4800" dirty="0" smtClean="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2"/>
          <a:stretch>
            <a:fillRect/>
          </a:stretch>
        </p:blipFill>
        <p:spPr>
          <a:xfrm>
            <a:off x="12292707" y="-403997"/>
            <a:ext cx="8181541" cy="2566638"/>
          </a:xfrm>
          <a:prstGeom prst="rect">
            <a:avLst/>
          </a:prstGeom>
        </p:spPr>
      </p:pic>
      <p:pic>
        <p:nvPicPr>
          <p:cNvPr id="2" name="Picture 1"/>
          <p:cNvPicPr>
            <a:picLocks noChangeAspect="1"/>
          </p:cNvPicPr>
          <p:nvPr/>
        </p:nvPicPr>
        <p:blipFill>
          <a:blip r:embed="rId13"/>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Xuất</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Thể</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smtClean="0">
                <a:solidFill>
                  <a:srgbClr val="5E3023"/>
                </a:solidFill>
                <a:latin typeface="Times New Roman" panose="02020603050405020304" pitchFamily="18" charset="0"/>
                <a:cs typeface="Times New Roman" panose="02020603050405020304" pitchFamily="18" charset="0"/>
              </a:rPr>
              <a:t>Bố</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smtClean="0">
                <a:latin typeface="Times New Roman" panose="02020603050405020304" pitchFamily="18" charset="0"/>
                <a:cs typeface="Times New Roman" panose="02020603050405020304" pitchFamily="18" charset="0"/>
              </a:rPr>
              <a:t>Thủy </a:t>
            </a:r>
            <a:r>
              <a:rPr lang="vi-VN" sz="4000" dirty="0">
                <a:latin typeface="Times New Roman" panose="02020603050405020304" pitchFamily="18" charset="0"/>
                <a:cs typeface="Times New Roman" panose="02020603050405020304" pitchFamily="18" charset="0"/>
              </a:rPr>
              <a:t>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tin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Phần </a:t>
            </a:r>
            <a:r>
              <a:rPr lang="vi-VN" sz="4000" b="1"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2-5</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2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cuối</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smtClean="0">
                <a:solidFill>
                  <a:srgbClr val="5E3023"/>
                </a:solidFill>
                <a:latin typeface="Times New Roman" panose="02020603050405020304" pitchFamily="18" charset="0"/>
                <a:cs typeface="Times New Roman" panose="02020603050405020304" pitchFamily="18" charset="0"/>
              </a:rPr>
              <a:t>Ý </a:t>
            </a:r>
            <a:r>
              <a:rPr lang="en-US" sz="4000" b="1" dirty="0" err="1" smtClean="0">
                <a:solidFill>
                  <a:srgbClr val="5E3023"/>
                </a:solidFill>
                <a:latin typeface="Times New Roman" panose="02020603050405020304" pitchFamily="18" charset="0"/>
                <a:cs typeface="Times New Roman" panose="02020603050405020304" pitchFamily="18" charset="0"/>
              </a:rPr>
              <a:t>nghĩa</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nhan</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tiên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à</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smtClean="0">
                <a:latin typeface="Times New Roman" panose="02020603050405020304" pitchFamily="18" charset="0"/>
                <a:cs typeface="Times New Roman" panose="02020603050405020304" pitchFamily="18" charset="0"/>
              </a:rPr>
              <a:t>ợi </a:t>
            </a:r>
            <a:r>
              <a:rPr lang="vi-VN" sz="3600" dirty="0">
                <a:latin typeface="Times New Roman" panose="02020603050405020304" pitchFamily="18" charset="0"/>
                <a:cs typeface="Times New Roman" panose="02020603050405020304" pitchFamily="18" charset="0"/>
              </a:rPr>
              <a:t>ấn tượng độc đáo, bởi nó là trải nghiệm, là những quan sát tinh tế của tác giả, thông qua đây người đọc sẽ thấy thú vị để tìm hiểu sâu hơn về văn bản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20"/>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Vấn </a:t>
            </a:r>
            <a:r>
              <a:rPr lang="vi-VN" sz="4400" b="1" dirty="0">
                <a:solidFill>
                  <a:srgbClr val="000000"/>
                </a:solidFill>
                <a:latin typeface="Times New Roman" panose="02020603050405020304" pitchFamily="18" charset="0"/>
                <a:cs typeface="Times New Roman" panose="02020603050405020304" pitchFamily="18" charset="0"/>
              </a:rPr>
              <a:t>đề: </a:t>
            </a:r>
            <a:r>
              <a:rPr lang="vi-VN" sz="4400" dirty="0">
                <a:solidFill>
                  <a:srgbClr val="000000"/>
                </a:solidFill>
                <a:latin typeface="Times New Roman" panose="02020603050405020304" pitchFamily="18" charset="0"/>
                <a:cs typeface="Times New Roman" panose="02020603050405020304" pitchFamily="18" charset="0"/>
              </a:rPr>
              <a:t>biến đổi khí </a:t>
            </a:r>
            <a:r>
              <a:rPr lang="vi-VN" sz="4400" dirty="0" smtClean="0">
                <a:solidFill>
                  <a:srgbClr val="000000"/>
                </a:solidFill>
                <a:latin typeface="Times New Roman" panose="02020603050405020304" pitchFamily="18" charset="0"/>
                <a:cs typeface="Times New Roman" panose="02020603050405020304" pitchFamily="18" charset="0"/>
              </a:rPr>
              <a:t>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Những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gọi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khác</a:t>
            </a:r>
            <a:r>
              <a:rPr lang="en-US" sz="4400" b="1" dirty="0" smtClean="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nóng lên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bất thường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b="1" dirty="0" err="1" smtClean="0">
                <a:solidFill>
                  <a:srgbClr val="000000"/>
                </a:solidFill>
                <a:latin typeface="Times New Roman" panose="02020603050405020304" pitchFamily="18" charset="0"/>
                <a:cs typeface="Times New Roman" panose="02020603050405020304" pitchFamily="18" charset="0"/>
              </a:rPr>
              <a:t>Nghệ</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thuật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13"/>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14"/>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chia </a:t>
            </a:r>
            <a:r>
              <a:rPr lang="en-US" sz="4000" dirty="0" err="1" smtClean="0">
                <a:latin typeface="Times New Roman" panose="02020603050405020304" pitchFamily="18" charset="0"/>
                <a:cs typeface="Times New Roman" panose="02020603050405020304" pitchFamily="18" charset="0"/>
              </a:rPr>
              <a:t>lớp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4 </a:t>
            </a:r>
            <a:r>
              <a:rPr lang="en-US" sz="4000" dirty="0" err="1" smtClean="0">
                <a:latin typeface="Times New Roman" panose="02020603050405020304" pitchFamily="18" charset="0"/>
                <a:cs typeface="Times New Roman" panose="02020603050405020304" pitchFamily="18" charset="0"/>
              </a:rPr>
              <a:t>nhóm</a:t>
            </a:r>
            <a:endParaRPr lang="en-US" sz="4000"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Thời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gian</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15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Yêu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xét</a:t>
            </a:r>
            <a:r>
              <a:rPr lang="en-US"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smtClean="0">
                <a:solidFill>
                  <a:srgbClr val="000000"/>
                </a:solidFill>
                <a:latin typeface="Times New Roman" panose="02020603050405020304" pitchFamily="18" charset="0"/>
                <a:cs typeface="Times New Roman" panose="02020603050405020304" pitchFamily="18" charset="0"/>
              </a:rPr>
              <a:t>- </a:t>
            </a:r>
            <a:r>
              <a:rPr lang="vi-VN" sz="4000" b="1" dirty="0" smtClean="0">
                <a:solidFill>
                  <a:srgbClr val="000000"/>
                </a:solidFill>
                <a:latin typeface="Times New Roman" panose="02020603050405020304" pitchFamily="18" charset="0"/>
                <a:cs typeface="Times New Roman" panose="02020603050405020304" pitchFamily="18" charset="0"/>
              </a:rPr>
              <a:t>Nguyên </a:t>
            </a:r>
            <a:r>
              <a:rPr lang="vi-VN" sz="4000" b="1" dirty="0">
                <a:solidFill>
                  <a:srgbClr val="000000"/>
                </a:solidFill>
                <a:latin typeface="Times New Roman" panose="02020603050405020304" pitchFamily="18" charset="0"/>
                <a:cs typeface="Times New Roman" panose="02020603050405020304" pitchFamily="18" charset="0"/>
              </a:rPr>
              <a:t>nhân của biến đổi khí hậu: </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Nhiệt độ trung bình toàn Trái Đất tăng.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Sự </a:t>
            </a:r>
            <a:r>
              <a:rPr lang="vi-VN" sz="4000" dirty="0">
                <a:solidFill>
                  <a:srgbClr val="000000"/>
                </a:solidFill>
                <a:latin typeface="Times New Roman" panose="02020603050405020304" pitchFamily="18" charset="0"/>
                <a:cs typeface="Times New Roman" panose="02020603050405020304" pitchFamily="18" charset="0"/>
              </a:rPr>
              <a:t>chênh lệch nhiệt độ hình thành, Trái Đất nóng hơn, tốc độ bay hơi. </a:t>
            </a:r>
            <a:endParaRPr lang="en-US" sz="4000" dirty="0" smtClean="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Những </a:t>
            </a:r>
            <a:r>
              <a:rPr lang="vi-VN" sz="4400" b="1" dirty="0">
                <a:solidFill>
                  <a:srgbClr val="000000"/>
                </a:solidFill>
                <a:latin typeface="Times New Roman" panose="02020603050405020304" pitchFamily="18" charset="0"/>
                <a:cs typeface="Times New Roman" panose="02020603050405020304" pitchFamily="18" charset="0"/>
              </a:rPr>
              <a:t>tác động của nó. </a:t>
            </a:r>
            <a:endParaRPr lang="en-US" sz="4400" b="1" dirty="0" smtClean="0">
              <a:solidFill>
                <a:srgbClr val="000000"/>
              </a:solidFill>
              <a:latin typeface="Times New Roman" panose="02020603050405020304" pitchFamily="18" charset="0"/>
              <a:cs typeface="Times New Roman" panose="02020603050405020304" pitchFamily="18" charset="0"/>
            </a:endParaRPr>
          </a:p>
          <a:p>
            <a:pPr algn="just"/>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Thời tiết thay đổi bất thường và diễn ra với tốc độ nhanh: đợt nóng, hạn hán, tuyết rơi dày, bão lớn, lũ lụt, mưa to, </a:t>
            </a:r>
            <a:r>
              <a:rPr lang="vi-VN" sz="4400" dirty="0" smtClean="0">
                <a:solidFill>
                  <a:srgbClr val="000000"/>
                </a:solidFill>
                <a:latin typeface="Times New Roman" panose="02020603050405020304" pitchFamily="18" charset="0"/>
                <a:cs typeface="Times New Roman" panose="02020603050405020304" pitchFamily="18" charset="0"/>
              </a:rPr>
              <a:t>chá</a:t>
            </a:r>
            <a:r>
              <a:rPr lang="en-US" sz="4400" dirty="0" smtClean="0">
                <a:solidFill>
                  <a:srgbClr val="000000"/>
                </a:solidFill>
                <a:latin typeface="Times New Roman" panose="02020603050405020304" pitchFamily="18" charset="0"/>
                <a:cs typeface="Times New Roman" panose="02020603050405020304" pitchFamily="18" charset="0"/>
              </a:rPr>
              <a:t>y </a:t>
            </a:r>
            <a:r>
              <a:rPr lang="vi-VN" sz="4400" dirty="0" smtClean="0">
                <a:latin typeface="Times New Roman" panose="02020603050405020304" pitchFamily="18" charset="0"/>
                <a:cs typeface="Times New Roman" panose="02020603050405020304" pitchFamily="18" charset="0"/>
              </a:rPr>
              <a:t>rừng</a:t>
            </a:r>
            <a:r>
              <a:rPr lang="vi-VN" sz="4400" dirty="0">
                <a:latin typeface="Times New Roman" panose="02020603050405020304" pitchFamily="18" charset="0"/>
                <a:cs typeface="Times New Roman" panose="02020603050405020304" pitchFamily="18" charset="0"/>
              </a:rPr>
              <a:t>, loài sinh vật biến mất, </a:t>
            </a:r>
            <a:r>
              <a:rPr lang="en-US" sz="4400" dirty="0" err="1" smtClean="0">
                <a:latin typeface="Times New Roman" panose="02020603050405020304" pitchFamily="18" charset="0"/>
                <a:cs typeface="Times New Roman" panose="02020603050405020304" pitchFamily="18" charset="0"/>
              </a:rPr>
              <a:t>hoa</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thủy </a:t>
            </a:r>
            <a:r>
              <a:rPr lang="vi-VN" sz="4400" dirty="0">
                <a:latin typeface="Times New Roman" panose="02020603050405020304" pitchFamily="18" charset="0"/>
                <a:cs typeface="Times New Roman" panose="02020603050405020304" pitchFamily="18" charset="0"/>
              </a:rPr>
              <a:t>tiên nở tháng 1. </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Thời tiết đồng thời </a:t>
            </a:r>
            <a:r>
              <a:rPr lang="vi-VN" sz="4400" dirty="0" smtClean="0">
                <a:latin typeface="Times New Roman" panose="02020603050405020304" pitchFamily="18" charset="0"/>
                <a:cs typeface="Times New Roman" panose="02020603050405020304" pitchFamily="18" charset="0"/>
              </a:rPr>
              <a:t>t</a:t>
            </a:r>
            <a:r>
              <a:rPr lang="en-US" sz="4400" dirty="0" err="1" smtClean="0">
                <a:latin typeface="Times New Roman" panose="02020603050405020304" pitchFamily="18" charset="0"/>
                <a:cs typeface="Times New Roman" panose="02020603050405020304" pitchFamily="18" charset="0"/>
              </a:rPr>
              <a:t>ồn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tại ở hai thái cực: nơi nắng hạn gay gắt; nơi mưa bão, lụt lội kinh hoàng. </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smtClean="0">
                <a:solidFill>
                  <a:srgbClr val="FF0000"/>
                </a:solidFill>
                <a:latin typeface="Times New Roman" panose="02020603050405020304" pitchFamily="18" charset="0"/>
                <a:cs typeface="Times New Roman" panose="02020603050405020304" pitchFamily="18" charset="0"/>
              </a:rPr>
              <a:t>Báo </a:t>
            </a:r>
            <a:r>
              <a:rPr lang="vi-VN" sz="4000" dirty="0">
                <a:solidFill>
                  <a:srgbClr val="FF0000"/>
                </a:solidFill>
                <a:latin typeface="Times New Roman" panose="02020603050405020304" pitchFamily="18" charset="0"/>
                <a:cs typeface="Times New Roman" panose="02020603050405020304" pitchFamily="18" charset="0"/>
              </a:rPr>
              <a:t>cáo “ Sự bất thường của Trái Đất năm 2007”: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Bốn </a:t>
            </a:r>
            <a:r>
              <a:rPr lang="vi-VN" sz="4000" dirty="0">
                <a:solidFill>
                  <a:srgbClr val="000000"/>
                </a:solidFill>
                <a:latin typeface="Times New Roman" panose="02020603050405020304" pitchFamily="18" charset="0"/>
                <a:cs typeface="Times New Roman" panose="02020603050405020304" pitchFamily="18" charset="0"/>
              </a:rPr>
              <a:t>đợt </a:t>
            </a:r>
            <a:r>
              <a:rPr lang="vi-VN" sz="4000" dirty="0" smtClean="0">
                <a:solidFill>
                  <a:srgbClr val="000000"/>
                </a:solidFill>
                <a:latin typeface="Times New Roman" panose="02020603050405020304" pitchFamily="18" charset="0"/>
                <a:cs typeface="Times New Roman" panose="02020603050405020304" pitchFamily="18" charset="0"/>
              </a:rPr>
              <a:t>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mùa, lũ lụt nặng nề ở Ấn Độ, Pa-ki-xtan...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Xu-đăng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lú</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sập</a:t>
            </a:r>
            <a:r>
              <a:rPr lang="en-US" sz="4000" dirty="0" smtClean="0">
                <a:solidFill>
                  <a:srgbClr val="000000"/>
                </a:solidFill>
                <a:latin typeface="Times New Roman" panose="02020603050405020304" pitchFamily="18" charset="0"/>
                <a:cs typeface="Times New Roman" panose="02020603050405020304" pitchFamily="18" charset="0"/>
              </a:rPr>
              <a:t> 23.000 </a:t>
            </a:r>
            <a:r>
              <a:rPr lang="en-US" sz="4000" dirty="0" err="1" smtClean="0">
                <a:solidFill>
                  <a:srgbClr val="000000"/>
                </a:solidFill>
                <a:latin typeface="Times New Roman" panose="02020603050405020304" pitchFamily="18" charset="0"/>
                <a:cs typeface="Times New Roman" panose="02020603050405020304" pitchFamily="18" charset="0"/>
              </a:rPr>
              <a:t>ngôi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khiến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62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mạng</a:t>
            </a:r>
            <a:r>
              <a:rPr lang="en-US" sz="4000" dirty="0" smtClean="0">
                <a:solidFill>
                  <a:srgbClr val="000000"/>
                </a:solidFill>
                <a:latin typeface="Times New Roman" panose="02020603050405020304" pitchFamily="18" charset="0"/>
                <a:cs typeface="Times New Roman" panose="02020603050405020304" pitchFamily="18" charset="0"/>
              </a:rPr>
              <a:t>…</a:t>
            </a: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Vào tháng 5, sóng lớn cao 4,6 m tràn qua 68 đảo ở Man-đi-vơ</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7, </a:t>
            </a:r>
            <a:r>
              <a:rPr lang="en-US" sz="4000" dirty="0" err="1" smtClean="0">
                <a:solidFill>
                  <a:srgbClr val="000000"/>
                </a:solidFill>
                <a:latin typeface="Times New Roman" panose="02020603050405020304" pitchFamily="18" charset="0"/>
                <a:cs typeface="Times New Roman" panose="02020603050405020304" pitchFamily="18" charset="0"/>
              </a:rPr>
              <a:t>nhiệt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Ác</a:t>
            </a:r>
            <a:r>
              <a:rPr lang="en-US" sz="4000" dirty="0" smtClean="0">
                <a:solidFill>
                  <a:srgbClr val="000000"/>
                </a:solidFill>
                <a:latin typeface="Times New Roman" panose="02020603050405020304" pitchFamily="18" charset="0"/>
                <a:cs typeface="Times New Roman" panose="02020603050405020304" pitchFamily="18" charset="0"/>
              </a:rPr>
              <a:t>-hen-</a:t>
            </a:r>
            <a:r>
              <a:rPr lang="en-US" sz="4000" dirty="0" err="1" smtClean="0">
                <a:solidFill>
                  <a:srgbClr val="000000"/>
                </a:solidFill>
                <a:latin typeface="Times New Roman" panose="02020603050405020304" pitchFamily="18" charset="0"/>
                <a:cs typeface="Times New Roman" panose="02020603050405020304" pitchFamily="18" charset="0"/>
              </a:rPr>
              <a:t>ti</a:t>
            </a:r>
            <a:r>
              <a:rPr lang="en-US" sz="4000" dirty="0" smtClean="0">
                <a:solidFill>
                  <a:srgbClr val="000000"/>
                </a:solidFill>
                <a:latin typeface="Times New Roman" panose="02020603050405020304" pitchFamily="18" charset="0"/>
                <a:cs typeface="Times New Roman" panose="02020603050405020304" pitchFamily="18" charset="0"/>
              </a:rPr>
              <a:t>-</a:t>
            </a:r>
            <a:r>
              <a:rPr lang="en-US" sz="4000" dirty="0" err="1" smtClean="0">
                <a:solidFill>
                  <a:srgbClr val="000000"/>
                </a:solidFill>
                <a:latin typeface="Times New Roman" panose="02020603050405020304" pitchFamily="18" charset="0"/>
                <a:cs typeface="Times New Roman" panose="02020603050405020304" pitchFamily="18" charset="0"/>
              </a:rPr>
              <a:t>na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-22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 Chi-</a:t>
            </a:r>
            <a:r>
              <a:rPr lang="en-US" sz="4000" dirty="0" err="1" smtClean="0">
                <a:solidFill>
                  <a:srgbClr val="000000"/>
                </a:solidFill>
                <a:latin typeface="Times New Roman" panose="02020603050405020304" pitchFamily="18" charset="0"/>
                <a:cs typeface="Times New Roman" panose="02020603050405020304" pitchFamily="18" charset="0"/>
              </a:rPr>
              <a:t>lê</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-18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a:t>
            </a:r>
          </a:p>
          <a:p>
            <a:pPr algn="just"/>
            <a:r>
              <a:rPr lang="en-US" sz="4000" dirty="0" smtClean="0">
                <a:solidFill>
                  <a:srgbClr val="000000"/>
                </a:solidFill>
                <a:latin typeface="Times New Roman" panose="02020603050405020304" pitchFamily="18" charset="0"/>
                <a:cs typeface="Times New Roman" panose="02020603050405020304" pitchFamily="18" charset="0"/>
              </a:rPr>
              <a:t>+ Nam Phi </a:t>
            </a:r>
            <a:r>
              <a:rPr lang="en-US" sz="4000" dirty="0" err="1" smtClean="0">
                <a:solidFill>
                  <a:srgbClr val="000000"/>
                </a:solidFill>
                <a:latin typeface="Times New Roman" panose="02020603050405020304" pitchFamily="18" charset="0"/>
                <a:cs typeface="Times New Roman" panose="02020603050405020304" pitchFamily="18" charset="0"/>
              </a:rPr>
              <a:t>trải</a:t>
            </a:r>
            <a:r>
              <a:rPr lang="en-US" sz="4000" dirty="0" smtClean="0">
                <a:solidFill>
                  <a:srgbClr val="000000"/>
                </a:solidFill>
                <a:latin typeface="Times New Roman" panose="02020603050405020304" pitchFamily="18" charset="0"/>
                <a:cs typeface="Times New Roman" panose="02020603050405020304" pitchFamily="18" charset="0"/>
              </a:rPr>
              <a:t> qua </a:t>
            </a:r>
            <a:r>
              <a:rPr lang="en-US" sz="4000" dirty="0" err="1" smtClean="0">
                <a:solidFill>
                  <a:srgbClr val="000000"/>
                </a:solidFill>
                <a:latin typeface="Times New Roman" panose="02020603050405020304" pitchFamily="18" charset="0"/>
                <a:cs typeface="Times New Roman" panose="02020603050405020304" pitchFamily="18" charset="0"/>
              </a:rPr>
              <a:t>đợt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tuyết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kể</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từ</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năm</a:t>
            </a:r>
            <a:r>
              <a:rPr lang="en-US" sz="4000" dirty="0" smtClean="0">
                <a:solidFill>
                  <a:srgbClr val="000000"/>
                </a:solidFill>
                <a:latin typeface="Times New Roman" panose="02020603050405020304" pitchFamily="18" charset="0"/>
                <a:cs typeface="Times New Roman" panose="02020603050405020304" pitchFamily="18" charset="0"/>
              </a:rPr>
              <a:t> 1981 </a:t>
            </a:r>
            <a:r>
              <a:rPr lang="en-US" sz="4000" dirty="0" err="1" smtClean="0">
                <a:solidFill>
                  <a:srgbClr val="000000"/>
                </a:solidFill>
                <a:latin typeface="Times New Roman" panose="02020603050405020304" pitchFamily="18" charset="0"/>
                <a:cs typeface="Times New Roman" panose="02020603050405020304" pitchFamily="18" charset="0"/>
              </a:rPr>
              <a:t>với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dày</a:t>
            </a:r>
            <a:r>
              <a:rPr lang="en-US" sz="4000" dirty="0" smtClean="0">
                <a:solidFill>
                  <a:srgbClr val="000000"/>
                </a:solidFill>
                <a:latin typeface="Times New Roman" panose="02020603050405020304" pitchFamily="18" charset="0"/>
                <a:cs typeface="Times New Roman" panose="02020603050405020304" pitchFamily="18" charset="0"/>
              </a:rPr>
              <a:t> 25cm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mặt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đất</a:t>
            </a:r>
            <a:r>
              <a:rPr lang="en-US" sz="4000" dirty="0" smtClean="0">
                <a:solidFill>
                  <a:srgbClr val="000000"/>
                </a:solidFill>
                <a:latin typeface="Times New Roman" panose="02020603050405020304" pitchFamily="18" charset="0"/>
                <a:cs typeface="Times New Roman" panose="02020603050405020304" pitchFamily="18" charset="0"/>
              </a:rPr>
              <a:t>…</a:t>
            </a:r>
            <a:r>
              <a:rPr lang="vi-VN" sz="4000" dirty="0" smtClean="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Mùa hè 2008, hiện tượng thời tiết cực đoan vẫn diễn ra: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cs typeface="Times New Roman" panose="02020603050405020304" pitchFamily="18" charset="0"/>
              </a:rPr>
              <a:t>M</a:t>
            </a:r>
            <a:r>
              <a:rPr lang="vi-VN" sz="4000" dirty="0" smtClean="0">
                <a:solidFill>
                  <a:srgbClr val="000000"/>
                </a:solidFill>
                <a:latin typeface="Times New Roman" panose="02020603050405020304" pitchFamily="18" charset="0"/>
                <a:cs typeface="Times New Roman" panose="02020603050405020304" pitchFamily="18" charset="0"/>
              </a:rPr>
              <a:t>ưa </a:t>
            </a:r>
            <a:r>
              <a:rPr lang="vi-VN" sz="4000" dirty="0">
                <a:solidFill>
                  <a:srgbClr val="000000"/>
                </a:solidFill>
                <a:latin typeface="Times New Roman" panose="02020603050405020304" pitchFamily="18" charset="0"/>
                <a:cs typeface="Times New Roman" panose="02020603050405020304" pitchFamily="18" charset="0"/>
              </a:rPr>
              <a:t>lớn khiến trung tâm thành phố Xi-đa Ra-pit bị lụt</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20"/>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10"/>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Thô-mát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L.Phrit</a:t>
            </a:r>
            <a:r>
              <a:rPr lang="en-US" sz="4800" dirty="0" smtClean="0">
                <a:latin typeface="Times New Roman" panose="02020603050405020304" pitchFamily="18" charset="0"/>
                <a:cs typeface="Times New Roman" panose="02020603050405020304" pitchFamily="18" charset="0"/>
              </a:rPr>
              <a:t>-man</a:t>
            </a:r>
          </a:p>
        </p:txBody>
      </p:sp>
      <p:sp>
        <p:nvSpPr>
          <p:cNvPr id="9" name="TextBox 8"/>
          <p:cNvSpPr txBox="1"/>
          <p:nvPr/>
        </p:nvSpPr>
        <p:spPr>
          <a:xfrm>
            <a:off x="6019800" y="278959"/>
            <a:ext cx="4495800" cy="707886"/>
          </a:xfrm>
          <a:prstGeom prst="rect">
            <a:avLst/>
          </a:prstGeom>
          <a:noFill/>
        </p:spPr>
        <p:txBody>
          <a:bodyPr wrap="square" rtlCol="0">
            <a:spAutoFit/>
          </a:bodyPr>
          <a:lstStyle/>
          <a:p>
            <a:r>
              <a:rPr lang="en-US" sz="4000" dirty="0" err="1" smtClean="0"/>
              <a:t>Tiết</a:t>
            </a:r>
            <a:r>
              <a:rPr lang="en-US" sz="4000" dirty="0" smtClean="0"/>
              <a:t> 114,115</a:t>
            </a:r>
            <a:endParaRPr lang="vi-VN" sz="4000" dirty="0"/>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1. </a:t>
            </a: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11"/>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Nghệ </a:t>
            </a:r>
            <a:r>
              <a:rPr lang="vi-VN" sz="4400" dirty="0">
                <a:latin typeface="Times New Roman" panose="02020603050405020304" pitchFamily="18" charset="0"/>
                <a:cs typeface="Times New Roman" panose="02020603050405020304" pitchFamily="18" charset="0"/>
              </a:rPr>
              <a:t>thuật trình bày vấn đề theo quan hệ nhân quả giữa các phần trong văn bản. </a:t>
            </a:r>
            <a:endParaRPr lang="en-US" sz="4400" dirty="0" smtClean="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Đưa </a:t>
            </a:r>
            <a:r>
              <a:rPr lang="vi-VN" sz="4400" dirty="0">
                <a:latin typeface="Times New Roman" panose="02020603050405020304" pitchFamily="18" charset="0"/>
                <a:cs typeface="Times New Roman" panose="02020603050405020304" pitchFamily="18" charset="0"/>
              </a:rPr>
              <a:t>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2. </a:t>
            </a:r>
            <a:r>
              <a:rPr lang="en-US" sz="4400" b="1" dirty="0" err="1" smtClean="0">
                <a:solidFill>
                  <a:schemeClr val="bg1"/>
                </a:solidFill>
                <a:latin typeface="Times New Roman" panose="02020603050405020304" pitchFamily="18" charset="0"/>
                <a:cs typeface="Times New Roman" panose="02020603050405020304" pitchFamily="18" charset="0"/>
              </a:rPr>
              <a:t>Nội</a:t>
            </a:r>
            <a:r>
              <a:rPr lang="en-US" sz="4400" b="1" dirty="0" smtClean="0">
                <a:solidFill>
                  <a:schemeClr val="bg1"/>
                </a:solidFill>
                <a:latin typeface="Times New Roman" panose="02020603050405020304" pitchFamily="18" charset="0"/>
                <a:cs typeface="Times New Roman" panose="02020603050405020304" pitchFamily="18" charset="0"/>
              </a:rPr>
              <a:t> dung</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Nhận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thức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được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sự</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rối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loạn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toàn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cầu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những</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vấn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đề</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của</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biến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đổi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endParaRPr lang="en-US" sz="4000" dirty="0" smtClean="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Yêu</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và</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trân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trọng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Trái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Đất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có</a:t>
            </a:r>
            <a:r>
              <a:rPr lang="en-US" sz="4000" dirty="0" smtClean="0">
                <a:latin typeface="Times New Roman" panose="02020603050405020304" pitchFamily="18" charset="0"/>
                <a:sym typeface="Wingdings" panose="05000000000000000000" pitchFamily="2" charset="2"/>
              </a:rPr>
              <a:t> ý </a:t>
            </a:r>
            <a:r>
              <a:rPr lang="en-US" sz="4000" dirty="0" err="1" smtClean="0">
                <a:latin typeface="Times New Roman" panose="02020603050405020304" pitchFamily="18" charset="0"/>
                <a:sym typeface="Wingdings" panose="05000000000000000000" pitchFamily="2" charset="2"/>
              </a:rPr>
              <a:t>thức</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giữ</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gìn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bảo</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vệ</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môi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trường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tốt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hơn</a:t>
            </a:r>
            <a:r>
              <a:rPr lang="en-US" sz="4000" dirty="0" smtClean="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11"/>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12"/>
          <a:stretch>
            <a:fillRect/>
          </a:stretch>
        </p:blipFill>
        <p:spPr>
          <a:xfrm>
            <a:off x="-1066800" y="2020115"/>
            <a:ext cx="11053006" cy="7102456"/>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9">
            <a:extLst>
              <a:ext uri="{BEBA8EAE-BF5A-486C-A8C5-ECC9F3942E4B}">
                <a14:imgProps xmlns:a14="http://schemas.microsoft.com/office/drawing/2010/main">
                  <a14:imgLayer r:embed="rId2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1. </a:t>
            </a:r>
            <a:r>
              <a:rPr lang="en-US" sz="6600" b="1" dirty="0" err="1" smtClean="0">
                <a:solidFill>
                  <a:srgbClr val="5E3023"/>
                </a:solidFill>
                <a:latin typeface="Times New Roman" panose="02020603050405020304" pitchFamily="18" charset="0"/>
                <a:cs typeface="Times New Roman" panose="02020603050405020304" pitchFamily="18" charset="0"/>
              </a:rPr>
              <a:t>Đọc</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gọi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smtClean="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rõ</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ràng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chú</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-ta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Kì</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danh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vạn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dị</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Mỹ</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Rót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cực</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9"/>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0"/>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11"/>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11"/>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Gv</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lớp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nhóm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15"/>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smtClean="0">
                <a:solidFill>
                  <a:srgbClr val="000000"/>
                </a:solidFill>
                <a:latin typeface="Times New Roman" panose="02020603050405020304" pitchFamily="18" charset="0"/>
              </a:rPr>
              <a:t>Tên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Thô-mát </a:t>
            </a:r>
            <a:r>
              <a:rPr lang="vi-VN" sz="4400" dirty="0">
                <a:solidFill>
                  <a:srgbClr val="000000"/>
                </a:solidFill>
                <a:latin typeface="Times New Roman" panose="02020603050405020304" pitchFamily="18" charset="0"/>
              </a:rPr>
              <a:t>L. Phrít-man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Năm</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sinh</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(1953</a:t>
            </a:r>
            <a:r>
              <a:rPr lang="vi-VN" sz="4400" dirty="0">
                <a:solidFill>
                  <a:srgbClr val="000000"/>
                </a:solidFill>
                <a:latin typeface="Times New Roman" panose="02020603050405020304" pitchFamily="18" charset="0"/>
              </a:rPr>
              <a:t>),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Quê</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quán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sinh </a:t>
            </a:r>
            <a:r>
              <a:rPr lang="vi-VN" sz="4400" dirty="0">
                <a:solidFill>
                  <a:srgbClr val="000000"/>
                </a:solidFill>
                <a:latin typeface="Times New Roman" panose="02020603050405020304" pitchFamily="18" charset="0"/>
              </a:rPr>
              <a:t>ra tại St.Louis Park, một vùng ngoại ô của </a:t>
            </a:r>
            <a:r>
              <a:rPr lang="vi-VN" sz="4400" dirty="0" smtClean="0">
                <a:solidFill>
                  <a:srgbClr val="000000"/>
                </a:solidFill>
                <a:latin typeface="Times New Roman" panose="02020603050405020304" pitchFamily="18" charset="0"/>
              </a:rPr>
              <a:t>Minneapolis</a:t>
            </a:r>
            <a:r>
              <a:rPr lang="en-US" sz="4400" dirty="0" smtClean="0">
                <a:solidFill>
                  <a:srgbClr val="000000"/>
                </a:solidFill>
                <a:latin typeface="Times New Roman" panose="02020603050405020304" pitchFamily="18" charset="0"/>
              </a:rPr>
              <a:t>- </a:t>
            </a:r>
            <a:r>
              <a:rPr lang="en-US" sz="4400" dirty="0" err="1" smtClean="0">
                <a:solidFill>
                  <a:srgbClr val="000000"/>
                </a:solidFill>
                <a:latin typeface="Times New Roman" panose="02020603050405020304" pitchFamily="18" charset="0"/>
              </a:rPr>
              <a:t>Mỹ</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Thành</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tựu</a:t>
            </a:r>
            <a:r>
              <a:rPr lang="en-US" sz="4400" dirty="0" smtClean="0">
                <a:solidFill>
                  <a:srgbClr val="000000"/>
                </a:solidFill>
                <a:latin typeface="Times New Roman" panose="02020603050405020304" pitchFamily="18" charset="0"/>
              </a:rPr>
              <a:t>: </a:t>
            </a: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Là </a:t>
            </a:r>
            <a:r>
              <a:rPr lang="vi-VN" sz="4400" dirty="0">
                <a:solidFill>
                  <a:srgbClr val="000000"/>
                </a:solidFill>
                <a:latin typeface="Times New Roman" panose="02020603050405020304" pitchFamily="18" charset="0"/>
              </a:rPr>
              <a:t>nhà báo người Mỹ có uy </a:t>
            </a:r>
            <a:r>
              <a:rPr lang="vi-VN" sz="4400" dirty="0" smtClean="0">
                <a:solidFill>
                  <a:srgbClr val="000000"/>
                </a:solidFill>
                <a:latin typeface="Times New Roman" panose="02020603050405020304" pitchFamily="18" charset="0"/>
              </a:rPr>
              <a:t>tín</a:t>
            </a:r>
            <a:endParaRPr lang="en-US" sz="4400" dirty="0" smtClean="0">
              <a:solidFill>
                <a:srgbClr val="000000"/>
              </a:solidFill>
              <a:latin typeface="Times New Roman" panose="02020603050405020304" pitchFamily="18" charset="0"/>
            </a:endParaRP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Ba </a:t>
            </a:r>
            <a:r>
              <a:rPr lang="vi-VN" sz="4400" dirty="0">
                <a:solidFill>
                  <a:srgbClr val="000000"/>
                </a:solidFill>
                <a:latin typeface="Times New Roman" panose="02020603050405020304" pitchFamily="18" charset="0"/>
              </a:rPr>
              <a:t>lần được trao giải Pu-lít-dơ (Pulitzer) </a:t>
            </a:r>
            <a:endParaRPr lang="en-US" sz="4400" dirty="0" smtClean="0">
              <a:solidFill>
                <a:srgbClr val="000000"/>
              </a:solidFill>
              <a:latin typeface="Times New Roman" panose="02020603050405020304" pitchFamily="18" charset="0"/>
            </a:endParaRPr>
          </a:p>
          <a:p>
            <a:pPr marL="571500" indent="-571500" algn="just">
              <a:buFontTx/>
              <a:buChar char="-"/>
            </a:pPr>
            <a:r>
              <a:rPr lang="vi-VN" sz="4400" b="1" dirty="0" smtClean="0">
                <a:solidFill>
                  <a:srgbClr val="000000"/>
                </a:solidFill>
                <a:latin typeface="Times New Roman" panose="02020603050405020304" pitchFamily="18" charset="0"/>
              </a:rPr>
              <a:t>Các </a:t>
            </a:r>
            <a:r>
              <a:rPr lang="vi-VN" sz="4400" b="1" dirty="0">
                <a:solidFill>
                  <a:srgbClr val="000000"/>
                </a:solidFill>
                <a:latin typeface="Times New Roman" panose="02020603050405020304" pitchFamily="18" charset="0"/>
              </a:rPr>
              <a:t>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smtClean="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1117</Words>
  <Application>Microsoft Office PowerPoint</Application>
  <PresentationFormat>Custom</PresentationFormat>
  <Paragraphs>104</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Times New Roman</vt:lpstr>
      <vt:lpstr>Arial</vt:lpstr>
      <vt:lpstr>SimSun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Thanh Bình</cp:lastModifiedBy>
  <cp:revision>87</cp:revision>
  <dcterms:created xsi:type="dcterms:W3CDTF">2006-08-16T00:00:00Z</dcterms:created>
  <dcterms:modified xsi:type="dcterms:W3CDTF">2023-08-05T02:07:38Z</dcterms:modified>
  <dc:identifier>DAFWkhw9uEw</dc:identifier>
</cp:coreProperties>
</file>