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8"/>
  </p:notesMasterIdLst>
  <p:sldIdLst>
    <p:sldId id="300" r:id="rId2"/>
    <p:sldId id="311" r:id="rId3"/>
    <p:sldId id="316" r:id="rId4"/>
    <p:sldId id="319" r:id="rId5"/>
    <p:sldId id="322" r:id="rId6"/>
    <p:sldId id="323" r:id="rId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AB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9" autoAdjust="0"/>
    <p:restoredTop sz="93457" autoAdjust="0"/>
  </p:normalViewPr>
  <p:slideViewPr>
    <p:cSldViewPr snapToGrid="0">
      <p:cViewPr varScale="1">
        <p:scale>
          <a:sx n="87" d="100"/>
          <a:sy n="87" d="100"/>
        </p:scale>
        <p:origin x="298"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33DE7C4-F262-4D16-950E-14E92197ED7A}" type="datetimeFigureOut">
              <a:rPr lang="en-US"/>
              <a:pPr>
                <a:defRPr/>
              </a:pPr>
              <a:t>8/5/2023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3CF67C6-3A8C-4E6D-922C-0FCDEE9E888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066FE85-0ABD-4FE0-BFA7-B60B2258804E}" type="datetimeFigureOut">
              <a:rPr lang="en-US"/>
              <a:pPr>
                <a:defRPr/>
              </a:pPr>
              <a:t>8/5/2023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8A4E1F-95B4-4615-90D3-BCA32BEFF93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F5DEDF9-31BC-4AA1-8C7D-A6E4EFD5B415}" type="datetimeFigureOut">
              <a:rPr lang="en-US"/>
              <a:pPr>
                <a:defRPr/>
              </a:pPr>
              <a:t>8/5/2023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AC823C-E4CF-4EB6-A5B8-7E5F0BD47B1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7D5119A-168D-4BD5-9096-952C71B079B0}" type="datetimeFigureOut">
              <a:rPr lang="en-US"/>
              <a:pPr>
                <a:defRPr/>
              </a:pPr>
              <a:t>8/5/2023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F353F3-BB39-4AEA-83BC-9EF300A15C3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C15DC8F-DA4C-41AC-9F32-09593EE8347B}" type="datetimeFigureOut">
              <a:rPr lang="en-US"/>
              <a:pPr>
                <a:defRPr/>
              </a:pPr>
              <a:t>8/5/2023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CDFA9A-F39F-4011-BEE7-BCD88043529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75FACAB-A93C-463B-A8D1-1B98DA763697}" type="datetimeFigureOut">
              <a:rPr lang="en-US"/>
              <a:pPr>
                <a:defRPr/>
              </a:pPr>
              <a:t>8/5/2023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7F6A19-2C33-4F64-ACF5-30622467ED0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D7CAD08-1C41-4C55-BF91-97AD20C99A38}" type="datetimeFigureOut">
              <a:rPr lang="en-US"/>
              <a:pPr>
                <a:defRPr/>
              </a:pPr>
              <a:t>8/5/2023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ED94B1-1ACF-4650-9438-91DED918B82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7FA2868-82DD-4710-AC88-C753C317ED9C}" type="datetimeFigureOut">
              <a:rPr lang="en-US"/>
              <a:pPr>
                <a:defRPr/>
              </a:pPr>
              <a:t>8/5/2023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B4955E0-0BD3-47CC-ACC3-3D9B4C1CD2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06C2798-B496-49C3-8CA9-4485F8DE3F78}" type="datetimeFigureOut">
              <a:rPr lang="en-US"/>
              <a:pPr>
                <a:defRPr/>
              </a:pPr>
              <a:t>8/5/2023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05E289D-3D5C-4A94-8286-C23B624401E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2EAA28-40A0-4AAE-9840-D1B6716781D8}" type="datetimeFigureOut">
              <a:rPr lang="en-US"/>
              <a:pPr>
                <a:defRPr/>
              </a:pPr>
              <a:t>8/5/2023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92521A-226A-4C76-AB04-31595FDA43C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77BB084-56B8-468D-BF5A-E369D69830CA}" type="datetimeFigureOut">
              <a:rPr lang="en-US"/>
              <a:pPr>
                <a:defRPr/>
              </a:pPr>
              <a:t>8/5/2023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66F214-176B-43D9-95E5-8910B3867A6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2373FE-5951-49AA-96ED-49903D51842E}" type="datetimeFigureOut">
              <a:rPr lang="en-US"/>
              <a:pPr>
                <a:defRPr/>
              </a:pPr>
              <a:t>8/5/2023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CBFACC-8106-46F9-8C5D-C16C9EC680D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7C3E06B-FF75-455D-B67F-9F25BA27F793}" type="datetimeFigureOut">
              <a:rPr lang="en-US"/>
              <a:pPr>
                <a:defRPr/>
              </a:pPr>
              <a:t>8/5/2023</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CB61CB4-1747-48F3-90B3-C0204C99A2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8" r:id="rId1"/>
    <p:sldLayoutId id="2147483847" r:id="rId2"/>
    <p:sldLayoutId id="2147483846" r:id="rId3"/>
    <p:sldLayoutId id="2147483845" r:id="rId4"/>
    <p:sldLayoutId id="2147483844" r:id="rId5"/>
    <p:sldLayoutId id="2147483843" r:id="rId6"/>
    <p:sldLayoutId id="2147483842" r:id="rId7"/>
    <p:sldLayoutId id="2147483841" r:id="rId8"/>
    <p:sldLayoutId id="2147483840" r:id="rId9"/>
    <p:sldLayoutId id="2147483839" r:id="rId10"/>
    <p:sldLayoutId id="214748383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Top 9 Bài văn phân tích văn bản &amp;quot;Thông tin về ngày Trái đất năm 2000&amp;quot; hay  nhất - Toplist.vn"/>
          <p:cNvPicPr>
            <a:picLocks noChangeAspect="1" noChangeArrowheads="1"/>
          </p:cNvPicPr>
          <p:nvPr/>
        </p:nvPicPr>
        <p:blipFill>
          <a:blip r:embed="rId2"/>
          <a:srcRect/>
          <a:stretch>
            <a:fillRect/>
          </a:stretch>
        </p:blipFill>
        <p:spPr bwMode="auto">
          <a:xfrm>
            <a:off x="79375" y="0"/>
            <a:ext cx="12112625" cy="6891338"/>
          </a:xfrm>
          <a:prstGeom prst="rect">
            <a:avLst/>
          </a:prstGeom>
          <a:noFill/>
          <a:ln w="9525">
            <a:noFill/>
            <a:miter lim="800000"/>
            <a:headEnd/>
            <a:tailEnd/>
          </a:ln>
        </p:spPr>
      </p:pic>
      <p:sp>
        <p:nvSpPr>
          <p:cNvPr id="2" name="TextBox 1"/>
          <p:cNvSpPr txBox="1">
            <a:spLocks noChangeArrowheads="1"/>
          </p:cNvSpPr>
          <p:nvPr/>
        </p:nvSpPr>
        <p:spPr bwMode="auto">
          <a:xfrm>
            <a:off x="685800" y="300038"/>
            <a:ext cx="10396538" cy="1600200"/>
          </a:xfrm>
          <a:prstGeom prst="rect">
            <a:avLst/>
          </a:prstGeom>
          <a:noFill/>
          <a:ln w="9525">
            <a:noFill/>
            <a:miter lim="800000"/>
            <a:headEnd/>
            <a:tailEnd/>
          </a:ln>
        </p:spPr>
        <p:txBody>
          <a:bodyPr>
            <a:spAutoFit/>
          </a:bodyPr>
          <a:lstStyle/>
          <a:p>
            <a:r>
              <a:rPr lang="en-US" sz="4000" b="1">
                <a:solidFill>
                  <a:srgbClr val="FFFF00"/>
                </a:solidFill>
                <a:latin typeface="Times New Roman" pitchFamily="18" charset="0"/>
                <a:cs typeface="Times New Roman" pitchFamily="18" charset="0"/>
              </a:rPr>
              <a:t>BÀI 9: TRÁI ĐẤT NGÔI NHÀ CHUNG </a:t>
            </a:r>
          </a:p>
          <a:p>
            <a:pPr algn="ctr"/>
            <a:r>
              <a:rPr lang="en-US" sz="4000" b="1">
                <a:solidFill>
                  <a:srgbClr val="FFFF00"/>
                </a:solidFill>
                <a:latin typeface="Times New Roman" pitchFamily="18" charset="0"/>
                <a:cs typeface="Times New Roman" pitchFamily="18" charset="0"/>
              </a:rPr>
              <a:t>(13 TIẾT) </a:t>
            </a:r>
          </a:p>
          <a:p>
            <a:endParaRPr lang="en-US">
              <a:latin typeface="Calibri" pitchFamily="34" charset="0"/>
            </a:endParaRPr>
          </a:p>
        </p:txBody>
      </p:sp>
      <p:pic>
        <p:nvPicPr>
          <p:cNvPr id="14339" name="Picture 2" descr="Top 9 Bài văn phân tích văn bản &amp;quot;Thông tin về ngày Trái đất năm 2000&amp;quot; hay  nhất - Toplist.vn"/>
          <p:cNvPicPr>
            <a:picLocks noChangeAspect="1" noChangeArrowheads="1"/>
          </p:cNvPicPr>
          <p:nvPr/>
        </p:nvPicPr>
        <p:blipFill>
          <a:blip r:embed="rId2"/>
          <a:srcRect/>
          <a:stretch>
            <a:fillRect/>
          </a:stretch>
        </p:blipFill>
        <p:spPr bwMode="auto">
          <a:xfrm>
            <a:off x="79375" y="300038"/>
            <a:ext cx="12112625" cy="6889750"/>
          </a:xfrm>
          <a:prstGeom prst="rect">
            <a:avLst/>
          </a:prstGeom>
          <a:noFill/>
          <a:ln w="9525">
            <a:noFill/>
            <a:miter lim="800000"/>
            <a:headEnd/>
            <a:tailEnd/>
          </a:ln>
        </p:spPr>
      </p:pic>
      <p:sp>
        <p:nvSpPr>
          <p:cNvPr id="3" name="TextBox 2"/>
          <p:cNvSpPr txBox="1"/>
          <p:nvPr/>
        </p:nvSpPr>
        <p:spPr>
          <a:xfrm>
            <a:off x="460375" y="581025"/>
            <a:ext cx="12063413" cy="2369880"/>
          </a:xfrm>
          <a:prstGeom prst="rect">
            <a:avLst/>
          </a:prstGeom>
          <a:noFill/>
        </p:spPr>
        <p:txBody>
          <a:bodyPr>
            <a:spAutoFit/>
          </a:bodyPr>
          <a:lstStyle/>
          <a:p>
            <a:r>
              <a:rPr lang="en-US" sz="6000" b="1" dirty="0">
                <a:solidFill>
                  <a:srgbClr val="FF0000"/>
                </a:solidFill>
                <a:latin typeface="Times New Roman" pitchFamily="18" charset="0"/>
                <a:cs typeface="Times New Roman" pitchFamily="18" charset="0"/>
              </a:rPr>
              <a:t>BÀI 9:</a:t>
            </a:r>
            <a:r>
              <a:rPr lang="en-US" sz="6000" dirty="0">
                <a:solidFill>
                  <a:srgbClr val="FF0000"/>
                </a:solidFill>
                <a:latin typeface="Times New Roman" pitchFamily="18" charset="0"/>
                <a:cs typeface="Times New Roman" pitchFamily="18" charset="0"/>
              </a:rPr>
              <a:t> </a:t>
            </a:r>
            <a:r>
              <a:rPr lang="vi-VN" sz="6000" b="1" dirty="0">
                <a:solidFill>
                  <a:srgbClr val="FF0000"/>
                </a:solidFill>
                <a:latin typeface="Times New Roman" pitchFamily="18" charset="0"/>
                <a:cs typeface="Times New Roman" pitchFamily="18" charset="0"/>
              </a:rPr>
              <a:t>HÒA ĐIỆU VỚI TỰ NHIÊN</a:t>
            </a:r>
          </a:p>
          <a:p>
            <a:r>
              <a:rPr lang="vi-VN" sz="4400" b="1" dirty="0">
                <a:solidFill>
                  <a:srgbClr val="FF0000"/>
                </a:solidFill>
                <a:latin typeface="Times New Roman" pitchFamily="18" charset="0"/>
                <a:cs typeface="Times New Roman" pitchFamily="18" charset="0"/>
              </a:rPr>
              <a:t>Văn bản:</a:t>
            </a:r>
            <a:r>
              <a:rPr lang="en-US" sz="4400" b="1" dirty="0">
                <a:solidFill>
                  <a:srgbClr val="FF0000"/>
                </a:solidFill>
                <a:latin typeface="Times New Roman" pitchFamily="18" charset="0"/>
                <a:cs typeface="Times New Roman" pitchFamily="18" charset="0"/>
              </a:rPr>
              <a:t> BẢN TIN VỀ HOA ANH </a:t>
            </a:r>
            <a:r>
              <a:rPr lang="en-US" sz="4400" b="1" dirty="0" smtClean="0">
                <a:solidFill>
                  <a:srgbClr val="FF0000"/>
                </a:solidFill>
                <a:latin typeface="Times New Roman" pitchFamily="18" charset="0"/>
                <a:cs typeface="Times New Roman" pitchFamily="18" charset="0"/>
              </a:rPr>
              <a:t>ĐÀO</a:t>
            </a:r>
          </a:p>
          <a:p>
            <a:pPr algn="ctr"/>
            <a:r>
              <a:rPr lang="en-US" sz="4400" b="1" dirty="0" err="1" smtClean="0">
                <a:solidFill>
                  <a:srgbClr val="FF0000"/>
                </a:solidFill>
                <a:latin typeface="Times New Roman" pitchFamily="18" charset="0"/>
                <a:cs typeface="Times New Roman" pitchFamily="18" charset="0"/>
              </a:rPr>
              <a:t>Tiết</a:t>
            </a:r>
            <a:r>
              <a:rPr lang="en-US" sz="4400" b="1" dirty="0" smtClean="0">
                <a:solidFill>
                  <a:srgbClr val="FF0000"/>
                </a:solidFill>
                <a:latin typeface="Times New Roman" pitchFamily="18" charset="0"/>
                <a:cs typeface="Times New Roman" pitchFamily="18" charset="0"/>
              </a:rPr>
              <a:t> </a:t>
            </a:r>
            <a:r>
              <a:rPr lang="en-US" sz="4400" b="1" dirty="0" smtClean="0">
                <a:solidFill>
                  <a:srgbClr val="FF0000"/>
                </a:solidFill>
                <a:latin typeface="Times New Roman" pitchFamily="18" charset="0"/>
                <a:cs typeface="Times New Roman" pitchFamily="18" charset="0"/>
              </a:rPr>
              <a:t>121</a:t>
            </a:r>
            <a:endParaRPr lang="en-US" sz="4400" dirty="0">
              <a:solidFill>
                <a:srgbClr val="FF0000"/>
              </a:solidFill>
              <a:latin typeface="Calibri" pitchFamily="34"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153988"/>
            <a:ext cx="10804525" cy="701675"/>
          </a:xfrm>
          <a:prstGeom prst="rect">
            <a:avLst/>
          </a:prstGeom>
          <a:noFill/>
          <a:ln w="9525">
            <a:noFill/>
            <a:miter lim="800000"/>
            <a:headEnd/>
            <a:tailEnd/>
          </a:ln>
        </p:spPr>
        <p:txBody>
          <a:bodyPr>
            <a:spAutoFit/>
          </a:bodyPr>
          <a:lstStyle/>
          <a:p>
            <a:r>
              <a:rPr lang="en-US" sz="4000" b="1">
                <a:latin typeface="Times New Roman" pitchFamily="18" charset="0"/>
                <a:cs typeface="Times New Roman" pitchFamily="18" charset="0"/>
              </a:rPr>
              <a:t>2</a:t>
            </a:r>
            <a:r>
              <a:rPr lang="vi-VN" sz="4000" b="1">
                <a:latin typeface="Times New Roman" pitchFamily="18" charset="0"/>
                <a:cs typeface="Times New Roman" pitchFamily="18" charset="0"/>
              </a:rPr>
              <a:t>.</a:t>
            </a:r>
            <a:r>
              <a:rPr lang="en-US" sz="4000" b="1">
                <a:latin typeface="Times New Roman" pitchFamily="18" charset="0"/>
                <a:cs typeface="Times New Roman" pitchFamily="18" charset="0"/>
              </a:rPr>
              <a:t> Ý kiến của tác giả về bản tin hoa anh đào</a:t>
            </a:r>
            <a:endParaRPr lang="en-US">
              <a:latin typeface="Calibri" pitchFamily="34" charset="0"/>
            </a:endParaRPr>
          </a:p>
        </p:txBody>
      </p:sp>
      <p:sp>
        <p:nvSpPr>
          <p:cNvPr id="5" name="TextBox 4"/>
          <p:cNvSpPr txBox="1"/>
          <p:nvPr/>
        </p:nvSpPr>
        <p:spPr>
          <a:xfrm>
            <a:off x="34925" y="1136650"/>
            <a:ext cx="10734675" cy="4965700"/>
          </a:xfrm>
          <a:prstGeom prst="rect">
            <a:avLst/>
          </a:prstGeom>
          <a:noFill/>
        </p:spPr>
        <p:txBody>
          <a:bodyPr>
            <a:spAutoFit/>
          </a:bodyPr>
          <a:lstStyle/>
          <a:p>
            <a:r>
              <a:rPr lang="vi-VN" sz="3200">
                <a:latin typeface="Times New Roman" pitchFamily="18" charset="0"/>
              </a:rPr>
              <a:t>- Suy nghĩ của tác giả về bản tin</a:t>
            </a:r>
          </a:p>
          <a:p>
            <a:r>
              <a:rPr lang="vi-VN" sz="3200">
                <a:latin typeface="Times New Roman" pitchFamily="18" charset="0"/>
              </a:rPr>
              <a:t>+ Việc bản tin mỗi năm xuất hiện một lần theo tác giả vô cùng ý nghĩa</a:t>
            </a:r>
          </a:p>
          <a:p>
            <a:r>
              <a:rPr lang="vi-VN" sz="3200">
                <a:latin typeface="Times New Roman" pitchFamily="18" charset="0"/>
              </a:rPr>
              <a:t>+ Ý nghĩa tư duy trong nghề làm báo</a:t>
            </a:r>
          </a:p>
          <a:p>
            <a:r>
              <a:rPr lang="vi-VN" sz="3200">
                <a:latin typeface="Times New Roman" pitchFamily="18" charset="0"/>
              </a:rPr>
              <a:t>+ Bản tin mang đến  sức lan tỏa lớn đến mọi người</a:t>
            </a:r>
          </a:p>
          <a:p>
            <a:r>
              <a:rPr lang="vi-VN" sz="3200">
                <a:latin typeface="Times New Roman" pitchFamily="18" charset="0"/>
              </a:rPr>
              <a:t>+ Tác giả muốn trong tương lai có nhiều bản tin về hoa tiếp theo</a:t>
            </a:r>
          </a:p>
          <a:p>
            <a:r>
              <a:rPr lang="vi-VN" sz="3200">
                <a:latin typeface="Times New Roman" pitchFamily="18" charset="0"/>
              </a:rPr>
              <a:t>+ Mong muốn những bản tin rối rắm của xã hội bằng các bản tin về các loài hoa</a:t>
            </a:r>
          </a:p>
          <a:p>
            <a:r>
              <a:rPr lang="vi-VN" sz="3200">
                <a:latin typeface="Times New Roman" pitchFamily="18" charset="0"/>
              </a:rPr>
              <a:t>- Tâm hồn của con người sẽ được thanh lọc, thoải mái hơn</a:t>
            </a:r>
            <a:r>
              <a:rPr lang="en-US" sz="320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3" name="Picture 2"/>
          <p:cNvPicPr>
            <a:picLocks noChangeAspect="1"/>
          </p:cNvPicPr>
          <p:nvPr/>
        </p:nvPicPr>
        <p:blipFill>
          <a:blip r:embed="rId3"/>
          <a:srcRect/>
          <a:stretch>
            <a:fillRect/>
          </a:stretch>
        </p:blipFill>
        <p:spPr bwMode="auto">
          <a:xfrm>
            <a:off x="11113" y="2265363"/>
            <a:ext cx="4826000" cy="3433762"/>
          </a:xfrm>
          <a:prstGeom prst="rect">
            <a:avLst/>
          </a:prstGeom>
          <a:noFill/>
          <a:ln w="9525">
            <a:noFill/>
            <a:miter lim="800000"/>
            <a:headEnd/>
            <a:tailEnd/>
          </a:ln>
        </p:spPr>
      </p:pic>
      <p:pic>
        <p:nvPicPr>
          <p:cNvPr id="15" name="Picture 14"/>
          <p:cNvPicPr>
            <a:picLocks noChangeAspect="1"/>
          </p:cNvPicPr>
          <p:nvPr/>
        </p:nvPicPr>
        <p:blipFill>
          <a:blip r:embed="rId4"/>
          <a:srcRect/>
          <a:stretch>
            <a:fillRect/>
          </a:stretch>
        </p:blipFill>
        <p:spPr bwMode="auto">
          <a:xfrm>
            <a:off x="461963" y="82550"/>
            <a:ext cx="1155700" cy="882650"/>
          </a:xfrm>
          <a:prstGeom prst="rect">
            <a:avLst/>
          </a:prstGeom>
          <a:noFill/>
          <a:ln w="9525">
            <a:noFill/>
            <a:miter lim="800000"/>
            <a:headEnd/>
            <a:tailEnd/>
          </a:ln>
        </p:spPr>
      </p:pic>
      <p:sp>
        <p:nvSpPr>
          <p:cNvPr id="16" name="Rectangle 15">
            <a:extLst/>
          </p:cNvPr>
          <p:cNvSpPr/>
          <p:nvPr/>
        </p:nvSpPr>
        <p:spPr>
          <a:xfrm>
            <a:off x="993775" y="2428875"/>
            <a:ext cx="3576638" cy="2308225"/>
          </a:xfrm>
          <a:prstGeom prst="rect">
            <a:avLst/>
          </a:prstGeom>
        </p:spPr>
        <p:txBody>
          <a:bodyPr>
            <a:spAutoFit/>
          </a:bodyPr>
          <a:lstStyle/>
          <a:p>
            <a:pPr fontAlgn="auto">
              <a:spcBef>
                <a:spcPts val="0"/>
              </a:spcBef>
              <a:spcAft>
                <a:spcPts val="0"/>
              </a:spcAft>
              <a:defRPr/>
            </a:pPr>
            <a:r>
              <a:rPr lang="vi-VN" sz="3600" i="1" dirty="0">
                <a:latin typeface="+mj-lt"/>
                <a:cs typeface="+mn-cs"/>
              </a:rPr>
              <a:t>? Nêu những biện pháp nghệ thuật được sử dụng trong văn bản?</a:t>
            </a:r>
            <a:endParaRPr lang="en-US" sz="3600" dirty="0">
              <a:latin typeface="+mj-lt"/>
              <a:cs typeface="+mn-cs"/>
            </a:endParaRPr>
          </a:p>
        </p:txBody>
      </p:sp>
      <p:pic>
        <p:nvPicPr>
          <p:cNvPr id="34821" name="Picture 16"/>
          <p:cNvPicPr>
            <a:picLocks noChangeAspect="1"/>
          </p:cNvPicPr>
          <p:nvPr/>
        </p:nvPicPr>
        <p:blipFill>
          <a:blip r:embed="rId5"/>
          <a:srcRect/>
          <a:stretch>
            <a:fillRect/>
          </a:stretch>
        </p:blipFill>
        <p:spPr bwMode="auto">
          <a:xfrm>
            <a:off x="10436225" y="-261938"/>
            <a:ext cx="1982788" cy="1936751"/>
          </a:xfrm>
          <a:prstGeom prst="rect">
            <a:avLst/>
          </a:prstGeom>
          <a:noFill/>
          <a:ln w="9525">
            <a:noFill/>
            <a:miter lim="800000"/>
            <a:headEnd/>
            <a:tailEnd/>
          </a:ln>
        </p:spPr>
      </p:pic>
      <p:pic>
        <p:nvPicPr>
          <p:cNvPr id="34822" name="Picture 17"/>
          <p:cNvPicPr>
            <a:picLocks noChangeAspect="1"/>
          </p:cNvPicPr>
          <p:nvPr/>
        </p:nvPicPr>
        <p:blipFill>
          <a:blip r:embed="rId6"/>
          <a:srcRect/>
          <a:stretch>
            <a:fillRect/>
          </a:stretch>
        </p:blipFill>
        <p:spPr bwMode="auto">
          <a:xfrm>
            <a:off x="4613275" y="3128963"/>
            <a:ext cx="3271838" cy="3090862"/>
          </a:xfrm>
          <a:prstGeom prst="rect">
            <a:avLst/>
          </a:prstGeom>
          <a:noFill/>
          <a:ln w="9525">
            <a:noFill/>
            <a:miter lim="800000"/>
            <a:headEnd/>
            <a:tailEnd/>
          </a:ln>
        </p:spPr>
      </p:pic>
      <p:pic>
        <p:nvPicPr>
          <p:cNvPr id="11" name="Picture 10"/>
          <p:cNvPicPr>
            <a:picLocks noChangeAspect="1"/>
          </p:cNvPicPr>
          <p:nvPr/>
        </p:nvPicPr>
        <p:blipFill>
          <a:blip r:embed="rId4"/>
          <a:srcRect/>
          <a:stretch>
            <a:fillRect/>
          </a:stretch>
        </p:blipFill>
        <p:spPr bwMode="auto">
          <a:xfrm>
            <a:off x="1039813" y="-163513"/>
            <a:ext cx="1155700" cy="882651"/>
          </a:xfrm>
          <a:prstGeom prst="rect">
            <a:avLst/>
          </a:prstGeom>
          <a:noFill/>
          <a:ln w="9525">
            <a:noFill/>
            <a:miter lim="800000"/>
            <a:headEnd/>
            <a:tailEnd/>
          </a:ln>
        </p:spPr>
      </p:pic>
      <p:pic>
        <p:nvPicPr>
          <p:cNvPr id="12" name="Picture 11"/>
          <p:cNvPicPr>
            <a:picLocks noChangeAspect="1"/>
          </p:cNvPicPr>
          <p:nvPr/>
        </p:nvPicPr>
        <p:blipFill>
          <a:blip r:embed="rId3"/>
          <a:srcRect/>
          <a:stretch>
            <a:fillRect/>
          </a:stretch>
        </p:blipFill>
        <p:spPr bwMode="auto">
          <a:xfrm>
            <a:off x="4216400" y="723900"/>
            <a:ext cx="4611688" cy="3136900"/>
          </a:xfrm>
          <a:prstGeom prst="rect">
            <a:avLst/>
          </a:prstGeom>
          <a:noFill/>
          <a:ln w="9525">
            <a:noFill/>
            <a:miter lim="800000"/>
            <a:headEnd/>
            <a:tailEnd/>
          </a:ln>
        </p:spPr>
      </p:pic>
      <p:sp>
        <p:nvSpPr>
          <p:cNvPr id="13" name="Rectangle 12">
            <a:extLst/>
          </p:cNvPr>
          <p:cNvSpPr/>
          <p:nvPr/>
        </p:nvSpPr>
        <p:spPr>
          <a:xfrm>
            <a:off x="4913313" y="647700"/>
            <a:ext cx="4065587" cy="2289175"/>
          </a:xfrm>
          <a:prstGeom prst="rect">
            <a:avLst/>
          </a:prstGeom>
        </p:spPr>
        <p:txBody>
          <a:bodyPr>
            <a:spAutoFit/>
          </a:bodyPr>
          <a:lstStyle/>
          <a:p>
            <a:r>
              <a:rPr lang="vi-VN" sz="3600" i="1">
                <a:latin typeface="Times New Roman" pitchFamily="18" charset="0"/>
              </a:rPr>
              <a:t>? </a:t>
            </a:r>
            <a:r>
              <a:rPr lang="en-US" sz="3600" i="1">
                <a:latin typeface="Times New Roman" pitchFamily="18" charset="0"/>
              </a:rPr>
              <a:t>Nêu nội dung chính của văn bản ‘Bản tin hoa anh đào”</a:t>
            </a:r>
            <a:endParaRPr lang="en-US" sz="3600">
              <a:latin typeface="Calibri" pitchFamily="34" charset="0"/>
            </a:endParaRPr>
          </a:p>
        </p:txBody>
      </p:sp>
      <p:pic>
        <p:nvPicPr>
          <p:cNvPr id="14" name="Picture 13"/>
          <p:cNvPicPr>
            <a:picLocks noChangeAspect="1"/>
          </p:cNvPicPr>
          <p:nvPr/>
        </p:nvPicPr>
        <p:blipFill>
          <a:blip r:embed="rId3"/>
          <a:srcRect/>
          <a:stretch>
            <a:fillRect/>
          </a:stretch>
        </p:blipFill>
        <p:spPr bwMode="auto">
          <a:xfrm>
            <a:off x="7700963" y="2906713"/>
            <a:ext cx="3778250" cy="2547937"/>
          </a:xfrm>
          <a:prstGeom prst="rect">
            <a:avLst/>
          </a:prstGeom>
          <a:noFill/>
          <a:ln w="9525">
            <a:noFill/>
            <a:miter lim="800000"/>
            <a:headEnd/>
            <a:tailEnd/>
          </a:ln>
        </p:spPr>
      </p:pic>
      <p:sp>
        <p:nvSpPr>
          <p:cNvPr id="19" name="Rectangle 18">
            <a:extLst/>
          </p:cNvPr>
          <p:cNvSpPr/>
          <p:nvPr/>
        </p:nvSpPr>
        <p:spPr>
          <a:xfrm>
            <a:off x="8301038" y="3032125"/>
            <a:ext cx="2746375" cy="1754188"/>
          </a:xfrm>
          <a:prstGeom prst="rect">
            <a:avLst/>
          </a:prstGeom>
        </p:spPr>
        <p:txBody>
          <a:bodyPr>
            <a:spAutoFit/>
          </a:bodyPr>
          <a:lstStyle/>
          <a:p>
            <a:pPr fontAlgn="auto">
              <a:spcBef>
                <a:spcPts val="0"/>
              </a:spcBef>
              <a:spcAft>
                <a:spcPts val="0"/>
              </a:spcAft>
              <a:defRPr/>
            </a:pPr>
            <a:r>
              <a:rPr lang="vi-VN" sz="3600" i="1" dirty="0">
                <a:latin typeface="+mj-lt"/>
                <a:cs typeface="+mn-cs"/>
              </a:rPr>
              <a:t>? Ý nghĩa nhan đề  của văn bản.</a:t>
            </a:r>
            <a:endParaRPr lang="en-US" sz="3600" dirty="0">
              <a:latin typeface="+mj-lt"/>
              <a:cs typeface="+mn-cs"/>
            </a:endParaRPr>
          </a:p>
        </p:txBody>
      </p:sp>
      <p:pic>
        <p:nvPicPr>
          <p:cNvPr id="34828" name="Picture 4"/>
          <p:cNvPicPr>
            <a:picLocks noChangeAspect="1"/>
          </p:cNvPicPr>
          <p:nvPr/>
        </p:nvPicPr>
        <p:blipFill>
          <a:blip r:embed="rId7"/>
          <a:srcRect/>
          <a:stretch>
            <a:fillRect/>
          </a:stretch>
        </p:blipFill>
        <p:spPr bwMode="auto">
          <a:xfrm>
            <a:off x="2973388" y="685800"/>
            <a:ext cx="1328737" cy="1150938"/>
          </a:xfrm>
          <a:prstGeom prst="rect">
            <a:avLst/>
          </a:prstGeom>
          <a:noFill/>
          <a:ln w="9525">
            <a:noFill/>
            <a:miter lim="800000"/>
            <a:headEnd/>
            <a:tailEnd/>
          </a:ln>
        </p:spPr>
      </p:pic>
      <p:pic>
        <p:nvPicPr>
          <p:cNvPr id="34829" name="Picture 19"/>
          <p:cNvPicPr>
            <a:picLocks noChangeAspect="1"/>
          </p:cNvPicPr>
          <p:nvPr/>
        </p:nvPicPr>
        <p:blipFill>
          <a:blip r:embed="rId7"/>
          <a:srcRect/>
          <a:stretch>
            <a:fillRect/>
          </a:stretch>
        </p:blipFill>
        <p:spPr bwMode="auto">
          <a:xfrm>
            <a:off x="9055100" y="261938"/>
            <a:ext cx="1330325" cy="1150937"/>
          </a:xfrm>
          <a:prstGeom prst="rect">
            <a:avLst/>
          </a:prstGeom>
          <a:noFill/>
          <a:ln w="9525">
            <a:noFill/>
            <a:miter lim="800000"/>
            <a:headEnd/>
            <a:tailEnd/>
          </a:ln>
        </p:spPr>
      </p:pic>
      <p:sp>
        <p:nvSpPr>
          <p:cNvPr id="2" name="Rectangle 1"/>
          <p:cNvSpPr/>
          <p:nvPr/>
        </p:nvSpPr>
        <p:spPr>
          <a:xfrm>
            <a:off x="3702050" y="198438"/>
            <a:ext cx="4559300" cy="466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4000" b="1" dirty="0">
                <a:solidFill>
                  <a:srgbClr val="FF0000"/>
                </a:solidFill>
                <a:latin typeface="+mj-lt"/>
              </a:rPr>
              <a:t>III. TỔNG KẾT</a:t>
            </a:r>
            <a:endParaRPr lang="en-US" sz="4000" b="1" dirty="0">
              <a:solidFill>
                <a:srgbClr val="FF0000"/>
              </a:solidFill>
              <a:latin typeface="+mj-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6" presetClass="entr" presetSubtype="21"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23813"/>
            <a:ext cx="9709150" cy="708026"/>
          </a:xfrm>
          <a:prstGeom prst="rect">
            <a:avLst/>
          </a:prstGeom>
          <a:noFill/>
          <a:ln w="9525">
            <a:noFill/>
            <a:miter lim="800000"/>
            <a:headEnd/>
            <a:tailEnd/>
          </a:ln>
        </p:spPr>
        <p:txBody>
          <a:bodyPr>
            <a:spAutoFit/>
          </a:bodyPr>
          <a:lstStyle/>
          <a:p>
            <a:r>
              <a:rPr lang="vi-VN" sz="4000" b="1" i="1">
                <a:latin typeface="Times New Roman" pitchFamily="18" charset="0"/>
                <a:cs typeface="Times New Roman" pitchFamily="18" charset="0"/>
              </a:rPr>
              <a:t>III. Tổng kết</a:t>
            </a:r>
            <a:endParaRPr lang="en-US" sz="4000" b="1" i="1">
              <a:latin typeface="Times New Roman" pitchFamily="18" charset="0"/>
              <a:cs typeface="Times New Roman" pitchFamily="18" charset="0"/>
            </a:endParaRPr>
          </a:p>
        </p:txBody>
      </p:sp>
      <p:sp>
        <p:nvSpPr>
          <p:cNvPr id="5" name="TextBox 4"/>
          <p:cNvSpPr txBox="1">
            <a:spLocks noChangeArrowheads="1"/>
          </p:cNvSpPr>
          <p:nvPr/>
        </p:nvSpPr>
        <p:spPr bwMode="auto">
          <a:xfrm>
            <a:off x="0" y="684213"/>
            <a:ext cx="12192000" cy="4911725"/>
          </a:xfrm>
          <a:prstGeom prst="rect">
            <a:avLst/>
          </a:prstGeom>
          <a:noFill/>
          <a:ln w="9525">
            <a:noFill/>
            <a:miter lim="800000"/>
            <a:headEnd/>
            <a:tailEnd/>
          </a:ln>
        </p:spPr>
        <p:txBody>
          <a:bodyPr>
            <a:spAutoFit/>
          </a:bodyPr>
          <a:lstStyle/>
          <a:p>
            <a:r>
              <a:rPr lang="fr-FR" sz="3600" b="1">
                <a:latin typeface="Times New Roman" pitchFamily="18" charset="0"/>
                <a:cs typeface="Times New Roman" pitchFamily="18" charset="0"/>
              </a:rPr>
              <a:t>1. Nghệ thuật</a:t>
            </a:r>
            <a:r>
              <a:rPr lang="fr-FR" sz="3600">
                <a:latin typeface="Times New Roman" pitchFamily="18" charset="0"/>
                <a:cs typeface="Times New Roman" pitchFamily="18" charset="0"/>
              </a:rPr>
              <a:t> </a:t>
            </a:r>
          </a:p>
          <a:p>
            <a:r>
              <a:rPr lang="en-US" sz="3200">
                <a:latin typeface="Times New Roman" pitchFamily="18" charset="0"/>
              </a:rPr>
              <a:t>- Kết hợp tự sự, miêu tả, bình luận</a:t>
            </a:r>
          </a:p>
          <a:p>
            <a:r>
              <a:rPr lang="en-US" sz="3200">
                <a:latin typeface="Times New Roman" pitchFamily="18" charset="0"/>
              </a:rPr>
              <a:t>- Lời văn tha thiết thể hiện rõ tình yêu của tác giả với Đà Lạt.</a:t>
            </a:r>
            <a:endParaRPr lang="en-US" sz="3200">
              <a:latin typeface="Times New Roman" pitchFamily="18" charset="0"/>
              <a:cs typeface="Times New Roman" pitchFamily="18" charset="0"/>
            </a:endParaRPr>
          </a:p>
          <a:p>
            <a:r>
              <a:rPr lang="fr-FR" sz="3600" b="1">
                <a:latin typeface="Times New Roman" pitchFamily="18" charset="0"/>
                <a:cs typeface="Times New Roman" pitchFamily="18" charset="0"/>
              </a:rPr>
              <a:t>2. Nội dung</a:t>
            </a:r>
          </a:p>
          <a:p>
            <a:r>
              <a:rPr lang="en-US" sz="3600">
                <a:latin typeface="Times New Roman" pitchFamily="18" charset="0"/>
              </a:rPr>
              <a:t>Tác phẩm đã cho người đọc thấy được tình yêu lớn lao của tác giả đối với hoa đào Đà Lạt. Qua bài viết, người đọc cảm nhận được vẻ đẹp, hồn cốt của hoa đào mà nâng niu, trân trọng sắc đẹp của tự nhiên hơn. </a:t>
            </a:r>
            <a:endParaRPr lang="en-US" sz="3600">
              <a:latin typeface="Times New Roman" pitchFamily="18" charset="0"/>
              <a:cs typeface="Times New Roman" pitchFamily="18" charset="0"/>
            </a:endParaRPr>
          </a:p>
          <a:p>
            <a:endParaRPr lang="en-US" sz="36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arn(inVertic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arn(inVertical)">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barn(inVertical)">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barn(inVertical)">
                                      <p:cBhvr>
                                        <p:cTn id="3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5" name="TextBox 4"/>
          <p:cNvSpPr txBox="1">
            <a:spLocks noChangeArrowheads="1"/>
          </p:cNvSpPr>
          <p:nvPr/>
        </p:nvSpPr>
        <p:spPr bwMode="auto">
          <a:xfrm>
            <a:off x="4473575" y="398463"/>
            <a:ext cx="5299075" cy="1016000"/>
          </a:xfrm>
          <a:prstGeom prst="rect">
            <a:avLst/>
          </a:prstGeom>
          <a:noFill/>
          <a:ln w="9525">
            <a:noFill/>
            <a:miter lim="800000"/>
            <a:headEnd/>
            <a:tailEnd/>
          </a:ln>
        </p:spPr>
        <p:txBody>
          <a:bodyPr>
            <a:spAutoFit/>
          </a:bodyPr>
          <a:lstStyle/>
          <a:p>
            <a:pPr algn="ctr"/>
            <a:r>
              <a:rPr lang="vi-VN" sz="6000" b="1">
                <a:solidFill>
                  <a:srgbClr val="FF0000"/>
                </a:solidFill>
                <a:latin typeface="Times New Roman" pitchFamily="18" charset="0"/>
                <a:cs typeface="Times New Roman" pitchFamily="18" charset="0"/>
              </a:rPr>
              <a:t>LUYỆN TẬP</a:t>
            </a:r>
            <a:endParaRPr lang="en-US" sz="6000" b="1">
              <a:solidFill>
                <a:srgbClr val="FF0000"/>
              </a:solidFill>
              <a:latin typeface="Times New Roman" pitchFamily="18" charset="0"/>
              <a:cs typeface="Times New Roman" pitchFamily="18" charset="0"/>
            </a:endParaRPr>
          </a:p>
        </p:txBody>
      </p:sp>
      <p:pic>
        <p:nvPicPr>
          <p:cNvPr id="37891" name="Picture 5"/>
          <p:cNvPicPr>
            <a:picLocks noChangeAspect="1"/>
          </p:cNvPicPr>
          <p:nvPr/>
        </p:nvPicPr>
        <p:blipFill>
          <a:blip r:embed="rId3"/>
          <a:srcRect/>
          <a:stretch>
            <a:fillRect/>
          </a:stretch>
        </p:blipFill>
        <p:spPr bwMode="auto">
          <a:xfrm>
            <a:off x="2943225" y="3487738"/>
            <a:ext cx="4179888" cy="3768725"/>
          </a:xfrm>
          <a:prstGeom prst="rect">
            <a:avLst/>
          </a:prstGeom>
          <a:noFill/>
          <a:ln w="9525">
            <a:noFill/>
            <a:miter lim="800000"/>
            <a:headEnd/>
            <a:tailEnd/>
          </a:ln>
        </p:spPr>
      </p:pic>
      <p:sp>
        <p:nvSpPr>
          <p:cNvPr id="7" name="TextBox 6"/>
          <p:cNvSpPr txBox="1">
            <a:spLocks noChangeArrowheads="1"/>
          </p:cNvSpPr>
          <p:nvPr/>
        </p:nvSpPr>
        <p:spPr bwMode="auto">
          <a:xfrm>
            <a:off x="2709863" y="1373188"/>
            <a:ext cx="8826500" cy="1311275"/>
          </a:xfrm>
          <a:prstGeom prst="rect">
            <a:avLst/>
          </a:prstGeom>
          <a:noFill/>
          <a:ln w="9525">
            <a:noFill/>
            <a:miter lim="800000"/>
            <a:headEnd/>
            <a:tailEnd/>
          </a:ln>
        </p:spPr>
        <p:txBody>
          <a:bodyPr>
            <a:spAutoFit/>
          </a:bodyPr>
          <a:lstStyle/>
          <a:p>
            <a:pPr algn="ctr"/>
            <a:r>
              <a:rPr lang="vi-VN" sz="4000">
                <a:latin typeface="Times New Roman" pitchFamily="18" charset="0"/>
                <a:cs typeface="Times New Roman" pitchFamily="18" charset="0"/>
              </a:rPr>
              <a:t>? </a:t>
            </a:r>
            <a:r>
              <a:rPr lang="en-US" sz="4000">
                <a:latin typeface="Times New Roman" pitchFamily="18" charset="0"/>
                <a:cs typeface="Times New Roman" pitchFamily="18" charset="0"/>
              </a:rPr>
              <a:t>Em quan sát ở địa phương em có loài hoa anh đào không </a:t>
            </a:r>
            <a:r>
              <a:rPr lang="vi-VN" sz="4000">
                <a:latin typeface="Times New Roman" pitchFamily="18" charset="0"/>
                <a:cs typeface="Times New Roman" pitchFamily="18" charset="0"/>
              </a:rPr>
              <a:t>?</a:t>
            </a:r>
            <a:endParaRPr lang="en-US" sz="40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p:cNvPicPr>
            <a:picLocks noChangeAspect="1"/>
          </p:cNvPicPr>
          <p:nvPr/>
        </p:nvPicPr>
        <p:blipFill>
          <a:blip r:embed="rId2"/>
          <a:srcRect/>
          <a:stretch>
            <a:fillRect/>
          </a:stretch>
        </p:blipFill>
        <p:spPr bwMode="auto">
          <a:xfrm>
            <a:off x="0" y="12700"/>
            <a:ext cx="12192000" cy="6858000"/>
          </a:xfrm>
          <a:prstGeom prst="rect">
            <a:avLst/>
          </a:prstGeom>
          <a:noFill/>
          <a:ln w="9525">
            <a:noFill/>
            <a:miter lim="800000"/>
            <a:headEnd/>
            <a:tailEnd/>
          </a:ln>
        </p:spPr>
      </p:pic>
      <p:sp>
        <p:nvSpPr>
          <p:cNvPr id="39938" name="TextBox 4"/>
          <p:cNvSpPr txBox="1">
            <a:spLocks noChangeArrowheads="1"/>
          </p:cNvSpPr>
          <p:nvPr/>
        </p:nvSpPr>
        <p:spPr bwMode="auto">
          <a:xfrm>
            <a:off x="4246563" y="831850"/>
            <a:ext cx="5297487" cy="1016000"/>
          </a:xfrm>
          <a:prstGeom prst="rect">
            <a:avLst/>
          </a:prstGeom>
          <a:noFill/>
          <a:ln w="9525">
            <a:noFill/>
            <a:miter lim="800000"/>
            <a:headEnd/>
            <a:tailEnd/>
          </a:ln>
        </p:spPr>
        <p:txBody>
          <a:bodyPr>
            <a:spAutoFit/>
          </a:bodyPr>
          <a:lstStyle/>
          <a:p>
            <a:pPr algn="ctr"/>
            <a:r>
              <a:rPr lang="en-US" sz="6000" b="1">
                <a:solidFill>
                  <a:srgbClr val="FF0000"/>
                </a:solidFill>
                <a:latin typeface="Times New Roman" pitchFamily="18" charset="0"/>
                <a:cs typeface="Times New Roman" pitchFamily="18" charset="0"/>
              </a:rPr>
              <a:t>VẬN DỤNG</a:t>
            </a:r>
          </a:p>
        </p:txBody>
      </p:sp>
      <p:pic>
        <p:nvPicPr>
          <p:cNvPr id="39939" name="Picture 5"/>
          <p:cNvPicPr>
            <a:picLocks noChangeAspect="1"/>
          </p:cNvPicPr>
          <p:nvPr/>
        </p:nvPicPr>
        <p:blipFill>
          <a:blip r:embed="rId3"/>
          <a:srcRect/>
          <a:stretch>
            <a:fillRect/>
          </a:stretch>
        </p:blipFill>
        <p:spPr bwMode="auto">
          <a:xfrm>
            <a:off x="1722438" y="2803525"/>
            <a:ext cx="4179887" cy="3768725"/>
          </a:xfrm>
          <a:prstGeom prst="rect">
            <a:avLst/>
          </a:prstGeom>
          <a:noFill/>
          <a:ln w="9525">
            <a:noFill/>
            <a:miter lim="800000"/>
            <a:headEnd/>
            <a:tailEnd/>
          </a:ln>
        </p:spPr>
      </p:pic>
      <p:sp>
        <p:nvSpPr>
          <p:cNvPr id="7" name="TextBox 6">
            <a:extLst/>
          </p:cNvPr>
          <p:cNvSpPr txBox="1"/>
          <p:nvPr/>
        </p:nvSpPr>
        <p:spPr>
          <a:xfrm>
            <a:off x="2647950" y="1847850"/>
            <a:ext cx="9075738" cy="1431925"/>
          </a:xfrm>
          <a:prstGeom prst="rect">
            <a:avLst/>
          </a:prstGeom>
          <a:noFill/>
        </p:spPr>
        <p:txBody>
          <a:bodyPr>
            <a:spAutoFit/>
          </a:bodyPr>
          <a:lstStyle/>
          <a:p>
            <a:pPr algn="ctr"/>
            <a:r>
              <a:rPr lang="vi-VN" sz="4400" i="1">
                <a:latin typeface="Times New Roman" pitchFamily="18" charset="0"/>
              </a:rPr>
              <a:t>Em hãy trình bày </a:t>
            </a:r>
            <a:r>
              <a:rPr lang="en-US" sz="4400" i="1">
                <a:latin typeface="Times New Roman" pitchFamily="18" charset="0"/>
              </a:rPr>
              <a:t>cảm nhận của em về loài hoa anh đào qua bài em vừa học</a:t>
            </a:r>
            <a:r>
              <a:rPr lang="vi-VN" sz="4400" i="1">
                <a:latin typeface="Times New Roman" pitchFamily="18" charset="0"/>
              </a:rPr>
              <a:t>?</a:t>
            </a:r>
            <a:endParaRPr lang="en-US" sz="4400" b="1">
              <a:solidFill>
                <a:srgbClr val="FF0000"/>
              </a:solidFill>
              <a:latin typeface="Calibri" pitchFamily="34"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1024</TotalTime>
  <Words>256</Words>
  <Application>Microsoft Office PowerPoint</Application>
  <PresentationFormat>Widescreen</PresentationFormat>
  <Paragraphs>27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LNV</dc:creator>
  <cp:lastModifiedBy>Thanh Bình</cp:lastModifiedBy>
  <cp:revision>105</cp:revision>
  <dcterms:created xsi:type="dcterms:W3CDTF">2021-06-18T07:35:22Z</dcterms:created>
  <dcterms:modified xsi:type="dcterms:W3CDTF">2023-08-05T01:49:29Z</dcterms:modified>
</cp:coreProperties>
</file>