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75" r:id="rId5"/>
    <p:sldMasterId id="2147483787" r:id="rId6"/>
  </p:sldMasterIdLst>
  <p:notesMasterIdLst>
    <p:notesMasterId r:id="rId20"/>
  </p:notesMasterIdLst>
  <p:sldIdLst>
    <p:sldId id="493" r:id="rId7"/>
    <p:sldId id="471" r:id="rId8"/>
    <p:sldId id="470" r:id="rId9"/>
    <p:sldId id="488" r:id="rId10"/>
    <p:sldId id="476" r:id="rId11"/>
    <p:sldId id="480" r:id="rId12"/>
    <p:sldId id="489" r:id="rId13"/>
    <p:sldId id="490" r:id="rId14"/>
    <p:sldId id="491" r:id="rId15"/>
    <p:sldId id="492" r:id="rId16"/>
    <p:sldId id="494" r:id="rId17"/>
    <p:sldId id="495" r:id="rId18"/>
    <p:sldId id="4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99"/>
    <a:srgbClr val="F2F2F2"/>
    <a:srgbClr val="000000"/>
    <a:srgbClr val="008080"/>
    <a:srgbClr val="FFFFFF"/>
    <a:srgbClr val="FFCCFF"/>
    <a:srgbClr val="FFCCCC"/>
    <a:srgbClr val="CCECFF"/>
    <a:srgbClr val="FF0000"/>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660"/>
  </p:normalViewPr>
  <p:slideViewPr>
    <p:cSldViewPr snapToGrid="0">
      <p:cViewPr varScale="1">
        <p:scale>
          <a:sx n="82" d="100"/>
          <a:sy n="82" d="100"/>
        </p:scale>
        <p:origin x="71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2902186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10</a:t>
            </a:fld>
            <a:endParaRPr lang="en-US"/>
          </a:p>
        </p:txBody>
      </p:sp>
    </p:spTree>
    <p:extLst>
      <p:ext uri="{BB962C8B-B14F-4D97-AF65-F5344CB8AC3E}">
        <p14:creationId xmlns:p14="http://schemas.microsoft.com/office/powerpoint/2010/main" val="737957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11</a:t>
            </a:fld>
            <a:endParaRPr lang="en-US"/>
          </a:p>
        </p:txBody>
      </p:sp>
    </p:spTree>
    <p:extLst>
      <p:ext uri="{BB962C8B-B14F-4D97-AF65-F5344CB8AC3E}">
        <p14:creationId xmlns:p14="http://schemas.microsoft.com/office/powerpoint/2010/main" val="2312802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12</a:t>
            </a:fld>
            <a:endParaRPr lang="en-US"/>
          </a:p>
        </p:txBody>
      </p:sp>
    </p:spTree>
    <p:extLst>
      <p:ext uri="{BB962C8B-B14F-4D97-AF65-F5344CB8AC3E}">
        <p14:creationId xmlns:p14="http://schemas.microsoft.com/office/powerpoint/2010/main" val="1287292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4089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473811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2727968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4</a:t>
            </a:fld>
            <a:endParaRPr lang="en-US"/>
          </a:p>
        </p:txBody>
      </p:sp>
    </p:spTree>
    <p:extLst>
      <p:ext uri="{BB962C8B-B14F-4D97-AF65-F5344CB8AC3E}">
        <p14:creationId xmlns:p14="http://schemas.microsoft.com/office/powerpoint/2010/main" val="120666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5</a:t>
            </a:fld>
            <a:endParaRPr lang="en-US"/>
          </a:p>
        </p:txBody>
      </p:sp>
    </p:spTree>
    <p:extLst>
      <p:ext uri="{BB962C8B-B14F-4D97-AF65-F5344CB8AC3E}">
        <p14:creationId xmlns:p14="http://schemas.microsoft.com/office/powerpoint/2010/main" val="3581052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6</a:t>
            </a:fld>
            <a:endParaRPr lang="en-US"/>
          </a:p>
        </p:txBody>
      </p:sp>
    </p:spTree>
    <p:extLst>
      <p:ext uri="{BB962C8B-B14F-4D97-AF65-F5344CB8AC3E}">
        <p14:creationId xmlns:p14="http://schemas.microsoft.com/office/powerpoint/2010/main" val="3371145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7</a:t>
            </a:fld>
            <a:endParaRPr lang="en-US"/>
          </a:p>
        </p:txBody>
      </p:sp>
    </p:spTree>
    <p:extLst>
      <p:ext uri="{BB962C8B-B14F-4D97-AF65-F5344CB8AC3E}">
        <p14:creationId xmlns:p14="http://schemas.microsoft.com/office/powerpoint/2010/main" val="4293857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8</a:t>
            </a:fld>
            <a:endParaRPr lang="en-US"/>
          </a:p>
        </p:txBody>
      </p:sp>
    </p:spTree>
    <p:extLst>
      <p:ext uri="{BB962C8B-B14F-4D97-AF65-F5344CB8AC3E}">
        <p14:creationId xmlns:p14="http://schemas.microsoft.com/office/powerpoint/2010/main" val="924084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9</a:t>
            </a:fld>
            <a:endParaRPr lang="en-US"/>
          </a:p>
        </p:txBody>
      </p:sp>
    </p:spTree>
    <p:extLst>
      <p:ext uri="{BB962C8B-B14F-4D97-AF65-F5344CB8AC3E}">
        <p14:creationId xmlns:p14="http://schemas.microsoft.com/office/powerpoint/2010/main" val="2034523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3/3/2023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3/3/2023</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3/3/2023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3/3/2023</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3/3/2023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815" indent="0" algn="ctr">
              <a:buNone/>
              <a:defRPr>
                <a:solidFill>
                  <a:schemeClr val="tx1">
                    <a:tint val="75000"/>
                  </a:schemeClr>
                </a:solidFill>
              </a:defRPr>
            </a:lvl2pPr>
            <a:lvl3pPr marL="1217706" indent="0" algn="ctr">
              <a:buNone/>
              <a:defRPr>
                <a:solidFill>
                  <a:schemeClr val="tx1">
                    <a:tint val="75000"/>
                  </a:schemeClr>
                </a:solidFill>
              </a:defRPr>
            </a:lvl3pPr>
            <a:lvl4pPr marL="1826545" indent="0" algn="ctr">
              <a:buNone/>
              <a:defRPr>
                <a:solidFill>
                  <a:schemeClr val="tx1">
                    <a:tint val="75000"/>
                  </a:schemeClr>
                </a:solidFill>
              </a:defRPr>
            </a:lvl4pPr>
            <a:lvl5pPr marL="2435410" indent="0" algn="ctr">
              <a:buNone/>
              <a:defRPr>
                <a:solidFill>
                  <a:schemeClr val="tx1">
                    <a:tint val="75000"/>
                  </a:schemeClr>
                </a:solidFill>
              </a:defRPr>
            </a:lvl5pPr>
            <a:lvl6pPr marL="3044224" indent="0" algn="ctr">
              <a:buNone/>
              <a:defRPr>
                <a:solidFill>
                  <a:schemeClr val="tx1">
                    <a:tint val="75000"/>
                  </a:schemeClr>
                </a:solidFill>
              </a:defRPr>
            </a:lvl6pPr>
            <a:lvl7pPr marL="3653039" indent="0" algn="ctr">
              <a:buNone/>
              <a:defRPr>
                <a:solidFill>
                  <a:schemeClr val="tx1">
                    <a:tint val="75000"/>
                  </a:schemeClr>
                </a:solidFill>
              </a:defRPr>
            </a:lvl7pPr>
            <a:lvl8pPr marL="4261903" indent="0" algn="ctr">
              <a:buNone/>
              <a:defRPr>
                <a:solidFill>
                  <a:schemeClr val="tx1">
                    <a:tint val="75000"/>
                  </a:schemeClr>
                </a:solidFill>
              </a:defRPr>
            </a:lvl8pPr>
            <a:lvl9pPr marL="487075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621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265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815" indent="0">
              <a:buNone/>
              <a:defRPr sz="2400">
                <a:solidFill>
                  <a:schemeClr val="tx1">
                    <a:tint val="75000"/>
                  </a:schemeClr>
                </a:solidFill>
              </a:defRPr>
            </a:lvl2pPr>
            <a:lvl3pPr marL="1217706" indent="0">
              <a:buNone/>
              <a:defRPr sz="2133">
                <a:solidFill>
                  <a:schemeClr val="tx1">
                    <a:tint val="75000"/>
                  </a:schemeClr>
                </a:solidFill>
              </a:defRPr>
            </a:lvl3pPr>
            <a:lvl4pPr marL="1826545" indent="0">
              <a:buNone/>
              <a:defRPr sz="1867">
                <a:solidFill>
                  <a:schemeClr val="tx1">
                    <a:tint val="75000"/>
                  </a:schemeClr>
                </a:solidFill>
              </a:defRPr>
            </a:lvl4pPr>
            <a:lvl5pPr marL="2435410" indent="0">
              <a:buNone/>
              <a:defRPr sz="1867">
                <a:solidFill>
                  <a:schemeClr val="tx1">
                    <a:tint val="75000"/>
                  </a:schemeClr>
                </a:solidFill>
              </a:defRPr>
            </a:lvl5pPr>
            <a:lvl6pPr marL="3044224" indent="0">
              <a:buNone/>
              <a:defRPr sz="1867">
                <a:solidFill>
                  <a:schemeClr val="tx1">
                    <a:tint val="75000"/>
                  </a:schemeClr>
                </a:solidFill>
              </a:defRPr>
            </a:lvl6pPr>
            <a:lvl7pPr marL="3653039" indent="0">
              <a:buNone/>
              <a:defRPr sz="1867">
                <a:solidFill>
                  <a:schemeClr val="tx1">
                    <a:tint val="75000"/>
                  </a:schemeClr>
                </a:solidFill>
              </a:defRPr>
            </a:lvl7pPr>
            <a:lvl8pPr marL="4261903" indent="0">
              <a:buNone/>
              <a:defRPr sz="1867">
                <a:solidFill>
                  <a:schemeClr val="tx1">
                    <a:tint val="75000"/>
                  </a:schemeClr>
                </a:solidFill>
              </a:defRPr>
            </a:lvl8pPr>
            <a:lvl9pPr marL="4870757"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16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3/3/2023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551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815" indent="0">
              <a:buNone/>
              <a:defRPr sz="2667" b="1"/>
            </a:lvl2pPr>
            <a:lvl3pPr marL="1217706" indent="0">
              <a:buNone/>
              <a:defRPr sz="2400" b="1"/>
            </a:lvl3pPr>
            <a:lvl4pPr marL="1826545" indent="0">
              <a:buNone/>
              <a:defRPr sz="2133" b="1"/>
            </a:lvl4pPr>
            <a:lvl5pPr marL="2435410" indent="0">
              <a:buNone/>
              <a:defRPr sz="2133" b="1"/>
            </a:lvl5pPr>
            <a:lvl6pPr marL="3044224" indent="0">
              <a:buNone/>
              <a:defRPr sz="2133" b="1"/>
            </a:lvl6pPr>
            <a:lvl7pPr marL="3653039" indent="0">
              <a:buNone/>
              <a:defRPr sz="2133" b="1"/>
            </a:lvl7pPr>
            <a:lvl8pPr marL="4261903" indent="0">
              <a:buNone/>
              <a:defRPr sz="2133" b="1"/>
            </a:lvl8pPr>
            <a:lvl9pPr marL="4870757"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3" y="1535113"/>
            <a:ext cx="5389033" cy="639763"/>
          </a:xfrm>
        </p:spPr>
        <p:txBody>
          <a:bodyPr anchor="b"/>
          <a:lstStyle>
            <a:lvl1pPr marL="0" indent="0">
              <a:buNone/>
              <a:defRPr sz="3200" b="1"/>
            </a:lvl1pPr>
            <a:lvl2pPr marL="608815" indent="0">
              <a:buNone/>
              <a:defRPr sz="2667" b="1"/>
            </a:lvl2pPr>
            <a:lvl3pPr marL="1217706" indent="0">
              <a:buNone/>
              <a:defRPr sz="2400" b="1"/>
            </a:lvl3pPr>
            <a:lvl4pPr marL="1826545" indent="0">
              <a:buNone/>
              <a:defRPr sz="2133" b="1"/>
            </a:lvl4pPr>
            <a:lvl5pPr marL="2435410" indent="0">
              <a:buNone/>
              <a:defRPr sz="2133" b="1"/>
            </a:lvl5pPr>
            <a:lvl6pPr marL="3044224" indent="0">
              <a:buNone/>
              <a:defRPr sz="2133" b="1"/>
            </a:lvl6pPr>
            <a:lvl7pPr marL="3653039" indent="0">
              <a:buNone/>
              <a:defRPr sz="2133" b="1"/>
            </a:lvl7pPr>
            <a:lvl8pPr marL="4261903" indent="0">
              <a:buNone/>
              <a:defRPr sz="2133" b="1"/>
            </a:lvl8pPr>
            <a:lvl9pPr marL="4870757"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43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3/3/2023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614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3/3/2023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059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3/3/2023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076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12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7" y="1435104"/>
            <a:ext cx="4011084" cy="4691063"/>
          </a:xfrm>
        </p:spPr>
        <p:txBody>
          <a:bodyPr/>
          <a:lstStyle>
            <a:lvl1pPr marL="0" indent="0">
              <a:buNone/>
              <a:defRPr sz="1867"/>
            </a:lvl1pPr>
            <a:lvl2pPr marL="608815" indent="0">
              <a:buNone/>
              <a:defRPr sz="1600"/>
            </a:lvl2pPr>
            <a:lvl3pPr marL="1217706" indent="0">
              <a:buNone/>
              <a:defRPr sz="1333"/>
            </a:lvl3pPr>
            <a:lvl4pPr marL="1826545" indent="0">
              <a:buNone/>
              <a:defRPr sz="1200"/>
            </a:lvl4pPr>
            <a:lvl5pPr marL="2435410" indent="0">
              <a:buNone/>
              <a:defRPr sz="1200"/>
            </a:lvl5pPr>
            <a:lvl6pPr marL="3044224" indent="0">
              <a:buNone/>
              <a:defRPr sz="1200"/>
            </a:lvl6pPr>
            <a:lvl7pPr marL="3653039" indent="0">
              <a:buNone/>
              <a:defRPr sz="1200"/>
            </a:lvl7pPr>
            <a:lvl8pPr marL="4261903" indent="0">
              <a:buNone/>
              <a:defRPr sz="1200"/>
            </a:lvl8pPr>
            <a:lvl9pPr marL="48707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3/3/2023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857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815" indent="0">
              <a:buNone/>
              <a:defRPr sz="3733"/>
            </a:lvl2pPr>
            <a:lvl3pPr marL="1217706" indent="0">
              <a:buNone/>
              <a:defRPr sz="3200"/>
            </a:lvl3pPr>
            <a:lvl4pPr marL="1826545" indent="0">
              <a:buNone/>
              <a:defRPr sz="2667"/>
            </a:lvl4pPr>
            <a:lvl5pPr marL="2435410" indent="0">
              <a:buNone/>
              <a:defRPr sz="2667"/>
            </a:lvl5pPr>
            <a:lvl6pPr marL="3044224" indent="0">
              <a:buNone/>
              <a:defRPr sz="2667"/>
            </a:lvl6pPr>
            <a:lvl7pPr marL="3653039" indent="0">
              <a:buNone/>
              <a:defRPr sz="2667"/>
            </a:lvl7pPr>
            <a:lvl8pPr marL="4261903" indent="0">
              <a:buNone/>
              <a:defRPr sz="2667"/>
            </a:lvl8pPr>
            <a:lvl9pPr marL="4870757" indent="0">
              <a:buNone/>
              <a:defRPr sz="2667"/>
            </a:lvl9pPr>
          </a:lstStyle>
          <a:p>
            <a:endParaRPr lang="en-US"/>
          </a:p>
        </p:txBody>
      </p:sp>
      <p:sp>
        <p:nvSpPr>
          <p:cNvPr id="4" name="Text Placeholder 3"/>
          <p:cNvSpPr>
            <a:spLocks noGrp="1"/>
          </p:cNvSpPr>
          <p:nvPr>
            <p:ph type="body" sz="half" idx="2"/>
          </p:nvPr>
        </p:nvSpPr>
        <p:spPr>
          <a:xfrm>
            <a:off x="2389717" y="5367407"/>
            <a:ext cx="7315200" cy="804863"/>
          </a:xfrm>
        </p:spPr>
        <p:txBody>
          <a:bodyPr/>
          <a:lstStyle>
            <a:lvl1pPr marL="0" indent="0">
              <a:buNone/>
              <a:defRPr sz="1867"/>
            </a:lvl1pPr>
            <a:lvl2pPr marL="608815" indent="0">
              <a:buNone/>
              <a:defRPr sz="1600"/>
            </a:lvl2pPr>
            <a:lvl3pPr marL="1217706" indent="0">
              <a:buNone/>
              <a:defRPr sz="1333"/>
            </a:lvl3pPr>
            <a:lvl4pPr marL="1826545" indent="0">
              <a:buNone/>
              <a:defRPr sz="1200"/>
            </a:lvl4pPr>
            <a:lvl5pPr marL="2435410" indent="0">
              <a:buNone/>
              <a:defRPr sz="1200"/>
            </a:lvl5pPr>
            <a:lvl6pPr marL="3044224" indent="0">
              <a:buNone/>
              <a:defRPr sz="1200"/>
            </a:lvl6pPr>
            <a:lvl7pPr marL="3653039" indent="0">
              <a:buNone/>
              <a:defRPr sz="1200"/>
            </a:lvl7pPr>
            <a:lvl8pPr marL="4261903" indent="0">
              <a:buNone/>
              <a:defRPr sz="1200"/>
            </a:lvl8pPr>
            <a:lvl9pPr marL="48707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3/3/2023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448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402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877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0584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27806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80984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59571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32079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80615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51963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33502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67222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76557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62804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73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40" tIns="45670" rIns="91340" bIns="4567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40" tIns="45670" rIns="91340" bIns="4567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340" tIns="45670" rIns="91340" bIns="45670" rtlCol="0" anchor="ctr"/>
          <a:lstStyle>
            <a:lvl1pPr algn="l">
              <a:defRPr sz="1600">
                <a:solidFill>
                  <a:schemeClr val="tx1">
                    <a:tint val="75000"/>
                  </a:schemeClr>
                </a:solidFill>
              </a:defRPr>
            </a:lvl1pPr>
          </a:lstStyle>
          <a:p>
            <a:pPr defTabSz="1217706"/>
            <a:fld id="{8B4DEF19-180F-4A65-B4F1-ED6AE6A9FE3E}" type="datetimeFigureOut">
              <a:rPr lang="en-US" smtClean="0">
                <a:solidFill>
                  <a:prstClr val="black">
                    <a:tint val="75000"/>
                  </a:prstClr>
                </a:solidFill>
              </a:rPr>
              <a:pPr defTabSz="1217706"/>
              <a:t>3/3/2023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340" tIns="45670" rIns="91340" bIns="45670" rtlCol="0" anchor="ctr"/>
          <a:lstStyle>
            <a:lvl1pPr algn="ctr">
              <a:defRPr sz="1600">
                <a:solidFill>
                  <a:schemeClr val="tx1">
                    <a:tint val="75000"/>
                  </a:schemeClr>
                </a:solidFill>
              </a:defRPr>
            </a:lvl1pPr>
          </a:lstStyle>
          <a:p>
            <a:pPr defTabSz="1217706"/>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340" tIns="45670" rIns="91340" bIns="45670" rtlCol="0" anchor="ctr"/>
          <a:lstStyle>
            <a:lvl1pPr algn="r">
              <a:defRPr sz="1600">
                <a:solidFill>
                  <a:schemeClr val="tx1">
                    <a:tint val="75000"/>
                  </a:schemeClr>
                </a:solidFill>
              </a:defRPr>
            </a:lvl1pPr>
          </a:lstStyle>
          <a:p>
            <a:pPr defTabSz="1217706"/>
            <a:fld id="{7A7A428E-E799-4F72-806A-8C264C703076}" type="slidenum">
              <a:rPr lang="en-US" smtClean="0">
                <a:solidFill>
                  <a:prstClr val="black">
                    <a:tint val="75000"/>
                  </a:prstClr>
                </a:solidFill>
              </a:rPr>
              <a:pPr defTabSz="1217706"/>
              <a:t>‹#›</a:t>
            </a:fld>
            <a:endParaRPr lang="en-US">
              <a:solidFill>
                <a:prstClr val="black">
                  <a:tint val="75000"/>
                </a:prstClr>
              </a:solidFill>
            </a:endParaRPr>
          </a:p>
        </p:txBody>
      </p:sp>
    </p:spTree>
    <p:extLst>
      <p:ext uri="{BB962C8B-B14F-4D97-AF65-F5344CB8AC3E}">
        <p14:creationId xmlns:p14="http://schemas.microsoft.com/office/powerpoint/2010/main" val="403973426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1217706" rtl="0" eaLnBrk="1" latinLnBrk="0" hangingPunct="1">
        <a:spcBef>
          <a:spcPct val="0"/>
        </a:spcBef>
        <a:buNone/>
        <a:defRPr sz="5867" kern="1200">
          <a:solidFill>
            <a:schemeClr val="tx1"/>
          </a:solidFill>
          <a:latin typeface="+mj-lt"/>
          <a:ea typeface="+mj-ea"/>
          <a:cs typeface="+mj-cs"/>
        </a:defRPr>
      </a:lvl1pPr>
    </p:titleStyle>
    <p:bodyStyle>
      <a:lvl1pPr marL="456611" indent="-456611" algn="l" defTabSz="121770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401" indent="-380534" algn="l" defTabSz="121770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2111" indent="-304407" algn="l" defTabSz="121770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951"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817"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8631"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7496"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6335"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5175"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706" rtl="0" eaLnBrk="1" latinLnBrk="0" hangingPunct="1">
        <a:defRPr sz="2400" kern="1200">
          <a:solidFill>
            <a:schemeClr val="tx1"/>
          </a:solidFill>
          <a:latin typeface="+mn-lt"/>
          <a:ea typeface="+mn-ea"/>
          <a:cs typeface="+mn-cs"/>
        </a:defRPr>
      </a:lvl1pPr>
      <a:lvl2pPr marL="608815" algn="l" defTabSz="1217706" rtl="0" eaLnBrk="1" latinLnBrk="0" hangingPunct="1">
        <a:defRPr sz="2400" kern="1200">
          <a:solidFill>
            <a:schemeClr val="tx1"/>
          </a:solidFill>
          <a:latin typeface="+mn-lt"/>
          <a:ea typeface="+mn-ea"/>
          <a:cs typeface="+mn-cs"/>
        </a:defRPr>
      </a:lvl2pPr>
      <a:lvl3pPr marL="1217706" algn="l" defTabSz="1217706" rtl="0" eaLnBrk="1" latinLnBrk="0" hangingPunct="1">
        <a:defRPr sz="2400" kern="1200">
          <a:solidFill>
            <a:schemeClr val="tx1"/>
          </a:solidFill>
          <a:latin typeface="+mn-lt"/>
          <a:ea typeface="+mn-ea"/>
          <a:cs typeface="+mn-cs"/>
        </a:defRPr>
      </a:lvl3pPr>
      <a:lvl4pPr marL="1826545" algn="l" defTabSz="1217706" rtl="0" eaLnBrk="1" latinLnBrk="0" hangingPunct="1">
        <a:defRPr sz="2400" kern="1200">
          <a:solidFill>
            <a:schemeClr val="tx1"/>
          </a:solidFill>
          <a:latin typeface="+mn-lt"/>
          <a:ea typeface="+mn-ea"/>
          <a:cs typeface="+mn-cs"/>
        </a:defRPr>
      </a:lvl4pPr>
      <a:lvl5pPr marL="2435410" algn="l" defTabSz="1217706" rtl="0" eaLnBrk="1" latinLnBrk="0" hangingPunct="1">
        <a:defRPr sz="2400" kern="1200">
          <a:solidFill>
            <a:schemeClr val="tx1"/>
          </a:solidFill>
          <a:latin typeface="+mn-lt"/>
          <a:ea typeface="+mn-ea"/>
          <a:cs typeface="+mn-cs"/>
        </a:defRPr>
      </a:lvl5pPr>
      <a:lvl6pPr marL="3044224" algn="l" defTabSz="1217706" rtl="0" eaLnBrk="1" latinLnBrk="0" hangingPunct="1">
        <a:defRPr sz="2400" kern="1200">
          <a:solidFill>
            <a:schemeClr val="tx1"/>
          </a:solidFill>
          <a:latin typeface="+mn-lt"/>
          <a:ea typeface="+mn-ea"/>
          <a:cs typeface="+mn-cs"/>
        </a:defRPr>
      </a:lvl6pPr>
      <a:lvl7pPr marL="3653039" algn="l" defTabSz="1217706" rtl="0" eaLnBrk="1" latinLnBrk="0" hangingPunct="1">
        <a:defRPr sz="2400" kern="1200">
          <a:solidFill>
            <a:schemeClr val="tx1"/>
          </a:solidFill>
          <a:latin typeface="+mn-lt"/>
          <a:ea typeface="+mn-ea"/>
          <a:cs typeface="+mn-cs"/>
        </a:defRPr>
      </a:lvl7pPr>
      <a:lvl8pPr marL="4261903" algn="l" defTabSz="1217706" rtl="0" eaLnBrk="1" latinLnBrk="0" hangingPunct="1">
        <a:defRPr sz="2400" kern="1200">
          <a:solidFill>
            <a:schemeClr val="tx1"/>
          </a:solidFill>
          <a:latin typeface="+mn-lt"/>
          <a:ea typeface="+mn-ea"/>
          <a:cs typeface="+mn-cs"/>
        </a:defRPr>
      </a:lvl8pPr>
      <a:lvl9pPr marL="4870757" algn="l" defTabSz="121770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564807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8.xml"/><Relationship Id="rId5" Type="http://schemas.microsoft.com/office/2007/relationships/hdphoto" Target="../media/hdphoto2.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026" y="583992"/>
            <a:ext cx="4780558" cy="5771731"/>
          </a:xfrm>
          <a:prstGeom prst="rect">
            <a:avLst/>
          </a:prstGeom>
        </p:spPr>
      </p:pic>
      <p:sp>
        <p:nvSpPr>
          <p:cNvPr id="9" name="TextBox 8"/>
          <p:cNvSpPr txBox="1"/>
          <p:nvPr/>
        </p:nvSpPr>
        <p:spPr>
          <a:xfrm>
            <a:off x="6308408" y="1912419"/>
            <a:ext cx="3935895" cy="2677656"/>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Chia </a:t>
            </a:r>
            <a:r>
              <a:rPr lang="en-US" sz="2800" dirty="0" err="1" smtClean="0">
                <a:latin typeface="Times New Roman" panose="02020603050405020304" pitchFamily="18" charset="0"/>
                <a:cs typeface="Times New Roman" panose="02020603050405020304" pitchFamily="18" charset="0"/>
              </a:rPr>
              <a:t>sẻ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quyển</a:t>
            </a:r>
            <a:r>
              <a:rPr lang="en-US" sz="2800" dirty="0" smtClean="0">
                <a:latin typeface="Times New Roman" panose="02020603050405020304" pitchFamily="18" charset="0"/>
                <a:cs typeface="Times New Roman" panose="02020603050405020304" pitchFamily="18" charset="0"/>
              </a:rPr>
              <a:t> “TỪ ĐIỂN TIẾNG VIỆT THÔNG DỤNG”.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073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文本框 4"/>
          <p:cNvSpPr txBox="1"/>
          <p:nvPr/>
        </p:nvSpPr>
        <p:spPr>
          <a:xfrm>
            <a:off x="2781837" y="460674"/>
            <a:ext cx="7006107" cy="1015663"/>
          </a:xfrm>
          <a:prstGeom prst="rect">
            <a:avLst/>
          </a:prstGeom>
          <a:solidFill>
            <a:srgbClr val="EA9696"/>
          </a:solidFill>
          <a:ln w="38100">
            <a:noFill/>
          </a:ln>
        </p:spPr>
        <p:txBody>
          <a:bodyPr wrap="square" rtlCol="0" anchor="ctr">
            <a:spAutoFit/>
          </a:bodyPr>
          <a:lstStyle/>
          <a:p>
            <a:pPr algn="ctr">
              <a:lnSpc>
                <a:spcPct val="150000"/>
              </a:lnSpc>
            </a:pP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GHÉP NỐI NGHĨA CỦA TỪ</a:t>
            </a:r>
            <a:endParaRPr kumimoji="1" lang="zh-CN" altLang="en-US" sz="40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graphicFrame>
        <p:nvGraphicFramePr>
          <p:cNvPr id="17" name="Google Shape;1270;p47"/>
          <p:cNvGraphicFramePr/>
          <p:nvPr>
            <p:extLst>
              <p:ext uri="{D42A27DB-BD31-4B8C-83A1-F6EECF244321}">
                <p14:modId xmlns:p14="http://schemas.microsoft.com/office/powerpoint/2010/main" val="4237942511"/>
              </p:ext>
            </p:extLst>
          </p:nvPr>
        </p:nvGraphicFramePr>
        <p:xfrm>
          <a:off x="1497526" y="1751528"/>
          <a:ext cx="9848762" cy="4006404"/>
        </p:xfrm>
        <a:graphic>
          <a:graphicData uri="http://schemas.openxmlformats.org/drawingml/2006/table">
            <a:tbl>
              <a:tblPr>
                <a:noFill/>
              </a:tblPr>
              <a:tblGrid>
                <a:gridCol w="1858046">
                  <a:extLst>
                    <a:ext uri="{9D8B030D-6E8A-4147-A177-3AD203B41FA5}">
                      <a16:colId xmlns:a16="http://schemas.microsoft.com/office/drawing/2014/main" val="20000"/>
                    </a:ext>
                  </a:extLst>
                </a:gridCol>
                <a:gridCol w="1304124">
                  <a:extLst>
                    <a:ext uri="{9D8B030D-6E8A-4147-A177-3AD203B41FA5}">
                      <a16:colId xmlns:a16="http://schemas.microsoft.com/office/drawing/2014/main" val="20001"/>
                    </a:ext>
                  </a:extLst>
                </a:gridCol>
                <a:gridCol w="6686592">
                  <a:extLst>
                    <a:ext uri="{9D8B030D-6E8A-4147-A177-3AD203B41FA5}">
                      <a16:colId xmlns:a16="http://schemas.microsoft.com/office/drawing/2014/main" val="20002"/>
                    </a:ext>
                  </a:extLst>
                </a:gridCol>
              </a:tblGrid>
              <a:tr h="592644">
                <a:tc>
                  <a:txBody>
                    <a:bodyPr/>
                    <a:lstStyle/>
                    <a:p>
                      <a:pPr marL="0" marR="0" lvl="0" indent="0" algn="ctr" rtl="0">
                        <a:spcBef>
                          <a:spcPts val="0"/>
                        </a:spcBef>
                        <a:spcAft>
                          <a:spcPts val="0"/>
                        </a:spcAft>
                        <a:buNone/>
                      </a:pPr>
                      <a:r>
                        <a:rPr lang="en-US" sz="2800" b="1" dirty="0" err="1">
                          <a:solidFill>
                            <a:schemeClr val="bg1"/>
                          </a:solidFill>
                          <a:latin typeface="Times New Roman"/>
                          <a:ea typeface="Times New Roman"/>
                          <a:cs typeface="Times New Roman"/>
                          <a:sym typeface="Times New Roman"/>
                        </a:rPr>
                        <a:t>Từ</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ngữ</a:t>
                      </a:r>
                      <a:endParaRPr sz="2800" b="1"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009999"/>
                    </a:solidFill>
                  </a:tcPr>
                </a:tc>
                <a:tc rowSpan="5">
                  <a:txBody>
                    <a:bodyPr/>
                    <a:lstStyle/>
                    <a:p>
                      <a:pPr marL="0" marR="0" lvl="0" indent="0" algn="ctr" rtl="0">
                        <a:spcBef>
                          <a:spcPts val="0"/>
                        </a:spcBef>
                        <a:spcAft>
                          <a:spcPts val="0"/>
                        </a:spcAft>
                        <a:buNone/>
                      </a:pPr>
                      <a:endParaRPr sz="2800" b="1" dirty="0">
                        <a:solidFill>
                          <a:schemeClr val="bg1"/>
                        </a:solidFill>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solidFill>
                  </a:tcPr>
                </a:tc>
                <a:tc>
                  <a:txBody>
                    <a:bodyPr/>
                    <a:lstStyle/>
                    <a:p>
                      <a:pPr marL="0" marR="0" lvl="0" indent="0" algn="ctr" rtl="0">
                        <a:spcBef>
                          <a:spcPts val="0"/>
                        </a:spcBef>
                        <a:spcAft>
                          <a:spcPts val="0"/>
                        </a:spcAft>
                        <a:buNone/>
                      </a:pPr>
                      <a:r>
                        <a:rPr lang="en-US" sz="2800" b="1" dirty="0" err="1">
                          <a:solidFill>
                            <a:schemeClr val="bg1"/>
                          </a:solidFill>
                          <a:latin typeface="Times New Roman"/>
                          <a:ea typeface="Times New Roman"/>
                          <a:cs typeface="Times New Roman"/>
                          <a:sym typeface="Times New Roman"/>
                        </a:rPr>
                        <a:t>Nghĩa</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của</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từ</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ngữ</a:t>
                      </a:r>
                      <a:endParaRPr sz="2800" b="1"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extLst>
                  <a:ext uri="{0D108BD9-81ED-4DB2-BD59-A6C34878D82A}">
                    <a16:rowId xmlns:a16="http://schemas.microsoft.com/office/drawing/2014/main" val="10000"/>
                  </a:ext>
                </a:extLst>
              </a:tr>
              <a:tr h="355600">
                <a:tc>
                  <a:txBody>
                    <a:bodyPr/>
                    <a:lstStyle/>
                    <a:p>
                      <a:pPr marL="0" marR="0" lvl="0" indent="0" algn="l" rtl="0">
                        <a:spcBef>
                          <a:spcPts val="0"/>
                        </a:spcBef>
                        <a:spcAft>
                          <a:spcPts val="0"/>
                        </a:spcAft>
                        <a:buNone/>
                      </a:pPr>
                      <a:r>
                        <a:rPr lang="en-US" sz="2800" b="1" i="1" dirty="0" err="1" smtClean="0">
                          <a:latin typeface="Times New Roman"/>
                          <a:ea typeface="Times New Roman"/>
                          <a:cs typeface="Times New Roman"/>
                          <a:sym typeface="Times New Roman"/>
                        </a:rPr>
                        <a:t>Hiện</a:t>
                      </a:r>
                      <a:r>
                        <a:rPr lang="en-US" sz="2800" b="1" i="1" baseline="0" dirty="0" smtClean="0">
                          <a:latin typeface="Times New Roman"/>
                          <a:ea typeface="Times New Roman"/>
                          <a:cs typeface="Times New Roman"/>
                          <a:sym typeface="Times New Roman"/>
                        </a:rPr>
                        <a:t> </a:t>
                      </a:r>
                      <a:r>
                        <a:rPr lang="en-US" sz="2800" b="1" i="1" baseline="0" dirty="0" err="1" smtClean="0">
                          <a:latin typeface="Times New Roman"/>
                          <a:ea typeface="Times New Roman"/>
                          <a:cs typeface="Times New Roman"/>
                          <a:sym typeface="Times New Roman"/>
                        </a:rPr>
                        <a:t>nguyên</a:t>
                      </a:r>
                      <a:r>
                        <a:rPr lang="en-US" sz="2800" b="1" i="1" baseline="0" dirty="0" smtClean="0">
                          <a:latin typeface="Times New Roman"/>
                          <a:ea typeface="Times New Roman"/>
                          <a:cs typeface="Times New Roman"/>
                          <a:sym typeface="Times New Roman"/>
                        </a:rPr>
                        <a:t> </a:t>
                      </a:r>
                      <a:r>
                        <a:rPr lang="en-US" sz="2800" b="1" i="1" baseline="0" dirty="0" err="1" smtClean="0">
                          <a:latin typeface="Times New Roman"/>
                          <a:ea typeface="Times New Roman"/>
                          <a:cs typeface="Times New Roman"/>
                          <a:sym typeface="Times New Roman"/>
                        </a:rPr>
                        <a:t>hình</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vMerge="1">
                  <a:txBody>
                    <a:bodyPr/>
                    <a:lstStyle/>
                    <a:p>
                      <a:pPr marL="0" marR="0" lvl="0" indent="0" algn="l"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vi-VN" sz="2800" dirty="0" smtClean="0">
                          <a:latin typeface="Times New Roman"/>
                          <a:ea typeface="Times New Roman"/>
                          <a:cs typeface="Times New Roman"/>
                          <a:sym typeface="Times New Roman"/>
                        </a:rPr>
                        <a:t>Tấm lòng rộng rãi, dễ tha thứ, cảm thông với những tội lỗi, sai lầm, … của người khác</a:t>
                      </a:r>
                      <a:endParaRPr lang="vi-VN"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55600">
                <a:tc>
                  <a:txBody>
                    <a:bodyPr/>
                    <a:lstStyle/>
                    <a:p>
                      <a:pPr marL="0" marR="0" lvl="0" indent="0" algn="just" rtl="0">
                        <a:spcBef>
                          <a:spcPts val="0"/>
                        </a:spcBef>
                        <a:spcAft>
                          <a:spcPts val="0"/>
                        </a:spcAft>
                        <a:buNone/>
                      </a:pPr>
                      <a:r>
                        <a:rPr lang="en-US" sz="2800" b="1" i="1" dirty="0" smtClean="0">
                          <a:latin typeface="Times New Roman"/>
                          <a:ea typeface="Times New Roman"/>
                          <a:cs typeface="Times New Roman"/>
                          <a:sym typeface="Times New Roman"/>
                        </a:rPr>
                        <a:t>Vu </a:t>
                      </a:r>
                      <a:r>
                        <a:rPr lang="en-US" sz="2800" b="1" i="1" dirty="0" err="1" smtClean="0">
                          <a:latin typeface="Times New Roman"/>
                          <a:ea typeface="Times New Roman"/>
                          <a:cs typeface="Times New Roman"/>
                          <a:sym typeface="Times New Roman"/>
                        </a:rPr>
                        <a:t>vạ</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vMerge="1">
                  <a:txBody>
                    <a:bodyPr/>
                    <a:lstStyle/>
                    <a:p>
                      <a:pPr marL="0" marR="0" lvl="0" indent="0" algn="just"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vi-VN" sz="2800" dirty="0" smtClean="0">
                          <a:latin typeface="Times New Roman"/>
                          <a:ea typeface="Times New Roman"/>
                          <a:cs typeface="Times New Roman"/>
                          <a:sym typeface="Times New Roman"/>
                        </a:rPr>
                        <a:t>Không thể cử động được do gân cốt như rã rời ra</a:t>
                      </a:r>
                      <a:endParaRPr lang="vi-VN"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5600">
                <a:tc>
                  <a:txBody>
                    <a:bodyPr/>
                    <a:lstStyle/>
                    <a:p>
                      <a:pPr marL="0" marR="0" lvl="0" indent="0" algn="just" rtl="0">
                        <a:spcBef>
                          <a:spcPts val="0"/>
                        </a:spcBef>
                        <a:spcAft>
                          <a:spcPts val="0"/>
                        </a:spcAft>
                        <a:buNone/>
                      </a:pPr>
                      <a:r>
                        <a:rPr lang="en-US" sz="2800" b="1" i="1" dirty="0" err="1" smtClean="0">
                          <a:latin typeface="Times New Roman"/>
                          <a:ea typeface="Times New Roman"/>
                          <a:cs typeface="Times New Roman"/>
                          <a:sym typeface="Times New Roman"/>
                        </a:rPr>
                        <a:t>Rộng</a:t>
                      </a:r>
                      <a:r>
                        <a:rPr lang="en-US" sz="2800" b="1" i="1" dirty="0" smtClean="0">
                          <a:latin typeface="Times New Roman"/>
                          <a:ea typeface="Times New Roman"/>
                          <a:cs typeface="Times New Roman"/>
                          <a:sym typeface="Times New Roman"/>
                        </a:rPr>
                        <a:t> </a:t>
                      </a:r>
                      <a:r>
                        <a:rPr lang="en-US" sz="2800" b="1" i="1" dirty="0" err="1" smtClean="0">
                          <a:latin typeface="Times New Roman"/>
                          <a:ea typeface="Times New Roman"/>
                          <a:cs typeface="Times New Roman"/>
                          <a:sym typeface="Times New Roman"/>
                        </a:rPr>
                        <a:t>lượng</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vMerge="1">
                  <a:txBody>
                    <a:bodyPr/>
                    <a:lstStyle/>
                    <a:p>
                      <a:pPr marL="0" marR="0" lvl="0" indent="0" algn="just"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vi-VN" sz="2800" dirty="0" smtClean="0">
                          <a:latin typeface="Times New Roman"/>
                          <a:ea typeface="Times New Roman"/>
                          <a:cs typeface="Times New Roman"/>
                          <a:sym typeface="Times New Roman"/>
                        </a:rPr>
                        <a:t>Đổ tội cho người khác (tội mà người đó không làm)</a:t>
                      </a:r>
                      <a:endParaRPr lang="vi-VN" sz="280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55600">
                <a:tc>
                  <a:txBody>
                    <a:bodyPr/>
                    <a:lstStyle/>
                    <a:p>
                      <a:pPr marL="0" marR="0" lvl="0" indent="0" algn="just" rtl="0">
                        <a:spcBef>
                          <a:spcPts val="0"/>
                        </a:spcBef>
                        <a:spcAft>
                          <a:spcPts val="0"/>
                        </a:spcAft>
                        <a:buNone/>
                      </a:pPr>
                      <a:r>
                        <a:rPr lang="en-US" sz="2800" b="1" i="1" dirty="0" err="1" smtClean="0">
                          <a:latin typeface="Times New Roman"/>
                          <a:ea typeface="Times New Roman"/>
                          <a:cs typeface="Times New Roman"/>
                          <a:sym typeface="Times New Roman"/>
                        </a:rPr>
                        <a:t>Bủn</a:t>
                      </a:r>
                      <a:r>
                        <a:rPr lang="en-US" sz="2800" b="1" i="1" baseline="0" dirty="0" smtClean="0">
                          <a:latin typeface="Times New Roman"/>
                          <a:ea typeface="Times New Roman"/>
                          <a:cs typeface="Times New Roman"/>
                          <a:sym typeface="Times New Roman"/>
                        </a:rPr>
                        <a:t> </a:t>
                      </a:r>
                      <a:r>
                        <a:rPr lang="en-US" sz="2800" b="1" i="1" baseline="0" dirty="0" err="1" smtClean="0">
                          <a:latin typeface="Times New Roman"/>
                          <a:ea typeface="Times New Roman"/>
                          <a:cs typeface="Times New Roman"/>
                          <a:sym typeface="Times New Roman"/>
                        </a:rPr>
                        <a:t>rủn</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pPr marL="0" marR="0" lvl="0" indent="0" algn="just"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800" dirty="0" err="1" smtClean="0">
                          <a:latin typeface="Times New Roman"/>
                          <a:ea typeface="Times New Roman"/>
                          <a:cs typeface="Times New Roman"/>
                          <a:sym typeface="Times New Roman"/>
                        </a:rPr>
                        <a:t>Trở</a:t>
                      </a:r>
                      <a:r>
                        <a:rPr lang="en-US" sz="2800" dirty="0" smtClean="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về</a:t>
                      </a:r>
                      <a:r>
                        <a:rPr lang="en-US" sz="2800" dirty="0" smtClean="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hình</a:t>
                      </a:r>
                      <a:r>
                        <a:rPr lang="en-US" sz="2800" dirty="0" smtClean="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dạng</a:t>
                      </a:r>
                      <a:r>
                        <a:rPr lang="en-US" sz="2800" dirty="0" smtClean="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vốn</a:t>
                      </a:r>
                      <a:r>
                        <a:rPr lang="en-US" sz="2800" dirty="0" smtClean="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có</a:t>
                      </a:r>
                      <a:endParaRPr lang="en-US"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cxnSp>
        <p:nvCxnSpPr>
          <p:cNvPr id="20" name="Straight Arrow Connector 19"/>
          <p:cNvCxnSpPr/>
          <p:nvPr/>
        </p:nvCxnSpPr>
        <p:spPr>
          <a:xfrm>
            <a:off x="3335628" y="2794715"/>
            <a:ext cx="1300766" cy="2807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35628" y="3992451"/>
            <a:ext cx="1300766" cy="862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335628" y="3000777"/>
            <a:ext cx="1300766" cy="1893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335628" y="3992451"/>
            <a:ext cx="1300766" cy="1609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08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10" name="Google Shape;1219;p44"/>
          <p:cNvSpPr/>
          <p:nvPr/>
        </p:nvSpPr>
        <p:spPr>
          <a:xfrm>
            <a:off x="608444" y="664049"/>
            <a:ext cx="2701425" cy="64629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600" b="1" i="1" kern="0" dirty="0" err="1">
                <a:solidFill>
                  <a:srgbClr val="FF0000"/>
                </a:solidFill>
                <a:latin typeface="Times New Roman" panose="02020603050405020304" pitchFamily="18" charset="0"/>
                <a:ea typeface="Times New Roman"/>
                <a:cs typeface="Times New Roman" panose="02020603050405020304" pitchFamily="18" charset="0"/>
                <a:sym typeface="Times New Roman"/>
              </a:rPr>
              <a:t>Bài</a:t>
            </a:r>
            <a:r>
              <a:rPr lang="en-US" sz="3600" b="1" i="1" kern="0" dirty="0">
                <a:solidFill>
                  <a:srgbClr val="FF0000"/>
                </a:solidFill>
                <a:latin typeface="Times New Roman" panose="02020603050405020304" pitchFamily="18" charset="0"/>
                <a:ea typeface="Times New Roman"/>
                <a:cs typeface="Times New Roman" panose="02020603050405020304" pitchFamily="18" charset="0"/>
                <a:sym typeface="Times New Roman"/>
              </a:rPr>
              <a:t>  3</a:t>
            </a:r>
            <a:r>
              <a:rPr lang="en-US" sz="3600" b="1" i="1" kern="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a:t>
            </a:r>
            <a:r>
              <a:rPr lang="en-US" sz="3600" b="1" i="1" kern="0" dirty="0" err="1" smtClean="0">
                <a:solidFill>
                  <a:srgbClr val="FF0000"/>
                </a:solidFill>
                <a:latin typeface="Times New Roman" panose="02020603050405020304" pitchFamily="18" charset="0"/>
                <a:ea typeface="Times New Roman"/>
                <a:cs typeface="Times New Roman" panose="02020603050405020304" pitchFamily="18" charset="0"/>
                <a:sym typeface="Times New Roman"/>
              </a:rPr>
              <a:t>tr</a:t>
            </a:r>
            <a:r>
              <a:rPr lang="en-US" sz="3600" b="1" i="1" kern="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 31: </a:t>
            </a:r>
            <a:endParaRPr sz="3600" i="1" kern="0" dirty="0">
              <a:solidFill>
                <a:srgbClr val="FF0000"/>
              </a:solidFill>
              <a:latin typeface="Times New Roman" panose="02020603050405020304" pitchFamily="18" charset="0"/>
              <a:ea typeface="Calibri"/>
              <a:cs typeface="Times New Roman" panose="02020603050405020304" pitchFamily="18" charset="0"/>
              <a:sym typeface="Calibri"/>
            </a:endParaRPr>
          </a:p>
        </p:txBody>
      </p:sp>
      <p:graphicFrame>
        <p:nvGraphicFramePr>
          <p:cNvPr id="11" name="Google Shape;1303;p49"/>
          <p:cNvGraphicFramePr/>
          <p:nvPr>
            <p:extLst>
              <p:ext uri="{D42A27DB-BD31-4B8C-83A1-F6EECF244321}">
                <p14:modId xmlns:p14="http://schemas.microsoft.com/office/powerpoint/2010/main" val="3296873637"/>
              </p:ext>
            </p:extLst>
          </p:nvPr>
        </p:nvGraphicFramePr>
        <p:xfrm>
          <a:off x="660400" y="1615779"/>
          <a:ext cx="10858525" cy="4389120"/>
        </p:xfrm>
        <a:graphic>
          <a:graphicData uri="http://schemas.openxmlformats.org/drawingml/2006/table">
            <a:tbl>
              <a:tblPr>
                <a:noFill/>
              </a:tblPr>
              <a:tblGrid>
                <a:gridCol w="754075">
                  <a:extLst>
                    <a:ext uri="{9D8B030D-6E8A-4147-A177-3AD203B41FA5}">
                      <a16:colId xmlns:a16="http://schemas.microsoft.com/office/drawing/2014/main" val="20000"/>
                    </a:ext>
                  </a:extLst>
                </a:gridCol>
                <a:gridCol w="3214700">
                  <a:extLst>
                    <a:ext uri="{9D8B030D-6E8A-4147-A177-3AD203B41FA5}">
                      <a16:colId xmlns:a16="http://schemas.microsoft.com/office/drawing/2014/main" val="20001"/>
                    </a:ext>
                  </a:extLst>
                </a:gridCol>
                <a:gridCol w="6889750">
                  <a:extLst>
                    <a:ext uri="{9D8B030D-6E8A-4147-A177-3AD203B41FA5}">
                      <a16:colId xmlns:a16="http://schemas.microsoft.com/office/drawing/2014/main" val="20002"/>
                    </a:ext>
                  </a:extLst>
                </a:gridCol>
              </a:tblGrid>
              <a:tr h="333300">
                <a:tc>
                  <a:txBody>
                    <a:bodyPr/>
                    <a:lstStyle/>
                    <a:p>
                      <a:pPr marL="0" marR="0" lvl="0" indent="0" algn="ctr" rtl="0">
                        <a:spcBef>
                          <a:spcPts val="0"/>
                        </a:spcBef>
                        <a:spcAft>
                          <a:spcPts val="0"/>
                        </a:spcAft>
                        <a:buNone/>
                      </a:pPr>
                      <a:r>
                        <a:rPr lang="en-US" sz="3200" b="1" i="0" dirty="0" smtClean="0">
                          <a:solidFill>
                            <a:schemeClr val="bg1"/>
                          </a:solidFill>
                          <a:latin typeface="Times New Roman"/>
                          <a:ea typeface="Times New Roman"/>
                          <a:cs typeface="Times New Roman"/>
                          <a:sym typeface="Times New Roman"/>
                        </a:rPr>
                        <a:t>VD</a:t>
                      </a:r>
                      <a:endParaRPr sz="3200" b="1" i="0" dirty="0">
                        <a:solidFill>
                          <a:schemeClr val="bg1"/>
                        </a:solidFill>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i="0" dirty="0" err="1">
                          <a:solidFill>
                            <a:schemeClr val="bg1"/>
                          </a:solidFill>
                          <a:latin typeface="Times New Roman"/>
                          <a:ea typeface="Times New Roman"/>
                          <a:cs typeface="Times New Roman"/>
                          <a:sym typeface="Times New Roman"/>
                        </a:rPr>
                        <a:t>Từ</a:t>
                      </a:r>
                      <a:r>
                        <a:rPr lang="en-US" sz="3200" b="1" i="0" dirty="0">
                          <a:solidFill>
                            <a:schemeClr val="bg1"/>
                          </a:solidFill>
                          <a:latin typeface="Times New Roman"/>
                          <a:ea typeface="Times New Roman"/>
                          <a:cs typeface="Times New Roman"/>
                          <a:sym typeface="Times New Roman"/>
                        </a:rPr>
                        <a:t> </a:t>
                      </a:r>
                      <a:r>
                        <a:rPr lang="en-US" sz="3200" b="1" i="0" dirty="0" err="1">
                          <a:solidFill>
                            <a:schemeClr val="bg1"/>
                          </a:solidFill>
                          <a:latin typeface="Times New Roman"/>
                          <a:ea typeface="Times New Roman"/>
                          <a:cs typeface="Times New Roman"/>
                          <a:sym typeface="Times New Roman"/>
                        </a:rPr>
                        <a:t>ngữ</a:t>
                      </a:r>
                      <a:endParaRPr sz="3200" b="1" i="0" dirty="0">
                        <a:solidFill>
                          <a:schemeClr val="bg1"/>
                        </a:solidFill>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i="0" dirty="0" err="1">
                          <a:solidFill>
                            <a:schemeClr val="bg1"/>
                          </a:solidFill>
                          <a:latin typeface="Times New Roman"/>
                          <a:ea typeface="Times New Roman"/>
                          <a:cs typeface="Times New Roman"/>
                          <a:sym typeface="Times New Roman"/>
                        </a:rPr>
                        <a:t>Nghĩa</a:t>
                      </a:r>
                      <a:r>
                        <a:rPr lang="en-US" sz="3200" b="1" i="0" dirty="0">
                          <a:solidFill>
                            <a:schemeClr val="bg1"/>
                          </a:solidFill>
                          <a:latin typeface="Times New Roman"/>
                          <a:ea typeface="Times New Roman"/>
                          <a:cs typeface="Times New Roman"/>
                          <a:sym typeface="Times New Roman"/>
                        </a:rPr>
                        <a:t> </a:t>
                      </a:r>
                      <a:r>
                        <a:rPr lang="en-US" sz="3200" b="1" i="0" dirty="0" err="1">
                          <a:solidFill>
                            <a:schemeClr val="bg1"/>
                          </a:solidFill>
                          <a:latin typeface="Times New Roman"/>
                          <a:ea typeface="Times New Roman"/>
                          <a:cs typeface="Times New Roman"/>
                          <a:sym typeface="Times New Roman"/>
                        </a:rPr>
                        <a:t>của</a:t>
                      </a:r>
                      <a:r>
                        <a:rPr lang="en-US" sz="3200" b="1" i="0" dirty="0">
                          <a:solidFill>
                            <a:schemeClr val="bg1"/>
                          </a:solidFill>
                          <a:latin typeface="Times New Roman"/>
                          <a:ea typeface="Times New Roman"/>
                          <a:cs typeface="Times New Roman"/>
                          <a:sym typeface="Times New Roman"/>
                        </a:rPr>
                        <a:t> </a:t>
                      </a:r>
                      <a:r>
                        <a:rPr lang="en-US" sz="3200" b="1" i="0" dirty="0" err="1">
                          <a:solidFill>
                            <a:schemeClr val="bg1"/>
                          </a:solidFill>
                          <a:latin typeface="Times New Roman"/>
                          <a:ea typeface="Times New Roman"/>
                          <a:cs typeface="Times New Roman"/>
                          <a:sym typeface="Times New Roman"/>
                        </a:rPr>
                        <a:t>từ</a:t>
                      </a:r>
                      <a:endParaRPr b="1" i="0" dirty="0">
                        <a:solidFill>
                          <a:schemeClr val="bg1"/>
                        </a:solidFill>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extLst>
                  <a:ext uri="{0D108BD9-81ED-4DB2-BD59-A6C34878D82A}">
                    <a16:rowId xmlns:a16="http://schemas.microsoft.com/office/drawing/2014/main" val="10000"/>
                  </a:ext>
                </a:extLst>
              </a:tr>
              <a:tr h="99990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a</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khoẻ</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như</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voi</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lân</a:t>
                      </a:r>
                      <a:r>
                        <a:rPr lang="en-US" sz="3200" i="1" dirty="0">
                          <a:latin typeface="Times New Roman"/>
                          <a:ea typeface="Times New Roman"/>
                          <a:cs typeface="Times New Roman"/>
                          <a:sym typeface="Times New Roman"/>
                        </a:rPr>
                        <a:t> la:</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gạ</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3330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b</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err="1">
                          <a:latin typeface="Times New Roman"/>
                          <a:ea typeface="Times New Roman"/>
                          <a:cs typeface="Times New Roman"/>
                          <a:sym typeface="Times New Roman"/>
                        </a:rPr>
                        <a:t>Hí</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hửng</a:t>
                      </a:r>
                      <a:r>
                        <a:rPr lang="en-US" sz="3200" i="1" dirty="0">
                          <a:latin typeface="Times New Roman"/>
                          <a:ea typeface="Times New Roman"/>
                          <a:cs typeface="Times New Roman"/>
                          <a:sym typeface="Times New Roman"/>
                        </a:rPr>
                        <a:t>: </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345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c</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err="1">
                          <a:latin typeface="Times New Roman"/>
                          <a:ea typeface="Times New Roman"/>
                          <a:cs typeface="Times New Roman"/>
                          <a:sym typeface="Times New Roman"/>
                        </a:rPr>
                        <a:t>Khôi</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ngô</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tuấn</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tú</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14465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d</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bất</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hạnh</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buồn</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rười</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rượi</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 name="Rectangle 1"/>
          <p:cNvSpPr/>
          <p:nvPr/>
        </p:nvSpPr>
        <p:spPr>
          <a:xfrm>
            <a:off x="4575138" y="2095934"/>
            <a:ext cx="6096000" cy="1569660"/>
          </a:xfrm>
          <a:prstGeom prst="rect">
            <a:avLst/>
          </a:prstGeom>
        </p:spPr>
        <p:txBody>
          <a:bodyPr>
            <a:spAutoFit/>
          </a:bodyPr>
          <a:lstStyle/>
          <a:p>
            <a:pPr lvl="0" algn="just"/>
            <a:r>
              <a:rPr lang="vi-VN" sz="3200" dirty="0">
                <a:latin typeface="Times New Roman" panose="02020603050405020304" pitchFamily="18" charset="0"/>
                <a:ea typeface="Times New Roman"/>
                <a:cs typeface="Times New Roman" panose="02020603050405020304" pitchFamily="18" charset="0"/>
                <a:sym typeface="Times New Roman"/>
              </a:rPr>
              <a:t>- rất khoẻ, khoẻ khác thường.</a:t>
            </a:r>
            <a:endParaRPr lang="vi-VN" sz="3200" dirty="0">
              <a:latin typeface="Times New Roman" panose="02020603050405020304" pitchFamily="18" charset="0"/>
              <a:cs typeface="Times New Roman" panose="02020603050405020304" pitchFamily="18" charset="0"/>
            </a:endParaRPr>
          </a:p>
          <a:p>
            <a:pPr lvl="0" algn="just"/>
            <a:r>
              <a:rPr lang="vi-VN" sz="3200" dirty="0">
                <a:latin typeface="Times New Roman" panose="02020603050405020304" pitchFamily="18" charset="0"/>
                <a:ea typeface="Times New Roman"/>
                <a:cs typeface="Times New Roman" panose="02020603050405020304" pitchFamily="18" charset="0"/>
                <a:sym typeface="Times New Roman"/>
              </a:rPr>
              <a:t>- từ từ đến gần, tiếp cận ai </a:t>
            </a:r>
            <a:r>
              <a:rPr lang="en-US" sz="3200" dirty="0" err="1" smtClean="0">
                <a:latin typeface="Times New Roman" panose="02020603050405020304" pitchFamily="18" charset="0"/>
                <a:ea typeface="Times New Roman"/>
                <a:cs typeface="Times New Roman" panose="02020603050405020304" pitchFamily="18" charset="0"/>
                <a:sym typeface="Times New Roman"/>
              </a:rPr>
              <a:t>đó</a:t>
            </a:r>
            <a:r>
              <a:rPr lang="vi-VN" sz="3200" dirty="0" smtClean="0">
                <a:latin typeface="Times New Roman" panose="02020603050405020304" pitchFamily="18" charset="0"/>
                <a:ea typeface="Times New Roman"/>
                <a:cs typeface="Times New Roman" panose="02020603050405020304" pitchFamily="18" charset="0"/>
                <a:sym typeface="Times New Roman"/>
              </a:rPr>
              <a:t>.</a:t>
            </a:r>
            <a:endParaRPr lang="vi-VN" sz="3200" dirty="0">
              <a:latin typeface="Times New Roman" panose="02020603050405020304" pitchFamily="18" charset="0"/>
              <a:cs typeface="Times New Roman" panose="02020603050405020304" pitchFamily="18" charset="0"/>
            </a:endParaRPr>
          </a:p>
          <a:p>
            <a:pPr lvl="0" algn="just"/>
            <a:r>
              <a:rPr lang="vi-VN" sz="3200" dirty="0">
                <a:latin typeface="Times New Roman" panose="02020603050405020304" pitchFamily="18" charset="0"/>
                <a:ea typeface="Times New Roman"/>
                <a:cs typeface="Times New Roman" panose="02020603050405020304" pitchFamily="18" charset="0"/>
                <a:sym typeface="Times New Roman"/>
              </a:rPr>
              <a:t>- chào mời, dụ dỗ làm việc gì </a:t>
            </a:r>
            <a:r>
              <a:rPr lang="en-US" sz="3200" dirty="0" err="1" smtClean="0">
                <a:latin typeface="Times New Roman" panose="02020603050405020304" pitchFamily="18" charset="0"/>
                <a:ea typeface="Times New Roman"/>
                <a:cs typeface="Times New Roman" panose="02020603050405020304" pitchFamily="18" charset="0"/>
                <a:sym typeface="Times New Roman"/>
              </a:rPr>
              <a:t>đó</a:t>
            </a:r>
            <a:r>
              <a:rPr lang="en-US" sz="3200" dirty="0" smtClean="0">
                <a:latin typeface="Times New Roman" panose="02020603050405020304" pitchFamily="18" charset="0"/>
                <a:ea typeface="Times New Roman"/>
                <a:cs typeface="Times New Roman" panose="02020603050405020304" pitchFamily="18" charset="0"/>
                <a:sym typeface="Times New Roman"/>
              </a:rPr>
              <a:t>.</a:t>
            </a:r>
            <a:endParaRPr lang="vi-VN" sz="3200" dirty="0">
              <a:latin typeface="Times New Roman" panose="02020603050405020304" pitchFamily="18" charset="0"/>
              <a:ea typeface="Times New Roman"/>
              <a:cs typeface="Times New Roman" panose="02020603050405020304" pitchFamily="18" charset="0"/>
              <a:sym typeface="Times New Roman"/>
            </a:endParaRPr>
          </a:p>
        </p:txBody>
      </p:sp>
      <p:sp>
        <p:nvSpPr>
          <p:cNvPr id="3" name="Rectangle 2"/>
          <p:cNvSpPr/>
          <p:nvPr/>
        </p:nvSpPr>
        <p:spPr>
          <a:xfrm>
            <a:off x="4721317" y="3545984"/>
            <a:ext cx="3177473" cy="584775"/>
          </a:xfrm>
          <a:prstGeom prst="rect">
            <a:avLst/>
          </a:prstGeom>
        </p:spPr>
        <p:txBody>
          <a:bodyPr wrap="none">
            <a:spAutoFit/>
          </a:bodyPr>
          <a:lstStyle/>
          <a:p>
            <a:pPr lvl="0" algn="just"/>
            <a:r>
              <a:rPr lang="en-US" sz="3200" dirty="0" err="1">
                <a:latin typeface="Times New Roman" panose="02020603050405020304" pitchFamily="18" charset="0"/>
                <a:ea typeface="Times New Roman"/>
                <a:cs typeface="Times New Roman" panose="02020603050405020304" pitchFamily="18" charset="0"/>
                <a:sym typeface="Times New Roman"/>
              </a:rPr>
              <a:t>vui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mừng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thái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quá</a:t>
            </a:r>
            <a:endParaRPr lang="en-US" sz="3200" dirty="0">
              <a:latin typeface="Times New Roman" panose="02020603050405020304" pitchFamily="18" charset="0"/>
              <a:ea typeface="Times New Roman"/>
              <a:cs typeface="Times New Roman" panose="02020603050405020304" pitchFamily="18" charset="0"/>
              <a:sym typeface="Times New Roman"/>
            </a:endParaRPr>
          </a:p>
        </p:txBody>
      </p:sp>
      <p:sp>
        <p:nvSpPr>
          <p:cNvPr id="6" name="Rectangle 5"/>
          <p:cNvSpPr/>
          <p:nvPr/>
        </p:nvSpPr>
        <p:spPr>
          <a:xfrm>
            <a:off x="4721317" y="4011149"/>
            <a:ext cx="4655442" cy="584775"/>
          </a:xfrm>
          <a:prstGeom prst="rect">
            <a:avLst/>
          </a:prstGeom>
        </p:spPr>
        <p:txBody>
          <a:bodyPr wrap="none">
            <a:spAutoFit/>
          </a:bodyPr>
          <a:lstStyle/>
          <a:p>
            <a:pPr lvl="0" algn="just"/>
            <a:r>
              <a:rPr lang="en-US" sz="3200" dirty="0" err="1">
                <a:latin typeface="Times New Roman" panose="02020603050405020304" pitchFamily="18" charset="0"/>
                <a:ea typeface="Times New Roman"/>
                <a:cs typeface="Times New Roman" panose="02020603050405020304" pitchFamily="18" charset="0"/>
                <a:sym typeface="Times New Roman"/>
              </a:rPr>
              <a:t>diện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mạo</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đẹp</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đẽ</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sáng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láng</a:t>
            </a:r>
            <a:endParaRPr lang="en-US" sz="3200" dirty="0">
              <a:latin typeface="Times New Roman" panose="02020603050405020304" pitchFamily="18" charset="0"/>
              <a:ea typeface="Times New Roman"/>
              <a:cs typeface="Times New Roman" panose="02020603050405020304" pitchFamily="18" charset="0"/>
              <a:sym typeface="Times New Roman"/>
            </a:endParaRPr>
          </a:p>
        </p:txBody>
      </p:sp>
      <p:sp>
        <p:nvSpPr>
          <p:cNvPr id="8" name="Rectangle 7"/>
          <p:cNvSpPr/>
          <p:nvPr/>
        </p:nvSpPr>
        <p:spPr>
          <a:xfrm>
            <a:off x="4575138" y="4476314"/>
            <a:ext cx="6096000" cy="1569660"/>
          </a:xfrm>
          <a:prstGeom prst="rect">
            <a:avLst/>
          </a:prstGeom>
        </p:spPr>
        <p:txBody>
          <a:bodyPr>
            <a:spAutoFit/>
          </a:bodyPr>
          <a:lstStyle/>
          <a:p>
            <a:pPr lvl="0" algn="just"/>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không</a:t>
            </a:r>
            <a:r>
              <a:rPr lang="en-US" sz="3200" dirty="0">
                <a:latin typeface="Times New Roman" panose="02020603050405020304" pitchFamily="18" charset="0"/>
                <a:ea typeface="Times New Roman"/>
                <a:cs typeface="Times New Roman" panose="02020603050405020304" pitchFamily="18" charset="0"/>
                <a:sym typeface="Times New Roman"/>
              </a:rPr>
              <a:t> may, </a:t>
            </a:r>
            <a:r>
              <a:rPr lang="en-US" sz="3200" dirty="0" err="1">
                <a:latin typeface="Times New Roman" panose="02020603050405020304" pitchFamily="18" charset="0"/>
                <a:ea typeface="Times New Roman"/>
                <a:cs typeface="Times New Roman" panose="02020603050405020304" pitchFamily="18" charset="0"/>
                <a:sym typeface="Times New Roman"/>
              </a:rPr>
              <a:t>gặp</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phải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những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rủi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ro</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khiến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phải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đau</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khổ</a:t>
            </a:r>
            <a:r>
              <a:rPr lang="en-US" sz="3200" dirty="0">
                <a:latin typeface="Times New Roman" panose="02020603050405020304" pitchFamily="18" charset="0"/>
                <a:ea typeface="Times New Roman"/>
                <a:cs typeface="Times New Roman" panose="02020603050405020304" pitchFamily="18" charset="0"/>
                <a:sym typeface="Times New Roman"/>
              </a:rPr>
              <a:t>.</a:t>
            </a:r>
            <a:endParaRPr lang="en-US" sz="3200" dirty="0">
              <a:latin typeface="Times New Roman" panose="02020603050405020304" pitchFamily="18" charset="0"/>
              <a:cs typeface="Times New Roman" panose="02020603050405020304" pitchFamily="18" charset="0"/>
            </a:endParaRPr>
          </a:p>
          <a:p>
            <a:pPr lvl="0" algn="just"/>
            <a:r>
              <a:rPr lang="en-US" sz="3200" dirty="0" smtClean="0">
                <a:latin typeface="Times New Roman" panose="02020603050405020304" pitchFamily="18" charset="0"/>
                <a:ea typeface="Times New Roman"/>
                <a:cs typeface="Times New Roman" panose="02020603050405020304" pitchFamily="18" charset="0"/>
                <a:sym typeface="Times New Roman"/>
              </a:rPr>
              <a:t>- </a:t>
            </a:r>
            <a:r>
              <a:rPr lang="en-US" sz="3200" dirty="0" err="1" smtClean="0">
                <a:latin typeface="Times New Roman" panose="02020603050405020304" pitchFamily="18" charset="0"/>
                <a:ea typeface="Times New Roman"/>
                <a:cs typeface="Times New Roman" panose="02020603050405020304" pitchFamily="18" charset="0"/>
                <a:sym typeface="Times New Roman"/>
              </a:rPr>
              <a:t>rất</a:t>
            </a:r>
            <a:r>
              <a:rPr lang="en-US" sz="3200" dirty="0" smtClean="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buồn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buồn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lặng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lẽ</a:t>
            </a:r>
            <a:endParaRPr lang="en-US" sz="3200" dirty="0">
              <a:latin typeface="Times New Roman" panose="02020603050405020304" pitchFamily="18" charset="0"/>
              <a:ea typeface="Times New Roman"/>
              <a:cs typeface="Times New Roman" panose="02020603050405020304" pitchFamily="18" charset="0"/>
              <a:sym typeface="Times New Roman"/>
            </a:endParaRPr>
          </a:p>
        </p:txBody>
      </p:sp>
      <p:sp>
        <p:nvSpPr>
          <p:cNvPr id="16" name="文本框 4"/>
          <p:cNvSpPr txBox="1"/>
          <p:nvPr/>
        </p:nvSpPr>
        <p:spPr>
          <a:xfrm>
            <a:off x="6297769" y="599332"/>
            <a:ext cx="5200973" cy="923330"/>
          </a:xfrm>
          <a:prstGeom prst="rect">
            <a:avLst/>
          </a:prstGeom>
          <a:solidFill>
            <a:srgbClr val="EA9696"/>
          </a:solidFill>
          <a:ln w="38100">
            <a:noFill/>
          </a:ln>
        </p:spPr>
        <p:txBody>
          <a:bodyPr wrap="square" rtlCol="0" anchor="ctr">
            <a:spAutoFit/>
          </a:bodyPr>
          <a:lstStyle/>
          <a:p>
            <a:pPr algn="ctr">
              <a:lnSpc>
                <a:spcPct val="150000"/>
              </a:lnSpc>
            </a:pPr>
            <a:r>
              <a:rPr kumimoji="1" lang="en-SG" altLang="zh-CN" sz="36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PHIẾU HỌC TẬP</a:t>
            </a:r>
            <a:endParaRPr kumimoji="1" lang="zh-CN" altLang="en-US" sz="36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spTree>
    <p:extLst>
      <p:ext uri="{BB962C8B-B14F-4D97-AF65-F5344CB8AC3E}">
        <p14:creationId xmlns:p14="http://schemas.microsoft.com/office/powerpoint/2010/main" val="256502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P spid="6" grpId="0"/>
      <p:bldP spid="8"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Google Shape;1219;p44"/>
          <p:cNvSpPr/>
          <p:nvPr/>
        </p:nvSpPr>
        <p:spPr>
          <a:xfrm>
            <a:off x="4575137" y="612534"/>
            <a:ext cx="2701425" cy="64629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600" b="1" i="1" kern="0" dirty="0" err="1">
                <a:solidFill>
                  <a:srgbClr val="FF0000"/>
                </a:solidFill>
                <a:latin typeface="Times New Roman" panose="02020603050405020304" pitchFamily="18" charset="0"/>
                <a:ea typeface="Times New Roman"/>
                <a:cs typeface="Times New Roman" panose="02020603050405020304" pitchFamily="18" charset="0"/>
                <a:sym typeface="Times New Roman"/>
              </a:rPr>
              <a:t>Bài</a:t>
            </a:r>
            <a:r>
              <a:rPr lang="en-US" sz="3600" b="1" i="1" kern="0" dirty="0">
                <a:solidFill>
                  <a:srgbClr val="FF0000"/>
                </a:solidFill>
                <a:latin typeface="Times New Roman" panose="02020603050405020304" pitchFamily="18" charset="0"/>
                <a:ea typeface="Times New Roman"/>
                <a:cs typeface="Times New Roman" panose="02020603050405020304" pitchFamily="18" charset="0"/>
                <a:sym typeface="Times New Roman"/>
              </a:rPr>
              <a:t>  </a:t>
            </a:r>
            <a:r>
              <a:rPr lang="en-US" sz="3600" b="1" i="1" kern="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4/</a:t>
            </a:r>
            <a:r>
              <a:rPr lang="en-US" sz="3600" b="1" i="1" kern="0" dirty="0" err="1" smtClean="0">
                <a:solidFill>
                  <a:srgbClr val="FF0000"/>
                </a:solidFill>
                <a:latin typeface="Times New Roman" panose="02020603050405020304" pitchFamily="18" charset="0"/>
                <a:ea typeface="Times New Roman"/>
                <a:cs typeface="Times New Roman" panose="02020603050405020304" pitchFamily="18" charset="0"/>
                <a:sym typeface="Times New Roman"/>
              </a:rPr>
              <a:t>tr</a:t>
            </a:r>
            <a:r>
              <a:rPr lang="en-US" sz="3600" b="1" i="1" kern="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 31: </a:t>
            </a:r>
            <a:endParaRPr sz="3600" i="1" kern="0" dirty="0">
              <a:solidFill>
                <a:srgbClr val="FF0000"/>
              </a:solidFill>
              <a:latin typeface="Times New Roman" panose="02020603050405020304" pitchFamily="18" charset="0"/>
              <a:ea typeface="Calibri"/>
              <a:cs typeface="Times New Roman" panose="02020603050405020304" pitchFamily="18" charset="0"/>
              <a:sym typeface="Calibri"/>
            </a:endParaRPr>
          </a:p>
        </p:txBody>
      </p:sp>
      <p:sp>
        <p:nvSpPr>
          <p:cNvPr id="9" name="Google Shape;1320;p50"/>
          <p:cNvSpPr/>
          <p:nvPr/>
        </p:nvSpPr>
        <p:spPr>
          <a:xfrm>
            <a:off x="1154095" y="1415367"/>
            <a:ext cx="9916733" cy="2308284"/>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Font typeface="Arial"/>
              <a:buNone/>
            </a:pP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Nghĩa</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của</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thành</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ngữ</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Niêu</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cơm</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Thạch</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Sanh</a:t>
            </a:r>
            <a:r>
              <a:rPr lang="en-US" sz="3200" b="1" i="1" kern="0" dirty="0" smtClean="0">
                <a:solidFill>
                  <a:srgbClr val="000000"/>
                </a:solidFill>
                <a:latin typeface="Times New Roman"/>
                <a:ea typeface="Times New Roman"/>
                <a:cs typeface="Times New Roman"/>
                <a:sym typeface="Times New Roman"/>
              </a:rPr>
              <a:t>”</a:t>
            </a:r>
          </a:p>
          <a:p>
            <a:pPr algn="just">
              <a:lnSpc>
                <a:spcPct val="150000"/>
              </a:lnSpc>
              <a:buClr>
                <a:srgbClr val="000000"/>
              </a:buClr>
              <a:buFont typeface="Arial"/>
              <a:buNone/>
            </a:pPr>
            <a:r>
              <a:rPr lang="en-US" sz="3200" kern="0" dirty="0" smtClean="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Niêu</a:t>
            </a:r>
            <a:r>
              <a:rPr lang="en-US" sz="3200" i="1" kern="0" dirty="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cơm</a:t>
            </a:r>
            <a:r>
              <a:rPr lang="en-US" sz="3200" i="1" kern="0" dirty="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Thạch</a:t>
            </a:r>
            <a:r>
              <a:rPr lang="en-US" sz="3200" i="1" kern="0" dirty="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Sanh</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niêu</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cơm</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ăn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không</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bao</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giờ</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hết</a:t>
            </a:r>
            <a:r>
              <a:rPr lang="en-US" sz="3200" kern="0" dirty="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niêu</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cơm</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của</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sự</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nhân</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ái</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trí</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tuệ</a:t>
            </a:r>
            <a:r>
              <a:rPr lang="en-US" sz="3200" kern="0" dirty="0" smtClean="0">
                <a:solidFill>
                  <a:srgbClr val="000000"/>
                </a:solidFill>
                <a:latin typeface="Times New Roman"/>
                <a:ea typeface="Times New Roman"/>
                <a:cs typeface="Times New Roman"/>
                <a:sym typeface="Times New Roman"/>
              </a:rPr>
              <a:t> </a:t>
            </a:r>
            <a:r>
              <a:rPr lang="en-US" sz="3200" kern="0" dirty="0" smtClean="0">
                <a:solidFill>
                  <a:srgbClr val="000000"/>
                </a:solidFill>
                <a:latin typeface="Times New Roman"/>
                <a:ea typeface="Times New Roman"/>
                <a:cs typeface="Times New Roman"/>
                <a:sym typeface="Wingdings" panose="05000000000000000000" pitchFamily="2" charset="2"/>
              </a:rPr>
              <a:t> </a:t>
            </a:r>
            <a:r>
              <a:rPr lang="en-US" sz="3200" kern="0" dirty="0" err="1" smtClean="0">
                <a:solidFill>
                  <a:srgbClr val="000000"/>
                </a:solidFill>
                <a:latin typeface="Times New Roman"/>
                <a:ea typeface="Times New Roman"/>
                <a:cs typeface="Times New Roman"/>
                <a:sym typeface="Wingdings" panose="05000000000000000000" pitchFamily="2" charset="2"/>
              </a:rPr>
              <a:t>Nguồn</a:t>
            </a:r>
            <a:r>
              <a:rPr lang="en-US" sz="3200" kern="0" dirty="0" smtClean="0">
                <a:solidFill>
                  <a:srgbClr val="000000"/>
                </a:solidFill>
                <a:latin typeface="Times New Roman"/>
                <a:ea typeface="Times New Roman"/>
                <a:cs typeface="Times New Roman"/>
                <a:sym typeface="Wingdings" panose="05000000000000000000" pitchFamily="2" charset="2"/>
              </a:rPr>
              <a:t> </a:t>
            </a:r>
            <a:r>
              <a:rPr lang="en-US" sz="3200" kern="0" dirty="0" err="1" smtClean="0">
                <a:solidFill>
                  <a:srgbClr val="000000"/>
                </a:solidFill>
                <a:latin typeface="Times New Roman"/>
                <a:ea typeface="Times New Roman"/>
                <a:cs typeface="Times New Roman"/>
                <a:sym typeface="Wingdings" panose="05000000000000000000" pitchFamily="2" charset="2"/>
              </a:rPr>
              <a:t>cung</a:t>
            </a:r>
            <a:r>
              <a:rPr lang="en-US" sz="3200" kern="0" dirty="0" smtClean="0">
                <a:solidFill>
                  <a:srgbClr val="000000"/>
                </a:solidFill>
                <a:latin typeface="Times New Roman"/>
                <a:ea typeface="Times New Roman"/>
                <a:cs typeface="Times New Roman"/>
                <a:sym typeface="Wingdings" panose="05000000000000000000" pitchFamily="2" charset="2"/>
              </a:rPr>
              <a:t> </a:t>
            </a:r>
            <a:r>
              <a:rPr lang="en-US" sz="3200" kern="0" dirty="0" err="1" smtClean="0">
                <a:solidFill>
                  <a:srgbClr val="000000"/>
                </a:solidFill>
                <a:latin typeface="Times New Roman"/>
                <a:ea typeface="Times New Roman"/>
                <a:cs typeface="Times New Roman"/>
                <a:sym typeface="Wingdings" panose="05000000000000000000" pitchFamily="2" charset="2"/>
              </a:rPr>
              <a:t>cấp</a:t>
            </a:r>
            <a:r>
              <a:rPr lang="en-US" sz="3200" kern="0" dirty="0" smtClean="0">
                <a:solidFill>
                  <a:srgbClr val="000000"/>
                </a:solidFill>
                <a:latin typeface="Times New Roman"/>
                <a:ea typeface="Times New Roman"/>
                <a:cs typeface="Times New Roman"/>
                <a:sym typeface="Wingdings" panose="05000000000000000000" pitchFamily="2" charset="2"/>
              </a:rPr>
              <a:t> </a:t>
            </a:r>
            <a:r>
              <a:rPr lang="en-US" sz="3200" kern="0" dirty="0" err="1" smtClean="0">
                <a:solidFill>
                  <a:srgbClr val="000000"/>
                </a:solidFill>
                <a:latin typeface="Times New Roman"/>
                <a:ea typeface="Times New Roman"/>
                <a:cs typeface="Times New Roman"/>
                <a:sym typeface="Wingdings" panose="05000000000000000000" pitchFamily="2" charset="2"/>
              </a:rPr>
              <a:t>vô</a:t>
            </a:r>
            <a:r>
              <a:rPr lang="en-US" sz="3200" kern="0" dirty="0" smtClean="0">
                <a:solidFill>
                  <a:srgbClr val="000000"/>
                </a:solidFill>
                <a:latin typeface="Times New Roman"/>
                <a:ea typeface="Times New Roman"/>
                <a:cs typeface="Times New Roman"/>
                <a:sym typeface="Wingdings" panose="05000000000000000000" pitchFamily="2" charset="2"/>
              </a:rPr>
              <a:t> </a:t>
            </a:r>
            <a:r>
              <a:rPr lang="en-US" sz="3200" kern="0" dirty="0" err="1" smtClean="0">
                <a:solidFill>
                  <a:srgbClr val="000000"/>
                </a:solidFill>
                <a:latin typeface="Times New Roman"/>
                <a:ea typeface="Times New Roman"/>
                <a:cs typeface="Times New Roman"/>
                <a:sym typeface="Wingdings" panose="05000000000000000000" pitchFamily="2" charset="2"/>
              </a:rPr>
              <a:t>hạn</a:t>
            </a:r>
            <a:endParaRPr sz="1400" kern="0" dirty="0">
              <a:solidFill>
                <a:srgbClr val="000000"/>
              </a:solidFill>
              <a:cs typeface="Arial"/>
              <a:sym typeface="Arial"/>
            </a:endParaRPr>
          </a:p>
        </p:txBody>
      </p:sp>
    </p:spTree>
    <p:extLst>
      <p:ext uri="{BB962C8B-B14F-4D97-AF65-F5344CB8AC3E}">
        <p14:creationId xmlns:p14="http://schemas.microsoft.com/office/powerpoint/2010/main" val="356077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4"/>
          <a:stretch>
            <a:fillRect/>
          </a:stretch>
        </p:blipFill>
        <p:spPr>
          <a:xfrm>
            <a:off x="7780791" y="2137377"/>
            <a:ext cx="3917110" cy="4105745"/>
          </a:xfrm>
          <a:prstGeom prst="rect">
            <a:avLst/>
          </a:prstGeom>
        </p:spPr>
      </p:pic>
      <p:pic>
        <p:nvPicPr>
          <p:cNvPr id="3" name="Picture 2"/>
          <p:cNvPicPr>
            <a:picLocks noChangeAspect="1"/>
          </p:cNvPicPr>
          <p:nvPr/>
        </p:nvPicPr>
        <p:blipFill>
          <a:blip r:embed="rId5"/>
          <a:stretch>
            <a:fillRect/>
          </a:stretch>
        </p:blipFill>
        <p:spPr>
          <a:xfrm>
            <a:off x="4162567" y="2233235"/>
            <a:ext cx="4146365" cy="4009888"/>
          </a:xfrm>
          <a:prstGeom prst="rect">
            <a:avLst/>
          </a:prstGeom>
        </p:spPr>
      </p:pic>
      <p:pic>
        <p:nvPicPr>
          <p:cNvPr id="6" name="Picture 5"/>
          <p:cNvPicPr>
            <a:picLocks noChangeAspect="1"/>
          </p:cNvPicPr>
          <p:nvPr/>
        </p:nvPicPr>
        <p:blipFill>
          <a:blip r:embed="rId6"/>
          <a:stretch>
            <a:fillRect/>
          </a:stretch>
        </p:blipFill>
        <p:spPr>
          <a:xfrm>
            <a:off x="2495529" y="231137"/>
            <a:ext cx="7480440" cy="2566638"/>
          </a:xfrm>
          <a:prstGeom prst="rect">
            <a:avLst/>
          </a:prstGeom>
        </p:spPr>
      </p:pic>
      <p:sp>
        <p:nvSpPr>
          <p:cNvPr id="10" name="Google Shape;1320;p50"/>
          <p:cNvSpPr/>
          <p:nvPr/>
        </p:nvSpPr>
        <p:spPr>
          <a:xfrm>
            <a:off x="906136" y="2233235"/>
            <a:ext cx="3390609" cy="3046948"/>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Font typeface="Arial"/>
              <a:buNone/>
            </a:pPr>
            <a:r>
              <a:rPr lang="en-US" sz="3200" kern="0" dirty="0" err="1" smtClean="0">
                <a:solidFill>
                  <a:srgbClr val="000000"/>
                </a:solidFill>
                <a:latin typeface="Times New Roman"/>
                <a:ea typeface="Times New Roman"/>
                <a:cs typeface="Times New Roman"/>
                <a:sym typeface="Times New Roman"/>
              </a:rPr>
              <a:t>Hãy</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tìm</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những</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thành</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ngữ</a:t>
            </a:r>
            <a:r>
              <a:rPr lang="en-US" sz="3200" kern="0" dirty="0" smtClean="0">
                <a:solidFill>
                  <a:srgbClr val="000000"/>
                </a:solidFill>
                <a:latin typeface="Times New Roman"/>
                <a:ea typeface="Times New Roman"/>
                <a:cs typeface="Times New Roman"/>
                <a:sym typeface="Times New Roman"/>
              </a:rPr>
              <a:t> </a:t>
            </a:r>
            <a:r>
              <a:rPr lang="vi-VN" sz="3200" kern="0" dirty="0" smtClean="0">
                <a:solidFill>
                  <a:srgbClr val="000000"/>
                </a:solidFill>
                <a:latin typeface="Times New Roman"/>
                <a:ea typeface="Times New Roman"/>
                <a:cs typeface="Times New Roman"/>
                <a:sym typeface="Times New Roman"/>
              </a:rPr>
              <a:t>được hình thành từ hai văn bản sau:</a:t>
            </a:r>
            <a:endParaRPr sz="3200" kern="0" dirty="0">
              <a:solidFill>
                <a:srgbClr val="000000"/>
              </a:solidFill>
              <a:ea typeface="Calibri"/>
              <a:cs typeface="Calibri"/>
              <a:sym typeface="Calibri"/>
            </a:endParaRPr>
          </a:p>
        </p:txBody>
      </p:sp>
    </p:spTree>
    <p:extLst>
      <p:ext uri="{BB962C8B-B14F-4D97-AF65-F5344CB8AC3E}">
        <p14:creationId xmlns:p14="http://schemas.microsoft.com/office/powerpoint/2010/main" val="135672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pic>
        <p:nvPicPr>
          <p:cNvPr id="6" name="图片 2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contrast="10000"/>
                    </a14:imgEffect>
                    <a14:imgEffect>
                      <a14:sharpenSoften amount="20000"/>
                    </a14:imgEffect>
                  </a14:imgLayer>
                </a14:imgProps>
              </a:ext>
              <a:ext uri="{28A0092B-C50C-407E-A947-70E740481C1C}">
                <a14:useLocalDpi xmlns:a14="http://schemas.microsoft.com/office/drawing/2010/main" val="0"/>
              </a:ext>
            </a:extLst>
          </a:blip>
          <a:stretch>
            <a:fillRect/>
          </a:stretch>
        </p:blipFill>
        <p:spPr>
          <a:xfrm rot="678210">
            <a:off x="715956" y="1408877"/>
            <a:ext cx="1957585" cy="1742316"/>
          </a:xfrm>
          <a:prstGeom prst="rect">
            <a:avLst/>
          </a:prstGeom>
        </p:spPr>
      </p:pic>
      <p:sp>
        <p:nvSpPr>
          <p:cNvPr id="7" name="18"/>
          <p:cNvSpPr>
            <a:spLocks noChangeArrowheads="1"/>
          </p:cNvSpPr>
          <p:nvPr/>
        </p:nvSpPr>
        <p:spPr bwMode="auto">
          <a:xfrm>
            <a:off x="2616514" y="1660525"/>
            <a:ext cx="7537420" cy="2031325"/>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en-SG" altLang="zh-CN" sz="6600" dirty="0" err="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Tiết</a:t>
            </a:r>
            <a:r>
              <a:rPr lang="en-SG" altLang="zh-CN" sz="6600" dirty="0"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89:</a:t>
            </a:r>
          </a:p>
          <a:p>
            <a:pPr algn="ctr" fontAlgn="base">
              <a:spcBef>
                <a:spcPct val="0"/>
              </a:spcBef>
              <a:spcAft>
                <a:spcPct val="0"/>
              </a:spcAft>
            </a:pPr>
            <a:r>
              <a:rPr lang="en-SG" altLang="zh-CN" sz="6600" dirty="0" err="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Thực</a:t>
            </a:r>
            <a:r>
              <a:rPr lang="en-SG" altLang="zh-CN" sz="6600" dirty="0"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a:t>
            </a:r>
            <a:r>
              <a:rPr lang="en-SG" altLang="zh-CN" sz="6600" dirty="0" err="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hành</a:t>
            </a:r>
            <a:r>
              <a:rPr lang="en-SG" altLang="zh-CN" sz="6600" dirty="0"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a:t>
            </a:r>
            <a:r>
              <a:rPr lang="en-SG" altLang="zh-CN" sz="6600" dirty="0" err="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tiếng</a:t>
            </a:r>
            <a:r>
              <a:rPr lang="en-SG" altLang="zh-CN" sz="6600" dirty="0"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a:t>
            </a:r>
            <a:r>
              <a:rPr lang="en-SG" altLang="zh-CN" sz="6600" dirty="0" err="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Việt</a:t>
            </a:r>
            <a:r>
              <a:rPr lang="en-SG" altLang="zh-CN" sz="6600" dirty="0"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a:t>
            </a:r>
            <a:endParaRPr lang="en-US" altLang="zh-CN" sz="6600" dirty="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endParaRPr>
          </a:p>
        </p:txBody>
      </p:sp>
    </p:spTree>
    <p:extLst>
      <p:ext uri="{BB962C8B-B14F-4D97-AF65-F5344CB8AC3E}">
        <p14:creationId xmlns:p14="http://schemas.microsoft.com/office/powerpoint/2010/main" val="261677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2" presetClass="entr" presetSubtype="6" fill="hold" nodeType="withEffect" p14:presetBounceEnd="33000">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14:bounceEnd="33000">
                                          <p:cBhvr additive="base">
                                            <p:cTn id="10" dur="1000" fill="hold"/>
                                            <p:tgtEl>
                                              <p:spTgt spid="6"/>
                                            </p:tgtEl>
                                            <p:attrNameLst>
                                              <p:attrName>ppt_x</p:attrName>
                                            </p:attrNameLst>
                                          </p:cBhvr>
                                          <p:tavLst>
                                            <p:tav tm="0">
                                              <p:val>
                                                <p:strVal val="1+#ppt_w/2"/>
                                              </p:val>
                                            </p:tav>
                                            <p:tav tm="100000">
                                              <p:val>
                                                <p:strVal val="#ppt_x"/>
                                              </p:val>
                                            </p:tav>
                                          </p:tavLst>
                                        </p:anim>
                                        <p:anim calcmode="lin" valueType="num" p14:bounceEnd="33000">
                                          <p:cBhvr additive="base">
                                            <p:cTn id="11"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2" presetClass="entr" presetSubtype="6"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pic>
        <p:nvPicPr>
          <p:cNvPr id="17" name="图片 2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contrast="10000"/>
                    </a14:imgEffect>
                    <a14:imgEffect>
                      <a14:sharpenSoften amount="20000"/>
                    </a14:imgEffect>
                  </a14:imgLayer>
                </a14:imgProps>
              </a:ext>
              <a:ext uri="{28A0092B-C50C-407E-A947-70E740481C1C}">
                <a14:useLocalDpi xmlns:a14="http://schemas.microsoft.com/office/drawing/2010/main" val="0"/>
              </a:ext>
            </a:extLst>
          </a:blip>
          <a:stretch>
            <a:fillRect/>
          </a:stretch>
        </p:blipFill>
        <p:spPr>
          <a:xfrm rot="678210">
            <a:off x="715956" y="1408877"/>
            <a:ext cx="1957585" cy="1742316"/>
          </a:xfrm>
          <a:prstGeom prst="rect">
            <a:avLst/>
          </a:prstGeom>
        </p:spPr>
      </p:pic>
      <p:sp>
        <p:nvSpPr>
          <p:cNvPr id="34" name="文本框 3"/>
          <p:cNvSpPr txBox="1"/>
          <p:nvPr/>
        </p:nvSpPr>
        <p:spPr>
          <a:xfrm>
            <a:off x="3370831" y="2617772"/>
            <a:ext cx="5784580" cy="905056"/>
          </a:xfrm>
          <a:prstGeom prst="rect">
            <a:avLst/>
          </a:prstGeom>
          <a:solidFill>
            <a:srgbClr val="71AFA0"/>
          </a:solidFill>
          <a:ln w="38100">
            <a:noFill/>
          </a:ln>
        </p:spPr>
        <p:txBody>
          <a:bodyPr wrap="square" rtlCol="0" anchor="ctr">
            <a:spAutoFit/>
          </a:bodyPr>
          <a:lstStyle/>
          <a:p>
            <a:pPr>
              <a:lnSpc>
                <a:spcPct val="150000"/>
              </a:lnSpc>
            </a:pP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I.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Củng</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cố</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kiến</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thức</a:t>
            </a:r>
            <a:endParaRPr kumimoji="1" lang="zh-CN" altLang="en-US" sz="4000" b="1" dirty="0">
              <a:solidFill>
                <a:schemeClr val="bg1"/>
              </a:solidFill>
              <a:latin typeface="Times New Roman" panose="02020603050405020304" pitchFamily="18" charset="0"/>
              <a:ea typeface="华康标题宋W9(P)" pitchFamily="18" charset="-122"/>
              <a:cs typeface="Times New Roman" panose="02020603050405020304" pitchFamily="18" charset="0"/>
            </a:endParaRPr>
          </a:p>
        </p:txBody>
      </p:sp>
      <p:sp>
        <p:nvSpPr>
          <p:cNvPr id="35" name="文本框 4"/>
          <p:cNvSpPr txBox="1"/>
          <p:nvPr/>
        </p:nvSpPr>
        <p:spPr>
          <a:xfrm>
            <a:off x="3370829" y="3801790"/>
            <a:ext cx="5784581" cy="901657"/>
          </a:xfrm>
          <a:prstGeom prst="rect">
            <a:avLst/>
          </a:prstGeom>
          <a:solidFill>
            <a:srgbClr val="EA9696"/>
          </a:solidFill>
          <a:ln w="38100">
            <a:noFill/>
          </a:ln>
        </p:spPr>
        <p:txBody>
          <a:bodyPr wrap="square" rtlCol="0" anchor="ctr">
            <a:spAutoFit/>
          </a:bodyPr>
          <a:lstStyle/>
          <a:p>
            <a:pPr>
              <a:lnSpc>
                <a:spcPct val="150000"/>
              </a:lnSpc>
            </a:pP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II.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Luyện</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tập</a:t>
            </a:r>
            <a:endParaRPr kumimoji="1" lang="zh-CN" altLang="en-US" sz="4000" b="1" dirty="0">
              <a:solidFill>
                <a:schemeClr val="bg1"/>
              </a:solidFill>
              <a:latin typeface="Times New Roman" panose="02020603050405020304" pitchFamily="18" charset="0"/>
              <a:ea typeface="华康标题宋W9(P)" pitchFamily="18" charset="-122"/>
              <a:cs typeface="Times New Roman" panose="02020603050405020304" pitchFamily="18" charset="0"/>
            </a:endParaRPr>
          </a:p>
        </p:txBody>
      </p:sp>
      <p:sp>
        <p:nvSpPr>
          <p:cNvPr id="3" name="TextBox 2"/>
          <p:cNvSpPr txBox="1"/>
          <p:nvPr/>
        </p:nvSpPr>
        <p:spPr>
          <a:xfrm>
            <a:off x="3259245" y="849204"/>
            <a:ext cx="5706434" cy="769441"/>
          </a:xfrm>
          <a:prstGeom prst="rect">
            <a:avLst/>
          </a:prstGeom>
          <a:noFill/>
        </p:spPr>
        <p:txBody>
          <a:bodyPr wrap="none" rtlCol="0">
            <a:spAutoFit/>
          </a:bodyPr>
          <a:lstStyle/>
          <a:p>
            <a:r>
              <a:rPr lang="en-US" sz="4400" b="1" u="sng" dirty="0" smtClean="0">
                <a:solidFill>
                  <a:srgbClr val="FF0000"/>
                </a:solidFill>
                <a:latin typeface="Times New Roman" panose="02020603050405020304" pitchFamily="18" charset="0"/>
                <a:cs typeface="Times New Roman" panose="02020603050405020304" pitchFamily="18" charset="0"/>
              </a:rPr>
              <a:t>CẤU TRÚC BÀI HỌC</a:t>
            </a:r>
            <a:endParaRPr lang="en-US" sz="44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64811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750"/>
                                            <p:tgtEl>
                                              <p:spTgt spid="16"/>
                                            </p:tgtEl>
                                          </p:cBhvr>
                                        </p:animEffect>
                                      </p:childTnLst>
                                    </p:cTn>
                                  </p:par>
                                  <p:par>
                                    <p:cTn id="8" presetID="2" presetClass="entr" presetSubtype="6" fill="hold" nodeType="withEffect" p14:presetBounceEnd="33000">
                                      <p:stCondLst>
                                        <p:cond delay="250"/>
                                      </p:stCondLst>
                                      <p:childTnLst>
                                        <p:set>
                                          <p:cBhvr>
                                            <p:cTn id="9" dur="1" fill="hold">
                                              <p:stCondLst>
                                                <p:cond delay="0"/>
                                              </p:stCondLst>
                                            </p:cTn>
                                            <p:tgtEl>
                                              <p:spTgt spid="17"/>
                                            </p:tgtEl>
                                            <p:attrNameLst>
                                              <p:attrName>style.visibility</p:attrName>
                                            </p:attrNameLst>
                                          </p:cBhvr>
                                          <p:to>
                                            <p:strVal val="visible"/>
                                          </p:to>
                                        </p:set>
                                        <p:anim calcmode="lin" valueType="num" p14:bounceEnd="33000">
                                          <p:cBhvr additive="base">
                                            <p:cTn id="10" dur="1000" fill="hold"/>
                                            <p:tgtEl>
                                              <p:spTgt spid="17"/>
                                            </p:tgtEl>
                                            <p:attrNameLst>
                                              <p:attrName>ppt_x</p:attrName>
                                            </p:attrNameLst>
                                          </p:cBhvr>
                                          <p:tavLst>
                                            <p:tav tm="0">
                                              <p:val>
                                                <p:strVal val="1+#ppt_w/2"/>
                                              </p:val>
                                            </p:tav>
                                            <p:tav tm="100000">
                                              <p:val>
                                                <p:strVal val="#ppt_x"/>
                                              </p:val>
                                            </p:tav>
                                          </p:tavLst>
                                        </p:anim>
                                        <p:anim calcmode="lin" valueType="num" p14:bounceEnd="33000">
                                          <p:cBhvr additive="base">
                                            <p:cTn id="11"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750"/>
                                            <p:tgtEl>
                                              <p:spTgt spid="16"/>
                                            </p:tgtEl>
                                          </p:cBhvr>
                                        </p:animEffect>
                                      </p:childTnLst>
                                    </p:cTn>
                                  </p:par>
                                  <p:par>
                                    <p:cTn id="8" presetID="2" presetClass="entr" presetSubtype="6" fill="hold" nodeType="withEffect">
                                      <p:stCondLst>
                                        <p:cond delay="25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1000" fill="hold"/>
                                            <p:tgtEl>
                                              <p:spTgt spid="17"/>
                                            </p:tgtEl>
                                            <p:attrNameLst>
                                              <p:attrName>ppt_x</p:attrName>
                                            </p:attrNameLst>
                                          </p:cBhvr>
                                          <p:tavLst>
                                            <p:tav tm="0">
                                              <p:val>
                                                <p:strVal val="1+#ppt_w/2"/>
                                              </p:val>
                                            </p:tav>
                                            <p:tav tm="100000">
                                              <p:val>
                                                <p:strVal val="#ppt_x"/>
                                              </p:val>
                                            </p:tav>
                                          </p:tavLst>
                                        </p:anim>
                                        <p:anim calcmode="lin" valueType="num">
                                          <p:cBhvr additive="base">
                                            <p:cTn id="11"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文本框 3"/>
          <p:cNvSpPr txBox="1"/>
          <p:nvPr/>
        </p:nvSpPr>
        <p:spPr>
          <a:xfrm>
            <a:off x="3363233" y="687641"/>
            <a:ext cx="5784580" cy="901657"/>
          </a:xfrm>
          <a:prstGeom prst="rect">
            <a:avLst/>
          </a:prstGeom>
          <a:solidFill>
            <a:srgbClr val="71AFA0"/>
          </a:solidFill>
          <a:ln w="38100">
            <a:noFill/>
          </a:ln>
        </p:spPr>
        <p:txBody>
          <a:bodyPr wrap="square" rtlCol="0" anchor="ctr">
            <a:spAutoFit/>
          </a:bodyPr>
          <a:lstStyle/>
          <a:p>
            <a:pPr algn="ctr">
              <a:lnSpc>
                <a:spcPct val="150000"/>
              </a:lnSpc>
            </a:pP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I.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Ôn</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lại</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lí</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thuyết</a:t>
            </a:r>
            <a:endParaRPr kumimoji="1" lang="zh-CN" altLang="en-US" sz="40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sp>
        <p:nvSpPr>
          <p:cNvPr id="7" name="Google Shape;1189;p42"/>
          <p:cNvSpPr/>
          <p:nvPr/>
        </p:nvSpPr>
        <p:spPr>
          <a:xfrm>
            <a:off x="683212" y="1778320"/>
            <a:ext cx="10858500" cy="3323946"/>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Font typeface="Arial"/>
              <a:buNone/>
            </a:pPr>
            <a:r>
              <a:rPr lang="en-US" sz="2800" b="1" kern="0" dirty="0" err="1" smtClean="0">
                <a:solidFill>
                  <a:srgbClr val="000000"/>
                </a:solidFill>
                <a:latin typeface="Times New Roman"/>
                <a:ea typeface="Times New Roman"/>
                <a:cs typeface="Times New Roman"/>
                <a:sym typeface="Times New Roman"/>
              </a:rPr>
              <a:t>Nghĩa</a:t>
            </a:r>
            <a:r>
              <a:rPr lang="en-US" sz="2800" b="1" kern="0" dirty="0" smtClean="0">
                <a:solidFill>
                  <a:srgbClr val="000000"/>
                </a:solidFill>
                <a:latin typeface="Times New Roman"/>
                <a:ea typeface="Times New Roman"/>
                <a:cs typeface="Times New Roman"/>
                <a:sym typeface="Times New Roman"/>
              </a:rPr>
              <a:t> </a:t>
            </a:r>
            <a:r>
              <a:rPr lang="en-US" sz="2800" b="1" kern="0" dirty="0" err="1" smtClean="0">
                <a:solidFill>
                  <a:srgbClr val="000000"/>
                </a:solidFill>
                <a:latin typeface="Times New Roman"/>
                <a:ea typeface="Times New Roman"/>
                <a:cs typeface="Times New Roman"/>
                <a:sym typeface="Times New Roman"/>
              </a:rPr>
              <a:t>của</a:t>
            </a:r>
            <a:r>
              <a:rPr lang="en-US" sz="2800" b="1" kern="0" dirty="0" smtClean="0">
                <a:solidFill>
                  <a:srgbClr val="000000"/>
                </a:solidFill>
                <a:latin typeface="Times New Roman"/>
                <a:ea typeface="Times New Roman"/>
                <a:cs typeface="Times New Roman"/>
                <a:sym typeface="Times New Roman"/>
              </a:rPr>
              <a:t> </a:t>
            </a:r>
            <a:r>
              <a:rPr lang="en-US" sz="2800" b="1" kern="0" dirty="0" err="1" smtClean="0">
                <a:solidFill>
                  <a:srgbClr val="000000"/>
                </a:solidFill>
                <a:latin typeface="Times New Roman"/>
                <a:ea typeface="Times New Roman"/>
                <a:cs typeface="Times New Roman"/>
                <a:sym typeface="Times New Roman"/>
              </a:rPr>
              <a:t>từ</a:t>
            </a:r>
            <a:r>
              <a:rPr lang="en-US" sz="2800" b="1"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là</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nội</a:t>
            </a:r>
            <a:r>
              <a:rPr lang="en-US" sz="2800" kern="0" dirty="0" smtClean="0">
                <a:solidFill>
                  <a:srgbClr val="000000"/>
                </a:solidFill>
                <a:latin typeface="Times New Roman"/>
                <a:ea typeface="Times New Roman"/>
                <a:cs typeface="Times New Roman"/>
                <a:sym typeface="Times New Roman"/>
              </a:rPr>
              <a:t> dung (</a:t>
            </a:r>
            <a:r>
              <a:rPr lang="en-US" sz="2800" kern="0" dirty="0" err="1" smtClean="0">
                <a:solidFill>
                  <a:srgbClr val="000000"/>
                </a:solidFill>
                <a:latin typeface="Times New Roman"/>
                <a:ea typeface="Times New Roman"/>
                <a:cs typeface="Times New Roman"/>
                <a:sym typeface="Times New Roman"/>
              </a:rPr>
              <a:t>sự</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vật</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tính</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chất</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quan</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hệ</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hoạt</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động</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mà</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từ</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biểu</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thị</a:t>
            </a:r>
            <a:endParaRPr lang="en-US" sz="2800" kern="0" dirty="0" smtClean="0">
              <a:solidFill>
                <a:srgbClr val="000000"/>
              </a:solidFill>
              <a:latin typeface="Times New Roman"/>
              <a:ea typeface="Times New Roman"/>
              <a:cs typeface="Times New Roman"/>
              <a:sym typeface="Times New Roman"/>
            </a:endParaRPr>
          </a:p>
          <a:p>
            <a:pPr algn="just">
              <a:lnSpc>
                <a:spcPct val="150000"/>
              </a:lnSpc>
              <a:buClr>
                <a:srgbClr val="000000"/>
              </a:buClr>
              <a:buFont typeface="Arial"/>
              <a:buNone/>
            </a:pPr>
            <a:r>
              <a:rPr lang="en-US" sz="2800" kern="0" dirty="0" err="1" smtClean="0">
                <a:solidFill>
                  <a:srgbClr val="000000"/>
                </a:solidFill>
                <a:latin typeface="Times New Roman"/>
                <a:ea typeface="Times New Roman"/>
                <a:cs typeface="Times New Roman"/>
                <a:sym typeface="Times New Roman"/>
              </a:rPr>
              <a:t>Ví</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dụ</a:t>
            </a:r>
            <a:r>
              <a:rPr lang="en-US" sz="2800" kern="0" dirty="0" smtClean="0">
                <a:solidFill>
                  <a:srgbClr val="000000"/>
                </a:solidFill>
                <a:latin typeface="Times New Roman"/>
                <a:ea typeface="Times New Roman"/>
                <a:cs typeface="Times New Roman"/>
                <a:sym typeface="Times New Roman"/>
              </a:rPr>
              <a:t>: </a:t>
            </a:r>
          </a:p>
          <a:p>
            <a:pPr algn="just">
              <a:lnSpc>
                <a:spcPct val="150000"/>
              </a:lnSpc>
              <a:buClr>
                <a:srgbClr val="000000"/>
              </a:buClr>
              <a:buFont typeface="Arial"/>
              <a:buNone/>
            </a:pP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Lẫm</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liệt</a:t>
            </a:r>
            <a:r>
              <a:rPr lang="en-US" sz="2800" kern="0" dirty="0" smtClean="0">
                <a:solidFill>
                  <a:srgbClr val="000000"/>
                </a:solidFill>
                <a:latin typeface="Times New Roman"/>
                <a:ea typeface="Times New Roman"/>
                <a:cs typeface="Times New Roman"/>
                <a:sym typeface="Times New Roman"/>
              </a:rPr>
              <a:t>”: hung dung, </a:t>
            </a:r>
            <a:r>
              <a:rPr lang="en-US" sz="2800" kern="0" dirty="0" err="1" smtClean="0">
                <a:solidFill>
                  <a:srgbClr val="000000"/>
                </a:solidFill>
                <a:latin typeface="Times New Roman"/>
                <a:ea typeface="Times New Roman"/>
                <a:cs typeface="Times New Roman"/>
                <a:sym typeface="Times New Roman"/>
              </a:rPr>
              <a:t>oai</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nghiêm</a:t>
            </a:r>
            <a:endParaRPr lang="en-US" sz="2800" kern="0" dirty="0" smtClean="0">
              <a:solidFill>
                <a:srgbClr val="000000"/>
              </a:solidFill>
              <a:latin typeface="Times New Roman"/>
              <a:ea typeface="Times New Roman"/>
              <a:cs typeface="Times New Roman"/>
              <a:sym typeface="Times New Roman"/>
            </a:endParaRPr>
          </a:p>
          <a:p>
            <a:pPr algn="just">
              <a:lnSpc>
                <a:spcPct val="150000"/>
              </a:lnSpc>
              <a:buClr>
                <a:srgbClr val="000000"/>
              </a:buClr>
              <a:buFont typeface="Arial"/>
              <a:buNone/>
            </a:pP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Hoảng</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hốt</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sợ</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sệt</a:t>
            </a:r>
            <a:r>
              <a:rPr lang="en-US" sz="2800" kern="0" dirty="0" smtClean="0">
                <a:solidFill>
                  <a:srgbClr val="000000"/>
                </a:solidFill>
                <a:latin typeface="Times New Roman"/>
                <a:ea typeface="Times New Roman"/>
                <a:cs typeface="Times New Roman"/>
                <a:sym typeface="Times New Roman"/>
              </a:rPr>
              <a:t>, lo </a:t>
            </a:r>
            <a:r>
              <a:rPr lang="en-US" sz="2800" kern="0" dirty="0" err="1" smtClean="0">
                <a:solidFill>
                  <a:srgbClr val="000000"/>
                </a:solidFill>
                <a:latin typeface="Times New Roman"/>
                <a:ea typeface="Times New Roman"/>
                <a:cs typeface="Times New Roman"/>
                <a:sym typeface="Times New Roman"/>
              </a:rPr>
              <a:t>lắng</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vội</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vã</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cuống</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quýt</a:t>
            </a:r>
            <a:r>
              <a:rPr lang="en-US" sz="2800" kern="0" dirty="0" smtClean="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5888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文本框 3"/>
          <p:cNvSpPr txBox="1"/>
          <p:nvPr/>
        </p:nvSpPr>
        <p:spPr>
          <a:xfrm>
            <a:off x="3363233" y="687641"/>
            <a:ext cx="5784580" cy="901657"/>
          </a:xfrm>
          <a:prstGeom prst="rect">
            <a:avLst/>
          </a:prstGeom>
          <a:solidFill>
            <a:srgbClr val="71AFA0"/>
          </a:solidFill>
          <a:ln w="38100">
            <a:noFill/>
          </a:ln>
        </p:spPr>
        <p:txBody>
          <a:bodyPr wrap="square" rtlCol="0" anchor="ctr">
            <a:spAutoFit/>
          </a:bodyPr>
          <a:lstStyle/>
          <a:p>
            <a:pPr algn="ctr">
              <a:lnSpc>
                <a:spcPct val="150000"/>
              </a:lnSpc>
            </a:pP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I.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Ôn</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lại</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lí</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thuyết</a:t>
            </a:r>
            <a:endParaRPr kumimoji="1" lang="zh-CN" altLang="en-US" sz="4000" b="1" dirty="0">
              <a:solidFill>
                <a:schemeClr val="bg1"/>
              </a:solidFill>
              <a:latin typeface="Times New Roman" panose="02020603050405020304" pitchFamily="18" charset="0"/>
              <a:ea typeface="华康标题宋W9(P)" pitchFamily="18" charset="-122"/>
              <a:cs typeface="Times New Roman" panose="02020603050405020304" pitchFamily="18" charset="0"/>
            </a:endParaRPr>
          </a:p>
        </p:txBody>
      </p:sp>
      <p:sp>
        <p:nvSpPr>
          <p:cNvPr id="7" name="Google Shape;1189;p42"/>
          <p:cNvSpPr/>
          <p:nvPr/>
        </p:nvSpPr>
        <p:spPr>
          <a:xfrm>
            <a:off x="683212" y="1778320"/>
            <a:ext cx="10858500" cy="3539390"/>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2800" b="1" kern="0" dirty="0" err="1">
                <a:solidFill>
                  <a:srgbClr val="000000"/>
                </a:solidFill>
                <a:latin typeface="Times New Roman"/>
                <a:ea typeface="Times New Roman"/>
                <a:cs typeface="Times New Roman"/>
                <a:sym typeface="Times New Roman"/>
              </a:rPr>
              <a:t>Các</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giải</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nghĩa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của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từ</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ngữ</a:t>
            </a:r>
            <a:r>
              <a:rPr lang="en-US" sz="2800" b="1" kern="0" dirty="0">
                <a:solidFill>
                  <a:srgbClr val="000000"/>
                </a:solidFill>
                <a:latin typeface="Times New Roman"/>
                <a:ea typeface="Times New Roman"/>
                <a:cs typeface="Times New Roman"/>
                <a:sym typeface="Times New Roman"/>
              </a:rPr>
              <a:t> </a:t>
            </a:r>
            <a:endParaRPr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Để</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hiểu</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nghĩa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của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từ</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ngữ</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thông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thường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có</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thể</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dùng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các</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cách</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sau</a:t>
            </a:r>
            <a:r>
              <a:rPr lang="en-US" sz="2800" b="1" i="1" kern="0" dirty="0">
                <a:solidFill>
                  <a:srgbClr val="FF0000"/>
                </a:solidFill>
                <a:latin typeface="Times New Roman"/>
                <a:ea typeface="Times New Roman"/>
                <a:cs typeface="Times New Roman"/>
                <a:sym typeface="Times New Roman"/>
              </a:rPr>
              <a:t>:</a:t>
            </a:r>
            <a:endParaRPr sz="2800" b="1" i="1" kern="0" dirty="0">
              <a:solidFill>
                <a:srgbClr val="FF0000"/>
              </a:solidFill>
              <a:latin typeface="Times New Roman"/>
              <a:ea typeface="Times New Roman"/>
              <a:cs typeface="Times New Roman"/>
              <a:sym typeface="Times New Roman"/>
            </a:endParaRPr>
          </a:p>
          <a:p>
            <a:pPr algn="just">
              <a:buClr>
                <a:srgbClr val="000000"/>
              </a:buClr>
              <a:buFont typeface="Arial"/>
              <a:buNone/>
            </a:pP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1: </a:t>
            </a:r>
            <a:r>
              <a:rPr lang="en-US" sz="2800" kern="0" dirty="0" err="1">
                <a:solidFill>
                  <a:srgbClr val="000000"/>
                </a:solidFill>
                <a:latin typeface="Times New Roman"/>
                <a:ea typeface="Times New Roman"/>
                <a:cs typeface="Times New Roman"/>
                <a:sym typeface="Times New Roman"/>
              </a:rPr>
              <a:t>Tra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từ</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điển</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2: </a:t>
            </a:r>
            <a:r>
              <a:rPr lang="en-US" sz="2800" kern="0" dirty="0" err="1">
                <a:solidFill>
                  <a:srgbClr val="000000"/>
                </a:solidFill>
                <a:latin typeface="Times New Roman"/>
                <a:ea typeface="Times New Roman"/>
                <a:cs typeface="Times New Roman"/>
                <a:sym typeface="Times New Roman"/>
              </a:rPr>
              <a:t>Dựa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yếu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tố</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tạo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nên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từ</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ngữ</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đó</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suy</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đoán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nghĩa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nó</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b="1" kern="0" dirty="0" err="1">
                <a:solidFill>
                  <a:srgbClr val="000000"/>
                </a:solidFill>
                <a:latin typeface="Times New Roman"/>
                <a:ea typeface="Times New Roman"/>
                <a:cs typeface="Times New Roman"/>
                <a:sym typeface="Times New Roman"/>
              </a:rPr>
              <a:t>Ví</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dụ</a:t>
            </a:r>
            <a:r>
              <a:rPr lang="en-US" sz="2800"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gia</a:t>
            </a:r>
            <a:r>
              <a:rPr lang="en-US" sz="2800" i="1"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tài</a:t>
            </a:r>
            <a:r>
              <a:rPr lang="en-US" sz="2800" i="1" kern="0" dirty="0">
                <a:solidFill>
                  <a:srgbClr val="000000"/>
                </a:solidFill>
                <a:latin typeface="Times New Roman"/>
                <a:ea typeface="Times New Roman"/>
                <a:cs typeface="Times New Roman"/>
                <a:sym typeface="Times New Roman"/>
              </a:rPr>
              <a:t>:</a:t>
            </a:r>
            <a:r>
              <a:rPr lang="en-US" sz="2800" kern="0" dirty="0">
                <a:solidFill>
                  <a:srgbClr val="000000"/>
                </a:solidFill>
                <a:latin typeface="Times New Roman"/>
                <a:ea typeface="Times New Roman"/>
                <a:cs typeface="Times New Roman"/>
                <a:sym typeface="Times New Roman"/>
              </a:rPr>
              <a:t> </a:t>
            </a:r>
            <a:endParaRPr sz="2800" kern="0" dirty="0">
              <a:solidFill>
                <a:srgbClr val="000000"/>
              </a:solidFill>
              <a:latin typeface="Times New Roman"/>
              <a:ea typeface="Times New Roman"/>
              <a:cs typeface="Times New Roman"/>
              <a:sym typeface="Times New Roman"/>
            </a:endParaRPr>
          </a:p>
          <a:p>
            <a:pPr>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gia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là</a:t>
            </a:r>
            <a:r>
              <a:rPr lang="en-US" sz="2800" kern="0" dirty="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nhà</a:t>
            </a:r>
            <a:endParaRPr sz="2800" kern="0" dirty="0">
              <a:solidFill>
                <a:srgbClr val="000000"/>
              </a:solidFill>
              <a:latin typeface="Times New Roman"/>
              <a:ea typeface="Times New Roman"/>
              <a:cs typeface="Times New Roman"/>
              <a:sym typeface="Times New Roman"/>
            </a:endParaRPr>
          </a:p>
          <a:p>
            <a:pPr>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tài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cải</a:t>
            </a:r>
            <a:endParaRPr lang="en-US" sz="2800" kern="0" dirty="0" smtClean="0">
              <a:solidFill>
                <a:srgbClr val="444444"/>
              </a:solidFill>
              <a:latin typeface="Calibri"/>
              <a:ea typeface="Times New Roman"/>
              <a:cs typeface="Calibri"/>
              <a:sym typeface="Calibri"/>
            </a:endParaRPr>
          </a:p>
          <a:p>
            <a:pPr>
              <a:buClr>
                <a:srgbClr val="000000"/>
              </a:buClr>
              <a:buFont typeface="Arial"/>
              <a:buNone/>
            </a:pPr>
            <a:r>
              <a:rPr lang="en-US" sz="2800" b="1" kern="0" dirty="0" smtClean="0">
                <a:latin typeface="Calibri"/>
                <a:ea typeface="Times New Roman"/>
                <a:cs typeface="Calibri"/>
                <a:sym typeface="Wingdings" panose="05000000000000000000" pitchFamily="2" charset="2"/>
              </a:rPr>
              <a:t> </a:t>
            </a:r>
            <a:r>
              <a:rPr lang="en-US" sz="2800" b="1" kern="0" dirty="0" err="1" smtClean="0">
                <a:latin typeface="Times New Roman"/>
                <a:ea typeface="Times New Roman"/>
                <a:cs typeface="Times New Roman"/>
                <a:sym typeface="Times New Roman"/>
              </a:rPr>
              <a:t>gia</a:t>
            </a:r>
            <a:r>
              <a:rPr lang="en-US" sz="2800" b="1" kern="0" dirty="0" smtClean="0">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tài</a:t>
            </a:r>
            <a:r>
              <a:rPr lang="en-US" sz="2800" b="1"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cải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riêng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một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người</a:t>
            </a:r>
            <a:r>
              <a:rPr lang="en-US" sz="2800" kern="0" dirty="0">
                <a:solidFill>
                  <a:srgbClr val="000000"/>
                </a:solidFill>
                <a:latin typeface="Times New Roman"/>
                <a:ea typeface="Times New Roman"/>
                <a:cs typeface="Times New Roman"/>
                <a:sym typeface="Times New Roman"/>
              </a:rPr>
              <a:t> hay </a:t>
            </a:r>
            <a:r>
              <a:rPr lang="en-US" sz="2800" kern="0" dirty="0" err="1">
                <a:solidFill>
                  <a:srgbClr val="000000"/>
                </a:solidFill>
                <a:latin typeface="Times New Roman"/>
                <a:ea typeface="Times New Roman"/>
                <a:cs typeface="Times New Roman"/>
                <a:sym typeface="Times New Roman"/>
              </a:rPr>
              <a:t>một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đình</a:t>
            </a:r>
            <a:r>
              <a:rPr lang="en-US" sz="2800" kern="0" dirty="0" smtClean="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17123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10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10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10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fade">
                                      <p:cBhvr>
                                        <p:cTn id="47"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文本框 3"/>
          <p:cNvSpPr txBox="1"/>
          <p:nvPr/>
        </p:nvSpPr>
        <p:spPr>
          <a:xfrm>
            <a:off x="3363233" y="687641"/>
            <a:ext cx="5784580" cy="901657"/>
          </a:xfrm>
          <a:prstGeom prst="rect">
            <a:avLst/>
          </a:prstGeom>
          <a:solidFill>
            <a:srgbClr val="71AFA0"/>
          </a:solidFill>
          <a:ln w="38100">
            <a:noFill/>
          </a:ln>
        </p:spPr>
        <p:txBody>
          <a:bodyPr wrap="square" rtlCol="0" anchor="ctr">
            <a:spAutoFit/>
          </a:bodyPr>
          <a:lstStyle/>
          <a:p>
            <a:pPr algn="ctr">
              <a:lnSpc>
                <a:spcPct val="150000"/>
              </a:lnSpc>
            </a:pP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I.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Ôn</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lại</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lí</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thuyết</a:t>
            </a:r>
            <a:endParaRPr kumimoji="1" lang="zh-CN" altLang="en-US" sz="40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sp>
        <p:nvSpPr>
          <p:cNvPr id="7" name="Google Shape;1189;p42"/>
          <p:cNvSpPr/>
          <p:nvPr/>
        </p:nvSpPr>
        <p:spPr>
          <a:xfrm>
            <a:off x="683212" y="1778320"/>
            <a:ext cx="10858500" cy="4401164"/>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2800" b="1" kern="0" dirty="0" err="1">
                <a:solidFill>
                  <a:srgbClr val="000000"/>
                </a:solidFill>
                <a:latin typeface="Times New Roman"/>
                <a:ea typeface="Times New Roman"/>
                <a:cs typeface="Times New Roman"/>
                <a:sym typeface="Times New Roman"/>
              </a:rPr>
              <a:t>Các</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giải</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nghĩa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của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từ</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ngữ</a:t>
            </a:r>
            <a:r>
              <a:rPr lang="en-US" sz="2800" b="1" kern="0" dirty="0">
                <a:solidFill>
                  <a:srgbClr val="000000"/>
                </a:solidFill>
                <a:latin typeface="Times New Roman"/>
                <a:ea typeface="Times New Roman"/>
                <a:cs typeface="Times New Roman"/>
                <a:sym typeface="Times New Roman"/>
              </a:rPr>
              <a:t> </a:t>
            </a:r>
            <a:endParaRPr sz="2800" kern="0" dirty="0">
              <a:solidFill>
                <a:srgbClr val="000000"/>
              </a:solidFill>
              <a:latin typeface="Times New Roman"/>
              <a:ea typeface="Times New Roman"/>
              <a:cs typeface="Times New Roman"/>
              <a:sym typeface="Times New Roman"/>
            </a:endParaRPr>
          </a:p>
          <a:p>
            <a:pPr algn="just">
              <a:buClr>
                <a:srgbClr val="000000"/>
              </a:buClr>
            </a:pPr>
            <a:r>
              <a:rPr lang="en-US" sz="2800" b="1" i="1" kern="0" dirty="0" smtClean="0">
                <a:solidFill>
                  <a:srgbClr val="FF0000"/>
                </a:solidFill>
                <a:latin typeface="Times New Roman"/>
                <a:ea typeface="Times New Roman"/>
                <a:cs typeface="Times New Roman"/>
                <a:sym typeface="Times New Roman"/>
              </a:rPr>
              <a:t>* </a:t>
            </a:r>
            <a:r>
              <a:rPr lang="en-US" sz="2800" b="1" i="1" kern="0" dirty="0" err="1" smtClean="0">
                <a:solidFill>
                  <a:srgbClr val="FF0000"/>
                </a:solidFill>
                <a:latin typeface="Times New Roman"/>
                <a:ea typeface="Times New Roman"/>
                <a:cs typeface="Times New Roman"/>
                <a:sym typeface="Times New Roman"/>
              </a:rPr>
              <a:t>Để</a:t>
            </a:r>
            <a:r>
              <a:rPr lang="en-US" sz="2800" b="1" i="1" kern="0" dirty="0" smtClean="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giải</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thích</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nghĩa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của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từ</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ngữ</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trong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câu</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đoạn</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văn</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nên</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dựa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vào</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các</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từ</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ngữ</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xung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quanh</a:t>
            </a:r>
            <a:r>
              <a:rPr lang="en-US" sz="2800" b="1" i="1" kern="0" dirty="0">
                <a:solidFill>
                  <a:srgbClr val="FF0000"/>
                </a:solidFill>
                <a:latin typeface="Times New Roman"/>
                <a:ea typeface="Times New Roman"/>
                <a:cs typeface="Times New Roman"/>
                <a:sym typeface="Times New Roman"/>
              </a:rPr>
              <a:t> </a:t>
            </a:r>
            <a:endParaRPr lang="en-US" sz="2800" b="1" i="1" kern="0" dirty="0" smtClean="0">
              <a:solidFill>
                <a:srgbClr val="FF0000"/>
              </a:solidFill>
              <a:latin typeface="Times New Roman"/>
              <a:ea typeface="Times New Roman"/>
              <a:cs typeface="Times New Roman"/>
              <a:sym typeface="Times New Roman"/>
            </a:endParaRPr>
          </a:p>
          <a:p>
            <a:pPr lvl="0" algn="just"/>
            <a:endParaRPr lang="en-US" sz="2800" b="1" dirty="0" smtClean="0">
              <a:solidFill>
                <a:srgbClr val="000000"/>
              </a:solidFill>
              <a:latin typeface="Times New Roman"/>
              <a:ea typeface="Times New Roman"/>
              <a:cs typeface="Times New Roman"/>
              <a:sym typeface="Times New Roman"/>
            </a:endParaRPr>
          </a:p>
          <a:p>
            <a:pPr lvl="0" algn="just"/>
            <a:r>
              <a:rPr lang="vi-VN" sz="2800" b="1" dirty="0" smtClean="0">
                <a:solidFill>
                  <a:srgbClr val="000000"/>
                </a:solidFill>
                <a:latin typeface="Times New Roman"/>
                <a:ea typeface="Times New Roman"/>
                <a:cs typeface="Times New Roman"/>
                <a:sym typeface="Times New Roman"/>
              </a:rPr>
              <a:t>Ví </a:t>
            </a:r>
            <a:r>
              <a:rPr lang="vi-VN" sz="2800" b="1" dirty="0">
                <a:solidFill>
                  <a:srgbClr val="000000"/>
                </a:solidFill>
                <a:latin typeface="Times New Roman"/>
                <a:ea typeface="Times New Roman"/>
                <a:cs typeface="Times New Roman"/>
                <a:sym typeface="Times New Roman"/>
              </a:rPr>
              <a:t>dụ: “</a:t>
            </a:r>
            <a:r>
              <a:rPr lang="vi-VN" sz="2800" i="1" dirty="0">
                <a:solidFill>
                  <a:schemeClr val="dk1"/>
                </a:solidFill>
                <a:latin typeface="Times New Roman"/>
                <a:ea typeface="Times New Roman"/>
                <a:cs typeface="Times New Roman"/>
                <a:sym typeface="Times New Roman"/>
              </a:rPr>
              <a:t>Hai bên đánh nhau </a:t>
            </a:r>
            <a:r>
              <a:rPr lang="vi-VN" sz="2800" b="1" i="1" dirty="0">
                <a:solidFill>
                  <a:schemeClr val="dk1"/>
                </a:solidFill>
                <a:latin typeface="Times New Roman"/>
                <a:ea typeface="Times New Roman"/>
                <a:cs typeface="Times New Roman"/>
                <a:sym typeface="Times New Roman"/>
              </a:rPr>
              <a:t>ròng rã</a:t>
            </a:r>
            <a:r>
              <a:rPr lang="vi-VN" sz="2800" i="1" dirty="0">
                <a:solidFill>
                  <a:schemeClr val="dk1"/>
                </a:solidFill>
                <a:latin typeface="Times New Roman"/>
                <a:ea typeface="Times New Roman"/>
                <a:cs typeface="Times New Roman"/>
                <a:sym typeface="Times New Roman"/>
              </a:rPr>
              <a:t> suốt mấy tháng trời, cuối cùng Sơn Tinh vẫn vững vàng mà sức Thủy Tinh thì đã kiệt.”</a:t>
            </a:r>
            <a:endParaRPr lang="vi-VN" sz="2800" dirty="0">
              <a:solidFill>
                <a:schemeClr val="dk1"/>
              </a:solidFill>
              <a:latin typeface="Times New Roman"/>
              <a:ea typeface="Times New Roman"/>
              <a:cs typeface="Times New Roman"/>
              <a:sym typeface="Times New Roman"/>
            </a:endParaRPr>
          </a:p>
          <a:p>
            <a:pPr lvl="0" algn="just"/>
            <a:r>
              <a:rPr lang="vi-VN" sz="2800" i="1" dirty="0">
                <a:solidFill>
                  <a:schemeClr val="dk1"/>
                </a:solidFill>
                <a:latin typeface="Times New Roman"/>
                <a:ea typeface="Times New Roman"/>
                <a:cs typeface="Times New Roman"/>
                <a:sym typeface="Times New Roman"/>
              </a:rPr>
              <a:t>- Nghĩa của từ </a:t>
            </a:r>
            <a:r>
              <a:rPr lang="vi-VN" sz="2800" b="1" i="1" dirty="0">
                <a:solidFill>
                  <a:schemeClr val="dk1"/>
                </a:solidFill>
                <a:latin typeface="Times New Roman"/>
                <a:ea typeface="Times New Roman"/>
                <a:cs typeface="Times New Roman"/>
                <a:sym typeface="Times New Roman"/>
              </a:rPr>
              <a:t>“ròng rã” </a:t>
            </a:r>
            <a:r>
              <a:rPr lang="vi-VN" sz="2800" dirty="0">
                <a:solidFill>
                  <a:schemeClr val="dk1"/>
                </a:solidFill>
                <a:latin typeface="Times New Roman"/>
                <a:ea typeface="Times New Roman"/>
                <a:cs typeface="Times New Roman"/>
                <a:sym typeface="Times New Roman"/>
              </a:rPr>
              <a:t>có thể dựa vào các từ xung quanh như </a:t>
            </a:r>
            <a:r>
              <a:rPr lang="vi-VN" sz="2800" i="1" dirty="0">
                <a:solidFill>
                  <a:schemeClr val="dk1"/>
                </a:solidFill>
                <a:latin typeface="Times New Roman"/>
                <a:ea typeface="Times New Roman"/>
                <a:cs typeface="Times New Roman"/>
                <a:sym typeface="Times New Roman"/>
              </a:rPr>
              <a:t>“suốt mấy tháng trời”, “cuối cùng” “đã kiệt” </a:t>
            </a:r>
            <a:r>
              <a:rPr lang="vi-VN" sz="2800" dirty="0">
                <a:solidFill>
                  <a:schemeClr val="dk1"/>
                </a:solidFill>
                <a:latin typeface="Times New Roman"/>
                <a:ea typeface="Times New Roman"/>
                <a:cs typeface="Times New Roman"/>
                <a:sym typeface="Times New Roman"/>
              </a:rPr>
              <a:t>để suy ra nghĩa của từ </a:t>
            </a:r>
            <a:r>
              <a:rPr lang="vi-VN" sz="2800" b="1" i="1" dirty="0">
                <a:solidFill>
                  <a:schemeClr val="dk1"/>
                </a:solidFill>
                <a:latin typeface="Times New Roman"/>
                <a:ea typeface="Times New Roman"/>
                <a:cs typeface="Times New Roman"/>
                <a:sym typeface="Times New Roman"/>
              </a:rPr>
              <a:t>ròng </a:t>
            </a:r>
            <a:r>
              <a:rPr lang="vi-VN" sz="2800" b="1" i="1" dirty="0" smtClean="0">
                <a:solidFill>
                  <a:schemeClr val="dk1"/>
                </a:solidFill>
                <a:latin typeface="Times New Roman"/>
                <a:ea typeface="Times New Roman"/>
                <a:cs typeface="Times New Roman"/>
                <a:sym typeface="Times New Roman"/>
              </a:rPr>
              <a:t>rã</a:t>
            </a:r>
            <a:r>
              <a:rPr lang="en-US" sz="2800" b="1"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là</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kéo</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dài</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liên</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tục</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không</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ngớt</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không</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ngừng</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nghỉ</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dai</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dẳng</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mãi</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mới</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kết</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thúc</a:t>
            </a:r>
            <a:endParaRPr lang="vi-VN" sz="2800" dirty="0">
              <a:solidFill>
                <a:schemeClr val="dk1"/>
              </a:solidFill>
              <a:latin typeface="Times New Roman"/>
              <a:ea typeface="Times New Roman"/>
              <a:cs typeface="Times New Roman"/>
              <a:sym typeface="Times New Roman"/>
            </a:endParaRPr>
          </a:p>
          <a:p>
            <a:pPr algn="just">
              <a:buClr>
                <a:srgbClr val="000000"/>
              </a:buClr>
            </a:pPr>
            <a:endParaRPr sz="2800" b="1" i="1" kern="0"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8663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rgbClr val="FF0000"/>
              </a:solidFill>
            </a:endParaRPr>
          </a:p>
        </p:txBody>
      </p:sp>
      <p:sp>
        <p:nvSpPr>
          <p:cNvPr id="6" name="文本框 4"/>
          <p:cNvSpPr txBox="1"/>
          <p:nvPr/>
        </p:nvSpPr>
        <p:spPr>
          <a:xfrm>
            <a:off x="3363232" y="517677"/>
            <a:ext cx="5784581" cy="901657"/>
          </a:xfrm>
          <a:prstGeom prst="rect">
            <a:avLst/>
          </a:prstGeom>
          <a:solidFill>
            <a:srgbClr val="EA9696"/>
          </a:solidFill>
          <a:ln w="38100">
            <a:noFill/>
          </a:ln>
        </p:spPr>
        <p:txBody>
          <a:bodyPr wrap="square" rtlCol="0" anchor="ctr">
            <a:spAutoFit/>
          </a:bodyPr>
          <a:lstStyle/>
          <a:p>
            <a:pPr algn="ctr">
              <a:lnSpc>
                <a:spcPct val="150000"/>
              </a:lnSpc>
            </a:pP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II.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Luyện</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tập</a:t>
            </a:r>
            <a:endParaRPr kumimoji="1" lang="zh-CN" altLang="en-US" sz="40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sp>
        <p:nvSpPr>
          <p:cNvPr id="7" name="Google Shape;1219;p44"/>
          <p:cNvSpPr/>
          <p:nvPr/>
        </p:nvSpPr>
        <p:spPr>
          <a:xfrm>
            <a:off x="582688" y="1475419"/>
            <a:ext cx="2092176" cy="52322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b="1" i="1" kern="0" dirty="0" err="1">
                <a:solidFill>
                  <a:srgbClr val="FF0000"/>
                </a:solidFill>
                <a:latin typeface="Times New Roman"/>
                <a:ea typeface="Times New Roman"/>
                <a:cs typeface="Times New Roman"/>
                <a:sym typeface="Times New Roman"/>
              </a:rPr>
              <a:t>Bài</a:t>
            </a:r>
            <a:r>
              <a:rPr lang="en-US" sz="2800" b="1" i="1" kern="0" dirty="0">
                <a:solidFill>
                  <a:srgbClr val="FF0000"/>
                </a:solidFill>
                <a:latin typeface="Times New Roman"/>
                <a:ea typeface="Times New Roman"/>
                <a:cs typeface="Times New Roman"/>
                <a:sym typeface="Times New Roman"/>
              </a:rPr>
              <a:t>  1/</a:t>
            </a:r>
            <a:r>
              <a:rPr lang="en-US" sz="2800" b="1" i="1" kern="0" dirty="0" err="1">
                <a:solidFill>
                  <a:srgbClr val="FF0000"/>
                </a:solidFill>
                <a:latin typeface="Times New Roman"/>
                <a:ea typeface="Times New Roman"/>
                <a:cs typeface="Times New Roman"/>
                <a:sym typeface="Times New Roman"/>
              </a:rPr>
              <a:t>tr</a:t>
            </a:r>
            <a:r>
              <a:rPr lang="en-US" sz="2800" b="1" i="1" kern="0" dirty="0">
                <a:solidFill>
                  <a:srgbClr val="FF0000"/>
                </a:solidFill>
                <a:latin typeface="Times New Roman"/>
                <a:ea typeface="Times New Roman"/>
                <a:cs typeface="Times New Roman"/>
                <a:sym typeface="Times New Roman"/>
              </a:rPr>
              <a:t> 30: </a:t>
            </a:r>
            <a:endParaRPr sz="2800" i="1" kern="0" dirty="0">
              <a:solidFill>
                <a:srgbClr val="FF0000"/>
              </a:solidFill>
              <a:latin typeface="Calibri"/>
              <a:ea typeface="Calibri"/>
              <a:cs typeface="Calibri"/>
              <a:sym typeface="Calibri"/>
            </a:endParaRPr>
          </a:p>
        </p:txBody>
      </p:sp>
      <p:graphicFrame>
        <p:nvGraphicFramePr>
          <p:cNvPr id="8" name="Google Shape;1221;p44"/>
          <p:cNvGraphicFramePr/>
          <p:nvPr>
            <p:extLst>
              <p:ext uri="{D42A27DB-BD31-4B8C-83A1-F6EECF244321}">
                <p14:modId xmlns:p14="http://schemas.microsoft.com/office/powerpoint/2010/main" val="3885483611"/>
              </p:ext>
            </p:extLst>
          </p:nvPr>
        </p:nvGraphicFramePr>
        <p:xfrm>
          <a:off x="660399" y="2020070"/>
          <a:ext cx="10858500" cy="3901440"/>
        </p:xfrm>
        <a:graphic>
          <a:graphicData uri="http://schemas.openxmlformats.org/drawingml/2006/table">
            <a:tbl>
              <a:tblPr>
                <a:noFill/>
              </a:tblPr>
              <a:tblGrid>
                <a:gridCol w="1075125">
                  <a:extLst>
                    <a:ext uri="{9D8B030D-6E8A-4147-A177-3AD203B41FA5}">
                      <a16:colId xmlns:a16="http://schemas.microsoft.com/office/drawing/2014/main" val="20000"/>
                    </a:ext>
                  </a:extLst>
                </a:gridCol>
                <a:gridCol w="2317350">
                  <a:extLst>
                    <a:ext uri="{9D8B030D-6E8A-4147-A177-3AD203B41FA5}">
                      <a16:colId xmlns:a16="http://schemas.microsoft.com/office/drawing/2014/main" val="20001"/>
                    </a:ext>
                  </a:extLst>
                </a:gridCol>
                <a:gridCol w="2573425">
                  <a:extLst>
                    <a:ext uri="{9D8B030D-6E8A-4147-A177-3AD203B41FA5}">
                      <a16:colId xmlns:a16="http://schemas.microsoft.com/office/drawing/2014/main" val="20002"/>
                    </a:ext>
                  </a:extLst>
                </a:gridCol>
                <a:gridCol w="2575250">
                  <a:extLst>
                    <a:ext uri="{9D8B030D-6E8A-4147-A177-3AD203B41FA5}">
                      <a16:colId xmlns:a16="http://schemas.microsoft.com/office/drawing/2014/main" val="20003"/>
                    </a:ext>
                  </a:extLst>
                </a:gridCol>
                <a:gridCol w="2317350">
                  <a:extLst>
                    <a:ext uri="{9D8B030D-6E8A-4147-A177-3AD203B41FA5}">
                      <a16:colId xmlns:a16="http://schemas.microsoft.com/office/drawing/2014/main" val="20004"/>
                    </a:ext>
                  </a:extLst>
                </a:gridCol>
              </a:tblGrid>
              <a:tr h="406400">
                <a:tc>
                  <a:txBody>
                    <a:bodyPr/>
                    <a:lstStyle/>
                    <a:p>
                      <a:pPr marL="0" marR="0" lvl="0" indent="0" algn="ctr" rtl="0">
                        <a:spcBef>
                          <a:spcPts val="0"/>
                        </a:spcBef>
                        <a:spcAft>
                          <a:spcPts val="0"/>
                        </a:spcAft>
                        <a:buNone/>
                      </a:pPr>
                      <a:r>
                        <a:rPr lang="en-US" sz="3200" b="1" dirty="0">
                          <a:solidFill>
                            <a:schemeClr val="bg1"/>
                          </a:solidFill>
                          <a:latin typeface="Times New Roman"/>
                          <a:ea typeface="Times New Roman"/>
                          <a:cs typeface="Times New Roman"/>
                          <a:sym typeface="Times New Roman"/>
                        </a:rPr>
                        <a:t> </a:t>
                      </a:r>
                      <a:endParaRPr sz="3200" b="1" dirty="0">
                        <a:solidFill>
                          <a:schemeClr val="bg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b="1" dirty="0" err="1">
                          <a:solidFill>
                            <a:schemeClr val="bg1"/>
                          </a:solidFill>
                          <a:latin typeface="Times New Roman"/>
                          <a:ea typeface="Times New Roman"/>
                          <a:cs typeface="Times New Roman"/>
                          <a:sym typeface="Times New Roman"/>
                        </a:rPr>
                        <a:t>Stt</a:t>
                      </a:r>
                      <a:endParaRPr sz="3200" b="1"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a:solidFill>
                            <a:schemeClr val="bg1"/>
                          </a:solidFill>
                          <a:latin typeface="Times New Roman"/>
                          <a:ea typeface="Times New Roman"/>
                          <a:cs typeface="Times New Roman"/>
                          <a:sym typeface="Times New Roman"/>
                        </a:rPr>
                        <a:t>Yếu tố Hán Việt A</a:t>
                      </a:r>
                      <a:endParaRPr b="1">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a:solidFill>
                            <a:schemeClr val="bg1"/>
                          </a:solidFill>
                          <a:latin typeface="Times New Roman"/>
                          <a:ea typeface="Times New Roman"/>
                          <a:cs typeface="Times New Roman"/>
                          <a:sym typeface="Times New Roman"/>
                        </a:rPr>
                        <a:t>Nghĩa của yếu tố Hán Việt A</a:t>
                      </a:r>
                      <a:endParaRPr b="1">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a:solidFill>
                            <a:schemeClr val="bg1"/>
                          </a:solidFill>
                          <a:latin typeface="Times New Roman"/>
                          <a:ea typeface="Times New Roman"/>
                          <a:cs typeface="Times New Roman"/>
                          <a:sym typeface="Times New Roman"/>
                        </a:rPr>
                        <a:t>Từ Hán Việt (</a:t>
                      </a:r>
                      <a:r>
                        <a:rPr lang="en-US" sz="3200" b="1" i="1">
                          <a:solidFill>
                            <a:schemeClr val="bg1"/>
                          </a:solidFill>
                          <a:latin typeface="Times New Roman"/>
                          <a:ea typeface="Times New Roman"/>
                          <a:cs typeface="Times New Roman"/>
                          <a:sym typeface="Times New Roman"/>
                        </a:rPr>
                        <a:t>gia</a:t>
                      </a:r>
                      <a:r>
                        <a:rPr lang="en-US" sz="3200" b="1">
                          <a:solidFill>
                            <a:schemeClr val="bg1"/>
                          </a:solidFill>
                          <a:latin typeface="Times New Roman"/>
                          <a:ea typeface="Times New Roman"/>
                          <a:cs typeface="Times New Roman"/>
                          <a:sym typeface="Times New Roman"/>
                        </a:rPr>
                        <a:t>+A)</a:t>
                      </a:r>
                      <a:endParaRPr b="1">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dirty="0" err="1">
                          <a:solidFill>
                            <a:schemeClr val="bg1"/>
                          </a:solidFill>
                          <a:latin typeface="Times New Roman"/>
                          <a:ea typeface="Times New Roman"/>
                          <a:cs typeface="Times New Roman"/>
                          <a:sym typeface="Times New Roman"/>
                        </a:rPr>
                        <a:t>Nghĩa</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của</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từ</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Hán</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Việt</a:t>
                      </a:r>
                      <a:r>
                        <a:rPr lang="en-US" sz="3200" b="1" dirty="0">
                          <a:solidFill>
                            <a:schemeClr val="bg1"/>
                          </a:solidFill>
                          <a:latin typeface="Times New Roman"/>
                          <a:ea typeface="Times New Roman"/>
                          <a:cs typeface="Times New Roman"/>
                          <a:sym typeface="Times New Roman"/>
                        </a:rPr>
                        <a:t> (</a:t>
                      </a:r>
                      <a:r>
                        <a:rPr lang="en-US" sz="3200" b="1" i="1" dirty="0" err="1">
                          <a:solidFill>
                            <a:schemeClr val="bg1"/>
                          </a:solidFill>
                          <a:latin typeface="Times New Roman"/>
                          <a:ea typeface="Times New Roman"/>
                          <a:cs typeface="Times New Roman"/>
                          <a:sym typeface="Times New Roman"/>
                        </a:rPr>
                        <a:t>gia</a:t>
                      </a:r>
                      <a:r>
                        <a:rPr lang="en-US" sz="3200" b="1" dirty="0" err="1">
                          <a:solidFill>
                            <a:schemeClr val="bg1"/>
                          </a:solidFill>
                          <a:latin typeface="Times New Roman"/>
                          <a:ea typeface="Times New Roman"/>
                          <a:cs typeface="Times New Roman"/>
                          <a:sym typeface="Times New Roman"/>
                        </a:rPr>
                        <a:t>+A</a:t>
                      </a:r>
                      <a:r>
                        <a:rPr lang="en-US" sz="3200" b="1" dirty="0">
                          <a:solidFill>
                            <a:schemeClr val="bg1"/>
                          </a:solidFill>
                          <a:latin typeface="Times New Roman"/>
                          <a:ea typeface="Times New Roman"/>
                          <a:cs typeface="Times New Roman"/>
                          <a:sym typeface="Times New Roman"/>
                        </a:rPr>
                        <a:t>)</a:t>
                      </a:r>
                      <a:endParaRPr b="1" dirty="0">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extLst>
                  <a:ext uri="{0D108BD9-81ED-4DB2-BD59-A6C34878D82A}">
                    <a16:rowId xmlns:a16="http://schemas.microsoft.com/office/drawing/2014/main" val="10000"/>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1</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tiên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tiên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2</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truyền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truyền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3</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cảnh</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cảnh</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4</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sản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sản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5</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súc</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súc</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dirty="0">
                          <a:latin typeface="Times New Roman"/>
                          <a:ea typeface="Times New Roman"/>
                          <a:cs typeface="Times New Roman"/>
                          <a:sym typeface="Times New Roman"/>
                        </a:rPr>
                        <a:t> </a:t>
                      </a:r>
                      <a:endParaRPr sz="32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2033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6" name="Google Shape;1237;p45"/>
          <p:cNvGraphicFramePr/>
          <p:nvPr>
            <p:extLst>
              <p:ext uri="{D42A27DB-BD31-4B8C-83A1-F6EECF244321}">
                <p14:modId xmlns:p14="http://schemas.microsoft.com/office/powerpoint/2010/main" val="4034930054"/>
              </p:ext>
            </p:extLst>
          </p:nvPr>
        </p:nvGraphicFramePr>
        <p:xfrm>
          <a:off x="660399" y="1300162"/>
          <a:ext cx="10858500" cy="4754880"/>
        </p:xfrm>
        <a:graphic>
          <a:graphicData uri="http://schemas.openxmlformats.org/drawingml/2006/table">
            <a:tbl>
              <a:tblPr>
                <a:tableStyleId>{5940675A-B579-460E-94D1-54222C63F5DA}</a:tableStyleId>
              </a:tblPr>
              <a:tblGrid>
                <a:gridCol w="690025">
                  <a:extLst>
                    <a:ext uri="{9D8B030D-6E8A-4147-A177-3AD203B41FA5}">
                      <a16:colId xmlns:a16="http://schemas.microsoft.com/office/drawing/2014/main" val="20000"/>
                    </a:ext>
                  </a:extLst>
                </a:gridCol>
                <a:gridCol w="1235625">
                  <a:extLst>
                    <a:ext uri="{9D8B030D-6E8A-4147-A177-3AD203B41FA5}">
                      <a16:colId xmlns:a16="http://schemas.microsoft.com/office/drawing/2014/main" val="20001"/>
                    </a:ext>
                  </a:extLst>
                </a:gridCol>
                <a:gridCol w="2014525">
                  <a:extLst>
                    <a:ext uri="{9D8B030D-6E8A-4147-A177-3AD203B41FA5}">
                      <a16:colId xmlns:a16="http://schemas.microsoft.com/office/drawing/2014/main" val="20002"/>
                    </a:ext>
                  </a:extLst>
                </a:gridCol>
                <a:gridCol w="1638275">
                  <a:extLst>
                    <a:ext uri="{9D8B030D-6E8A-4147-A177-3AD203B41FA5}">
                      <a16:colId xmlns:a16="http://schemas.microsoft.com/office/drawing/2014/main" val="20003"/>
                    </a:ext>
                  </a:extLst>
                </a:gridCol>
                <a:gridCol w="5280050">
                  <a:extLst>
                    <a:ext uri="{9D8B030D-6E8A-4147-A177-3AD203B41FA5}">
                      <a16:colId xmlns:a16="http://schemas.microsoft.com/office/drawing/2014/main" val="20004"/>
                    </a:ext>
                  </a:extLst>
                </a:gridCol>
              </a:tblGrid>
              <a:tr h="304800">
                <a:tc>
                  <a:txBody>
                    <a:bodyPr/>
                    <a:lstStyle/>
                    <a:p>
                      <a:pPr marL="0" marR="0" lvl="0" indent="0" algn="ctr" rtl="0">
                        <a:spcBef>
                          <a:spcPts val="0"/>
                        </a:spcBef>
                        <a:spcAft>
                          <a:spcPts val="0"/>
                        </a:spcAft>
                        <a:buNone/>
                      </a:pPr>
                      <a:r>
                        <a:rPr lang="en-US" sz="2400" b="1" dirty="0">
                          <a:solidFill>
                            <a:schemeClr val="bg1"/>
                          </a:solidFill>
                          <a:latin typeface="Times New Roman" panose="02020603050405020304" pitchFamily="18" charset="0"/>
                          <a:cs typeface="Times New Roman" panose="02020603050405020304" pitchFamily="18" charset="0"/>
                          <a:sym typeface="Times New Roman"/>
                        </a:rPr>
                        <a:t> </a:t>
                      </a:r>
                      <a:endParaRPr sz="2400" b="1" dirty="0">
                        <a:solidFill>
                          <a:schemeClr val="bg1"/>
                        </a:solidFill>
                        <a:latin typeface="Times New Roman" panose="02020603050405020304" pitchFamily="18" charset="0"/>
                        <a:cs typeface="Times New Roman" panose="02020603050405020304" pitchFamily="18" charset="0"/>
                        <a:sym typeface="Times New Roman"/>
                      </a:endParaRPr>
                    </a:p>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Stt</a:t>
                      </a:r>
                      <a:endParaRPr sz="2400" b="1" dirty="0">
                        <a:solidFill>
                          <a:schemeClr val="bg1"/>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Yếu</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tố</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Nghĩa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của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yếu</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tố</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Từ</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gia+A</a:t>
                      </a:r>
                      <a:r>
                        <a:rPr lang="en-US" sz="2400" b="1" dirty="0">
                          <a:solidFill>
                            <a:schemeClr val="bg1"/>
                          </a:solidFill>
                          <a:latin typeface="Times New Roman" panose="02020603050405020304" pitchFamily="18" charset="0"/>
                          <a:cs typeface="Times New Roman" panose="02020603050405020304" pitchFamily="18" charset="0"/>
                          <a:sym typeface="Times New Roman"/>
                        </a:rPr>
                        <a:t>)</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Nghĩa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của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từ</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gia+A</a:t>
                      </a:r>
                      <a:r>
                        <a:rPr lang="en-US" sz="2400" b="1" dirty="0">
                          <a:solidFill>
                            <a:schemeClr val="bg1"/>
                          </a:solidFill>
                          <a:latin typeface="Times New Roman" panose="02020603050405020304" pitchFamily="18" charset="0"/>
                          <a:cs typeface="Times New Roman" panose="02020603050405020304" pitchFamily="18" charset="0"/>
                          <a:sym typeface="Times New Roman"/>
                        </a:rPr>
                        <a:t>)</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extLst>
                  <a:ext uri="{0D108BD9-81ED-4DB2-BD59-A6C34878D82A}">
                    <a16:rowId xmlns:a16="http://schemas.microsoft.com/office/drawing/2014/main" val="10000"/>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1</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tiên</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trước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sớm</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nhất</a:t>
                      </a:r>
                      <a:r>
                        <a:rPr lang="en-US" sz="2400" dirty="0" smtClean="0">
                          <a:latin typeface="Times New Roman" panose="02020603050405020304" pitchFamily="18" charset="0"/>
                          <a:cs typeface="Times New Roman" panose="02020603050405020304" pitchFamily="18" charset="0"/>
                          <a:sym typeface="Times New Roman"/>
                        </a:rPr>
                        <a:t>,... </a:t>
                      </a:r>
                      <a:endParaRPr sz="2400" dirty="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tiên</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Tổ</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tiên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những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người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thuộc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thế</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hệ</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đầu</a:t>
                      </a:r>
                      <a:r>
                        <a:rPr lang="en-US" sz="2400" dirty="0">
                          <a:latin typeface="Times New Roman" panose="02020603050405020304" pitchFamily="18" charset="0"/>
                          <a:cs typeface="Times New Roman" panose="02020603050405020304" pitchFamily="18" charset="0"/>
                          <a:sym typeface="Times New Roman"/>
                        </a:rPr>
                        <a:t>, qua </a:t>
                      </a:r>
                      <a:r>
                        <a:rPr lang="en-US" sz="2400" dirty="0" err="1">
                          <a:latin typeface="Times New Roman" panose="02020603050405020304" pitchFamily="18" charset="0"/>
                          <a:cs typeface="Times New Roman" panose="02020603050405020304" pitchFamily="18" charset="0"/>
                          <a:sym typeface="Times New Roman"/>
                        </a:rPr>
                        <a:t>đời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đã</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lâu</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0001"/>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2</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truyền</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trao</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chuyển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giao</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gia truyền</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Được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chuyển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giao</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được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truyền</a:t>
                      </a:r>
                      <a:r>
                        <a:rPr lang="en-US" sz="2400" dirty="0">
                          <a:latin typeface="Times New Roman" panose="02020603050405020304" pitchFamily="18" charset="0"/>
                          <a:cs typeface="Times New Roman" panose="02020603050405020304" pitchFamily="18" charset="0"/>
                          <a:sym typeface="Times New Roman"/>
                        </a:rPr>
                        <a:t> </a:t>
                      </a:r>
                      <a:r>
                        <a:rPr lang="en-US" sz="2400" dirty="0" err="1" smtClean="0">
                          <a:latin typeface="Times New Roman" panose="02020603050405020304" pitchFamily="18" charset="0"/>
                          <a:cs typeface="Times New Roman" panose="02020603050405020304" pitchFamily="18" charset="0"/>
                          <a:sym typeface="Times New Roman"/>
                        </a:rPr>
                        <a:t>lại</a:t>
                      </a:r>
                      <a:r>
                        <a:rPr lang="en-US" sz="2400" baseline="0" dirty="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từ</a:t>
                      </a:r>
                      <a:r>
                        <a:rPr lang="en-US" sz="2400" baseline="0" dirty="0" smtClean="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đời</a:t>
                      </a:r>
                      <a:r>
                        <a:rPr lang="en-US" sz="2400" baseline="0" dirty="0" smtClean="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này</a:t>
                      </a:r>
                      <a:r>
                        <a:rPr lang="en-US" sz="2400" baseline="0" dirty="0" smtClean="0">
                          <a:latin typeface="Times New Roman" panose="02020603050405020304" pitchFamily="18" charset="0"/>
                          <a:cs typeface="Times New Roman" panose="02020603050405020304" pitchFamily="18" charset="0"/>
                          <a:sym typeface="Times New Roman"/>
                        </a:rPr>
                        <a:t> qua </a:t>
                      </a:r>
                      <a:r>
                        <a:rPr lang="en-US" sz="2400" baseline="0" dirty="0" err="1" smtClean="0">
                          <a:latin typeface="Times New Roman" panose="02020603050405020304" pitchFamily="18" charset="0"/>
                          <a:cs typeface="Times New Roman" panose="02020603050405020304" pitchFamily="18" charset="0"/>
                          <a:sym typeface="Times New Roman"/>
                        </a:rPr>
                        <a:t>đời</a:t>
                      </a:r>
                      <a:r>
                        <a:rPr lang="en-US" sz="2400" baseline="0" dirty="0" smtClean="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khác</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0002"/>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3</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cảnh</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hiện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trạng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nhìn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thấy</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tình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cảnh</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gia cảnh</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Hoàn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cảnh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0003"/>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4</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sản </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cải</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gia sản</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cải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tài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sản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0004"/>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5</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súc</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các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loại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thú</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nuôi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như</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trâu</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bò</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dê</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chó</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gia súc</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smtClean="0">
                          <a:latin typeface="Times New Roman" panose="02020603050405020304" pitchFamily="18" charset="0"/>
                          <a:cs typeface="Times New Roman" panose="02020603050405020304" pitchFamily="18" charset="0"/>
                          <a:sym typeface="Times New Roman"/>
                        </a:rPr>
                        <a:t>Những</a:t>
                      </a:r>
                      <a:r>
                        <a:rPr lang="en-US" sz="2400" baseline="0" dirty="0" smtClean="0">
                          <a:latin typeface="Times New Roman" panose="02020603050405020304" pitchFamily="18" charset="0"/>
                          <a:cs typeface="Times New Roman" panose="02020603050405020304" pitchFamily="18" charset="0"/>
                          <a:sym typeface="Times New Roman"/>
                        </a:rPr>
                        <a:t> con </a:t>
                      </a:r>
                      <a:r>
                        <a:rPr lang="en-US" sz="2400" baseline="0" dirty="0" err="1" smtClean="0">
                          <a:latin typeface="Times New Roman" panose="02020603050405020304" pitchFamily="18" charset="0"/>
                          <a:cs typeface="Times New Roman" panose="02020603050405020304" pitchFamily="18" charset="0"/>
                          <a:sym typeface="Times New Roman"/>
                        </a:rPr>
                        <a:t>vật</a:t>
                      </a:r>
                      <a:r>
                        <a:rPr lang="en-US" sz="2400" baseline="0" dirty="0" smtClean="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được</a:t>
                      </a:r>
                      <a:r>
                        <a:rPr lang="en-US" sz="2400" baseline="0" dirty="0" smtClean="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nuôi</a:t>
                      </a:r>
                      <a:r>
                        <a:rPr lang="en-US" sz="2400" dirty="0" smtClean="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như</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trâu</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bò</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dê</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chó</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trong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0005"/>
                  </a:ext>
                </a:extLst>
              </a:tr>
            </a:tbl>
          </a:graphicData>
        </a:graphic>
      </p:graphicFrame>
      <p:sp>
        <p:nvSpPr>
          <p:cNvPr id="7" name="Google Shape;1219;p44"/>
          <p:cNvSpPr/>
          <p:nvPr/>
        </p:nvSpPr>
        <p:spPr>
          <a:xfrm>
            <a:off x="5066374" y="689808"/>
            <a:ext cx="2092176" cy="52322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b="1" i="1" kern="0" dirty="0" err="1">
                <a:solidFill>
                  <a:srgbClr val="FF0000"/>
                </a:solidFill>
                <a:latin typeface="Times New Roman"/>
                <a:ea typeface="Times New Roman"/>
                <a:cs typeface="Times New Roman"/>
                <a:sym typeface="Times New Roman"/>
              </a:rPr>
              <a:t>Bài</a:t>
            </a:r>
            <a:r>
              <a:rPr lang="en-US" sz="2800" b="1" i="1" kern="0" dirty="0">
                <a:solidFill>
                  <a:srgbClr val="FF0000"/>
                </a:solidFill>
                <a:latin typeface="Times New Roman"/>
                <a:ea typeface="Times New Roman"/>
                <a:cs typeface="Times New Roman"/>
                <a:sym typeface="Times New Roman"/>
              </a:rPr>
              <a:t>  1/</a:t>
            </a:r>
            <a:r>
              <a:rPr lang="en-US" sz="2800" b="1" i="1" kern="0" dirty="0" err="1">
                <a:solidFill>
                  <a:srgbClr val="FF0000"/>
                </a:solidFill>
                <a:latin typeface="Times New Roman"/>
                <a:ea typeface="Times New Roman"/>
                <a:cs typeface="Times New Roman"/>
                <a:sym typeface="Times New Roman"/>
              </a:rPr>
              <a:t>tr</a:t>
            </a:r>
            <a:r>
              <a:rPr lang="en-US" sz="2800" b="1" i="1" kern="0" dirty="0">
                <a:solidFill>
                  <a:srgbClr val="FF0000"/>
                </a:solidFill>
                <a:latin typeface="Times New Roman"/>
                <a:ea typeface="Times New Roman"/>
                <a:cs typeface="Times New Roman"/>
                <a:sym typeface="Times New Roman"/>
              </a:rPr>
              <a:t> 30: </a:t>
            </a:r>
            <a:endParaRPr sz="2800" i="1" kern="0"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6271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Google Shape;1219;p44"/>
          <p:cNvSpPr/>
          <p:nvPr/>
        </p:nvSpPr>
        <p:spPr>
          <a:xfrm>
            <a:off x="4575138" y="612534"/>
            <a:ext cx="2092176" cy="52322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b="1" i="1" kern="0" dirty="0" err="1">
                <a:solidFill>
                  <a:srgbClr val="FF0000"/>
                </a:solidFill>
                <a:latin typeface="Times New Roman"/>
                <a:ea typeface="Times New Roman"/>
                <a:cs typeface="Times New Roman"/>
                <a:sym typeface="Times New Roman"/>
              </a:rPr>
              <a:t>Bài</a:t>
            </a:r>
            <a:r>
              <a:rPr lang="en-US" sz="2800" b="1" i="1" kern="0" dirty="0">
                <a:solidFill>
                  <a:srgbClr val="FF0000"/>
                </a:solidFill>
                <a:latin typeface="Times New Roman"/>
                <a:ea typeface="Times New Roman"/>
                <a:cs typeface="Times New Roman"/>
                <a:sym typeface="Times New Roman"/>
              </a:rPr>
              <a:t>  </a:t>
            </a:r>
            <a:r>
              <a:rPr lang="en-US" sz="2800" b="1" i="1" kern="0" dirty="0" smtClean="0">
                <a:solidFill>
                  <a:srgbClr val="FF0000"/>
                </a:solidFill>
                <a:latin typeface="Times New Roman"/>
                <a:ea typeface="Times New Roman"/>
                <a:cs typeface="Times New Roman"/>
                <a:sym typeface="Times New Roman"/>
              </a:rPr>
              <a:t>2/</a:t>
            </a:r>
            <a:r>
              <a:rPr lang="en-US" sz="2800" b="1" i="1" kern="0" dirty="0" err="1" smtClean="0">
                <a:solidFill>
                  <a:srgbClr val="FF0000"/>
                </a:solidFill>
                <a:latin typeface="Times New Roman"/>
                <a:ea typeface="Times New Roman"/>
                <a:cs typeface="Times New Roman"/>
                <a:sym typeface="Times New Roman"/>
              </a:rPr>
              <a:t>tr</a:t>
            </a:r>
            <a:r>
              <a:rPr lang="en-US" sz="2800" b="1" i="1" kern="0" dirty="0" smtClean="0">
                <a:solidFill>
                  <a:srgbClr val="FF0000"/>
                </a:solidFill>
                <a:latin typeface="Times New Roman"/>
                <a:ea typeface="Times New Roman"/>
                <a:cs typeface="Times New Roman"/>
                <a:sym typeface="Times New Roman"/>
              </a:rPr>
              <a:t> 31: </a:t>
            </a:r>
            <a:endParaRPr sz="2800" i="1" kern="0" dirty="0">
              <a:solidFill>
                <a:srgbClr val="FF0000"/>
              </a:solidFill>
              <a:latin typeface="Calibri"/>
              <a:ea typeface="Calibri"/>
              <a:cs typeface="Calibri"/>
              <a:sym typeface="Calibri"/>
            </a:endParaRPr>
          </a:p>
        </p:txBody>
      </p:sp>
      <p:sp>
        <p:nvSpPr>
          <p:cNvPr id="2" name="Rectangle 1"/>
          <p:cNvSpPr/>
          <p:nvPr/>
        </p:nvSpPr>
        <p:spPr>
          <a:xfrm>
            <a:off x="935861" y="1067453"/>
            <a:ext cx="10397545" cy="952056"/>
          </a:xfrm>
          <a:prstGeom prst="rect">
            <a:avLst/>
          </a:prstGeom>
        </p:spPr>
        <p:txBody>
          <a:bodyPr wrap="square">
            <a:spAutoFit/>
          </a:bodyPr>
          <a:lstStyle/>
          <a:p>
            <a:pPr marL="368300" lvl="0" indent="-165100" algn="just">
              <a:lnSpc>
                <a:spcPct val="134000"/>
              </a:lnSpc>
            </a:pPr>
            <a:r>
              <a:rPr lang="en-US" sz="2200" i="1" dirty="0">
                <a:latin typeface="Times New Roman"/>
                <a:ea typeface="Times New Roman"/>
                <a:cs typeface="Times New Roman"/>
                <a:sym typeface="Times New Roman"/>
              </a:rPr>
              <a:t>a.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đã</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xả</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xác</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nó</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ra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làm</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hai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mảnh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Trăn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tinh</a:t>
            </a:r>
            <a:r>
              <a:rPr lang="en-US" sz="2200" i="1" dirty="0">
                <a:latin typeface="Times New Roman"/>
                <a:ea typeface="Times New Roman"/>
                <a:cs typeface="Times New Roman"/>
                <a:sym typeface="Times New Roman"/>
              </a:rPr>
              <a:t> </a:t>
            </a:r>
            <a:r>
              <a:rPr lang="en-US" sz="2200" b="1" i="1" dirty="0" err="1">
                <a:latin typeface="Times New Roman"/>
                <a:ea typeface="Times New Roman"/>
                <a:cs typeface="Times New Roman"/>
                <a:sym typeface="Times New Roman"/>
              </a:rPr>
              <a:t>hiện</a:t>
            </a:r>
            <a:r>
              <a:rPr lang="en-US" sz="2200" b="1" i="1" dirty="0">
                <a:latin typeface="Times New Roman"/>
                <a:ea typeface="Times New Roman"/>
                <a:cs typeface="Times New Roman"/>
                <a:sym typeface="Times New Roman"/>
              </a:rPr>
              <a:t> </a:t>
            </a:r>
            <a:r>
              <a:rPr lang="en-US" sz="2200" b="1" i="1" dirty="0" err="1">
                <a:latin typeface="Times New Roman"/>
                <a:ea typeface="Times New Roman"/>
                <a:cs typeface="Times New Roman"/>
                <a:sym typeface="Times New Roman"/>
              </a:rPr>
              <a:t>nguyên</a:t>
            </a:r>
            <a:r>
              <a:rPr lang="en-US" sz="2200" b="1" i="1" dirty="0">
                <a:latin typeface="Times New Roman"/>
                <a:ea typeface="Times New Roman"/>
                <a:cs typeface="Times New Roman"/>
                <a:sym typeface="Times New Roman"/>
              </a:rPr>
              <a:t> </a:t>
            </a:r>
            <a:r>
              <a:rPr lang="en-US" sz="2200" b="1" i="1" dirty="0" err="1">
                <a:latin typeface="Times New Roman"/>
                <a:ea typeface="Times New Roman"/>
                <a:cs typeface="Times New Roman"/>
                <a:sym typeface="Times New Roman"/>
              </a:rPr>
              <a:t>hình</a:t>
            </a:r>
            <a:r>
              <a:rPr lang="en-US" sz="2200" b="1"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một</a:t>
            </a:r>
            <a:r>
              <a:rPr lang="en-US" sz="2200" i="1" dirty="0">
                <a:latin typeface="Times New Roman"/>
                <a:ea typeface="Times New Roman"/>
                <a:cs typeface="Times New Roman"/>
                <a:sym typeface="Times New Roman"/>
              </a:rPr>
              <a:t> con </a:t>
            </a:r>
            <a:r>
              <a:rPr lang="en-US" sz="2200" i="1" dirty="0" err="1">
                <a:latin typeface="Times New Roman"/>
                <a:ea typeface="Times New Roman"/>
                <a:cs typeface="Times New Roman"/>
                <a:sym typeface="Times New Roman"/>
              </a:rPr>
              <a:t>trăn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khổng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lồ</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để</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lại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bên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mình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một</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bộ</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cung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tên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bằng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vàng</a:t>
            </a:r>
            <a:r>
              <a:rPr lang="en-US" sz="2200" i="1" dirty="0">
                <a:latin typeface="Times New Roman"/>
                <a:ea typeface="Times New Roman"/>
                <a:cs typeface="Times New Roman"/>
                <a:sym typeface="Times New Roman"/>
              </a:rPr>
              <a:t>.</a:t>
            </a:r>
            <a:endParaRPr lang="en-US" sz="2200" dirty="0">
              <a:latin typeface="Arial"/>
              <a:ea typeface="Arial"/>
              <a:cs typeface="Arial"/>
              <a:sym typeface="Arial"/>
            </a:endParaRPr>
          </a:p>
        </p:txBody>
      </p:sp>
      <p:sp>
        <p:nvSpPr>
          <p:cNvPr id="3" name="Rectangle 2"/>
          <p:cNvSpPr/>
          <p:nvPr/>
        </p:nvSpPr>
        <p:spPr>
          <a:xfrm>
            <a:off x="913689" y="2144851"/>
            <a:ext cx="10397545" cy="1405706"/>
          </a:xfrm>
          <a:prstGeom prst="rect">
            <a:avLst/>
          </a:prstGeom>
        </p:spPr>
        <p:txBody>
          <a:bodyPr wrap="square">
            <a:spAutoFit/>
          </a:bodyPr>
          <a:lstStyle/>
          <a:p>
            <a:pPr marL="368300" lvl="0" indent="-165100" algn="just">
              <a:lnSpc>
                <a:spcPct val="134000"/>
              </a:lnSpc>
            </a:pPr>
            <a:r>
              <a:rPr lang="en-US" sz="2200" i="1" dirty="0">
                <a:latin typeface="Times New Roman"/>
                <a:ea typeface="Times New Roman"/>
                <a:cs typeface="Times New Roman"/>
                <a:sym typeface="Times New Roman"/>
              </a:rPr>
              <a:t>b. </a:t>
            </a:r>
            <a:r>
              <a:rPr lang="en-US" sz="2200" i="1" dirty="0" err="1">
                <a:latin typeface="Times New Roman"/>
                <a:ea typeface="Times New Roman"/>
                <a:cs typeface="Times New Roman"/>
                <a:sym typeface="Times New Roman"/>
              </a:rPr>
              <a:t>Hồn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trăn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tinh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đại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bàng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lang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thang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một</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hôm</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gặp</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nhau</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bàn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báo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thù</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Chúng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kho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của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nhà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vua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trộm</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của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cải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mang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tới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quăng</a:t>
            </a:r>
            <a:r>
              <a:rPr lang="en-US" sz="2200" i="1" dirty="0">
                <a:latin typeface="Times New Roman"/>
                <a:ea typeface="Times New Roman"/>
                <a:cs typeface="Times New Roman"/>
                <a:sym typeface="Times New Roman"/>
              </a:rPr>
              <a:t> ở </a:t>
            </a:r>
            <a:r>
              <a:rPr lang="en-US" sz="2200" i="1" dirty="0" err="1">
                <a:latin typeface="Times New Roman"/>
                <a:ea typeface="Times New Roman"/>
                <a:cs typeface="Times New Roman"/>
                <a:sym typeface="Times New Roman"/>
              </a:rPr>
              <a:t>gốc</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để</a:t>
            </a:r>
            <a:r>
              <a:rPr lang="en-US" sz="2200" i="1" dirty="0">
                <a:latin typeface="Times New Roman"/>
                <a:ea typeface="Times New Roman"/>
                <a:cs typeface="Times New Roman"/>
                <a:sym typeface="Times New Roman"/>
              </a:rPr>
              <a:t> </a:t>
            </a:r>
            <a:r>
              <a:rPr lang="en-US" sz="2200" b="1" i="1" dirty="0">
                <a:latin typeface="Times New Roman"/>
                <a:ea typeface="Times New Roman"/>
                <a:cs typeface="Times New Roman"/>
                <a:sym typeface="Times New Roman"/>
              </a:rPr>
              <a:t>vu </a:t>
            </a:r>
            <a:r>
              <a:rPr lang="en-US" sz="2200" b="1" i="1" dirty="0" err="1">
                <a:latin typeface="Times New Roman"/>
                <a:ea typeface="Times New Roman"/>
                <a:cs typeface="Times New Roman"/>
                <a:sym typeface="Times New Roman"/>
              </a:rPr>
              <a:t>vạ</a:t>
            </a:r>
            <a:r>
              <a:rPr lang="en-US" sz="2200" b="1"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cho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bị</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bắt</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hạ</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ngục</a:t>
            </a:r>
            <a:r>
              <a:rPr lang="en-US" sz="2200" i="1" dirty="0">
                <a:latin typeface="Times New Roman"/>
                <a:ea typeface="Times New Roman"/>
                <a:cs typeface="Times New Roman"/>
                <a:sym typeface="Times New Roman"/>
              </a:rPr>
              <a:t>.</a:t>
            </a:r>
            <a:endParaRPr lang="en-US" sz="2200" dirty="0">
              <a:latin typeface="Arial"/>
              <a:ea typeface="Arial"/>
              <a:cs typeface="Arial"/>
              <a:sym typeface="Arial"/>
            </a:endParaRPr>
          </a:p>
        </p:txBody>
      </p:sp>
      <p:sp>
        <p:nvSpPr>
          <p:cNvPr id="7" name="Rectangle 6"/>
          <p:cNvSpPr/>
          <p:nvPr/>
        </p:nvSpPr>
        <p:spPr>
          <a:xfrm>
            <a:off x="935861" y="3696269"/>
            <a:ext cx="10397545" cy="952056"/>
          </a:xfrm>
          <a:prstGeom prst="rect">
            <a:avLst/>
          </a:prstGeom>
        </p:spPr>
        <p:txBody>
          <a:bodyPr wrap="square">
            <a:spAutoFit/>
          </a:bodyPr>
          <a:lstStyle/>
          <a:p>
            <a:pPr marL="368300" lvl="0" indent="-165100" algn="just">
              <a:lnSpc>
                <a:spcPct val="134000"/>
              </a:lnSpc>
            </a:pPr>
            <a:r>
              <a:rPr lang="vi-VN" sz="2200" i="1" dirty="0">
                <a:latin typeface="Times New Roman"/>
                <a:ea typeface="Times New Roman"/>
                <a:cs typeface="Times New Roman"/>
                <a:sym typeface="Times New Roman"/>
              </a:rPr>
              <a:t>c. Mọi người bấy giờ mới hiểu ra tất cả sự thật. Vua sai bắt giam hai mẹ con Lý Thông lại giao cho Thạch Sanh xét xử. Chàng </a:t>
            </a:r>
            <a:r>
              <a:rPr lang="vi-VN" sz="2200" b="1" i="1" dirty="0">
                <a:latin typeface="Times New Roman"/>
                <a:ea typeface="Times New Roman"/>
                <a:cs typeface="Times New Roman"/>
                <a:sym typeface="Times New Roman"/>
              </a:rPr>
              <a:t>rộng lượng </a:t>
            </a:r>
            <a:r>
              <a:rPr lang="vi-VN" sz="2200" i="1" dirty="0">
                <a:latin typeface="Times New Roman"/>
                <a:ea typeface="Times New Roman"/>
                <a:cs typeface="Times New Roman"/>
                <a:sym typeface="Times New Roman"/>
              </a:rPr>
              <a:t>tha thứ cho chúng về quê làm ăn.</a:t>
            </a:r>
            <a:endParaRPr lang="vi-VN" sz="2200" dirty="0">
              <a:latin typeface="Arial"/>
              <a:ea typeface="Arial"/>
              <a:cs typeface="Arial"/>
              <a:sym typeface="Arial"/>
            </a:endParaRPr>
          </a:p>
        </p:txBody>
      </p:sp>
      <p:sp>
        <p:nvSpPr>
          <p:cNvPr id="8" name="Rectangle 7"/>
          <p:cNvSpPr/>
          <p:nvPr/>
        </p:nvSpPr>
        <p:spPr>
          <a:xfrm>
            <a:off x="913688" y="4826967"/>
            <a:ext cx="10397545" cy="1405706"/>
          </a:xfrm>
          <a:prstGeom prst="rect">
            <a:avLst/>
          </a:prstGeom>
        </p:spPr>
        <p:txBody>
          <a:bodyPr wrap="square">
            <a:spAutoFit/>
          </a:bodyPr>
          <a:lstStyle/>
          <a:p>
            <a:pPr marL="368300" lvl="0" indent="-165100" algn="just">
              <a:lnSpc>
                <a:spcPct val="134000"/>
              </a:lnSpc>
            </a:pPr>
            <a:r>
              <a:rPr lang="vi-VN" sz="2200" i="1" dirty="0">
                <a:latin typeface="Times New Roman"/>
                <a:ea typeface="Times New Roman"/>
                <a:cs typeface="Times New Roman"/>
                <a:sym typeface="Times New Roman"/>
              </a:rPr>
              <a:t>d. Thạch Sanh xin nhà vua đừng động binh. Chàng một mình cầm cây đàn ra trước quân giặc. Tiếng đàn của chàng vừa cất lẻn thì quân sĩ của mười tám nước </a:t>
            </a:r>
            <a:r>
              <a:rPr lang="vi-VN" sz="2200" b="1" i="1" dirty="0">
                <a:latin typeface="Times New Roman"/>
                <a:ea typeface="Times New Roman"/>
                <a:cs typeface="Times New Roman"/>
                <a:sym typeface="Times New Roman"/>
              </a:rPr>
              <a:t>bủn rủn </a:t>
            </a:r>
            <a:r>
              <a:rPr lang="vi-VN" sz="2200" i="1" dirty="0">
                <a:latin typeface="Times New Roman"/>
                <a:ea typeface="Times New Roman"/>
                <a:cs typeface="Times New Roman"/>
                <a:sym typeface="Times New Roman"/>
              </a:rPr>
              <a:t>tay chân, không còn nghĩ gì được tới chuyện đánh nhau nữa.</a:t>
            </a:r>
            <a:endParaRPr lang="vi-VN" sz="2200" dirty="0">
              <a:latin typeface="Arial"/>
              <a:ea typeface="Arial"/>
              <a:cs typeface="Arial"/>
              <a:sym typeface="Arial"/>
            </a:endParaRPr>
          </a:p>
        </p:txBody>
      </p:sp>
    </p:spTree>
    <p:extLst>
      <p:ext uri="{BB962C8B-B14F-4D97-AF65-F5344CB8AC3E}">
        <p14:creationId xmlns:p14="http://schemas.microsoft.com/office/powerpoint/2010/main" val="396667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7" grpId="0"/>
      <p:bldP spid="8"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3941</TotalTime>
  <Words>961</Words>
  <Application>Microsoft Office PowerPoint</Application>
  <PresentationFormat>Widescreen</PresentationFormat>
  <Paragraphs>148</Paragraphs>
  <Slides>13</Slides>
  <Notes>13</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13</vt:i4>
      </vt:variant>
    </vt:vector>
  </HeadingPairs>
  <TitlesOfParts>
    <vt:vector size="27" baseType="lpstr">
      <vt:lpstr>Arial</vt:lpstr>
      <vt:lpstr>Calibri</vt:lpstr>
      <vt:lpstr>Calibri Light</vt:lpstr>
      <vt:lpstr>等线</vt:lpstr>
      <vt:lpstr>Times New Roman</vt:lpstr>
      <vt:lpstr>Wingdings</vt:lpstr>
      <vt:lpstr>华康标题宋W9</vt:lpstr>
      <vt:lpstr>华康标题宋W9(P)</vt:lpstr>
      <vt:lpstr>3_Office Theme</vt:lpstr>
      <vt:lpstr>6_Office Theme</vt:lpstr>
      <vt:lpstr>4_Office Theme</vt:lpstr>
      <vt:lpstr>https://www.freeppt7.com</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Thanh Bình</cp:lastModifiedBy>
  <cp:revision>956</cp:revision>
  <dcterms:created xsi:type="dcterms:W3CDTF">2022-02-10T03:12:31Z</dcterms:created>
  <dcterms:modified xsi:type="dcterms:W3CDTF">2023-03-03T02:51:47Z</dcterms:modified>
</cp:coreProperties>
</file>