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07" r:id="rId4"/>
    <p:sldMasterId id="2147483719" r:id="rId5"/>
  </p:sldMasterIdLst>
  <p:notesMasterIdLst>
    <p:notesMasterId r:id="rId47"/>
  </p:notesMasterIdLst>
  <p:sldIdLst>
    <p:sldId id="423" r:id="rId6"/>
    <p:sldId id="279" r:id="rId7"/>
    <p:sldId id="283" r:id="rId8"/>
    <p:sldId id="424" r:id="rId9"/>
    <p:sldId id="429" r:id="rId10"/>
    <p:sldId id="428" r:id="rId11"/>
    <p:sldId id="431" r:id="rId12"/>
    <p:sldId id="430" r:id="rId13"/>
    <p:sldId id="356" r:id="rId14"/>
    <p:sldId id="432" r:id="rId15"/>
    <p:sldId id="359" r:id="rId16"/>
    <p:sldId id="433" r:id="rId17"/>
    <p:sldId id="434" r:id="rId18"/>
    <p:sldId id="460" r:id="rId19"/>
    <p:sldId id="463" r:id="rId20"/>
    <p:sldId id="363" r:id="rId21"/>
    <p:sldId id="439" r:id="rId22"/>
    <p:sldId id="440" r:id="rId23"/>
    <p:sldId id="441" r:id="rId24"/>
    <p:sldId id="464" r:id="rId25"/>
    <p:sldId id="442" r:id="rId26"/>
    <p:sldId id="443" r:id="rId27"/>
    <p:sldId id="465" r:id="rId28"/>
    <p:sldId id="444" r:id="rId29"/>
    <p:sldId id="466" r:id="rId30"/>
    <p:sldId id="445" r:id="rId31"/>
    <p:sldId id="446" r:id="rId32"/>
    <p:sldId id="447" r:id="rId33"/>
    <p:sldId id="449" r:id="rId34"/>
    <p:sldId id="461" r:id="rId35"/>
    <p:sldId id="462" r:id="rId36"/>
    <p:sldId id="450" r:id="rId37"/>
    <p:sldId id="451" r:id="rId38"/>
    <p:sldId id="452" r:id="rId39"/>
    <p:sldId id="453" r:id="rId40"/>
    <p:sldId id="454" r:id="rId41"/>
    <p:sldId id="455" r:id="rId42"/>
    <p:sldId id="456" r:id="rId43"/>
    <p:sldId id="457" r:id="rId44"/>
    <p:sldId id="458" r:id="rId45"/>
    <p:sldId id="459"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000"/>
    <a:srgbClr val="C9E7A7"/>
    <a:srgbClr val="91B44A"/>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107" d="100"/>
          <a:sy n="107" d="100"/>
        </p:scale>
        <p:origin x="917" y="82"/>
      </p:cViewPr>
      <p:guideLst>
        <p:guide orient="horz" pos="1620"/>
        <p:guide pos="2880"/>
      </p:guideLst>
    </p:cSldViewPr>
  </p:slideViewPr>
  <p:notesTextViewPr>
    <p:cViewPr>
      <p:scale>
        <a:sx n="1" d="1"/>
        <a:sy n="1" d="1"/>
      </p:scale>
      <p:origin x="0" y="0"/>
    </p:cViewPr>
  </p:notesTextViewPr>
  <p:sorterViewPr>
    <p:cViewPr>
      <p:scale>
        <a:sx n="170" d="100"/>
        <a:sy n="170" d="100"/>
      </p:scale>
      <p:origin x="0" y="-20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962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170373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53112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34005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1462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34837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4075369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982183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61521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92214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22295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101228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8406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828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8461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584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40045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22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79900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919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12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947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989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516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98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315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68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46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689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907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353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601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866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542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052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74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36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0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46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105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01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12/16/2022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1F4B2B0-5692-4608-AE5E-181004025582}"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6480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BB504A-11D5-4594-99D7-C9A16AF1D067}" type="datetimeFigureOut">
              <a:rPr lang="en-US" smtClean="0">
                <a:solidFill>
                  <a:prstClr val="black">
                    <a:tint val="75000"/>
                  </a:prstClr>
                </a:solidFill>
              </a:rPr>
              <a:pPr/>
              <a:t>12/16/2022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32163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5.pn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36.xml"/><Relationship Id="rId18" Type="http://schemas.openxmlformats.org/officeDocument/2006/relationships/image" Target="../media/image35.png"/><Relationship Id="rId3" Type="http://schemas.openxmlformats.org/officeDocument/2006/relationships/slideLayout" Target="../slideLayouts/slideLayout32.xml"/><Relationship Id="rId21" Type="http://schemas.microsoft.com/office/2007/relationships/hdphoto" Target="../media/hdphoto6.wdp"/><Relationship Id="rId7" Type="http://schemas.openxmlformats.org/officeDocument/2006/relationships/slide" Target="slide37.xml"/><Relationship Id="rId12" Type="http://schemas.openxmlformats.org/officeDocument/2006/relationships/slide" Target="slide38.xml"/><Relationship Id="rId17" Type="http://schemas.openxmlformats.org/officeDocument/2006/relationships/image" Target="../media/image40.png"/><Relationship Id="rId2" Type="http://schemas.openxmlformats.org/officeDocument/2006/relationships/audio" Target="../media/media2.mp3"/><Relationship Id="rId16" Type="http://schemas.microsoft.com/office/2007/relationships/hdphoto" Target="../media/hdphoto5.wdp"/><Relationship Id="rId20" Type="http://schemas.openxmlformats.org/officeDocument/2006/relationships/image" Target="../media/image42.png"/><Relationship Id="rId1" Type="http://schemas.microsoft.com/office/2007/relationships/media" Target="../media/media2.mp3"/><Relationship Id="rId6" Type="http://schemas.openxmlformats.org/officeDocument/2006/relationships/image" Target="../media/image37.jpg"/><Relationship Id="rId11" Type="http://schemas.openxmlformats.org/officeDocument/2006/relationships/slide" Target="slide35.xml"/><Relationship Id="rId24" Type="http://schemas.openxmlformats.org/officeDocument/2006/relationships/slide" Target="slide11.xml"/><Relationship Id="rId5" Type="http://schemas.openxmlformats.org/officeDocument/2006/relationships/slide" Target="slide34.xml"/><Relationship Id="rId15" Type="http://schemas.openxmlformats.org/officeDocument/2006/relationships/image" Target="../media/image39.png"/><Relationship Id="rId23" Type="http://schemas.microsoft.com/office/2007/relationships/hdphoto" Target="../media/hdphoto7.wdp"/><Relationship Id="rId10" Type="http://schemas.openxmlformats.org/officeDocument/2006/relationships/image" Target="../media/image38.jpeg"/><Relationship Id="rId19" Type="http://schemas.openxmlformats.org/officeDocument/2006/relationships/image" Target="../media/image41.gif"/><Relationship Id="rId4" Type="http://schemas.openxmlformats.org/officeDocument/2006/relationships/image" Target="../media/image36.jpg"/><Relationship Id="rId9" Type="http://schemas.openxmlformats.org/officeDocument/2006/relationships/slide" Target="slide40.xml"/><Relationship Id="rId14" Type="http://schemas.openxmlformats.org/officeDocument/2006/relationships/slide" Target="slide41.xml"/><Relationship Id="rId22"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4.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6.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7.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4.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8.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9.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0.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1.pn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251520" y="1039044"/>
            <a:ext cx="4572000" cy="3912225"/>
          </a:xfrm>
          <a:prstGeom prst="rect">
            <a:avLst/>
          </a:prstGeom>
        </p:spPr>
        <p:txBody>
          <a:bodyPr>
            <a:spAutoFit/>
          </a:bodyPr>
          <a:lstStyle/>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Nhưng </a:t>
            </a:r>
            <a:r>
              <a:rPr lang="vi-VN" sz="2100" dirty="0">
                <a:solidFill>
                  <a:schemeClr val="accent4">
                    <a:lumMod val="10000"/>
                  </a:schemeClr>
                </a:solidFill>
                <a:latin typeface="+mj-lt"/>
              </a:rPr>
              <a:t>miền Nam hỡi! lắng </a:t>
            </a:r>
            <a:r>
              <a:rPr lang="vi-VN" sz="2100" dirty="0" smtClean="0">
                <a:solidFill>
                  <a:schemeClr val="accent4">
                    <a:lumMod val="10000"/>
                  </a:schemeClr>
                </a:solidFill>
                <a:latin typeface="+mj-lt"/>
              </a:rPr>
              <a:t>nghe</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Non sông, Tổ quốc luôn kề gần bên</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Sức </a:t>
            </a:r>
            <a:r>
              <a:rPr lang="vi-VN" sz="2100" dirty="0">
                <a:solidFill>
                  <a:schemeClr val="accent4">
                    <a:lumMod val="10000"/>
                  </a:schemeClr>
                </a:solidFill>
                <a:latin typeface="+mj-lt"/>
              </a:rPr>
              <a:t>ngày đã thắng bóng đêm</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Sáng trời sẽ sáng đều trên đất này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a:t>
            </a:r>
            <a:r>
              <a:rPr lang="vi-VN" sz="2100" dirty="0">
                <a:solidFill>
                  <a:schemeClr val="accent4">
                    <a:lumMod val="10000"/>
                  </a:schemeClr>
                </a:solidFill>
                <a:latin typeface="+mj-lt"/>
              </a:rPr>
              <a:t>Thành đồng Tổ quốc” vững xây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Lời cha ghi giữa nếp bay cờ hồng</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Từ </a:t>
            </a:r>
            <a:r>
              <a:rPr lang="vi-VN" sz="2100" dirty="0">
                <a:solidFill>
                  <a:schemeClr val="accent4">
                    <a:lumMod val="10000"/>
                  </a:schemeClr>
                </a:solidFill>
                <a:latin typeface="+mj-lt"/>
              </a:rPr>
              <a:t>ngày chiếc gậy tầm vông</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Cài răng lược, giữ ruộng đồng về ta</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p:txBody>
      </p:sp>
      <p:sp>
        <p:nvSpPr>
          <p:cNvPr id="6" name="Rectangle 5"/>
          <p:cNvSpPr/>
          <p:nvPr/>
        </p:nvSpPr>
        <p:spPr>
          <a:xfrm>
            <a:off x="4823520" y="1039044"/>
            <a:ext cx="4572000" cy="3912225"/>
          </a:xfrm>
          <a:prstGeom prst="rect">
            <a:avLst/>
          </a:prstGeom>
        </p:spPr>
        <p:txBody>
          <a:bodyPr>
            <a:spAutoFit/>
          </a:bodyPr>
          <a:lstStyle/>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Nó </a:t>
            </a:r>
            <a:r>
              <a:rPr lang="vi-VN" sz="2100" dirty="0">
                <a:solidFill>
                  <a:schemeClr val="accent4">
                    <a:lumMod val="10000"/>
                  </a:schemeClr>
                </a:solidFill>
                <a:latin typeface="+mj-lt"/>
              </a:rPr>
              <a:t>giành, ta lại giật ra</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Tấc sông, tấc đất hoà pha máu đào</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Lòng </a:t>
            </a:r>
            <a:r>
              <a:rPr lang="vi-VN" sz="2100" dirty="0">
                <a:solidFill>
                  <a:schemeClr val="accent4">
                    <a:lumMod val="10000"/>
                  </a:schemeClr>
                </a:solidFill>
                <a:latin typeface="+mj-lt"/>
              </a:rPr>
              <a:t>giữ chắc, chí nêu cao</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Bom rơi đạn nổ ào ào, chẳng lay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Hoà </a:t>
            </a:r>
            <a:r>
              <a:rPr lang="vi-VN" sz="2100" dirty="0">
                <a:solidFill>
                  <a:schemeClr val="accent4">
                    <a:lumMod val="10000"/>
                  </a:schemeClr>
                </a:solidFill>
                <a:latin typeface="+mj-lt"/>
              </a:rPr>
              <a:t>bình càng siết chặt </a:t>
            </a:r>
            <a:r>
              <a:rPr lang="vi-VN" sz="2100" dirty="0" smtClean="0">
                <a:solidFill>
                  <a:schemeClr val="accent4">
                    <a:lumMod val="10000"/>
                  </a:schemeClr>
                </a:solidFill>
                <a:latin typeface="+mj-lt"/>
              </a:rPr>
              <a:t>tay</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Giữ liền ruộng đất, trời mây, cõi bờ</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Giữ </a:t>
            </a:r>
            <a:r>
              <a:rPr lang="vi-VN" sz="2100" dirty="0">
                <a:solidFill>
                  <a:schemeClr val="accent4">
                    <a:lumMod val="10000"/>
                  </a:schemeClr>
                </a:solidFill>
                <a:latin typeface="+mj-lt"/>
              </a:rPr>
              <a:t>nguyên sông núi cụ Hồ</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Ngàn năm Nam Bộ cơ đồ Việt Nam</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p:txBody>
      </p:sp>
      <p:sp>
        <p:nvSpPr>
          <p:cNvPr id="3" name="Rectangle 2"/>
          <p:cNvSpPr/>
          <p:nvPr/>
        </p:nvSpPr>
        <p:spPr>
          <a:xfrm>
            <a:off x="0" y="0"/>
            <a:ext cx="9144000" cy="915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899592" y="123478"/>
            <a:ext cx="7120745" cy="1072989"/>
          </a:xfrm>
          <a:prstGeom prst="rect">
            <a:avLst/>
          </a:prstGeom>
        </p:spPr>
      </p:pic>
      <p:sp>
        <p:nvSpPr>
          <p:cNvPr id="10" name="Rectangle 9"/>
          <p:cNvSpPr/>
          <p:nvPr/>
        </p:nvSpPr>
        <p:spPr>
          <a:xfrm>
            <a:off x="7179221" y="457492"/>
            <a:ext cx="1857275" cy="553998"/>
          </a:xfrm>
          <a:prstGeom prst="rect">
            <a:avLst/>
          </a:prstGeom>
        </p:spPr>
        <p:txBody>
          <a:bodyPr wrap="square">
            <a:spAutoFit/>
          </a:bodyPr>
          <a:lstStyle/>
          <a:p>
            <a:pPr algn="just">
              <a:lnSpc>
                <a:spcPct val="150000"/>
              </a:lnSpc>
            </a:pPr>
            <a:r>
              <a:rPr lang="en-US" sz="2000" dirty="0" smtClean="0">
                <a:solidFill>
                  <a:schemeClr val="accent4">
                    <a:lumMod val="10000"/>
                  </a:schemeClr>
                </a:solidFill>
                <a:latin typeface="+mj-lt"/>
              </a:rPr>
              <a:t>- </a:t>
            </a:r>
            <a:r>
              <a:rPr lang="vi-VN" sz="2000" dirty="0" smtClean="0">
                <a:solidFill>
                  <a:schemeClr val="accent4">
                    <a:lumMod val="10000"/>
                  </a:schemeClr>
                </a:solidFill>
                <a:latin typeface="+mj-lt"/>
              </a:rPr>
              <a:t>Xuân Diệu</a:t>
            </a:r>
            <a:r>
              <a:rPr lang="en-US" sz="2000" dirty="0" smtClean="0">
                <a:solidFill>
                  <a:schemeClr val="accent4">
                    <a:lumMod val="10000"/>
                  </a:schemeClr>
                </a:solidFill>
                <a:latin typeface="+mj-lt"/>
              </a:rPr>
              <a:t>- </a:t>
            </a:r>
            <a:endParaRPr lang="vi-VN" sz="2000" dirty="0">
              <a:solidFill>
                <a:schemeClr val="accent4">
                  <a:lumMod val="10000"/>
                </a:schemeClr>
              </a:solidFill>
              <a:latin typeface="+mj-lt"/>
            </a:endParaRPr>
          </a:p>
        </p:txBody>
      </p:sp>
    </p:spTree>
    <p:extLst>
      <p:ext uri="{BB962C8B-B14F-4D97-AF65-F5344CB8AC3E}">
        <p14:creationId xmlns:p14="http://schemas.microsoft.com/office/powerpoint/2010/main" val="24187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5</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066568"/>
            <a:ext cx="2071730" cy="2882572"/>
          </a:xfrm>
          <a:prstGeom prst="rect">
            <a:avLst/>
          </a:prstGeom>
        </p:spPr>
      </p:pic>
      <p:sp>
        <p:nvSpPr>
          <p:cNvPr id="18"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2" name="Picture 11"/>
          <p:cNvPicPr>
            <a:picLocks noChangeAspect="1"/>
          </p:cNvPicPr>
          <p:nvPr/>
        </p:nvPicPr>
        <p:blipFill>
          <a:blip r:embed="rId5"/>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id="{D3A20B75-E4AB-42F5-91D7-AA20FB196F7D}"/>
              </a:ext>
            </a:extLst>
          </p:cNvPr>
          <p:cNvSpPr txBox="1"/>
          <p:nvPr/>
        </p:nvSpPr>
        <p:spPr>
          <a:xfrm>
            <a:off x="605886" y="1344299"/>
            <a:ext cx="2071730" cy="548099"/>
          </a:xfrm>
          <a:prstGeom prst="rect">
            <a:avLst/>
          </a:prstGeom>
          <a:solidFill>
            <a:srgbClr val="C9E7A7"/>
          </a:solidFill>
        </p:spPr>
        <p:txBody>
          <a:bodyPr wrap="square">
            <a:spAutoFit/>
          </a:bodyPr>
          <a:lstStyle/>
          <a:p>
            <a:pPr algn="ctr">
              <a:lnSpc>
                <a:spcPct val="115000"/>
              </a:lnSpc>
              <a:spcAft>
                <a:spcPts val="75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779912" y="1142231"/>
            <a:ext cx="4926465" cy="4154984"/>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Me 1957</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1962</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(1955)</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1980</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(1956)</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1950.</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1966</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1976</a:t>
            </a:r>
          </a:p>
          <a:p>
            <a:pPr marL="342900" indent="-342900" algn="just">
              <a:lnSpc>
                <a:spcPct val="150000"/>
              </a:lnSpc>
              <a:buFontTx/>
              <a:buChar char="-"/>
            </a:pP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84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0" name="Picture 19"/>
          <p:cNvPicPr>
            <a:picLocks noChangeAspect="1"/>
          </p:cNvPicPr>
          <p:nvPr/>
        </p:nvPicPr>
        <p:blipFill>
          <a:blip r:embed="rId3"/>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id="{D3A20B75-E4AB-42F5-91D7-AA20FB196F7D}"/>
              </a:ext>
            </a:extLst>
          </p:cNvPr>
          <p:cNvSpPr txBox="1"/>
          <p:nvPr/>
        </p:nvSpPr>
        <p:spPr>
          <a:xfrm>
            <a:off x="3491880" y="1068035"/>
            <a:ext cx="2071730" cy="587853"/>
          </a:xfrm>
          <a:prstGeom prst="rect">
            <a:avLst/>
          </a:prstGeom>
          <a:solidFill>
            <a:srgbClr val="C9E7A7"/>
          </a:solidFill>
        </p:spPr>
        <p:txBody>
          <a:bodyPr wrap="square">
            <a:spAutoFit/>
          </a:bodyPr>
          <a:lstStyle/>
          <a:p>
            <a:pPr algn="ctr">
              <a:lnSpc>
                <a:spcPct val="115000"/>
              </a:lnSpc>
              <a:spcAft>
                <a:spcPts val="75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395536" y="1995686"/>
            <a:ext cx="8325256" cy="2808312"/>
          </a:xfrm>
          <a:prstGeom prst="round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777156" y="2256078"/>
            <a:ext cx="6259340"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539552" y="2256078"/>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stretch>
            <a:fillRect/>
          </a:stretch>
        </p:blipFill>
        <p:spPr>
          <a:xfrm>
            <a:off x="635875" y="2859782"/>
            <a:ext cx="2042279" cy="1602014"/>
          </a:xfrm>
          <a:prstGeom prst="ellipse">
            <a:avLst/>
          </a:prstGeom>
          <a:ln>
            <a:noFill/>
          </a:ln>
          <a:effectLst>
            <a:softEdge rad="112500"/>
          </a:effectLst>
        </p:spPr>
      </p:pic>
      <p:pic>
        <p:nvPicPr>
          <p:cNvPr id="27" name="Picture 26"/>
          <p:cNvPicPr>
            <a:picLocks noChangeAspect="1"/>
          </p:cNvPicPr>
          <p:nvPr/>
        </p:nvPicPr>
        <p:blipFill>
          <a:blip r:embed="rId5"/>
          <a:stretch>
            <a:fillRect/>
          </a:stretch>
        </p:blipFill>
        <p:spPr>
          <a:xfrm>
            <a:off x="539552" y="2401564"/>
            <a:ext cx="2235211" cy="916436"/>
          </a:xfrm>
          <a:prstGeom prst="rect">
            <a:avLst/>
          </a:prstGeom>
        </p:spPr>
      </p:pic>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80">
                                          <p:stCondLst>
                                            <p:cond delay="0"/>
                                          </p:stCondLst>
                                        </p:cTn>
                                        <p:tgtEl>
                                          <p:spTgt spid="27"/>
                                        </p:tgtEl>
                                      </p:cBhvr>
                                    </p:animEffect>
                                    <p:anim calcmode="lin" valueType="num">
                                      <p:cBhvr>
                                        <p:cTn id="1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8" dur="26">
                                          <p:stCondLst>
                                            <p:cond delay="650"/>
                                          </p:stCondLst>
                                        </p:cTn>
                                        <p:tgtEl>
                                          <p:spTgt spid="27"/>
                                        </p:tgtEl>
                                      </p:cBhvr>
                                      <p:to x="100000" y="60000"/>
                                    </p:animScale>
                                    <p:animScale>
                                      <p:cBhvr>
                                        <p:cTn id="19" dur="166" decel="50000">
                                          <p:stCondLst>
                                            <p:cond delay="676"/>
                                          </p:stCondLst>
                                        </p:cTn>
                                        <p:tgtEl>
                                          <p:spTgt spid="27"/>
                                        </p:tgtEl>
                                      </p:cBhvr>
                                      <p:to x="100000" y="100000"/>
                                    </p:animScale>
                                    <p:animScale>
                                      <p:cBhvr>
                                        <p:cTn id="20" dur="26">
                                          <p:stCondLst>
                                            <p:cond delay="1312"/>
                                          </p:stCondLst>
                                        </p:cTn>
                                        <p:tgtEl>
                                          <p:spTgt spid="27"/>
                                        </p:tgtEl>
                                      </p:cBhvr>
                                      <p:to x="100000" y="80000"/>
                                    </p:animScale>
                                    <p:animScale>
                                      <p:cBhvr>
                                        <p:cTn id="21" dur="166" decel="50000">
                                          <p:stCondLst>
                                            <p:cond delay="1338"/>
                                          </p:stCondLst>
                                        </p:cTn>
                                        <p:tgtEl>
                                          <p:spTgt spid="27"/>
                                        </p:tgtEl>
                                      </p:cBhvr>
                                      <p:to x="100000" y="100000"/>
                                    </p:animScale>
                                    <p:animScale>
                                      <p:cBhvr>
                                        <p:cTn id="22" dur="26">
                                          <p:stCondLst>
                                            <p:cond delay="1642"/>
                                          </p:stCondLst>
                                        </p:cTn>
                                        <p:tgtEl>
                                          <p:spTgt spid="27"/>
                                        </p:tgtEl>
                                      </p:cBhvr>
                                      <p:to x="100000" y="90000"/>
                                    </p:animScale>
                                    <p:animScale>
                                      <p:cBhvr>
                                        <p:cTn id="23" dur="166" decel="50000">
                                          <p:stCondLst>
                                            <p:cond delay="1668"/>
                                          </p:stCondLst>
                                        </p:cTn>
                                        <p:tgtEl>
                                          <p:spTgt spid="27"/>
                                        </p:tgtEl>
                                      </p:cBhvr>
                                      <p:to x="100000" y="100000"/>
                                    </p:animScale>
                                    <p:animScale>
                                      <p:cBhvr>
                                        <p:cTn id="24" dur="26">
                                          <p:stCondLst>
                                            <p:cond delay="1808"/>
                                          </p:stCondLst>
                                        </p:cTn>
                                        <p:tgtEl>
                                          <p:spTgt spid="27"/>
                                        </p:tgtEl>
                                      </p:cBhvr>
                                      <p:to x="100000" y="95000"/>
                                    </p:animScale>
                                    <p:animScale>
                                      <p:cBhvr>
                                        <p:cTn id="25" dur="166" decel="50000">
                                          <p:stCondLst>
                                            <p:cond delay="1834"/>
                                          </p:stCondLst>
                                        </p:cTn>
                                        <p:tgtEl>
                                          <p:spTgt spid="2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80">
                                          <p:stCondLst>
                                            <p:cond delay="0"/>
                                          </p:stCondLst>
                                        </p:cTn>
                                        <p:tgtEl>
                                          <p:spTgt spid="26"/>
                                        </p:tgtEl>
                                      </p:cBhvr>
                                    </p:animEffect>
                                    <p:anim calcmode="lin" valueType="num">
                                      <p:cBhvr>
                                        <p:cTn id="2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4" dur="26">
                                          <p:stCondLst>
                                            <p:cond delay="650"/>
                                          </p:stCondLst>
                                        </p:cTn>
                                        <p:tgtEl>
                                          <p:spTgt spid="26"/>
                                        </p:tgtEl>
                                      </p:cBhvr>
                                      <p:to x="100000" y="60000"/>
                                    </p:animScale>
                                    <p:animScale>
                                      <p:cBhvr>
                                        <p:cTn id="35" dur="166" decel="50000">
                                          <p:stCondLst>
                                            <p:cond delay="676"/>
                                          </p:stCondLst>
                                        </p:cTn>
                                        <p:tgtEl>
                                          <p:spTgt spid="26"/>
                                        </p:tgtEl>
                                      </p:cBhvr>
                                      <p:to x="100000" y="100000"/>
                                    </p:animScale>
                                    <p:animScale>
                                      <p:cBhvr>
                                        <p:cTn id="36" dur="26">
                                          <p:stCondLst>
                                            <p:cond delay="1312"/>
                                          </p:stCondLst>
                                        </p:cTn>
                                        <p:tgtEl>
                                          <p:spTgt spid="26"/>
                                        </p:tgtEl>
                                      </p:cBhvr>
                                      <p:to x="100000" y="80000"/>
                                    </p:animScale>
                                    <p:animScale>
                                      <p:cBhvr>
                                        <p:cTn id="37" dur="166" decel="50000">
                                          <p:stCondLst>
                                            <p:cond delay="1338"/>
                                          </p:stCondLst>
                                        </p:cTn>
                                        <p:tgtEl>
                                          <p:spTgt spid="26"/>
                                        </p:tgtEl>
                                      </p:cBhvr>
                                      <p:to x="100000" y="100000"/>
                                    </p:animScale>
                                    <p:animScale>
                                      <p:cBhvr>
                                        <p:cTn id="38" dur="26">
                                          <p:stCondLst>
                                            <p:cond delay="1642"/>
                                          </p:stCondLst>
                                        </p:cTn>
                                        <p:tgtEl>
                                          <p:spTgt spid="26"/>
                                        </p:tgtEl>
                                      </p:cBhvr>
                                      <p:to x="100000" y="90000"/>
                                    </p:animScale>
                                    <p:animScale>
                                      <p:cBhvr>
                                        <p:cTn id="39" dur="166" decel="50000">
                                          <p:stCondLst>
                                            <p:cond delay="1668"/>
                                          </p:stCondLst>
                                        </p:cTn>
                                        <p:tgtEl>
                                          <p:spTgt spid="26"/>
                                        </p:tgtEl>
                                      </p:cBhvr>
                                      <p:to x="100000" y="100000"/>
                                    </p:animScale>
                                    <p:animScale>
                                      <p:cBhvr>
                                        <p:cTn id="40" dur="26">
                                          <p:stCondLst>
                                            <p:cond delay="1808"/>
                                          </p:stCondLst>
                                        </p:cTn>
                                        <p:tgtEl>
                                          <p:spTgt spid="26"/>
                                        </p:tgtEl>
                                      </p:cBhvr>
                                      <p:to x="100000" y="95000"/>
                                    </p:animScale>
                                    <p:animScale>
                                      <p:cBhvr>
                                        <p:cTn id="41" dur="166" decel="50000">
                                          <p:stCondLst>
                                            <p:cond delay="1834"/>
                                          </p:stCondLst>
                                        </p:cTn>
                                        <p:tgtEl>
                                          <p:spTgt spid="26"/>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80">
                                          <p:stCondLst>
                                            <p:cond delay="0"/>
                                          </p:stCondLst>
                                        </p:cTn>
                                        <p:tgtEl>
                                          <p:spTgt spid="24"/>
                                        </p:tgtEl>
                                      </p:cBhvr>
                                    </p:animEffect>
                                    <p:anim calcmode="lin" valueType="num">
                                      <p:cBhvr>
                                        <p:cTn id="7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2" dur="26">
                                          <p:stCondLst>
                                            <p:cond delay="650"/>
                                          </p:stCondLst>
                                        </p:cTn>
                                        <p:tgtEl>
                                          <p:spTgt spid="24"/>
                                        </p:tgtEl>
                                      </p:cBhvr>
                                      <p:to x="100000" y="60000"/>
                                    </p:animScale>
                                    <p:animScale>
                                      <p:cBhvr>
                                        <p:cTn id="83" dur="166" decel="50000">
                                          <p:stCondLst>
                                            <p:cond delay="676"/>
                                          </p:stCondLst>
                                        </p:cTn>
                                        <p:tgtEl>
                                          <p:spTgt spid="24"/>
                                        </p:tgtEl>
                                      </p:cBhvr>
                                      <p:to x="100000" y="100000"/>
                                    </p:animScale>
                                    <p:animScale>
                                      <p:cBhvr>
                                        <p:cTn id="84" dur="26">
                                          <p:stCondLst>
                                            <p:cond delay="1312"/>
                                          </p:stCondLst>
                                        </p:cTn>
                                        <p:tgtEl>
                                          <p:spTgt spid="24"/>
                                        </p:tgtEl>
                                      </p:cBhvr>
                                      <p:to x="100000" y="80000"/>
                                    </p:animScale>
                                    <p:animScale>
                                      <p:cBhvr>
                                        <p:cTn id="85" dur="166" decel="50000">
                                          <p:stCondLst>
                                            <p:cond delay="1338"/>
                                          </p:stCondLst>
                                        </p:cTn>
                                        <p:tgtEl>
                                          <p:spTgt spid="24"/>
                                        </p:tgtEl>
                                      </p:cBhvr>
                                      <p:to x="100000" y="100000"/>
                                    </p:animScale>
                                    <p:animScale>
                                      <p:cBhvr>
                                        <p:cTn id="86" dur="26">
                                          <p:stCondLst>
                                            <p:cond delay="1642"/>
                                          </p:stCondLst>
                                        </p:cTn>
                                        <p:tgtEl>
                                          <p:spTgt spid="24"/>
                                        </p:tgtEl>
                                      </p:cBhvr>
                                      <p:to x="100000" y="90000"/>
                                    </p:animScale>
                                    <p:animScale>
                                      <p:cBhvr>
                                        <p:cTn id="87" dur="166" decel="50000">
                                          <p:stCondLst>
                                            <p:cond delay="1668"/>
                                          </p:stCondLst>
                                        </p:cTn>
                                        <p:tgtEl>
                                          <p:spTgt spid="24"/>
                                        </p:tgtEl>
                                      </p:cBhvr>
                                      <p:to x="100000" y="100000"/>
                                    </p:animScale>
                                    <p:animScale>
                                      <p:cBhvr>
                                        <p:cTn id="88" dur="26">
                                          <p:stCondLst>
                                            <p:cond delay="1808"/>
                                          </p:stCondLst>
                                        </p:cTn>
                                        <p:tgtEl>
                                          <p:spTgt spid="24"/>
                                        </p:tgtEl>
                                      </p:cBhvr>
                                      <p:to x="100000" y="95000"/>
                                    </p:animScale>
                                    <p:animScale>
                                      <p:cBhvr>
                                        <p:cTn id="8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3406375" cy="5632311"/>
          </a:xfrm>
          <a:prstGeom prst="rect">
            <a:avLst/>
          </a:prstGeom>
          <a:solidFill>
            <a:srgbClr val="C9E7A7"/>
          </a:solidFill>
        </p:spPr>
        <p:txBody>
          <a:bodyPr wrap="square">
            <a:spAutoFit/>
          </a:bodyPr>
          <a:lstStyle/>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4" name="Oval 13"/>
          <p:cNvSpPr/>
          <p:nvPr/>
        </p:nvSpPr>
        <p:spPr>
          <a:xfrm>
            <a:off x="899592" y="2888322"/>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5608" y="1215314"/>
            <a:ext cx="2520732" cy="2474686"/>
          </a:xfrm>
          <a:prstGeom prst="ellipse">
            <a:avLst/>
          </a:prstGeom>
          <a:ln>
            <a:noFill/>
          </a:ln>
          <a:effectLst>
            <a:softEdge rad="112500"/>
          </a:effectLst>
        </p:spPr>
      </p:pic>
      <p:pic>
        <p:nvPicPr>
          <p:cNvPr id="16" name="Picture 15"/>
          <p:cNvPicPr>
            <a:picLocks noChangeAspect="1"/>
          </p:cNvPicPr>
          <p:nvPr/>
        </p:nvPicPr>
        <p:blipFill>
          <a:blip r:embed="rId4"/>
          <a:stretch>
            <a:fillRect/>
          </a:stretch>
        </p:blipFill>
        <p:spPr>
          <a:xfrm>
            <a:off x="468576" y="582133"/>
            <a:ext cx="2235211" cy="916436"/>
          </a:xfrm>
          <a:prstGeom prst="rect">
            <a:avLst/>
          </a:prstGeom>
        </p:spPr>
      </p:pic>
      <p:sp>
        <p:nvSpPr>
          <p:cNvPr id="18" name="TextBox 17">
            <a:extLst>
              <a:ext uri="{FF2B5EF4-FFF2-40B4-BE49-F238E27FC236}">
                <a16:creationId xmlns:a16="http://schemas.microsoft.com/office/drawing/2014/main" id="{D3A20B75-E4AB-42F5-91D7-AA20FB196F7D}"/>
              </a:ext>
            </a:extLst>
          </p:cNvPr>
          <p:cNvSpPr txBox="1"/>
          <p:nvPr/>
        </p:nvSpPr>
        <p:spPr>
          <a:xfrm>
            <a:off x="2744376" y="246260"/>
            <a:ext cx="2071730" cy="548099"/>
          </a:xfrm>
          <a:prstGeom prst="rect">
            <a:avLst/>
          </a:prstGeom>
          <a:solidFill>
            <a:srgbClr val="91B44A"/>
          </a:solidFill>
        </p:spPr>
        <p:txBody>
          <a:bodyPr wrap="square">
            <a:spAutoFit/>
          </a:bodyPr>
          <a:lstStyle/>
          <a:p>
            <a:pPr algn="ctr">
              <a:lnSpc>
                <a:spcPct val="115000"/>
              </a:lnSpc>
              <a:spcAft>
                <a:spcPts val="750"/>
              </a:spcAft>
            </a:pP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a:t>
            </a:r>
            <a:r>
              <a:rPr lang="en-US" sz="28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56750" y="987574"/>
            <a:ext cx="5112568" cy="3416320"/>
          </a:xfrm>
          <a:prstGeom prst="rect">
            <a:avLst/>
          </a:prstGeom>
        </p:spPr>
        <p:txBody>
          <a:bodyPr wrap="square">
            <a:spAutoFit/>
          </a:bodyPr>
          <a:lstStyle/>
          <a:p>
            <a:pPr algn="just">
              <a:lnSpc>
                <a:spcPct val="150000"/>
              </a:lnSpc>
            </a:pP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Xuất</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xứ</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Trích</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tập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NXB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1977.</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do</a:t>
            </a: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PTBĐ</a:t>
            </a: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biểu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miêu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50000"/>
              </a:lnSpc>
            </a:pP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1579872" y="3734243"/>
            <a:ext cx="1142626" cy="998799"/>
          </a:xfrm>
          <a:prstGeom prst="rect">
            <a:avLst/>
          </a:prstGeom>
        </p:spPr>
      </p:pic>
    </p:spTree>
    <p:extLst>
      <p:ext uri="{BB962C8B-B14F-4D97-AF65-F5344CB8AC3E}">
        <p14:creationId xmlns:p14="http://schemas.microsoft.com/office/powerpoint/2010/main" val="4805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3" name="Picture 2"/>
          <p:cNvPicPr>
            <a:picLocks noChangeAspect="1"/>
          </p:cNvPicPr>
          <p:nvPr/>
        </p:nvPicPr>
        <p:blipFill>
          <a:blip r:embed="rId4"/>
          <a:stretch>
            <a:fillRect/>
          </a:stretch>
        </p:blipFill>
        <p:spPr>
          <a:xfrm>
            <a:off x="658393" y="555526"/>
            <a:ext cx="8041683" cy="1289013"/>
          </a:xfrm>
          <a:prstGeom prst="rect">
            <a:avLst/>
          </a:prstGeom>
        </p:spPr>
      </p:pic>
    </p:spTree>
    <p:extLst>
      <p:ext uri="{BB962C8B-B14F-4D97-AF65-F5344CB8AC3E}">
        <p14:creationId xmlns:p14="http://schemas.microsoft.com/office/powerpoint/2010/main" val="128427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547664" y="94341"/>
            <a:ext cx="5773412" cy="1012024"/>
          </a:xfrm>
          <a:prstGeom prst="rect">
            <a:avLst/>
          </a:prstGeom>
        </p:spPr>
      </p:pic>
      <p:cxnSp>
        <p:nvCxnSpPr>
          <p:cNvPr id="7" name="Straight Connector 6"/>
          <p:cNvCxnSpPr/>
          <p:nvPr/>
        </p:nvCxnSpPr>
        <p:spPr>
          <a:xfrm>
            <a:off x="457200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3224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95736"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任意多边形 6"/>
          <p:cNvSpPr/>
          <p:nvPr/>
        </p:nvSpPr>
        <p:spPr>
          <a:xfrm>
            <a:off x="31573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11" name="任意多边形 6"/>
          <p:cNvSpPr/>
          <p:nvPr/>
        </p:nvSpPr>
        <p:spPr>
          <a:xfrm>
            <a:off x="255577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2</a:t>
            </a:r>
            <a:endParaRPr sz="2800" b="1" dirty="0">
              <a:latin typeface="Times New Roman" panose="02020603050405020304" pitchFamily="18" charset="0"/>
              <a:cs typeface="Times New Roman" panose="02020603050405020304" pitchFamily="18" charset="0"/>
              <a:sym typeface="+mn-lt"/>
            </a:endParaRPr>
          </a:p>
        </p:txBody>
      </p:sp>
      <p:sp>
        <p:nvSpPr>
          <p:cNvPr id="12" name="任意多边形 6"/>
          <p:cNvSpPr/>
          <p:nvPr/>
        </p:nvSpPr>
        <p:spPr>
          <a:xfrm>
            <a:off x="4860032"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3</a:t>
            </a:r>
            <a:endParaRPr sz="2800" b="1" dirty="0">
              <a:latin typeface="Times New Roman" panose="02020603050405020304" pitchFamily="18" charset="0"/>
              <a:cs typeface="Times New Roman" panose="02020603050405020304" pitchFamily="18" charset="0"/>
              <a:sym typeface="+mn-lt"/>
            </a:endParaRPr>
          </a:p>
        </p:txBody>
      </p:sp>
      <p:sp>
        <p:nvSpPr>
          <p:cNvPr id="13" name="任意多边形 6"/>
          <p:cNvSpPr/>
          <p:nvPr/>
        </p:nvSpPr>
        <p:spPr>
          <a:xfrm>
            <a:off x="7172079"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4</a:t>
            </a:r>
            <a:endParaRPr sz="2800" b="1" dirty="0">
              <a:latin typeface="Times New Roman" panose="02020603050405020304" pitchFamily="18" charset="0"/>
              <a:cs typeface="Times New Roman" panose="02020603050405020304" pitchFamily="18" charset="0"/>
              <a:sym typeface="+mn-lt"/>
            </a:endParaRPr>
          </a:p>
        </p:txBody>
      </p:sp>
      <p:sp>
        <p:nvSpPr>
          <p:cNvPr id="15" name="Rectangle 14"/>
          <p:cNvSpPr/>
          <p:nvPr/>
        </p:nvSpPr>
        <p:spPr>
          <a:xfrm>
            <a:off x="4800794" y="2139702"/>
            <a:ext cx="1712807" cy="1696562"/>
          </a:xfrm>
          <a:prstGeom prst="rect">
            <a:avLst/>
          </a:prstGeom>
        </p:spPr>
        <p:txBody>
          <a:bodyPr wrap="square" lIns="34238" tIns="17117" rIns="34238" bIns="17117">
            <a:spAutoFit/>
          </a:bodyPr>
          <a:lstStyle/>
          <a:p>
            <a:pPr marL="0" lvl="1" indent="-277817"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hò</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hương</a:t>
            </a:r>
            <a:endParaRPr lang="en-US" sz="2400" dirty="0">
              <a:latin typeface="Times New Roman" pitchFamily="18" charset="0"/>
              <a:cs typeface="Times New Roman" pitchFamily="18" charset="0"/>
            </a:endParaRPr>
          </a:p>
        </p:txBody>
      </p:sp>
      <p:sp>
        <p:nvSpPr>
          <p:cNvPr id="16" name="Rectangle 15"/>
          <p:cNvSpPr/>
          <p:nvPr/>
        </p:nvSpPr>
        <p:spPr>
          <a:xfrm>
            <a:off x="2427617" y="2139702"/>
            <a:ext cx="1915590" cy="1696562"/>
          </a:xfrm>
          <a:prstGeom prst="rect">
            <a:avLst/>
          </a:prstGeom>
        </p:spPr>
        <p:txBody>
          <a:bodyPr wrap="square" lIns="34238" tIns="17117" rIns="34238" bIns="17117">
            <a:spAutoFit/>
          </a:bodyPr>
          <a:lstStyle/>
          <a:p>
            <a:pPr marL="0" lvl="1"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Hình ảnh 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Gò</a:t>
            </a:r>
            <a:r>
              <a:rPr lang="en-US" sz="2400" dirty="0" smtClean="0">
                <a:latin typeface="Times New Roman" pitchFamily="18" charset="0"/>
                <a:cs typeface="Times New Roman" pitchFamily="18" charset="0"/>
              </a:rPr>
              <a:t> Me</a:t>
            </a:r>
            <a:endParaRPr lang="en-US" sz="2400" dirty="0">
              <a:latin typeface="Times New Roman" pitchFamily="18" charset="0"/>
              <a:cs typeface="Times New Roman" pitchFamily="18" charset="0"/>
            </a:endParaRPr>
          </a:p>
        </p:txBody>
      </p:sp>
      <p:sp>
        <p:nvSpPr>
          <p:cNvPr id="17" name="Rectangle 16"/>
          <p:cNvSpPr/>
          <p:nvPr/>
        </p:nvSpPr>
        <p:spPr>
          <a:xfrm>
            <a:off x="279580" y="2139702"/>
            <a:ext cx="1671507" cy="1696562"/>
          </a:xfrm>
          <a:prstGeom prst="rect">
            <a:avLst/>
          </a:prstGeom>
        </p:spPr>
        <p:txBody>
          <a:bodyPr wrap="square" lIns="34238" tIns="17117" rIns="34238" bIns="17117">
            <a:spAutoFit/>
          </a:bodyPr>
          <a:lstStyle/>
          <a:p>
            <a:pPr marL="0" lvl="1"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Gò</a:t>
            </a:r>
            <a:r>
              <a:rPr lang="en-US" sz="2400" dirty="0" smtClean="0">
                <a:latin typeface="Times New Roman" pitchFamily="18" charset="0"/>
                <a:cs typeface="Times New Roman" pitchFamily="18" charset="0"/>
              </a:rPr>
              <a:t> Me</a:t>
            </a:r>
            <a:endParaRPr lang="en-US" sz="2400" dirty="0">
              <a:latin typeface="Times New Roman" pitchFamily="18" charset="0"/>
              <a:cs typeface="Times New Roman" pitchFamily="18" charset="0"/>
            </a:endParaRPr>
          </a:p>
        </p:txBody>
      </p:sp>
      <p:sp>
        <p:nvSpPr>
          <p:cNvPr id="18" name="Rectangle 17"/>
          <p:cNvSpPr/>
          <p:nvPr/>
        </p:nvSpPr>
        <p:spPr>
          <a:xfrm>
            <a:off x="6912358" y="2139702"/>
            <a:ext cx="2088232" cy="2250560"/>
          </a:xfrm>
          <a:prstGeom prst="rect">
            <a:avLst/>
          </a:prstGeom>
        </p:spPr>
        <p:txBody>
          <a:bodyPr wrap="square" lIns="34238" tIns="17117" rIns="34238" bIns="17117">
            <a:spAutoFit/>
          </a:bodyPr>
          <a:lstStyle/>
          <a:p>
            <a:pPr marL="0" lvl="1" indent="-277817"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99484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Cảnh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sắc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Gò</a:t>
            </a:r>
            <a:r>
              <a:rPr lang="en-US" sz="3200" dirty="0" smtClean="0">
                <a:solidFill>
                  <a:srgbClr val="FF0000"/>
                </a:solidFill>
                <a:latin typeface="Times New Roman" pitchFamily="18" charset="0"/>
                <a:cs typeface="Times New Roman" pitchFamily="18" charset="0"/>
              </a:rPr>
              <a:t> Me</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0002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srgbClr val="FFFFFF"/>
                    </a:solidFill>
                    <a:latin typeface="Times New Roman" panose="02020603050405020304" pitchFamily="18" charset="0"/>
                    <a:cs typeface="Times New Roman" panose="02020603050405020304" pitchFamily="18" charset="0"/>
                    <a:sym typeface="+mn-lt"/>
                  </a:rPr>
                  <a:t>ÁNH SÁNG</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504223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Đốm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hải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đăng</a:t>
              </a:r>
              <a:r>
                <a:rPr lang="zh-CN" altLang="en-US"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tắt</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lóe</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Lúa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nàng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chói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rực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mặt</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trời</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168739" y="2337921"/>
            <a:ext cx="1007226" cy="1007226"/>
          </a:xfrm>
          <a:prstGeom prst="rect">
            <a:avLst/>
          </a:prstGeom>
        </p:spPr>
      </p:pic>
      <p:sp>
        <p:nvSpPr>
          <p:cNvPr id="4" name="Rectangle 3"/>
          <p:cNvSpPr/>
          <p:nvPr/>
        </p:nvSpPr>
        <p:spPr>
          <a:xfrm>
            <a:off x="5089174" y="1491630"/>
            <a:ext cx="3654152" cy="2803140"/>
          </a:xfrm>
          <a:prstGeom prst="rect">
            <a:avLst/>
          </a:prstGeom>
        </p:spPr>
        <p:txBody>
          <a:bodyPr wrap="square">
            <a:spAutoFit/>
          </a:bodyPr>
          <a:lstStyle/>
          <a:p>
            <a:pPr algn="just">
              <a:lnSpc>
                <a:spcPct val="150000"/>
              </a:lnSpc>
            </a:pPr>
            <a:r>
              <a:rPr lang="en-US" sz="2400" dirty="0" err="1" smtClean="0">
                <a:latin typeface="Times New Roman" panose="02020603050405020304" pitchFamily="18" charset="0"/>
              </a:rPr>
              <a:t>Ánh</a:t>
            </a:r>
            <a:r>
              <a:rPr lang="en-US" sz="2400" dirty="0" smtClean="0">
                <a:latin typeface="Times New Roman" panose="02020603050405020304" pitchFamily="18" charset="0"/>
              </a:rPr>
              <a:t> </a:t>
            </a:r>
            <a:r>
              <a:rPr lang="en-US" sz="2400" dirty="0" err="1">
                <a:latin typeface="Times New Roman" panose="02020603050405020304" pitchFamily="18" charset="0"/>
              </a:rPr>
              <a:t>sáng</a:t>
            </a:r>
            <a:r>
              <a:rPr lang="en-US" sz="2400" dirty="0">
                <a:latin typeface="Times New Roman" panose="02020603050405020304" pitchFamily="18" charset="0"/>
              </a:rPr>
              <a:t> </a:t>
            </a:r>
            <a:r>
              <a:rPr lang="en-US" sz="2400" dirty="0" err="1">
                <a:latin typeface="Times New Roman" panose="02020603050405020304" pitchFamily="18" charset="0"/>
              </a:rPr>
              <a:t>hiện</a:t>
            </a:r>
            <a:r>
              <a:rPr lang="en-US" sz="2400" dirty="0">
                <a:latin typeface="Times New Roman" panose="02020603050405020304" pitchFamily="18" charset="0"/>
              </a:rPr>
              <a:t> </a:t>
            </a:r>
            <a:r>
              <a:rPr lang="en-US" sz="2400" dirty="0" err="1">
                <a:latin typeface="Times New Roman" panose="02020603050405020304" pitchFamily="18" charset="0"/>
              </a:rPr>
              <a:t>lên</a:t>
            </a:r>
            <a:r>
              <a:rPr lang="en-US" sz="2400" dirty="0">
                <a:latin typeface="Times New Roman" panose="02020603050405020304" pitchFamily="18" charset="0"/>
              </a:rPr>
              <a:t> </a:t>
            </a:r>
            <a:r>
              <a:rPr lang="en-US" sz="2400" dirty="0" err="1">
                <a:latin typeface="Times New Roman" panose="02020603050405020304" pitchFamily="18" charset="0"/>
              </a:rPr>
              <a:t>phong</a:t>
            </a:r>
            <a:r>
              <a:rPr lang="en-US" sz="2400" dirty="0">
                <a:latin typeface="Times New Roman" panose="02020603050405020304" pitchFamily="18" charset="0"/>
              </a:rPr>
              <a:t> </a:t>
            </a:r>
            <a:r>
              <a:rPr lang="en-US" sz="2400" dirty="0" err="1">
                <a:latin typeface="Times New Roman" panose="02020603050405020304" pitchFamily="18" charset="0"/>
              </a:rPr>
              <a:t>phú</a:t>
            </a:r>
            <a:r>
              <a:rPr lang="en-US" sz="2400" dirty="0">
                <a:latin typeface="Times New Roman" panose="02020603050405020304" pitchFamily="18" charset="0"/>
              </a:rPr>
              <a:t> </a:t>
            </a:r>
            <a:r>
              <a:rPr lang="en-US" sz="2400" dirty="0" err="1">
                <a:latin typeface="Times New Roman" panose="02020603050405020304" pitchFamily="18" charset="0"/>
              </a:rPr>
              <a:t>với</a:t>
            </a:r>
            <a:r>
              <a:rPr lang="en-US" sz="2400" dirty="0">
                <a:latin typeface="Times New Roman" panose="02020603050405020304" pitchFamily="18" charset="0"/>
              </a:rPr>
              <a:t> </a:t>
            </a:r>
            <a:r>
              <a:rPr lang="en-US" sz="2400" dirty="0" err="1">
                <a:latin typeface="Times New Roman" panose="02020603050405020304" pitchFamily="18" charset="0"/>
              </a:rPr>
              <a:t>nhiều</a:t>
            </a:r>
            <a:r>
              <a:rPr lang="en-US" sz="2400" dirty="0">
                <a:latin typeface="Times New Roman" panose="02020603050405020304" pitchFamily="18" charset="0"/>
              </a:rPr>
              <a:t> </a:t>
            </a:r>
            <a:r>
              <a:rPr lang="en-US" sz="2400" dirty="0" err="1">
                <a:latin typeface="Times New Roman" panose="02020603050405020304" pitchFamily="18" charset="0"/>
              </a:rPr>
              <a:t>màu</a:t>
            </a:r>
            <a:r>
              <a:rPr lang="en-US" sz="2400" dirty="0">
                <a:latin typeface="Times New Roman" panose="02020603050405020304" pitchFamily="18" charset="0"/>
              </a:rPr>
              <a:t> </a:t>
            </a:r>
            <a:r>
              <a:rPr lang="en-US" sz="2400" dirty="0" err="1">
                <a:latin typeface="Times New Roman" panose="02020603050405020304" pitchFamily="18" charset="0"/>
              </a:rPr>
              <a:t>sắc</a:t>
            </a:r>
            <a:r>
              <a:rPr lang="en-US" sz="2400" dirty="0">
                <a:latin typeface="Times New Roman" panose="02020603050405020304" pitchFamily="18" charset="0"/>
              </a:rPr>
              <a:t>, </a:t>
            </a:r>
            <a:r>
              <a:rPr lang="en-US" sz="2400" dirty="0" err="1">
                <a:latin typeface="Times New Roman" panose="02020603050405020304" pitchFamily="18" charset="0"/>
              </a:rPr>
              <a:t>cung</a:t>
            </a:r>
            <a:r>
              <a:rPr lang="en-US" sz="2400" dirty="0">
                <a:latin typeface="Times New Roman" panose="02020603050405020304" pitchFamily="18" charset="0"/>
              </a:rPr>
              <a:t> </a:t>
            </a:r>
            <a:r>
              <a:rPr lang="en-US" sz="2400" dirty="0" err="1">
                <a:latin typeface="Times New Roman" panose="02020603050405020304" pitchFamily="18" charset="0"/>
              </a:rPr>
              <a:t>bậc</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quãng</a:t>
            </a:r>
            <a:r>
              <a:rPr lang="en-US" sz="2400" dirty="0">
                <a:latin typeface="Times New Roman" panose="02020603050405020304" pitchFamily="18" charset="0"/>
              </a:rPr>
              <a:t> </a:t>
            </a:r>
            <a:r>
              <a:rPr lang="en-US" sz="2400" dirty="0" err="1">
                <a:latin typeface="Times New Roman" panose="02020603050405020304" pitchFamily="18" charset="0"/>
              </a:rPr>
              <a:t>thời</a:t>
            </a:r>
            <a:r>
              <a:rPr lang="en-US" sz="2400" dirty="0">
                <a:latin typeface="Times New Roman" panose="02020603050405020304" pitchFamily="18" charset="0"/>
              </a:rPr>
              <a:t> </a:t>
            </a:r>
            <a:r>
              <a:rPr lang="en-US" sz="2400" dirty="0" err="1">
                <a:latin typeface="Times New Roman" panose="02020603050405020304" pitchFamily="18" charset="0"/>
              </a:rPr>
              <a:t>gian</a:t>
            </a:r>
            <a:r>
              <a:rPr lang="en-US" sz="2400" dirty="0">
                <a:latin typeface="Times New Roman" panose="02020603050405020304" pitchFamily="18" charset="0"/>
              </a:rPr>
              <a:t> </a:t>
            </a:r>
            <a:r>
              <a:rPr lang="en-US" sz="2400" dirty="0" err="1">
                <a:latin typeface="Times New Roman" panose="02020603050405020304" pitchFamily="18" charset="0"/>
              </a:rPr>
              <a:t>khác</a:t>
            </a:r>
            <a:r>
              <a:rPr lang="en-US" sz="2400" dirty="0">
                <a:latin typeface="Times New Roman" panose="02020603050405020304" pitchFamily="18" charset="0"/>
              </a:rPr>
              <a:t> </a:t>
            </a:r>
            <a:r>
              <a:rPr lang="en-US" sz="2400" dirty="0" err="1">
                <a:latin typeface="Times New Roman" panose="02020603050405020304" pitchFamily="18" charset="0"/>
              </a:rPr>
              <a:t>nhau</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smtClean="0">
                <a:latin typeface="Times New Roman" panose="02020603050405020304" pitchFamily="18" charset="0"/>
              </a:rPr>
              <a:t>ngày</a:t>
            </a:r>
            <a:endParaRPr lang="en-US" sz="2400" dirty="0"/>
          </a:p>
        </p:txBody>
      </p:sp>
      <p:pic>
        <p:nvPicPr>
          <p:cNvPr id="60" name="Picture 59"/>
          <p:cNvPicPr>
            <a:picLocks noChangeAspect="1"/>
          </p:cNvPicPr>
          <p:nvPr/>
        </p:nvPicPr>
        <p:blipFill>
          <a:blip r:embed="rId6"/>
          <a:stretch>
            <a:fillRect/>
          </a:stretch>
        </p:blipFill>
        <p:spPr>
          <a:xfrm>
            <a:off x="2058009" y="2841535"/>
            <a:ext cx="1943910" cy="1590973"/>
          </a:xfrm>
          <a:prstGeom prst="rect">
            <a:avLst/>
          </a:prstGeom>
        </p:spPr>
      </p:pic>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srgbClr val="FFFFFF"/>
                    </a:solidFill>
                    <a:latin typeface="Times New Roman" panose="02020603050405020304" pitchFamily="18" charset="0"/>
                    <a:cs typeface="Times New Roman" panose="02020603050405020304" pitchFamily="18" charset="0"/>
                    <a:sym typeface="+mn-lt"/>
                  </a:rPr>
                  <a:t>ÂM THANH</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624549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Leng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nhạc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ngựa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Lao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Mái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khoan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thai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thở</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Tre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thổi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sáo</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Chim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cu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gáy</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32200"/>
            <a:ext cx="3654152" cy="2308324"/>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rPr>
              <a:t>NT: </a:t>
            </a:r>
            <a:r>
              <a:rPr lang="en-US" sz="2400" dirty="0" err="1" smtClean="0">
                <a:solidFill>
                  <a:prstClr val="black"/>
                </a:solidFill>
                <a:latin typeface="Times New Roman" panose="02020603050405020304" pitchFamily="18" charset="0"/>
              </a:rPr>
              <a:t>liệt</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kê</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nhân</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hóa</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từ</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láy</a:t>
            </a:r>
            <a:r>
              <a:rPr lang="en-US" sz="2400" dirty="0" smtClean="0">
                <a:solidFill>
                  <a:prstClr val="black"/>
                </a:solidFill>
                <a:latin typeface="Times New Roman" panose="02020603050405020304" pitchFamily="18" charset="0"/>
              </a:rPr>
              <a:t>…</a:t>
            </a:r>
          </a:p>
          <a:p>
            <a:pPr algn="just">
              <a:lnSpc>
                <a:spcPct val="150000"/>
              </a:lnSpc>
            </a:pPr>
            <a:r>
              <a:rPr lang="en-US" sz="2400" dirty="0" smtClean="0">
                <a:solidFill>
                  <a:prstClr val="black"/>
                </a:solidFill>
                <a:latin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rPr>
              <a:t>Âm</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thanh</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vui</a:t>
            </a:r>
            <a:r>
              <a:rPr lang="en-US" sz="2400" dirty="0" smtClean="0">
                <a:solidFill>
                  <a:prstClr val="black"/>
                </a:solidFill>
                <a:latin typeface="Times New Roman" panose="02020603050405020304" pitchFamily="18" charset="0"/>
              </a:rPr>
              <a:t> tai, </a:t>
            </a:r>
            <a:r>
              <a:rPr lang="en-US" sz="2400" dirty="0" err="1" smtClean="0">
                <a:solidFill>
                  <a:prstClr val="black"/>
                </a:solidFill>
                <a:latin typeface="Times New Roman" panose="02020603050405020304" pitchFamily="18" charset="0"/>
              </a:rPr>
              <a:t>tạo</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cảm</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giác</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yên</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bình</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dễ</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chịu</a:t>
            </a:r>
            <a:endParaRPr lang="en-US" sz="2400" dirty="0">
              <a:solidFill>
                <a:prstClr val="black"/>
              </a:solidFill>
            </a:endParaRPr>
          </a:p>
        </p:txBody>
      </p:sp>
    </p:spTree>
    <p:extLst>
      <p:ext uri="{BB962C8B-B14F-4D97-AF65-F5344CB8AC3E}">
        <p14:creationId xmlns:p14="http://schemas.microsoft.com/office/powerpoint/2010/main" val="41926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3138342"/>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370237"/>
            <a:chOff x="1418801" y="1570474"/>
            <a:chExt cx="2300710" cy="8365732"/>
          </a:xfrm>
        </p:grpSpPr>
        <p:grpSp>
          <p:nvGrpSpPr>
            <p:cNvPr id="54" name="组合 2"/>
            <p:cNvGrpSpPr/>
            <p:nvPr/>
          </p:nvGrpSpPr>
          <p:grpSpPr>
            <a:xfrm>
              <a:off x="1418801" y="1570474"/>
              <a:ext cx="2300710" cy="8365731"/>
              <a:chOff x="1346373" y="1977880"/>
              <a:chExt cx="2300710" cy="8365731"/>
            </a:xfrm>
          </p:grpSpPr>
          <p:sp>
            <p:nvSpPr>
              <p:cNvPr id="56" name="圆角矩形 5"/>
              <p:cNvSpPr/>
              <p:nvPr/>
            </p:nvSpPr>
            <p:spPr>
              <a:xfrm>
                <a:off x="1346373" y="2507999"/>
                <a:ext cx="2300710" cy="7835612"/>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srgbClr val="FFFFFF"/>
                    </a:solidFill>
                    <a:latin typeface="Times New Roman" panose="02020603050405020304" pitchFamily="18" charset="0"/>
                    <a:cs typeface="Times New Roman" panose="02020603050405020304" pitchFamily="18" charset="0"/>
                    <a:sym typeface="+mn-lt"/>
                  </a:rPr>
                  <a:t>KHÔNG GIAN</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744875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Con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đê</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ruộng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chợ</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Gò</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Lúa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keo</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Ao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làng</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Hàng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me</a:t>
              </a: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25652"/>
            <a:ext cx="3654152" cy="2862322"/>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cs typeface="Times New Roman" panose="02020603050405020304" pitchFamily="18" charset="0"/>
              </a:rPr>
              <a:t>NT: </a:t>
            </a:r>
            <a:r>
              <a:rPr lang="en-US" sz="2400" dirty="0" err="1" smtClean="0">
                <a:solidFill>
                  <a:prstClr val="black"/>
                </a:solidFill>
                <a:latin typeface="Times New Roman" panose="02020603050405020304" pitchFamily="18" charset="0"/>
                <a:cs typeface="Times New Roman" panose="02020603050405020304" pitchFamily="18" charset="0"/>
              </a:rPr>
              <a:t>liệt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kê</a:t>
            </a:r>
            <a:r>
              <a:rPr lang="en-US" sz="2400" dirty="0" smtClean="0">
                <a:solidFill>
                  <a:prstClr val="black"/>
                </a:solidFill>
                <a:latin typeface="Times New Roman" panose="02020603050405020304" pitchFamily="18" charset="0"/>
                <a:cs typeface="Times New Roman" panose="02020603050405020304" pitchFamily="18" charset="0"/>
              </a:rPr>
              <a:t>, so </a:t>
            </a:r>
            <a:r>
              <a:rPr lang="en-US" sz="2400" dirty="0" err="1" smtClean="0">
                <a:solidFill>
                  <a:prstClr val="black"/>
                </a:solidFill>
                <a:latin typeface="Times New Roman" panose="02020603050405020304" pitchFamily="18" charset="0"/>
                <a:cs typeface="Times New Roman" panose="02020603050405020304" pitchFamily="18" charset="0"/>
              </a:rPr>
              <a:t>sánh</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6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3609" y="1131591"/>
            <a:ext cx="1949986" cy="2022394"/>
            <a:chOff x="1598374" y="45399"/>
            <a:chExt cx="2179171" cy="2179171"/>
          </a:xfrm>
        </p:grpSpPr>
        <p:sp>
          <p:nvSpPr>
            <p:cNvPr id="5" name="Oval 4"/>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6"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smtClean="0">
                  <a:latin typeface="Times New Roman" panose="02020603050405020304" pitchFamily="18" charset="0"/>
                  <a:cs typeface="Times New Roman" panose="02020603050405020304" pitchFamily="18" charset="0"/>
                </a:rPr>
                <a:t>Âm</a:t>
              </a:r>
              <a:r>
                <a:rPr lang="en-US" sz="3700" dirty="0" smtClean="0">
                  <a:latin typeface="Times New Roman" panose="02020603050405020304" pitchFamily="18" charset="0"/>
                  <a:cs typeface="Times New Roman" panose="02020603050405020304" pitchFamily="18" charset="0"/>
                </a:rPr>
                <a:t> </a:t>
              </a:r>
              <a:r>
                <a:rPr lang="en-US" sz="3700" dirty="0" err="1" smtClean="0">
                  <a:latin typeface="Times New Roman" panose="02020603050405020304" pitchFamily="18" charset="0"/>
                  <a:cs typeface="Times New Roman" panose="02020603050405020304" pitchFamily="18" charset="0"/>
                </a:rPr>
                <a:t>thanh</a:t>
              </a:r>
              <a:endParaRPr lang="en-US" sz="3700" kern="12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829927" y="2493573"/>
            <a:ext cx="1949986" cy="2022394"/>
            <a:chOff x="2384692" y="1407381"/>
            <a:chExt cx="2179171" cy="2179171"/>
          </a:xfrm>
        </p:grpSpPr>
        <p:sp>
          <p:nvSpPr>
            <p:cNvPr id="8" name="Oval 7"/>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9" name="Oval 6"/>
            <p:cNvSpPr/>
            <p:nvPr/>
          </p:nvSpPr>
          <p:spPr>
            <a:xfrm>
              <a:off x="2806394" y="1970333"/>
              <a:ext cx="1552265"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Không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gian</a:t>
              </a:r>
              <a:endParaRPr lang="en-US" sz="3600" kern="12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57291" y="2493573"/>
            <a:ext cx="1949986" cy="2022394"/>
            <a:chOff x="812056" y="1407381"/>
            <a:chExt cx="2179171" cy="2179171"/>
          </a:xfrm>
        </p:grpSpPr>
        <p:sp>
          <p:nvSpPr>
            <p:cNvPr id="11" name="Oval 10"/>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2" name="Oval 8"/>
            <p:cNvSpPr/>
            <p:nvPr/>
          </p:nvSpPr>
          <p:spPr>
            <a:xfrm>
              <a:off x="1017262" y="1970333"/>
              <a:ext cx="1552264"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smtClean="0">
                  <a:latin typeface="Times New Roman" panose="02020603050405020304" pitchFamily="18" charset="0"/>
                  <a:cs typeface="Times New Roman" panose="02020603050405020304" pitchFamily="18" charset="0"/>
                </a:rPr>
                <a:t>Ánh</a:t>
              </a:r>
              <a:r>
                <a:rPr lang="en-US" sz="3700" dirty="0" smtClean="0">
                  <a:latin typeface="Times New Roman" panose="02020603050405020304" pitchFamily="18" charset="0"/>
                  <a:cs typeface="Times New Roman" panose="02020603050405020304" pitchFamily="18" charset="0"/>
                </a:rPr>
                <a:t> </a:t>
              </a:r>
              <a:r>
                <a:rPr lang="en-US" sz="3700" dirty="0" err="1" smtClean="0">
                  <a:latin typeface="Times New Roman" panose="02020603050405020304" pitchFamily="18" charset="0"/>
                  <a:cs typeface="Times New Roman" panose="02020603050405020304" pitchFamily="18" charset="0"/>
                </a:rPr>
                <a:t>sáng</a:t>
              </a:r>
              <a:endParaRPr lang="en-US" sz="3700" kern="1200" dirty="0">
                <a:latin typeface="Times New Roman" panose="02020603050405020304" pitchFamily="18" charset="0"/>
                <a:cs typeface="Times New Roman" panose="02020603050405020304" pitchFamily="18" charset="0"/>
              </a:endParaRPr>
            </a:p>
          </p:txBody>
        </p:sp>
      </p:grpSp>
      <p:sp>
        <p:nvSpPr>
          <p:cNvPr id="13"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4" name="Picture 13"/>
          <p:cNvPicPr>
            <a:picLocks noChangeAspect="1"/>
          </p:cNvPicPr>
          <p:nvPr/>
        </p:nvPicPr>
        <p:blipFill>
          <a:blip r:embed="rId2"/>
          <a:stretch>
            <a:fillRect/>
          </a:stretch>
        </p:blipFill>
        <p:spPr>
          <a:xfrm>
            <a:off x="1979712" y="195486"/>
            <a:ext cx="4706520" cy="749873"/>
          </a:xfrm>
          <a:prstGeom prst="rect">
            <a:avLst/>
          </a:prstGeom>
        </p:spPr>
      </p:pic>
      <p:sp>
        <p:nvSpPr>
          <p:cNvPr id="15" name="Rectangle 14"/>
          <p:cNvSpPr/>
          <p:nvPr/>
        </p:nvSpPr>
        <p:spPr>
          <a:xfrm>
            <a:off x="4211960" y="1158830"/>
            <a:ext cx="4572000" cy="3416320"/>
          </a:xfrm>
          <a:prstGeom prst="rect">
            <a:avLst/>
          </a:prstGeom>
        </p:spPr>
        <p:txBody>
          <a:bodyPr>
            <a:spAutoFit/>
          </a:bodyPr>
          <a:lstStyle/>
          <a:p>
            <a:pPr algn="just">
              <a:lnSpc>
                <a:spcPct val="150000"/>
              </a:lnSpc>
            </a:pPr>
            <a:r>
              <a:rPr lang="en-US" sz="2400" dirty="0" smtClean="0">
                <a:solidFill>
                  <a:srgbClr val="FF0000"/>
                </a:solidFill>
                <a:latin typeface="Times New Roman" panose="02020603050405020304" pitchFamily="18" charset="0"/>
                <a:sym typeface="Wingdings" panose="05000000000000000000" pitchFamily="2" charset="2"/>
              </a:rPr>
              <a:t> </a:t>
            </a:r>
            <a:r>
              <a:rPr lang="vi-VN" sz="2400" dirty="0" smtClean="0">
                <a:solidFill>
                  <a:srgbClr val="FF0000"/>
                </a:solidFill>
                <a:latin typeface="Times New Roman" panose="02020603050405020304" pitchFamily="18" charset="0"/>
              </a:rPr>
              <a:t>Ánh </a:t>
            </a:r>
            <a:r>
              <a:rPr lang="vi-VN" sz="2400" dirty="0">
                <a:solidFill>
                  <a:srgbClr val="FF0000"/>
                </a:solidFill>
                <a:latin typeface="Times New Roman" panose="02020603050405020304" pitchFamily="18" charset="0"/>
              </a:rPr>
              <a:t>sáng phong phú, không gian mênh mông và âm thanh rộn </a:t>
            </a:r>
            <a:r>
              <a:rPr lang="vi-VN" sz="2400" dirty="0" smtClean="0">
                <a:solidFill>
                  <a:srgbClr val="FF0000"/>
                </a:solidFill>
                <a:latin typeface="Times New Roman" panose="02020603050405020304" pitchFamily="18" charset="0"/>
              </a:rPr>
              <a:t>r</a:t>
            </a:r>
            <a:r>
              <a:rPr lang="en-US" sz="2400" dirty="0">
                <a:solidFill>
                  <a:srgbClr val="FF0000"/>
                </a:solidFill>
                <a:latin typeface="Times New Roman" panose="02020603050405020304" pitchFamily="18" charset="0"/>
              </a:rPr>
              <a:t>à</a:t>
            </a:r>
            <a:r>
              <a:rPr lang="vi-VN" sz="2400" dirty="0" smtClean="0">
                <a:solidFill>
                  <a:srgbClr val="FF0000"/>
                </a:solidFill>
                <a:latin typeface="Times New Roman" panose="02020603050405020304" pitchFamily="18" charset="0"/>
              </a:rPr>
              <a:t>ng</a:t>
            </a:r>
            <a:r>
              <a:rPr lang="en-US" sz="2400" dirty="0" smtClean="0">
                <a:solidFill>
                  <a:srgbClr val="FF0000"/>
                </a:solidFill>
                <a:latin typeface="Times New Roman" panose="02020603050405020304" pitchFamily="18" charset="0"/>
              </a:rPr>
              <a:t> </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Vẻ</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đẹp</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nên</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thơ</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xanh</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mát</a:t>
            </a:r>
            <a:r>
              <a:rPr lang="en-US" sz="2400" dirty="0">
                <a:solidFill>
                  <a:srgbClr val="FF0000"/>
                </a:solidFill>
                <a:latin typeface="Times New Roman" panose="02020603050405020304" pitchFamily="18" charset="0"/>
                <a:sym typeface="Wingdings" panose="05000000000000000000" pitchFamily="2" charset="2"/>
              </a:rPr>
              <a:t> </a:t>
            </a:r>
            <a:r>
              <a:rPr lang="en-US" sz="2400" dirty="0" smtClean="0">
                <a:solidFill>
                  <a:srgbClr val="FF0000"/>
                </a:solidFill>
                <a:latin typeface="Times New Roman" panose="02020603050405020304" pitchFamily="18" charset="0"/>
                <a:sym typeface="Wingdings" panose="05000000000000000000" pitchFamily="2" charset="2"/>
              </a:rPr>
              <a:t></a:t>
            </a:r>
            <a:r>
              <a:rPr lang="vi-VN" sz="2400" dirty="0" smtClean="0">
                <a:solidFill>
                  <a:srgbClr val="FF0000"/>
                </a:solidFill>
                <a:latin typeface="Times New Roman" panose="02020603050405020304" pitchFamily="18" charset="0"/>
              </a:rPr>
              <a:t> </a:t>
            </a:r>
            <a:r>
              <a:rPr lang="vi-VN" sz="2400" dirty="0">
                <a:solidFill>
                  <a:srgbClr val="FF0000"/>
                </a:solidFill>
                <a:latin typeface="Times New Roman" panose="02020603050405020304" pitchFamily="18" charset="0"/>
              </a:rPr>
              <a:t>như thiết tha mời gọi níu giữ con người ở lại với cuộc sống, với con người Gò Me</a:t>
            </a:r>
            <a:endParaRPr lang="en-US" sz="2400" dirty="0">
              <a:solidFill>
                <a:srgbClr val="FF0000"/>
              </a:solidFill>
            </a:endParaRPr>
          </a:p>
        </p:txBody>
      </p:sp>
    </p:spTree>
    <p:extLst>
      <p:ext uri="{BB962C8B-B14F-4D97-AF65-F5344CB8AC3E}">
        <p14:creationId xmlns:p14="http://schemas.microsoft.com/office/powerpoint/2010/main" val="90950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275857" y="992331"/>
            <a:ext cx="4176464" cy="1384995"/>
          </a:xfrm>
          <a:prstGeom prst="rect">
            <a:avLst/>
          </a:prstGeom>
        </p:spPr>
        <p:txBody>
          <a:bodyPr wrap="square">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Chia </a:t>
            </a:r>
            <a:r>
              <a:rPr lang="en-US" sz="2800" dirty="0" err="1" smtClean="0">
                <a:solidFill>
                  <a:srgbClr val="FF0000"/>
                </a:solidFill>
                <a:latin typeface="Times New Roman" panose="02020603050405020304" pitchFamily="18" charset="0"/>
                <a:cs typeface="Times New Roman" panose="02020603050405020304" pitchFamily="18" charset="0"/>
              </a:rPr>
              <a:t>sẻ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về</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đẹp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miền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Nam </a:t>
            </a:r>
            <a:r>
              <a:rPr lang="en-US" sz="2800" dirty="0" err="1" smtClean="0">
                <a:solidFill>
                  <a:srgbClr val="FF0000"/>
                </a:solidFill>
                <a:latin typeface="Times New Roman" panose="02020603050405020304" pitchFamily="18" charset="0"/>
                <a:cs typeface="Times New Roman" panose="02020603050405020304" pitchFamily="18" charset="0"/>
              </a:rPr>
              <a:t>Bộ</a:t>
            </a:r>
            <a:r>
              <a:rPr lang="en-US" sz="280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2</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2250560"/>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Hình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ảnh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người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dân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Gò</a:t>
            </a:r>
            <a:r>
              <a:rPr lang="en-US" sz="3200" dirty="0" smtClean="0">
                <a:solidFill>
                  <a:srgbClr val="FF0000"/>
                </a:solidFill>
                <a:latin typeface="Times New Roman" pitchFamily="18" charset="0"/>
                <a:cs typeface="Times New Roman" pitchFamily="18" charset="0"/>
              </a:rPr>
              <a:t> Me</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9270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82900"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任意多边形: 形状 29">
            <a:extLst>
              <a:ext uri="{FF2B5EF4-FFF2-40B4-BE49-F238E27FC236}">
                <a16:creationId xmlns:a16="http://schemas.microsoft.com/office/drawing/2014/main" id="{E2FB60F6-472A-67D3-EFED-797BADAEA502}"/>
              </a:ext>
            </a:extLst>
          </p:cNvPr>
          <p:cNvSpPr/>
          <p:nvPr/>
        </p:nvSpPr>
        <p:spPr>
          <a:xfrm rot="16200000">
            <a:off x="-1353626"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3"/>
          <a:stretch>
            <a:fillRect/>
          </a:stretch>
        </p:blipFill>
        <p:spPr>
          <a:xfrm>
            <a:off x="-11119" y="339502"/>
            <a:ext cx="1294019" cy="4343490"/>
          </a:xfrm>
          <a:prstGeom prst="rect">
            <a:avLst/>
          </a:prstGeom>
        </p:spPr>
      </p:pic>
      <p:sp>
        <p:nvSpPr>
          <p:cNvPr id="5" name="Rectangle 4"/>
          <p:cNvSpPr/>
          <p:nvPr/>
        </p:nvSpPr>
        <p:spPr>
          <a:xfrm>
            <a:off x="1897171" y="411510"/>
            <a:ext cx="6840221" cy="4154984"/>
          </a:xfrm>
          <a:prstGeom prst="rect">
            <a:avLst/>
          </a:prstGeom>
        </p:spPr>
        <p:txBody>
          <a:bodyPr wrap="square">
            <a:spAutoFit/>
          </a:bodyPr>
          <a:lstStyle/>
          <a:p>
            <a:pPr>
              <a:lnSpc>
                <a:spcPct val="150000"/>
              </a:lnSpc>
            </a:pPr>
            <a:r>
              <a:rPr lang="en-US" sz="2200" b="1" dirty="0" smtClean="0">
                <a:solidFill>
                  <a:schemeClr val="bg2">
                    <a:lumMod val="10000"/>
                  </a:schemeClr>
                </a:solidFill>
                <a:latin typeface="Times New Roman" panose="02020603050405020304" pitchFamily="18" charset="0"/>
                <a:cs typeface="Times New Roman" panose="02020603050405020304" pitchFamily="18" charset="0"/>
              </a:rPr>
              <a:t>- </a:t>
            </a:r>
            <a:r>
              <a:rPr lang="vi-VN" sz="2200" b="1" dirty="0" smtClean="0">
                <a:solidFill>
                  <a:schemeClr val="bg2">
                    <a:lumMod val="10000"/>
                  </a:schemeClr>
                </a:solidFill>
                <a:latin typeface="Times New Roman" panose="02020603050405020304" pitchFamily="18" charset="0"/>
                <a:cs typeface="Times New Roman" panose="02020603050405020304" pitchFamily="18" charset="0"/>
              </a:rPr>
              <a:t>Các </a:t>
            </a:r>
            <a:r>
              <a:rPr lang="vi-VN" sz="2200" b="1" dirty="0">
                <a:solidFill>
                  <a:schemeClr val="bg2">
                    <a:lumMod val="10000"/>
                  </a:schemeClr>
                </a:solidFill>
                <a:latin typeface="Times New Roman" panose="02020603050405020304" pitchFamily="18" charset="0"/>
                <a:cs typeface="Times New Roman" panose="02020603050405020304" pitchFamily="18" charset="0"/>
              </a:rPr>
              <a:t>cô gái Gò Me được miêu tả với những chi tiết</a:t>
            </a:r>
            <a:r>
              <a:rPr lang="vi-VN" sz="2200" b="1" dirty="0" smtClean="0">
                <a:solidFill>
                  <a:schemeClr val="bg2">
                    <a:lumMod val="10000"/>
                  </a:schemeClr>
                </a:solidFill>
                <a:latin typeface="Times New Roman" panose="02020603050405020304" pitchFamily="18" charset="0"/>
                <a:cs typeface="Times New Roman" panose="02020603050405020304" pitchFamily="18" charset="0"/>
              </a:rPr>
              <a:t>:</a:t>
            </a:r>
            <a:endParaRPr lang="en-US" sz="2200" b="1" dirty="0" smtClean="0">
              <a:solidFill>
                <a:schemeClr val="bg2">
                  <a:lumMod val="10000"/>
                </a:schemeClr>
              </a:solidFill>
              <a:latin typeface="Times New Roman" panose="02020603050405020304" pitchFamily="18" charset="0"/>
              <a:cs typeface="Times New Roman" panose="02020603050405020304" pitchFamily="18" charset="0"/>
            </a:endParaRP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chị</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má</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núng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đồng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tiền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Nọc</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cấy</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tay</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tròn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nghiêng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nón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làm</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duyên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Véo </a:t>
            </a:r>
            <a:r>
              <a:rPr lang="vi-VN" sz="2200" dirty="0">
                <a:solidFill>
                  <a:schemeClr val="bg2">
                    <a:lumMod val="10000"/>
                  </a:schemeClr>
                </a:solidFill>
                <a:latin typeface="Times New Roman" panose="02020603050405020304" pitchFamily="18" charset="0"/>
                <a:cs typeface="Times New Roman" panose="02020603050405020304" pitchFamily="18" charset="0"/>
              </a:rPr>
              <a:t>von điệu </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h</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át</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2200" dirty="0">
                <a:solidFill>
                  <a:schemeClr val="bg2">
                    <a:lumMod val="10000"/>
                  </a:schemeClr>
                </a:solidFill>
                <a:latin typeface="Times New Roman" panose="02020603050405020304" pitchFamily="18" charset="0"/>
                <a:cs typeface="Times New Roman" panose="02020603050405020304" pitchFamily="18" charset="0"/>
              </a:rPr>
              <a:t>cổ </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truyền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Chị</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tôi</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má</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đỏ</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thẹn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thò</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Giã</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me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bên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trã</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marL="342900" indent="-342900">
              <a:lnSpc>
                <a:spcPct val="150000"/>
              </a:lnSpc>
              <a:buFont typeface="Wingdings" panose="05000000000000000000" pitchFamily="2" charset="2"/>
              <a:buChar char="è"/>
            </a:pPr>
            <a:r>
              <a:rPr lang="en-US" sz="2200" b="1"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NT</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láy</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p>
          <a:p>
            <a:pPr>
              <a:lnSpc>
                <a:spcPct val="150000"/>
              </a:lnSpc>
            </a:pP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rPr>
              <a:t>Hình</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ảnh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những</a:t>
            </a:r>
            <a:r>
              <a:rPr lang="en-US" sz="2200" dirty="0">
                <a:solidFill>
                  <a:srgbClr val="FF0000"/>
                </a:solidFill>
                <a:latin typeface="Times New Roman" panose="02020603050405020304" pitchFamily="18" charset="0"/>
                <a:cs typeface="Times New Roman" panose="02020603050405020304" pitchFamily="18" charset="0"/>
              </a:rPr>
              <a:t> con </a:t>
            </a:r>
            <a:r>
              <a:rPr lang="en-US" sz="2200" dirty="0" err="1">
                <a:solidFill>
                  <a:srgbClr val="FF0000"/>
                </a:solidFill>
                <a:latin typeface="Times New Roman" panose="02020603050405020304" pitchFamily="18" charset="0"/>
                <a:cs typeface="Times New Roman" panose="02020603050405020304" pitchFamily="18" charset="0"/>
              </a:rPr>
              <a:t>người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lao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chân</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khoẻ</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duyên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với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hương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sở</a:t>
            </a:r>
            <a:r>
              <a:rPr lang="en-US" sz="2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85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circle(in)">
                                      <p:cBhvr>
                                        <p:cTn id="29" dur="20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down)">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ipe(down)">
                                      <p:cBhvr>
                                        <p:cTn id="44" dur="500"/>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circle(in)">
                                      <p:cBhvr>
                                        <p:cTn id="49" dur="2000"/>
                                        <p:tgtEl>
                                          <p:spTgt spid="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528" y="339502"/>
            <a:ext cx="4176464" cy="4401036"/>
          </a:xfrm>
          <a:prstGeom prst="rect">
            <a:avLst/>
          </a:prstGeom>
        </p:spPr>
      </p:pic>
      <p:pic>
        <p:nvPicPr>
          <p:cNvPr id="8" name="Picture 7"/>
          <p:cNvPicPr>
            <a:picLocks noChangeAspect="1"/>
          </p:cNvPicPr>
          <p:nvPr/>
        </p:nvPicPr>
        <p:blipFill>
          <a:blip r:embed="rId4"/>
          <a:stretch>
            <a:fillRect/>
          </a:stretch>
        </p:blipFill>
        <p:spPr>
          <a:xfrm>
            <a:off x="4716016" y="339502"/>
            <a:ext cx="4095750" cy="4401036"/>
          </a:xfrm>
          <a:prstGeom prst="rect">
            <a:avLst/>
          </a:prstGeom>
        </p:spPr>
      </p:pic>
    </p:spTree>
    <p:extLst>
      <p:ext uri="{BB962C8B-B14F-4D97-AF65-F5344CB8AC3E}">
        <p14:creationId xmlns:p14="http://schemas.microsoft.com/office/powerpoint/2010/main" val="348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3</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851670"/>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Điệu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hò</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hương</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3784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2"/>
          <a:stretch>
            <a:fillRect/>
          </a:stretch>
        </p:blipFill>
        <p:spPr>
          <a:xfrm>
            <a:off x="1547664" y="-92546"/>
            <a:ext cx="5889246" cy="1012024"/>
          </a:xfrm>
          <a:prstGeom prst="rect">
            <a:avLst/>
          </a:prstGeom>
        </p:spPr>
      </p:pic>
      <p:sp>
        <p:nvSpPr>
          <p:cNvPr id="3" name="Rectangle 2"/>
          <p:cNvSpPr/>
          <p:nvPr/>
        </p:nvSpPr>
        <p:spPr>
          <a:xfrm>
            <a:off x="323528" y="1347614"/>
            <a:ext cx="5400600" cy="1200329"/>
          </a:xfrm>
          <a:prstGeom prst="rect">
            <a:avLst/>
          </a:prstGeom>
          <a:solidFill>
            <a:srgbClr val="C9E7A7"/>
          </a:solidFill>
        </p:spPr>
        <p:txBody>
          <a:bodyPr wrap="square">
            <a:spAutoFit/>
          </a:bodyPr>
          <a:lstStyle/>
          <a:p>
            <a:pPr>
              <a:lnSpc>
                <a:spcPct val="150000"/>
              </a:lnSpc>
            </a:pPr>
            <a:r>
              <a:rPr lang="vi-VN" sz="2400" dirty="0">
                <a:solidFill>
                  <a:schemeClr val="tx1">
                    <a:lumMod val="95000"/>
                    <a:lumOff val="5000"/>
                  </a:schemeClr>
                </a:solidFill>
                <a:latin typeface="+mj-lt"/>
              </a:rPr>
              <a:t>“Hò… ơ… Trai Biên Hòa lụy gái Gò Me</a:t>
            </a:r>
          </a:p>
          <a:p>
            <a:pPr>
              <a:lnSpc>
                <a:spcPct val="150000"/>
              </a:lnSpc>
            </a:pPr>
            <a:r>
              <a:rPr lang="vi-VN" sz="2400" dirty="0">
                <a:solidFill>
                  <a:schemeClr val="tx1">
                    <a:lumMod val="95000"/>
                    <a:lumOff val="5000"/>
                  </a:schemeClr>
                </a:solidFill>
                <a:latin typeface="+mj-lt"/>
              </a:rPr>
              <a:t>Không vì sắc lịch, mà chỉ vì mê giọng hò”</a:t>
            </a:r>
            <a:endParaRPr lang="vi-VN" sz="2400" b="0" i="0" dirty="0">
              <a:solidFill>
                <a:schemeClr val="tx1">
                  <a:lumMod val="95000"/>
                  <a:lumOff val="5000"/>
                </a:schemeClr>
              </a:solidFill>
              <a:effectLst/>
              <a:latin typeface="+mj-lt"/>
            </a:endParaRPr>
          </a:p>
        </p:txBody>
      </p:sp>
      <p:pic>
        <p:nvPicPr>
          <p:cNvPr id="16" name="Picture 15">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5784816" y="1480029"/>
            <a:ext cx="1007226" cy="1007226"/>
          </a:xfrm>
          <a:prstGeom prst="rect">
            <a:avLst/>
          </a:prstGeom>
        </p:spPr>
      </p:pic>
      <p:pic>
        <p:nvPicPr>
          <p:cNvPr id="17" name="Picture 16"/>
          <p:cNvPicPr>
            <a:picLocks noChangeAspect="1"/>
          </p:cNvPicPr>
          <p:nvPr/>
        </p:nvPicPr>
        <p:blipFill>
          <a:blip r:embed="rId4"/>
          <a:stretch>
            <a:fillRect/>
          </a:stretch>
        </p:blipFill>
        <p:spPr>
          <a:xfrm>
            <a:off x="6372200" y="1441766"/>
            <a:ext cx="2566638" cy="1012024"/>
          </a:xfrm>
          <a:prstGeom prst="rect">
            <a:avLst/>
          </a:prstGeom>
        </p:spPr>
      </p:pic>
      <p:sp>
        <p:nvSpPr>
          <p:cNvPr id="18" name="Rectangle 17"/>
          <p:cNvSpPr/>
          <p:nvPr/>
        </p:nvSpPr>
        <p:spPr>
          <a:xfrm>
            <a:off x="323528" y="2872633"/>
            <a:ext cx="8424935" cy="1754326"/>
          </a:xfrm>
          <a:prstGeom prst="rect">
            <a:avLst/>
          </a:prstGeom>
          <a:solidFill>
            <a:schemeClr val="accent3">
              <a:lumMod val="20000"/>
              <a:lumOff val="80000"/>
            </a:schemeClr>
          </a:solidFill>
          <a:ln w="28575">
            <a:solidFill>
              <a:srgbClr val="C9E7A7"/>
            </a:solidFill>
            <a:prstDash val="dash"/>
          </a:ln>
        </p:spPr>
        <p:txBody>
          <a:bodyPr wrap="square">
            <a:spAutoFit/>
          </a:bodyPr>
          <a:lstStyle/>
          <a:p>
            <a:pPr algn="just">
              <a:lnSpc>
                <a:spcPct val="150000"/>
              </a:lnSpc>
            </a:pP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hò</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niềm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hương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9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270500"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4</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405636" y="1779662"/>
            <a:ext cx="3564548" cy="2250560"/>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Tình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cảm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giả</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với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đất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nước</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5465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584452"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rot="16200000">
            <a:off x="-1095173"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43740" y="483518"/>
            <a:ext cx="1835420" cy="4439387"/>
          </a:xfrm>
          <a:prstGeom prst="rect">
            <a:avLst/>
          </a:prstGeom>
        </p:spPr>
      </p:pic>
      <p:grpSp>
        <p:nvGrpSpPr>
          <p:cNvPr id="7" name="组合 1"/>
          <p:cNvGrpSpPr/>
          <p:nvPr/>
        </p:nvGrpSpPr>
        <p:grpSpPr>
          <a:xfrm>
            <a:off x="2147486" y="267494"/>
            <a:ext cx="6624737" cy="1584177"/>
            <a:chOff x="1418801" y="1570474"/>
            <a:chExt cx="3993687" cy="3932302"/>
          </a:xfrm>
        </p:grpSpPr>
        <p:grpSp>
          <p:nvGrpSpPr>
            <p:cNvPr id="8" name="组合 2"/>
            <p:cNvGrpSpPr/>
            <p:nvPr/>
          </p:nvGrpSpPr>
          <p:grpSpPr>
            <a:xfrm>
              <a:off x="1418801" y="1570474"/>
              <a:ext cx="3993687" cy="3932302"/>
              <a:chOff x="1346373" y="1977880"/>
              <a:chExt cx="3993687" cy="3932302"/>
            </a:xfrm>
          </p:grpSpPr>
          <p:sp>
            <p:nvSpPr>
              <p:cNvPr id="10" name="圆角矩形 5"/>
              <p:cNvSpPr/>
              <p:nvPr/>
            </p:nvSpPr>
            <p:spPr>
              <a:xfrm>
                <a:off x="1346373" y="2507999"/>
                <a:ext cx="3993687" cy="3402183"/>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11"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9" name="文本框 4"/>
            <p:cNvSpPr txBox="1"/>
            <p:nvPr/>
          </p:nvSpPr>
          <p:spPr>
            <a:xfrm>
              <a:off x="1507147" y="2487452"/>
              <a:ext cx="3861931" cy="2635711"/>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Tình</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yêu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của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tác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giả</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đối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với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Gò</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Me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cứ</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lớn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dần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và</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sâu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sắc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hơn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qua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năm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tháng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từ</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thuở</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ấu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đến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khi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trưởng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thành</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a:t>
              </a:r>
            </a:p>
          </p:txBody>
        </p:sp>
      </p:grpSp>
      <p:sp>
        <p:nvSpPr>
          <p:cNvPr id="12" name="任意多边形 6"/>
          <p:cNvSpPr/>
          <p:nvPr/>
        </p:nvSpPr>
        <p:spPr>
          <a:xfrm>
            <a:off x="2390443" y="2787774"/>
            <a:ext cx="1505419" cy="102644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BIỂU HIỆN</a:t>
            </a:r>
            <a:endParaRPr sz="2800" b="1" dirty="0">
              <a:latin typeface="Times New Roman" panose="02020603050405020304" pitchFamily="18" charset="0"/>
              <a:cs typeface="Times New Roman" panose="02020603050405020304" pitchFamily="18" charset="0"/>
              <a:sym typeface="+mn-lt"/>
            </a:endParaRPr>
          </a:p>
        </p:txBody>
      </p:sp>
      <p:sp>
        <p:nvSpPr>
          <p:cNvPr id="4" name="Rounded Rectangle 3"/>
          <p:cNvSpPr/>
          <p:nvPr/>
        </p:nvSpPr>
        <p:spPr>
          <a:xfrm>
            <a:off x="4235120" y="252427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Sự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gắn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với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234585" y="3232087"/>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Nỗi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nhớ</a:t>
            </a:r>
            <a:r>
              <a:rPr lang="en-US" sz="2400" dirty="0" smtClean="0">
                <a:solidFill>
                  <a:schemeClr val="tx1"/>
                </a:solidFill>
                <a:latin typeface="Times New Roman" panose="02020603050405020304" pitchFamily="18" charset="0"/>
                <a:cs typeface="Times New Roman" panose="02020603050405020304" pitchFamily="18" charset="0"/>
              </a:rPr>
              <a:t> da </a:t>
            </a:r>
            <a:r>
              <a:rPr lang="en-US" sz="2400" dirty="0" err="1" smtClean="0">
                <a:solidFill>
                  <a:schemeClr val="tx1"/>
                </a:solidFill>
                <a:latin typeface="Times New Roman" panose="02020603050405020304" pitchFamily="18" charset="0"/>
                <a:cs typeface="Times New Roman" panose="02020603050405020304" pitchFamily="18" charset="0"/>
              </a:rPr>
              <a:t>diết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xa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234585" y="393990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Niềm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hào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về</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vẻ</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đẹp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p:cNvCxnSpPr>
            <a:endCxn id="4" idx="1"/>
          </p:cNvCxnSpPr>
          <p:nvPr/>
        </p:nvCxnSpPr>
        <p:spPr>
          <a:xfrm flipV="1">
            <a:off x="3874545" y="2770023"/>
            <a:ext cx="360575" cy="52180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4" idx="1"/>
          </p:cNvCxnSpPr>
          <p:nvPr/>
        </p:nvCxnSpPr>
        <p:spPr>
          <a:xfrm>
            <a:off x="3884936" y="3291830"/>
            <a:ext cx="349649" cy="18600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5" idx="1"/>
          </p:cNvCxnSpPr>
          <p:nvPr/>
        </p:nvCxnSpPr>
        <p:spPr>
          <a:xfrm>
            <a:off x="3890399" y="3261524"/>
            <a:ext cx="344186" cy="924129"/>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3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12" grpId="0" animBg="1"/>
      <p:bldP spid="4"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4" name="Picture 3"/>
          <p:cNvPicPr>
            <a:picLocks noChangeAspect="1"/>
          </p:cNvPicPr>
          <p:nvPr/>
        </p:nvPicPr>
        <p:blipFill>
          <a:blip r:embed="rId4"/>
          <a:stretch>
            <a:fillRect/>
          </a:stretch>
        </p:blipFill>
        <p:spPr>
          <a:xfrm>
            <a:off x="539552" y="555526"/>
            <a:ext cx="8041683" cy="1289013"/>
          </a:xfrm>
          <a:prstGeom prst="rect">
            <a:avLst/>
          </a:prstGeom>
        </p:spPr>
      </p:pic>
    </p:spTree>
    <p:extLst>
      <p:ext uri="{BB962C8B-B14F-4D97-AF65-F5344CB8AC3E}">
        <p14:creationId xmlns:p14="http://schemas.microsoft.com/office/powerpoint/2010/main" val="3081410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7" name="Picture 6"/>
          <p:cNvPicPr>
            <a:picLocks noChangeAspect="1"/>
          </p:cNvPicPr>
          <p:nvPr/>
        </p:nvPicPr>
        <p:blipFill>
          <a:blip r:embed="rId4"/>
          <a:stretch>
            <a:fillRect/>
          </a:stretch>
        </p:blipFill>
        <p:spPr>
          <a:xfrm>
            <a:off x="2780563" y="35565"/>
            <a:ext cx="3402498" cy="1082306"/>
          </a:xfrm>
          <a:prstGeom prst="rect">
            <a:avLst/>
          </a:prstGeom>
        </p:spPr>
      </p:pic>
      <p:pic>
        <p:nvPicPr>
          <p:cNvPr id="4" name="Picture 3"/>
          <p:cNvPicPr>
            <a:picLocks noChangeAspect="1"/>
          </p:cNvPicPr>
          <p:nvPr/>
        </p:nvPicPr>
        <p:blipFill>
          <a:blip r:embed="rId5"/>
          <a:stretch>
            <a:fillRect/>
          </a:stretch>
        </p:blipFill>
        <p:spPr>
          <a:xfrm>
            <a:off x="2024227" y="-75177"/>
            <a:ext cx="1207113" cy="1182727"/>
          </a:xfrm>
          <a:prstGeom prst="rect">
            <a:avLst/>
          </a:prstGeom>
        </p:spPr>
      </p:pic>
      <p:sp>
        <p:nvSpPr>
          <p:cNvPr id="12" name="Rectangle 11"/>
          <p:cNvSpPr/>
          <p:nvPr/>
        </p:nvSpPr>
        <p:spPr>
          <a:xfrm>
            <a:off x="3873985" y="1867059"/>
            <a:ext cx="4878288" cy="29731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Ngôn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đậm</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Nam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Bộ</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giàu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sức</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so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sánh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điệp</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3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5" name="Picture 4"/>
          <p:cNvPicPr>
            <a:picLocks noChangeAspect="1"/>
          </p:cNvPicPr>
          <p:nvPr/>
        </p:nvPicPr>
        <p:blipFill>
          <a:blip r:embed="rId4"/>
          <a:stretch>
            <a:fillRect/>
          </a:stretch>
        </p:blipFill>
        <p:spPr>
          <a:xfrm>
            <a:off x="2024227" y="-119984"/>
            <a:ext cx="1207113" cy="1176630"/>
          </a:xfrm>
          <a:prstGeom prst="rect">
            <a:avLst/>
          </a:prstGeom>
        </p:spPr>
      </p:pic>
      <p:sp>
        <p:nvSpPr>
          <p:cNvPr id="12" name="Rectangle 11"/>
          <p:cNvSpPr/>
          <p:nvPr/>
        </p:nvSpPr>
        <p:spPr>
          <a:xfrm>
            <a:off x="3863910" y="1760961"/>
            <a:ext cx="4878288" cy="29177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Thiên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nhiên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nên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sống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con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đời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chăm</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chỉ</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nước</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nỗi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nhớ</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da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diết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của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nhà</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2771800" y="-75692"/>
            <a:ext cx="3298811" cy="1207803"/>
          </a:xfrm>
          <a:prstGeom prst="rect">
            <a:avLst/>
          </a:prstGeom>
        </p:spPr>
      </p:pic>
    </p:spTree>
    <p:extLst>
      <p:ext uri="{BB962C8B-B14F-4D97-AF65-F5344CB8AC3E}">
        <p14:creationId xmlns:p14="http://schemas.microsoft.com/office/powerpoint/2010/main" val="26916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059582"/>
            <a:ext cx="8929529" cy="4392488"/>
          </a:xfrm>
          <a:prstGeom prst="rect">
            <a:avLst/>
          </a:prstGeom>
        </p:spPr>
      </p:pic>
      <p:pic>
        <p:nvPicPr>
          <p:cNvPr id="3" name="Picture 2"/>
          <p:cNvPicPr>
            <a:picLocks noChangeAspect="1"/>
          </p:cNvPicPr>
          <p:nvPr/>
        </p:nvPicPr>
        <p:blipFill>
          <a:blip r:embed="rId4"/>
          <a:stretch>
            <a:fillRect/>
          </a:stretch>
        </p:blipFill>
        <p:spPr>
          <a:xfrm>
            <a:off x="2267744" y="0"/>
            <a:ext cx="4251435" cy="1743088"/>
          </a:xfrm>
          <a:prstGeom prst="rect">
            <a:avLst/>
          </a:prstGeom>
        </p:spPr>
      </p:pic>
      <p:sp>
        <p:nvSpPr>
          <p:cNvPr id="4" name="Rectangle 3"/>
          <p:cNvSpPr/>
          <p:nvPr/>
        </p:nvSpPr>
        <p:spPr>
          <a:xfrm>
            <a:off x="5796136" y="710575"/>
            <a:ext cx="2776316" cy="498663"/>
          </a:xfrm>
          <a:prstGeom prst="rect">
            <a:avLst/>
          </a:prstGeom>
        </p:spPr>
        <p:txBody>
          <a:bodyPr wrap="square">
            <a:spAutoFit/>
          </a:bodyPr>
          <a:lstStyle/>
          <a:p>
            <a:pPr algn="just">
              <a:lnSpc>
                <a:spcPct val="150000"/>
              </a:lnSpc>
            </a:pP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Hoàng</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Tố</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Nguyên</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endParaRPr lang="vi-VN" sz="2000" b="1" dirty="0">
              <a:solidFill>
                <a:schemeClr val="accent4">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203849" y="627534"/>
            <a:ext cx="4392488" cy="2677656"/>
          </a:xfrm>
          <a:prstGeom prst="rect">
            <a:avLst/>
          </a:prstGeom>
        </p:spPr>
        <p:txBody>
          <a:bodyPr wrap="square">
            <a:spAutoFit/>
          </a:bodyPr>
          <a:lstStyle/>
          <a:p>
            <a:pPr algn="ctr"/>
            <a:r>
              <a:rPr lang="vi-VN" sz="2800" i="1" dirty="0">
                <a:solidFill>
                  <a:srgbClr val="FF0000"/>
                </a:solidFill>
                <a:latin typeface="+mj-lt"/>
              </a:rPr>
              <a:t>Viết đoạn văn (khoảng 5 - 7 câu) nêu cảm nhận của em về đoạn thơ từ Ôi, thuở ấu thơ đến Lá xanh như dải lụa mềm lửng lơ.</a:t>
            </a:r>
            <a:r>
              <a:rPr lang="vi-VN" sz="2800" dirty="0">
                <a:solidFill>
                  <a:srgbClr val="FF0000"/>
                </a:solidFill>
                <a:latin typeface="+mj-lt"/>
              </a:rPr>
              <a:t/>
            </a:r>
            <a:br>
              <a:rPr lang="vi-VN" sz="2800" dirty="0">
                <a:solidFill>
                  <a:srgbClr val="FF0000"/>
                </a:solidFill>
                <a:latin typeface="+mj-lt"/>
              </a:rPr>
            </a:br>
            <a:endParaRPr lang="en-US" sz="28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6640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96458"/>
            <a:ext cx="5773412" cy="1012024"/>
          </a:xfrm>
          <a:prstGeom prst="rect">
            <a:avLst/>
          </a:prstGeom>
        </p:spPr>
      </p:pic>
      <p:sp>
        <p:nvSpPr>
          <p:cNvPr id="16" name="任意多边形: 形状 29">
            <a:extLst>
              <a:ext uri="{FF2B5EF4-FFF2-40B4-BE49-F238E27FC236}">
                <a16:creationId xmlns:a16="http://schemas.microsoft.com/office/drawing/2014/main" id="{E2FB60F6-472A-67D3-EFED-797BADAEA502}"/>
              </a:ext>
            </a:extLst>
          </p:cNvPr>
          <p:cNvSpPr/>
          <p:nvPr/>
        </p:nvSpPr>
        <p:spPr>
          <a:xfrm>
            <a:off x="-30251" y="664193"/>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3" name="Rectangle 2"/>
          <p:cNvSpPr/>
          <p:nvPr/>
        </p:nvSpPr>
        <p:spPr>
          <a:xfrm>
            <a:off x="179512" y="1174556"/>
            <a:ext cx="8784976" cy="4493538"/>
          </a:xfrm>
          <a:prstGeom prst="rect">
            <a:avLst/>
          </a:prstGeom>
        </p:spPr>
        <p:txBody>
          <a:bodyPr wrap="square">
            <a:spAutoFit/>
          </a:bodyPr>
          <a:lstStyle/>
          <a:p>
            <a:pPr algn="just"/>
            <a:r>
              <a:rPr lang="en-US" sz="2200" dirty="0" smtClean="0">
                <a:solidFill>
                  <a:srgbClr val="333333"/>
                </a:solidFill>
                <a:latin typeface="Times New Roman" panose="02020603050405020304" pitchFamily="18" charset="0"/>
                <a:cs typeface="Times New Roman" panose="02020603050405020304" pitchFamily="18" charset="0"/>
              </a:rPr>
              <a:t>           </a:t>
            </a:r>
            <a:r>
              <a:rPr lang="vi-VN" sz="2200" dirty="0" smtClean="0">
                <a:solidFill>
                  <a:srgbClr val="333333"/>
                </a:solidFill>
                <a:latin typeface="Times New Roman" panose="02020603050405020304" pitchFamily="18" charset="0"/>
                <a:cs typeface="Times New Roman" panose="02020603050405020304" pitchFamily="18" charset="0"/>
              </a:rPr>
              <a:t>Bài </a:t>
            </a:r>
            <a:r>
              <a:rPr lang="vi-VN" sz="2200" dirty="0">
                <a:solidFill>
                  <a:srgbClr val="333333"/>
                </a:solidFill>
                <a:latin typeface="Times New Roman" panose="02020603050405020304" pitchFamily="18" charset="0"/>
                <a:cs typeface="Times New Roman" panose="02020603050405020304" pitchFamily="18" charset="0"/>
              </a:rPr>
              <a:t>thơ “Gò Me”, đặc biệt là  đoạn thơ từ Ôi, thuở ấu thơ đến Lá xanh như dải lụa mềm lửng lơ của tác giả Hoàng Tố Nguyên đã để lại trong lòng em nhiều ấn tượng sâu sắc về nỗi niềm yêu quê, nhớ quê da diết của một con người Nam Bộ đang sống xa quê. Đầu tiên, tác giả nhớ về “thuở ấu thơ”, khi mà tác giả đi “cắt cỏ, chăn bò” với những kỉ niệm đẹp. Khi ra đồng cắt cỏ, “gối đầu lên áo” và “nằm dưới hàng me”, tác giả thấy thiên nhiên quê mình thật đẹp. Đó là nơi có “tre thổi sáo”, có những chú “bướm”, có những chú chim dễ thương. Nơi đó có lá “me non” cong vắt như lưỡi liềm và lá xanh “như dải lụa mềm lửng lơ”. Biện pháp nhân hóa “tre thổi sáo” và biện pháp so sánh lá me cong như “lưỡi liềm”, lá xanh như dải lụa mềm đã góp phần làm cho bài thơ thêm sinh động, hấp dẫn.</a:t>
            </a:r>
          </a:p>
          <a:p>
            <a:r>
              <a:rPr lang="vi-VN" sz="2200" dirty="0">
                <a:solidFill>
                  <a:srgbClr val="333333"/>
                </a:solidFill>
                <a:latin typeface="Times New Roman" panose="02020603050405020304" pitchFamily="18" charset="0"/>
                <a:cs typeface="Times New Roman" panose="02020603050405020304" pitchFamily="18" charset="0"/>
              </a:rPr>
              <a:t/>
            </a:r>
            <a:br>
              <a:rPr lang="vi-VN" sz="2200" dirty="0">
                <a:solidFill>
                  <a:srgbClr val="333333"/>
                </a:solidFill>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2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1143000" y="2914650"/>
            <a:ext cx="2114550" cy="2169825"/>
          </a:xfrm>
          <a:prstGeom prst="rect">
            <a:avLst/>
          </a:prstGeom>
          <a:noFill/>
        </p:spPr>
        <p:txBody>
          <a:bodyPr wrap="square" rtlCol="0">
            <a:spAutoFit/>
          </a:bodyPr>
          <a:lstStyle/>
          <a:p>
            <a:r>
              <a:rPr lang="en-US" sz="675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SO TÀI</a:t>
            </a:r>
          </a:p>
        </p:txBody>
      </p:sp>
      <p:pic>
        <p:nvPicPr>
          <p:cNvPr id="8"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450" y="57150"/>
            <a:ext cx="457200" cy="457200"/>
          </a:xfrm>
          <a:prstGeom prst="rect">
            <a:avLst/>
          </a:prstGeom>
        </p:spPr>
      </p:pic>
    </p:spTree>
    <p:extLst>
      <p:ext uri="{BB962C8B-B14F-4D97-AF65-F5344CB8AC3E}">
        <p14:creationId xmlns:p14="http://schemas.microsoft.com/office/powerpoint/2010/main" val="30077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p:cNvGrpSpPr/>
        <p:nvPr/>
      </p:nvGrpSpPr>
      <p:grpSpPr>
        <a:xfrm>
          <a:off x="0" y="0"/>
          <a:ext cx="0" cy="0"/>
          <a:chOff x="0" y="0"/>
          <a:chExt cx="0" cy="0"/>
        </a:xfrm>
      </p:grpSpPr>
      <p:pic>
        <p:nvPicPr>
          <p:cNvPr id="10" name="Picture 9">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
            <a:ext cx="427346" cy="616482"/>
          </a:xfrm>
          <a:prstGeom prst="rect">
            <a:avLst/>
          </a:prstGeom>
        </p:spPr>
      </p:pic>
      <p:pic>
        <p:nvPicPr>
          <p:cNvPr id="11" name="Picture 10">
            <a:hlinkClick r:id="rId7"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200150"/>
            <a:ext cx="441846" cy="618175"/>
          </a:xfrm>
          <a:prstGeom prst="rect">
            <a:avLst/>
          </a:prstGeom>
        </p:spPr>
      </p:pic>
      <p:pic>
        <p:nvPicPr>
          <p:cNvPr id="12" name="Picture 11">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63454" y="1200150"/>
            <a:ext cx="424419" cy="618176"/>
          </a:xfrm>
          <a:prstGeom prst="rect">
            <a:avLst/>
          </a:prstGeom>
        </p:spPr>
      </p:pic>
      <p:pic>
        <p:nvPicPr>
          <p:cNvPr id="13" name="Picture 12">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6291"/>
            <a:ext cx="420843" cy="513258"/>
          </a:xfrm>
          <a:prstGeom prst="rect">
            <a:avLst/>
          </a:prstGeom>
        </p:spPr>
      </p:pic>
      <p:pic>
        <p:nvPicPr>
          <p:cNvPr id="14" name="Picture 13">
            <a:hlinkClick r:id="rId11"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200150"/>
            <a:ext cx="427346" cy="616482"/>
          </a:xfrm>
          <a:prstGeom prst="rect">
            <a:avLst/>
          </a:prstGeom>
        </p:spPr>
      </p:pic>
      <p:pic>
        <p:nvPicPr>
          <p:cNvPr id="17" name="Picture 16">
            <a:hlinkClick r:id="rId1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90079" y="-1695"/>
            <a:ext cx="424419" cy="618176"/>
          </a:xfrm>
          <a:prstGeom prst="rect">
            <a:avLst/>
          </a:prstGeom>
        </p:spPr>
      </p:pic>
      <p:pic>
        <p:nvPicPr>
          <p:cNvPr id="18" name="Picture 17">
            <a:hlinkClick r:id="rId13"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693"/>
            <a:ext cx="441846" cy="618175"/>
          </a:xfrm>
          <a:prstGeom prst="rect">
            <a:avLst/>
          </a:prstGeom>
        </p:spPr>
      </p:pic>
      <p:pic>
        <p:nvPicPr>
          <p:cNvPr id="24" name="Picture 23">
            <a:hlinkClick r:id="rId14"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1200150"/>
            <a:ext cx="420843" cy="513258"/>
          </a:xfrm>
          <a:prstGeom prst="rect">
            <a:avLst/>
          </a:prstGeom>
        </p:spPr>
      </p:pic>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9871" b="98283" l="10000" r="90000">
                        <a14:foregroundMark x1="65165" y1="36624" x2="74835" y2="26609"/>
                        <a14:foregroundMark x1="74835" y1="24750" x2="80879" y2="19886"/>
                        <a14:foregroundMark x1="76154" y1="25751" x2="84176" y2="20887"/>
                        <a14:foregroundMark x1="25385" y1="94707" x2="36154" y2="83405"/>
                        <a14:foregroundMark x1="48462" y1="90129" x2="36484" y2="82690"/>
                        <a14:foregroundMark x1="21648" y1="92418" x2="30000" y2="87268"/>
                        <a14:foregroundMark x1="65385" y1="59943" x2="55714" y2="68670"/>
                        <a14:foregroundMark x1="47143" y1="60658" x2="43077" y2="72961"/>
                        <a14:foregroundMark x1="50989" y1="87411" x2="45934" y2="81974"/>
                      </a14:backgroundRemoval>
                    </a14:imgEffect>
                  </a14:imgLayer>
                </a14:imgProps>
              </a:ext>
              <a:ext uri="{28A0092B-C50C-407E-A947-70E740481C1C}">
                <a14:useLocalDpi xmlns:a14="http://schemas.microsoft.com/office/drawing/2010/main" val="0"/>
              </a:ext>
            </a:extLst>
          </a:blip>
          <a:stretch>
            <a:fillRect/>
          </a:stretch>
        </p:blipFill>
        <p:spPr>
          <a:xfrm>
            <a:off x="493808" y="1011506"/>
            <a:ext cx="1436602" cy="1103500"/>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0042" y="6291"/>
            <a:ext cx="1105337" cy="1105337"/>
          </a:xfrm>
          <a:prstGeom prst="rect">
            <a:avLst/>
          </a:prstGeom>
        </p:spPr>
      </p:pic>
      <p:pic>
        <p:nvPicPr>
          <p:cNvPr id="28"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78794"/>
            <a:ext cx="457200" cy="457200"/>
          </a:xfrm>
          <a:prstGeom prst="rect">
            <a:avLst/>
          </a:prstGeom>
        </p:spPr>
      </p:pic>
      <p:pic>
        <p:nvPicPr>
          <p:cNvPr id="29"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1077253"/>
            <a:ext cx="457200" cy="457200"/>
          </a:xfrm>
          <a:prstGeom prst="rect">
            <a:avLst/>
          </a:prstGeom>
        </p:spPr>
      </p:pic>
      <p:pic>
        <p:nvPicPr>
          <p:cNvPr id="30"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638782" y="-138869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257925" y="118503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tOM"/>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9000" l="10000" r="83438">
                        <a14:foregroundMark x1="45250" y1="53333" x2="50000" y2="52556"/>
                        <a14:foregroundMark x1="46563" y1="53667" x2="48813" y2="53333"/>
                        <a14:backgroundMark x1="22250" y1="22111" x2="33563" y2="22556"/>
                        <a14:backgroundMark x1="35250" y1="42778" x2="31313" y2="31667"/>
                        <a14:backgroundMark x1="18500" y1="44889" x2="19875" y2="47556"/>
                        <a14:backgroundMark x1="53312" y1="33222" x2="65688" y2="37222"/>
                        <a14:backgroundMark x1="71188" y1="10667" x2="70438" y2="31333"/>
                        <a14:backgroundMark x1="75375" y1="49111" x2="82250" y2="40667"/>
                        <a14:backgroundMark x1="77938" y1="29778" x2="76000" y2="33444"/>
                        <a14:backgroundMark x1="56688" y1="89444" x2="76875" y2="59444"/>
                        <a14:backgroundMark x1="60875" y1="51000" x2="71063" y2="88111"/>
                        <a14:backgroundMark x1="69688" y1="50444" x2="64625" y2="69889"/>
                        <a14:backgroundMark x1="60000" y1="48556" x2="71813" y2="54222"/>
                      </a14:backgroundRemoval>
                    </a14:imgEffect>
                  </a14:imgLayer>
                </a14:imgProps>
              </a:ext>
              <a:ext uri="{28A0092B-C50C-407E-A947-70E740481C1C}">
                <a14:useLocalDpi xmlns:a14="http://schemas.microsoft.com/office/drawing/2010/main" val="0"/>
              </a:ext>
            </a:extLst>
          </a:blip>
          <a:srcRect l="9702" t="8999" r="14963"/>
          <a:stretch/>
        </p:blipFill>
        <p:spPr>
          <a:xfrm>
            <a:off x="1143000" y="3046916"/>
            <a:ext cx="2016420" cy="1370097"/>
          </a:xfrm>
          <a:prstGeom prst="rect">
            <a:avLst/>
          </a:prstGeom>
        </p:spPr>
      </p:pic>
      <p:pic>
        <p:nvPicPr>
          <p:cNvPr id="3" name="JERRY"/>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100000" l="46688" r="90000">
                        <a14:foregroundMark x1="67116" y1="77306" x2="65768" y2="53690"/>
                        <a14:foregroundMark x1="69502" y1="55535" x2="65145" y2="57934"/>
                        <a14:foregroundMark x1="70228" y1="62731" x2="67531" y2="51845"/>
                        <a14:backgroundMark x1="48688" y1="44111" x2="87313" y2="36444"/>
                      </a14:backgroundRemoval>
                    </a14:imgEffect>
                  </a14:imgLayer>
                </a14:imgProps>
              </a:ext>
              <a:ext uri="{28A0092B-C50C-407E-A947-70E740481C1C}">
                <a14:useLocalDpi xmlns:a14="http://schemas.microsoft.com/office/drawing/2010/main" val="0"/>
              </a:ext>
            </a:extLst>
          </a:blip>
          <a:srcRect l="50000" t="41709" r="18508" b="951"/>
          <a:stretch/>
        </p:blipFill>
        <p:spPr>
          <a:xfrm>
            <a:off x="1231437" y="4137898"/>
            <a:ext cx="946639" cy="969524"/>
          </a:xfrm>
          <a:prstGeom prst="rect">
            <a:avLst/>
          </a:prstGeom>
        </p:spPr>
      </p:pic>
      <p:sp>
        <p:nvSpPr>
          <p:cNvPr id="20" name="Rounded Rectangle 19">
            <a:hlinkClick r:id="rId24" action="ppaction://hlinksldjump"/>
          </p:cNvPr>
          <p:cNvSpPr/>
          <p:nvPr/>
        </p:nvSpPr>
        <p:spPr>
          <a:xfrm>
            <a:off x="6886575" y="4622660"/>
            <a:ext cx="1114425"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35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22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62" fill="hold"/>
                                        <p:tgtEl>
                                          <p:spTgt spid="29"/>
                                        </p:tgtEl>
                                      </p:cBhvr>
                                    </p:cmd>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7662" fill="hold"/>
                                        <p:tgtEl>
                                          <p:spTgt spid="28"/>
                                        </p:tgtEl>
                                      </p:cBhvr>
                                    </p:cmd>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8"/>
                </p:tgtEl>
              </p:cMediaNode>
            </p:audio>
            <p:audio>
              <p:cMediaNode vol="80000">
                <p:cTn id="18" fill="hold" display="0">
                  <p:stCondLst>
                    <p:cond delay="indefinite"/>
                  </p:stCondLst>
                  <p:endCondLst>
                    <p:cond evt="onStopAudio" delay="0">
                      <p:tgtEl>
                        <p:sldTgt/>
                      </p:tgtEl>
                    </p:cond>
                  </p:endCondLst>
                </p:cTn>
                <p:tgtEl>
                  <p:spTgt spid="29"/>
                </p:tgtEl>
              </p:cMediaNode>
            </p:audio>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38889E-6 -1.85939E-6 L 0.16962 -0.00324 " pathEditMode="relative" rAng="0" ptsTypes="AA">
                                      <p:cBhvr>
                                        <p:cTn id="23" dur="2000" fill="hold"/>
                                        <p:tgtEl>
                                          <p:spTgt spid="19"/>
                                        </p:tgtEl>
                                        <p:attrNameLst>
                                          <p:attrName>ppt_x</p:attrName>
                                          <p:attrName>ppt_y</p:attrName>
                                        </p:attrNameLst>
                                      </p:cBhvr>
                                      <p:rCtr x="8472" y="-162"/>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16962 -0.00324 L 0.33628 -0.00324 " pathEditMode="relative" rAng="0" ptsTypes="AA">
                                      <p:cBhvr>
                                        <p:cTn id="27" dur="2000" fill="hold"/>
                                        <p:tgtEl>
                                          <p:spTgt spid="19"/>
                                        </p:tgtEl>
                                        <p:attrNameLst>
                                          <p:attrName>ppt_x</p:attrName>
                                          <p:attrName>ppt_y</p:attrName>
                                        </p:attrNameLst>
                                      </p:cBhvr>
                                      <p:rCtr x="8333"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33628 -0.00324 L 0.53628 -0.00324 " pathEditMode="relative" rAng="0" ptsTypes="AA">
                                      <p:cBhvr>
                                        <p:cTn id="31" dur="2000" fill="hold"/>
                                        <p:tgtEl>
                                          <p:spTgt spid="19"/>
                                        </p:tgtEl>
                                        <p:attrNameLst>
                                          <p:attrName>ppt_x</p:attrName>
                                          <p:attrName>ppt_y</p:attrName>
                                        </p:attrNameLst>
                                      </p:cBhvr>
                                      <p:rCtr x="100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3628 -0.00324 L 0.73628 -0.00324 " pathEditMode="relative" rAng="0" ptsTypes="AA">
                                      <p:cBhvr>
                                        <p:cTn id="35" dur="2000" fill="hold"/>
                                        <p:tgtEl>
                                          <p:spTgt spid="19"/>
                                        </p:tgtEl>
                                        <p:attrNameLst>
                                          <p:attrName>ppt_x</p:attrName>
                                          <p:attrName>ppt_y</p:attrName>
                                        </p:attrNameLst>
                                      </p:cBhvr>
                                      <p:rCtr x="10000" y="0"/>
                                    </p:animMotion>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8.33333E-7 1.66512E-7 L 0.22656 -0.00971 " pathEditMode="relative" rAng="0" ptsTypes="AA">
                                      <p:cBhvr>
                                        <p:cTn id="40" dur="2000" fill="hold"/>
                                        <p:tgtEl>
                                          <p:spTgt spid="3"/>
                                        </p:tgtEl>
                                        <p:attrNameLst>
                                          <p:attrName>ppt_x</p:attrName>
                                          <p:attrName>ppt_y</p:attrName>
                                        </p:attrNameLst>
                                      </p:cBhvr>
                                      <p:rCtr x="11319" y="-486"/>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2656 -0.00971 L 0.39323 -0.00971 " pathEditMode="relative" rAng="0" ptsTypes="AA">
                                      <p:cBhvr>
                                        <p:cTn id="44" dur="2000" fill="hold"/>
                                        <p:tgtEl>
                                          <p:spTgt spid="3"/>
                                        </p:tgtEl>
                                        <p:attrNameLst>
                                          <p:attrName>ppt_x</p:attrName>
                                          <p:attrName>ppt_y</p:attrName>
                                        </p:attrNameLst>
                                      </p:cBhvr>
                                      <p:rCtr x="8333"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39323 -0.00971 L 0.59323 -0.00971 " pathEditMode="relative" rAng="0" ptsTypes="AA">
                                      <p:cBhvr>
                                        <p:cTn id="48" dur="2000" fill="hold"/>
                                        <p:tgtEl>
                                          <p:spTgt spid="3"/>
                                        </p:tgtEl>
                                        <p:attrNameLst>
                                          <p:attrName>ppt_x</p:attrName>
                                          <p:attrName>ppt_y</p:attrName>
                                        </p:attrNameLst>
                                      </p:cBhvr>
                                      <p:rCtr x="10000" y="0"/>
                                    </p:animMotion>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59323 -0.00971 L 0.79323 -0.00971 " pathEditMode="relative" rAng="0" ptsTypes="AA">
                                      <p:cBhvr>
                                        <p:cTn id="52" dur="2000" fill="hold"/>
                                        <p:tgtEl>
                                          <p:spTgt spid="3"/>
                                        </p:tgtEl>
                                        <p:attrNameLst>
                                          <p:attrName>ppt_x</p:attrName>
                                          <p:attrName>ppt_y</p:attrName>
                                        </p:attrNameLst>
                                      </p:cBhvr>
                                      <p:rCtr x="10000" y="0"/>
                                    </p:animMotion>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theo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thể</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tự</a:t>
            </a:r>
            <a:r>
              <a:rPr lang="en-US" sz="2400" dirty="0" smtClean="0">
                <a:solidFill>
                  <a:prstClr val="black"/>
                </a:solidFill>
                <a:latin typeface="Times New Roman" pitchFamily="18" charset="0"/>
                <a:cs typeface="Times New Roman" pitchFamily="18" charset="0"/>
              </a:rPr>
              <a:t> do</a:t>
            </a:r>
            <a:endParaRPr lang="en-US" sz="2400" dirty="0">
              <a:solidFill>
                <a:prstClr val="black"/>
              </a:solidFill>
              <a:latin typeface="Times New Roman" pitchFamily="18" charset="0"/>
              <a:cs typeface="Times New Roman" pitchFamily="18" charset="0"/>
            </a:endParaRPr>
          </a:p>
        </p:txBody>
      </p:sp>
      <p:pic>
        <p:nvPicPr>
          <p:cNvPr id="2" name="Picture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716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Điệu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hò</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mấy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2 </a:t>
            </a:r>
            <a:r>
              <a:rPr lang="en-US" sz="2400" dirty="0" err="1" smtClean="0">
                <a:solidFill>
                  <a:prstClr val="black"/>
                </a:solidFill>
                <a:latin typeface="Times New Roman" pitchFamily="18" charset="0"/>
                <a:cs typeface="Times New Roman" pitchFamily="18" charset="0"/>
              </a:rPr>
              <a:t>lần</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39080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457326" y="290289"/>
            <a:ext cx="5867518" cy="13514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619672" y="290289"/>
            <a:ext cx="5705171" cy="1200329"/>
          </a:xfrm>
          <a:prstGeom prst="rect">
            <a:avLst/>
          </a:prstGeom>
          <a:noFill/>
        </p:spPr>
        <p:txBody>
          <a:bodyPr wrap="square" rtlCol="0">
            <a:spAutoFit/>
          </a:bodyPr>
          <a:lstStyle/>
          <a:p>
            <a:r>
              <a:rPr lang="vi-VN" sz="2400" dirty="0">
                <a:latin typeface="Times New Roman" panose="02020603050405020304" pitchFamily="18" charset="0"/>
              </a:rPr>
              <a:t>Ánh sáng phong phú, không gian mênh mông và âm thanh rộn </a:t>
            </a:r>
            <a:r>
              <a:rPr lang="vi-VN" sz="2400" dirty="0" smtClean="0">
                <a:latin typeface="Times New Roman" panose="02020603050405020304" pitchFamily="18" charset="0"/>
              </a:rPr>
              <a:t>r</a:t>
            </a:r>
            <a:r>
              <a:rPr lang="en-US" sz="2400" dirty="0" err="1" smtClean="0">
                <a:latin typeface="Times New Roman" panose="02020603050405020304" pitchFamily="18" charset="0"/>
              </a:rPr>
              <a:t>àng</a:t>
            </a:r>
            <a:r>
              <a:rPr lang="en-US" sz="2400" dirty="0" smtClean="0">
                <a:latin typeface="Times New Roman" panose="02020603050405020304" pitchFamily="18" charset="0"/>
              </a:rPr>
              <a:t> </a:t>
            </a:r>
            <a:r>
              <a:rPr lang="en-US" sz="2400" dirty="0" err="1" smtClean="0">
                <a:latin typeface="Times New Roman" panose="02020603050405020304" pitchFamily="18" charset="0"/>
              </a:rPr>
              <a:t>là</a:t>
            </a:r>
            <a:r>
              <a:rPr lang="en-US" sz="2400" dirty="0" smtClean="0">
                <a:latin typeface="Times New Roman" panose="02020603050405020304" pitchFamily="18" charset="0"/>
              </a:rPr>
              <a:t> </a:t>
            </a:r>
            <a:r>
              <a:rPr lang="en-US" sz="2400" dirty="0" err="1" smtClean="0">
                <a:latin typeface="Times New Roman" panose="02020603050405020304" pitchFamily="18" charset="0"/>
              </a:rPr>
              <a:t>những</a:t>
            </a:r>
            <a:r>
              <a:rPr lang="en-US" sz="2400" dirty="0" smtClean="0">
                <a:latin typeface="Times New Roman" panose="02020603050405020304" pitchFamily="18" charset="0"/>
              </a:rPr>
              <a:t> </a:t>
            </a:r>
            <a:r>
              <a:rPr lang="en-US" sz="2400" dirty="0" err="1" smtClean="0">
                <a:latin typeface="Times New Roman" panose="02020603050405020304" pitchFamily="18" charset="0"/>
              </a:rPr>
              <a:t>đặc</a:t>
            </a:r>
            <a:r>
              <a:rPr lang="en-US" sz="2400" dirty="0" smtClean="0">
                <a:latin typeface="Times New Roman" panose="02020603050405020304" pitchFamily="18" charset="0"/>
              </a:rPr>
              <a:t> </a:t>
            </a:r>
            <a:r>
              <a:rPr lang="en-US" sz="2400" dirty="0" err="1" smtClean="0">
                <a:latin typeface="Times New Roman" panose="02020603050405020304" pitchFamily="18" charset="0"/>
              </a:rPr>
              <a:t>điểm</a:t>
            </a:r>
            <a:r>
              <a:rPr lang="en-US" sz="2400" dirty="0" smtClean="0">
                <a:latin typeface="Times New Roman" panose="02020603050405020304" pitchFamily="18" charset="0"/>
              </a:rPr>
              <a:t> </a:t>
            </a:r>
            <a:r>
              <a:rPr lang="en-US" sz="2400" dirty="0" err="1" smtClean="0">
                <a:latin typeface="Times New Roman" panose="02020603050405020304" pitchFamily="18" charset="0"/>
              </a:rPr>
              <a:t>của</a:t>
            </a:r>
            <a:r>
              <a:rPr lang="en-US" sz="2400" dirty="0" smtClean="0">
                <a:latin typeface="Times New Roman" panose="02020603050405020304" pitchFamily="18" charset="0"/>
              </a:rPr>
              <a:t> </a:t>
            </a:r>
            <a:r>
              <a:rPr lang="en-US" sz="2400" dirty="0" err="1" smtClean="0">
                <a:latin typeface="Times New Roman" panose="02020603050405020304" pitchFamily="18" charset="0"/>
              </a:rPr>
              <a:t>cảnh</a:t>
            </a:r>
            <a:r>
              <a:rPr lang="en-US" sz="2400" dirty="0" smtClean="0">
                <a:latin typeface="Times New Roman" panose="02020603050405020304" pitchFamily="18" charset="0"/>
              </a:rPr>
              <a:t> </a:t>
            </a:r>
            <a:r>
              <a:rPr lang="en-US" sz="2400" dirty="0" err="1" smtClean="0">
                <a:latin typeface="Times New Roman" panose="02020603050405020304" pitchFamily="18" charset="0"/>
              </a:rPr>
              <a:t>sắc</a:t>
            </a:r>
            <a:r>
              <a:rPr lang="en-US" sz="2400" dirty="0" smtClean="0">
                <a:latin typeface="Times New Roman" panose="02020603050405020304" pitchFamily="18" charset="0"/>
              </a:rPr>
              <a:t> </a:t>
            </a:r>
            <a:r>
              <a:rPr lang="en-US" sz="2400" dirty="0" err="1" smtClean="0">
                <a:latin typeface="Times New Roman" panose="02020603050405020304" pitchFamily="18" charset="0"/>
              </a:rPr>
              <a:t>Gò</a:t>
            </a:r>
            <a:r>
              <a:rPr lang="en-US" sz="2400" dirty="0" smtClean="0">
                <a:latin typeface="Times New Roman" panose="02020603050405020304" pitchFamily="18" charset="0"/>
              </a:rPr>
              <a:t> Me. </a:t>
            </a:r>
            <a:r>
              <a:rPr lang="en-US" sz="2400" dirty="0" err="1" smtClean="0">
                <a:latin typeface="Times New Roman" panose="02020603050405020304" pitchFamily="18" charset="0"/>
              </a:rPr>
              <a:t>Đúng</a:t>
            </a:r>
            <a:r>
              <a:rPr lang="en-US" sz="2400" dirty="0" smtClean="0">
                <a:latin typeface="Times New Roman" panose="02020603050405020304" pitchFamily="18" charset="0"/>
              </a:rPr>
              <a:t> hay </a:t>
            </a:r>
            <a:r>
              <a:rPr lang="en-US" sz="2400" dirty="0" err="1" smtClean="0">
                <a:latin typeface="Times New Roman" panose="02020603050405020304" pitchFamily="18" charset="0"/>
              </a:rPr>
              <a:t>sai</a:t>
            </a:r>
            <a:r>
              <a:rPr lang="en-US" sz="2400" dirty="0" smtClean="0">
                <a:latin typeface="Times New Roman" panose="02020603050405020304" pitchFamily="18" charset="0"/>
              </a:rPr>
              <a:t>?</a:t>
            </a:r>
            <a:endParaRPr lang="en-US" sz="2400" dirty="0">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095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123728" y="483518"/>
            <a:ext cx="4688582"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151962" y="699542"/>
            <a:ext cx="4508270"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Phương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biểu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đạt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chính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là</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phương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Biểu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cảm</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42694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Việc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2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điệu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hò</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có</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gì</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139703"/>
            <a:ext cx="6787083" cy="15178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66794" y="2216549"/>
            <a:ext cx="6777614"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hò</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22644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2"/>
            <a:ext cx="4400550" cy="13529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54925" y="622790"/>
            <a:ext cx="4226503" cy="1200329"/>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a:t>
            </a:r>
            <a:r>
              <a:rPr lang="en-US" sz="2400" dirty="0" err="1" smtClean="0">
                <a:solidFill>
                  <a:prstClr val="black"/>
                </a:solidFill>
                <a:latin typeface="Times New Roman" pitchFamily="18" charset="0"/>
                <a:cs typeface="Times New Roman" pitchFamily="18" charset="0"/>
              </a:rPr>
              <a:t>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xanh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như</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dải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lụa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mềm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lửng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BPNT </a:t>
            </a:r>
            <a:r>
              <a:rPr lang="en-US" sz="2400" dirty="0" err="1" smtClean="0">
                <a:solidFill>
                  <a:prstClr val="black"/>
                </a:solidFill>
                <a:latin typeface="Times New Roman" pitchFamily="18" charset="0"/>
                <a:cs typeface="Times New Roman" pitchFamily="18" charset="0"/>
              </a:rPr>
              <a:t>gì</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So </a:t>
            </a:r>
            <a:r>
              <a:rPr lang="en-US" sz="2400" dirty="0" err="1" smtClean="0">
                <a:solidFill>
                  <a:prstClr val="black"/>
                </a:solidFill>
                <a:latin typeface="Times New Roman" pitchFamily="18" charset="0"/>
                <a:cs typeface="Times New Roman" pitchFamily="18" charset="0"/>
              </a:rPr>
              <a:t>sánh</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501" y="498762"/>
            <a:ext cx="676155" cy="883688"/>
          </a:xfrm>
          <a:prstGeom prst="rect">
            <a:avLst/>
          </a:prstGeom>
        </p:spPr>
      </p:pic>
    </p:spTree>
    <p:extLst>
      <p:ext uri="{BB962C8B-B14F-4D97-AF65-F5344CB8AC3E}">
        <p14:creationId xmlns:p14="http://schemas.microsoft.com/office/powerpoint/2010/main" val="1201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5469">
            <a:off x="5883316" y="2104026"/>
            <a:ext cx="3211957" cy="2807654"/>
          </a:xfrm>
          <a:prstGeom prst="rect">
            <a:avLst/>
          </a:prstGeom>
        </p:spPr>
      </p:pic>
      <p:sp>
        <p:nvSpPr>
          <p:cNvPr id="6" name="Rounded Rectangle 5"/>
          <p:cNvSpPr/>
          <p:nvPr/>
        </p:nvSpPr>
        <p:spPr>
          <a:xfrm>
            <a:off x="232186" y="356922"/>
            <a:ext cx="5391042" cy="4433284"/>
          </a:xfrm>
          <a:prstGeom prst="roundRect">
            <a:avLst>
              <a:gd name="adj" fmla="val 1654"/>
            </a:avLst>
          </a:prstGeom>
          <a:no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7" name="Group 6"/>
          <p:cNvGrpSpPr/>
          <p:nvPr/>
        </p:nvGrpSpPr>
        <p:grpSpPr>
          <a:xfrm>
            <a:off x="169369" y="572942"/>
            <a:ext cx="3397062" cy="396451"/>
            <a:chOff x="2840539" y="3818711"/>
            <a:chExt cx="9866322" cy="1057198"/>
          </a:xfrm>
        </p:grpSpPr>
        <p:sp>
          <p:nvSpPr>
            <p:cNvPr id="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9" name="Group 8"/>
            <p:cNvGrpSpPr/>
            <p:nvPr/>
          </p:nvGrpSpPr>
          <p:grpSpPr>
            <a:xfrm>
              <a:off x="2840539" y="3886200"/>
              <a:ext cx="9866322" cy="989709"/>
              <a:chOff x="2840539" y="3733800"/>
              <a:chExt cx="9866322" cy="989709"/>
            </a:xfrm>
          </p:grpSpPr>
          <p:sp>
            <p:nvSpPr>
              <p:cNvPr id="10" name="Round Same Side Corner Rectangle 9"/>
              <p:cNvSpPr/>
              <p:nvPr/>
            </p:nvSpPr>
            <p:spPr>
              <a:xfrm rot="5400000">
                <a:off x="7270238" y="-625942"/>
                <a:ext cx="731517" cy="9581260"/>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1" name="Rectangle 10"/>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13" name="TextBox 12"/>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4" name="Group 13"/>
          <p:cNvGrpSpPr/>
          <p:nvPr/>
        </p:nvGrpSpPr>
        <p:grpSpPr>
          <a:xfrm>
            <a:off x="169369" y="1734831"/>
            <a:ext cx="5620454" cy="404871"/>
            <a:chOff x="2840539" y="3818711"/>
            <a:chExt cx="16323882" cy="1079628"/>
          </a:xfrm>
        </p:grpSpPr>
        <p:sp>
          <p:nvSpPr>
            <p:cNvPr id="15"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6" name="Group 15"/>
            <p:cNvGrpSpPr/>
            <p:nvPr/>
          </p:nvGrpSpPr>
          <p:grpSpPr>
            <a:xfrm>
              <a:off x="2840539" y="3886200"/>
              <a:ext cx="16323882" cy="1012139"/>
              <a:chOff x="2840539" y="3733800"/>
              <a:chExt cx="16323882" cy="1012139"/>
            </a:xfrm>
          </p:grpSpPr>
          <p:sp>
            <p:nvSpPr>
              <p:cNvPr id="17" name="Round Same Side Corner Rectangle 16"/>
              <p:cNvSpPr/>
              <p:nvPr/>
            </p:nvSpPr>
            <p:spPr>
              <a:xfrm rot="5400000">
                <a:off x="7270236" y="-625948"/>
                <a:ext cx="731519" cy="9581269"/>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8" name="Rectangle 17"/>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a:t>
                </a:r>
                <a:r>
                  <a:rPr lang="en-US" b="1" i="1" kern="0" dirty="0">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20" name="TextBox 19"/>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1" name="Group 20"/>
          <p:cNvGrpSpPr/>
          <p:nvPr/>
        </p:nvGrpSpPr>
        <p:grpSpPr>
          <a:xfrm>
            <a:off x="169369" y="3628863"/>
            <a:ext cx="3246380" cy="455055"/>
            <a:chOff x="2840539" y="3818711"/>
            <a:chExt cx="9428687" cy="1061390"/>
          </a:xfrm>
        </p:grpSpPr>
        <p:sp>
          <p:nvSpPr>
            <p:cNvPr id="2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3" name="Group 22"/>
            <p:cNvGrpSpPr/>
            <p:nvPr/>
          </p:nvGrpSpPr>
          <p:grpSpPr>
            <a:xfrm>
              <a:off x="2840539" y="3951329"/>
              <a:ext cx="9428687" cy="928772"/>
              <a:chOff x="2840539" y="3798929"/>
              <a:chExt cx="9428687" cy="928772"/>
            </a:xfrm>
          </p:grpSpPr>
          <p:sp>
            <p:nvSpPr>
              <p:cNvPr id="24" name="Round Same Side Corner Rectangle 23"/>
              <p:cNvSpPr/>
              <p:nvPr/>
            </p:nvSpPr>
            <p:spPr>
              <a:xfrm rot="5400000">
                <a:off x="7191540" y="-547236"/>
                <a:ext cx="731522" cy="9423851"/>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5" name="Rectangle 24"/>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7" name="TextBox 26"/>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8" name="Rectangle 27"/>
          <p:cNvSpPr/>
          <p:nvPr/>
        </p:nvSpPr>
        <p:spPr>
          <a:xfrm>
            <a:off x="480718" y="843558"/>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smtClean="0">
                <a:latin typeface="Times New Roman" pitchFamily="18" charset="0"/>
                <a:cs typeface="Times New Roman" pitchFamily="18" charset="0"/>
              </a:rPr>
              <a:t>Đọc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chú</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thích</a:t>
            </a:r>
            <a:endParaRPr lang="vi-VN" b="1" i="1" dirty="0">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smtClean="0">
                <a:latin typeface="Times New Roman" pitchFamily="18" charset="0"/>
                <a:cs typeface="Times New Roman" pitchFamily="18" charset="0"/>
              </a:rPr>
              <a:t>Tìm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hiểu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chung</a:t>
            </a:r>
            <a:endParaRPr lang="vi-VN" b="1" i="1" dirty="0">
              <a:latin typeface="Times New Roman" pitchFamily="18" charset="0"/>
              <a:cs typeface="Times New Roman" pitchFamily="18" charset="0"/>
            </a:endParaRPr>
          </a:p>
        </p:txBody>
      </p:sp>
      <p:sp>
        <p:nvSpPr>
          <p:cNvPr id="29" name="Rectangle 28"/>
          <p:cNvSpPr/>
          <p:nvPr/>
        </p:nvSpPr>
        <p:spPr>
          <a:xfrm>
            <a:off x="467544" y="3936563"/>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latin typeface="Times New Roman" pitchFamily="18" charset="0"/>
                <a:cs typeface="Times New Roman" pitchFamily="18" charset="0"/>
              </a:rPr>
              <a:t>Nghệ</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thuật</a:t>
            </a:r>
            <a:endParaRPr lang="en-US" b="1" i="1" dirty="0" smtClean="0">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Nội</a:t>
            </a:r>
            <a:r>
              <a:rPr lang="en-US" b="1" i="1" dirty="0">
                <a:latin typeface="Times New Roman" pitchFamily="18" charset="0"/>
                <a:cs typeface="Times New Roman" pitchFamily="18" charset="0"/>
              </a:rPr>
              <a:t> dung</a:t>
            </a:r>
          </a:p>
          <a:p>
            <a:pPr marL="0" lvl="1" defTabSz="814005">
              <a:lnSpc>
                <a:spcPct val="150000"/>
              </a:lnSpc>
            </a:pPr>
            <a:endParaRPr lang="en-US" b="1" i="1" dirty="0">
              <a:latin typeface="Times New Roman" pitchFamily="18" charset="0"/>
              <a:cs typeface="Times New Roman" pitchFamily="18" charset="0"/>
            </a:endParaRPr>
          </a:p>
        </p:txBody>
      </p:sp>
      <p:sp>
        <p:nvSpPr>
          <p:cNvPr id="30" name="Rectangle 29"/>
          <p:cNvSpPr/>
          <p:nvPr/>
        </p:nvSpPr>
        <p:spPr>
          <a:xfrm>
            <a:off x="441972" y="2941597"/>
            <a:ext cx="6722316" cy="278225"/>
          </a:xfrm>
          <a:prstGeom prst="rect">
            <a:avLst/>
          </a:prstGeom>
        </p:spPr>
        <p:txBody>
          <a:bodyPr wrap="square" lIns="34238" tIns="17117" rIns="34238" bIns="17117">
            <a:spAutoFit/>
          </a:bodyPr>
          <a:lstStyle/>
          <a:p>
            <a:pPr marL="0" lvl="1" indent="-277817" defTabSz="814005">
              <a:lnSpc>
                <a:spcPts val="1875"/>
              </a:lnSpc>
            </a:pPr>
            <a:r>
              <a:rPr lang="vi-VN" b="1" i="1" dirty="0" smtClean="0">
                <a:latin typeface="Times New Roman" pitchFamily="18" charset="0"/>
                <a:cs typeface="Times New Roman" pitchFamily="18" charset="0"/>
              </a:rPr>
              <a:t>3. </a:t>
            </a:r>
            <a:r>
              <a:rPr lang="en-US" b="1" i="1" dirty="0" err="1" smtClean="0">
                <a:latin typeface="Times New Roman" pitchFamily="18" charset="0"/>
                <a:cs typeface="Times New Roman" pitchFamily="18" charset="0"/>
              </a:rPr>
              <a:t>Điệu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hò</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hương</a:t>
            </a:r>
            <a:endParaRPr lang="en-US" b="1" i="1" dirty="0">
              <a:latin typeface="Times New Roman" pitchFamily="18" charset="0"/>
              <a:cs typeface="Times New Roman" pitchFamily="18" charset="0"/>
            </a:endParaRPr>
          </a:p>
        </p:txBody>
      </p:sp>
      <p:sp>
        <p:nvSpPr>
          <p:cNvPr id="31" name="Rectangle 30"/>
          <p:cNvSpPr/>
          <p:nvPr/>
        </p:nvSpPr>
        <p:spPr>
          <a:xfrm>
            <a:off x="441972" y="2571750"/>
            <a:ext cx="6610064" cy="278225"/>
          </a:xfrm>
          <a:prstGeom prst="rect">
            <a:avLst/>
          </a:prstGeom>
        </p:spPr>
        <p:txBody>
          <a:bodyPr wrap="square" lIns="34238" tIns="17117" rIns="34238" bIns="17117">
            <a:spAutoFit/>
          </a:bodyPr>
          <a:lstStyle/>
          <a:p>
            <a:pPr marL="0" lvl="1" defTabSz="814005">
              <a:lnSpc>
                <a:spcPts val="1875"/>
              </a:lnSpc>
            </a:pPr>
            <a:r>
              <a:rPr lang="vi-VN" b="1" i="1" dirty="0" smtClean="0">
                <a:latin typeface="Times New Roman" pitchFamily="18" charset="0"/>
                <a:cs typeface="Times New Roman" pitchFamily="18" charset="0"/>
              </a:rPr>
              <a:t>2. Hình ảnh người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dân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Gò</a:t>
            </a:r>
            <a:r>
              <a:rPr lang="en-US" b="1" i="1" dirty="0" smtClean="0">
                <a:latin typeface="Times New Roman" pitchFamily="18" charset="0"/>
                <a:cs typeface="Times New Roman" pitchFamily="18" charset="0"/>
              </a:rPr>
              <a:t> Me</a:t>
            </a:r>
            <a:endParaRPr lang="en-US" b="1" i="1" dirty="0">
              <a:latin typeface="Times New Roman" pitchFamily="18" charset="0"/>
              <a:cs typeface="Times New Roman" pitchFamily="18" charset="0"/>
            </a:endParaRPr>
          </a:p>
        </p:txBody>
      </p:sp>
      <p:sp>
        <p:nvSpPr>
          <p:cNvPr id="32" name="Rectangle 31"/>
          <p:cNvSpPr/>
          <p:nvPr/>
        </p:nvSpPr>
        <p:spPr>
          <a:xfrm>
            <a:off x="481083" y="2211710"/>
            <a:ext cx="6610064" cy="278225"/>
          </a:xfrm>
          <a:prstGeom prst="rect">
            <a:avLst/>
          </a:prstGeom>
        </p:spPr>
        <p:txBody>
          <a:bodyPr wrap="square" lIns="34238" tIns="17117" rIns="34238" bIns="17117">
            <a:spAutoFit/>
          </a:bodyPr>
          <a:lstStyle/>
          <a:p>
            <a:pPr marL="0" lvl="1" defTabSz="814005">
              <a:lnSpc>
                <a:spcPts val="1875"/>
              </a:lnSpc>
            </a:pPr>
            <a:r>
              <a:rPr lang="en-US" b="1" i="1" dirty="0" smtClean="0">
                <a:latin typeface="Times New Roman" pitchFamily="18" charset="0"/>
                <a:cs typeface="Times New Roman" pitchFamily="18" charset="0"/>
              </a:rPr>
              <a:t>1. </a:t>
            </a:r>
            <a:r>
              <a:rPr lang="en-US" b="1" i="1" dirty="0" err="1" smtClean="0">
                <a:latin typeface="Times New Roman" pitchFamily="18" charset="0"/>
                <a:cs typeface="Times New Roman" pitchFamily="18" charset="0"/>
              </a:rPr>
              <a:t>Cảnh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sắc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Gò</a:t>
            </a:r>
            <a:r>
              <a:rPr lang="en-US" b="1" i="1" dirty="0" smtClean="0">
                <a:latin typeface="Times New Roman" pitchFamily="18" charset="0"/>
                <a:cs typeface="Times New Roman" pitchFamily="18" charset="0"/>
              </a:rPr>
              <a:t> Me</a:t>
            </a:r>
            <a:endParaRPr lang="en-US" b="1" i="1" dirty="0">
              <a:latin typeface="Times New Roman" pitchFamily="18" charset="0"/>
              <a:cs typeface="Times New Roman" pitchFamily="18" charset="0"/>
            </a:endParaRPr>
          </a:p>
        </p:txBody>
      </p:sp>
      <p:sp>
        <p:nvSpPr>
          <p:cNvPr id="33" name="Rectangle 32"/>
          <p:cNvSpPr/>
          <p:nvPr/>
        </p:nvSpPr>
        <p:spPr>
          <a:xfrm>
            <a:off x="441972" y="3324253"/>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smtClean="0">
                <a:latin typeface="Times New Roman" pitchFamily="18" charset="0"/>
                <a:cs typeface="Times New Roman" pitchFamily="18" charset="0"/>
              </a:rPr>
              <a:t>4. </a:t>
            </a:r>
            <a:r>
              <a:rPr lang="en-US" b="1" i="1" dirty="0" err="1" smtClean="0">
                <a:latin typeface="Times New Roman" pitchFamily="18" charset="0"/>
                <a:cs typeface="Times New Roman" pitchFamily="18" charset="0"/>
              </a:rPr>
              <a:t>Tình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cảm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giả</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với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hương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đất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nước</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2669935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318158"/>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492518" y="474159"/>
            <a:ext cx="4226503"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dân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hiện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lên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những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vẻ</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đẹp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6211019" cy="16918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619672" y="2640843"/>
            <a:ext cx="6181838" cy="1754326"/>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189" y="365553"/>
            <a:ext cx="676155" cy="883688"/>
          </a:xfrm>
          <a:prstGeom prst="rect">
            <a:avLst/>
          </a:prstGeom>
        </p:spPr>
      </p:pic>
    </p:spTree>
    <p:extLst>
      <p:ext uri="{BB962C8B-B14F-4D97-AF65-F5344CB8AC3E}">
        <p14:creationId xmlns:p14="http://schemas.microsoft.com/office/powerpoint/2010/main" val="41974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ounded Rectangle 3"/>
          <p:cNvSpPr/>
          <p:nvPr/>
        </p:nvSpPr>
        <p:spPr>
          <a:xfrm>
            <a:off x="827584" y="401678"/>
            <a:ext cx="6624735" cy="13742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163502" y="488647"/>
            <a:ext cx="5952898" cy="1200329"/>
          </a:xfrm>
          <a:prstGeom prst="rect">
            <a:avLst/>
          </a:prstGeom>
          <a:noFill/>
        </p:spPr>
        <p:txBody>
          <a:bodyPr wrap="square" rtlCol="0">
            <a:spAutoFit/>
          </a:bodyPr>
          <a:lstStyle/>
          <a:p>
            <a:pPr algn="just" defTabSz="686006">
              <a:defRPr/>
            </a:pPr>
            <a:r>
              <a:rPr lang="en-US" altLang="zh-CN" sz="2400" dirty="0" err="1">
                <a:solidFill>
                  <a:prstClr val="black"/>
                </a:solidFill>
                <a:latin typeface="Times New Roman" panose="02020603050405020304" pitchFamily="18" charset="0"/>
                <a:cs typeface="Times New Roman" panose="02020603050405020304" pitchFamily="18" charset="0"/>
                <a:sym typeface="+mn-lt"/>
              </a:rPr>
              <a:t>Tình</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yêu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của</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tác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giả</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đối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với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Gò</a:t>
            </a:r>
            <a:r>
              <a:rPr lang="en-US" altLang="zh-CN" sz="2400" dirty="0">
                <a:solidFill>
                  <a:prstClr val="black"/>
                </a:solidFill>
                <a:latin typeface="Times New Roman" panose="02020603050405020304" pitchFamily="18" charset="0"/>
                <a:cs typeface="Times New Roman" panose="02020603050405020304" pitchFamily="18" charset="0"/>
                <a:sym typeface="+mn-lt"/>
              </a:rPr>
              <a:t> Me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cứ</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lớn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dần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và</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sâu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sắc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hơn</a:t>
            </a:r>
            <a:r>
              <a:rPr lang="en-US" altLang="zh-CN" sz="2400" dirty="0">
                <a:solidFill>
                  <a:prstClr val="black"/>
                </a:solidFill>
                <a:latin typeface="Times New Roman" panose="02020603050405020304" pitchFamily="18" charset="0"/>
                <a:cs typeface="Times New Roman" panose="02020603050405020304" pitchFamily="18" charset="0"/>
                <a:sym typeface="+mn-lt"/>
              </a:rPr>
              <a:t> qua </a:t>
            </a:r>
            <a:r>
              <a:rPr lang="en-US" altLang="zh-CN" sz="2400" dirty="0" err="1">
                <a:solidFill>
                  <a:prstClr val="black"/>
                </a:solidFill>
                <a:latin typeface="Times New Roman" panose="02020603050405020304" pitchFamily="18" charset="0"/>
                <a:cs typeface="Times New Roman" panose="02020603050405020304" pitchFamily="18" charset="0"/>
                <a:sym typeface="+mn-lt"/>
              </a:rPr>
              <a:t>năm</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tháng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từ</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thuở</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ấu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thơ</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đến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khi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trưởng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thành</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smtClean="0">
                <a:solidFill>
                  <a:prstClr val="black"/>
                </a:solidFill>
                <a:latin typeface="Times New Roman" panose="02020603050405020304" pitchFamily="18" charset="0"/>
                <a:cs typeface="Times New Roman" panose="02020603050405020304" pitchFamily="18" charset="0"/>
                <a:sym typeface="+mn-lt"/>
              </a:rPr>
              <a:t>Đúng</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 hay </a:t>
            </a:r>
            <a:r>
              <a:rPr lang="en-US" altLang="zh-CN" sz="2400" dirty="0" err="1" smtClean="0">
                <a:solidFill>
                  <a:prstClr val="black"/>
                </a:solidFill>
                <a:latin typeface="Times New Roman" panose="02020603050405020304" pitchFamily="18" charset="0"/>
                <a:cs typeface="Times New Roman" panose="02020603050405020304" pitchFamily="18" charset="0"/>
                <a:sym typeface="+mn-lt"/>
              </a:rPr>
              <a:t>sai</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a:t>
            </a:r>
            <a:endParaRPr lang="en-US" altLang="zh-CN" sz="2400"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328" y="523899"/>
            <a:ext cx="676155" cy="883688"/>
          </a:xfrm>
          <a:prstGeom prst="rect">
            <a:avLst/>
          </a:prstGeom>
        </p:spPr>
      </p:pic>
    </p:spTree>
    <p:extLst>
      <p:ext uri="{BB962C8B-B14F-4D97-AF65-F5344CB8AC3E}">
        <p14:creationId xmlns:p14="http://schemas.microsoft.com/office/powerpoint/2010/main" val="17896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6" name="Picture 5"/>
          <p:cNvPicPr>
            <a:picLocks noChangeAspect="1"/>
          </p:cNvPicPr>
          <p:nvPr/>
        </p:nvPicPr>
        <p:blipFill>
          <a:blip r:embed="rId4"/>
          <a:stretch>
            <a:fillRect/>
          </a:stretch>
        </p:blipFill>
        <p:spPr>
          <a:xfrm>
            <a:off x="1401619" y="627534"/>
            <a:ext cx="6555232" cy="1217005"/>
          </a:xfrm>
          <a:prstGeom prst="rect">
            <a:avLst/>
          </a:prstGeom>
        </p:spPr>
      </p:pic>
    </p:spTree>
    <p:extLst>
      <p:ext uri="{BB962C8B-B14F-4D97-AF65-F5344CB8AC3E}">
        <p14:creationId xmlns:p14="http://schemas.microsoft.com/office/powerpoint/2010/main" val="3513662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1115616" y="1707654"/>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1331640" y="1995686"/>
            <a:ext cx="2592288" cy="2540442"/>
          </a:xfrm>
          <a:prstGeom prst="rect">
            <a:avLst/>
          </a:prstGeom>
        </p:spPr>
      </p:pic>
      <p:sp>
        <p:nvSpPr>
          <p:cNvPr id="23" name="TextBox 22">
            <a:extLst>
              <a:ext uri="{FF2B5EF4-FFF2-40B4-BE49-F238E27FC236}">
                <a16:creationId xmlns:a16="http://schemas.microsoft.com/office/drawing/2014/main" id="{8030938D-CD73-4D1C-99A8-6CB4866672CC}"/>
              </a:ext>
            </a:extLst>
          </p:cNvPr>
          <p:cNvSpPr txBox="1"/>
          <p:nvPr/>
        </p:nvSpPr>
        <p:spPr>
          <a:xfrm>
            <a:off x="4788024" y="2211710"/>
            <a:ext cx="3575051" cy="1893852"/>
          </a:xfrm>
          <a:prstGeom prst="rect">
            <a:avLst/>
          </a:prstGeom>
          <a:noFill/>
        </p:spPr>
        <p:txBody>
          <a:bodyPr wrap="square">
            <a:spAutoFit/>
          </a:bodyPr>
          <a:lstStyle/>
          <a:p>
            <a:pPr algn="just">
              <a:lnSpc>
                <a:spcPct val="115000"/>
              </a:lnSpc>
              <a:spcAft>
                <a:spcPts val="750"/>
              </a:spcAft>
            </a:pP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- 2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bạn</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đại</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diện</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đọc</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cho</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cả</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lớp</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nghe</a:t>
            </a:r>
            <a:endParaRPr lang="en-US" sz="2400" i="1" dirty="0">
              <a:solidFill>
                <a:schemeClr val="tx1">
                  <a:lumMod val="50000"/>
                </a:schemeClr>
              </a:solidFill>
              <a:latin typeface="Times New Roman" panose="02020603050405020304" pitchFamily="18" charset="0"/>
              <a:cs typeface="Times New Roman" pitchFamily="18" charset="0"/>
              <a:sym typeface="Wingdings" panose="05000000000000000000" pitchFamily="2" charset="2"/>
            </a:endParaRPr>
          </a:p>
          <a:p>
            <a:pPr algn="just">
              <a:lnSpc>
                <a:spcPct val="115000"/>
              </a:lnSpc>
              <a:spcAft>
                <a:spcPts val="750"/>
              </a:spcAft>
            </a:pP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Giọng</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đọc</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nhẹ</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nhàng</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tình</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cảm</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sâu</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lắng</a:t>
            </a:r>
            <a:endParaRPr lang="en-US" sz="2800" i="1" dirty="0">
              <a:solidFill>
                <a:schemeClr val="tx1">
                  <a:lumMod val="50000"/>
                </a:schemeClr>
              </a:solidFill>
              <a:latin typeface="Times New Roman" pitchFamily="18" charset="0"/>
              <a:cs typeface="Times New Roman" pitchFamily="18" charset="0"/>
            </a:endParaRPr>
          </a:p>
        </p:txBody>
      </p:sp>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3" name="Picture 12"/>
          <p:cNvPicPr>
            <a:picLocks noChangeAspect="1"/>
          </p:cNvPicPr>
          <p:nvPr/>
        </p:nvPicPr>
        <p:blipFill>
          <a:blip r:embed="rId4"/>
          <a:stretch>
            <a:fillRect/>
          </a:stretch>
        </p:blipFill>
        <p:spPr>
          <a:xfrm>
            <a:off x="901524" y="106031"/>
            <a:ext cx="6963120" cy="1109409"/>
          </a:xfrm>
          <a:prstGeom prst="rect">
            <a:avLst/>
          </a:prstGeom>
        </p:spPr>
      </p:pic>
    </p:spTree>
    <p:extLst>
      <p:ext uri="{BB962C8B-B14F-4D97-AF65-F5344CB8AC3E}">
        <p14:creationId xmlns:p14="http://schemas.microsoft.com/office/powerpoint/2010/main" val="104025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circle(in)">
                                      <p:cBhvr>
                                        <p:cTn id="23" dur="2000"/>
                                        <p:tgtEl>
                                          <p:spTgt spid="2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xEl>
                                              <p:pRg st="1" end="1"/>
                                            </p:txEl>
                                          </p:spTgt>
                                        </p:tgtEl>
                                        <p:attrNameLst>
                                          <p:attrName>style.visibility</p:attrName>
                                        </p:attrNameLst>
                                      </p:cBhvr>
                                      <p:to>
                                        <p:strVal val="visible"/>
                                      </p:to>
                                    </p:set>
                                    <p:animEffect transition="in" filter="wipe(down)">
                                      <p:cBhvr>
                                        <p:cTn id="28"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0" y="0"/>
            <a:ext cx="1043608"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48064" y="267494"/>
            <a:ext cx="4608512" cy="4524315"/>
          </a:xfrm>
          <a:prstGeom prst="rect">
            <a:avLst/>
          </a:prstGeom>
        </p:spPr>
        <p:txBody>
          <a:bodyPr wrap="square">
            <a:spAutoFit/>
          </a:bodyPr>
          <a:lstStyle/>
          <a:p>
            <a:r>
              <a:rPr lang="vi-VN" i="1" dirty="0">
                <a:solidFill>
                  <a:schemeClr val="bg2">
                    <a:lumMod val="10000"/>
                  </a:schemeClr>
                </a:solidFill>
                <a:latin typeface="Times New Roman" panose="02020603050405020304" pitchFamily="18" charset="0"/>
                <a:cs typeface="Times New Roman" panose="02020603050405020304" pitchFamily="18" charset="0"/>
              </a:rPr>
              <a:t>Ôi, thuở ấu thơ,</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Cắt cỏ, chăn bò.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Gối đầu lên 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Nằm dưới làn me, nghe tre thổi sáo.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Lòng nghe theo bướm, theo chim,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Mạ non cong vắt lưỡi liềm,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Lá xanh như dải lụa mềm lửng lơ.</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en-US" i="1" dirty="0">
                <a:solidFill>
                  <a:schemeClr val="bg2">
                    <a:lumMod val="10000"/>
                  </a:schemeClr>
                </a:solidFill>
                <a:latin typeface="Times New Roman" panose="02020603050405020304" pitchFamily="18" charset="0"/>
                <a:cs typeface="Times New Roman" panose="02020603050405020304" pitchFamily="18" charset="0"/>
              </a:rPr>
              <a:t>[…]</a:t>
            </a:r>
            <a:r>
              <a:rPr lang="vi-VN" i="1" dirty="0">
                <a:solidFill>
                  <a:schemeClr val="bg2">
                    <a:lumMod val="10000"/>
                  </a:schemeClr>
                </a:solidFill>
                <a:latin typeface="Times New Roman" panose="02020603050405020304" pitchFamily="18" charset="0"/>
                <a:cs typeface="Times New Roman" panose="02020603050405020304" pitchFamily="18" charset="0"/>
              </a:rPr>
              <a:t>Tôi nằm trên võng mẹ đưa,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Có chim cu gáy giữa trưa hanh nồng.</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Tiếng ai vút đầu bông lúa chín,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Gió dìu vương xao xuyến bờ tre: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Chị tôi má đỏ thẹn thò,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Giã me bên trã canh chua ngọt ngào.</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43608" y="267494"/>
            <a:ext cx="4898562" cy="5078313"/>
          </a:xfrm>
          <a:prstGeom prst="rect">
            <a:avLst/>
          </a:prstGeom>
        </p:spPr>
        <p:txBody>
          <a:bodyPr wrap="square">
            <a:spAutoFit/>
          </a:bodyPr>
          <a:lstStyle/>
          <a:p>
            <a:r>
              <a:rPr lang="en-US" i="1" dirty="0">
                <a:solidFill>
                  <a:schemeClr val="bg2">
                    <a:lumMod val="10000"/>
                  </a:schemeClr>
                </a:solidFill>
                <a:latin typeface="Times New Roman" panose="02020603050405020304" pitchFamily="18" charset="0"/>
                <a:cs typeface="Times New Roman" panose="02020603050405020304" pitchFamily="18" charset="0"/>
              </a:rPr>
              <a:t>Q</a:t>
            </a:r>
            <a:r>
              <a:rPr lang="vi-VN" i="1" dirty="0">
                <a:solidFill>
                  <a:schemeClr val="bg2">
                    <a:lumMod val="10000"/>
                  </a:schemeClr>
                </a:solidFill>
                <a:latin typeface="Times New Roman" panose="02020603050405020304" pitchFamily="18" charset="0"/>
                <a:cs typeface="Times New Roman" panose="02020603050405020304" pitchFamily="18" charset="0"/>
              </a:rPr>
              <a:t>uê tôi đó! Mặt trông ra bể,</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Đóm hải đăng tắt lóe đêm đêm.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Con đê cát đỏ cỏ viền,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Leng keng nhạc ngựa ngược lên chợ Gò.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Ruộng vây quanh, bốn mùa gió mát,</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Lúa Nàng - keo chói rực mặt trời.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Ao làng trăng tắm, mây bơi,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Nước trong như nước mắt người tôi yêu.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Quê tôi sớm sớm, chiều chiều,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Lao xao vườn mía.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Mái lá khoan thai thở làn khói nhẹ,</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Những chị, những em má núng đồng tiền.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Nọc cấy, tay tròn, nghiêng nón làm duyên,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Véo von điệu hát cổ truyền.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Tre thôi khúc khích, mây chìm lắng nghe: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rot="16200000">
            <a:off x="-1362693" y="1794547"/>
            <a:ext cx="4251435" cy="1743088"/>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7818521" y="4292409"/>
            <a:ext cx="1142626" cy="998799"/>
          </a:xfrm>
          <a:prstGeom prst="rect">
            <a:avLst/>
          </a:prstGeom>
        </p:spPr>
      </p:pic>
    </p:spTree>
    <p:extLst>
      <p:ext uri="{BB962C8B-B14F-4D97-AF65-F5344CB8AC3E}">
        <p14:creationId xmlns:p14="http://schemas.microsoft.com/office/powerpoint/2010/main" val="18771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6836" y="1777668"/>
            <a:ext cx="1653868" cy="1005796"/>
            <a:chOff x="2116374" y="1969"/>
            <a:chExt cx="1143170" cy="743060"/>
          </a:xfrm>
        </p:grpSpPr>
        <p:sp>
          <p:nvSpPr>
            <p:cNvPr id="11" name="Rounded Rectangle 10"/>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Lúa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keo</a:t>
              </a:r>
              <a:endParaRPr lang="en-US" sz="2800" dirty="0">
                <a:latin typeface="Times New Roman" panose="02020603050405020304" pitchFamily="18" charset="0"/>
                <a:cs typeface="Times New Roman" panose="02020603050405020304" pitchFamily="18" charset="0"/>
              </a:endParaRPr>
            </a:p>
          </p:txBody>
        </p:sp>
        <p:sp>
          <p:nvSpPr>
            <p:cNvPr id="12"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5364088" y="3671627"/>
            <a:ext cx="1653868" cy="1005796"/>
            <a:chOff x="3342826" y="1228421"/>
            <a:chExt cx="1143170" cy="743060"/>
          </a:xfrm>
        </p:grpSpPr>
        <p:sp>
          <p:nvSpPr>
            <p:cNvPr id="15" name="Rounded Rectangle 14"/>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Lụy</a:t>
              </a:r>
              <a:endParaRPr lang="en-US" sz="2800" dirty="0">
                <a:latin typeface="Times New Roman" panose="02020603050405020304" pitchFamily="18" charset="0"/>
                <a:cs typeface="Times New Roman" panose="02020603050405020304" pitchFamily="18" charset="0"/>
              </a:endParaRPr>
            </a:p>
          </p:txBody>
        </p:sp>
        <p:sp>
          <p:nvSpPr>
            <p:cNvPr id="16"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605047" y="2280566"/>
            <a:ext cx="1653868" cy="1005796"/>
            <a:chOff x="2116374" y="2454873"/>
            <a:chExt cx="1143170" cy="743060"/>
          </a:xfrm>
        </p:grpSpPr>
        <p:sp>
          <p:nvSpPr>
            <p:cNvPr id="18" name="Rounded Rectangle 17"/>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Nọc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cấy</a:t>
              </a:r>
              <a:endParaRPr lang="en-US" sz="2800" dirty="0">
                <a:latin typeface="Times New Roman" panose="02020603050405020304" pitchFamily="18" charset="0"/>
                <a:cs typeface="Times New Roman" panose="02020603050405020304" pitchFamily="18" charset="0"/>
              </a:endParaRPr>
            </a:p>
          </p:txBody>
        </p:sp>
        <p:sp>
          <p:nvSpPr>
            <p:cNvPr id="19"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500192" y="3168729"/>
            <a:ext cx="1653868" cy="1005796"/>
            <a:chOff x="889922" y="1228421"/>
            <a:chExt cx="1143170" cy="743060"/>
          </a:xfrm>
        </p:grpSpPr>
        <p:sp>
          <p:nvSpPr>
            <p:cNvPr id="25" name="Rounded Rectangle 24"/>
            <p:cNvSpPr/>
            <p:nvPr/>
          </p:nvSpPr>
          <p:spPr>
            <a:xfrm>
              <a:off x="889922" y="1228421"/>
              <a:ext cx="1143170" cy="743060"/>
            </a:xfrm>
            <a:prstGeom prst="roundRect">
              <a:avLst/>
            </a:prstGeom>
            <a:solidFill>
              <a:schemeClr val="accent2">
                <a:lumMod val="60000"/>
                <a:lumOff val="40000"/>
              </a:schemeClr>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Núng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tiền</a:t>
              </a:r>
              <a:endParaRPr lang="en-US" sz="2800" dirty="0">
                <a:latin typeface="Times New Roman" panose="02020603050405020304" pitchFamily="18" charset="0"/>
                <a:cs typeface="Times New Roman" panose="02020603050405020304" pitchFamily="18" charset="0"/>
              </a:endParaRPr>
            </a:p>
          </p:txBody>
        </p:sp>
        <p:sp>
          <p:nvSpPr>
            <p:cNvPr id="26"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6898613" y="2162933"/>
            <a:ext cx="1653868" cy="1005796"/>
            <a:chOff x="3342826" y="1228421"/>
            <a:chExt cx="1143170" cy="743060"/>
          </a:xfrm>
        </p:grpSpPr>
        <p:sp>
          <p:nvSpPr>
            <p:cNvPr id="28" name="Rounded Rectangle 27"/>
            <p:cNvSpPr/>
            <p:nvPr/>
          </p:nvSpPr>
          <p:spPr>
            <a:xfrm>
              <a:off x="3342826" y="1228421"/>
              <a:ext cx="1143170" cy="74306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p:txBody>
        </p:sp>
        <p:sp>
          <p:nvSpPr>
            <p:cNvPr id="29"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39552" y="241202"/>
            <a:ext cx="6875915" cy="1095515"/>
          </a:xfrm>
          <a:prstGeom prst="rect">
            <a:avLst/>
          </a:prstGeom>
        </p:spPr>
      </p:pic>
      <p:pic>
        <p:nvPicPr>
          <p:cNvPr id="31" name="Picture 30"/>
          <p:cNvPicPr>
            <a:picLocks noChangeAspect="1"/>
          </p:cNvPicPr>
          <p:nvPr/>
        </p:nvPicPr>
        <p:blipFill>
          <a:blip r:embed="rId4"/>
          <a:stretch>
            <a:fillRect/>
          </a:stretch>
        </p:blipFill>
        <p:spPr>
          <a:xfrm>
            <a:off x="6943259" y="79959"/>
            <a:ext cx="1822420" cy="1785971"/>
          </a:xfrm>
          <a:prstGeom prst="rect">
            <a:avLst/>
          </a:prstGeom>
        </p:spPr>
      </p:pic>
    </p:spTree>
    <p:extLst>
      <p:ext uri="{BB962C8B-B14F-4D97-AF65-F5344CB8AC3E}">
        <p14:creationId xmlns:p14="http://schemas.microsoft.com/office/powerpoint/2010/main" val="24867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80">
                                          <p:stCondLst>
                                            <p:cond delay="0"/>
                                          </p:stCondLst>
                                        </p:cTn>
                                        <p:tgtEl>
                                          <p:spTgt spid="17"/>
                                        </p:tgtEl>
                                      </p:cBhvr>
                                    </p:animEffect>
                                    <p:anim calcmode="lin" valueType="num">
                                      <p:cBhvr>
                                        <p:cTn id="4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5" dur="26">
                                          <p:stCondLst>
                                            <p:cond delay="650"/>
                                          </p:stCondLst>
                                        </p:cTn>
                                        <p:tgtEl>
                                          <p:spTgt spid="17"/>
                                        </p:tgtEl>
                                      </p:cBhvr>
                                      <p:to x="100000" y="60000"/>
                                    </p:animScale>
                                    <p:animScale>
                                      <p:cBhvr>
                                        <p:cTn id="46" dur="166" decel="50000">
                                          <p:stCondLst>
                                            <p:cond delay="676"/>
                                          </p:stCondLst>
                                        </p:cTn>
                                        <p:tgtEl>
                                          <p:spTgt spid="17"/>
                                        </p:tgtEl>
                                      </p:cBhvr>
                                      <p:to x="100000" y="100000"/>
                                    </p:animScale>
                                    <p:animScale>
                                      <p:cBhvr>
                                        <p:cTn id="47" dur="26">
                                          <p:stCondLst>
                                            <p:cond delay="1312"/>
                                          </p:stCondLst>
                                        </p:cTn>
                                        <p:tgtEl>
                                          <p:spTgt spid="17"/>
                                        </p:tgtEl>
                                      </p:cBhvr>
                                      <p:to x="100000" y="80000"/>
                                    </p:animScale>
                                    <p:animScale>
                                      <p:cBhvr>
                                        <p:cTn id="48" dur="166" decel="50000">
                                          <p:stCondLst>
                                            <p:cond delay="1338"/>
                                          </p:stCondLst>
                                        </p:cTn>
                                        <p:tgtEl>
                                          <p:spTgt spid="17"/>
                                        </p:tgtEl>
                                      </p:cBhvr>
                                      <p:to x="100000" y="100000"/>
                                    </p:animScale>
                                    <p:animScale>
                                      <p:cBhvr>
                                        <p:cTn id="49" dur="26">
                                          <p:stCondLst>
                                            <p:cond delay="1642"/>
                                          </p:stCondLst>
                                        </p:cTn>
                                        <p:tgtEl>
                                          <p:spTgt spid="17"/>
                                        </p:tgtEl>
                                      </p:cBhvr>
                                      <p:to x="100000" y="90000"/>
                                    </p:animScale>
                                    <p:animScale>
                                      <p:cBhvr>
                                        <p:cTn id="50" dur="166" decel="50000">
                                          <p:stCondLst>
                                            <p:cond delay="1668"/>
                                          </p:stCondLst>
                                        </p:cTn>
                                        <p:tgtEl>
                                          <p:spTgt spid="17"/>
                                        </p:tgtEl>
                                      </p:cBhvr>
                                      <p:to x="100000" y="100000"/>
                                    </p:animScale>
                                    <p:animScale>
                                      <p:cBhvr>
                                        <p:cTn id="51" dur="26">
                                          <p:stCondLst>
                                            <p:cond delay="1808"/>
                                          </p:stCondLst>
                                        </p:cTn>
                                        <p:tgtEl>
                                          <p:spTgt spid="17"/>
                                        </p:tgtEl>
                                      </p:cBhvr>
                                      <p:to x="100000" y="95000"/>
                                    </p:animScale>
                                    <p:animScale>
                                      <p:cBhvr>
                                        <p:cTn id="52" dur="166" decel="50000">
                                          <p:stCondLst>
                                            <p:cond delay="1834"/>
                                          </p:stCondLst>
                                        </p:cTn>
                                        <p:tgtEl>
                                          <p:spTgt spid="1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80">
                                          <p:stCondLst>
                                            <p:cond delay="0"/>
                                          </p:stCondLst>
                                        </p:cTn>
                                        <p:tgtEl>
                                          <p:spTgt spid="27"/>
                                        </p:tgtEl>
                                      </p:cBhvr>
                                    </p:animEffect>
                                    <p:anim calcmode="lin" valueType="num">
                                      <p:cBhvr>
                                        <p:cTn id="7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7" dur="26">
                                          <p:stCondLst>
                                            <p:cond delay="650"/>
                                          </p:stCondLst>
                                        </p:cTn>
                                        <p:tgtEl>
                                          <p:spTgt spid="27"/>
                                        </p:tgtEl>
                                      </p:cBhvr>
                                      <p:to x="100000" y="60000"/>
                                    </p:animScale>
                                    <p:animScale>
                                      <p:cBhvr>
                                        <p:cTn id="78" dur="166" decel="50000">
                                          <p:stCondLst>
                                            <p:cond delay="676"/>
                                          </p:stCondLst>
                                        </p:cTn>
                                        <p:tgtEl>
                                          <p:spTgt spid="27"/>
                                        </p:tgtEl>
                                      </p:cBhvr>
                                      <p:to x="100000" y="100000"/>
                                    </p:animScale>
                                    <p:animScale>
                                      <p:cBhvr>
                                        <p:cTn id="79" dur="26">
                                          <p:stCondLst>
                                            <p:cond delay="1312"/>
                                          </p:stCondLst>
                                        </p:cTn>
                                        <p:tgtEl>
                                          <p:spTgt spid="27"/>
                                        </p:tgtEl>
                                      </p:cBhvr>
                                      <p:to x="100000" y="80000"/>
                                    </p:animScale>
                                    <p:animScale>
                                      <p:cBhvr>
                                        <p:cTn id="80" dur="166" decel="50000">
                                          <p:stCondLst>
                                            <p:cond delay="1338"/>
                                          </p:stCondLst>
                                        </p:cTn>
                                        <p:tgtEl>
                                          <p:spTgt spid="27"/>
                                        </p:tgtEl>
                                      </p:cBhvr>
                                      <p:to x="100000" y="100000"/>
                                    </p:animScale>
                                    <p:animScale>
                                      <p:cBhvr>
                                        <p:cTn id="81" dur="26">
                                          <p:stCondLst>
                                            <p:cond delay="1642"/>
                                          </p:stCondLst>
                                        </p:cTn>
                                        <p:tgtEl>
                                          <p:spTgt spid="27"/>
                                        </p:tgtEl>
                                      </p:cBhvr>
                                      <p:to x="100000" y="90000"/>
                                    </p:animScale>
                                    <p:animScale>
                                      <p:cBhvr>
                                        <p:cTn id="82" dur="166" decel="50000">
                                          <p:stCondLst>
                                            <p:cond delay="1668"/>
                                          </p:stCondLst>
                                        </p:cTn>
                                        <p:tgtEl>
                                          <p:spTgt spid="27"/>
                                        </p:tgtEl>
                                      </p:cBhvr>
                                      <p:to x="100000" y="100000"/>
                                    </p:animScale>
                                    <p:animScale>
                                      <p:cBhvr>
                                        <p:cTn id="83" dur="26">
                                          <p:stCondLst>
                                            <p:cond delay="1808"/>
                                          </p:stCondLst>
                                        </p:cTn>
                                        <p:tgtEl>
                                          <p:spTgt spid="27"/>
                                        </p:tgtEl>
                                      </p:cBhvr>
                                      <p:to x="100000" y="95000"/>
                                    </p:animScale>
                                    <p:animScale>
                                      <p:cBhvr>
                                        <p:cTn id="84"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10464" y="2262282"/>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6124"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673165" y="1344299"/>
            <a:ext cx="5186798" cy="3616375"/>
          </a:xfrm>
          <a:prstGeom prst="rect">
            <a:avLst/>
          </a:prstGeom>
        </p:spPr>
        <p:txBody>
          <a:bodyPr wrap="square">
            <a:spAutoFit/>
          </a:bodyPr>
          <a:lstStyle/>
          <a:p>
            <a:pPr algn="just"/>
            <a:r>
              <a:rPr lang="en-US" sz="2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200" dirty="0" err="1" smtClean="0">
                <a:latin typeface="Times New Roman" panose="02020603050405020304" pitchFamily="18" charset="0"/>
                <a:ea typeface="Arial" panose="020B0604020202020204" pitchFamily="34" charset="0"/>
                <a:cs typeface="Times New Roman" panose="02020603050405020304" pitchFamily="18" charset="0"/>
              </a:rPr>
              <a:t>Hoàng</a:t>
            </a:r>
            <a:r>
              <a:rPr lang="en-US" sz="2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Tố</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Nguyên</a:t>
            </a:r>
            <a:r>
              <a:rPr lang="en-US" sz="2200" dirty="0">
                <a:latin typeface="Times New Roman" panose="02020603050405020304" pitchFamily="18" charset="0"/>
                <a:ea typeface="Arial" panose="020B0604020202020204" pitchFamily="34" charset="0"/>
                <a:cs typeface="Times New Roman" panose="02020603050405020304" pitchFamily="18" charset="0"/>
              </a:rPr>
              <a:t> ( 1929-1975</a:t>
            </a:r>
            <a:r>
              <a:rPr lang="en-US" sz="2200" dirty="0" smtClean="0">
                <a:latin typeface="Times New Roman" panose="02020603050405020304" pitchFamily="18" charset="0"/>
                <a:ea typeface="Arial" panose="020B0604020202020204" pitchFamily="34" charset="0"/>
                <a:cs typeface="Times New Roman" panose="02020603050405020304" pitchFamily="18" charset="0"/>
              </a:rPr>
              <a:t>),</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tên</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Hoằng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Mưu</a:t>
            </a:r>
            <a:endParaRPr lang="en-US" sz="2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huyện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tỉnh</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Tiền</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Giang</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(1957). </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7" name="Oval 78"/>
          <p:cNvSpPr/>
          <p:nvPr/>
        </p:nvSpPr>
        <p:spPr>
          <a:xfrm>
            <a:off x="3206124" y="40118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066568"/>
            <a:ext cx="2071730" cy="2882572"/>
          </a:xfrm>
          <a:prstGeom prst="rect">
            <a:avLst/>
          </a:prstGeom>
        </p:spPr>
      </p:pic>
      <p:sp>
        <p:nvSpPr>
          <p:cNvPr id="18"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2" name="Picture 11"/>
          <p:cNvPicPr>
            <a:picLocks noChangeAspect="1"/>
          </p:cNvPicPr>
          <p:nvPr/>
        </p:nvPicPr>
        <p:blipFill>
          <a:blip r:embed="rId5"/>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id="{D3A20B75-E4AB-42F5-91D7-AA20FB196F7D}"/>
              </a:ext>
            </a:extLst>
          </p:cNvPr>
          <p:cNvSpPr txBox="1"/>
          <p:nvPr/>
        </p:nvSpPr>
        <p:spPr>
          <a:xfrm>
            <a:off x="605886" y="1344299"/>
            <a:ext cx="2071730" cy="548099"/>
          </a:xfrm>
          <a:prstGeom prst="rect">
            <a:avLst/>
          </a:prstGeom>
          <a:solidFill>
            <a:srgbClr val="C9E7A7"/>
          </a:solidFill>
        </p:spPr>
        <p:txBody>
          <a:bodyPr wrap="square">
            <a:spAutoFit/>
          </a:bodyPr>
          <a:lstStyle/>
          <a:p>
            <a:pPr algn="ctr">
              <a:lnSpc>
                <a:spcPct val="115000"/>
              </a:lnSpc>
              <a:spcAft>
                <a:spcPts val="750"/>
              </a:spcAft>
            </a:pP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giả</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down)">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wipe(down)">
                                      <p:cBhvr>
                                        <p:cTn id="49"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3147</TotalTime>
  <Words>1326</Words>
  <Application>Microsoft Office PowerPoint</Application>
  <PresentationFormat>On-screen Show (16:9)</PresentationFormat>
  <Paragraphs>191</Paragraphs>
  <Slides>41</Slides>
  <Notes>24</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41</vt:i4>
      </vt:variant>
    </vt:vector>
  </HeadingPairs>
  <TitlesOfParts>
    <vt:vector size="56" baseType="lpstr">
      <vt:lpstr>微软雅黑</vt:lpstr>
      <vt:lpstr>宋体</vt:lpstr>
      <vt:lpstr>Arial</vt:lpstr>
      <vt:lpstr>Calibri</vt:lpstr>
      <vt:lpstr>Calibri Light</vt:lpstr>
      <vt:lpstr>Concert One</vt:lpstr>
      <vt:lpstr>Lora</vt:lpstr>
      <vt:lpstr>Tahoma</vt:lpstr>
      <vt:lpstr>Times New Roman</vt:lpstr>
      <vt:lpstr>Wingdings</vt:lpstr>
      <vt:lpstr>Office Theme</vt:lpstr>
      <vt:lpstr>Summer Campaign by Slidesgo</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Thanh Bình</cp:lastModifiedBy>
  <cp:revision>481</cp:revision>
  <dcterms:created xsi:type="dcterms:W3CDTF">2021-08-18T15:50:38Z</dcterms:created>
  <dcterms:modified xsi:type="dcterms:W3CDTF">2022-12-16T16:08:31Z</dcterms:modified>
</cp:coreProperties>
</file>