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74" r:id="rId9"/>
    <p:sldId id="262" r:id="rId10"/>
    <p:sldId id="263" r:id="rId11"/>
    <p:sldId id="276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embeddedFontLst>
    <p:embeddedFont>
      <p:font typeface="Roboto Condensed Italics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HC Rostrum" panose="02000506000000020003" charset="0"/>
      <p:regular r:id="rId28"/>
    </p:embeddedFont>
    <p:embeddedFont>
      <p:font typeface="SVN-HC Green Grove" panose="02000000000000000000" charset="0"/>
      <p:regular r:id="rId29"/>
    </p:embeddedFont>
    <p:embeddedFont>
      <p:font typeface="Roboto Condensed Bold" panose="020B0604020202020204" charset="0"/>
      <p:regular r:id="rId30"/>
    </p:embeddedFont>
    <p:embeddedFont>
      <p:font typeface="SVN-HC 1" panose="020B0604020202020204" charset="0"/>
      <p:regular r:id="rId31"/>
    </p:embeddedFont>
    <p:embeddedFont>
      <p:font typeface="Roboto Condensed" panose="020B0604020202020204" charset="0"/>
      <p:regular r:id="rId32"/>
      <p:bold r:id="rId33"/>
      <p:italic r:id="rId34"/>
      <p:boldItalic r:id="rId35"/>
    </p:embeddedFont>
    <p:embeddedFont>
      <p:font typeface="SVN-HC 2" panose="020B0604020202020204" charset="0"/>
      <p:regular r:id="rId36"/>
    </p:embeddedFont>
    <p:embeddedFont>
      <p:font typeface="Telegraf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5D4996-8B6E-4EC4-80A1-A584C76B1DB3}" v="35" dt="2022-07-30T17:00:45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E95D4996-8B6E-4EC4-80A1-A584C76B1DB3}"/>
    <pc:docChg chg="undo custSel modSld">
      <pc:chgData name="TRAN TRI KHANG" userId="2b69f38f-e97b-4795-a559-774dc1ef1bed" providerId="ADAL" clId="{E95D4996-8B6E-4EC4-80A1-A584C76B1DB3}" dt="2022-07-30T17:29:51.914" v="276" actId="14100"/>
      <pc:docMkLst>
        <pc:docMk/>
      </pc:docMkLst>
      <pc:sldChg chg="addSp delSp modSp mod modTransition modAnim">
        <pc:chgData name="TRAN TRI KHANG" userId="2b69f38f-e97b-4795-a559-774dc1ef1bed" providerId="ADAL" clId="{E95D4996-8B6E-4EC4-80A1-A584C76B1DB3}" dt="2022-07-30T17:28:30.240" v="270" actId="1076"/>
        <pc:sldMkLst>
          <pc:docMk/>
          <pc:sldMk cId="0" sldId="256"/>
        </pc:sldMkLst>
        <pc:spChg chg="topLvl">
          <ac:chgData name="TRAN TRI KHANG" userId="2b69f38f-e97b-4795-a559-774dc1ef1bed" providerId="ADAL" clId="{E95D4996-8B6E-4EC4-80A1-A584C76B1DB3}" dt="2022-07-30T17:28:25.160" v="269" actId="478"/>
          <ac:spMkLst>
            <pc:docMk/>
            <pc:sldMk cId="0" sldId="256"/>
            <ac:spMk id="8" creationId="{00000000-0000-0000-0000-000000000000}"/>
          </ac:spMkLst>
        </pc:spChg>
        <pc:spChg chg="del topLvl">
          <ac:chgData name="TRAN TRI KHANG" userId="2b69f38f-e97b-4795-a559-774dc1ef1bed" providerId="ADAL" clId="{E95D4996-8B6E-4EC4-80A1-A584C76B1DB3}" dt="2022-07-30T17:28:25.160" v="269" actId="478"/>
          <ac:spMkLst>
            <pc:docMk/>
            <pc:sldMk cId="0" sldId="256"/>
            <ac:spMk id="9" creationId="{00000000-0000-0000-0000-000000000000}"/>
          </ac:spMkLst>
        </pc:spChg>
        <pc:spChg chg="add mod">
          <ac:chgData name="TRAN TRI KHANG" userId="2b69f38f-e97b-4795-a559-774dc1ef1bed" providerId="ADAL" clId="{E95D4996-8B6E-4EC4-80A1-A584C76B1DB3}" dt="2022-07-30T16:31:33.147" v="5" actId="14100"/>
          <ac:spMkLst>
            <pc:docMk/>
            <pc:sldMk cId="0" sldId="256"/>
            <ac:spMk id="15" creationId="{2BB84634-F58C-C668-51DD-27077776F478}"/>
          </ac:spMkLst>
        </pc:spChg>
        <pc:grpChg chg="del">
          <ac:chgData name="TRAN TRI KHANG" userId="2b69f38f-e97b-4795-a559-774dc1ef1bed" providerId="ADAL" clId="{E95D4996-8B6E-4EC4-80A1-A584C76B1DB3}" dt="2022-07-30T17:28:25.160" v="269" actId="478"/>
          <ac:grpSpMkLst>
            <pc:docMk/>
            <pc:sldMk cId="0" sldId="256"/>
            <ac:grpSpMk id="7" creationId="{00000000-0000-0000-0000-000000000000}"/>
          </ac:grpSpMkLst>
        </pc:grpChg>
        <pc:graphicFrameChg chg="mod modGraphic">
          <ac:chgData name="TRAN TRI KHANG" userId="2b69f38f-e97b-4795-a559-774dc1ef1bed" providerId="ADAL" clId="{E95D4996-8B6E-4EC4-80A1-A584C76B1DB3}" dt="2022-07-30T17:28:30.240" v="270" actId="1076"/>
          <ac:graphicFrameMkLst>
            <pc:docMk/>
            <pc:sldMk cId="0" sldId="256"/>
            <ac:graphicFrameMk id="11" creationId="{00000000-0000-0000-0000-000000000000}"/>
          </ac:graphicFrameMkLst>
        </pc:graphicFrameChg>
      </pc:sldChg>
      <pc:sldChg chg="modSp mod modTransition">
        <pc:chgData name="TRAN TRI KHANG" userId="2b69f38f-e97b-4795-a559-774dc1ef1bed" providerId="ADAL" clId="{E95D4996-8B6E-4EC4-80A1-A584C76B1DB3}" dt="2022-07-30T16:57:01.618" v="221"/>
        <pc:sldMkLst>
          <pc:docMk/>
          <pc:sldMk cId="0" sldId="257"/>
        </pc:sldMkLst>
        <pc:spChg chg="mod">
          <ac:chgData name="TRAN TRI KHANG" userId="2b69f38f-e97b-4795-a559-774dc1ef1bed" providerId="ADAL" clId="{E95D4996-8B6E-4EC4-80A1-A584C76B1DB3}" dt="2022-07-30T16:32:14.720" v="9" actId="2711"/>
          <ac:spMkLst>
            <pc:docMk/>
            <pc:sldMk cId="0" sldId="257"/>
            <ac:spMk id="23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2:14.720" v="9" actId="2711"/>
          <ac:spMkLst>
            <pc:docMk/>
            <pc:sldMk cId="0" sldId="257"/>
            <ac:spMk id="24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2:14.720" v="9" actId="2711"/>
          <ac:spMkLst>
            <pc:docMk/>
            <pc:sldMk cId="0" sldId="257"/>
            <ac:spMk id="25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4:05.948" v="16" actId="2711"/>
          <ac:spMkLst>
            <pc:docMk/>
            <pc:sldMk cId="0" sldId="257"/>
            <ac:spMk id="26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4:18.638" v="17" actId="2711"/>
          <ac:spMkLst>
            <pc:docMk/>
            <pc:sldMk cId="0" sldId="257"/>
            <ac:spMk id="27" creationId="{00000000-0000-0000-0000-000000000000}"/>
          </ac:spMkLst>
        </pc:spChg>
        <pc:picChg chg="mod">
          <ac:chgData name="TRAN TRI KHANG" userId="2b69f38f-e97b-4795-a559-774dc1ef1bed" providerId="ADAL" clId="{E95D4996-8B6E-4EC4-80A1-A584C76B1DB3}" dt="2022-07-30T16:32:25.916" v="10" actId="1076"/>
          <ac:picMkLst>
            <pc:docMk/>
            <pc:sldMk cId="0" sldId="257"/>
            <ac:picMk id="19" creationId="{00000000-0000-0000-0000-000000000000}"/>
          </ac:picMkLst>
        </pc:picChg>
      </pc:sldChg>
      <pc:sldChg chg="modSp mod modTransition">
        <pc:chgData name="TRAN TRI KHANG" userId="2b69f38f-e97b-4795-a559-774dc1ef1bed" providerId="ADAL" clId="{E95D4996-8B6E-4EC4-80A1-A584C76B1DB3}" dt="2022-07-30T16:57:01.618" v="221"/>
        <pc:sldMkLst>
          <pc:docMk/>
          <pc:sldMk cId="0" sldId="258"/>
        </pc:sldMkLst>
        <pc:spChg chg="mod">
          <ac:chgData name="TRAN TRI KHANG" userId="2b69f38f-e97b-4795-a559-774dc1ef1bed" providerId="ADAL" clId="{E95D4996-8B6E-4EC4-80A1-A584C76B1DB3}" dt="2022-07-30T16:35:03.867" v="18" actId="2711"/>
          <ac:spMkLst>
            <pc:docMk/>
            <pc:sldMk cId="0" sldId="258"/>
            <ac:spMk id="9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5:03.867" v="18" actId="2711"/>
          <ac:spMkLst>
            <pc:docMk/>
            <pc:sldMk cId="0" sldId="258"/>
            <ac:spMk id="10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5:03.867" v="18" actId="2711"/>
          <ac:spMkLst>
            <pc:docMk/>
            <pc:sldMk cId="0" sldId="258"/>
            <ac:spMk id="11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3:39.292" v="14" actId="2711"/>
          <ac:spMkLst>
            <pc:docMk/>
            <pc:sldMk cId="0" sldId="258"/>
            <ac:spMk id="12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3:55.573" v="15" actId="2711"/>
          <ac:spMkLst>
            <pc:docMk/>
            <pc:sldMk cId="0" sldId="258"/>
            <ac:spMk id="21" creationId="{00000000-0000-0000-0000-000000000000}"/>
          </ac:spMkLst>
        </pc:spChg>
      </pc:sldChg>
      <pc:sldChg chg="addSp delSp modSp mod modTransition modAnim">
        <pc:chgData name="TRAN TRI KHANG" userId="2b69f38f-e97b-4795-a559-774dc1ef1bed" providerId="ADAL" clId="{E95D4996-8B6E-4EC4-80A1-A584C76B1DB3}" dt="2022-07-30T16:58:10.821" v="231"/>
        <pc:sldMkLst>
          <pc:docMk/>
          <pc:sldMk cId="0" sldId="259"/>
        </pc:sldMkLst>
        <pc:spChg chg="mod">
          <ac:chgData name="TRAN TRI KHANG" userId="2b69f38f-e97b-4795-a559-774dc1ef1bed" providerId="ADAL" clId="{E95D4996-8B6E-4EC4-80A1-A584C76B1DB3}" dt="2022-07-30T16:57:59.992" v="229" actId="1076"/>
          <ac:spMkLst>
            <pc:docMk/>
            <pc:sldMk cId="0" sldId="259"/>
            <ac:spMk id="20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7:26.078" v="42" actId="14100"/>
          <ac:spMkLst>
            <pc:docMk/>
            <pc:sldMk cId="0" sldId="259"/>
            <ac:spMk id="21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2:55.954" v="13" actId="2711"/>
          <ac:spMkLst>
            <pc:docMk/>
            <pc:sldMk cId="0" sldId="259"/>
            <ac:spMk id="27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2:55.954" v="13" actId="2711"/>
          <ac:spMkLst>
            <pc:docMk/>
            <pc:sldMk cId="0" sldId="259"/>
            <ac:spMk id="28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2:55.954" v="13" actId="2711"/>
          <ac:spMkLst>
            <pc:docMk/>
            <pc:sldMk cId="0" sldId="259"/>
            <ac:spMk id="29" creationId="{00000000-0000-0000-0000-000000000000}"/>
          </ac:spMkLst>
        </pc:spChg>
        <pc:spChg chg="add del mod">
          <ac:chgData name="TRAN TRI KHANG" userId="2b69f38f-e97b-4795-a559-774dc1ef1bed" providerId="ADAL" clId="{E95D4996-8B6E-4EC4-80A1-A584C76B1DB3}" dt="2022-07-30T16:57:50.802" v="226" actId="478"/>
          <ac:spMkLst>
            <pc:docMk/>
            <pc:sldMk cId="0" sldId="259"/>
            <ac:spMk id="33" creationId="{0D34BF18-CA84-C38E-ABFC-D9248CC141DF}"/>
          </ac:spMkLst>
        </pc:spChg>
      </pc:sldChg>
      <pc:sldChg chg="modSp mod modTransition modAnim">
        <pc:chgData name="TRAN TRI KHANG" userId="2b69f38f-e97b-4795-a559-774dc1ef1bed" providerId="ADAL" clId="{E95D4996-8B6E-4EC4-80A1-A584C76B1DB3}" dt="2022-07-30T16:58:15.501" v="232"/>
        <pc:sldMkLst>
          <pc:docMk/>
          <pc:sldMk cId="0" sldId="260"/>
        </pc:sldMkLst>
        <pc:spChg chg="mod">
          <ac:chgData name="TRAN TRI KHANG" userId="2b69f38f-e97b-4795-a559-774dc1ef1bed" providerId="ADAL" clId="{E95D4996-8B6E-4EC4-80A1-A584C76B1DB3}" dt="2022-07-30T16:35:25.492" v="20" actId="2711"/>
          <ac:spMkLst>
            <pc:docMk/>
            <pc:sldMk cId="0" sldId="260"/>
            <ac:spMk id="7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5:25.492" v="20" actId="2711"/>
          <ac:spMkLst>
            <pc:docMk/>
            <pc:sldMk cId="0" sldId="260"/>
            <ac:spMk id="8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5:25.492" v="20" actId="2711"/>
          <ac:spMkLst>
            <pc:docMk/>
            <pc:sldMk cId="0" sldId="260"/>
            <ac:spMk id="9" creationId="{00000000-0000-0000-0000-000000000000}"/>
          </ac:spMkLst>
        </pc:spChg>
        <pc:graphicFrameChg chg="modGraphic">
          <ac:chgData name="TRAN TRI KHANG" userId="2b69f38f-e97b-4795-a559-774dc1ef1bed" providerId="ADAL" clId="{E95D4996-8B6E-4EC4-80A1-A584C76B1DB3}" dt="2022-07-30T16:35:50.287" v="25" actId="20577"/>
          <ac:graphicFrameMkLst>
            <pc:docMk/>
            <pc:sldMk cId="0" sldId="260"/>
            <ac:graphicFrameMk id="10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E95D4996-8B6E-4EC4-80A1-A584C76B1DB3}" dt="2022-07-30T16:58:21.523" v="233"/>
        <pc:sldMkLst>
          <pc:docMk/>
          <pc:sldMk cId="0" sldId="261"/>
        </pc:sldMkLst>
        <pc:spChg chg="mod">
          <ac:chgData name="TRAN TRI KHANG" userId="2b69f38f-e97b-4795-a559-774dc1ef1bed" providerId="ADAL" clId="{E95D4996-8B6E-4EC4-80A1-A584C76B1DB3}" dt="2022-07-30T16:37:38.900" v="43" actId="2711"/>
          <ac:spMkLst>
            <pc:docMk/>
            <pc:sldMk cId="0" sldId="261"/>
            <ac:spMk id="6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7:38.900" v="43" actId="2711"/>
          <ac:spMkLst>
            <pc:docMk/>
            <pc:sldMk cId="0" sldId="261"/>
            <ac:spMk id="7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7:38.900" v="43" actId="2711"/>
          <ac:spMkLst>
            <pc:docMk/>
            <pc:sldMk cId="0" sldId="261"/>
            <ac:spMk id="8" creationId="{00000000-0000-0000-0000-000000000000}"/>
          </ac:spMkLst>
        </pc:spChg>
        <pc:graphicFrameChg chg="modGraphic">
          <ac:chgData name="TRAN TRI KHANG" userId="2b69f38f-e97b-4795-a559-774dc1ef1bed" providerId="ADAL" clId="{E95D4996-8B6E-4EC4-80A1-A584C76B1DB3}" dt="2022-07-30T16:38:03.397" v="48" actId="122"/>
          <ac:graphicFrameMkLst>
            <pc:docMk/>
            <pc:sldMk cId="0" sldId="261"/>
            <ac:graphicFrameMk id="11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E95D4996-8B6E-4EC4-80A1-A584C76B1DB3}" dt="2022-07-30T16:58:28.999" v="235"/>
        <pc:sldMkLst>
          <pc:docMk/>
          <pc:sldMk cId="0" sldId="262"/>
        </pc:sldMkLst>
        <pc:spChg chg="mod">
          <ac:chgData name="TRAN TRI KHANG" userId="2b69f38f-e97b-4795-a559-774dc1ef1bed" providerId="ADAL" clId="{E95D4996-8B6E-4EC4-80A1-A584C76B1DB3}" dt="2022-07-30T16:38:44.703" v="55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8:36.534" v="52" actId="14100"/>
          <ac:spMkLst>
            <pc:docMk/>
            <pc:sldMk cId="0" sldId="262"/>
            <ac:spMk id="11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8:22.279" v="49" actId="2711"/>
          <ac:spMkLst>
            <pc:docMk/>
            <pc:sldMk cId="0" sldId="262"/>
            <ac:spMk id="15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8:22.279" v="49" actId="2711"/>
          <ac:spMkLst>
            <pc:docMk/>
            <pc:sldMk cId="0" sldId="262"/>
            <ac:spMk id="16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8:22.279" v="49" actId="2711"/>
          <ac:spMkLst>
            <pc:docMk/>
            <pc:sldMk cId="0" sldId="262"/>
            <ac:spMk id="17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8:52.150" v="58" actId="1076"/>
          <ac:spMkLst>
            <pc:docMk/>
            <pc:sldMk cId="0" sldId="262"/>
            <ac:spMk id="20" creationId="{00000000-0000-0000-0000-000000000000}"/>
          </ac:spMkLst>
        </pc:spChg>
      </pc:sldChg>
      <pc:sldChg chg="addSp delSp modSp mod modTransition modAnim">
        <pc:chgData name="TRAN TRI KHANG" userId="2b69f38f-e97b-4795-a559-774dc1ef1bed" providerId="ADAL" clId="{E95D4996-8B6E-4EC4-80A1-A584C76B1DB3}" dt="2022-07-30T16:58:45.809" v="240"/>
        <pc:sldMkLst>
          <pc:docMk/>
          <pc:sldMk cId="0" sldId="263"/>
        </pc:sldMkLst>
        <pc:spChg chg="mod ord topLvl">
          <ac:chgData name="TRAN TRI KHANG" userId="2b69f38f-e97b-4795-a559-774dc1ef1bed" providerId="ADAL" clId="{E95D4996-8B6E-4EC4-80A1-A584C76B1DB3}" dt="2022-07-30T16:40:49.040" v="88" actId="14100"/>
          <ac:spMkLst>
            <pc:docMk/>
            <pc:sldMk cId="0" sldId="263"/>
            <ac:spMk id="15" creationId="{00000000-0000-0000-0000-000000000000}"/>
          </ac:spMkLst>
        </pc:spChg>
        <pc:spChg chg="mod topLvl">
          <ac:chgData name="TRAN TRI KHANG" userId="2b69f38f-e97b-4795-a559-774dc1ef1bed" providerId="ADAL" clId="{E95D4996-8B6E-4EC4-80A1-A584C76B1DB3}" dt="2022-07-30T16:40:37.189" v="80" actId="107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9:07.182" v="60" actId="2711"/>
          <ac:spMkLst>
            <pc:docMk/>
            <pc:sldMk cId="0" sldId="263"/>
            <ac:spMk id="17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8:59.699" v="59" actId="2711"/>
          <ac:spMkLst>
            <pc:docMk/>
            <pc:sldMk cId="0" sldId="263"/>
            <ac:spMk id="21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8:59.699" v="59" actId="2711"/>
          <ac:spMkLst>
            <pc:docMk/>
            <pc:sldMk cId="0" sldId="263"/>
            <ac:spMk id="22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8:59.699" v="59" actId="2711"/>
          <ac:spMkLst>
            <pc:docMk/>
            <pc:sldMk cId="0" sldId="263"/>
            <ac:spMk id="23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39:13.842" v="62" actId="14100"/>
          <ac:spMkLst>
            <pc:docMk/>
            <pc:sldMk cId="0" sldId="263"/>
            <ac:spMk id="27" creationId="{00000000-0000-0000-0000-000000000000}"/>
          </ac:spMkLst>
        </pc:spChg>
        <pc:spChg chg="mod ord">
          <ac:chgData name="TRAN TRI KHANG" userId="2b69f38f-e97b-4795-a559-774dc1ef1bed" providerId="ADAL" clId="{E95D4996-8B6E-4EC4-80A1-A584C76B1DB3}" dt="2022-07-30T16:40:59.773" v="91" actId="167"/>
          <ac:spMkLst>
            <pc:docMk/>
            <pc:sldMk cId="0" sldId="263"/>
            <ac:spMk id="29" creationId="{00000000-0000-0000-0000-000000000000}"/>
          </ac:spMkLst>
        </pc:spChg>
        <pc:spChg chg="mod ord">
          <ac:chgData name="TRAN TRI KHANG" userId="2b69f38f-e97b-4795-a559-774dc1ef1bed" providerId="ADAL" clId="{E95D4996-8B6E-4EC4-80A1-A584C76B1DB3}" dt="2022-07-30T16:40:53.834" v="89" actId="167"/>
          <ac:spMkLst>
            <pc:docMk/>
            <pc:sldMk cId="0" sldId="263"/>
            <ac:spMk id="30" creationId="{00000000-0000-0000-0000-000000000000}"/>
          </ac:spMkLst>
        </pc:spChg>
        <pc:spChg chg="add del">
          <ac:chgData name="TRAN TRI KHANG" userId="2b69f38f-e97b-4795-a559-774dc1ef1bed" providerId="ADAL" clId="{E95D4996-8B6E-4EC4-80A1-A584C76B1DB3}" dt="2022-07-30T16:39:34.304" v="65" actId="22"/>
          <ac:spMkLst>
            <pc:docMk/>
            <pc:sldMk cId="0" sldId="263"/>
            <ac:spMk id="32" creationId="{95E783F5-5574-3404-FCD4-911218C7B67F}"/>
          </ac:spMkLst>
        </pc:spChg>
        <pc:grpChg chg="del">
          <ac:chgData name="TRAN TRI KHANG" userId="2b69f38f-e97b-4795-a559-774dc1ef1bed" providerId="ADAL" clId="{E95D4996-8B6E-4EC4-80A1-A584C76B1DB3}" dt="2022-07-30T16:39:48.573" v="66" actId="165"/>
          <ac:grpSpMkLst>
            <pc:docMk/>
            <pc:sldMk cId="0" sldId="263"/>
            <ac:grpSpMk id="14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E95D4996-8B6E-4EC4-80A1-A584C76B1DB3}" dt="2022-07-30T16:59:37.602" v="252"/>
        <pc:sldMkLst>
          <pc:docMk/>
          <pc:sldMk cId="0" sldId="264"/>
        </pc:sldMkLst>
        <pc:spChg chg="mod">
          <ac:chgData name="TRAN TRI KHANG" userId="2b69f38f-e97b-4795-a559-774dc1ef1bed" providerId="ADAL" clId="{E95D4996-8B6E-4EC4-80A1-A584C76B1DB3}" dt="2022-07-30T16:58:54.151" v="241" actId="2711"/>
          <ac:spMkLst>
            <pc:docMk/>
            <pc:sldMk cId="0" sldId="264"/>
            <ac:spMk id="12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8:54.151" v="241" actId="2711"/>
          <ac:spMkLst>
            <pc:docMk/>
            <pc:sldMk cId="0" sldId="264"/>
            <ac:spMk id="13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8:54.151" v="241" actId="2711"/>
          <ac:spMkLst>
            <pc:docMk/>
            <pc:sldMk cId="0" sldId="264"/>
            <ac:spMk id="14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9:15.963" v="247" actId="20577"/>
          <ac:spMkLst>
            <pc:docMk/>
            <pc:sldMk cId="0" sldId="264"/>
            <ac:spMk id="18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9:07.992" v="243" actId="2711"/>
          <ac:spMkLst>
            <pc:docMk/>
            <pc:sldMk cId="0" sldId="264"/>
            <ac:spMk id="20" creationId="{00000000-0000-0000-0000-000000000000}"/>
          </ac:spMkLst>
        </pc:spChg>
        <pc:graphicFrameChg chg="modGraphic">
          <ac:chgData name="TRAN TRI KHANG" userId="2b69f38f-e97b-4795-a559-774dc1ef1bed" providerId="ADAL" clId="{E95D4996-8B6E-4EC4-80A1-A584C76B1DB3}" dt="2022-07-30T16:59:32.403" v="251" actId="122"/>
          <ac:graphicFrameMkLst>
            <pc:docMk/>
            <pc:sldMk cId="0" sldId="264"/>
            <ac:graphicFrameMk id="19" creationId="{00000000-0000-0000-0000-000000000000}"/>
          </ac:graphicFrameMkLst>
        </pc:graphicFrameChg>
      </pc:sldChg>
      <pc:sldChg chg="modSp mod modTransition">
        <pc:chgData name="TRAN TRI KHANG" userId="2b69f38f-e97b-4795-a559-774dc1ef1bed" providerId="ADAL" clId="{E95D4996-8B6E-4EC4-80A1-A584C76B1DB3}" dt="2022-07-30T16:57:01.618" v="221"/>
        <pc:sldMkLst>
          <pc:docMk/>
          <pc:sldMk cId="0" sldId="265"/>
        </pc:sldMkLst>
        <pc:spChg chg="mod">
          <ac:chgData name="TRAN TRI KHANG" userId="2b69f38f-e97b-4795-a559-774dc1ef1bed" providerId="ADAL" clId="{E95D4996-8B6E-4EC4-80A1-A584C76B1DB3}" dt="2022-07-30T16:44:41.560" v="95" actId="2711"/>
          <ac:spMkLst>
            <pc:docMk/>
            <pc:sldMk cId="0" sldId="265"/>
            <ac:spMk id="6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4:51.325" v="96" actId="2711"/>
          <ac:spMkLst>
            <pc:docMk/>
            <pc:sldMk cId="0" sldId="265"/>
            <ac:spMk id="7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4:31.437" v="94" actId="271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4:31.437" v="94" actId="271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4:31.437" v="94" actId="2711"/>
          <ac:spMkLst>
            <pc:docMk/>
            <pc:sldMk cId="0" sldId="265"/>
            <ac:spMk id="15" creationId="{00000000-0000-0000-0000-000000000000}"/>
          </ac:spMkLst>
        </pc:spChg>
        <pc:grpChg chg="mod">
          <ac:chgData name="TRAN TRI KHANG" userId="2b69f38f-e97b-4795-a559-774dc1ef1bed" providerId="ADAL" clId="{E95D4996-8B6E-4EC4-80A1-A584C76B1DB3}" dt="2022-07-30T16:41:20.537" v="93" actId="1076"/>
          <ac:grpSpMkLst>
            <pc:docMk/>
            <pc:sldMk cId="0" sldId="265"/>
            <ac:grpSpMk id="10" creationId="{00000000-0000-0000-0000-000000000000}"/>
          </ac:grpSpMkLst>
        </pc:grpChg>
      </pc:sldChg>
      <pc:sldChg chg="addSp delSp modSp mod modTransition">
        <pc:chgData name="TRAN TRI KHANG" userId="2b69f38f-e97b-4795-a559-774dc1ef1bed" providerId="ADAL" clId="{E95D4996-8B6E-4EC4-80A1-A584C76B1DB3}" dt="2022-07-30T16:57:01.618" v="221"/>
        <pc:sldMkLst>
          <pc:docMk/>
          <pc:sldMk cId="0" sldId="266"/>
        </pc:sldMkLst>
        <pc:spChg chg="mod">
          <ac:chgData name="TRAN TRI KHANG" userId="2b69f38f-e97b-4795-a559-774dc1ef1bed" providerId="ADAL" clId="{E95D4996-8B6E-4EC4-80A1-A584C76B1DB3}" dt="2022-07-30T16:45:52.395" v="107"/>
          <ac:spMkLst>
            <pc:docMk/>
            <pc:sldMk cId="0" sldId="266"/>
            <ac:spMk id="4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6:06.163" v="116" actId="1035"/>
          <ac:spMkLst>
            <pc:docMk/>
            <pc:sldMk cId="0" sldId="266"/>
            <ac:spMk id="11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4:58.301" v="97" actId="2711"/>
          <ac:spMkLst>
            <pc:docMk/>
            <pc:sldMk cId="0" sldId="266"/>
            <ac:spMk id="17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4:58.301" v="97" actId="2711"/>
          <ac:spMkLst>
            <pc:docMk/>
            <pc:sldMk cId="0" sldId="266"/>
            <ac:spMk id="18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4:58.301" v="97" actId="2711"/>
          <ac:spMkLst>
            <pc:docMk/>
            <pc:sldMk cId="0" sldId="266"/>
            <ac:spMk id="19" creationId="{00000000-0000-0000-0000-000000000000}"/>
          </ac:spMkLst>
        </pc:spChg>
        <pc:spChg chg="add del mod">
          <ac:chgData name="TRAN TRI KHANG" userId="2b69f38f-e97b-4795-a559-774dc1ef1bed" providerId="ADAL" clId="{E95D4996-8B6E-4EC4-80A1-A584C76B1DB3}" dt="2022-07-30T16:45:57.566" v="110" actId="478"/>
          <ac:spMkLst>
            <pc:docMk/>
            <pc:sldMk cId="0" sldId="266"/>
            <ac:spMk id="24" creationId="{3A89F142-8C74-A861-3F58-2B18D809EF70}"/>
          </ac:spMkLst>
        </pc:spChg>
        <pc:picChg chg="ord">
          <ac:chgData name="TRAN TRI KHANG" userId="2b69f38f-e97b-4795-a559-774dc1ef1bed" providerId="ADAL" clId="{E95D4996-8B6E-4EC4-80A1-A584C76B1DB3}" dt="2022-07-30T16:45:25.387" v="105" actId="167"/>
          <ac:picMkLst>
            <pc:docMk/>
            <pc:sldMk cId="0" sldId="266"/>
            <ac:picMk id="6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E95D4996-8B6E-4EC4-80A1-A584C76B1DB3}" dt="2022-07-30T16:59:52.091" v="253"/>
        <pc:sldMkLst>
          <pc:docMk/>
          <pc:sldMk cId="0" sldId="267"/>
        </pc:sldMkLst>
        <pc:spChg chg="mod">
          <ac:chgData name="TRAN TRI KHANG" userId="2b69f38f-e97b-4795-a559-774dc1ef1bed" providerId="ADAL" clId="{E95D4996-8B6E-4EC4-80A1-A584C76B1DB3}" dt="2022-07-30T16:46:25.210" v="117" actId="2711"/>
          <ac:spMkLst>
            <pc:docMk/>
            <pc:sldMk cId="0" sldId="267"/>
            <ac:spMk id="5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6:25.210" v="117" actId="2711"/>
          <ac:spMkLst>
            <pc:docMk/>
            <pc:sldMk cId="0" sldId="267"/>
            <ac:spMk id="6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6:25.210" v="117" actId="2711"/>
          <ac:spMkLst>
            <pc:docMk/>
            <pc:sldMk cId="0" sldId="267"/>
            <ac:spMk id="7" creationId="{00000000-0000-0000-0000-000000000000}"/>
          </ac:spMkLst>
        </pc:spChg>
        <pc:graphicFrameChg chg="modGraphic">
          <ac:chgData name="TRAN TRI KHANG" userId="2b69f38f-e97b-4795-a559-774dc1ef1bed" providerId="ADAL" clId="{E95D4996-8B6E-4EC4-80A1-A584C76B1DB3}" dt="2022-07-30T16:46:48.409" v="122" actId="123"/>
          <ac:graphicFrameMkLst>
            <pc:docMk/>
            <pc:sldMk cId="0" sldId="267"/>
            <ac:graphicFrameMk id="14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E95D4996-8B6E-4EC4-80A1-A584C76B1DB3}" dt="2022-07-30T16:59:57.240" v="254"/>
        <pc:sldMkLst>
          <pc:docMk/>
          <pc:sldMk cId="0" sldId="268"/>
        </pc:sldMkLst>
        <pc:spChg chg="mod">
          <ac:chgData name="TRAN TRI KHANG" userId="2b69f38f-e97b-4795-a559-774dc1ef1bed" providerId="ADAL" clId="{E95D4996-8B6E-4EC4-80A1-A584C76B1DB3}" dt="2022-07-30T16:47:00.881" v="124" actId="2711"/>
          <ac:spMkLst>
            <pc:docMk/>
            <pc:sldMk cId="0" sldId="268"/>
            <ac:spMk id="6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7:00.881" v="124" actId="2711"/>
          <ac:spMkLst>
            <pc:docMk/>
            <pc:sldMk cId="0" sldId="268"/>
            <ac:spMk id="7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7:00.881" v="124" actId="2711"/>
          <ac:spMkLst>
            <pc:docMk/>
            <pc:sldMk cId="0" sldId="268"/>
            <ac:spMk id="8" creationId="{00000000-0000-0000-0000-000000000000}"/>
          </ac:spMkLst>
        </pc:spChg>
        <pc:graphicFrameChg chg="modGraphic">
          <ac:chgData name="TRAN TRI KHANG" userId="2b69f38f-e97b-4795-a559-774dc1ef1bed" providerId="ADAL" clId="{E95D4996-8B6E-4EC4-80A1-A584C76B1DB3}" dt="2022-07-30T16:47:19.706" v="130" actId="20577"/>
          <ac:graphicFrameMkLst>
            <pc:docMk/>
            <pc:sldMk cId="0" sldId="268"/>
            <ac:graphicFrameMk id="11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E95D4996-8B6E-4EC4-80A1-A584C76B1DB3}" dt="2022-07-30T17:00:11.468" v="257"/>
        <pc:sldMkLst>
          <pc:docMk/>
          <pc:sldMk cId="0" sldId="269"/>
        </pc:sldMkLst>
        <pc:spChg chg="mod">
          <ac:chgData name="TRAN TRI KHANG" userId="2b69f38f-e97b-4795-a559-774dc1ef1bed" providerId="ADAL" clId="{E95D4996-8B6E-4EC4-80A1-A584C76B1DB3}" dt="2022-07-30T16:47:56.840" v="140" actId="14100"/>
          <ac:spMkLst>
            <pc:docMk/>
            <pc:sldMk cId="0" sldId="269"/>
            <ac:spMk id="4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7:44.380" v="135" actId="1076"/>
          <ac:spMkLst>
            <pc:docMk/>
            <pc:sldMk cId="0" sldId="269"/>
            <ac:spMk id="9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7:27.413" v="131" actId="2711"/>
          <ac:spMkLst>
            <pc:docMk/>
            <pc:sldMk cId="0" sldId="269"/>
            <ac:spMk id="14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7:27.413" v="131" actId="2711"/>
          <ac:spMkLst>
            <pc:docMk/>
            <pc:sldMk cId="0" sldId="269"/>
            <ac:spMk id="15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7:27.413" v="131" actId="2711"/>
          <ac:spMkLst>
            <pc:docMk/>
            <pc:sldMk cId="0" sldId="269"/>
            <ac:spMk id="16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7:37.410" v="133" actId="14100"/>
          <ac:spMkLst>
            <pc:docMk/>
            <pc:sldMk cId="0" sldId="269"/>
            <ac:spMk id="20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8:41.085" v="141" actId="1076"/>
          <ac:spMkLst>
            <pc:docMk/>
            <pc:sldMk cId="0" sldId="269"/>
            <ac:spMk id="23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E95D4996-8B6E-4EC4-80A1-A584C76B1DB3}" dt="2022-07-30T17:00:25.607" v="261"/>
        <pc:sldMkLst>
          <pc:docMk/>
          <pc:sldMk cId="0" sldId="270"/>
        </pc:sldMkLst>
        <pc:spChg chg="mod">
          <ac:chgData name="TRAN TRI KHANG" userId="2b69f38f-e97b-4795-a559-774dc1ef1bed" providerId="ADAL" clId="{E95D4996-8B6E-4EC4-80A1-A584C76B1DB3}" dt="2022-07-30T16:48:57.448" v="142" actId="2711"/>
          <ac:spMkLst>
            <pc:docMk/>
            <pc:sldMk cId="0" sldId="270"/>
            <ac:spMk id="9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8:57.448" v="142" actId="2711"/>
          <ac:spMkLst>
            <pc:docMk/>
            <pc:sldMk cId="0" sldId="270"/>
            <ac:spMk id="10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8:57.448" v="142" actId="2711"/>
          <ac:spMkLst>
            <pc:docMk/>
            <pc:sldMk cId="0" sldId="270"/>
            <ac:spMk id="11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9:31.376" v="148" actId="1076"/>
          <ac:spMkLst>
            <pc:docMk/>
            <pc:sldMk cId="0" sldId="270"/>
            <ac:spMk id="15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9:36.549" v="149" actId="1076"/>
          <ac:spMkLst>
            <pc:docMk/>
            <pc:sldMk cId="0" sldId="270"/>
            <ac:spMk id="18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0:01.584" v="150" actId="1076"/>
          <ac:spMkLst>
            <pc:docMk/>
            <pc:sldMk cId="0" sldId="270"/>
            <ac:spMk id="21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0:12.893" v="153" actId="123"/>
          <ac:spMkLst>
            <pc:docMk/>
            <pc:sldMk cId="0" sldId="270"/>
            <ac:spMk id="24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49:25.821" v="146" actId="1076"/>
          <ac:spMkLst>
            <pc:docMk/>
            <pc:sldMk cId="0" sldId="270"/>
            <ac:spMk id="26" creationId="{00000000-0000-0000-0000-000000000000}"/>
          </ac:spMkLst>
        </pc:spChg>
      </pc:sldChg>
      <pc:sldChg chg="addSp delSp modSp mod modTransition modAnim">
        <pc:chgData name="TRAN TRI KHANG" userId="2b69f38f-e97b-4795-a559-774dc1ef1bed" providerId="ADAL" clId="{E95D4996-8B6E-4EC4-80A1-A584C76B1DB3}" dt="2022-07-30T17:00:39.301" v="265"/>
        <pc:sldMkLst>
          <pc:docMk/>
          <pc:sldMk cId="0" sldId="271"/>
        </pc:sldMkLst>
        <pc:spChg chg="mod">
          <ac:chgData name="TRAN TRI KHANG" userId="2b69f38f-e97b-4795-a559-774dc1ef1bed" providerId="ADAL" clId="{E95D4996-8B6E-4EC4-80A1-A584C76B1DB3}" dt="2022-07-30T16:55:11.757" v="208" actId="2711"/>
          <ac:spMkLst>
            <pc:docMk/>
            <pc:sldMk cId="0" sldId="271"/>
            <ac:spMk id="5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5:11.757" v="208" actId="2711"/>
          <ac:spMkLst>
            <pc:docMk/>
            <pc:sldMk cId="0" sldId="271"/>
            <ac:spMk id="6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5:11.757" v="208" actId="2711"/>
          <ac:spMkLst>
            <pc:docMk/>
            <pc:sldMk cId="0" sldId="271"/>
            <ac:spMk id="7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5:00.908" v="206" actId="107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2:04.337" v="166" actId="14100"/>
          <ac:spMkLst>
            <pc:docMk/>
            <pc:sldMk cId="0" sldId="271"/>
            <ac:spMk id="14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5:08.025" v="207" actId="2711"/>
          <ac:spMkLst>
            <pc:docMk/>
            <pc:sldMk cId="0" sldId="271"/>
            <ac:spMk id="20" creationId="{00000000-0000-0000-0000-000000000000}"/>
          </ac:spMkLst>
        </pc:spChg>
        <pc:grpChg chg="add del">
          <ac:chgData name="TRAN TRI KHANG" userId="2b69f38f-e97b-4795-a559-774dc1ef1bed" providerId="ADAL" clId="{E95D4996-8B6E-4EC4-80A1-A584C76B1DB3}" dt="2022-07-30T16:53:47.789" v="181" actId="478"/>
          <ac:grpSpMkLst>
            <pc:docMk/>
            <pc:sldMk cId="0" sldId="271"/>
            <ac:grpSpMk id="12" creationId="{00000000-0000-0000-0000-000000000000}"/>
          </ac:grpSpMkLst>
        </pc:grpChg>
        <pc:picChg chg="add mod">
          <ac:chgData name="TRAN TRI KHANG" userId="2b69f38f-e97b-4795-a559-774dc1ef1bed" providerId="ADAL" clId="{E95D4996-8B6E-4EC4-80A1-A584C76B1DB3}" dt="2022-07-30T16:54:45.383" v="199" actId="1440"/>
          <ac:picMkLst>
            <pc:docMk/>
            <pc:sldMk cId="0" sldId="271"/>
            <ac:picMk id="21" creationId="{EA59E114-3CC0-E77E-1E59-E6B507C2787C}"/>
          </ac:picMkLst>
        </pc:picChg>
        <pc:picChg chg="add mod">
          <ac:chgData name="TRAN TRI KHANG" userId="2b69f38f-e97b-4795-a559-774dc1ef1bed" providerId="ADAL" clId="{E95D4996-8B6E-4EC4-80A1-A584C76B1DB3}" dt="2022-07-30T16:54:51.184" v="202" actId="1440"/>
          <ac:picMkLst>
            <pc:docMk/>
            <pc:sldMk cId="0" sldId="271"/>
            <ac:picMk id="22" creationId="{4E5BCD15-D730-74FA-413F-322E5CA82B51}"/>
          </ac:picMkLst>
        </pc:picChg>
        <pc:picChg chg="add mod">
          <ac:chgData name="TRAN TRI KHANG" userId="2b69f38f-e97b-4795-a559-774dc1ef1bed" providerId="ADAL" clId="{E95D4996-8B6E-4EC4-80A1-A584C76B1DB3}" dt="2022-07-30T16:54:47.286" v="200" actId="1440"/>
          <ac:picMkLst>
            <pc:docMk/>
            <pc:sldMk cId="0" sldId="271"/>
            <ac:picMk id="23" creationId="{57DC1E07-B6FD-861D-1ED5-71C25022E3D1}"/>
          </ac:picMkLst>
        </pc:picChg>
      </pc:sldChg>
      <pc:sldChg chg="modSp mod modTransition modAnim">
        <pc:chgData name="TRAN TRI KHANG" userId="2b69f38f-e97b-4795-a559-774dc1ef1bed" providerId="ADAL" clId="{E95D4996-8B6E-4EC4-80A1-A584C76B1DB3}" dt="2022-07-30T17:00:45.075" v="267"/>
        <pc:sldMkLst>
          <pc:docMk/>
          <pc:sldMk cId="0" sldId="272"/>
        </pc:sldMkLst>
        <pc:spChg chg="mod">
          <ac:chgData name="TRAN TRI KHANG" userId="2b69f38f-e97b-4795-a559-774dc1ef1bed" providerId="ADAL" clId="{E95D4996-8B6E-4EC4-80A1-A584C76B1DB3}" dt="2022-07-30T16:55:37.299" v="209" actId="2711"/>
          <ac:spMkLst>
            <pc:docMk/>
            <pc:sldMk cId="0" sldId="272"/>
            <ac:spMk id="7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5:37.299" v="209" actId="2711"/>
          <ac:spMkLst>
            <pc:docMk/>
            <pc:sldMk cId="0" sldId="272"/>
            <ac:spMk id="8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5:37.299" v="209" actId="2711"/>
          <ac:spMkLst>
            <pc:docMk/>
            <pc:sldMk cId="0" sldId="272"/>
            <ac:spMk id="9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5:53.135" v="212" actId="113"/>
          <ac:spMkLst>
            <pc:docMk/>
            <pc:sldMk cId="0" sldId="272"/>
            <ac:spMk id="12" creationId="{00000000-0000-0000-0000-000000000000}"/>
          </ac:spMkLst>
        </pc:spChg>
        <pc:spChg chg="mod">
          <ac:chgData name="TRAN TRI KHANG" userId="2b69f38f-e97b-4795-a559-774dc1ef1bed" providerId="ADAL" clId="{E95D4996-8B6E-4EC4-80A1-A584C76B1DB3}" dt="2022-07-30T16:55:44.428" v="210" actId="2711"/>
          <ac:spMkLst>
            <pc:docMk/>
            <pc:sldMk cId="0" sldId="272"/>
            <ac:spMk id="15" creationId="{00000000-0000-0000-0000-000000000000}"/>
          </ac:spMkLst>
        </pc:spChg>
        <pc:graphicFrameChg chg="modGraphic">
          <ac:chgData name="TRAN TRI KHANG" userId="2b69f38f-e97b-4795-a559-774dc1ef1bed" providerId="ADAL" clId="{E95D4996-8B6E-4EC4-80A1-A584C76B1DB3}" dt="2022-07-30T16:56:34.065" v="220" actId="2062"/>
          <ac:graphicFrameMkLst>
            <pc:docMk/>
            <pc:sldMk cId="0" sldId="272"/>
            <ac:graphicFrameMk id="13" creationId="{00000000-0000-0000-0000-000000000000}"/>
          </ac:graphicFrameMkLst>
        </pc:graphicFrameChg>
      </pc:sldChg>
      <pc:sldChg chg="modTransition">
        <pc:chgData name="TRAN TRI KHANG" userId="2b69f38f-e97b-4795-a559-774dc1ef1bed" providerId="ADAL" clId="{E95D4996-8B6E-4EC4-80A1-A584C76B1DB3}" dt="2022-07-30T16:57:01.618" v="221"/>
        <pc:sldMkLst>
          <pc:docMk/>
          <pc:sldMk cId="0" sldId="273"/>
        </pc:sldMkLst>
      </pc:sldChg>
      <pc:sldChg chg="modSp mod">
        <pc:chgData name="TRAN TRI KHANG" userId="2b69f38f-e97b-4795-a559-774dc1ef1bed" providerId="ADAL" clId="{E95D4996-8B6E-4EC4-80A1-A584C76B1DB3}" dt="2022-07-30T17:29:51.914" v="276" actId="14100"/>
        <pc:sldMkLst>
          <pc:docMk/>
          <pc:sldMk cId="1725306485" sldId="274"/>
        </pc:sldMkLst>
        <pc:spChg chg="mod">
          <ac:chgData name="TRAN TRI KHANG" userId="2b69f38f-e97b-4795-a559-774dc1ef1bed" providerId="ADAL" clId="{E95D4996-8B6E-4EC4-80A1-A584C76B1DB3}" dt="2022-07-30T17:29:51.914" v="276" actId="14100"/>
          <ac:spMkLst>
            <pc:docMk/>
            <pc:sldMk cId="1725306485" sldId="274"/>
            <ac:spMk id="1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4.svg"/><Relationship Id="rId18" Type="http://schemas.openxmlformats.org/officeDocument/2006/relationships/image" Target="../media/image26.png"/><Relationship Id="rId3" Type="http://schemas.openxmlformats.org/officeDocument/2006/relationships/image" Target="../media/image43.svg"/><Relationship Id="rId21" Type="http://schemas.openxmlformats.org/officeDocument/2006/relationships/image" Target="../media/image62.svg"/><Relationship Id="rId7" Type="http://schemas.openxmlformats.org/officeDocument/2006/relationships/image" Target="../media/image80.svg"/><Relationship Id="rId12" Type="http://schemas.openxmlformats.org/officeDocument/2006/relationships/image" Target="../media/image31.png"/><Relationship Id="rId17" Type="http://schemas.openxmlformats.org/officeDocument/2006/relationships/image" Target="../media/image82.svg"/><Relationship Id="rId2" Type="http://schemas.openxmlformats.org/officeDocument/2006/relationships/image" Target="../media/image24.png"/><Relationship Id="rId16" Type="http://schemas.openxmlformats.org/officeDocument/2006/relationships/image" Target="../media/image45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2.svg"/><Relationship Id="rId5" Type="http://schemas.openxmlformats.org/officeDocument/2006/relationships/image" Target="../media/image6.svg"/><Relationship Id="rId15" Type="http://schemas.openxmlformats.org/officeDocument/2006/relationships/image" Target="../media/image27.svg"/><Relationship Id="rId10" Type="http://schemas.openxmlformats.org/officeDocument/2006/relationships/image" Target="../media/image30.png"/><Relationship Id="rId19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48.svg"/><Relationship Id="rId14" Type="http://schemas.openxmlformats.org/officeDocument/2006/relationships/image" Target="../media/image14.png"/><Relationship Id="rId2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92.sv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svg"/><Relationship Id="rId12" Type="http://schemas.openxmlformats.org/officeDocument/2006/relationships/image" Target="../media/image50.png"/><Relationship Id="rId17" Type="http://schemas.openxmlformats.org/officeDocument/2006/relationships/image" Target="../media/image74.svg"/><Relationship Id="rId2" Type="http://schemas.openxmlformats.org/officeDocument/2006/relationships/video" Target="../media/media1.mp4"/><Relationship Id="rId16" Type="http://schemas.openxmlformats.org/officeDocument/2006/relationships/image" Target="../media/image40.png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88.sv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94.sv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74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90.sv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.png"/><Relationship Id="rId18" Type="http://schemas.openxmlformats.org/officeDocument/2006/relationships/image" Target="../media/image68.svg"/><Relationship Id="rId3" Type="http://schemas.openxmlformats.org/officeDocument/2006/relationships/image" Target="../media/image4.svg"/><Relationship Id="rId21" Type="http://schemas.openxmlformats.org/officeDocument/2006/relationships/image" Target="../media/image26.png"/><Relationship Id="rId7" Type="http://schemas.openxmlformats.org/officeDocument/2006/relationships/image" Target="../media/image16.svg"/><Relationship Id="rId12" Type="http://schemas.openxmlformats.org/officeDocument/2006/relationships/image" Target="../media/image6.svg"/><Relationship Id="rId17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image" Target="../media/image98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10.svg"/><Relationship Id="rId15" Type="http://schemas.openxmlformats.org/officeDocument/2006/relationships/image" Target="../media/image53.png"/><Relationship Id="rId10" Type="http://schemas.openxmlformats.org/officeDocument/2006/relationships/image" Target="../media/image96.svg"/><Relationship Id="rId19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52.png"/><Relationship Id="rId14" Type="http://schemas.openxmlformats.org/officeDocument/2006/relationships/image" Target="../media/image8.svg"/><Relationship Id="rId22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1.svg"/><Relationship Id="rId18" Type="http://schemas.openxmlformats.org/officeDocument/2006/relationships/image" Target="../media/image56.png"/><Relationship Id="rId3" Type="http://schemas.openxmlformats.org/officeDocument/2006/relationships/image" Target="../media/image100.svg"/><Relationship Id="rId7" Type="http://schemas.openxmlformats.org/officeDocument/2006/relationships/image" Target="../media/image10.svg"/><Relationship Id="rId12" Type="http://schemas.openxmlformats.org/officeDocument/2006/relationships/image" Target="../media/image16.png"/><Relationship Id="rId17" Type="http://schemas.openxmlformats.org/officeDocument/2006/relationships/image" Target="../media/image102.svg"/><Relationship Id="rId2" Type="http://schemas.openxmlformats.org/officeDocument/2006/relationships/image" Target="../media/image54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8.svg"/><Relationship Id="rId5" Type="http://schemas.openxmlformats.org/officeDocument/2006/relationships/image" Target="../media/image6.svg"/><Relationship Id="rId15" Type="http://schemas.openxmlformats.org/officeDocument/2006/relationships/image" Target="../media/image64.svg"/><Relationship Id="rId10" Type="http://schemas.openxmlformats.org/officeDocument/2006/relationships/image" Target="../media/image33.png"/><Relationship Id="rId19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1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7" Type="http://schemas.openxmlformats.org/officeDocument/2006/relationships/image" Target="../media/image7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4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8.svg"/><Relationship Id="rId7" Type="http://schemas.openxmlformats.org/officeDocument/2006/relationships/image" Target="../media/image122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20.svg"/><Relationship Id="rId4" Type="http://schemas.openxmlformats.org/officeDocument/2006/relationships/image" Target="../media/image65.png"/><Relationship Id="rId9" Type="http://schemas.openxmlformats.org/officeDocument/2006/relationships/image" Target="../media/image1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27.svg"/><Relationship Id="rId3" Type="http://schemas.openxmlformats.org/officeDocument/2006/relationships/image" Target="../media/image84.svg"/><Relationship Id="rId7" Type="http://schemas.openxmlformats.org/officeDocument/2006/relationships/image" Target="../media/image92.svg"/><Relationship Id="rId12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4.svg"/><Relationship Id="rId5" Type="http://schemas.openxmlformats.org/officeDocument/2006/relationships/image" Target="../media/image86.svg"/><Relationship Id="rId10" Type="http://schemas.openxmlformats.org/officeDocument/2006/relationships/image" Target="../media/image40.png"/><Relationship Id="rId4" Type="http://schemas.openxmlformats.org/officeDocument/2006/relationships/image" Target="../media/image68.png"/><Relationship Id="rId9" Type="http://schemas.openxmlformats.org/officeDocument/2006/relationships/image" Target="../media/image9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jpg"/><Relationship Id="rId3" Type="http://schemas.openxmlformats.org/officeDocument/2006/relationships/image" Target="../media/image129.svg"/><Relationship Id="rId7" Type="http://schemas.openxmlformats.org/officeDocument/2006/relationships/image" Target="../media/image133.svg"/><Relationship Id="rId12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37.svg"/><Relationship Id="rId5" Type="http://schemas.openxmlformats.org/officeDocument/2006/relationships/image" Target="../media/image131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135.svg"/><Relationship Id="rId14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18" Type="http://schemas.openxmlformats.org/officeDocument/2006/relationships/image" Target="../media/image27.svg"/><Relationship Id="rId26" Type="http://schemas.openxmlformats.org/officeDocument/2006/relationships/image" Target="../media/image3.png"/><Relationship Id="rId3" Type="http://schemas.openxmlformats.org/officeDocument/2006/relationships/image" Target="../media/image14.svg"/><Relationship Id="rId21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2" Type="http://schemas.openxmlformats.org/officeDocument/2006/relationships/image" Target="../media/image7.png"/><Relationship Id="rId16" Type="http://schemas.openxmlformats.org/officeDocument/2006/relationships/image" Target="../media/image12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24" Type="http://schemas.openxmlformats.org/officeDocument/2006/relationships/image" Target="../media/image18.png"/><Relationship Id="rId5" Type="http://schemas.openxmlformats.org/officeDocument/2006/relationships/image" Target="../media/image16.svg"/><Relationship Id="rId15" Type="http://schemas.openxmlformats.org/officeDocument/2006/relationships/image" Target="../media/image6.png"/><Relationship Id="rId23" Type="http://schemas.openxmlformats.org/officeDocument/2006/relationships/image" Target="../media/image17.png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0.svg"/><Relationship Id="rId14" Type="http://schemas.openxmlformats.org/officeDocument/2006/relationships/image" Target="../media/image13.png"/><Relationship Id="rId22" Type="http://schemas.openxmlformats.org/officeDocument/2006/relationships/image" Target="../media/image31.svg"/><Relationship Id="rId27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42.svg"/><Relationship Id="rId7" Type="http://schemas.openxmlformats.org/officeDocument/2006/relationships/image" Target="../media/image146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44.svg"/><Relationship Id="rId4" Type="http://schemas.openxmlformats.org/officeDocument/2006/relationships/image" Target="../media/image79.png"/><Relationship Id="rId9" Type="http://schemas.openxmlformats.org/officeDocument/2006/relationships/image" Target="../media/image14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2.sv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4.png"/><Relationship Id="rId18" Type="http://schemas.openxmlformats.org/officeDocument/2006/relationships/image" Target="../media/image45.svg"/><Relationship Id="rId3" Type="http://schemas.openxmlformats.org/officeDocument/2006/relationships/image" Target="../media/image16.svg"/><Relationship Id="rId7" Type="http://schemas.openxmlformats.org/officeDocument/2006/relationships/image" Target="../media/image14.png"/><Relationship Id="rId12" Type="http://schemas.openxmlformats.org/officeDocument/2006/relationships/image" Target="../media/image41.svg"/><Relationship Id="rId17" Type="http://schemas.openxmlformats.org/officeDocument/2006/relationships/image" Target="../media/image25.png"/><Relationship Id="rId2" Type="http://schemas.openxmlformats.org/officeDocument/2006/relationships/image" Target="../media/image8.png"/><Relationship Id="rId16" Type="http://schemas.openxmlformats.org/officeDocument/2006/relationships/image" Target="../media/image43.sv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openxmlformats.org/officeDocument/2006/relationships/image" Target="../media/image24.png"/><Relationship Id="rId10" Type="http://schemas.openxmlformats.org/officeDocument/2006/relationships/image" Target="../media/image39.svg"/><Relationship Id="rId19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svg"/><Relationship Id="rId18" Type="http://schemas.openxmlformats.org/officeDocument/2006/relationships/image" Target="../media/image14.png"/><Relationship Id="rId26" Type="http://schemas.openxmlformats.org/officeDocument/2006/relationships/image" Target="../media/image26.png"/><Relationship Id="rId3" Type="http://schemas.openxmlformats.org/officeDocument/2006/relationships/image" Target="../media/image43.svg"/><Relationship Id="rId21" Type="http://schemas.openxmlformats.org/officeDocument/2006/relationships/image" Target="../media/image45.svg"/><Relationship Id="rId7" Type="http://schemas.openxmlformats.org/officeDocument/2006/relationships/image" Target="../media/image48.svg"/><Relationship Id="rId12" Type="http://schemas.openxmlformats.org/officeDocument/2006/relationships/image" Target="../media/image30.png"/><Relationship Id="rId17" Type="http://schemas.openxmlformats.org/officeDocument/2006/relationships/image" Target="../media/image56.svg"/><Relationship Id="rId25" Type="http://schemas.openxmlformats.org/officeDocument/2006/relationships/image" Target="../media/image60.svg"/><Relationship Id="rId33" Type="http://schemas.openxmlformats.org/officeDocument/2006/relationships/image" Target="../media/image64.sv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20" Type="http://schemas.openxmlformats.org/officeDocument/2006/relationships/image" Target="../media/image25.png"/><Relationship Id="rId29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24" Type="http://schemas.openxmlformats.org/officeDocument/2006/relationships/image" Target="../media/image34.png"/><Relationship Id="rId32" Type="http://schemas.openxmlformats.org/officeDocument/2006/relationships/image" Target="../media/image36.png"/><Relationship Id="rId5" Type="http://schemas.openxmlformats.org/officeDocument/2006/relationships/image" Target="../media/image6.svg"/><Relationship Id="rId15" Type="http://schemas.openxmlformats.org/officeDocument/2006/relationships/image" Target="../media/image54.svg"/><Relationship Id="rId23" Type="http://schemas.openxmlformats.org/officeDocument/2006/relationships/image" Target="../media/image58.svg"/><Relationship Id="rId28" Type="http://schemas.openxmlformats.org/officeDocument/2006/relationships/image" Target="../media/image35.png"/><Relationship Id="rId10" Type="http://schemas.openxmlformats.org/officeDocument/2006/relationships/image" Target="../media/image10.svg"/><Relationship Id="rId19" Type="http://schemas.openxmlformats.org/officeDocument/2006/relationships/image" Target="../media/image27.svg"/><Relationship Id="rId31" Type="http://schemas.openxmlformats.org/officeDocument/2006/relationships/image" Target="../media/image31.sv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31.png"/><Relationship Id="rId22" Type="http://schemas.openxmlformats.org/officeDocument/2006/relationships/image" Target="../media/image33.png"/><Relationship Id="rId27" Type="http://schemas.openxmlformats.org/officeDocument/2006/relationships/image" Target="../media/image14.svg"/><Relationship Id="rId30" Type="http://schemas.openxmlformats.org/officeDocument/2006/relationships/image" Target="../media/image16.png"/><Relationship Id="rId8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72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7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4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4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484" y="-402235"/>
            <a:ext cx="4272488" cy="45016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3791">
            <a:off x="10253004" y="-1824445"/>
            <a:ext cx="4308575" cy="460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44516" y="-1993844"/>
            <a:ext cx="4661672" cy="51074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41101" y="6997456"/>
            <a:ext cx="4367232" cy="42878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0321">
            <a:off x="7014016" y="-2929070"/>
            <a:ext cx="4259967" cy="4742879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314868" y="3761124"/>
            <a:ext cx="14098685" cy="775807"/>
          </a:xfrm>
          <a:custGeom>
            <a:avLst/>
            <a:gdLst/>
            <a:ahLst/>
            <a:cxnLst/>
            <a:rect l="l" t="t" r="r" b="b"/>
            <a:pathLst>
              <a:path w="2125995" h="116987">
                <a:moveTo>
                  <a:pt x="0" y="0"/>
                </a:moveTo>
                <a:lnTo>
                  <a:pt x="2125995" y="0"/>
                </a:lnTo>
                <a:lnTo>
                  <a:pt x="2125995" y="116987"/>
                </a:lnTo>
                <a:lnTo>
                  <a:pt x="0" y="116987"/>
                </a:lnTo>
                <a:close/>
              </a:path>
            </a:pathLst>
          </a:custGeom>
          <a:solidFill>
            <a:srgbClr val="99DFEC">
              <a:alpha val="77647"/>
            </a:srgbClr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423859">
            <a:off x="15552873" y="3459941"/>
            <a:ext cx="2917541" cy="3848076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134684"/>
              </p:ext>
            </p:extLst>
          </p:nvPr>
        </p:nvGraphicFramePr>
        <p:xfrm>
          <a:off x="1249752" y="4609896"/>
          <a:ext cx="14676494" cy="5262520"/>
        </p:xfrm>
        <a:graphic>
          <a:graphicData uri="http://schemas.openxmlformats.org/drawingml/2006/table">
            <a:tbl>
              <a:tblPr/>
              <a:tblGrid>
                <a:gridCol w="106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8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386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36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F8EAFF"/>
                          </a:solidFill>
                          <a:latin typeface="Roboto Condensed Bold"/>
                        </a:rPr>
                        <a:t>CÂU GỐC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36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F8EAFF"/>
                          </a:solidFill>
                          <a:latin typeface="Roboto Condensed Bold"/>
                        </a:rPr>
                        <a:t>CÂU SAU KHI BIẾN ĐỔI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36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49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>
                          <a:solidFill>
                            <a:srgbClr val="272727"/>
                          </a:solidFill>
                          <a:latin typeface="Roboto Condensed"/>
                        </a:rPr>
                        <a:t>1</a:t>
                      </a:r>
                      <a:endParaRPr lang="en-US" sz="140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Sáng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tôi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đi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trên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con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đường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quen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thuộc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tới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.</a:t>
                      </a:r>
                      <a:endParaRPr lang="en-US" sz="1600" i="1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49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>
                          <a:solidFill>
                            <a:srgbClr val="272727"/>
                          </a:solidFill>
                          <a:latin typeface="Roboto Condensed"/>
                        </a:rPr>
                        <a:t>2</a:t>
                      </a:r>
                      <a:endParaRPr lang="en-US" sz="140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Đằng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sau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xe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anh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ấy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chở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lỉnh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kỉnh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biết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bao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nhiêu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đồ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.</a:t>
                      </a:r>
                      <a:endParaRPr lang="en-US" sz="1600" i="1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49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>
                          <a:solidFill>
                            <a:srgbClr val="272727"/>
                          </a:solidFill>
                          <a:latin typeface="Roboto Condensed"/>
                        </a:rPr>
                        <a:t>3</a:t>
                      </a:r>
                      <a:endParaRPr lang="en-US" sz="140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đồng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cỏ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bầy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hàng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ngàn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con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vọt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cất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bay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lên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.</a:t>
                      </a:r>
                      <a:endParaRPr lang="en-US" sz="1600" i="1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49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>
                          <a:solidFill>
                            <a:srgbClr val="272727"/>
                          </a:solidFill>
                          <a:latin typeface="Roboto Condensed"/>
                        </a:rPr>
                        <a:t>4</a:t>
                      </a:r>
                      <a:endParaRPr lang="en-US" sz="140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Trông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thấy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bạn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tôi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vội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vã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đuổi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theo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mà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272727"/>
                          </a:solidFill>
                          <a:latin typeface="Roboto Condensed"/>
                        </a:rPr>
                        <a:t>kịp</a:t>
                      </a:r>
                      <a:r>
                        <a:rPr lang="en-US" sz="3600" i="1" dirty="0">
                          <a:solidFill>
                            <a:srgbClr val="272727"/>
                          </a:solidFill>
                          <a:latin typeface="Roboto Condensed"/>
                        </a:rPr>
                        <a:t>.</a:t>
                      </a:r>
                      <a:endParaRPr lang="en-US" sz="1600" i="1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D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1263959" y="752281"/>
            <a:ext cx="6216700" cy="1973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71"/>
              </a:lnSpc>
              <a:spcBef>
                <a:spcPct val="0"/>
              </a:spcBef>
            </a:pPr>
            <a:r>
              <a:rPr lang="en-US" sz="11550" spc="577">
                <a:solidFill>
                  <a:srgbClr val="454B85"/>
                </a:solidFill>
                <a:latin typeface="SVN-HC 1"/>
              </a:rPr>
              <a:t>Khởi động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1481700" y="2892543"/>
            <a:ext cx="11605584" cy="92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</a:pPr>
            <a:r>
              <a:rPr lang="en-US" sz="6033" dirty="0">
                <a:solidFill>
                  <a:srgbClr val="454B85"/>
                </a:solidFill>
                <a:latin typeface="SVN-HC 2"/>
              </a:rPr>
              <a:t>PHÙ PHÉP CÂU TIẾNG VIỆT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BB84634-F58C-C668-51DD-27077776F478}"/>
              </a:ext>
            </a:extLst>
          </p:cNvPr>
          <p:cNvSpPr txBox="1"/>
          <p:nvPr/>
        </p:nvSpPr>
        <p:spPr>
          <a:xfrm>
            <a:off x="1242003" y="3834089"/>
            <a:ext cx="14343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u="none" strike="noStrike" dirty="0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Yêu </a:t>
            </a:r>
            <a:r>
              <a:rPr lang="vi-VN" sz="3600" b="1" i="0" u="none" strike="noStrike" dirty="0" err="1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cầu</a:t>
            </a:r>
            <a:r>
              <a:rPr lang="vi-VN" sz="3600" b="1" i="0" u="none" strike="noStrike" dirty="0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vi-VN" sz="3600" b="0" i="0" u="none" strike="noStrike" dirty="0" err="1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mở</a:t>
            </a:r>
            <a:r>
              <a:rPr lang="vi-VN" sz="3600" b="0" i="0" u="none" strike="noStrike" dirty="0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b="0" i="0" u="none" strike="noStrike" dirty="0" err="1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rộng</a:t>
            </a:r>
            <a:r>
              <a:rPr lang="vi-VN" sz="3600" b="0" i="0" u="none" strike="noStrike" dirty="0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b="0" i="0" u="none" strike="noStrike" dirty="0" err="1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trạng</a:t>
            </a:r>
            <a:r>
              <a:rPr lang="vi-VN" sz="3600" b="0" i="0" u="none" strike="noStrike" dirty="0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3600" b="0" i="0" u="none" strike="noStrike" dirty="0" err="1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ngữ</a:t>
            </a:r>
            <a:r>
              <a:rPr lang="vi-VN" sz="3600" b="0" i="0" u="none" strike="noStrike" dirty="0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sao cho câu văn </a:t>
            </a:r>
            <a:r>
              <a:rPr lang="vi-VN" sz="3600" b="0" i="0" u="none" strike="noStrike" dirty="0" err="1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trở</a:t>
            </a:r>
            <a:r>
              <a:rPr lang="vi-VN" sz="3600" b="0" i="0" u="none" strike="noStrike" dirty="0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nên hay hơn, phong </a:t>
            </a:r>
            <a:r>
              <a:rPr lang="vi-VN" sz="3600" b="0" i="0" u="none" strike="noStrike" dirty="0" err="1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phú</a:t>
            </a:r>
            <a:r>
              <a:rPr lang="vi-VN" sz="3600" b="0" i="0" u="none" strike="noStrike" dirty="0">
                <a:solidFill>
                  <a:srgbClr val="2A2952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hơn.</a:t>
            </a:r>
            <a:endParaRPr lang="en-US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73408">
            <a:off x="13027798" y="8569730"/>
            <a:ext cx="2977607" cy="47607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56391" y="-1850483"/>
            <a:ext cx="4613918" cy="5055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862138">
            <a:off x="16252370" y="7536271"/>
            <a:ext cx="2201604" cy="24511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130665">
            <a:off x="16866708" y="6667488"/>
            <a:ext cx="1507583" cy="1678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734570">
            <a:off x="17500479" y="9050150"/>
            <a:ext cx="1413500" cy="1573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87278" y="8672159"/>
            <a:ext cx="2375559" cy="23323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83782" y="5634978"/>
            <a:ext cx="1567565" cy="16516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383272" y="-916336"/>
            <a:ext cx="2455478" cy="2232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52935" y="-482946"/>
            <a:ext cx="1187871" cy="11835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8163">
            <a:off x="12964529" y="7956660"/>
            <a:ext cx="1657525" cy="19437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4614256">
            <a:off x="12837236" y="-1098148"/>
            <a:ext cx="2216498" cy="21761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085907">
            <a:off x="17840266" y="5733341"/>
            <a:ext cx="1079148" cy="120148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1209126" y="5032327"/>
            <a:ext cx="10575177" cy="1700315"/>
          </a:xfrm>
          <a:custGeom>
            <a:avLst/>
            <a:gdLst/>
            <a:ahLst/>
            <a:cxnLst/>
            <a:rect l="l" t="t" r="r" b="b"/>
            <a:pathLst>
              <a:path w="513932" h="85652">
                <a:moveTo>
                  <a:pt x="18971" y="0"/>
                </a:moveTo>
                <a:lnTo>
                  <a:pt x="494961" y="0"/>
                </a:lnTo>
                <a:cubicBezTo>
                  <a:pt x="499992" y="0"/>
                  <a:pt x="504817" y="1999"/>
                  <a:pt x="508375" y="5556"/>
                </a:cubicBezTo>
                <a:cubicBezTo>
                  <a:pt x="511933" y="9114"/>
                  <a:pt x="513932" y="13940"/>
                  <a:pt x="513932" y="18971"/>
                </a:cubicBezTo>
                <a:lnTo>
                  <a:pt x="513932" y="66681"/>
                </a:lnTo>
                <a:cubicBezTo>
                  <a:pt x="513932" y="71712"/>
                  <a:pt x="511933" y="76537"/>
                  <a:pt x="508375" y="80095"/>
                </a:cubicBezTo>
                <a:cubicBezTo>
                  <a:pt x="504817" y="83653"/>
                  <a:pt x="499992" y="85652"/>
                  <a:pt x="494961" y="85652"/>
                </a:cubicBezTo>
                <a:lnTo>
                  <a:pt x="18971" y="85652"/>
                </a:lnTo>
                <a:cubicBezTo>
                  <a:pt x="8494" y="85652"/>
                  <a:pt x="0" y="77158"/>
                  <a:pt x="0" y="66681"/>
                </a:cubicBezTo>
                <a:lnTo>
                  <a:pt x="0" y="18971"/>
                </a:lnTo>
                <a:cubicBezTo>
                  <a:pt x="0" y="13940"/>
                  <a:pt x="1999" y="9114"/>
                  <a:pt x="5556" y="5556"/>
                </a:cubicBezTo>
                <a:cubicBezTo>
                  <a:pt x="9114" y="1999"/>
                  <a:pt x="13940" y="0"/>
                  <a:pt x="18971" y="0"/>
                </a:cubicBezTo>
                <a:close/>
              </a:path>
            </a:pathLst>
          </a:custGeom>
          <a:solidFill>
            <a:srgbClr val="F2F2F2"/>
          </a:solidFill>
        </p:spPr>
      </p:sp>
      <p:sp>
        <p:nvSpPr>
          <p:cNvPr id="16" name="TextBox 16"/>
          <p:cNvSpPr txBox="1"/>
          <p:nvPr/>
        </p:nvSpPr>
        <p:spPr>
          <a:xfrm>
            <a:off x="1162113" y="-4330052"/>
            <a:ext cx="16135301" cy="20425071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734059" lvl="1" indent="-367030" algn="just">
              <a:lnSpc>
                <a:spcPts val="5303"/>
              </a:lnSpc>
              <a:buFont typeface="Arial"/>
              <a:buChar char="•"/>
            </a:pP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Câu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có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trạng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ngữ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là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một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Bold"/>
              </a:rPr>
              <a:t>từ</a:t>
            </a:r>
            <a:r>
              <a:rPr lang="en-US" sz="3399" spc="74" dirty="0">
                <a:solidFill>
                  <a:srgbClr val="454B85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5303"/>
              </a:lnSpc>
            </a:pPr>
            <a:r>
              <a:rPr lang="en-US" sz="3399" spc="74" dirty="0">
                <a:solidFill>
                  <a:srgbClr val="454B85"/>
                </a:solidFill>
                <a:latin typeface="Roboto Condensed Italics"/>
              </a:rPr>
              <a:t>       </a:t>
            </a:r>
            <a:r>
              <a:rPr lang="en-US" sz="3399" spc="74" dirty="0" err="1">
                <a:solidFill>
                  <a:srgbClr val="454B85"/>
                </a:solidFill>
                <a:latin typeface="Roboto Condensed Italics"/>
              </a:rPr>
              <a:t>Trên</a:t>
            </a:r>
            <a:r>
              <a:rPr lang="en-US" sz="3399" spc="74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Italics"/>
              </a:rPr>
              <a:t>chiếc</a:t>
            </a:r>
            <a:r>
              <a:rPr lang="en-US" sz="3399" spc="74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Italics"/>
              </a:rPr>
              <a:t>xe</a:t>
            </a:r>
            <a:r>
              <a:rPr lang="en-US" sz="3399" spc="74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Italics"/>
              </a:rPr>
              <a:t>đạp</a:t>
            </a:r>
            <a:r>
              <a:rPr lang="en-US" sz="3399" spc="74" dirty="0">
                <a:solidFill>
                  <a:srgbClr val="454B85"/>
                </a:solidFill>
                <a:latin typeface="Roboto Condensed Italics"/>
              </a:rPr>
              <a:t>, </a:t>
            </a:r>
            <a:r>
              <a:rPr lang="en-US" sz="3399" spc="74" dirty="0" err="1">
                <a:solidFill>
                  <a:srgbClr val="454B85"/>
                </a:solidFill>
                <a:latin typeface="Roboto Condensed Italics"/>
              </a:rPr>
              <a:t>chúng</a:t>
            </a:r>
            <a:r>
              <a:rPr lang="en-US" sz="3399" spc="74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Italics"/>
              </a:rPr>
              <a:t>tôi</a:t>
            </a:r>
            <a:r>
              <a:rPr lang="en-US" sz="3399" spc="74" dirty="0">
                <a:solidFill>
                  <a:srgbClr val="454B85"/>
                </a:solidFill>
                <a:latin typeface="Roboto Condensed Italics"/>
              </a:rPr>
              <a:t> bon </a:t>
            </a:r>
            <a:r>
              <a:rPr lang="en-US" sz="3399" spc="74" dirty="0" err="1">
                <a:solidFill>
                  <a:srgbClr val="454B85"/>
                </a:solidFill>
                <a:latin typeface="Roboto Condensed Italics"/>
              </a:rPr>
              <a:t>bon</a:t>
            </a:r>
            <a:r>
              <a:rPr lang="en-US" sz="3399" spc="74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Italics"/>
              </a:rPr>
              <a:t>tới</a:t>
            </a:r>
            <a:r>
              <a:rPr lang="en-US" sz="3399" spc="74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399" spc="74" dirty="0" err="1">
                <a:solidFill>
                  <a:srgbClr val="454B85"/>
                </a:solidFill>
                <a:latin typeface="Roboto Condensed Italics"/>
              </a:rPr>
              <a:t>trường</a:t>
            </a:r>
            <a:r>
              <a:rPr lang="en-US" sz="3399" spc="74" dirty="0">
                <a:solidFill>
                  <a:srgbClr val="454B85"/>
                </a:solidFill>
                <a:latin typeface="Roboto Condensed Italics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9127" y="1461721"/>
            <a:ext cx="11443259" cy="226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spc="12" dirty="0">
                <a:solidFill>
                  <a:srgbClr val="454B85"/>
                </a:solidFill>
                <a:latin typeface="SVN-HC Rostrum" panose="02000506000000020003" pitchFamily="50" charset="0"/>
              </a:rPr>
              <a:t>II. THỰC HÀNH MỞ RỘNG TRẠNG NGỮ CỦA CÂU BẰNG CỤM TỪ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0" y="3962014"/>
            <a:ext cx="6740819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dirty="0" err="1">
                <a:solidFill>
                  <a:srgbClr val="58A268"/>
                </a:solidFill>
                <a:latin typeface="Roboto Condensed Bold"/>
              </a:rPr>
              <a:t>Bài</a:t>
            </a:r>
            <a:r>
              <a:rPr lang="en-US" sz="3599" dirty="0">
                <a:solidFill>
                  <a:srgbClr val="58A268"/>
                </a:solidFill>
                <a:latin typeface="Roboto Condensed Bold"/>
              </a:rPr>
              <a:t> </a:t>
            </a:r>
            <a:r>
              <a:rPr lang="en-US" sz="3599" dirty="0" err="1">
                <a:solidFill>
                  <a:srgbClr val="58A268"/>
                </a:solidFill>
                <a:latin typeface="Roboto Condensed Bold"/>
              </a:rPr>
              <a:t>tập</a:t>
            </a:r>
            <a:r>
              <a:rPr lang="en-US" sz="3599" dirty="0">
                <a:solidFill>
                  <a:srgbClr val="58A268"/>
                </a:solidFill>
                <a:latin typeface="Roboto Condensed Bold"/>
              </a:rPr>
              <a:t> </a:t>
            </a:r>
            <a:r>
              <a:rPr lang="en-US" sz="3599" dirty="0" smtClean="0">
                <a:solidFill>
                  <a:srgbClr val="58A268"/>
                </a:solidFill>
                <a:latin typeface="Roboto Condensed Bold"/>
              </a:rPr>
              <a:t>2 </a:t>
            </a:r>
            <a:r>
              <a:rPr lang="en-US" sz="3599" dirty="0">
                <a:solidFill>
                  <a:srgbClr val="58A268"/>
                </a:solidFill>
                <a:latin typeface="Roboto Condensed Bold"/>
              </a:rPr>
              <a:t>(SGK, tr. 18). </a:t>
            </a:r>
          </a:p>
        </p:txBody>
      </p:sp>
      <p:grpSp>
        <p:nvGrpSpPr>
          <p:cNvPr id="25" name="Group 25"/>
          <p:cNvGrpSpPr/>
          <p:nvPr/>
        </p:nvGrpSpPr>
        <p:grpSpPr>
          <a:xfrm rot="447972">
            <a:off x="11939055" y="2561565"/>
            <a:ext cx="5155093" cy="4941523"/>
            <a:chOff x="0" y="0"/>
            <a:chExt cx="1248262" cy="119654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48262" cy="1196548"/>
            </a:xfrm>
            <a:custGeom>
              <a:avLst/>
              <a:gdLst/>
              <a:ahLst/>
              <a:cxnLst/>
              <a:rect l="l" t="t" r="r" b="b"/>
              <a:pathLst>
                <a:path w="1248262" h="1196548">
                  <a:moveTo>
                    <a:pt x="624131" y="0"/>
                  </a:moveTo>
                  <a:lnTo>
                    <a:pt x="745284" y="164858"/>
                  </a:lnTo>
                  <a:lnTo>
                    <a:pt x="936196" y="80154"/>
                  </a:lnTo>
                  <a:lnTo>
                    <a:pt x="955127" y="280991"/>
                  </a:lnTo>
                  <a:lnTo>
                    <a:pt x="1164644" y="299137"/>
                  </a:lnTo>
                  <a:lnTo>
                    <a:pt x="1076279" y="482140"/>
                  </a:lnTo>
                  <a:lnTo>
                    <a:pt x="1248262" y="598274"/>
                  </a:lnTo>
                  <a:lnTo>
                    <a:pt x="1076279" y="714408"/>
                  </a:lnTo>
                  <a:lnTo>
                    <a:pt x="1164644" y="897411"/>
                  </a:lnTo>
                  <a:lnTo>
                    <a:pt x="955127" y="915557"/>
                  </a:lnTo>
                  <a:lnTo>
                    <a:pt x="936196" y="1116394"/>
                  </a:lnTo>
                  <a:lnTo>
                    <a:pt x="745284" y="1031690"/>
                  </a:lnTo>
                  <a:lnTo>
                    <a:pt x="624131" y="1196548"/>
                  </a:lnTo>
                  <a:lnTo>
                    <a:pt x="502977" y="1031690"/>
                  </a:lnTo>
                  <a:lnTo>
                    <a:pt x="312065" y="1116394"/>
                  </a:lnTo>
                  <a:lnTo>
                    <a:pt x="293135" y="915557"/>
                  </a:lnTo>
                  <a:lnTo>
                    <a:pt x="83618" y="897411"/>
                  </a:lnTo>
                  <a:lnTo>
                    <a:pt x="171983" y="714408"/>
                  </a:lnTo>
                  <a:lnTo>
                    <a:pt x="0" y="598274"/>
                  </a:lnTo>
                  <a:lnTo>
                    <a:pt x="171983" y="482140"/>
                  </a:lnTo>
                  <a:lnTo>
                    <a:pt x="83618" y="299137"/>
                  </a:lnTo>
                  <a:lnTo>
                    <a:pt x="293135" y="280991"/>
                  </a:lnTo>
                  <a:lnTo>
                    <a:pt x="312065" y="80154"/>
                  </a:lnTo>
                  <a:lnTo>
                    <a:pt x="502977" y="164858"/>
                  </a:lnTo>
                  <a:lnTo>
                    <a:pt x="624131" y="0"/>
                  </a:lnTo>
                  <a:close/>
                </a:path>
              </a:pathLst>
            </a:custGeom>
            <a:solidFill>
              <a:srgbClr val="FFF3BF">
                <a:alpha val="77647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342105" y="260741"/>
              <a:ext cx="639535" cy="63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Yêu</a:t>
              </a:r>
              <a:r>
                <a:rPr lang="en-US" sz="3399" dirty="0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cầu</a:t>
              </a:r>
              <a:r>
                <a:rPr lang="en-US" sz="3399" dirty="0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: HS </a:t>
              </a:r>
              <a:r>
                <a:rPr lang="en-US" sz="3399" dirty="0" err="1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làm</a:t>
              </a:r>
              <a:r>
                <a:rPr lang="en-US" sz="3399" dirty="0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bài</a:t>
              </a:r>
              <a:r>
                <a:rPr lang="en-US" sz="3399" dirty="0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tập</a:t>
              </a:r>
              <a:r>
                <a:rPr lang="en-US" sz="3399" dirty="0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smtClean="0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2 </a:t>
              </a:r>
              <a:r>
                <a:rPr lang="en-US" sz="3399" dirty="0">
                  <a:solidFill>
                    <a:srgbClr val="454B85">
                      <a:alpha val="77647"/>
                    </a:srgbClr>
                  </a:solidFill>
                  <a:latin typeface="Roboto Condensed Bold"/>
                </a:rPr>
                <a:t>(SGK, tr. 18).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05845" y="-1309948"/>
            <a:ext cx="16135323" cy="18782504"/>
            <a:chOff x="-4838" y="-420277"/>
            <a:chExt cx="812800" cy="94615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33468" cy="126505"/>
            </a:xfrm>
            <a:custGeom>
              <a:avLst/>
              <a:gdLst/>
              <a:ahLst/>
              <a:cxnLst/>
              <a:rect l="l" t="t" r="r" b="b"/>
              <a:pathLst>
                <a:path w="514296" h="126505">
                  <a:moveTo>
                    <a:pt x="18958" y="0"/>
                  </a:moveTo>
                  <a:lnTo>
                    <a:pt x="495339" y="0"/>
                  </a:lnTo>
                  <a:cubicBezTo>
                    <a:pt x="505809" y="0"/>
                    <a:pt x="514296" y="8488"/>
                    <a:pt x="514296" y="18958"/>
                  </a:cubicBezTo>
                  <a:lnTo>
                    <a:pt x="514296" y="107547"/>
                  </a:lnTo>
                  <a:cubicBezTo>
                    <a:pt x="514296" y="118017"/>
                    <a:pt x="505809" y="126505"/>
                    <a:pt x="495339" y="126505"/>
                  </a:cubicBezTo>
                  <a:lnTo>
                    <a:pt x="18958" y="126505"/>
                  </a:lnTo>
                  <a:cubicBezTo>
                    <a:pt x="8488" y="126505"/>
                    <a:pt x="0" y="118017"/>
                    <a:pt x="0" y="107547"/>
                  </a:cubicBezTo>
                  <a:lnTo>
                    <a:pt x="0" y="18958"/>
                  </a:lnTo>
                  <a:cubicBezTo>
                    <a:pt x="0" y="8488"/>
                    <a:pt x="8488" y="0"/>
                    <a:pt x="18958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-4838" y="-420277"/>
              <a:ext cx="812800" cy="9461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734059" lvl="1" indent="-367030">
                <a:lnSpc>
                  <a:spcPts val="5303"/>
                </a:lnSpc>
                <a:buFont typeface="Arial"/>
                <a:buChar char="•"/>
              </a:pPr>
              <a:r>
                <a:rPr lang="en-US" sz="3399" spc="74" dirty="0" err="1">
                  <a:solidFill>
                    <a:srgbClr val="454B85"/>
                  </a:solidFill>
                  <a:latin typeface="Roboto Condensed Bold"/>
                </a:rPr>
                <a:t>Câu</a:t>
              </a:r>
              <a:r>
                <a:rPr lang="en-US" sz="3399" spc="74" dirty="0">
                  <a:solidFill>
                    <a:srgbClr val="454B85"/>
                  </a:solidFill>
                  <a:latin typeface="Roboto Condensed Bol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Bold"/>
                </a:rPr>
                <a:t>có</a:t>
              </a:r>
              <a:r>
                <a:rPr lang="en-US" sz="3399" spc="74" dirty="0">
                  <a:solidFill>
                    <a:srgbClr val="454B85"/>
                  </a:solidFill>
                  <a:latin typeface="Roboto Condensed Bol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Bold"/>
                </a:rPr>
                <a:t>trạng</a:t>
              </a:r>
              <a:r>
                <a:rPr lang="en-US" sz="3399" spc="74" dirty="0">
                  <a:solidFill>
                    <a:srgbClr val="454B85"/>
                  </a:solidFill>
                  <a:latin typeface="Roboto Condensed Bol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Bold"/>
                </a:rPr>
                <a:t>ngữ</a:t>
              </a:r>
              <a:r>
                <a:rPr lang="en-US" sz="3399" spc="74" dirty="0">
                  <a:solidFill>
                    <a:srgbClr val="454B85"/>
                  </a:solidFill>
                  <a:latin typeface="Roboto Condensed Bol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Bold"/>
                </a:rPr>
                <a:t>được</a:t>
              </a:r>
              <a:r>
                <a:rPr lang="en-US" sz="3399" spc="74" dirty="0">
                  <a:solidFill>
                    <a:srgbClr val="454B85"/>
                  </a:solidFill>
                  <a:latin typeface="Roboto Condensed Bol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Bold"/>
                </a:rPr>
                <a:t>mở</a:t>
              </a:r>
              <a:r>
                <a:rPr lang="en-US" sz="3399" spc="74" dirty="0">
                  <a:solidFill>
                    <a:srgbClr val="454B85"/>
                  </a:solidFill>
                  <a:latin typeface="Roboto Condensed Bol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Bold"/>
                </a:rPr>
                <a:t>rộng</a:t>
              </a:r>
              <a:r>
                <a:rPr lang="en-US" sz="3399" spc="74" dirty="0">
                  <a:solidFill>
                    <a:srgbClr val="454B85"/>
                  </a:solidFill>
                  <a:latin typeface="Roboto Condensed Bol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Bold"/>
                </a:rPr>
                <a:t>bằng</a:t>
              </a:r>
              <a:r>
                <a:rPr lang="en-US" sz="3399" spc="74" dirty="0">
                  <a:solidFill>
                    <a:srgbClr val="454B85"/>
                  </a:solidFill>
                  <a:latin typeface="Roboto Condensed Bol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Bold"/>
                </a:rPr>
                <a:t>cụm</a:t>
              </a:r>
              <a:r>
                <a:rPr lang="en-US" sz="3399" spc="74" dirty="0">
                  <a:solidFill>
                    <a:srgbClr val="454B85"/>
                  </a:solidFill>
                  <a:latin typeface="Roboto Condensed Bol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Bold"/>
                </a:rPr>
                <a:t>từ</a:t>
              </a:r>
              <a:r>
                <a:rPr lang="en-US" sz="3399" spc="74" dirty="0">
                  <a:solidFill>
                    <a:srgbClr val="454B85"/>
                  </a:solidFill>
                  <a:latin typeface="Roboto Condensed Bold"/>
                </a:rPr>
                <a:t>.</a:t>
              </a:r>
            </a:p>
            <a:p>
              <a:pPr algn="l">
                <a:lnSpc>
                  <a:spcPts val="5303"/>
                </a:lnSpc>
              </a:pP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      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Italics"/>
                </a:rPr>
                <a:t>Trên</a:t>
              </a: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Italics"/>
                </a:rPr>
                <a:t>chiếc</a:t>
              </a: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Italics"/>
                </a:rPr>
                <a:t>xe</a:t>
              </a: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Italics"/>
                </a:rPr>
                <a:t>đạp</a:t>
              </a: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Italics"/>
                </a:rPr>
                <a:t>cũ</a:t>
              </a: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 </a:t>
              </a:r>
              <a:r>
                <a:rPr lang="vi-VN" sz="3399" spc="74" dirty="0">
                  <a:solidFill>
                    <a:srgbClr val="454B85"/>
                  </a:solidFill>
                  <a:latin typeface="Roboto Condensed Italics"/>
                </a:rPr>
                <a:t>kĩ của An</a:t>
              </a: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,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Italics"/>
                </a:rPr>
                <a:t>chúng</a:t>
              </a: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Italics"/>
                </a:rPr>
                <a:t>tôi</a:t>
              </a: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 bon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Italics"/>
                </a:rPr>
                <a:t>bon</a:t>
              </a:r>
              <a:endParaRPr lang="en-US" sz="3399" spc="74" dirty="0">
                <a:solidFill>
                  <a:srgbClr val="454B85"/>
                </a:solidFill>
                <a:latin typeface="Roboto Condensed Italics"/>
              </a:endParaRPr>
            </a:p>
            <a:p>
              <a:pPr algn="l">
                <a:lnSpc>
                  <a:spcPts val="5303"/>
                </a:lnSpc>
              </a:pP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      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Italics"/>
                </a:rPr>
                <a:t>tới</a:t>
              </a: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 Italics"/>
                </a:rPr>
                <a:t>trường</a:t>
              </a:r>
              <a:r>
                <a:rPr lang="en-US" sz="3399" spc="74" dirty="0">
                  <a:solidFill>
                    <a:srgbClr val="454B85"/>
                  </a:solidFill>
                  <a:latin typeface="Roboto Condensed Italics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56111" y="670641"/>
            <a:ext cx="5918754" cy="56820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29485" y="1548343"/>
            <a:ext cx="1173320" cy="104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80720" y="8432174"/>
            <a:ext cx="2183861" cy="5598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53787">
            <a:off x="16385144" y="684593"/>
            <a:ext cx="3788090" cy="37743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45826" y="6658195"/>
            <a:ext cx="5918754" cy="56820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03562">
            <a:off x="1917439" y="7065593"/>
            <a:ext cx="3788090" cy="37743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23099">
            <a:off x="-1711500" y="7601433"/>
            <a:ext cx="3880187" cy="379552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HC Green Grove" panose="02000000000000000000" pitchFamily="5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8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61" normalizeH="0" baseline="0" noProof="0">
                  <a:ln>
                    <a:noFill/>
                  </a:ln>
                  <a:solidFill>
                    <a:srgbClr val="446889"/>
                  </a:solidFill>
                  <a:effectLst/>
                  <a:uLnTx/>
                  <a:uFillTx/>
                  <a:latin typeface="SVN-HC Green Grove" panose="02000000000000000000" pitchFamily="50" charset="0"/>
                  <a:ea typeface="+mn-ea"/>
                  <a:cs typeface="+mn-cs"/>
                </a:rPr>
                <a:t>lớp 7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139" normalizeH="0" baseline="0" noProof="0">
                  <a:ln>
                    <a:noFill/>
                  </a:ln>
                  <a:solidFill>
                    <a:srgbClr val="446889"/>
                  </a:solidFill>
                  <a:effectLst/>
                  <a:uLnTx/>
                  <a:uFillTx/>
                  <a:latin typeface="SVN-HC Green Grove" panose="02000000000000000000" pitchFamily="50" charset="0"/>
                  <a:ea typeface="+mn-ea"/>
                  <a:cs typeface="+mn-cs"/>
                </a:rPr>
                <a:t>KẾT NỐI TRI THỨC VỚI CUỘC SỐNG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968879">
            <a:off x="-2626483" y="5732095"/>
            <a:ext cx="4005206" cy="553447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 rot="-80409">
            <a:off x="1257279" y="2606745"/>
            <a:ext cx="4348659" cy="4168499"/>
            <a:chOff x="0" y="0"/>
            <a:chExt cx="1248262" cy="11965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48262" cy="1196548"/>
            </a:xfrm>
            <a:custGeom>
              <a:avLst/>
              <a:gdLst/>
              <a:ahLst/>
              <a:cxnLst/>
              <a:rect l="l" t="t" r="r" b="b"/>
              <a:pathLst>
                <a:path w="1248262" h="1196548">
                  <a:moveTo>
                    <a:pt x="624131" y="0"/>
                  </a:moveTo>
                  <a:lnTo>
                    <a:pt x="745284" y="164858"/>
                  </a:lnTo>
                  <a:lnTo>
                    <a:pt x="936196" y="80154"/>
                  </a:lnTo>
                  <a:lnTo>
                    <a:pt x="955127" y="280991"/>
                  </a:lnTo>
                  <a:lnTo>
                    <a:pt x="1164644" y="299137"/>
                  </a:lnTo>
                  <a:lnTo>
                    <a:pt x="1076279" y="482140"/>
                  </a:lnTo>
                  <a:lnTo>
                    <a:pt x="1248262" y="598274"/>
                  </a:lnTo>
                  <a:lnTo>
                    <a:pt x="1076279" y="714408"/>
                  </a:lnTo>
                  <a:lnTo>
                    <a:pt x="1164644" y="897411"/>
                  </a:lnTo>
                  <a:lnTo>
                    <a:pt x="955127" y="915557"/>
                  </a:lnTo>
                  <a:lnTo>
                    <a:pt x="936196" y="1116394"/>
                  </a:lnTo>
                  <a:lnTo>
                    <a:pt x="745284" y="1031690"/>
                  </a:lnTo>
                  <a:lnTo>
                    <a:pt x="624131" y="1196548"/>
                  </a:lnTo>
                  <a:lnTo>
                    <a:pt x="502977" y="1031690"/>
                  </a:lnTo>
                  <a:lnTo>
                    <a:pt x="312065" y="1116394"/>
                  </a:lnTo>
                  <a:lnTo>
                    <a:pt x="293135" y="915557"/>
                  </a:lnTo>
                  <a:lnTo>
                    <a:pt x="83618" y="897411"/>
                  </a:lnTo>
                  <a:lnTo>
                    <a:pt x="171983" y="714408"/>
                  </a:lnTo>
                  <a:lnTo>
                    <a:pt x="0" y="598274"/>
                  </a:lnTo>
                  <a:lnTo>
                    <a:pt x="171983" y="482140"/>
                  </a:lnTo>
                  <a:lnTo>
                    <a:pt x="83618" y="299137"/>
                  </a:lnTo>
                  <a:lnTo>
                    <a:pt x="293135" y="280991"/>
                  </a:lnTo>
                  <a:lnTo>
                    <a:pt x="312065" y="80154"/>
                  </a:lnTo>
                  <a:lnTo>
                    <a:pt x="502977" y="164858"/>
                  </a:lnTo>
                  <a:lnTo>
                    <a:pt x="624131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38267" y="317587"/>
              <a:ext cx="919730" cy="63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Yêu</a:t>
              </a:r>
              <a:r>
                <a:rPr kumimoji="0" lang="en-US" sz="3399" b="0" i="0" u="none" strike="noStrike" kern="1200" cap="none" spc="0" normalizeH="0" baseline="0" noProof="0" dirty="0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 </a:t>
              </a:r>
              <a:r>
                <a:rPr kumimoji="0" lang="en-US" sz="33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cầu</a:t>
              </a:r>
              <a:r>
                <a:rPr kumimoji="0" lang="en-US" sz="3399" b="0" i="0" u="none" strike="noStrike" kern="1200" cap="none" spc="0" normalizeH="0" baseline="0" noProof="0" dirty="0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: HS </a:t>
              </a:r>
              <a:r>
                <a:rPr kumimoji="0" lang="en-US" sz="33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làm</a:t>
              </a:r>
              <a:r>
                <a:rPr kumimoji="0" lang="en-US" sz="3399" b="0" i="0" u="none" strike="noStrike" kern="1200" cap="none" spc="0" normalizeH="0" baseline="0" noProof="0" dirty="0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 </a:t>
              </a:r>
              <a:r>
                <a:rPr kumimoji="0" lang="en-US" sz="33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bài</a:t>
              </a:r>
              <a:r>
                <a:rPr kumimoji="0" lang="en-US" sz="3399" b="0" i="0" u="none" strike="noStrike" kern="1200" cap="none" spc="0" normalizeH="0" baseline="0" noProof="0" dirty="0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 </a:t>
              </a:r>
              <a:r>
                <a:rPr kumimoji="0" lang="en-US" sz="33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tập</a:t>
              </a:r>
              <a:r>
                <a:rPr kumimoji="0" lang="en-US" sz="3399" b="0" i="0" u="none" strike="noStrike" kern="1200" cap="none" spc="0" normalizeH="0" baseline="0" noProof="0" dirty="0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 </a:t>
              </a:r>
              <a:r>
                <a:rPr kumimoji="0" lang="en-US" sz="3399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3 </a:t>
              </a:r>
              <a:endPara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446889">
                    <a:alpha val="77647"/>
                  </a:srgbClr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47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99" b="0" i="0" u="none" strike="noStrike" kern="1200" cap="none" spc="0" normalizeH="0" baseline="0" noProof="0" dirty="0">
                  <a:ln>
                    <a:noFill/>
                  </a:ln>
                  <a:solidFill>
                    <a:srgbClr val="446889">
                      <a:alpha val="77647"/>
                    </a:srgbClr>
                  </a:solidFill>
                  <a:effectLst/>
                  <a:uLnTx/>
                  <a:uFillTx/>
                  <a:latin typeface="Roboto Condensed Bold"/>
                  <a:ea typeface="+mn-ea"/>
                  <a:cs typeface="+mn-cs"/>
                </a:rPr>
                <a:t>(SGK, tr. 18)</a:t>
              </a:r>
            </a:p>
          </p:txBody>
        </p:sp>
      </p:grp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632588"/>
              </p:ext>
            </p:extLst>
          </p:nvPr>
        </p:nvGraphicFramePr>
        <p:xfrm>
          <a:off x="6302806" y="2360743"/>
          <a:ext cx="11379350" cy="7296149"/>
        </p:xfrm>
        <a:graphic>
          <a:graphicData uri="http://schemas.openxmlformats.org/drawingml/2006/table">
            <a:tbl>
              <a:tblPr/>
              <a:tblGrid>
                <a:gridCol w="1501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9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7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09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CD5E5E"/>
                          </a:solidFill>
                          <a:latin typeface="Roboto Condensed Bold"/>
                        </a:rPr>
                        <a:t>TỪ LÁY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CD5E5E"/>
                          </a:solidFill>
                          <a:latin typeface="Roboto Condensed Bold"/>
                        </a:rPr>
                        <a:t>TÁC DỤNG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586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4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586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c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1209127" y="1461721"/>
            <a:ext cx="5439655" cy="111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12" normalizeH="0" baseline="0" noProof="0" dirty="0">
                <a:ln>
                  <a:noFill/>
                </a:ln>
                <a:solidFill>
                  <a:srgbClr val="58A268"/>
                </a:solidFill>
                <a:effectLst/>
                <a:uLnTx/>
                <a:uFillTx/>
                <a:latin typeface="SVN-HC Rostrum" panose="02000506000000020003" pitchFamily="50" charset="0"/>
                <a:ea typeface="+mn-ea"/>
                <a:cs typeface="+mn-cs"/>
              </a:rPr>
              <a:t>III. TỪ LÁY</a:t>
            </a:r>
          </a:p>
        </p:txBody>
      </p:sp>
      <p:pic>
        <p:nvPicPr>
          <p:cNvPr id="21" name="ĐÊM NGƯƠC 3 PHUT - BONG SÔ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00702" y="8118646"/>
            <a:ext cx="3432133" cy="193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2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56111" y="670641"/>
            <a:ext cx="5918754" cy="56820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29485" y="1548343"/>
            <a:ext cx="1173320" cy="104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80720" y="8432174"/>
            <a:ext cx="2183861" cy="5598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53787">
            <a:off x="16385144" y="684593"/>
            <a:ext cx="3788090" cy="37743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45826" y="6658195"/>
            <a:ext cx="5918754" cy="56820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03562">
            <a:off x="1917439" y="7065593"/>
            <a:ext cx="3788090" cy="37743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23099">
            <a:off x="-1711500" y="7601433"/>
            <a:ext cx="3880187" cy="379552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968879">
            <a:off x="-2626483" y="5732095"/>
            <a:ext cx="4005206" cy="553447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 rot="-80409">
            <a:off x="1257279" y="2606745"/>
            <a:ext cx="4348659" cy="4168499"/>
            <a:chOff x="0" y="0"/>
            <a:chExt cx="1248262" cy="11965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48262" cy="1196548"/>
            </a:xfrm>
            <a:custGeom>
              <a:avLst/>
              <a:gdLst/>
              <a:ahLst/>
              <a:cxnLst/>
              <a:rect l="l" t="t" r="r" b="b"/>
              <a:pathLst>
                <a:path w="1248262" h="1196548">
                  <a:moveTo>
                    <a:pt x="624131" y="0"/>
                  </a:moveTo>
                  <a:lnTo>
                    <a:pt x="745284" y="164858"/>
                  </a:lnTo>
                  <a:lnTo>
                    <a:pt x="936196" y="80154"/>
                  </a:lnTo>
                  <a:lnTo>
                    <a:pt x="955127" y="280991"/>
                  </a:lnTo>
                  <a:lnTo>
                    <a:pt x="1164644" y="299137"/>
                  </a:lnTo>
                  <a:lnTo>
                    <a:pt x="1076279" y="482140"/>
                  </a:lnTo>
                  <a:lnTo>
                    <a:pt x="1248262" y="598274"/>
                  </a:lnTo>
                  <a:lnTo>
                    <a:pt x="1076279" y="714408"/>
                  </a:lnTo>
                  <a:lnTo>
                    <a:pt x="1164644" y="897411"/>
                  </a:lnTo>
                  <a:lnTo>
                    <a:pt x="955127" y="915557"/>
                  </a:lnTo>
                  <a:lnTo>
                    <a:pt x="936196" y="1116394"/>
                  </a:lnTo>
                  <a:lnTo>
                    <a:pt x="745284" y="1031690"/>
                  </a:lnTo>
                  <a:lnTo>
                    <a:pt x="624131" y="1196548"/>
                  </a:lnTo>
                  <a:lnTo>
                    <a:pt x="502977" y="1031690"/>
                  </a:lnTo>
                  <a:lnTo>
                    <a:pt x="312065" y="1116394"/>
                  </a:lnTo>
                  <a:lnTo>
                    <a:pt x="293135" y="915557"/>
                  </a:lnTo>
                  <a:lnTo>
                    <a:pt x="83618" y="897411"/>
                  </a:lnTo>
                  <a:lnTo>
                    <a:pt x="171983" y="714408"/>
                  </a:lnTo>
                  <a:lnTo>
                    <a:pt x="0" y="598274"/>
                  </a:lnTo>
                  <a:lnTo>
                    <a:pt x="171983" y="482140"/>
                  </a:lnTo>
                  <a:lnTo>
                    <a:pt x="83618" y="299137"/>
                  </a:lnTo>
                  <a:lnTo>
                    <a:pt x="293135" y="280991"/>
                  </a:lnTo>
                  <a:lnTo>
                    <a:pt x="312065" y="80154"/>
                  </a:lnTo>
                  <a:lnTo>
                    <a:pt x="502977" y="164858"/>
                  </a:lnTo>
                  <a:lnTo>
                    <a:pt x="624131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38267" y="317587"/>
              <a:ext cx="919730" cy="63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Yêu</a:t>
              </a: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cầu</a:t>
              </a: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: HS </a:t>
              </a:r>
              <a:r>
                <a:rPr lang="en-US" sz="3399" dirty="0" err="1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làm</a:t>
              </a: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bài</a:t>
              </a: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tập</a:t>
              </a: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smtClean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3 </a:t>
              </a:r>
              <a:endParaRPr lang="en-US" sz="3399" dirty="0">
                <a:solidFill>
                  <a:srgbClr val="446889">
                    <a:alpha val="77647"/>
                  </a:srgbClr>
                </a:solidFill>
                <a:latin typeface="Roboto Condensed Bold"/>
              </a:endParaRPr>
            </a:p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(SGK, tr. 18)</a:t>
              </a:r>
            </a:p>
          </p:txBody>
        </p:sp>
      </p:grp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173328"/>
              </p:ext>
            </p:extLst>
          </p:nvPr>
        </p:nvGraphicFramePr>
        <p:xfrm>
          <a:off x="6302806" y="2360743"/>
          <a:ext cx="11379350" cy="7296149"/>
        </p:xfrm>
        <a:graphic>
          <a:graphicData uri="http://schemas.openxmlformats.org/drawingml/2006/table">
            <a:tbl>
              <a:tblPr/>
              <a:tblGrid>
                <a:gridCol w="1501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9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7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09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CD5E5E"/>
                          </a:solidFill>
                          <a:latin typeface="Roboto Condensed Bold"/>
                        </a:rPr>
                        <a:t>TỪ LÁY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CD5E5E"/>
                          </a:solidFill>
                          <a:latin typeface="Roboto Condensed Bold"/>
                        </a:rPr>
                        <a:t>TÁC DỤNG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586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xiên</a:t>
                      </a:r>
                      <a:r>
                        <a:rPr lang="en-US" sz="33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xiết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Miêu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tả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dòng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nhanh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đang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dâng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lên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ẩn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chứa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nguy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hiểm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rình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rập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4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bé</a:t>
                      </a:r>
                      <a:r>
                        <a:rPr lang="en-US" sz="33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bỏng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Con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chim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chìa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vôi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bé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nhỏ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, non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nớt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yếu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ớt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586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Roboto Condensed"/>
                        </a:rPr>
                        <a:t>c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mỏng</a:t>
                      </a:r>
                      <a:r>
                        <a:rPr lang="en-US" sz="33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manh</a:t>
                      </a:r>
                      <a:r>
                        <a:rPr lang="en-US" sz="33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, run </a:t>
                      </a:r>
                      <a:r>
                        <a:rPr lang="en-US" sz="33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rẩy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Cánh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chim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mỏng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nhỏ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bé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đang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đập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yếu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ớt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cho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thấy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đàn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chim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nhỏ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bé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, non </a:t>
                      </a:r>
                      <a:r>
                        <a:rPr lang="en-US" sz="33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nớt</a:t>
                      </a:r>
                      <a:r>
                        <a:rPr lang="en-US" sz="3399" dirty="0">
                          <a:solidFill>
                            <a:srgbClr val="000000"/>
                          </a:solidFill>
                          <a:latin typeface="Roboto Condensed"/>
                        </a:rPr>
                        <a:t>. 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5E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1209127" y="1461721"/>
            <a:ext cx="5439655" cy="111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spc="12" dirty="0">
                <a:solidFill>
                  <a:srgbClr val="58A268"/>
                </a:solidFill>
                <a:latin typeface="SVN-HC Rostrum" panose="02000506000000020003" pitchFamily="50" charset="0"/>
              </a:rPr>
              <a:t>III. TỪ LÁY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53791">
            <a:off x="3462007" y="-845206"/>
            <a:ext cx="4308575" cy="46013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80321">
            <a:off x="223019" y="-1949831"/>
            <a:ext cx="4259967" cy="474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79921" y="2111002"/>
            <a:ext cx="12418619" cy="76064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4583" r="375"/>
          <a:stretch>
            <a:fillRect/>
          </a:stretch>
        </p:blipFill>
        <p:spPr>
          <a:xfrm>
            <a:off x="8488467" y="2450342"/>
            <a:ext cx="1751534" cy="16443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33436" y="4355297"/>
            <a:ext cx="10261596" cy="3878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35"/>
              </a:lnSpc>
              <a:spcBef>
                <a:spcPct val="0"/>
              </a:spcBef>
            </a:pPr>
            <a:r>
              <a:rPr lang="en-US" sz="7310" spc="365" dirty="0">
                <a:solidFill>
                  <a:srgbClr val="446889"/>
                </a:solidFill>
                <a:latin typeface="SVN-HC Rostrum" panose="02000506000000020003" pitchFamily="50" charset="0"/>
              </a:rPr>
              <a:t>MỞ RỘNG THÀNH PHẦN CHÍNH CỦA CÂU BẰNG CỤM TỪ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59329" y="8500681"/>
            <a:ext cx="1169343" cy="574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7"/>
              </a:lnSpc>
              <a:spcBef>
                <a:spcPct val="0"/>
              </a:spcBef>
            </a:pPr>
            <a:r>
              <a:rPr lang="en-US" sz="3399" spc="74" dirty="0">
                <a:solidFill>
                  <a:srgbClr val="446889"/>
                </a:solidFill>
                <a:latin typeface="SVN-HC Green Grove" panose="02000000000000000000" pitchFamily="50" charset="0"/>
              </a:rPr>
              <a:t>30 </a:t>
            </a:r>
            <a:r>
              <a:rPr lang="en-US" sz="3399" spc="74" dirty="0" err="1">
                <a:solidFill>
                  <a:srgbClr val="446889"/>
                </a:solidFill>
                <a:latin typeface="SVN-HC Green Grove" panose="02000000000000000000" pitchFamily="50" charset="0"/>
              </a:rPr>
              <a:t>phút</a:t>
            </a:r>
            <a:endParaRPr lang="en-US" sz="3399" spc="74" dirty="0">
              <a:solidFill>
                <a:srgbClr val="446889"/>
              </a:solidFill>
              <a:latin typeface="SVN-HC Green Grove" panose="02000000000000000000" pitchFamily="50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92567" y="2892668"/>
            <a:ext cx="4272488" cy="45016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944516" y="-1993844"/>
            <a:ext cx="4661672" cy="510741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43180" y="362237"/>
            <a:ext cx="17170844" cy="649065"/>
            <a:chOff x="0" y="0"/>
            <a:chExt cx="22894459" cy="86542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104384" y="3992990"/>
            <a:ext cx="4367232" cy="42878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9482">
            <a:off x="4347899" y="7334262"/>
            <a:ext cx="2917541" cy="38480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43470">
            <a:off x="983522" y="8379665"/>
            <a:ext cx="1603940" cy="24436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373408">
            <a:off x="13807728" y="8672463"/>
            <a:ext cx="2977607" cy="47607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88163">
            <a:off x="13614357" y="7960037"/>
            <a:ext cx="1657525" cy="1943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82696" flipH="1" flipV="1">
            <a:off x="16620722" y="1308209"/>
            <a:ext cx="2809929" cy="310333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4744" y="6195607"/>
            <a:ext cx="4613918" cy="5055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734570">
            <a:off x="17518286" y="9050150"/>
            <a:ext cx="1413500" cy="15737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52609" y="1406231"/>
            <a:ext cx="16688250" cy="2312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343"/>
              </a:lnSpc>
            </a:pPr>
            <a:r>
              <a:rPr lang="en-US" sz="6399" spc="12" dirty="0">
                <a:solidFill>
                  <a:srgbClr val="454B85"/>
                </a:solidFill>
                <a:latin typeface="SVN-HC Rostrum" panose="02000506000000020003" pitchFamily="50" charset="0"/>
              </a:rPr>
              <a:t>I.  TÁC DỤNG CỦA VIỆC MỞ RỘNG THÀNH PHẦN CHÍNH CỦA CÂU BẰNG CỤM TỪ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792885" y="3501102"/>
            <a:ext cx="2455478" cy="22322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70743" y="-482946"/>
            <a:ext cx="1187871" cy="11835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410850" y="2859876"/>
            <a:ext cx="1827328" cy="64122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2419299" y="-4533903"/>
            <a:ext cx="16135307" cy="18593355"/>
            <a:chOff x="-180632" y="-436978"/>
            <a:chExt cx="812800" cy="9366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4384" cy="71439"/>
            </a:xfrm>
            <a:custGeom>
              <a:avLst/>
              <a:gdLst/>
              <a:ahLst/>
              <a:cxnLst/>
              <a:rect l="l" t="t" r="r" b="b"/>
              <a:pathLst>
                <a:path w="444384" h="71439">
                  <a:moveTo>
                    <a:pt x="35719" y="0"/>
                  </a:moveTo>
                  <a:lnTo>
                    <a:pt x="408665" y="0"/>
                  </a:lnTo>
                  <a:cubicBezTo>
                    <a:pt x="428392" y="0"/>
                    <a:pt x="444384" y="15992"/>
                    <a:pt x="444384" y="35719"/>
                  </a:cubicBezTo>
                  <a:lnTo>
                    <a:pt x="444384" y="35719"/>
                  </a:lnTo>
                  <a:cubicBezTo>
                    <a:pt x="444384" y="55447"/>
                    <a:pt x="428392" y="71439"/>
                    <a:pt x="408665" y="71439"/>
                  </a:cubicBezTo>
                  <a:lnTo>
                    <a:pt x="35719" y="71439"/>
                  </a:lnTo>
                  <a:cubicBezTo>
                    <a:pt x="15992" y="71439"/>
                    <a:pt x="0" y="55447"/>
                    <a:pt x="0" y="35719"/>
                  </a:cubicBezTo>
                  <a:lnTo>
                    <a:pt x="0" y="35719"/>
                  </a:lnTo>
                  <a:cubicBezTo>
                    <a:pt x="0" y="15992"/>
                    <a:pt x="15992" y="0"/>
                    <a:pt x="35719" y="0"/>
                  </a:cubicBezTo>
                  <a:close/>
                </a:path>
              </a:pathLst>
            </a:custGeom>
            <a:solidFill>
              <a:srgbClr val="FFF9D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180632" y="-436978"/>
              <a:ext cx="812800" cy="9366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459"/>
                </a:lnSpc>
              </a:pPr>
              <a:r>
                <a:rPr lang="en-US" sz="3499" dirty="0" err="1">
                  <a:solidFill>
                    <a:srgbClr val="CD5E5E"/>
                  </a:solidFill>
                  <a:latin typeface="Roboto Condensed Bold"/>
                </a:rPr>
                <a:t>Yêu</a:t>
              </a:r>
              <a:r>
                <a:rPr lang="en-US" sz="3499" dirty="0">
                  <a:solidFill>
                    <a:srgbClr val="CD5E5E"/>
                  </a:solidFill>
                  <a:latin typeface="Roboto Condensed Bold"/>
                </a:rPr>
                <a:t> </a:t>
              </a:r>
              <a:r>
                <a:rPr lang="en-US" sz="3499" dirty="0" err="1">
                  <a:solidFill>
                    <a:srgbClr val="CD5E5E"/>
                  </a:solidFill>
                  <a:latin typeface="Roboto Condensed Bold"/>
                </a:rPr>
                <a:t>cầu</a:t>
              </a:r>
              <a:r>
                <a:rPr lang="en-US" sz="3499" dirty="0">
                  <a:solidFill>
                    <a:srgbClr val="CD5E5E"/>
                  </a:solidFill>
                  <a:latin typeface="Roboto Condensed Bold"/>
                </a:rPr>
                <a:t>: </a:t>
              </a:r>
              <a:r>
                <a:rPr lang="en-US" sz="3499" dirty="0">
                  <a:solidFill>
                    <a:srgbClr val="CD5E5E"/>
                  </a:solidFill>
                  <a:latin typeface="Roboto Condensed"/>
                </a:rPr>
                <a:t>HS </a:t>
              </a:r>
              <a:r>
                <a:rPr lang="en-US" sz="3499" dirty="0" err="1">
                  <a:solidFill>
                    <a:srgbClr val="CD5E5E"/>
                  </a:solidFill>
                  <a:latin typeface="Roboto Condensed"/>
                </a:rPr>
                <a:t>thực</a:t>
              </a:r>
              <a:r>
                <a:rPr lang="en-US" sz="3499" dirty="0">
                  <a:solidFill>
                    <a:srgbClr val="CD5E5E"/>
                  </a:solidFill>
                  <a:latin typeface="Roboto Condensed"/>
                </a:rPr>
                <a:t> </a:t>
              </a:r>
              <a:r>
                <a:rPr lang="en-US" sz="3499" dirty="0" err="1">
                  <a:solidFill>
                    <a:srgbClr val="CD5E5E"/>
                  </a:solidFill>
                  <a:latin typeface="Roboto Condensed"/>
                </a:rPr>
                <a:t>hiện</a:t>
              </a:r>
              <a:r>
                <a:rPr lang="en-US" sz="3499" dirty="0">
                  <a:solidFill>
                    <a:srgbClr val="CD5E5E"/>
                  </a:solidFill>
                  <a:latin typeface="Roboto Condensed"/>
                </a:rPr>
                <a:t> </a:t>
              </a:r>
              <a:r>
                <a:rPr lang="en-US" sz="3499" dirty="0" err="1">
                  <a:solidFill>
                    <a:srgbClr val="CD5E5E"/>
                  </a:solidFill>
                  <a:latin typeface="Roboto Condensed"/>
                </a:rPr>
                <a:t>bài</a:t>
              </a:r>
              <a:r>
                <a:rPr lang="en-US" sz="3499" dirty="0">
                  <a:solidFill>
                    <a:srgbClr val="CD5E5E"/>
                  </a:solidFill>
                  <a:latin typeface="Roboto Condensed"/>
                </a:rPr>
                <a:t> </a:t>
              </a:r>
              <a:r>
                <a:rPr lang="en-US" sz="3499" dirty="0" err="1">
                  <a:solidFill>
                    <a:srgbClr val="CD5E5E"/>
                  </a:solidFill>
                  <a:latin typeface="Roboto Condensed"/>
                </a:rPr>
                <a:t>tập</a:t>
              </a:r>
              <a:r>
                <a:rPr lang="en-US" sz="3499" dirty="0">
                  <a:solidFill>
                    <a:srgbClr val="CD5E5E"/>
                  </a:solidFill>
                  <a:latin typeface="Roboto Condensed"/>
                </a:rPr>
                <a:t> </a:t>
              </a:r>
              <a:r>
                <a:rPr lang="en-US" sz="3499" dirty="0" err="1">
                  <a:solidFill>
                    <a:srgbClr val="CD5E5E"/>
                  </a:solidFill>
                  <a:latin typeface="Roboto Condensed"/>
                </a:rPr>
                <a:t>số</a:t>
              </a:r>
              <a:r>
                <a:rPr lang="en-US" sz="3499" dirty="0">
                  <a:solidFill>
                    <a:srgbClr val="CD5E5E"/>
                  </a:solidFill>
                  <a:latin typeface="Roboto Condensed"/>
                </a:rPr>
                <a:t> 2 (SGK, tr.24).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31597">
            <a:off x="-920028" y="6252202"/>
            <a:ext cx="5165243" cy="51464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28526" flipH="1">
            <a:off x="6537599" y="8057428"/>
            <a:ext cx="3174328" cy="316278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6018029">
            <a:off x="7370359" y="5487505"/>
            <a:ext cx="2148187" cy="274768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1017631">
            <a:off x="13728602" y="5060240"/>
            <a:ext cx="3849035" cy="544418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389143" y="4139256"/>
            <a:ext cx="3849035" cy="5444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560874">
            <a:off x="13736093" y="5683235"/>
            <a:ext cx="7046415" cy="4899982"/>
            <a:chOff x="0" y="0"/>
            <a:chExt cx="9395220" cy="6533309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3867181" y="0"/>
              <a:ext cx="1694671" cy="718745"/>
              <a:chOff x="0" y="0"/>
              <a:chExt cx="2527300" cy="10718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27300" cy="1071880"/>
              </a:xfrm>
              <a:custGeom>
                <a:avLst/>
                <a:gdLst/>
                <a:ahLst/>
                <a:cxnLst/>
                <a:rect l="l" t="t" r="r" b="b"/>
                <a:pathLst>
                  <a:path w="2527300" h="107188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956135" y="1121515"/>
              <a:ext cx="3552105" cy="54117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19900">
              <a:off x="54331" y="2521963"/>
              <a:ext cx="2051602" cy="315190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75364">
              <a:off x="7107695" y="3367336"/>
              <a:ext cx="2015762" cy="2658679"/>
            </a:xfrm>
            <a:prstGeom prst="rect">
              <a:avLst/>
            </a:prstGeom>
          </p:spPr>
        </p:pic>
      </p:grp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98364"/>
              </p:ext>
            </p:extLst>
          </p:nvPr>
        </p:nvGraphicFramePr>
        <p:xfrm>
          <a:off x="1218063" y="2684113"/>
          <a:ext cx="15851875" cy="6741287"/>
        </p:xfrm>
        <a:graphic>
          <a:graphicData uri="http://schemas.openxmlformats.org/drawingml/2006/table">
            <a:tbl>
              <a:tblPr/>
              <a:tblGrid>
                <a:gridCol w="1010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2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8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9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894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1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CHỦ NGỮ ĐÃ ĐƯỢC </a:t>
                      </a:r>
                    </a:p>
                    <a:p>
                      <a:pPr algn="ctr">
                        <a:defRPr/>
                      </a:pPr>
                      <a:r>
                        <a:rPr lang="en-US" sz="31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MỞ RỘNG BẰNG CỤM TỪ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1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CHỦ NGỮ ĐƯỢC RÚT GỌN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1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NHẬN XÉT VỀ Ý NGHĨA CÂU SAU KHI RÚT GỌN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744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Roboto Condensed"/>
                        </a:rPr>
                        <a:t>a.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tiếng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lá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rơi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lúc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này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 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Tiếng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lá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rơi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Roboto Condensed"/>
                        </a:rPr>
                        <a:t>Mất đi ý nghĩa về thời điểm của lá rơi.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294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Roboto Condensed"/>
                        </a:rPr>
                        <a:t>b.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Phút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yên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tĩnh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rừng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ban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mai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Phút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yên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tĩnh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Mất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địa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nơi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yên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tĩnh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194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Roboto Condensed"/>
                        </a:rPr>
                        <a:t>c.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Mấy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con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gầm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ghi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sắc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lông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màu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xanh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Mấy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con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gầm</a:t>
                      </a:r>
                      <a:r>
                        <a:rPr lang="en-US" sz="3199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ghi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Mất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đặc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199" dirty="0">
                          <a:solidFill>
                            <a:srgbClr val="000000"/>
                          </a:solidFill>
                          <a:latin typeface="Roboto Condensed"/>
                        </a:rPr>
                        <a:t> con </a:t>
                      </a:r>
                      <a:r>
                        <a:rPr lang="en-US" sz="31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9717">
            <a:off x="-295331" y="8119043"/>
            <a:ext cx="1657637" cy="252548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99179" y="1667371"/>
            <a:ext cx="674081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446889"/>
                </a:solidFill>
                <a:latin typeface="Roboto Condensed Bold"/>
              </a:rPr>
              <a:t>Nhiệm</a:t>
            </a:r>
            <a:r>
              <a:rPr lang="en-US" sz="3600" dirty="0">
                <a:solidFill>
                  <a:srgbClr val="446889"/>
                </a:solidFill>
                <a:latin typeface="Roboto Condensed Bold"/>
              </a:rPr>
              <a:t> </a:t>
            </a:r>
            <a:r>
              <a:rPr lang="en-US" sz="3600" dirty="0" err="1">
                <a:solidFill>
                  <a:srgbClr val="446889"/>
                </a:solidFill>
                <a:latin typeface="Roboto Condensed Bold"/>
              </a:rPr>
              <a:t>vụ</a:t>
            </a:r>
            <a:r>
              <a:rPr lang="en-US" sz="3600" dirty="0">
                <a:solidFill>
                  <a:srgbClr val="446889"/>
                </a:solidFill>
                <a:latin typeface="Roboto Condensed Bold"/>
              </a:rPr>
              <a:t> 1: </a:t>
            </a:r>
            <a:r>
              <a:rPr lang="en-US" sz="3600" dirty="0" err="1">
                <a:solidFill>
                  <a:srgbClr val="446889"/>
                </a:solidFill>
                <a:latin typeface="Roboto Condensed"/>
              </a:rPr>
              <a:t>Bài</a:t>
            </a:r>
            <a:r>
              <a:rPr lang="en-US" sz="3600" dirty="0">
                <a:solidFill>
                  <a:srgbClr val="446889"/>
                </a:solidFill>
                <a:latin typeface="Roboto Condensed"/>
              </a:rPr>
              <a:t> 1 (SGK, tr. 17)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39623" y="6481936"/>
            <a:ext cx="1338802" cy="1333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4734" y="-413111"/>
            <a:ext cx="3880187" cy="379552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30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72875" y="1738128"/>
            <a:ext cx="3686425" cy="36730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8526" flipH="1">
            <a:off x="10814763" y="2520499"/>
            <a:ext cx="2265513" cy="2257274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046771"/>
              </p:ext>
            </p:extLst>
          </p:nvPr>
        </p:nvGraphicFramePr>
        <p:xfrm>
          <a:off x="1028700" y="3785071"/>
          <a:ext cx="16841610" cy="5529743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6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4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1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60640"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VỊ NGỮ ĐÃ ĐƯỢC </a:t>
                      </a:r>
                    </a:p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MỞ RỘNG BẰNG CỤM TỪ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VỊ NGỮ ĐƯỢC RÚT GỌN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NHẬN XÉT VỀ Ý NGHĨA CÂU </a:t>
                      </a:r>
                    </a:p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SAU KHI RÚT GỌN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60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Roboto Condensed"/>
                        </a:rPr>
                        <a:t>a.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chạy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tung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tăng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sục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sạo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bụi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cây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chạy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bụi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cây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Roboto Condensed"/>
                        </a:rPr>
                        <a:t>Mất đi thông tin về cách chạy, thái độ của con Luốc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885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Roboto Condensed"/>
                        </a:rPr>
                        <a:t>b.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im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lặng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quá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 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im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lặng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Roboto Condensed"/>
                        </a:rPr>
                        <a:t>Mất đi thông tin về mức độ của sự im lặng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260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Roboto Condensed"/>
                        </a:rPr>
                        <a:t>c.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lại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lợp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bện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bằng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rơm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đủ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kiểu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thù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nhau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...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lại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lợp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bện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bằng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rơm</a:t>
                      </a:r>
                      <a:r>
                        <a:rPr lang="en-US" sz="27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 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Mất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đặc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thức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tổ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ong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2389">
            <a:off x="-2033650" y="3716166"/>
            <a:ext cx="4005206" cy="5534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99179" y="1661928"/>
            <a:ext cx="3867068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446889"/>
                </a:solidFill>
                <a:latin typeface="Roboto Condensed Bold"/>
              </a:rPr>
              <a:t>Nhiệm vụ 1: </a:t>
            </a:r>
            <a:r>
              <a:rPr lang="en-US" sz="3600">
                <a:solidFill>
                  <a:srgbClr val="446889"/>
                </a:solidFill>
                <a:latin typeface="Roboto Condensed"/>
              </a:rPr>
              <a:t>Bài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50219">
            <a:off x="6994186" y="4058295"/>
            <a:ext cx="5623570" cy="5390591"/>
            <a:chOff x="0" y="0"/>
            <a:chExt cx="1248262" cy="1196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8262" cy="1196548"/>
            </a:xfrm>
            <a:custGeom>
              <a:avLst/>
              <a:gdLst/>
              <a:ahLst/>
              <a:cxnLst/>
              <a:rect l="l" t="t" r="r" b="b"/>
              <a:pathLst>
                <a:path w="1248262" h="1196548">
                  <a:moveTo>
                    <a:pt x="624131" y="0"/>
                  </a:moveTo>
                  <a:lnTo>
                    <a:pt x="745284" y="164858"/>
                  </a:lnTo>
                  <a:lnTo>
                    <a:pt x="936196" y="80154"/>
                  </a:lnTo>
                  <a:lnTo>
                    <a:pt x="955127" y="280991"/>
                  </a:lnTo>
                  <a:lnTo>
                    <a:pt x="1164644" y="299137"/>
                  </a:lnTo>
                  <a:lnTo>
                    <a:pt x="1076279" y="482140"/>
                  </a:lnTo>
                  <a:lnTo>
                    <a:pt x="1248262" y="598274"/>
                  </a:lnTo>
                  <a:lnTo>
                    <a:pt x="1076279" y="714408"/>
                  </a:lnTo>
                  <a:lnTo>
                    <a:pt x="1164644" y="897411"/>
                  </a:lnTo>
                  <a:lnTo>
                    <a:pt x="955127" y="915557"/>
                  </a:lnTo>
                  <a:lnTo>
                    <a:pt x="936196" y="1116394"/>
                  </a:lnTo>
                  <a:lnTo>
                    <a:pt x="745284" y="1031690"/>
                  </a:lnTo>
                  <a:lnTo>
                    <a:pt x="624131" y="1196548"/>
                  </a:lnTo>
                  <a:lnTo>
                    <a:pt x="502977" y="1031690"/>
                  </a:lnTo>
                  <a:lnTo>
                    <a:pt x="312065" y="1116394"/>
                  </a:lnTo>
                  <a:lnTo>
                    <a:pt x="293135" y="915557"/>
                  </a:lnTo>
                  <a:lnTo>
                    <a:pt x="83618" y="897411"/>
                  </a:lnTo>
                  <a:lnTo>
                    <a:pt x="171983" y="714408"/>
                  </a:lnTo>
                  <a:lnTo>
                    <a:pt x="0" y="598274"/>
                  </a:lnTo>
                  <a:lnTo>
                    <a:pt x="171983" y="482140"/>
                  </a:lnTo>
                  <a:lnTo>
                    <a:pt x="83618" y="299137"/>
                  </a:lnTo>
                  <a:lnTo>
                    <a:pt x="293135" y="280991"/>
                  </a:lnTo>
                  <a:lnTo>
                    <a:pt x="312065" y="80154"/>
                  </a:lnTo>
                  <a:lnTo>
                    <a:pt x="502977" y="164858"/>
                  </a:lnTo>
                  <a:lnTo>
                    <a:pt x="624131" y="0"/>
                  </a:lnTo>
                  <a:close/>
                </a:path>
              </a:pathLst>
            </a:custGeom>
            <a:solidFill>
              <a:srgbClr val="F2D1D1">
                <a:alpha val="7764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209156" y="291353"/>
              <a:ext cx="879235" cy="63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Bổ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sung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thông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tin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về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đặc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điểm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tính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chất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của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sự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vật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/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sự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việc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/con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người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...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6375798" y="4336883"/>
            <a:ext cx="1164478" cy="997553"/>
            <a:chOff x="0" y="0"/>
            <a:chExt cx="1930400" cy="1653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0400" cy="1653682"/>
            </a:xfrm>
            <a:custGeom>
              <a:avLst/>
              <a:gdLst/>
              <a:ahLst/>
              <a:cxnLst/>
              <a:rect l="l" t="t" r="r" b="b"/>
              <a:pathLst>
                <a:path w="1930400" h="1653682">
                  <a:moveTo>
                    <a:pt x="0" y="0"/>
                  </a:moveTo>
                  <a:lnTo>
                    <a:pt x="965200" y="1653682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DBEFE1"/>
            </a:solidFill>
          </p:spPr>
        </p:sp>
      </p:grpSp>
      <p:grpSp>
        <p:nvGrpSpPr>
          <p:cNvPr id="7" name="Group 7"/>
          <p:cNvGrpSpPr/>
          <p:nvPr/>
        </p:nvGrpSpPr>
        <p:grpSpPr>
          <a:xfrm rot="-326791">
            <a:off x="1244840" y="3633208"/>
            <a:ext cx="4999206" cy="4792094"/>
            <a:chOff x="0" y="0"/>
            <a:chExt cx="1248262" cy="11965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8262" cy="1196548"/>
            </a:xfrm>
            <a:custGeom>
              <a:avLst/>
              <a:gdLst/>
              <a:ahLst/>
              <a:cxnLst/>
              <a:rect l="l" t="t" r="r" b="b"/>
              <a:pathLst>
                <a:path w="1248262" h="1196548">
                  <a:moveTo>
                    <a:pt x="624131" y="0"/>
                  </a:moveTo>
                  <a:lnTo>
                    <a:pt x="745284" y="164858"/>
                  </a:lnTo>
                  <a:lnTo>
                    <a:pt x="936196" y="80154"/>
                  </a:lnTo>
                  <a:lnTo>
                    <a:pt x="955127" y="280991"/>
                  </a:lnTo>
                  <a:lnTo>
                    <a:pt x="1164644" y="299137"/>
                  </a:lnTo>
                  <a:lnTo>
                    <a:pt x="1076279" y="482140"/>
                  </a:lnTo>
                  <a:lnTo>
                    <a:pt x="1248262" y="598274"/>
                  </a:lnTo>
                  <a:lnTo>
                    <a:pt x="1076279" y="714408"/>
                  </a:lnTo>
                  <a:lnTo>
                    <a:pt x="1164644" y="897411"/>
                  </a:lnTo>
                  <a:lnTo>
                    <a:pt x="955127" y="915557"/>
                  </a:lnTo>
                  <a:lnTo>
                    <a:pt x="936196" y="1116394"/>
                  </a:lnTo>
                  <a:lnTo>
                    <a:pt x="745284" y="1031690"/>
                  </a:lnTo>
                  <a:lnTo>
                    <a:pt x="624131" y="1196548"/>
                  </a:lnTo>
                  <a:lnTo>
                    <a:pt x="502977" y="1031690"/>
                  </a:lnTo>
                  <a:lnTo>
                    <a:pt x="312065" y="1116394"/>
                  </a:lnTo>
                  <a:lnTo>
                    <a:pt x="293135" y="915557"/>
                  </a:lnTo>
                  <a:lnTo>
                    <a:pt x="83618" y="897411"/>
                  </a:lnTo>
                  <a:lnTo>
                    <a:pt x="171983" y="714408"/>
                  </a:lnTo>
                  <a:lnTo>
                    <a:pt x="0" y="598274"/>
                  </a:lnTo>
                  <a:lnTo>
                    <a:pt x="171983" y="482140"/>
                  </a:lnTo>
                  <a:lnTo>
                    <a:pt x="83618" y="299137"/>
                  </a:lnTo>
                  <a:lnTo>
                    <a:pt x="293135" y="280991"/>
                  </a:lnTo>
                  <a:lnTo>
                    <a:pt x="312065" y="80154"/>
                  </a:lnTo>
                  <a:lnTo>
                    <a:pt x="502977" y="164858"/>
                  </a:lnTo>
                  <a:lnTo>
                    <a:pt x="624131" y="0"/>
                  </a:lnTo>
                  <a:close/>
                </a:path>
              </a:pathLst>
            </a:custGeom>
            <a:solidFill>
              <a:srgbClr val="FFE6E6">
                <a:alpha val="77647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8011" y="272288"/>
              <a:ext cx="1063010" cy="63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Bổ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sung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thông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tin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về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thời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gian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địa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điểm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của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hoạt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động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/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sự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việc</a:t>
              </a:r>
              <a:r>
                <a:rPr lang="en-US" sz="3399" dirty="0">
                  <a:solidFill>
                    <a:srgbClr val="CD5E5E">
                      <a:alpha val="77647"/>
                    </a:srgbClr>
                  </a:solidFill>
                  <a:latin typeface="Roboto Condensed Bold"/>
                </a:rPr>
                <a:t>.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87548" y="-424863"/>
            <a:ext cx="7300452" cy="41148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29003" y="2471603"/>
            <a:ext cx="3930297" cy="47281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345396" y="6922625"/>
            <a:ext cx="7315200" cy="39768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65345" y="7759070"/>
            <a:ext cx="3788090" cy="37743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209127" y="1461721"/>
            <a:ext cx="16926473" cy="226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spc="12" dirty="0">
                <a:solidFill>
                  <a:srgbClr val="446889"/>
                </a:solidFill>
                <a:latin typeface="SVN-HC Rostrum" panose="02000506000000020003" pitchFamily="50" charset="0"/>
              </a:rPr>
              <a:t>I. TÁC DỤNG CỦA VIỆC MỞ RỘNG THÀNH PHẦN CHÍNH CỦA CÂU BẰNG CỤM TỪ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09488" y="-133006"/>
            <a:ext cx="16135300" cy="18782613"/>
            <a:chOff x="-15094" y="-443741"/>
            <a:chExt cx="812800" cy="94615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10527" cy="58668"/>
            </a:xfrm>
            <a:custGeom>
              <a:avLst/>
              <a:gdLst/>
              <a:ahLst/>
              <a:cxnLst/>
              <a:rect l="l" t="t" r="r" b="b"/>
              <a:pathLst>
                <a:path w="610527" h="58668">
                  <a:moveTo>
                    <a:pt x="15969" y="0"/>
                  </a:moveTo>
                  <a:lnTo>
                    <a:pt x="594557" y="0"/>
                  </a:lnTo>
                  <a:cubicBezTo>
                    <a:pt x="598792" y="0"/>
                    <a:pt x="602854" y="1682"/>
                    <a:pt x="605849" y="4677"/>
                  </a:cubicBezTo>
                  <a:cubicBezTo>
                    <a:pt x="608844" y="7672"/>
                    <a:pt x="610527" y="11734"/>
                    <a:pt x="610527" y="15969"/>
                  </a:cubicBezTo>
                  <a:lnTo>
                    <a:pt x="610527" y="42699"/>
                  </a:lnTo>
                  <a:cubicBezTo>
                    <a:pt x="610527" y="46934"/>
                    <a:pt x="608844" y="50996"/>
                    <a:pt x="605849" y="53991"/>
                  </a:cubicBezTo>
                  <a:cubicBezTo>
                    <a:pt x="602854" y="56986"/>
                    <a:pt x="598792" y="58668"/>
                    <a:pt x="594557" y="58668"/>
                  </a:cubicBezTo>
                  <a:lnTo>
                    <a:pt x="15969" y="58668"/>
                  </a:lnTo>
                  <a:cubicBezTo>
                    <a:pt x="11734" y="58668"/>
                    <a:pt x="7672" y="56986"/>
                    <a:pt x="4677" y="53991"/>
                  </a:cubicBezTo>
                  <a:cubicBezTo>
                    <a:pt x="1682" y="50996"/>
                    <a:pt x="0" y="46934"/>
                    <a:pt x="0" y="42699"/>
                  </a:cubicBezTo>
                  <a:lnTo>
                    <a:pt x="0" y="15969"/>
                  </a:lnTo>
                  <a:cubicBezTo>
                    <a:pt x="0" y="11734"/>
                    <a:pt x="1682" y="7672"/>
                    <a:pt x="4677" y="4677"/>
                  </a:cubicBezTo>
                  <a:cubicBezTo>
                    <a:pt x="7672" y="1682"/>
                    <a:pt x="11734" y="0"/>
                    <a:pt x="15969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-15094" y="-443741"/>
              <a:ext cx="812800" cy="9461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734059" lvl="1" indent="-367030" algn="l">
                <a:lnSpc>
                  <a:spcPts val="5303"/>
                </a:lnSpc>
                <a:buFont typeface="Arial"/>
                <a:buChar char="•"/>
              </a:pP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Khiến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cho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 ý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nghĩa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của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câu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phong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phú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sâu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sắc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hơn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, hay </a:t>
              </a:r>
              <a:r>
                <a:rPr lang="en-US" sz="3399" spc="74" dirty="0" err="1">
                  <a:solidFill>
                    <a:srgbClr val="454B85"/>
                  </a:solidFill>
                  <a:latin typeface="Roboto Condensed"/>
                </a:rPr>
                <a:t>hơn</a:t>
              </a:r>
              <a:r>
                <a:rPr lang="en-US" sz="3399" spc="74" dirty="0">
                  <a:solidFill>
                    <a:srgbClr val="454B85"/>
                  </a:solidFill>
                  <a:latin typeface="Roboto Condense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56111" y="670641"/>
            <a:ext cx="5918754" cy="56820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4908" y="2017368"/>
            <a:ext cx="1677248" cy="14942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99099" y="6677245"/>
            <a:ext cx="5918754" cy="56820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23099">
            <a:off x="-1711500" y="7601433"/>
            <a:ext cx="3880187" cy="379552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968879">
            <a:off x="-2626483" y="5732095"/>
            <a:ext cx="4005206" cy="553447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478038">
            <a:off x="950579" y="3604281"/>
            <a:ext cx="3852399" cy="3692799"/>
            <a:chOff x="0" y="0"/>
            <a:chExt cx="1248262" cy="11965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48262" cy="1196548"/>
            </a:xfrm>
            <a:custGeom>
              <a:avLst/>
              <a:gdLst/>
              <a:ahLst/>
              <a:cxnLst/>
              <a:rect l="l" t="t" r="r" b="b"/>
              <a:pathLst>
                <a:path w="1248262" h="1196548">
                  <a:moveTo>
                    <a:pt x="624131" y="0"/>
                  </a:moveTo>
                  <a:lnTo>
                    <a:pt x="745284" y="164858"/>
                  </a:lnTo>
                  <a:lnTo>
                    <a:pt x="936196" y="80154"/>
                  </a:lnTo>
                  <a:lnTo>
                    <a:pt x="955127" y="280991"/>
                  </a:lnTo>
                  <a:lnTo>
                    <a:pt x="1164644" y="299137"/>
                  </a:lnTo>
                  <a:lnTo>
                    <a:pt x="1076279" y="482140"/>
                  </a:lnTo>
                  <a:lnTo>
                    <a:pt x="1248262" y="598274"/>
                  </a:lnTo>
                  <a:lnTo>
                    <a:pt x="1076279" y="714408"/>
                  </a:lnTo>
                  <a:lnTo>
                    <a:pt x="1164644" y="897411"/>
                  </a:lnTo>
                  <a:lnTo>
                    <a:pt x="955127" y="915557"/>
                  </a:lnTo>
                  <a:lnTo>
                    <a:pt x="936196" y="1116394"/>
                  </a:lnTo>
                  <a:lnTo>
                    <a:pt x="745284" y="1031690"/>
                  </a:lnTo>
                  <a:lnTo>
                    <a:pt x="624131" y="1196548"/>
                  </a:lnTo>
                  <a:lnTo>
                    <a:pt x="502977" y="1031690"/>
                  </a:lnTo>
                  <a:lnTo>
                    <a:pt x="312065" y="1116394"/>
                  </a:lnTo>
                  <a:lnTo>
                    <a:pt x="293135" y="915557"/>
                  </a:lnTo>
                  <a:lnTo>
                    <a:pt x="83618" y="897411"/>
                  </a:lnTo>
                  <a:lnTo>
                    <a:pt x="171983" y="714408"/>
                  </a:lnTo>
                  <a:lnTo>
                    <a:pt x="0" y="598274"/>
                  </a:lnTo>
                  <a:lnTo>
                    <a:pt x="171983" y="482140"/>
                  </a:lnTo>
                  <a:lnTo>
                    <a:pt x="83618" y="299137"/>
                  </a:lnTo>
                  <a:lnTo>
                    <a:pt x="293135" y="280991"/>
                  </a:lnTo>
                  <a:lnTo>
                    <a:pt x="312065" y="80154"/>
                  </a:lnTo>
                  <a:lnTo>
                    <a:pt x="502977" y="164858"/>
                  </a:lnTo>
                  <a:lnTo>
                    <a:pt x="624131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31347" y="239932"/>
              <a:ext cx="936358" cy="63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Yêu</a:t>
              </a: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cầu</a:t>
              </a: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: HS </a:t>
              </a:r>
              <a:r>
                <a:rPr lang="en-US" sz="3399" dirty="0" err="1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làm</a:t>
              </a: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bài</a:t>
              </a: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tập</a:t>
              </a:r>
              <a:r>
                <a:rPr lang="en-US" sz="3399" dirty="0">
                  <a:solidFill>
                    <a:srgbClr val="446889">
                      <a:alpha val="77647"/>
                    </a:srgbClr>
                  </a:solidFill>
                  <a:latin typeface="Roboto Condensed Bold"/>
                </a:rPr>
                <a:t> 4 (SGK, tr. 25)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24853" y="-3773965"/>
            <a:ext cx="15589450" cy="16929915"/>
            <a:chOff x="0" y="-410969"/>
            <a:chExt cx="827380" cy="89852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5632" cy="87936"/>
            </a:xfrm>
            <a:custGeom>
              <a:avLst/>
              <a:gdLst/>
              <a:ahLst/>
              <a:cxnLst/>
              <a:rect l="l" t="t" r="r" b="b"/>
              <a:pathLst>
                <a:path w="585632" h="87936">
                  <a:moveTo>
                    <a:pt x="28766" y="0"/>
                  </a:moveTo>
                  <a:lnTo>
                    <a:pt x="556866" y="0"/>
                  </a:lnTo>
                  <a:cubicBezTo>
                    <a:pt x="572753" y="0"/>
                    <a:pt x="585632" y="12879"/>
                    <a:pt x="585632" y="28766"/>
                  </a:cubicBezTo>
                  <a:lnTo>
                    <a:pt x="585632" y="59170"/>
                  </a:lnTo>
                  <a:cubicBezTo>
                    <a:pt x="585632" y="75057"/>
                    <a:pt x="572753" y="87936"/>
                    <a:pt x="556866" y="87936"/>
                  </a:cubicBezTo>
                  <a:lnTo>
                    <a:pt x="28766" y="87936"/>
                  </a:lnTo>
                  <a:cubicBezTo>
                    <a:pt x="12879" y="87936"/>
                    <a:pt x="0" y="75057"/>
                    <a:pt x="0" y="59170"/>
                  </a:cubicBezTo>
                  <a:lnTo>
                    <a:pt x="0" y="28766"/>
                  </a:lnTo>
                  <a:cubicBezTo>
                    <a:pt x="0" y="12879"/>
                    <a:pt x="12879" y="0"/>
                    <a:pt x="28766" y="0"/>
                  </a:cubicBezTo>
                  <a:close/>
                </a:path>
              </a:pathLst>
            </a:custGeom>
            <a:solidFill>
              <a:srgbClr val="DBEFE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4580" y="-410969"/>
              <a:ext cx="812800" cy="8985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4895"/>
                </a:lnSpc>
              </a:pPr>
              <a:r>
                <a:rPr lang="en-US" sz="3399" dirty="0">
                  <a:solidFill>
                    <a:srgbClr val="446889"/>
                  </a:solidFill>
                  <a:latin typeface="Roboto Condensed"/>
                </a:rPr>
                <a:t>a.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Những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cơn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gió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đang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thổi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mạnh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dần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lên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.</a:t>
              </a:r>
            </a:p>
            <a:p>
              <a:pPr>
                <a:lnSpc>
                  <a:spcPts val="4895"/>
                </a:lnSpc>
              </a:pP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 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Những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cơn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gió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từ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biển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dần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dần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thổi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vào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đất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liền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...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224853" y="-2299546"/>
            <a:ext cx="16101756" cy="17571105"/>
            <a:chOff x="0" y="-413205"/>
            <a:chExt cx="823386" cy="8985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64262" cy="87550"/>
            </a:xfrm>
            <a:custGeom>
              <a:avLst/>
              <a:gdLst/>
              <a:ahLst/>
              <a:cxnLst/>
              <a:rect l="l" t="t" r="r" b="b"/>
              <a:pathLst>
                <a:path w="564262" h="87550">
                  <a:moveTo>
                    <a:pt x="28766" y="0"/>
                  </a:moveTo>
                  <a:lnTo>
                    <a:pt x="535496" y="0"/>
                  </a:lnTo>
                  <a:cubicBezTo>
                    <a:pt x="551383" y="0"/>
                    <a:pt x="564262" y="12879"/>
                    <a:pt x="564262" y="28766"/>
                  </a:cubicBezTo>
                  <a:lnTo>
                    <a:pt x="564262" y="58784"/>
                  </a:lnTo>
                  <a:cubicBezTo>
                    <a:pt x="564262" y="74671"/>
                    <a:pt x="551383" y="87550"/>
                    <a:pt x="535496" y="87550"/>
                  </a:cubicBezTo>
                  <a:lnTo>
                    <a:pt x="28766" y="87550"/>
                  </a:lnTo>
                  <a:cubicBezTo>
                    <a:pt x="12879" y="87550"/>
                    <a:pt x="0" y="74671"/>
                    <a:pt x="0" y="58784"/>
                  </a:cubicBezTo>
                  <a:lnTo>
                    <a:pt x="0" y="28766"/>
                  </a:lnTo>
                  <a:cubicBezTo>
                    <a:pt x="0" y="12879"/>
                    <a:pt x="12879" y="0"/>
                    <a:pt x="28766" y="0"/>
                  </a:cubicBezTo>
                  <a:close/>
                </a:path>
              </a:pathLst>
            </a:custGeom>
            <a:solidFill>
              <a:srgbClr val="DBEFE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586" y="-413205"/>
              <a:ext cx="812800" cy="8985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4895"/>
                </a:lnSpc>
              </a:pPr>
              <a:r>
                <a:rPr lang="en-US" sz="3399" dirty="0">
                  <a:solidFill>
                    <a:srgbClr val="446889"/>
                  </a:solidFill>
                  <a:latin typeface="Roboto Condensed"/>
                </a:rPr>
                <a:t>b.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Không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khí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buổi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sớm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mai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trong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công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viên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thật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là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trong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lành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.</a:t>
              </a:r>
            </a:p>
            <a:p>
              <a:pPr>
                <a:lnSpc>
                  <a:spcPts val="4895"/>
                </a:lnSpc>
              </a:pP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Không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khí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núi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rừng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nơi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đây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lúc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nào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cũng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trong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lành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như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vậy</a:t>
              </a:r>
              <a:r>
                <a:rPr lang="en-US" sz="3399" dirty="0">
                  <a:solidFill>
                    <a:srgbClr val="446889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224853" y="187353"/>
            <a:ext cx="15463680" cy="16929994"/>
            <a:chOff x="0" y="-395819"/>
            <a:chExt cx="820705" cy="8985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85632" cy="121469"/>
            </a:xfrm>
            <a:custGeom>
              <a:avLst/>
              <a:gdLst/>
              <a:ahLst/>
              <a:cxnLst/>
              <a:rect l="l" t="t" r="r" b="b"/>
              <a:pathLst>
                <a:path w="585632" h="121469">
                  <a:moveTo>
                    <a:pt x="28766" y="0"/>
                  </a:moveTo>
                  <a:lnTo>
                    <a:pt x="556866" y="0"/>
                  </a:lnTo>
                  <a:cubicBezTo>
                    <a:pt x="572753" y="0"/>
                    <a:pt x="585632" y="12879"/>
                    <a:pt x="585632" y="28766"/>
                  </a:cubicBezTo>
                  <a:lnTo>
                    <a:pt x="585632" y="92703"/>
                  </a:lnTo>
                  <a:cubicBezTo>
                    <a:pt x="585632" y="108590"/>
                    <a:pt x="572753" y="121469"/>
                    <a:pt x="556866" y="121469"/>
                  </a:cubicBezTo>
                  <a:lnTo>
                    <a:pt x="28766" y="121469"/>
                  </a:lnTo>
                  <a:cubicBezTo>
                    <a:pt x="12879" y="121469"/>
                    <a:pt x="0" y="108590"/>
                    <a:pt x="0" y="92703"/>
                  </a:cubicBezTo>
                  <a:lnTo>
                    <a:pt x="0" y="28766"/>
                  </a:lnTo>
                  <a:cubicBezTo>
                    <a:pt x="0" y="12879"/>
                    <a:pt x="12879" y="0"/>
                    <a:pt x="28766" y="0"/>
                  </a:cubicBezTo>
                  <a:close/>
                </a:path>
              </a:pathLst>
            </a:custGeom>
            <a:solidFill>
              <a:srgbClr val="DBEFE1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905" y="-395819"/>
              <a:ext cx="812800" cy="8985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just">
                <a:lnSpc>
                  <a:spcPts val="4895"/>
                </a:lnSpc>
              </a:pPr>
              <a:r>
                <a:rPr lang="en-US" sz="3399" dirty="0">
                  <a:solidFill>
                    <a:srgbClr val="446889"/>
                  </a:solidFill>
                  <a:latin typeface="Roboto Condensed"/>
                </a:rPr>
                <a:t>c.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Những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con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ong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bay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đi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kiếm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mật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từ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sớm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.</a:t>
              </a:r>
            </a:p>
            <a:p>
              <a:pPr algn="just">
                <a:lnSpc>
                  <a:spcPts val="4895"/>
                </a:lnSpc>
              </a:pP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Những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con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ong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như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những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người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thợ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cần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mẫn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đang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bay </a:t>
              </a:r>
            </a:p>
            <a:p>
              <a:pPr algn="just">
                <a:lnSpc>
                  <a:spcPts val="4895"/>
                </a:lnSpc>
              </a:pP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đi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kiếm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mật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cho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 </a:t>
              </a:r>
              <a:r>
                <a:rPr lang="en-US" sz="3399" i="1" dirty="0" err="1">
                  <a:solidFill>
                    <a:srgbClr val="446889"/>
                  </a:solidFill>
                  <a:latin typeface="Roboto Condensed"/>
                </a:rPr>
                <a:t>đời</a:t>
              </a:r>
              <a:r>
                <a:rPr lang="en-US" sz="3399" i="1" dirty="0">
                  <a:solidFill>
                    <a:srgbClr val="446889"/>
                  </a:solidFill>
                  <a:latin typeface="Roboto Condensed"/>
                </a:rPr>
                <a:t>.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76778" y="7326641"/>
            <a:ext cx="2379044" cy="3624582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319896" y="1244220"/>
            <a:ext cx="14795781" cy="2253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spc="12" dirty="0">
                <a:solidFill>
                  <a:srgbClr val="446889"/>
                </a:solidFill>
                <a:latin typeface="SVN-HC Rostrum" panose="02000506000000020003" pitchFamily="50" charset="0"/>
              </a:rPr>
              <a:t>II. THỰC HÀNH MỞ RỘNG THÀNH PHẦN CHÍNH CỦA CÂU BẰNG CỤM TỪ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-167375">
            <a:off x="1356412" y="2893957"/>
            <a:ext cx="6478776" cy="6210367"/>
            <a:chOff x="0" y="0"/>
            <a:chExt cx="1248262" cy="11965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8262" cy="1196548"/>
            </a:xfrm>
            <a:custGeom>
              <a:avLst/>
              <a:gdLst/>
              <a:ahLst/>
              <a:cxnLst/>
              <a:rect l="l" t="t" r="r" b="b"/>
              <a:pathLst>
                <a:path w="1248262" h="1196548">
                  <a:moveTo>
                    <a:pt x="624131" y="0"/>
                  </a:moveTo>
                  <a:lnTo>
                    <a:pt x="745284" y="164858"/>
                  </a:lnTo>
                  <a:lnTo>
                    <a:pt x="936196" y="80154"/>
                  </a:lnTo>
                  <a:lnTo>
                    <a:pt x="955127" y="280991"/>
                  </a:lnTo>
                  <a:lnTo>
                    <a:pt x="1164644" y="299137"/>
                  </a:lnTo>
                  <a:lnTo>
                    <a:pt x="1076279" y="482140"/>
                  </a:lnTo>
                  <a:lnTo>
                    <a:pt x="1248262" y="598274"/>
                  </a:lnTo>
                  <a:lnTo>
                    <a:pt x="1076279" y="714408"/>
                  </a:lnTo>
                  <a:lnTo>
                    <a:pt x="1164644" y="897411"/>
                  </a:lnTo>
                  <a:lnTo>
                    <a:pt x="955127" y="915557"/>
                  </a:lnTo>
                  <a:lnTo>
                    <a:pt x="936196" y="1116394"/>
                  </a:lnTo>
                  <a:lnTo>
                    <a:pt x="745284" y="1031690"/>
                  </a:lnTo>
                  <a:lnTo>
                    <a:pt x="624131" y="1196548"/>
                  </a:lnTo>
                  <a:lnTo>
                    <a:pt x="502977" y="1031690"/>
                  </a:lnTo>
                  <a:lnTo>
                    <a:pt x="312065" y="1116394"/>
                  </a:lnTo>
                  <a:lnTo>
                    <a:pt x="293135" y="915557"/>
                  </a:lnTo>
                  <a:lnTo>
                    <a:pt x="83618" y="897411"/>
                  </a:lnTo>
                  <a:lnTo>
                    <a:pt x="171983" y="714408"/>
                  </a:lnTo>
                  <a:lnTo>
                    <a:pt x="0" y="598274"/>
                  </a:lnTo>
                  <a:lnTo>
                    <a:pt x="171983" y="482140"/>
                  </a:lnTo>
                  <a:lnTo>
                    <a:pt x="83618" y="299137"/>
                  </a:lnTo>
                  <a:lnTo>
                    <a:pt x="293135" y="280991"/>
                  </a:lnTo>
                  <a:lnTo>
                    <a:pt x="312065" y="80154"/>
                  </a:lnTo>
                  <a:lnTo>
                    <a:pt x="502977" y="164858"/>
                  </a:lnTo>
                  <a:lnTo>
                    <a:pt x="624131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69676" y="303317"/>
              <a:ext cx="955424" cy="63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Nhiệm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vụ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1: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Nhìn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tranh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viết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câu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mở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rộng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thành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phần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trạng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ngữ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hoặc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thành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phần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chính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của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câu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bằng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cụm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từ</a:t>
              </a:r>
              <a:r>
                <a:rPr lang="en-US" sz="3399" dirty="0">
                  <a:solidFill>
                    <a:srgbClr val="3D93A4">
                      <a:alpha val="77647"/>
                    </a:srgbClr>
                  </a:solidFill>
                  <a:latin typeface="Roboto Condensed Bold"/>
                </a:rPr>
                <a:t>. 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89267" y="7863150"/>
            <a:ext cx="7315200" cy="16758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589384" y="2070433"/>
            <a:ext cx="5339832" cy="579271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22919" y="7233441"/>
            <a:ext cx="3606297" cy="5247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792885" y="3501102"/>
            <a:ext cx="2455478" cy="223225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282696" flipH="1" flipV="1">
            <a:off x="-195838" y="8514355"/>
            <a:ext cx="2809929" cy="31033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209127" y="1423621"/>
            <a:ext cx="14760281" cy="1131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3"/>
              </a:lnSpc>
            </a:pPr>
            <a:r>
              <a:rPr lang="en-US" sz="6399" spc="12" dirty="0">
                <a:solidFill>
                  <a:srgbClr val="454B85"/>
                </a:solidFill>
                <a:latin typeface="SVN-HC Rostrum" panose="02000506000000020003" pitchFamily="50" charset="0"/>
              </a:rPr>
              <a:t>III. VẬN DỤNG</a:t>
            </a:r>
          </a:p>
        </p:txBody>
      </p:sp>
      <p:pic>
        <p:nvPicPr>
          <p:cNvPr id="21" name="image50.jpg">
            <a:extLst>
              <a:ext uri="{FF2B5EF4-FFF2-40B4-BE49-F238E27FC236}">
                <a16:creationId xmlns:a16="http://schemas.microsoft.com/office/drawing/2014/main" id="{EA59E114-3CC0-E77E-1E59-E6B507C2787C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 rot="533109">
            <a:off x="9126684" y="1352589"/>
            <a:ext cx="4306265" cy="285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49.jpg">
            <a:extLst>
              <a:ext uri="{FF2B5EF4-FFF2-40B4-BE49-F238E27FC236}">
                <a16:creationId xmlns:a16="http://schemas.microsoft.com/office/drawing/2014/main" id="{4E5BCD15-D730-74FA-413F-322E5CA82B51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>
          <a:xfrm rot="523296">
            <a:off x="8052226" y="7462729"/>
            <a:ext cx="4429920" cy="2541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46.jpg">
            <a:extLst>
              <a:ext uri="{FF2B5EF4-FFF2-40B4-BE49-F238E27FC236}">
                <a16:creationId xmlns:a16="http://schemas.microsoft.com/office/drawing/2014/main" id="{57DC1E07-B6FD-861D-1ED5-71C25022E3D1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 rot="527068">
            <a:off x="8591890" y="4412088"/>
            <a:ext cx="4402599" cy="2850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269931">
            <a:off x="16214634" y="3638705"/>
            <a:ext cx="1353652" cy="15874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90878" y="1991236"/>
            <a:ext cx="11864595" cy="7267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128" b="10479"/>
          <a:stretch>
            <a:fillRect/>
          </a:stretch>
        </p:blipFill>
        <p:spPr>
          <a:xfrm rot="-1231150">
            <a:off x="2526766" y="-1724335"/>
            <a:ext cx="5053887" cy="4837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11738" flipH="1">
            <a:off x="-1735952" y="5224724"/>
            <a:ext cx="5529305" cy="74904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32574" flipH="1">
            <a:off x="13641409" y="6345137"/>
            <a:ext cx="6496445" cy="64728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280583">
            <a:off x="400949" y="4139592"/>
            <a:ext cx="865853" cy="10153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188846">
            <a:off x="427133" y="5124891"/>
            <a:ext cx="617995" cy="7247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597175">
            <a:off x="2635874" y="8152089"/>
            <a:ext cx="2552102" cy="33660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541047">
            <a:off x="15136895" y="-917762"/>
            <a:ext cx="5090523" cy="46277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l="28424"/>
          <a:stretch>
            <a:fillRect/>
          </a:stretch>
        </p:blipFill>
        <p:spPr>
          <a:xfrm rot="-5888056">
            <a:off x="7745890" y="-2942365"/>
            <a:ext cx="3154571" cy="49069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162370" y="3359291"/>
            <a:ext cx="1827328" cy="64122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48774">
            <a:off x="11951944" y="8905951"/>
            <a:ext cx="2290766" cy="2550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l="24709" r="18340"/>
          <a:stretch>
            <a:fillRect/>
          </a:stretch>
        </p:blipFill>
        <p:spPr>
          <a:xfrm rot="10427415">
            <a:off x="13061031" y="7835436"/>
            <a:ext cx="804986" cy="15737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l="22085" r="16017"/>
          <a:stretch>
            <a:fillRect/>
          </a:stretch>
        </p:blipFill>
        <p:spPr>
          <a:xfrm rot="4177288">
            <a:off x="14299321" y="1604903"/>
            <a:ext cx="703515" cy="12654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l="21970" r="14794"/>
          <a:stretch>
            <a:fillRect/>
          </a:stretch>
        </p:blipFill>
        <p:spPr>
          <a:xfrm rot="5101081">
            <a:off x="13939038" y="1011745"/>
            <a:ext cx="463376" cy="81584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r="18701"/>
          <a:stretch>
            <a:fillRect/>
          </a:stretch>
        </p:blipFill>
        <p:spPr>
          <a:xfrm rot="6515010">
            <a:off x="13898826" y="-603282"/>
            <a:ext cx="1023242" cy="140129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238726">
            <a:off x="-1880472" y="-948513"/>
            <a:ext cx="4099606" cy="44916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/>
          <a:srcRect l="4583" r="375"/>
          <a:stretch>
            <a:fillRect/>
          </a:stretch>
        </p:blipFill>
        <p:spPr>
          <a:xfrm>
            <a:off x="8388888" y="2147476"/>
            <a:ext cx="1751534" cy="1644347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370023" y="4820805"/>
            <a:ext cx="13513616" cy="1083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0"/>
              </a:lnSpc>
            </a:pPr>
            <a:r>
              <a:rPr lang="en-US" sz="7025" dirty="0">
                <a:solidFill>
                  <a:srgbClr val="446889"/>
                </a:solidFill>
                <a:latin typeface="SVN-HC Green Grove" panose="02000000000000000000" pitchFamily="50" charset="0"/>
              </a:rPr>
              <a:t>BÀI 1: BẦU TRỜI TUỔI THƠ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509438" y="6012794"/>
            <a:ext cx="9234785" cy="147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2"/>
              </a:lnSpc>
              <a:spcBef>
                <a:spcPct val="0"/>
              </a:spcBef>
            </a:pPr>
            <a:r>
              <a:rPr lang="en-US" sz="8594" spc="429" dirty="0" err="1">
                <a:solidFill>
                  <a:srgbClr val="446889"/>
                </a:solidFill>
                <a:latin typeface="SVN-HC Santoro Script" pitchFamily="50" charset="0"/>
              </a:rPr>
              <a:t>Thực</a:t>
            </a:r>
            <a:r>
              <a:rPr lang="en-US" sz="8594" spc="429" dirty="0">
                <a:solidFill>
                  <a:srgbClr val="446889"/>
                </a:solidFill>
                <a:latin typeface="SVN-HC Santoro Script" pitchFamily="50" charset="0"/>
              </a:rPr>
              <a:t> </a:t>
            </a:r>
            <a:r>
              <a:rPr lang="en-US" sz="8594" spc="429" dirty="0" err="1">
                <a:solidFill>
                  <a:srgbClr val="446889"/>
                </a:solidFill>
                <a:latin typeface="SVN-HC Santoro Script" pitchFamily="50" charset="0"/>
              </a:rPr>
              <a:t>hành</a:t>
            </a:r>
            <a:r>
              <a:rPr lang="en-US" sz="8594" spc="429" dirty="0">
                <a:solidFill>
                  <a:srgbClr val="446889"/>
                </a:solidFill>
                <a:latin typeface="SVN-HC Santoro Script" pitchFamily="50" charset="0"/>
              </a:rPr>
              <a:t> </a:t>
            </a:r>
            <a:r>
              <a:rPr lang="en-US" sz="8594" spc="429" dirty="0" err="1">
                <a:solidFill>
                  <a:srgbClr val="446889"/>
                </a:solidFill>
                <a:latin typeface="SVN-HC Santoro Script" pitchFamily="50" charset="0"/>
              </a:rPr>
              <a:t>tiếng</a:t>
            </a:r>
            <a:r>
              <a:rPr lang="en-US" sz="8594" spc="429" dirty="0">
                <a:solidFill>
                  <a:srgbClr val="446889"/>
                </a:solidFill>
                <a:latin typeface="SVN-HC Santoro Script" pitchFamily="50" charset="0"/>
              </a:rPr>
              <a:t> </a:t>
            </a:r>
            <a:r>
              <a:rPr lang="en-US" sz="8594" spc="429" dirty="0" err="1">
                <a:solidFill>
                  <a:srgbClr val="446889"/>
                </a:solidFill>
                <a:latin typeface="SVN-HC Santoro Script" pitchFamily="50" charset="0"/>
              </a:rPr>
              <a:t>Việt</a:t>
            </a:r>
            <a:endParaRPr lang="en-US" sz="8594" spc="429" dirty="0">
              <a:solidFill>
                <a:srgbClr val="446889"/>
              </a:solidFill>
              <a:latin typeface="SVN-HC Santoro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45745">
            <a:off x="7879011" y="-1510327"/>
            <a:ext cx="4129307" cy="4409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980">
            <a:off x="5948355" y="-488727"/>
            <a:ext cx="2125762" cy="236674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4926" y="-5138450"/>
            <a:ext cx="16154374" cy="18782455"/>
            <a:chOff x="-5249" y="-415876"/>
            <a:chExt cx="813760" cy="946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8511" cy="127464"/>
            </a:xfrm>
            <a:custGeom>
              <a:avLst/>
              <a:gdLst/>
              <a:ahLst/>
              <a:cxnLst/>
              <a:rect l="l" t="t" r="r" b="b"/>
              <a:pathLst>
                <a:path w="808511" h="127464">
                  <a:moveTo>
                    <a:pt x="12059" y="0"/>
                  </a:moveTo>
                  <a:lnTo>
                    <a:pt x="796452" y="0"/>
                  </a:lnTo>
                  <a:cubicBezTo>
                    <a:pt x="803112" y="0"/>
                    <a:pt x="808511" y="5399"/>
                    <a:pt x="808511" y="12059"/>
                  </a:cubicBezTo>
                  <a:lnTo>
                    <a:pt x="808511" y="115405"/>
                  </a:lnTo>
                  <a:cubicBezTo>
                    <a:pt x="808511" y="122065"/>
                    <a:pt x="803112" y="127464"/>
                    <a:pt x="796452" y="127464"/>
                  </a:cubicBezTo>
                  <a:lnTo>
                    <a:pt x="12059" y="127464"/>
                  </a:lnTo>
                  <a:cubicBezTo>
                    <a:pt x="5399" y="127464"/>
                    <a:pt x="0" y="122065"/>
                    <a:pt x="0" y="115405"/>
                  </a:cubicBezTo>
                  <a:lnTo>
                    <a:pt x="0" y="12059"/>
                  </a:lnTo>
                  <a:cubicBezTo>
                    <a:pt x="0" y="5399"/>
                    <a:pt x="5399" y="0"/>
                    <a:pt x="12059" y="0"/>
                  </a:cubicBezTo>
                  <a:close/>
                </a:path>
              </a:pathLst>
            </a:custGeom>
            <a:solidFill>
              <a:srgbClr val="B4DBD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-5249" y="-415876"/>
              <a:ext cx="812800" cy="9461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734059" lvl="1" indent="-367030" algn="just">
                <a:lnSpc>
                  <a:spcPts val="5303"/>
                </a:lnSpc>
                <a:buFont typeface="Arial"/>
                <a:buChar char="•"/>
              </a:pP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Nhiệm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vụ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2: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Dựa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vào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văn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bản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Đi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lấy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mật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, HS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viết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đoạn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văn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(5-7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câu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)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miêu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tả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cảnh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rừng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phương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Nam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trong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trí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tưởng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tượng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của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em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trong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đó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có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sử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dụng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02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câu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văn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mở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rộng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thành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phần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trạng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ngữ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hoặc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thành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phần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chính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bằng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cụm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b="1" spc="74" dirty="0" err="1">
                  <a:solidFill>
                    <a:srgbClr val="454B85"/>
                  </a:solidFill>
                  <a:latin typeface="Roboto Condensed"/>
                </a:rPr>
                <a:t>từ</a:t>
              </a:r>
              <a:r>
                <a:rPr lang="en-US" sz="3399" b="1" spc="74" dirty="0">
                  <a:solidFill>
                    <a:srgbClr val="454B85"/>
                  </a:solidFill>
                  <a:latin typeface="Roboto Condensed"/>
                </a:rPr>
                <a:t>.</a:t>
              </a:r>
            </a:p>
          </p:txBody>
        </p:sp>
      </p:grpSp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02873"/>
              </p:ext>
            </p:extLst>
          </p:nvPr>
        </p:nvGraphicFramePr>
        <p:xfrm>
          <a:off x="1209127" y="6034226"/>
          <a:ext cx="16262315" cy="3457575"/>
        </p:xfrm>
        <a:graphic>
          <a:graphicData uri="http://schemas.openxmlformats.org/drawingml/2006/table">
            <a:tbl>
              <a:tblPr/>
              <a:tblGrid>
                <a:gridCol w="3891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1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1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Mở</a:t>
                      </a:r>
                      <a:r>
                        <a:rPr lang="en-US" sz="2800" b="1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2800" b="1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 (1 </a:t>
                      </a:r>
                      <a:r>
                        <a:rPr lang="en-US" sz="2800" b="1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Khái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quát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rừng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phương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Nam.</a:t>
                      </a:r>
                    </a:p>
                  </a:txBody>
                  <a:tcPr anchor="ctr">
                    <a:lnL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733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2800" b="1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2800" b="1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 (3-5 </a:t>
                      </a:r>
                      <a:r>
                        <a:rPr lang="en-US" sz="2800" b="1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Miêu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rừng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phương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Nam.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Nêu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ấn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51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2800" b="1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2800" b="1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(1 </a:t>
                      </a:r>
                      <a:r>
                        <a:rPr lang="en-US" sz="2800" b="1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mong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muốn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rừng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phương</a:t>
                      </a:r>
                      <a:r>
                        <a:rPr lang="en-US" sz="2800" dirty="0">
                          <a:solidFill>
                            <a:srgbClr val="44688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Nam.</a:t>
                      </a:r>
                    </a:p>
                  </a:txBody>
                  <a:tcPr anchor="ctr">
                    <a:lnL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4DB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90057" y="-997506"/>
            <a:ext cx="1468192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09127" y="1423621"/>
            <a:ext cx="14760281" cy="1131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3"/>
              </a:lnSpc>
            </a:pPr>
            <a:r>
              <a:rPr lang="en-US" sz="6399" spc="12" dirty="0">
                <a:solidFill>
                  <a:srgbClr val="454B85"/>
                </a:solidFill>
                <a:latin typeface="SVN-HC Rostrum" panose="02000506000000020003" pitchFamily="50" charset="0"/>
              </a:rPr>
              <a:t>III. VẬN DỤNG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170112">
            <a:off x="15283102" y="7906145"/>
            <a:ext cx="3446923" cy="3681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72032" y="-1677770"/>
            <a:ext cx="12658963" cy="13957797"/>
            <a:chOff x="0" y="0"/>
            <a:chExt cx="16878617" cy="18610395"/>
          </a:xfrm>
        </p:grpSpPr>
        <p:grpSp>
          <p:nvGrpSpPr>
            <p:cNvPr id="3" name="Group 3"/>
            <p:cNvGrpSpPr/>
            <p:nvPr/>
          </p:nvGrpSpPr>
          <p:grpSpPr>
            <a:xfrm>
              <a:off x="2396045" y="2237027"/>
              <a:ext cx="12192000" cy="13716000"/>
              <a:chOff x="0" y="0"/>
              <a:chExt cx="3093156" cy="3479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93156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3093156" h="3479800">
                    <a:moveTo>
                      <a:pt x="0" y="0"/>
                    </a:moveTo>
                    <a:lnTo>
                      <a:pt x="3093156" y="0"/>
                    </a:lnTo>
                    <a:lnTo>
                      <a:pt x="3093156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FFF9DE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705037">
              <a:off x="10940466" y="11013998"/>
              <a:ext cx="5266823" cy="713485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3904741" flipH="1">
              <a:off x="1493128" y="282649"/>
              <a:ext cx="4594853" cy="622455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600131">
              <a:off x="9559678" y="14300839"/>
              <a:ext cx="2967931" cy="3304377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 rot="-5400000">
              <a:off x="2088941" y="8533373"/>
              <a:ext cx="1670675" cy="1123309"/>
              <a:chOff x="0" y="0"/>
              <a:chExt cx="1930400" cy="12979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CDF0EA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4583" b="9700"/>
          <a:stretch>
            <a:fillRect/>
          </a:stretch>
        </p:blipFill>
        <p:spPr>
          <a:xfrm>
            <a:off x="2967950" y="3373811"/>
            <a:ext cx="3289020" cy="2777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31937" y="1664869"/>
            <a:ext cx="11864595" cy="72670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583" r="375"/>
          <a:stretch>
            <a:fillRect/>
          </a:stretch>
        </p:blipFill>
        <p:spPr>
          <a:xfrm>
            <a:off x="8488467" y="2450342"/>
            <a:ext cx="1751534" cy="16443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396152">
            <a:off x="13402043" y="-1827237"/>
            <a:ext cx="4629150" cy="50217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2193" y="219547"/>
            <a:ext cx="2455478" cy="223225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 err="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</a:t>
              </a: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 7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780234" y="4416946"/>
            <a:ext cx="13168001" cy="2570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35"/>
              </a:lnSpc>
              <a:spcBef>
                <a:spcPct val="0"/>
              </a:spcBef>
            </a:pPr>
            <a:r>
              <a:rPr lang="en-US" sz="7310" spc="365" dirty="0">
                <a:solidFill>
                  <a:srgbClr val="446889"/>
                </a:solidFill>
                <a:latin typeface="SVN-HC Rostrum" panose="02000506000000020003" pitchFamily="50" charset="0"/>
              </a:rPr>
              <a:t>MỞ RỘNG TRẠNG NGỮ CỦA CÂU BẰNG CỤM TỪ, TỪ LÁY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1916801" y="5096427"/>
            <a:ext cx="7205913" cy="6958917"/>
            <a:chOff x="0" y="0"/>
            <a:chExt cx="9607884" cy="9278556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8485873">
              <a:off x="1336211" y="1632625"/>
              <a:ext cx="5969430" cy="637511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9178349">
              <a:off x="6211312" y="5651230"/>
              <a:ext cx="2834350" cy="315565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7274544">
              <a:off x="1361978" y="452186"/>
              <a:ext cx="2834350" cy="3155653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716618" y="3535790"/>
            <a:ext cx="4367232" cy="428782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373408">
            <a:off x="13807728" y="8672463"/>
            <a:ext cx="2977607" cy="47607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82696">
            <a:off x="-1404964" y="2120619"/>
            <a:ext cx="2809929" cy="31033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88163">
            <a:off x="13614357" y="7960037"/>
            <a:ext cx="1657525" cy="1943793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8559329" y="7249323"/>
            <a:ext cx="1680672" cy="574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7"/>
              </a:lnSpc>
              <a:spcBef>
                <a:spcPct val="0"/>
              </a:spcBef>
            </a:pPr>
            <a:r>
              <a:rPr lang="en-US" sz="3399" spc="74" dirty="0">
                <a:solidFill>
                  <a:srgbClr val="446889"/>
                </a:solidFill>
                <a:latin typeface="SVN-HC Green Grove" panose="02000000000000000000" pitchFamily="50" charset="0"/>
              </a:rPr>
              <a:t>40 </a:t>
            </a:r>
            <a:r>
              <a:rPr lang="en-US" sz="3399" spc="74" dirty="0" err="1">
                <a:solidFill>
                  <a:srgbClr val="446889"/>
                </a:solidFill>
                <a:latin typeface="SVN-HC Green Grove" panose="02000000000000000000" pitchFamily="50" charset="0"/>
              </a:rPr>
              <a:t>phút</a:t>
            </a:r>
            <a:endParaRPr lang="en-US" sz="3399" spc="74" dirty="0">
              <a:solidFill>
                <a:srgbClr val="446889"/>
              </a:solidFill>
              <a:latin typeface="SVN-HC Green Grove" panose="020000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73408">
            <a:off x="14771928" y="8472580"/>
            <a:ext cx="2977607" cy="47607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74198" y="-1850483"/>
            <a:ext cx="4613918" cy="5055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30665">
            <a:off x="16884515" y="6667488"/>
            <a:ext cx="1507583" cy="1678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085907">
            <a:off x="17840266" y="5733341"/>
            <a:ext cx="1079148" cy="1201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734570">
            <a:off x="17518286" y="9050150"/>
            <a:ext cx="1413500" cy="1573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96028">
            <a:off x="344332" y="7370944"/>
            <a:ext cx="1134009" cy="12625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69471" y="8672159"/>
            <a:ext cx="2375559" cy="2332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735733" y="4551930"/>
            <a:ext cx="1567565" cy="16516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318019" y="2859876"/>
            <a:ext cx="2565768" cy="33841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542193" y="219547"/>
            <a:ext cx="2455478" cy="2232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7282696">
            <a:off x="1754350" y="-1570503"/>
            <a:ext cx="2809929" cy="31033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870743" y="-482946"/>
            <a:ext cx="1187871" cy="11835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927616">
            <a:off x="-469902" y="6427833"/>
            <a:ext cx="1273368" cy="14932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88163">
            <a:off x="14578556" y="7195410"/>
            <a:ext cx="1657525" cy="19437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-4614256">
            <a:off x="12855043" y="-1098148"/>
            <a:ext cx="2216498" cy="217619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577610" y="6853864"/>
            <a:ext cx="1827328" cy="641226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209127" y="-3674521"/>
            <a:ext cx="16688163" cy="18593433"/>
            <a:chOff x="0" y="-414399"/>
            <a:chExt cx="840650" cy="9366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2435" cy="107828"/>
            </a:xfrm>
            <a:custGeom>
              <a:avLst/>
              <a:gdLst/>
              <a:ahLst/>
              <a:cxnLst/>
              <a:rect l="l" t="t" r="r" b="b"/>
              <a:pathLst>
                <a:path w="282435" h="107828">
                  <a:moveTo>
                    <a:pt x="53914" y="0"/>
                  </a:moveTo>
                  <a:lnTo>
                    <a:pt x="228521" y="0"/>
                  </a:lnTo>
                  <a:cubicBezTo>
                    <a:pt x="242820" y="0"/>
                    <a:pt x="256533" y="5680"/>
                    <a:pt x="266644" y="15791"/>
                  </a:cubicBezTo>
                  <a:cubicBezTo>
                    <a:pt x="276755" y="25902"/>
                    <a:pt x="282435" y="39615"/>
                    <a:pt x="282435" y="53914"/>
                  </a:cubicBezTo>
                  <a:lnTo>
                    <a:pt x="282435" y="53914"/>
                  </a:lnTo>
                  <a:cubicBezTo>
                    <a:pt x="282435" y="83690"/>
                    <a:pt x="258297" y="107828"/>
                    <a:pt x="228521" y="107828"/>
                  </a:cubicBezTo>
                  <a:lnTo>
                    <a:pt x="53914" y="107828"/>
                  </a:lnTo>
                  <a:cubicBezTo>
                    <a:pt x="24138" y="107828"/>
                    <a:pt x="0" y="83690"/>
                    <a:pt x="0" y="53914"/>
                  </a:cubicBezTo>
                  <a:lnTo>
                    <a:pt x="0" y="53914"/>
                  </a:lnTo>
                  <a:cubicBezTo>
                    <a:pt x="0" y="24138"/>
                    <a:pt x="24138" y="0"/>
                    <a:pt x="53914" y="0"/>
                  </a:cubicBezTo>
                  <a:close/>
                </a:path>
              </a:pathLst>
            </a:custGeom>
            <a:solidFill>
              <a:srgbClr val="F8EA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27850" y="-414399"/>
              <a:ext cx="812800" cy="9366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l">
                <a:lnSpc>
                  <a:spcPts val="5459"/>
                </a:lnSpc>
              </a:pPr>
              <a:r>
                <a:rPr lang="en-US" sz="3499" dirty="0" err="1">
                  <a:solidFill>
                    <a:srgbClr val="CD5E5E"/>
                  </a:solidFill>
                  <a:latin typeface="Roboto Condensed Bold"/>
                </a:rPr>
                <a:t>Yêu</a:t>
              </a:r>
              <a:r>
                <a:rPr lang="en-US" sz="3499" dirty="0">
                  <a:solidFill>
                    <a:srgbClr val="CD5E5E"/>
                  </a:solidFill>
                  <a:latin typeface="Roboto Condensed Bold"/>
                </a:rPr>
                <a:t> </a:t>
              </a:r>
              <a:r>
                <a:rPr lang="en-US" sz="3499" dirty="0" err="1">
                  <a:solidFill>
                    <a:srgbClr val="CD5E5E"/>
                  </a:solidFill>
                  <a:latin typeface="Roboto Condensed Bold"/>
                </a:rPr>
                <a:t>cầu</a:t>
              </a:r>
              <a:r>
                <a:rPr lang="en-US" sz="3499" dirty="0">
                  <a:solidFill>
                    <a:srgbClr val="CD5E5E"/>
                  </a:solidFill>
                  <a:latin typeface="Roboto Condensed Bold"/>
                </a:rPr>
                <a:t>: </a:t>
              </a:r>
              <a:r>
                <a:rPr lang="en-US" sz="3499" dirty="0">
                  <a:solidFill>
                    <a:srgbClr val="CD5E5E"/>
                  </a:solidFill>
                  <a:latin typeface="Roboto Condensed"/>
                </a:rPr>
                <a:t>HS </a:t>
              </a:r>
              <a:r>
                <a:rPr lang="en-US" sz="3499" dirty="0" err="1">
                  <a:solidFill>
                    <a:srgbClr val="CD5E5E"/>
                  </a:solidFill>
                  <a:latin typeface="Roboto Condensed"/>
                </a:rPr>
                <a:t>thực</a:t>
              </a:r>
              <a:r>
                <a:rPr lang="en-US" sz="3499" dirty="0">
                  <a:solidFill>
                    <a:srgbClr val="CD5E5E"/>
                  </a:solidFill>
                  <a:latin typeface="Roboto Condensed"/>
                </a:rPr>
                <a:t> </a:t>
              </a:r>
              <a:r>
                <a:rPr lang="en-US" sz="3499" dirty="0" err="1" smtClean="0">
                  <a:solidFill>
                    <a:srgbClr val="CD5E5E"/>
                  </a:solidFill>
                  <a:latin typeface="Roboto Condensed"/>
                </a:rPr>
                <a:t>hiện</a:t>
              </a:r>
              <a:r>
                <a:rPr lang="en-US" sz="3499" dirty="0" smtClean="0">
                  <a:solidFill>
                    <a:srgbClr val="CD5E5E"/>
                  </a:solidFill>
                  <a:latin typeface="Roboto Condensed"/>
                </a:rPr>
                <a:t> </a:t>
              </a:r>
              <a:r>
                <a:rPr lang="en-US" sz="3499" b="1" dirty="0" err="1" smtClean="0">
                  <a:solidFill>
                    <a:srgbClr val="CD5E5E"/>
                  </a:solidFill>
                  <a:latin typeface="Roboto Condensed"/>
                </a:rPr>
                <a:t>câu</a:t>
              </a:r>
              <a:r>
                <a:rPr lang="en-US" sz="3499" b="1" dirty="0" smtClean="0">
                  <a:solidFill>
                    <a:srgbClr val="CD5E5E"/>
                  </a:solidFill>
                  <a:latin typeface="Roboto Condensed"/>
                </a:rPr>
                <a:t> </a:t>
              </a:r>
            </a:p>
            <a:p>
              <a:pPr algn="l">
                <a:lnSpc>
                  <a:spcPts val="5459"/>
                </a:lnSpc>
              </a:pPr>
              <a:r>
                <a:rPr lang="en-US" sz="3499" b="1" dirty="0" smtClean="0">
                  <a:solidFill>
                    <a:srgbClr val="CD5E5E"/>
                  </a:solidFill>
                  <a:latin typeface="Roboto Condensed"/>
                </a:rPr>
                <a:t>a </a:t>
              </a:r>
              <a:r>
                <a:rPr lang="en-US" sz="3499" b="1" dirty="0" err="1" smtClean="0">
                  <a:solidFill>
                    <a:srgbClr val="CD5E5E"/>
                  </a:solidFill>
                  <a:latin typeface="Roboto Condensed"/>
                </a:rPr>
                <a:t>bài</a:t>
              </a:r>
              <a:r>
                <a:rPr lang="en-US" sz="3499" b="1" dirty="0" smtClean="0">
                  <a:solidFill>
                    <a:srgbClr val="CD5E5E"/>
                  </a:solidFill>
                  <a:latin typeface="Roboto Condensed"/>
                </a:rPr>
                <a:t> </a:t>
              </a:r>
              <a:r>
                <a:rPr lang="en-US" sz="3499" b="1" dirty="0" err="1">
                  <a:solidFill>
                    <a:srgbClr val="CD5E5E"/>
                  </a:solidFill>
                  <a:latin typeface="Roboto Condensed"/>
                </a:rPr>
                <a:t>tập</a:t>
              </a:r>
              <a:r>
                <a:rPr lang="en-US" sz="3499" b="1" dirty="0">
                  <a:solidFill>
                    <a:srgbClr val="CD5E5E"/>
                  </a:solidFill>
                  <a:latin typeface="Roboto Condensed"/>
                </a:rPr>
                <a:t> </a:t>
              </a:r>
              <a:r>
                <a:rPr lang="en-US" sz="3499" b="1" dirty="0" err="1">
                  <a:solidFill>
                    <a:srgbClr val="CD5E5E"/>
                  </a:solidFill>
                  <a:latin typeface="Roboto Condensed"/>
                </a:rPr>
                <a:t>số</a:t>
              </a:r>
              <a:r>
                <a:rPr lang="en-US" sz="3499" b="1" dirty="0">
                  <a:solidFill>
                    <a:srgbClr val="CD5E5E"/>
                  </a:solidFill>
                  <a:latin typeface="Roboto Condensed"/>
                </a:rPr>
                <a:t> 1 (SGK, tr.17).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09127" y="1565397"/>
            <a:ext cx="14183273" cy="2423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63"/>
              </a:lnSpc>
            </a:pPr>
            <a:r>
              <a:rPr lang="en-US" sz="6399" spc="12" dirty="0">
                <a:solidFill>
                  <a:srgbClr val="454B85"/>
                </a:solidFill>
                <a:latin typeface="SVN-HC Rostrum" panose="02000506000000020003" pitchFamily="50" charset="0"/>
              </a:rPr>
              <a:t>I.  TÁC DỤNG CỦA VIỆC MỞ RỘNG TRẠNG NGỮ CỦA CÂU BẰNG CỤM TỪ 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4854687" y="7688935"/>
            <a:ext cx="4289313" cy="427371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1328526" flipH="1">
            <a:off x="1645506" y="8599256"/>
            <a:ext cx="2636021" cy="2626435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255074"/>
              </p:ext>
            </p:extLst>
          </p:nvPr>
        </p:nvGraphicFramePr>
        <p:xfrm>
          <a:off x="7607644" y="4141997"/>
          <a:ext cx="10081162" cy="4860514"/>
        </p:xfrm>
        <a:graphic>
          <a:graphicData uri="http://schemas.openxmlformats.org/drawingml/2006/table">
            <a:tbl>
              <a:tblPr/>
              <a:tblGrid>
                <a:gridCol w="642611">
                  <a:extLst>
                    <a:ext uri="{9D8B030D-6E8A-4147-A177-3AD203B41FA5}">
                      <a16:colId xmlns:a16="http://schemas.microsoft.com/office/drawing/2014/main" val="1388148324"/>
                    </a:ext>
                  </a:extLst>
                </a:gridCol>
                <a:gridCol w="2572662">
                  <a:extLst>
                    <a:ext uri="{9D8B030D-6E8A-4147-A177-3AD203B41FA5}">
                      <a16:colId xmlns:a16="http://schemas.microsoft.com/office/drawing/2014/main" val="100026068"/>
                    </a:ext>
                  </a:extLst>
                </a:gridCol>
                <a:gridCol w="2626325">
                  <a:extLst>
                    <a:ext uri="{9D8B030D-6E8A-4147-A177-3AD203B41FA5}">
                      <a16:colId xmlns:a16="http://schemas.microsoft.com/office/drawing/2014/main" val="749926373"/>
                    </a:ext>
                  </a:extLst>
                </a:gridCol>
                <a:gridCol w="4239564">
                  <a:extLst>
                    <a:ext uri="{9D8B030D-6E8A-4147-A177-3AD203B41FA5}">
                      <a16:colId xmlns:a16="http://schemas.microsoft.com/office/drawing/2014/main" val="3296048801"/>
                    </a:ext>
                  </a:extLst>
                </a:gridCol>
              </a:tblGrid>
              <a:tr h="228779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0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TRẠNG NGỮ </a:t>
                      </a:r>
                    </a:p>
                    <a:p>
                      <a:pPr algn="ctr">
                        <a:defRPr/>
                      </a:pPr>
                      <a:r>
                        <a:rPr lang="en-US" sz="40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CHƯA ĐƯỢC RÚT GỌN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0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TRẠNG NGỮ </a:t>
                      </a:r>
                    </a:p>
                    <a:p>
                      <a:pPr algn="ctr">
                        <a:defRPr/>
                      </a:pPr>
                      <a:r>
                        <a:rPr lang="en-US" sz="40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ĐƯỢC RÚT GỌN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0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NHẬN XÉT VỀ SỰ THAY ĐỔI NGHĨA CỦA CÂU RÚT GỌN TRẠNG NGỮ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887743"/>
                  </a:ext>
                </a:extLst>
              </a:tr>
              <a:tr h="172107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400" dirty="0" smtClean="0">
                          <a:solidFill>
                            <a:srgbClr val="000000"/>
                          </a:solidFill>
                          <a:latin typeface="Roboto Condensed"/>
                        </a:rPr>
                        <a:t>a.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70632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83552">
            <a:off x="16472202" y="1463054"/>
            <a:ext cx="3023221" cy="46060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42780">
            <a:off x="15689840" y="1191114"/>
            <a:ext cx="1567565" cy="165164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072639"/>
              </p:ext>
            </p:extLst>
          </p:nvPr>
        </p:nvGraphicFramePr>
        <p:xfrm>
          <a:off x="1218063" y="3014206"/>
          <a:ext cx="15851874" cy="4480285"/>
        </p:xfrm>
        <a:graphic>
          <a:graphicData uri="http://schemas.openxmlformats.org/drawingml/2006/table">
            <a:tbl>
              <a:tblPr/>
              <a:tblGrid>
                <a:gridCol w="1010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5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6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5044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0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TRẠNG NGỮ </a:t>
                      </a:r>
                    </a:p>
                    <a:p>
                      <a:pPr algn="ctr">
                        <a:defRPr/>
                      </a:pPr>
                      <a:r>
                        <a:rPr lang="en-US" sz="40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CHƯA ĐƯỢC RÚT GỌN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0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TRẠNG NGỮ </a:t>
                      </a:r>
                    </a:p>
                    <a:p>
                      <a:pPr algn="ctr">
                        <a:defRPr/>
                      </a:pPr>
                      <a:r>
                        <a:rPr lang="en-US" sz="40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ĐƯỢC RÚT GỌN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0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NHẬN XÉT VỀ SỰ THAY ĐỔI NGHĨA CỦA CÂU RÚT GỌN TRẠNG NGỮ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47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400" dirty="0" smtClean="0">
                          <a:solidFill>
                            <a:srgbClr val="000000"/>
                          </a:solidFill>
                          <a:latin typeface="Roboto Condensed"/>
                        </a:rPr>
                        <a:t>a.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000" b="1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Suốt</a:t>
                      </a:r>
                      <a:r>
                        <a:rPr lang="en-US" sz="4000" b="1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4000" b="1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chiều</a:t>
                      </a:r>
                      <a:r>
                        <a:rPr lang="en-US" sz="4000" b="1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hôm</a:t>
                      </a:r>
                      <a:r>
                        <a:rPr lang="en-US" sz="4000" b="1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qua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bắt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dâng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lên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nhanh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hơn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600" b="0" i="1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000" b="1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Suốt</a:t>
                      </a:r>
                      <a:r>
                        <a:rPr lang="en-US" sz="4000" b="1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4000" b="1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chiều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bắt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dâng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lên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nhanh</a:t>
                      </a:r>
                      <a:r>
                        <a:rPr lang="en-US" sz="4000" b="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b="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hơn</a:t>
                      </a:r>
                      <a:endParaRPr lang="en-US" sz="1600" b="0" i="1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thời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chiều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lúc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nào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79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43470">
            <a:off x="983522" y="8379665"/>
            <a:ext cx="1603940" cy="244367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99179" y="1667371"/>
            <a:ext cx="6740819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446889"/>
                </a:solidFill>
                <a:latin typeface="Roboto Condensed Bold"/>
              </a:rPr>
              <a:t>Nhiệm</a:t>
            </a:r>
            <a:r>
              <a:rPr lang="en-US" sz="3600" dirty="0">
                <a:solidFill>
                  <a:srgbClr val="446889"/>
                </a:solidFill>
                <a:latin typeface="Roboto Condensed Bold"/>
              </a:rPr>
              <a:t> </a:t>
            </a:r>
            <a:r>
              <a:rPr lang="en-US" sz="3600" dirty="0" err="1">
                <a:solidFill>
                  <a:srgbClr val="446889"/>
                </a:solidFill>
                <a:latin typeface="Roboto Condensed Bold"/>
              </a:rPr>
              <a:t>vụ</a:t>
            </a:r>
            <a:r>
              <a:rPr lang="en-US" sz="3600" dirty="0">
                <a:solidFill>
                  <a:srgbClr val="446889"/>
                </a:solidFill>
                <a:latin typeface="Roboto Condensed Bold"/>
              </a:rPr>
              <a:t> 1: </a:t>
            </a:r>
            <a:r>
              <a:rPr lang="en-US" sz="3600" dirty="0" err="1">
                <a:solidFill>
                  <a:srgbClr val="446889"/>
                </a:solidFill>
                <a:latin typeface="Roboto Condensed"/>
              </a:rPr>
              <a:t>Bài</a:t>
            </a:r>
            <a:r>
              <a:rPr lang="en-US" sz="36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600" dirty="0" smtClean="0">
                <a:solidFill>
                  <a:srgbClr val="446889"/>
                </a:solidFill>
                <a:latin typeface="Roboto Condensed"/>
              </a:rPr>
              <a:t>1 </a:t>
            </a:r>
            <a:r>
              <a:rPr lang="en-US" sz="3600" dirty="0" err="1" smtClean="0">
                <a:solidFill>
                  <a:srgbClr val="446889"/>
                </a:solidFill>
                <a:latin typeface="Roboto Condensed"/>
              </a:rPr>
              <a:t>câu</a:t>
            </a:r>
            <a:r>
              <a:rPr lang="en-US" sz="3600" dirty="0" smtClean="0">
                <a:solidFill>
                  <a:srgbClr val="446889"/>
                </a:solidFill>
                <a:latin typeface="Roboto Condensed"/>
              </a:rPr>
              <a:t> a </a:t>
            </a:r>
            <a:r>
              <a:rPr lang="en-US" sz="3600" dirty="0">
                <a:solidFill>
                  <a:srgbClr val="446889"/>
                </a:solidFill>
                <a:latin typeface="Roboto Condensed"/>
              </a:rPr>
              <a:t>(SGK, tr. 17)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4734" y="-413111"/>
            <a:ext cx="3880187" cy="379552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HC Green Grove" panose="02000000000000000000" pitchFamily="5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8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61" normalizeH="0" baseline="0" noProof="0">
                  <a:ln>
                    <a:noFill/>
                  </a:ln>
                  <a:solidFill>
                    <a:srgbClr val="446889"/>
                  </a:solidFill>
                  <a:effectLst/>
                  <a:uLnTx/>
                  <a:uFillTx/>
                  <a:latin typeface="SVN-HC Green Grove" panose="02000000000000000000" pitchFamily="50" charset="0"/>
                  <a:ea typeface="+mn-ea"/>
                  <a:cs typeface="+mn-cs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139" normalizeH="0" baseline="0" noProof="0">
                  <a:ln>
                    <a:noFill/>
                  </a:ln>
                  <a:solidFill>
                    <a:srgbClr val="446889"/>
                  </a:solidFill>
                  <a:effectLst/>
                  <a:uLnTx/>
                  <a:uFillTx/>
                  <a:latin typeface="SVN-HC Green Grove" panose="02000000000000000000" pitchFamily="50" charset="0"/>
                  <a:ea typeface="+mn-ea"/>
                  <a:cs typeface="+mn-cs"/>
                </a:rPr>
                <a:t>KẾT NỐI TRI THỨC VỚI CUỘC SỐNG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2875" y="1738128"/>
            <a:ext cx="3686425" cy="36730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8526" flipH="1">
            <a:off x="10814763" y="2520499"/>
            <a:ext cx="2265513" cy="2257274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208635"/>
              </p:ext>
            </p:extLst>
          </p:nvPr>
        </p:nvGraphicFramePr>
        <p:xfrm>
          <a:off x="1247661" y="3958064"/>
          <a:ext cx="15966954" cy="5534534"/>
        </p:xfrm>
        <a:graphic>
          <a:graphicData uri="http://schemas.openxmlformats.org/drawingml/2006/table">
            <a:tbl>
              <a:tblPr/>
              <a:tblGrid>
                <a:gridCol w="1071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6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6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32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35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F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TRẠNG NGỮ </a:t>
                      </a:r>
                    </a:p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CHƯA ĐƯỢC MỞ RỘNG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F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TRẠNG NGỮ ĐÃ ĐƯỢC </a:t>
                      </a:r>
                    </a:p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MỞ RỘNG BẰNG CỤM TỪ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F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NHẬN XÉT VỀ TÁC DỤNG </a:t>
                      </a:r>
                    </a:p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CỦA VIỆC MỞ RỘNG TRẠNG NGỮ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97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400" dirty="0" smtClean="0">
                          <a:solidFill>
                            <a:srgbClr val="000000"/>
                          </a:solidFill>
                          <a:latin typeface="Roboto Condensed"/>
                        </a:rPr>
                        <a:t>b.</a:t>
                      </a:r>
                      <a:endParaRPr lang="en-US" sz="20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4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400" dirty="0" smtClean="0">
                          <a:solidFill>
                            <a:srgbClr val="000000"/>
                          </a:solidFill>
                          <a:latin typeface="Roboto Condensed"/>
                        </a:rPr>
                        <a:t>c.</a:t>
                      </a:r>
                      <a:endParaRPr lang="en-US" sz="20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852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400" dirty="0" smtClean="0">
                          <a:solidFill>
                            <a:srgbClr val="000000"/>
                          </a:solidFill>
                          <a:latin typeface="Roboto Condensed"/>
                        </a:rPr>
                        <a:t>d.</a:t>
                      </a:r>
                      <a:endParaRPr lang="en-US" sz="20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2389">
            <a:off x="-2033650" y="3716166"/>
            <a:ext cx="4005206" cy="5534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99179" y="1661928"/>
            <a:ext cx="8673421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6889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6889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6889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6889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6889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6889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6889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lang="en-US" sz="3600" dirty="0" smtClean="0">
                <a:solidFill>
                  <a:srgbClr val="446889"/>
                </a:solidFill>
                <a:latin typeface="Roboto Condensed"/>
              </a:rPr>
              <a:t>1 </a:t>
            </a:r>
            <a:r>
              <a:rPr lang="en-US" sz="3600" dirty="0" err="1" smtClean="0">
                <a:solidFill>
                  <a:srgbClr val="446889"/>
                </a:solidFill>
                <a:latin typeface="Roboto Condensed"/>
              </a:rPr>
              <a:t>câu</a:t>
            </a:r>
            <a:r>
              <a:rPr lang="en-US" sz="3600" dirty="0" smtClean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600" dirty="0" err="1" smtClean="0">
                <a:solidFill>
                  <a:srgbClr val="446889"/>
                </a:solidFill>
                <a:latin typeface="Roboto Condensed"/>
              </a:rPr>
              <a:t>b,c</a:t>
            </a:r>
            <a:r>
              <a:rPr lang="en-US" sz="3600" dirty="0" smtClean="0">
                <a:solidFill>
                  <a:srgbClr val="446889"/>
                </a:solidFill>
                <a:latin typeface="Roboto Condensed"/>
              </a:rPr>
              <a:t>, 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6889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6889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(SGK, tr.17)</a:t>
            </a:r>
          </a:p>
        </p:txBody>
      </p:sp>
      <p:pic>
        <p:nvPicPr>
          <p:cNvPr id="14" name="ĐÊM NGƯƠC 3 PHUT - BONG SÔ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2767" y="2280880"/>
            <a:ext cx="2829839" cy="159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39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4734" y="-413111"/>
            <a:ext cx="3880187" cy="379552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72875" y="1738128"/>
            <a:ext cx="3686425" cy="36730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8526" flipH="1">
            <a:off x="10814763" y="2520499"/>
            <a:ext cx="2265513" cy="2257274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078061"/>
              </p:ext>
            </p:extLst>
          </p:nvPr>
        </p:nvGraphicFramePr>
        <p:xfrm>
          <a:off x="1028700" y="3992889"/>
          <a:ext cx="15966954" cy="5718391"/>
        </p:xfrm>
        <a:graphic>
          <a:graphicData uri="http://schemas.openxmlformats.org/drawingml/2006/table">
            <a:tbl>
              <a:tblPr/>
              <a:tblGrid>
                <a:gridCol w="1071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6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6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32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35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F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TRẠNG NGỮ </a:t>
                      </a:r>
                    </a:p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CHƯA ĐƯỢC MỞ RỘNG</a:t>
                      </a:r>
                      <a:endParaRPr lang="en-US" sz="14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F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TRẠNG NGỮ ĐÃ ĐƯỢC </a:t>
                      </a:r>
                    </a:p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MỞ RỘNG BẰNG CỤM TỪ</a:t>
                      </a:r>
                      <a:endParaRPr lang="en-US" sz="14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F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NHẬN XÉT VỀ TÁC DỤNG </a:t>
                      </a:r>
                    </a:p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454B85"/>
                          </a:solidFill>
                          <a:latin typeface="Roboto Condensed Bold"/>
                        </a:rPr>
                        <a:t>CỦA VIỆC MỞ RỘNG TRẠNG NGỮ</a:t>
                      </a:r>
                      <a:endParaRPr lang="en-US" sz="14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97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phòng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 </a:t>
                      </a:r>
                      <a:endParaRPr lang="en-US" sz="14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phòng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tràn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ngập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ánh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sáng</a:t>
                      </a:r>
                      <a:endParaRPr lang="en-US" sz="14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Bổ sung thêm ý nghĩa về đặc điểm của gian phòng.</a:t>
                      </a:r>
                      <a:endParaRPr lang="en-US" sz="140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4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c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Thế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qua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đêm</a:t>
                      </a:r>
                      <a:endParaRPr lang="en-US" sz="14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Thế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qua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đêm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mưa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rào</a:t>
                      </a:r>
                      <a:endParaRPr lang="en-US" sz="14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Bổ sung thông tin về đặc điểm của đêm.</a:t>
                      </a:r>
                      <a:endParaRPr lang="en-US" sz="140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852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d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lô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cốt</a:t>
                      </a:r>
                      <a:endParaRPr lang="en-US" sz="14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lô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cốt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cũ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kề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xóm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nhỏ</a:t>
                      </a:r>
                      <a:endParaRPr lang="en-US" sz="1400" i="1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Bổ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sung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trí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lô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cốt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400" dirty="0"/>
                    </a:p>
                  </a:txBody>
                  <a:tcPr anchor="ctr">
                    <a:lnL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DF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2389">
            <a:off x="-2033650" y="3716166"/>
            <a:ext cx="4005206" cy="5534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99179" y="1661928"/>
            <a:ext cx="8140021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446889"/>
                </a:solidFill>
                <a:latin typeface="Roboto Condensed Bold"/>
              </a:rPr>
              <a:t>Nhiệm</a:t>
            </a:r>
            <a:r>
              <a:rPr lang="en-US" sz="3600" dirty="0">
                <a:solidFill>
                  <a:srgbClr val="446889"/>
                </a:solidFill>
                <a:latin typeface="Roboto Condensed Bold"/>
              </a:rPr>
              <a:t> </a:t>
            </a:r>
            <a:r>
              <a:rPr lang="en-US" sz="3600" dirty="0" err="1">
                <a:solidFill>
                  <a:srgbClr val="446889"/>
                </a:solidFill>
                <a:latin typeface="Roboto Condensed Bold"/>
              </a:rPr>
              <a:t>vụ</a:t>
            </a:r>
            <a:r>
              <a:rPr lang="en-US" sz="3600" dirty="0">
                <a:solidFill>
                  <a:srgbClr val="446889"/>
                </a:solidFill>
                <a:latin typeface="Roboto Condensed Bold"/>
              </a:rPr>
              <a:t> </a:t>
            </a:r>
            <a:r>
              <a:rPr lang="en-US" sz="3600" dirty="0" smtClean="0">
                <a:solidFill>
                  <a:srgbClr val="446889"/>
                </a:solidFill>
                <a:latin typeface="Roboto Condensed Bold"/>
              </a:rPr>
              <a:t>2: </a:t>
            </a:r>
            <a:r>
              <a:rPr lang="en-US" sz="3600" dirty="0" err="1">
                <a:solidFill>
                  <a:srgbClr val="446889"/>
                </a:solidFill>
                <a:latin typeface="Roboto Condensed"/>
              </a:rPr>
              <a:t>Bài</a:t>
            </a:r>
            <a:r>
              <a:rPr lang="en-US" sz="3600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600" dirty="0" smtClean="0">
                <a:solidFill>
                  <a:srgbClr val="446889"/>
                </a:solidFill>
                <a:latin typeface="Roboto Condensed"/>
              </a:rPr>
              <a:t>1 </a:t>
            </a:r>
            <a:r>
              <a:rPr lang="en-US" sz="3600" dirty="0" err="1" smtClean="0">
                <a:solidFill>
                  <a:srgbClr val="446889"/>
                </a:solidFill>
                <a:latin typeface="Roboto Condensed"/>
              </a:rPr>
              <a:t>câu</a:t>
            </a:r>
            <a:r>
              <a:rPr lang="en-US" sz="3600" dirty="0" smtClean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600" dirty="0" err="1" smtClean="0">
                <a:solidFill>
                  <a:srgbClr val="446889"/>
                </a:solidFill>
                <a:latin typeface="Roboto Condensed"/>
              </a:rPr>
              <a:t>b,c,d</a:t>
            </a:r>
            <a:r>
              <a:rPr lang="en-US" sz="3600" dirty="0" smtClean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600" dirty="0">
                <a:solidFill>
                  <a:srgbClr val="446889"/>
                </a:solidFill>
                <a:latin typeface="Roboto Condensed"/>
              </a:rPr>
              <a:t>(SGK, tr.17)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4734" y="-413111"/>
            <a:ext cx="3880187" cy="379552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HC Green Grove" panose="02000000000000000000" pitchFamily="5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8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61" normalizeH="0" baseline="0" noProof="0">
                  <a:ln>
                    <a:noFill/>
                  </a:ln>
                  <a:solidFill>
                    <a:srgbClr val="446889"/>
                  </a:solidFill>
                  <a:effectLst/>
                  <a:uLnTx/>
                  <a:uFillTx/>
                  <a:latin typeface="SVN-HC Green Grove" panose="02000000000000000000" pitchFamily="50" charset="0"/>
                  <a:ea typeface="+mn-ea"/>
                  <a:cs typeface="+mn-cs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139" normalizeH="0" baseline="0" noProof="0">
                  <a:ln>
                    <a:noFill/>
                  </a:ln>
                  <a:solidFill>
                    <a:srgbClr val="446889"/>
                  </a:solidFill>
                  <a:effectLst/>
                  <a:uLnTx/>
                  <a:uFillTx/>
                  <a:latin typeface="SVN-HC Green Grove" panose="02000000000000000000" pitchFamily="50" charset="0"/>
                  <a:ea typeface="+mn-ea"/>
                  <a:cs typeface="+mn-cs"/>
                </a:rPr>
                <a:t>KẾT NỐI TRI THỨC VỚI CUỘC SỐNG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72875" y="1738128"/>
            <a:ext cx="3686425" cy="36730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8526" flipH="1">
            <a:off x="10814763" y="2520499"/>
            <a:ext cx="2265513" cy="22572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2389">
            <a:off x="-2033650" y="3716166"/>
            <a:ext cx="4005206" cy="5534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16561" y="5443110"/>
            <a:ext cx="156687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400" b="1" dirty="0">
                <a:solidFill>
                  <a:srgbClr val="446889"/>
                </a:solidFill>
                <a:latin typeface="Roboto Condensed" panose="020B0604020202020204" charset="0"/>
                <a:ea typeface="Roboto Condensed" panose="020B0604020202020204" charset="0"/>
              </a:rPr>
              <a:t>Nhiệm vụ </a:t>
            </a:r>
            <a:r>
              <a:rPr lang="en-US" sz="4400" b="1" dirty="0">
                <a:solidFill>
                  <a:srgbClr val="446889"/>
                </a:solidFill>
                <a:latin typeface="Roboto Condensed" panose="020B0604020202020204" charset="0"/>
                <a:ea typeface="Roboto Condensed" panose="020B0604020202020204" charset="0"/>
              </a:rPr>
              <a:t>3</a:t>
            </a:r>
            <a:r>
              <a:rPr lang="vi-VN" sz="4400" b="1" dirty="0" smtClean="0">
                <a:solidFill>
                  <a:srgbClr val="446889"/>
                </a:solidFill>
                <a:latin typeface="Roboto Condensed" panose="020B0604020202020204" charset="0"/>
                <a:ea typeface="Roboto Condensed" panose="020B0604020202020204" charset="0"/>
              </a:rPr>
              <a:t>:</a:t>
            </a:r>
            <a:r>
              <a:rPr lang="vi-VN" sz="4400" dirty="0" smtClean="0">
                <a:solidFill>
                  <a:srgbClr val="446889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vi-VN" sz="4400" dirty="0">
                <a:solidFill>
                  <a:srgbClr val="446889"/>
                </a:solidFill>
                <a:latin typeface="Roboto Condensed" panose="020B0604020202020204" charset="0"/>
                <a:ea typeface="Roboto Condensed" panose="020B0604020202020204" charset="0"/>
              </a:rPr>
              <a:t>Từ các bài tập trên, em có nhận xét về tác dụng của việc </a:t>
            </a:r>
            <a:endParaRPr lang="en-US" sz="4400" dirty="0">
              <a:solidFill>
                <a:srgbClr val="446889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algn="just">
              <a:lnSpc>
                <a:spcPct val="120000"/>
              </a:lnSpc>
            </a:pPr>
            <a:r>
              <a:rPr lang="vi-VN" sz="4400" dirty="0" err="1">
                <a:solidFill>
                  <a:srgbClr val="446889"/>
                </a:solidFill>
                <a:latin typeface="Roboto Condensed" panose="020B0604020202020204" charset="0"/>
                <a:ea typeface="Roboto Condensed" panose="020B0604020202020204" charset="0"/>
              </a:rPr>
              <a:t>mở</a:t>
            </a:r>
            <a:r>
              <a:rPr lang="vi-VN" sz="4400" dirty="0">
                <a:solidFill>
                  <a:srgbClr val="446889"/>
                </a:solidFill>
                <a:latin typeface="Roboto Condensed" panose="020B0604020202020204" charset="0"/>
                <a:ea typeface="Roboto Condensed" panose="020B0604020202020204" charset="0"/>
              </a:rPr>
              <a:t> rộng trạng ngữ bằng cụm từ? </a:t>
            </a:r>
          </a:p>
          <a:p>
            <a:pPr>
              <a:lnSpc>
                <a:spcPct val="120000"/>
              </a:lnSpc>
            </a:pPr>
            <a:r>
              <a:rPr lang="vi-VN" sz="3600" dirty="0">
                <a:solidFill>
                  <a:srgbClr val="446889"/>
                </a:solidFill>
                <a:latin typeface="Roboto Condensed" panose="020B0604020202020204" charset="0"/>
                <a:ea typeface="Roboto Condensed" panose="020B0604020202020204" charset="0"/>
              </a:rPr>
              <a:t/>
            </a:r>
            <a:br>
              <a:rPr lang="vi-VN" sz="3600" dirty="0">
                <a:solidFill>
                  <a:srgbClr val="446889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endParaRPr lang="vi-VN" sz="3600" dirty="0">
              <a:solidFill>
                <a:srgbClr val="446889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0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976948">
            <a:off x="15168216" y="663987"/>
            <a:ext cx="2314575" cy="487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86"/>
              </a:lnSpc>
              <a:spcBef>
                <a:spcPct val="0"/>
              </a:spcBef>
            </a:pPr>
            <a:r>
              <a:rPr lang="en-US" sz="26919">
                <a:solidFill>
                  <a:srgbClr val="F8EAFF"/>
                </a:solidFill>
                <a:latin typeface="Telegraf Bold"/>
              </a:rPr>
              <a:t>?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938738" y="4722259"/>
            <a:ext cx="1253006" cy="842482"/>
            <a:chOff x="0" y="0"/>
            <a:chExt cx="1930400" cy="12979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E4B9F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373381" y="4838336"/>
            <a:ext cx="6592000" cy="6375958"/>
            <a:chOff x="0" y="0"/>
            <a:chExt cx="8789333" cy="850127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981190"/>
              <a:ext cx="8789333" cy="652008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75363" y="0"/>
              <a:ext cx="2138491" cy="3370115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326791">
            <a:off x="309140" y="3687809"/>
            <a:ext cx="7150248" cy="6854021"/>
            <a:chOff x="0" y="0"/>
            <a:chExt cx="1248262" cy="11965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8262" cy="1196548"/>
            </a:xfrm>
            <a:custGeom>
              <a:avLst/>
              <a:gdLst/>
              <a:ahLst/>
              <a:cxnLst/>
              <a:rect l="l" t="t" r="r" b="b"/>
              <a:pathLst>
                <a:path w="1248262" h="1196548">
                  <a:moveTo>
                    <a:pt x="624131" y="0"/>
                  </a:moveTo>
                  <a:lnTo>
                    <a:pt x="745284" y="164858"/>
                  </a:lnTo>
                  <a:lnTo>
                    <a:pt x="936196" y="80154"/>
                  </a:lnTo>
                  <a:lnTo>
                    <a:pt x="955127" y="280991"/>
                  </a:lnTo>
                  <a:lnTo>
                    <a:pt x="1164644" y="299137"/>
                  </a:lnTo>
                  <a:lnTo>
                    <a:pt x="1076279" y="482140"/>
                  </a:lnTo>
                  <a:lnTo>
                    <a:pt x="1248262" y="598274"/>
                  </a:lnTo>
                  <a:lnTo>
                    <a:pt x="1076279" y="714408"/>
                  </a:lnTo>
                  <a:lnTo>
                    <a:pt x="1164644" y="897411"/>
                  </a:lnTo>
                  <a:lnTo>
                    <a:pt x="955127" y="915557"/>
                  </a:lnTo>
                  <a:lnTo>
                    <a:pt x="936196" y="1116394"/>
                  </a:lnTo>
                  <a:lnTo>
                    <a:pt x="745284" y="1031690"/>
                  </a:lnTo>
                  <a:lnTo>
                    <a:pt x="624131" y="1196548"/>
                  </a:lnTo>
                  <a:lnTo>
                    <a:pt x="502977" y="1031690"/>
                  </a:lnTo>
                  <a:lnTo>
                    <a:pt x="312065" y="1116394"/>
                  </a:lnTo>
                  <a:lnTo>
                    <a:pt x="293135" y="915557"/>
                  </a:lnTo>
                  <a:lnTo>
                    <a:pt x="83618" y="897411"/>
                  </a:lnTo>
                  <a:lnTo>
                    <a:pt x="171983" y="714408"/>
                  </a:lnTo>
                  <a:lnTo>
                    <a:pt x="0" y="598274"/>
                  </a:lnTo>
                  <a:lnTo>
                    <a:pt x="171983" y="482140"/>
                  </a:lnTo>
                  <a:lnTo>
                    <a:pt x="83618" y="299137"/>
                  </a:lnTo>
                  <a:lnTo>
                    <a:pt x="293135" y="280991"/>
                  </a:lnTo>
                  <a:lnTo>
                    <a:pt x="312065" y="80154"/>
                  </a:lnTo>
                  <a:lnTo>
                    <a:pt x="502977" y="164858"/>
                  </a:lnTo>
                  <a:lnTo>
                    <a:pt x="624131" y="0"/>
                  </a:lnTo>
                  <a:close/>
                </a:path>
              </a:pathLst>
            </a:custGeom>
            <a:solidFill>
              <a:srgbClr val="F8EAFF">
                <a:alpha val="77647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02087" y="299393"/>
              <a:ext cx="826546" cy="63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Cung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cấp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thông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tin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cụ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thể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hơn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về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thời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gian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không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gian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phương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tiện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cách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thức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mục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đích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...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của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sự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việc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được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nói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đến</a:t>
              </a:r>
              <a:r>
                <a:rPr lang="en-US" sz="3399" dirty="0">
                  <a:solidFill>
                    <a:srgbClr val="F936AE">
                      <a:alpha val="77647"/>
                    </a:srgbClr>
                  </a:solidFill>
                  <a:latin typeface="Roboto Condensed Bold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09127" y="1461721"/>
            <a:ext cx="14335673" cy="2253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spc="12" dirty="0">
                <a:solidFill>
                  <a:srgbClr val="454B85"/>
                </a:solidFill>
                <a:latin typeface="SVN-HC Rostrum" panose="02000506000000020003" pitchFamily="50" charset="0"/>
              </a:rPr>
              <a:t>I.  TÁC DỤNG CỦA VIỆC MỞ RỘNG TRẠNG NGỮ CỦA CÂU BẰNG CỤM TỪ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250219">
            <a:off x="7538093" y="4467273"/>
            <a:ext cx="6137071" cy="5882819"/>
            <a:chOff x="0" y="0"/>
            <a:chExt cx="1248262" cy="11965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48262" cy="1196548"/>
            </a:xfrm>
            <a:custGeom>
              <a:avLst/>
              <a:gdLst/>
              <a:ahLst/>
              <a:cxnLst/>
              <a:rect l="l" t="t" r="r" b="b"/>
              <a:pathLst>
                <a:path w="1248262" h="1196548">
                  <a:moveTo>
                    <a:pt x="624131" y="0"/>
                  </a:moveTo>
                  <a:lnTo>
                    <a:pt x="745284" y="164858"/>
                  </a:lnTo>
                  <a:lnTo>
                    <a:pt x="936196" y="80154"/>
                  </a:lnTo>
                  <a:lnTo>
                    <a:pt x="955127" y="280991"/>
                  </a:lnTo>
                  <a:lnTo>
                    <a:pt x="1164644" y="299137"/>
                  </a:lnTo>
                  <a:lnTo>
                    <a:pt x="1076279" y="482140"/>
                  </a:lnTo>
                  <a:lnTo>
                    <a:pt x="1248262" y="598274"/>
                  </a:lnTo>
                  <a:lnTo>
                    <a:pt x="1076279" y="714408"/>
                  </a:lnTo>
                  <a:lnTo>
                    <a:pt x="1164644" y="897411"/>
                  </a:lnTo>
                  <a:lnTo>
                    <a:pt x="955127" y="915557"/>
                  </a:lnTo>
                  <a:lnTo>
                    <a:pt x="936196" y="1116394"/>
                  </a:lnTo>
                  <a:lnTo>
                    <a:pt x="745284" y="1031690"/>
                  </a:lnTo>
                  <a:lnTo>
                    <a:pt x="624131" y="1196548"/>
                  </a:lnTo>
                  <a:lnTo>
                    <a:pt x="502977" y="1031690"/>
                  </a:lnTo>
                  <a:lnTo>
                    <a:pt x="312065" y="1116394"/>
                  </a:lnTo>
                  <a:lnTo>
                    <a:pt x="293135" y="915557"/>
                  </a:lnTo>
                  <a:lnTo>
                    <a:pt x="83618" y="897411"/>
                  </a:lnTo>
                  <a:lnTo>
                    <a:pt x="171983" y="714408"/>
                  </a:lnTo>
                  <a:lnTo>
                    <a:pt x="0" y="598274"/>
                  </a:lnTo>
                  <a:lnTo>
                    <a:pt x="171983" y="482140"/>
                  </a:lnTo>
                  <a:lnTo>
                    <a:pt x="83618" y="299137"/>
                  </a:lnTo>
                  <a:lnTo>
                    <a:pt x="293135" y="280991"/>
                  </a:lnTo>
                  <a:lnTo>
                    <a:pt x="312065" y="80154"/>
                  </a:lnTo>
                  <a:lnTo>
                    <a:pt x="502977" y="164858"/>
                  </a:lnTo>
                  <a:lnTo>
                    <a:pt x="624131" y="0"/>
                  </a:lnTo>
                  <a:close/>
                </a:path>
              </a:pathLst>
            </a:custGeom>
            <a:solidFill>
              <a:srgbClr val="6E5AE2">
                <a:alpha val="77647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282933" y="280774"/>
              <a:ext cx="682396" cy="63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Khiến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cho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ý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nghĩa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câu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văn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trở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nên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đầy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đủ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phong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phú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sâu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sắc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hơn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câu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văn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trở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nên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 hay </a:t>
              </a:r>
              <a:r>
                <a:rPr lang="en-US" sz="3399" dirty="0" err="1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hơn</a:t>
              </a:r>
              <a:r>
                <a:rPr lang="en-US" sz="3399" dirty="0">
                  <a:solidFill>
                    <a:srgbClr val="F2F2F2">
                      <a:alpha val="77647"/>
                    </a:srgbClr>
                  </a:solidFill>
                  <a:latin typeface="Roboto Condensed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1485</Words>
  <Application>Microsoft Office PowerPoint</Application>
  <PresentationFormat>Custom</PresentationFormat>
  <Paragraphs>203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Roboto Condensed Italics</vt:lpstr>
      <vt:lpstr>Calibri</vt:lpstr>
      <vt:lpstr>SVN-HC Rostrum</vt:lpstr>
      <vt:lpstr>SVN-HC Santoro Script</vt:lpstr>
      <vt:lpstr>SVN-HC Green Grove</vt:lpstr>
      <vt:lpstr>Roboto Condensed Bold</vt:lpstr>
      <vt:lpstr>SVN-HC 1</vt:lpstr>
      <vt:lpstr>Roboto Condensed</vt:lpstr>
      <vt:lpstr>Arial</vt:lpstr>
      <vt:lpstr>SVN-HC 2</vt:lpstr>
      <vt:lpstr>Telegraf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tiếng Việt</dc:title>
  <cp:lastModifiedBy>Huyen Anh</cp:lastModifiedBy>
  <cp:revision>7</cp:revision>
  <dcterms:created xsi:type="dcterms:W3CDTF">2006-08-16T00:00:00Z</dcterms:created>
  <dcterms:modified xsi:type="dcterms:W3CDTF">2023-09-13T02:51:03Z</dcterms:modified>
  <dc:identifier>DAFHgaIQwjk</dc:identifier>
</cp:coreProperties>
</file>