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77" r:id="rId4"/>
    <p:sldId id="257" r:id="rId5"/>
    <p:sldId id="258" r:id="rId6"/>
    <p:sldId id="259" r:id="rId7"/>
    <p:sldId id="260" r:id="rId8"/>
    <p:sldId id="261" r:id="rId9"/>
    <p:sldId id="276" r:id="rId10"/>
    <p:sldId id="262" r:id="rId11"/>
    <p:sldId id="263" r:id="rId12"/>
    <p:sldId id="264" r:id="rId13"/>
    <p:sldId id="278" r:id="rId14"/>
    <p:sldId id="265" r:id="rId15"/>
    <p:sldId id="279" r:id="rId16"/>
    <p:sldId id="266" r:id="rId17"/>
    <p:sldId id="280" r:id="rId18"/>
    <p:sldId id="267" r:id="rId19"/>
    <p:sldId id="268" r:id="rId20"/>
    <p:sldId id="269" r:id="rId21"/>
    <p:sldId id="281" r:id="rId22"/>
    <p:sldId id="270" r:id="rId23"/>
    <p:sldId id="271" r:id="rId24"/>
    <p:sldId id="272" r:id="rId25"/>
    <p:sldId id="282" r:id="rId26"/>
    <p:sldId id="273" r:id="rId27"/>
    <p:sldId id="274" r:id="rId28"/>
  </p:sldIdLst>
  <p:sldSz cx="18288000" cy="10287000"/>
  <p:notesSz cx="6858000" cy="9144000"/>
  <p:embeddedFontLst>
    <p:embeddedFont>
      <p:font typeface="Fraunces" panose="020B0604020202020204" charset="-93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oboto Condensed" panose="020B060402020202020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7ujdVDn8at/Km3YvAhrV8h2x2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ECDD0C-DD91-48EE-ABAC-247EDB0DC4A9}">
  <a:tblStyle styleId="{83ECDD0C-DD91-48EE-ABAC-247EDB0DC4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42" d="100"/>
          <a:sy n="42" d="100"/>
        </p:scale>
        <p:origin x="82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634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0220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979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090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2750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938262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157718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5096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11998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72958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78297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61717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7923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54579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2308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</a:pPr>
            <a:fld id="{F86BAB08-D03A-4FEF-8092-001CB785BBA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2023/9/17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</a:pPr>
            <a:fld id="{B8AB37BB-E8A6-440B-8775-2A002C97BC55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3716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7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324642">
            <a:off x="16136020" y="-2056218"/>
            <a:ext cx="4303961" cy="447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97796" y="1228317"/>
            <a:ext cx="2212551" cy="239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18016" flipH="1">
            <a:off x="12598378" y="17532"/>
            <a:ext cx="2627376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3218">
            <a:off x="10621193" y="-479946"/>
            <a:ext cx="2090950" cy="228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262937" y="5483835"/>
            <a:ext cx="4517807" cy="50267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"/>
          <p:cNvGrpSpPr/>
          <p:nvPr/>
        </p:nvGrpSpPr>
        <p:grpSpPr>
          <a:xfrm>
            <a:off x="1944631" y="5143500"/>
            <a:ext cx="8602014" cy="3086104"/>
            <a:chOff x="0" y="0"/>
            <a:chExt cx="2265551" cy="812800"/>
          </a:xfrm>
        </p:grpSpPr>
        <p:sp>
          <p:nvSpPr>
            <p:cNvPr id="90" name="Google Shape;90;p1"/>
            <p:cNvSpPr/>
            <p:nvPr/>
          </p:nvSpPr>
          <p:spPr>
            <a:xfrm>
              <a:off x="0" y="0"/>
              <a:ext cx="2265551" cy="316764"/>
            </a:xfrm>
            <a:custGeom>
              <a:avLst/>
              <a:gdLst/>
              <a:ahLst/>
              <a:cxnLst/>
              <a:rect l="l" t="t" r="r" b="b"/>
              <a:pathLst>
                <a:path w="2265551" h="316764" extrusionOk="0">
                  <a:moveTo>
                    <a:pt x="45901" y="0"/>
                  </a:moveTo>
                  <a:lnTo>
                    <a:pt x="2219650" y="0"/>
                  </a:lnTo>
                  <a:cubicBezTo>
                    <a:pt x="2245000" y="0"/>
                    <a:pt x="2265551" y="20550"/>
                    <a:pt x="2265551" y="45901"/>
                  </a:cubicBezTo>
                  <a:lnTo>
                    <a:pt x="2265551" y="270864"/>
                  </a:lnTo>
                  <a:cubicBezTo>
                    <a:pt x="2265551" y="296214"/>
                    <a:pt x="2245000" y="316764"/>
                    <a:pt x="2219650" y="316764"/>
                  </a:cubicBezTo>
                  <a:lnTo>
                    <a:pt x="45901" y="316764"/>
                  </a:lnTo>
                  <a:cubicBezTo>
                    <a:pt x="20550" y="316764"/>
                    <a:pt x="0" y="296214"/>
                    <a:pt x="0" y="270864"/>
                  </a:cubicBezTo>
                  <a:lnTo>
                    <a:pt x="0" y="45901"/>
                  </a:lnTo>
                  <a:cubicBezTo>
                    <a:pt x="0" y="20550"/>
                    <a:pt x="20550" y="0"/>
                    <a:pt x="45901" y="0"/>
                  </a:cubicBezTo>
                  <a:close/>
                </a:path>
              </a:pathLst>
            </a:custGeom>
            <a:solidFill>
              <a:srgbClr val="D84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2" name="Google Shape;9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61965" y="7626345"/>
            <a:ext cx="6923157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1928976" y="5260670"/>
            <a:ext cx="888889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</a:t>
            </a:r>
            <a:r>
              <a:rPr lang="en-US" sz="5000" b="0" i="0" u="none" strike="noStrike" cap="none" dirty="0" err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ào</a:t>
            </a:r>
            <a:r>
              <a:rPr lang="en-US" sz="5000" b="0" i="0" u="none" strike="noStrike" cap="none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</a:t>
            </a:r>
            <a:r>
              <a:rPr lang="en-US" sz="5000" b="0" i="0" u="none" strike="noStrike" cap="none" dirty="0" err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cây</a:t>
            </a:r>
            <a:r>
              <a:rPr lang="en-US" sz="5000" b="0" i="0" u="none" strike="noStrike" cap="none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b="0" i="0" u="none" strike="noStrike" cap="none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táo</a:t>
            </a:r>
            <a:r>
              <a:rPr lang="en-US" sz="5000" b="0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</a:t>
            </a:r>
            <a:r>
              <a:rPr lang="en-US" sz="5000" b="0" i="0" u="none" strike="noStrike" cap="none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ăn</a:t>
            </a:r>
            <a:r>
              <a:rPr lang="en-US" sz="5000" b="0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</a:t>
            </a:r>
            <a:r>
              <a:rPr lang="en-US" sz="5000" b="0" i="0" u="none" strike="noStrike" cap="none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cây</a:t>
            </a:r>
            <a:r>
              <a:rPr lang="en-US" sz="5000" b="0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sung</a:t>
            </a:r>
            <a:endParaRPr dirty="0"/>
          </a:p>
        </p:txBody>
      </p:sp>
      <p:sp>
        <p:nvSpPr>
          <p:cNvPr id="94" name="Google Shape;94;p1"/>
          <p:cNvSpPr txBox="1"/>
          <p:nvPr/>
        </p:nvSpPr>
        <p:spPr>
          <a:xfrm>
            <a:off x="1700765" y="3164820"/>
            <a:ext cx="9881635" cy="1438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3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VUA TIẾNG VIỆT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1700765" y="1271022"/>
            <a:ext cx="9743882" cy="188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i="0" u="none" strike="noStrike" cap="none">
                <a:solidFill>
                  <a:srgbClr val="373735"/>
                </a:solidFill>
                <a:latin typeface="Fraunces"/>
                <a:ea typeface="Fraunces"/>
                <a:cs typeface="Fraunces"/>
                <a:sym typeface="Fraunces"/>
              </a:rPr>
              <a:t>KHỞI ĐỘNG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11285122" y="5038725"/>
            <a:ext cx="6621669" cy="1255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1. Sắp xếp những từ đã cho thành một cụm từ có nghĩa</a:t>
            </a:r>
            <a:endParaRPr sz="3399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11444647" y="6626918"/>
            <a:ext cx="6462145" cy="189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2. Bằng kiến thức đã học ở Tiểu học, hãy xác định từ đơn và từ phức trong câu mà em vừa sắp xếp được.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5313">
            <a:off x="1793106" y="13257"/>
            <a:ext cx="3729051" cy="247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27281">
            <a:off x="-1078835" y="-553271"/>
            <a:ext cx="291023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082605">
            <a:off x="1387695" y="-1493588"/>
            <a:ext cx="2415163" cy="243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6">
            <a:alphaModFix/>
          </a:blip>
          <a:srcRect l="2346" t="3006" r="1930"/>
          <a:stretch/>
        </p:blipFill>
        <p:spPr>
          <a:xfrm rot="10343032">
            <a:off x="4440107" y="-1429941"/>
            <a:ext cx="2593434" cy="2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70291">
            <a:off x="3334864" y="8670224"/>
            <a:ext cx="2238670" cy="242853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8"/>
          <p:cNvSpPr/>
          <p:nvPr/>
        </p:nvSpPr>
        <p:spPr>
          <a:xfrm>
            <a:off x="1780515" y="3556902"/>
            <a:ext cx="5904663" cy="4721757"/>
          </a:xfrm>
          <a:custGeom>
            <a:avLst/>
            <a:gdLst/>
            <a:ahLst/>
            <a:cxnLst/>
            <a:rect l="l" t="t" r="r" b="b"/>
            <a:pathLst>
              <a:path w="1510330" h="1207759" extrusionOk="0">
                <a:moveTo>
                  <a:pt x="1385869" y="1207759"/>
                </a:moveTo>
                <a:lnTo>
                  <a:pt x="124460" y="1207759"/>
                </a:lnTo>
                <a:cubicBezTo>
                  <a:pt x="55880" y="1207759"/>
                  <a:pt x="0" y="1151879"/>
                  <a:pt x="0" y="10832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85870" y="0"/>
                </a:lnTo>
                <a:cubicBezTo>
                  <a:pt x="1454450" y="0"/>
                  <a:pt x="1510330" y="55880"/>
                  <a:pt x="1510330" y="124460"/>
                </a:cubicBezTo>
                <a:lnTo>
                  <a:pt x="1510330" y="1083299"/>
                </a:lnTo>
                <a:cubicBezTo>
                  <a:pt x="1510330" y="1151879"/>
                  <a:pt x="1454450" y="1207759"/>
                  <a:pt x="1385870" y="12077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074484">
            <a:off x="-2259738" y="7253002"/>
            <a:ext cx="554367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765" flipH="1">
            <a:off x="1422927" y="8539671"/>
            <a:ext cx="2206065" cy="2207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8"/>
          <p:cNvSpPr txBox="1"/>
          <p:nvPr/>
        </p:nvSpPr>
        <p:spPr>
          <a:xfrm>
            <a:off x="2054396" y="1115156"/>
            <a:ext cx="11280604" cy="11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TỪ ĐƠN, TỪ PHỨC</a:t>
            </a:r>
            <a:endParaRPr/>
          </a:p>
        </p:txBody>
      </p:sp>
      <p:sp>
        <p:nvSpPr>
          <p:cNvPr id="207" name="Google Shape;207;p8"/>
          <p:cNvSpPr txBox="1"/>
          <p:nvPr/>
        </p:nvSpPr>
        <p:spPr>
          <a:xfrm>
            <a:off x="2356111" y="3722090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 cầu</a:t>
            </a:r>
            <a:endParaRPr/>
          </a:p>
        </p:txBody>
      </p:sp>
      <p:sp>
        <p:nvSpPr>
          <p:cNvPr id="208" name="Google Shape;208;p8"/>
          <p:cNvSpPr txBox="1"/>
          <p:nvPr/>
        </p:nvSpPr>
        <p:spPr>
          <a:xfrm>
            <a:off x="1780515" y="234091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 về từ đơn, từ phức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2205346" y="4390624"/>
            <a:ext cx="5055000" cy="384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Thảo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4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láy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đường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đời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tiên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 SGK tr.20)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diện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miệng</a:t>
            </a:r>
            <a:endParaRPr sz="3399" b="0" i="0" u="none" strike="noStrike" cap="none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9510615" y="3722090"/>
            <a:ext cx="3671985" cy="66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 2 SGK tr.20</a:t>
            </a:r>
            <a:endParaRPr/>
          </a:p>
        </p:txBody>
      </p:sp>
      <p:sp>
        <p:nvSpPr>
          <p:cNvPr id="211" name="Google Shape;211;p8"/>
          <p:cNvSpPr txBox="1"/>
          <p:nvPr/>
        </p:nvSpPr>
        <p:spPr>
          <a:xfrm>
            <a:off x="9510614" y="4719302"/>
            <a:ext cx="8320185" cy="3188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 số từ láy trong bài </a:t>
            </a:r>
            <a:r>
              <a:rPr lang="en-US" sz="4400" b="0" i="1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 học đường đời đầu tiên</a:t>
            </a:r>
            <a:r>
              <a:rPr lang="en-US" sz="4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phanh phách, phành phạch, giòn giã, ngoàm ngoạp, hừ hừ, véo von, văng vẳng,…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5313">
            <a:off x="1793106" y="13257"/>
            <a:ext cx="3729051" cy="247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27281">
            <a:off x="-1078835" y="-553271"/>
            <a:ext cx="291023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082605">
            <a:off x="1387695" y="-1493588"/>
            <a:ext cx="2415163" cy="243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9"/>
          <p:cNvPicPr preferRelativeResize="0"/>
          <p:nvPr/>
        </p:nvPicPr>
        <p:blipFill rotWithShape="1">
          <a:blip r:embed="rId6">
            <a:alphaModFix/>
          </a:blip>
          <a:srcRect l="2346" t="3006" r="1930"/>
          <a:stretch/>
        </p:blipFill>
        <p:spPr>
          <a:xfrm rot="10343032">
            <a:off x="4440107" y="-1429941"/>
            <a:ext cx="2593434" cy="2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70291">
            <a:off x="3334864" y="8670224"/>
            <a:ext cx="2238670" cy="24285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"/>
          <p:cNvSpPr/>
          <p:nvPr/>
        </p:nvSpPr>
        <p:spPr>
          <a:xfrm>
            <a:off x="1780515" y="3556902"/>
            <a:ext cx="5904663" cy="4721757"/>
          </a:xfrm>
          <a:custGeom>
            <a:avLst/>
            <a:gdLst/>
            <a:ahLst/>
            <a:cxnLst/>
            <a:rect l="l" t="t" r="r" b="b"/>
            <a:pathLst>
              <a:path w="1510330" h="1207759" extrusionOk="0">
                <a:moveTo>
                  <a:pt x="1385869" y="1207759"/>
                </a:moveTo>
                <a:lnTo>
                  <a:pt x="124460" y="1207759"/>
                </a:lnTo>
                <a:cubicBezTo>
                  <a:pt x="55880" y="1207759"/>
                  <a:pt x="0" y="1151879"/>
                  <a:pt x="0" y="10832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85870" y="0"/>
                </a:lnTo>
                <a:cubicBezTo>
                  <a:pt x="1454450" y="0"/>
                  <a:pt x="1510330" y="55880"/>
                  <a:pt x="1510330" y="124460"/>
                </a:cubicBezTo>
                <a:lnTo>
                  <a:pt x="1510330" y="1083299"/>
                </a:lnTo>
                <a:cubicBezTo>
                  <a:pt x="1510330" y="1151879"/>
                  <a:pt x="1454450" y="1207759"/>
                  <a:pt x="1385870" y="12077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074484">
            <a:off x="-2259738" y="7253002"/>
            <a:ext cx="554367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765" flipH="1">
            <a:off x="1422927" y="8539671"/>
            <a:ext cx="2206065" cy="220728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 txBox="1"/>
          <p:nvPr/>
        </p:nvSpPr>
        <p:spPr>
          <a:xfrm>
            <a:off x="2054396" y="1115156"/>
            <a:ext cx="11052004" cy="11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TỪ ĐƠN, TỪ PHỨC</a:t>
            </a:r>
            <a:endParaRPr/>
          </a:p>
        </p:txBody>
      </p:sp>
      <p:sp>
        <p:nvSpPr>
          <p:cNvPr id="225" name="Google Shape;225;p9"/>
          <p:cNvSpPr txBox="1"/>
          <p:nvPr/>
        </p:nvSpPr>
        <p:spPr>
          <a:xfrm>
            <a:off x="2356111" y="3722090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 cầu</a:t>
            </a:r>
            <a:endParaRPr/>
          </a:p>
        </p:txBody>
      </p:sp>
      <p:sp>
        <p:nvSpPr>
          <p:cNvPr id="226" name="Google Shape;226;p9"/>
          <p:cNvSpPr txBox="1"/>
          <p:nvPr/>
        </p:nvSpPr>
        <p:spPr>
          <a:xfrm>
            <a:off x="1780515" y="234091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27" name="Google Shape;227;p9"/>
          <p:cNvSpPr txBox="1"/>
          <p:nvPr/>
        </p:nvSpPr>
        <p:spPr>
          <a:xfrm>
            <a:off x="2156016" y="4455652"/>
            <a:ext cx="5055000" cy="384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Thảo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đôi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phút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láy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r>
              <a:rPr lang="en-US" sz="3399" b="1" i="1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1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3 SGK tr.20),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diện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miệng</a:t>
            </a:r>
            <a:endParaRPr sz="3399" b="0" i="0" u="none" strike="noStrike" cap="none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8322132" y="3722090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 3 SGK tr.20</a:t>
            </a:r>
            <a:endParaRPr/>
          </a:p>
        </p:txBody>
      </p:sp>
      <p:graphicFrame>
        <p:nvGraphicFramePr>
          <p:cNvPr id="229" name="Google Shape;229;p9"/>
          <p:cNvGraphicFramePr/>
          <p:nvPr>
            <p:extLst>
              <p:ext uri="{D42A27DB-BD31-4B8C-83A1-F6EECF244321}">
                <p14:modId xmlns:p14="http://schemas.microsoft.com/office/powerpoint/2010/main" val="3521062263"/>
              </p:ext>
            </p:extLst>
          </p:nvPr>
        </p:nvGraphicFramePr>
        <p:xfrm>
          <a:off x="8322132" y="4751439"/>
          <a:ext cx="9087675" cy="4544025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337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2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láy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Tác dụng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1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Thỉnh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thoảng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phanh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phách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ngoàm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ngoạp</a:t>
                      </a:r>
                      <a:endParaRPr sz="11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Các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láy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đã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góp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phần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khắc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họa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hình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ảnh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khỏe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khoắn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cường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tráng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tràn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đầy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sức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sống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Dế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Mèn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;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đồng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thời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giúp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người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hình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dung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rõ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về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nhân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vật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sz="11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 b="5786"/>
          <a:stretch/>
        </p:blipFill>
        <p:spPr>
          <a:xfrm>
            <a:off x="13782437" y="5969787"/>
            <a:ext cx="59829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 l="5910" t="8251" r="1280" b="2584"/>
          <a:stretch/>
        </p:blipFill>
        <p:spPr>
          <a:xfrm rot="-9966725" flipH="1">
            <a:off x="-1739835" y="-1612786"/>
            <a:ext cx="6797317" cy="642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42329">
            <a:off x="13163489" y="1832886"/>
            <a:ext cx="4777751" cy="40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972153" flipH="1">
            <a:off x="-1337983" y="6383616"/>
            <a:ext cx="5271645" cy="485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7">
            <a:alphaModFix/>
          </a:blip>
          <a:srcRect t="1159" r="1446" b="3638"/>
          <a:stretch/>
        </p:blipFill>
        <p:spPr>
          <a:xfrm>
            <a:off x="3993676" y="-72897"/>
            <a:ext cx="10300648" cy="1043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167945">
            <a:off x="15381491" y="-659034"/>
            <a:ext cx="4385362" cy="451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866253" flipH="1">
            <a:off x="3013583" y="8020101"/>
            <a:ext cx="4913194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10">
            <a:alphaModFix/>
          </a:blip>
          <a:srcRect r="1695"/>
          <a:stretch/>
        </p:blipFill>
        <p:spPr>
          <a:xfrm>
            <a:off x="1165886" y="1246231"/>
            <a:ext cx="2159530" cy="196006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6817835" y="2169114"/>
            <a:ext cx="5410123" cy="49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BÀI 1. TÔI VÀ CÁC BẠN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6725284" y="3025310"/>
            <a:ext cx="5502675" cy="61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4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THỰC HÀNH TIẾNG VIỆT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289560" y="3967206"/>
            <a:ext cx="18345045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aunces"/>
              </a:rPr>
              <a:t>LUYỆN TẬP NGHĨA CỦA TỪ</a:t>
            </a:r>
            <a:endParaRPr lang="en-US" sz="8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</a:t>
            </a:r>
          </a:p>
        </p:txBody>
      </p:sp>
    </p:spTree>
    <p:extLst>
      <p:ext uri="{BB962C8B-B14F-4D97-AF65-F5344CB8AC3E}">
        <p14:creationId xmlns:p14="http://schemas.microsoft.com/office/powerpoint/2010/main" val="10472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77631">
            <a:off x="15272699" y="-2060561"/>
            <a:ext cx="4687834" cy="4717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0"/>
          <p:cNvGrpSpPr/>
          <p:nvPr/>
        </p:nvGrpSpPr>
        <p:grpSpPr>
          <a:xfrm>
            <a:off x="1496331" y="7526029"/>
            <a:ext cx="8183850" cy="3086102"/>
            <a:chOff x="0" y="0"/>
            <a:chExt cx="2155417" cy="812800"/>
          </a:xfrm>
        </p:grpSpPr>
        <p:sp>
          <p:nvSpPr>
            <p:cNvPr id="236" name="Google Shape;236;p10"/>
            <p:cNvSpPr/>
            <p:nvPr/>
          </p:nvSpPr>
          <p:spPr>
            <a:xfrm>
              <a:off x="0" y="0"/>
              <a:ext cx="2155417" cy="521364"/>
            </a:xfrm>
            <a:custGeom>
              <a:avLst/>
              <a:gdLst/>
              <a:ahLst/>
              <a:cxnLst/>
              <a:rect l="l" t="t" r="r" b="b"/>
              <a:pathLst>
                <a:path w="2155417" h="521364" extrusionOk="0">
                  <a:moveTo>
                    <a:pt x="48246" y="0"/>
                  </a:moveTo>
                  <a:lnTo>
                    <a:pt x="2107171" y="0"/>
                  </a:lnTo>
                  <a:cubicBezTo>
                    <a:pt x="2133817" y="0"/>
                    <a:pt x="2155417" y="21600"/>
                    <a:pt x="2155417" y="48246"/>
                  </a:cubicBezTo>
                  <a:lnTo>
                    <a:pt x="2155417" y="473118"/>
                  </a:lnTo>
                  <a:cubicBezTo>
                    <a:pt x="2155417" y="499764"/>
                    <a:pt x="2133817" y="521364"/>
                    <a:pt x="2107171" y="521364"/>
                  </a:cubicBezTo>
                  <a:lnTo>
                    <a:pt x="48246" y="521364"/>
                  </a:lnTo>
                  <a:cubicBezTo>
                    <a:pt x="21600" y="521364"/>
                    <a:pt x="0" y="499764"/>
                    <a:pt x="0" y="473118"/>
                  </a:cubicBezTo>
                  <a:lnTo>
                    <a:pt x="0" y="48246"/>
                  </a:lnTo>
                  <a:cubicBezTo>
                    <a:pt x="0" y="21600"/>
                    <a:pt x="21600" y="0"/>
                    <a:pt x="48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99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8" name="Google Shape;23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9740" y="1028700"/>
            <a:ext cx="2203859" cy="194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0115" y="1897811"/>
            <a:ext cx="5378389" cy="760733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 txBox="1"/>
          <p:nvPr/>
        </p:nvSpPr>
        <p:spPr>
          <a:xfrm>
            <a:off x="1496331" y="704011"/>
            <a:ext cx="11381469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 dirty="0" smtClean="0">
                <a:solidFill>
                  <a:srgbClr val="5B6BCB"/>
                </a:solidFill>
                <a:latin typeface="Fraunces"/>
                <a:ea typeface="Fraunces"/>
                <a:cs typeface="Fraunces"/>
                <a:sym typeface="Fraunces"/>
              </a:rPr>
              <a:t>I. </a:t>
            </a:r>
            <a:r>
              <a:rPr lang="en-US" sz="6999" b="1" i="0" u="none" strike="noStrike" cap="none" dirty="0">
                <a:solidFill>
                  <a:srgbClr val="5B6BCB"/>
                </a:solidFill>
                <a:latin typeface="Fraunces"/>
                <a:ea typeface="Fraunces"/>
                <a:cs typeface="Fraunces"/>
                <a:sym typeface="Fraunces"/>
              </a:rPr>
              <a:t>NGHĨA CỦA TỪ NGỮ</a:t>
            </a:r>
            <a:endParaRPr dirty="0"/>
          </a:p>
        </p:txBody>
      </p:sp>
      <p:sp>
        <p:nvSpPr>
          <p:cNvPr id="241" name="Google Shape;241;p10"/>
          <p:cNvSpPr txBox="1"/>
          <p:nvPr/>
        </p:nvSpPr>
        <p:spPr>
          <a:xfrm>
            <a:off x="2062767" y="7714894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 cầu</a:t>
            </a:r>
            <a:endParaRPr/>
          </a:p>
        </p:txBody>
      </p:sp>
      <p:sp>
        <p:nvSpPr>
          <p:cNvPr id="242" name="Google Shape;242;p10"/>
          <p:cNvSpPr txBox="1"/>
          <p:nvPr/>
        </p:nvSpPr>
        <p:spPr>
          <a:xfrm>
            <a:off x="2072292" y="8503002"/>
            <a:ext cx="6477499" cy="60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thực hiện bài tập 4,5 tr 20; 1,2 tr26</a:t>
            </a:r>
            <a:endParaRPr/>
          </a:p>
        </p:txBody>
      </p:sp>
      <p:sp>
        <p:nvSpPr>
          <p:cNvPr id="243" name="Google Shape;243;p10"/>
          <p:cNvSpPr txBox="1"/>
          <p:nvPr/>
        </p:nvSpPr>
        <p:spPr>
          <a:xfrm>
            <a:off x="1496331" y="2023041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1. Cách giải nghĩa từ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1028700" y="3308096"/>
            <a:ext cx="9368715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34059" marR="0" lvl="1" indent="-36703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 thích nghĩa của từ từ việc suy đoán nghĩa dựa trên ngữ cảnh (các từ ngữ xung quanh)</a:t>
            </a:r>
            <a:endParaRPr/>
          </a:p>
          <a:p>
            <a:pPr marL="734059" marR="0" lvl="1" indent="-36703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 thích nghĩa của từ (thành ngữ) dựa trên các truyện kể mà thành ngữ hình thành</a:t>
            </a:r>
            <a:endParaRPr sz="36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45" name="Google Shape;24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413767" flipH="1">
            <a:off x="-1750765" y="-384865"/>
            <a:ext cx="2484001" cy="3313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09985" flipH="1">
            <a:off x="15559917" y="7623991"/>
            <a:ext cx="3303365" cy="311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2029" y="6255121"/>
            <a:ext cx="1424702" cy="15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732586">
            <a:off x="16978898" y="6446022"/>
            <a:ext cx="1486382" cy="118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61859">
            <a:off x="-647521" y="-793577"/>
            <a:ext cx="2323983" cy="23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413767" flipH="1">
            <a:off x="-1242000" y="526030"/>
            <a:ext cx="2484001" cy="331384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 txBox="1"/>
          <p:nvPr/>
        </p:nvSpPr>
        <p:spPr>
          <a:xfrm>
            <a:off x="1780515" y="202102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700" b="1" i="0" u="none" strike="noStrike" kern="0" cap="none" spc="0" normalizeH="0" baseline="0" noProof="0">
                <a:ln>
                  <a:noFill/>
                </a:ln>
                <a:solidFill>
                  <a:srgbClr val="D84F97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kumimoji="0" sz="4700" b="1" i="0" u="none" strike="noStrike" kern="0" cap="none" spc="0" normalizeH="0" baseline="0" noProof="0">
              <a:ln>
                <a:noFill/>
              </a:ln>
              <a:solidFill>
                <a:srgbClr val="D84F97"/>
              </a:solidFill>
              <a:effectLst/>
              <a:uLnTx/>
              <a:uFillTx/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>
            <a:off x="1496331" y="704011"/>
            <a:ext cx="12372069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999" b="1" i="0" u="none" strike="noStrike" kern="0" cap="none" spc="0" normalizeH="0" baseline="0" noProof="0" dirty="0" smtClean="0">
                <a:ln>
                  <a:noFill/>
                </a:ln>
                <a:solidFill>
                  <a:srgbClr val="424F9D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I. </a:t>
            </a:r>
            <a:r>
              <a:rPr kumimoji="0" lang="en-US" sz="6999" b="1" i="0" u="none" strike="noStrike" kern="0" cap="none" spc="0" normalizeH="0" baseline="0" noProof="0" dirty="0">
                <a:ln>
                  <a:noFill/>
                </a:ln>
                <a:solidFill>
                  <a:srgbClr val="424F9D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NGHĨA CỦA TỪ NGỮ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11"/>
          <p:cNvSpPr txBox="1"/>
          <p:nvPr/>
        </p:nvSpPr>
        <p:spPr>
          <a:xfrm>
            <a:off x="1792561" y="3249903"/>
            <a:ext cx="7564800" cy="8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4 SGK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tr.20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cá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258" name="Google Shape;258;p11"/>
          <p:cNvGraphicFramePr/>
          <p:nvPr>
            <p:extLst>
              <p:ext uri="{D42A27DB-BD31-4B8C-83A1-F6EECF244321}">
                <p14:modId xmlns:p14="http://schemas.microsoft.com/office/powerpoint/2010/main" val="2008023021"/>
              </p:ext>
            </p:extLst>
          </p:nvPr>
        </p:nvGraphicFramePr>
        <p:xfrm>
          <a:off x="1792561" y="4279251"/>
          <a:ext cx="15354150" cy="4620908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320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7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Nghĩa thông thường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Nghĩa trong văn bản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4194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nghèo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94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mưa dầm sùi sụt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6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09985" flipH="1">
            <a:off x="15559917" y="7623991"/>
            <a:ext cx="3303365" cy="311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2029" y="6255121"/>
            <a:ext cx="1424702" cy="15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732586">
            <a:off x="16978898" y="6446022"/>
            <a:ext cx="1486382" cy="118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61859">
            <a:off x="-647521" y="-793577"/>
            <a:ext cx="2323983" cy="23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413767" flipH="1">
            <a:off x="-1242000" y="526030"/>
            <a:ext cx="2484001" cy="331384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 txBox="1"/>
          <p:nvPr/>
        </p:nvSpPr>
        <p:spPr>
          <a:xfrm>
            <a:off x="1780515" y="202102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>
            <a:off x="1496331" y="704011"/>
            <a:ext cx="12372069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 dirty="0" smtClean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</a:t>
            </a:r>
            <a:r>
              <a:rPr lang="en-US" sz="6999" b="1" i="0" u="none" strike="noStrike" cap="none" dirty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NGHĨA CỦA TỪ NGỮ</a:t>
            </a:r>
            <a:endParaRPr dirty="0"/>
          </a:p>
        </p:txBody>
      </p:sp>
      <p:sp>
        <p:nvSpPr>
          <p:cNvPr id="257" name="Google Shape;257;p11"/>
          <p:cNvSpPr txBox="1"/>
          <p:nvPr/>
        </p:nvSpPr>
        <p:spPr>
          <a:xfrm>
            <a:off x="1792561" y="3249903"/>
            <a:ext cx="288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600" b="1" i="0" u="none" strike="noStrike" cap="none" dirty="0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b="1" dirty="0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 </a:t>
            </a:r>
            <a:r>
              <a:rPr lang="en-US" sz="3600" b="1" i="0" u="none" strike="noStrike" cap="none" dirty="0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SGK tr.2</a:t>
            </a:r>
            <a:r>
              <a:rPr lang="en-US" sz="3600" b="1" dirty="0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</a:t>
            </a:r>
            <a:endParaRPr dirty="0"/>
          </a:p>
        </p:txBody>
      </p:sp>
      <p:graphicFrame>
        <p:nvGraphicFramePr>
          <p:cNvPr id="258" name="Google Shape;258;p11"/>
          <p:cNvGraphicFramePr/>
          <p:nvPr>
            <p:extLst>
              <p:ext uri="{D42A27DB-BD31-4B8C-83A1-F6EECF244321}">
                <p14:modId xmlns:p14="http://schemas.microsoft.com/office/powerpoint/2010/main" val="425839019"/>
              </p:ext>
            </p:extLst>
          </p:nvPr>
        </p:nvGraphicFramePr>
        <p:xfrm>
          <a:off x="1792561" y="4279251"/>
          <a:ext cx="15354150" cy="4317025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320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Nghĩa thông thường</a:t>
                      </a:r>
                      <a:endParaRPr sz="14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Nghĩa trong văn bản</a:t>
                      </a:r>
                      <a:endParaRPr sz="14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792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nghèo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hỉ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sự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thiếu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thốn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gì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cả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;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trái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với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giàu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Chỉ khả năng lao động, hoàn thành công việc ở mức kém, đuối sức hơn những người bình thường</a:t>
                      </a:r>
                      <a:endParaRPr sz="14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mưa dầm sùi sụt</a:t>
                      </a:r>
                      <a:endParaRPr sz="14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Mưa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nhỏ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rả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rích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kéo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dài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nhiều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ngày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dứt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Chỉ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điệu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nhỏ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buồn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thê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lương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4921" y="997557"/>
            <a:ext cx="16382058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lang="vi-VN" sz="4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5 </a:t>
            </a:r>
            <a:r>
              <a:rPr lang="en-US" sz="4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sz="48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tr</a:t>
            </a:r>
            <a:r>
              <a:rPr lang="en-US" sz="4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 20) (</a:t>
            </a:r>
            <a:r>
              <a:rPr lang="en-US" sz="48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lang="en-US" sz="4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cá</a:t>
            </a:r>
            <a:r>
              <a:rPr lang="en-US" sz="4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lang="en-US" sz="4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endParaRPr lang="vi-VN" sz="48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defTabSz="1371600">
              <a:buClrTx/>
            </a:pPr>
            <a:r>
              <a:rPr lang="vi-VN" sz="48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- Nghĩa của các thành ngữ: </a:t>
            </a:r>
          </a:p>
          <a:p>
            <a:pPr defTabSz="1371600">
              <a:buClrTx/>
            </a:pPr>
            <a:r>
              <a:rPr lang="vi-VN" sz="48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+ ăn xổi ở thì: </a:t>
            </a:r>
            <a:r>
              <a:rPr lang="vi-VN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cách sống tạm bợ cho qua ngày, không tính đến ổn định lâu dài (xổi: tạm thời, chóng vánh; ăn xổi: ăn ngay, có ngày nào ăn ngày ấy; ở thì: sống tạm bợ). </a:t>
            </a:r>
          </a:p>
          <a:p>
            <a:pPr defTabSz="1371600">
              <a:buClrTx/>
            </a:pPr>
            <a:endParaRPr lang="vi-VN" sz="4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defTabSz="1371600">
              <a:buClrTx/>
            </a:pPr>
            <a:r>
              <a:rPr lang="vi-VN" sz="48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+ tắt lửa tối đèn: </a:t>
            </a:r>
            <a:r>
              <a:rPr lang="vi-VN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chỉ tình huống bất trắc, khó khăn, cần sự giúp đỡ của những người xung quanh.</a:t>
            </a:r>
          </a:p>
          <a:p>
            <a:pPr defTabSz="1371600">
              <a:buClrTx/>
            </a:pPr>
            <a:r>
              <a:rPr lang="vi-VN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defTabSz="1371600">
              <a:buClrTx/>
            </a:pPr>
            <a:r>
              <a:rPr lang="vi-VN" sz="48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+ hôi như cú mèo:</a:t>
            </a:r>
            <a:r>
              <a:rPr lang="vi-VN" sz="4800" kern="1200" dirty="0">
                <a:latin typeface="Times New Roman" panose="02020603050405020304" pitchFamily="18" charset="0"/>
                <a:ea typeface="+mn-ea"/>
                <a:cs typeface="+mn-cs"/>
              </a:rPr>
              <a:t> có mùi khó chịu, hôi hám do vệ sinh cá nhân không sạch sẽ. </a:t>
            </a:r>
            <a:endParaRPr lang="vi-VN" sz="4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79646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09985" flipH="1">
            <a:off x="15559917" y="7623991"/>
            <a:ext cx="3303365" cy="311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2029" y="6255121"/>
            <a:ext cx="1424702" cy="15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732586">
            <a:off x="16978898" y="6446022"/>
            <a:ext cx="1486382" cy="118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61859">
            <a:off x="-647521" y="-793577"/>
            <a:ext cx="2323983" cy="23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413767" flipH="1">
            <a:off x="-1242000" y="526030"/>
            <a:ext cx="2484001" cy="331384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 txBox="1"/>
          <p:nvPr/>
        </p:nvSpPr>
        <p:spPr>
          <a:xfrm>
            <a:off x="1780515" y="202102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69" name="Google Shape;269;p12"/>
          <p:cNvSpPr txBox="1"/>
          <p:nvPr/>
        </p:nvSpPr>
        <p:spPr>
          <a:xfrm>
            <a:off x="1496331" y="704011"/>
            <a:ext cx="10848069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 dirty="0" smtClean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</a:t>
            </a:r>
            <a:r>
              <a:rPr lang="en-US" sz="6999" b="1" i="0" u="none" strike="noStrike" cap="none" dirty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NGHĨA CỦA TỪ NGỮ</a:t>
            </a:r>
            <a:endParaRPr dirty="0"/>
          </a:p>
        </p:txBody>
      </p:sp>
      <p:sp>
        <p:nvSpPr>
          <p:cNvPr id="270" name="Google Shape;270;p12"/>
          <p:cNvSpPr txBox="1"/>
          <p:nvPr/>
        </p:nvSpPr>
        <p:spPr>
          <a:xfrm>
            <a:off x="1792561" y="3249903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 5 tr20</a:t>
            </a:r>
            <a:endParaRPr/>
          </a:p>
        </p:txBody>
      </p:sp>
      <p:graphicFrame>
        <p:nvGraphicFramePr>
          <p:cNvPr id="271" name="Google Shape;271;p12"/>
          <p:cNvGraphicFramePr/>
          <p:nvPr/>
        </p:nvGraphicFramePr>
        <p:xfrm>
          <a:off x="1792561" y="4394808"/>
          <a:ext cx="15354175" cy="4343400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513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Thành ngữ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Đặt câu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Ăn xổi ở thì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Hoàn cảnh éo le khiến hắn ăn xổi ở thì cho qua ngày.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Tắt lửa tối đèn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Các cụ thường dạy, hàng xóm tắt lửa tối đèn có nhau.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Hôi như cú mèo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Cậu An đi đá bóng về nên người hôi như cú mèo.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2" name="Google Shape;27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92004">
            <a:off x="14176350" y="1606739"/>
            <a:ext cx="2443297" cy="1132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09985" flipH="1">
            <a:off x="15559917" y="7623991"/>
            <a:ext cx="3303365" cy="311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2029" y="6255121"/>
            <a:ext cx="1424702" cy="15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732586">
            <a:off x="16978898" y="6446022"/>
            <a:ext cx="1486382" cy="118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61859">
            <a:off x="-647521" y="-793577"/>
            <a:ext cx="2323983" cy="23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413767" flipH="1">
            <a:off x="-1242000" y="526030"/>
            <a:ext cx="2484001" cy="331384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3"/>
          <p:cNvSpPr txBox="1"/>
          <p:nvPr/>
        </p:nvSpPr>
        <p:spPr>
          <a:xfrm>
            <a:off x="1780515" y="202102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1496331" y="704011"/>
            <a:ext cx="11762469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 dirty="0" smtClean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</a:t>
            </a:r>
            <a:r>
              <a:rPr lang="en-US" sz="6999" b="1" i="0" u="none" strike="noStrike" cap="none" dirty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NGHĨA CỦA TỪ NGỮ</a:t>
            </a:r>
            <a:endParaRPr dirty="0"/>
          </a:p>
        </p:txBody>
      </p:sp>
      <p:sp>
        <p:nvSpPr>
          <p:cNvPr id="284" name="Google Shape;284;p13"/>
          <p:cNvSpPr txBox="1"/>
          <p:nvPr/>
        </p:nvSpPr>
        <p:spPr>
          <a:xfrm>
            <a:off x="1792561" y="3249903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 1 tr26</a:t>
            </a:r>
            <a:endParaRPr/>
          </a:p>
        </p:txBody>
      </p:sp>
      <p:graphicFrame>
        <p:nvGraphicFramePr>
          <p:cNvPr id="285" name="Google Shape;285;p13"/>
          <p:cNvGraphicFramePr/>
          <p:nvPr/>
        </p:nvGraphicFramePr>
        <p:xfrm>
          <a:off x="1792561" y="4394808"/>
          <a:ext cx="15354175" cy="4543425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513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9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Công nghiệp hóa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Là quá trình chuyển đổi, nâng cao tỉ trọng phát triển ngành công nghiệp trong toàn bộ các ngành kinh tế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Đô thị hóa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Là sự mở rộng của đô thị, tính theo tỉ lệ phần trăm giữa số dân đô thị trên tổng số dân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Biến hóa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Thay đổi</a:t>
                      </a:r>
                      <a:endParaRPr sz="110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09985" flipH="1">
            <a:off x="15559917" y="7623991"/>
            <a:ext cx="3303365" cy="311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2029" y="6255121"/>
            <a:ext cx="1424702" cy="15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732586">
            <a:off x="16978898" y="6446022"/>
            <a:ext cx="1486382" cy="118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61859">
            <a:off x="-647521" y="-793577"/>
            <a:ext cx="2323983" cy="23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413767" flipH="1">
            <a:off x="-1242000" y="526030"/>
            <a:ext cx="2484001" cy="331384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4"/>
          <p:cNvSpPr txBox="1"/>
          <p:nvPr/>
        </p:nvSpPr>
        <p:spPr>
          <a:xfrm>
            <a:off x="1780515" y="202102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96" name="Google Shape;296;p14"/>
          <p:cNvSpPr txBox="1"/>
          <p:nvPr/>
        </p:nvSpPr>
        <p:spPr>
          <a:xfrm>
            <a:off x="1496331" y="704011"/>
            <a:ext cx="10467069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 dirty="0" smtClean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</a:t>
            </a:r>
            <a:r>
              <a:rPr lang="en-US" sz="6999" b="1" i="0" u="none" strike="noStrike" cap="none" dirty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NGHĨA CỦA TỪ NGỮ</a:t>
            </a:r>
            <a:endParaRPr dirty="0"/>
          </a:p>
        </p:txBody>
      </p:sp>
      <p:sp>
        <p:nvSpPr>
          <p:cNvPr id="297" name="Google Shape;297;p14"/>
          <p:cNvSpPr txBox="1"/>
          <p:nvPr/>
        </p:nvSpPr>
        <p:spPr>
          <a:xfrm>
            <a:off x="1792561" y="3249903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 2 tr26</a:t>
            </a:r>
            <a:endParaRPr/>
          </a:p>
        </p:txBody>
      </p:sp>
      <p:graphicFrame>
        <p:nvGraphicFramePr>
          <p:cNvPr id="298" name="Google Shape;298;p14"/>
          <p:cNvGraphicFramePr/>
          <p:nvPr/>
        </p:nvGraphicFramePr>
        <p:xfrm>
          <a:off x="1792561" y="4394808"/>
          <a:ext cx="15354150" cy="4343400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210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Đặt câu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Đơn điệu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Hôm nay, cô ấy mặc chiếc váy khá đơn điệu.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Kiên nhẫn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Trong mọi tình huống, anh ấy luôn kiên nhẫn.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Cốt lõi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Một trong những giá trị cốt lõi của lớp chúng ta là tinh thần trách nhiệm.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0840" y="1932305"/>
            <a:ext cx="13106400" cy="1470025"/>
          </a:xfrm>
        </p:spPr>
        <p:txBody>
          <a:bodyPr>
            <a:noAutofit/>
          </a:bodyPr>
          <a:lstStyle/>
          <a:p>
            <a:r>
              <a:rPr lang="en-US" sz="6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sung</a:t>
            </a:r>
            <a:endParaRPr lang="vi-VN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3640" y="4358640"/>
            <a:ext cx="14020800" cy="1752600"/>
          </a:xfrm>
        </p:spPr>
        <p:txBody>
          <a:bodyPr>
            <a:noAutofit/>
          </a:bodyPr>
          <a:lstStyle/>
          <a:p>
            <a:r>
              <a:rPr lang="vi-VN" sz="4800" b="1" dirty="0" smtClean="0">
                <a:solidFill>
                  <a:srgbClr val="000000"/>
                </a:solidFill>
                <a:latin typeface="+mj-lt"/>
              </a:rPr>
              <a:t>Hưởng </a:t>
            </a:r>
            <a:r>
              <a:rPr lang="vi-VN" sz="4800" b="1" dirty="0">
                <a:solidFill>
                  <a:srgbClr val="000000"/>
                </a:solidFill>
                <a:latin typeface="+mj-lt"/>
              </a:rPr>
              <a:t>quyền lợi ở nơi này lại ủng hộ, bảo vệ, vun vén cho nơi </a:t>
            </a:r>
            <a:r>
              <a:rPr lang="vi-VN" sz="4800" b="1" dirty="0" smtClean="0">
                <a:solidFill>
                  <a:srgbClr val="000000"/>
                </a:solidFill>
                <a:latin typeface="+mj-lt"/>
              </a:rPr>
              <a:t>khác </a:t>
            </a: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0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09985" flipH="1">
            <a:off x="15559917" y="7623991"/>
            <a:ext cx="3303365" cy="311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2029" y="6255121"/>
            <a:ext cx="1424702" cy="15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732586">
            <a:off x="16978898" y="6446022"/>
            <a:ext cx="1486382" cy="118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61859">
            <a:off x="-647521" y="-793577"/>
            <a:ext cx="2323983" cy="23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413767" flipH="1">
            <a:off x="-1242000" y="526030"/>
            <a:ext cx="2484001" cy="331384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4"/>
          <p:cNvSpPr txBox="1"/>
          <p:nvPr/>
        </p:nvSpPr>
        <p:spPr>
          <a:xfrm>
            <a:off x="1780515" y="202102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700" b="1" i="0" u="none" strike="noStrike" kern="0" cap="none" spc="0" normalizeH="0" baseline="0" noProof="0">
                <a:ln>
                  <a:noFill/>
                </a:ln>
                <a:solidFill>
                  <a:srgbClr val="D84F97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kumimoji="0" sz="4700" b="1" i="0" u="none" strike="noStrike" kern="0" cap="none" spc="0" normalizeH="0" baseline="0" noProof="0">
              <a:ln>
                <a:noFill/>
              </a:ln>
              <a:solidFill>
                <a:srgbClr val="D84F97"/>
              </a:solidFill>
              <a:effectLst/>
              <a:uLnTx/>
              <a:uFillTx/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296" name="Google Shape;296;p14"/>
          <p:cNvSpPr txBox="1"/>
          <p:nvPr/>
        </p:nvSpPr>
        <p:spPr>
          <a:xfrm>
            <a:off x="1496331" y="704011"/>
            <a:ext cx="10467069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999" b="1" i="0" u="none" strike="noStrike" kern="0" cap="none" spc="0" normalizeH="0" baseline="0" noProof="0" dirty="0" smtClean="0">
                <a:ln>
                  <a:noFill/>
                </a:ln>
                <a:solidFill>
                  <a:srgbClr val="424F9D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I. </a:t>
            </a:r>
            <a:r>
              <a:rPr kumimoji="0" lang="en-US" sz="6999" b="1" i="0" u="none" strike="noStrike" kern="0" cap="none" spc="0" normalizeH="0" baseline="0" noProof="0" dirty="0">
                <a:ln>
                  <a:noFill/>
                </a:ln>
                <a:solidFill>
                  <a:srgbClr val="424F9D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NGHĨA CỦA TỪ NGỮ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14"/>
          <p:cNvSpPr txBox="1"/>
          <p:nvPr/>
        </p:nvSpPr>
        <p:spPr>
          <a:xfrm>
            <a:off x="1792561" y="3249903"/>
            <a:ext cx="8509679" cy="8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2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tr26 (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cá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298" name="Google Shape;298;p14"/>
          <p:cNvGraphicFramePr/>
          <p:nvPr>
            <p:extLst>
              <p:ext uri="{D42A27DB-BD31-4B8C-83A1-F6EECF244321}">
                <p14:modId xmlns:p14="http://schemas.microsoft.com/office/powerpoint/2010/main" val="2987672647"/>
              </p:ext>
            </p:extLst>
          </p:nvPr>
        </p:nvGraphicFramePr>
        <p:xfrm>
          <a:off x="1792561" y="4394808"/>
          <a:ext cx="15354150" cy="4343400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210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Đặt câu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Đơn điệu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Kiên nhẫn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Cốt lõi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2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-1559437" y="8597862"/>
            <a:ext cx="2824308" cy="282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357310" y="8559351"/>
            <a:ext cx="3526663" cy="235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50281">
            <a:off x="-266533" y="5973827"/>
            <a:ext cx="2745182" cy="2745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15"/>
          <p:cNvGrpSpPr/>
          <p:nvPr/>
        </p:nvGrpSpPr>
        <p:grpSpPr>
          <a:xfrm>
            <a:off x="9327936" y="3651492"/>
            <a:ext cx="8394563" cy="5594688"/>
            <a:chOff x="0" y="-13855"/>
            <a:chExt cx="11192752" cy="7459585"/>
          </a:xfrm>
        </p:grpSpPr>
        <p:sp>
          <p:nvSpPr>
            <p:cNvPr id="307" name="Google Shape;307;p15"/>
            <p:cNvSpPr/>
            <p:nvPr/>
          </p:nvSpPr>
          <p:spPr>
            <a:xfrm>
              <a:off x="0" y="-13855"/>
              <a:ext cx="11192752" cy="7459585"/>
            </a:xfrm>
            <a:custGeom>
              <a:avLst/>
              <a:gdLst/>
              <a:ahLst/>
              <a:cxnLst/>
              <a:rect l="l" t="t" r="r" b="b"/>
              <a:pathLst>
                <a:path w="3443102" h="2294710" extrusionOk="0">
                  <a:moveTo>
                    <a:pt x="2504203" y="2283522"/>
                  </a:moveTo>
                  <a:cubicBezTo>
                    <a:pt x="2504203" y="2283522"/>
                    <a:pt x="2084450" y="2294709"/>
                    <a:pt x="1621865" y="2292088"/>
                  </a:cubicBezTo>
                  <a:cubicBezTo>
                    <a:pt x="1584822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905351"/>
                  </a:cubicBezTo>
                  <a:lnTo>
                    <a:pt x="3433962" y="905362"/>
                  </a:lnTo>
                  <a:cubicBezTo>
                    <a:pt x="3433962" y="2041583"/>
                    <a:pt x="3150965" y="2255681"/>
                    <a:pt x="2504203" y="2283522"/>
                  </a:cubicBezTo>
                  <a:close/>
                </a:path>
              </a:pathLst>
            </a:custGeom>
            <a:solidFill>
              <a:srgbClr val="DF9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88416" y="305414"/>
              <a:ext cx="10424710" cy="6947711"/>
            </a:xfrm>
            <a:custGeom>
              <a:avLst/>
              <a:gdLst/>
              <a:ahLst/>
              <a:cxnLst/>
              <a:rect l="l" t="t" r="r" b="b"/>
              <a:pathLst>
                <a:path w="3443102" h="2294710" extrusionOk="0">
                  <a:moveTo>
                    <a:pt x="2504203" y="2283522"/>
                  </a:moveTo>
                  <a:cubicBezTo>
                    <a:pt x="2504203" y="2283522"/>
                    <a:pt x="2084450" y="2294709"/>
                    <a:pt x="1621865" y="2292088"/>
                  </a:cubicBezTo>
                  <a:cubicBezTo>
                    <a:pt x="1584822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905351"/>
                  </a:cubicBezTo>
                  <a:lnTo>
                    <a:pt x="3433962" y="905362"/>
                  </a:lnTo>
                  <a:cubicBezTo>
                    <a:pt x="3433962" y="2041583"/>
                    <a:pt x="3150965" y="2255681"/>
                    <a:pt x="2504203" y="2283522"/>
                  </a:cubicBezTo>
                  <a:close/>
                </a:path>
              </a:pathLst>
            </a:custGeom>
            <a:solidFill>
              <a:srgbClr val="FFF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9" name="Google Shape;30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100000">
            <a:off x="15465826" y="-593026"/>
            <a:ext cx="565953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5"/>
          <p:cNvSpPr txBox="1"/>
          <p:nvPr/>
        </p:nvSpPr>
        <p:spPr>
          <a:xfrm>
            <a:off x="1496331" y="704011"/>
            <a:ext cx="14569246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 dirty="0" smtClean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II. </a:t>
            </a:r>
            <a:r>
              <a:rPr lang="en-US" sz="6999" b="1" i="0" u="none" strike="noStrike" cap="none" dirty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BIỆN PHÁP TU TỪ SO SÁNH</a:t>
            </a:r>
            <a:endParaRPr dirty="0"/>
          </a:p>
        </p:txBody>
      </p:sp>
      <p:sp>
        <p:nvSpPr>
          <p:cNvPr id="311" name="Google Shape;311;p15"/>
          <p:cNvSpPr txBox="1"/>
          <p:nvPr/>
        </p:nvSpPr>
        <p:spPr>
          <a:xfrm>
            <a:off x="1447266" y="1924408"/>
            <a:ext cx="15761340" cy="146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đôi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cầu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3399" b="1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Hai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cái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răng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đen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nhánh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lúc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cũng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nhai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ngoàm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ngoạp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lưỡi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liềm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máy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dirty="0"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656726" y="3656604"/>
            <a:ext cx="8284007" cy="5521006"/>
            <a:chOff x="0" y="-13672"/>
            <a:chExt cx="11045342" cy="7361342"/>
          </a:xfrm>
        </p:grpSpPr>
        <p:sp>
          <p:nvSpPr>
            <p:cNvPr id="313" name="Google Shape;313;p15"/>
            <p:cNvSpPr/>
            <p:nvPr/>
          </p:nvSpPr>
          <p:spPr>
            <a:xfrm>
              <a:off x="0" y="-13672"/>
              <a:ext cx="11045342" cy="7361342"/>
            </a:xfrm>
            <a:custGeom>
              <a:avLst/>
              <a:gdLst/>
              <a:ahLst/>
              <a:cxnLst/>
              <a:rect l="l" t="t" r="r" b="b"/>
              <a:pathLst>
                <a:path w="3443102" h="2294710" extrusionOk="0">
                  <a:moveTo>
                    <a:pt x="2504203" y="2283522"/>
                  </a:moveTo>
                  <a:cubicBezTo>
                    <a:pt x="2504203" y="2283522"/>
                    <a:pt x="2084450" y="2294709"/>
                    <a:pt x="1621865" y="2292088"/>
                  </a:cubicBezTo>
                  <a:cubicBezTo>
                    <a:pt x="1584822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905351"/>
                  </a:cubicBezTo>
                  <a:lnTo>
                    <a:pt x="3433962" y="905362"/>
                  </a:lnTo>
                  <a:cubicBezTo>
                    <a:pt x="3433962" y="2041583"/>
                    <a:pt x="3150965" y="2255681"/>
                    <a:pt x="2504203" y="2283522"/>
                  </a:cubicBezTo>
                  <a:close/>
                </a:path>
              </a:pathLst>
            </a:custGeom>
            <a:solidFill>
              <a:srgbClr val="DF9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73579" y="169232"/>
              <a:ext cx="10496950" cy="6995857"/>
            </a:xfrm>
            <a:custGeom>
              <a:avLst/>
              <a:gdLst/>
              <a:ahLst/>
              <a:cxnLst/>
              <a:rect l="l" t="t" r="r" b="b"/>
              <a:pathLst>
                <a:path w="3443102" h="2294710" extrusionOk="0">
                  <a:moveTo>
                    <a:pt x="2504203" y="2283522"/>
                  </a:moveTo>
                  <a:cubicBezTo>
                    <a:pt x="2504203" y="2283522"/>
                    <a:pt x="2084450" y="2294709"/>
                    <a:pt x="1621865" y="2292088"/>
                  </a:cubicBezTo>
                  <a:cubicBezTo>
                    <a:pt x="1584822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905351"/>
                  </a:cubicBezTo>
                  <a:lnTo>
                    <a:pt x="3433962" y="905362"/>
                  </a:lnTo>
                  <a:cubicBezTo>
                    <a:pt x="3433962" y="2041583"/>
                    <a:pt x="3150965" y="2255681"/>
                    <a:pt x="2504203" y="2283522"/>
                  </a:cubicBezTo>
                  <a:close/>
                </a:path>
              </a:pathLst>
            </a:custGeom>
            <a:solidFill>
              <a:srgbClr val="FFF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5"/>
          <p:cNvSpPr txBox="1"/>
          <p:nvPr/>
        </p:nvSpPr>
        <p:spPr>
          <a:xfrm>
            <a:off x="1848684" y="3824442"/>
            <a:ext cx="6258380" cy="219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1.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VD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so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sánh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nhau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Vì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sao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so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sánh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vậy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  <a:endParaRPr b="1" dirty="0"/>
          </a:p>
        </p:txBody>
      </p:sp>
      <p:sp>
        <p:nvSpPr>
          <p:cNvPr id="316" name="Google Shape;316;p15"/>
          <p:cNvSpPr txBox="1"/>
          <p:nvPr/>
        </p:nvSpPr>
        <p:spPr>
          <a:xfrm>
            <a:off x="10752726" y="3969586"/>
            <a:ext cx="5870525" cy="146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2.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so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sánh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nhau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vậy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1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</a:t>
            </a:r>
            <a:r>
              <a:rPr lang="en-US" sz="3399" b="1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  <a:endParaRPr b="1" dirty="0"/>
          </a:p>
        </p:txBody>
      </p:sp>
      <p:sp>
        <p:nvSpPr>
          <p:cNvPr id="317" name="Google Shape;317;p15"/>
          <p:cNvSpPr txBox="1"/>
          <p:nvPr/>
        </p:nvSpPr>
        <p:spPr>
          <a:xfrm>
            <a:off x="1848684" y="5969384"/>
            <a:ext cx="6258380" cy="241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Hai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cái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răng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đen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nhánh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lưỡi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liềm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máy</a:t>
            </a:r>
            <a:endParaRPr sz="3399" b="0" i="0" u="none" strike="noStrike" cap="none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Hai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tương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đồng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nhọn</a:t>
            </a:r>
            <a:endParaRPr sz="3399" b="0" i="0" u="none" strike="noStrike" cap="none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8" name="Google Shape;318;p15"/>
          <p:cNvSpPr txBox="1"/>
          <p:nvPr/>
        </p:nvSpPr>
        <p:spPr>
          <a:xfrm>
            <a:off x="10752725" y="5272809"/>
            <a:ext cx="5870525" cy="3032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sinh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hấp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dẫn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 dirty="0"/>
          </a:p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bật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nhọn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chiếc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răng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Dế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Mèn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đậm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sức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cường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tráng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cậu</a:t>
            </a:r>
            <a:endParaRPr sz="3399" b="0" i="0" u="none" strike="noStrike" cap="none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8992">
            <a:off x="-1774267" y="-712299"/>
            <a:ext cx="3548533" cy="348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4226">
            <a:off x="463587" y="1168219"/>
            <a:ext cx="1191515" cy="130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23813" flipH="1">
            <a:off x="16454229" y="8003125"/>
            <a:ext cx="3259485" cy="31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158496">
            <a:off x="16495421" y="6729663"/>
            <a:ext cx="2181505" cy="2248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16"/>
          <p:cNvGrpSpPr/>
          <p:nvPr/>
        </p:nvGrpSpPr>
        <p:grpSpPr>
          <a:xfrm>
            <a:off x="1496331" y="8183879"/>
            <a:ext cx="12326349" cy="2563643"/>
            <a:chOff x="0" y="0"/>
            <a:chExt cx="2155417" cy="812800"/>
          </a:xfrm>
        </p:grpSpPr>
        <p:sp>
          <p:nvSpPr>
            <p:cNvPr id="328" name="Google Shape;328;p16"/>
            <p:cNvSpPr/>
            <p:nvPr/>
          </p:nvSpPr>
          <p:spPr>
            <a:xfrm>
              <a:off x="0" y="0"/>
              <a:ext cx="2155417" cy="521364"/>
            </a:xfrm>
            <a:custGeom>
              <a:avLst/>
              <a:gdLst/>
              <a:ahLst/>
              <a:cxnLst/>
              <a:rect l="l" t="t" r="r" b="b"/>
              <a:pathLst>
                <a:path w="2155417" h="521364" extrusionOk="0">
                  <a:moveTo>
                    <a:pt x="48246" y="0"/>
                  </a:moveTo>
                  <a:lnTo>
                    <a:pt x="2107171" y="0"/>
                  </a:lnTo>
                  <a:cubicBezTo>
                    <a:pt x="2133817" y="0"/>
                    <a:pt x="2155417" y="21600"/>
                    <a:pt x="2155417" y="48246"/>
                  </a:cubicBezTo>
                  <a:lnTo>
                    <a:pt x="2155417" y="473118"/>
                  </a:lnTo>
                  <a:cubicBezTo>
                    <a:pt x="2155417" y="499764"/>
                    <a:pt x="2133817" y="521364"/>
                    <a:pt x="2107171" y="521364"/>
                  </a:cubicBezTo>
                  <a:lnTo>
                    <a:pt x="48246" y="521364"/>
                  </a:lnTo>
                  <a:cubicBezTo>
                    <a:pt x="21600" y="521364"/>
                    <a:pt x="0" y="499764"/>
                    <a:pt x="0" y="473118"/>
                  </a:cubicBezTo>
                  <a:lnTo>
                    <a:pt x="0" y="48246"/>
                  </a:lnTo>
                  <a:cubicBezTo>
                    <a:pt x="0" y="21600"/>
                    <a:pt x="21600" y="0"/>
                    <a:pt x="48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6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16"/>
          <p:cNvSpPr txBox="1"/>
          <p:nvPr/>
        </p:nvSpPr>
        <p:spPr>
          <a:xfrm>
            <a:off x="1780515" y="202102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1. Đặc điểm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332" name="Google Shape;332;p16"/>
          <p:cNvSpPr txBox="1"/>
          <p:nvPr/>
        </p:nvSpPr>
        <p:spPr>
          <a:xfrm>
            <a:off x="1496331" y="704011"/>
            <a:ext cx="14569246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III. BIỆN PHÁP TU TỪ SO SÁNH</a:t>
            </a:r>
            <a:endParaRPr/>
          </a:p>
        </p:txBody>
      </p:sp>
      <p:sp>
        <p:nvSpPr>
          <p:cNvPr id="333" name="Google Shape;333;p16"/>
          <p:cNvSpPr txBox="1"/>
          <p:nvPr/>
        </p:nvSpPr>
        <p:spPr>
          <a:xfrm>
            <a:off x="1780515" y="7107788"/>
            <a:ext cx="4432163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 dirty="0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</a:t>
            </a:r>
            <a:r>
              <a:rPr lang="en-US" sz="4700" b="1" i="0" u="none" strike="noStrike" cap="none" dirty="0" err="1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Thực</a:t>
            </a:r>
            <a:r>
              <a:rPr lang="en-US" sz="4700" b="1" i="0" u="none" strike="noStrike" cap="none" dirty="0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700" b="1" i="0" u="none" strike="noStrike" cap="none" dirty="0" err="1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hành</a:t>
            </a:r>
            <a:endParaRPr sz="4700" b="1" i="0" u="none" strike="noStrike" cap="none" dirty="0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2276853" y="8080979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</a:t>
            </a:r>
            <a:r>
              <a:rPr lang="en-US" sz="3600" b="1" i="0" u="none" strike="noStrike" cap="none" dirty="0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cầu</a:t>
            </a:r>
            <a:endParaRPr dirty="0"/>
          </a:p>
        </p:txBody>
      </p:sp>
      <p:sp>
        <p:nvSpPr>
          <p:cNvPr id="335" name="Google Shape;335;p16"/>
          <p:cNvSpPr txBox="1"/>
          <p:nvPr/>
        </p:nvSpPr>
        <p:spPr>
          <a:xfrm>
            <a:off x="2297950" y="8650986"/>
            <a:ext cx="7135610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6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20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3 tr26</a:t>
            </a:r>
            <a:endParaRPr sz="1800" dirty="0"/>
          </a:p>
        </p:txBody>
      </p:sp>
      <p:grpSp>
        <p:nvGrpSpPr>
          <p:cNvPr id="336" name="Google Shape;336;p16"/>
          <p:cNvGrpSpPr/>
          <p:nvPr/>
        </p:nvGrpSpPr>
        <p:grpSpPr>
          <a:xfrm>
            <a:off x="1496331" y="3157183"/>
            <a:ext cx="15785829" cy="4107481"/>
            <a:chOff x="0" y="5638"/>
            <a:chExt cx="8883437" cy="3422639"/>
          </a:xfrm>
        </p:grpSpPr>
        <p:sp>
          <p:nvSpPr>
            <p:cNvPr id="337" name="Google Shape;337;p16"/>
            <p:cNvSpPr/>
            <p:nvPr/>
          </p:nvSpPr>
          <p:spPr>
            <a:xfrm>
              <a:off x="0" y="5638"/>
              <a:ext cx="8883437" cy="203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6"/>
            <p:cNvSpPr txBox="1"/>
            <p:nvPr/>
          </p:nvSpPr>
          <p:spPr>
            <a:xfrm>
              <a:off x="99380" y="105018"/>
              <a:ext cx="8684677" cy="18370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Roboto Condensed"/>
                <a:buNone/>
              </a:pPr>
              <a:r>
                <a:rPr lang="en-US" sz="4400" b="1" i="0" u="none" strike="noStrike" cap="none" dirty="0" err="1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Khái</a:t>
              </a:r>
              <a:r>
                <a:rPr lang="en-US" sz="4400" b="1" i="0" u="none" strike="noStrike" cap="none" dirty="0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1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niệm</a:t>
              </a:r>
              <a:r>
                <a:rPr lang="en-US" sz="4400" b="1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: 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so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sánh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là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đối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chiếu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sự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vật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sự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việc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hiện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tượng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này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với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sự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vật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sự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việc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hiện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tượng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khác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có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nét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tương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đồng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để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tăng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sức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gợi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hình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gợi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cảm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cho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sự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diễn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đạt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.</a:t>
              </a:r>
              <a:endParaRPr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0" y="2124958"/>
              <a:ext cx="8883437" cy="1303319"/>
            </a:xfrm>
            <a:prstGeom prst="roundRect">
              <a:avLst>
                <a:gd name="adj" fmla="val 16667"/>
              </a:avLst>
            </a:prstGeom>
            <a:solidFill>
              <a:srgbClr val="4AA9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 txBox="1"/>
            <p:nvPr/>
          </p:nvSpPr>
          <p:spPr>
            <a:xfrm>
              <a:off x="63623" y="2188581"/>
              <a:ext cx="8756191" cy="1176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Roboto Condensed"/>
                <a:buNone/>
              </a:pPr>
              <a:r>
                <a:rPr lang="en-US" sz="4400" b="1" i="0" u="none" strike="noStrike" cap="none" dirty="0" err="1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Tác</a:t>
              </a:r>
              <a:r>
                <a:rPr lang="en-US" sz="4400" b="1" i="0" u="none" strike="noStrike" cap="none" dirty="0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1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dụng</a:t>
              </a:r>
              <a:r>
                <a:rPr lang="en-US" sz="4400" b="1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: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tăng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sức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gợi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hình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gợi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cảm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cho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sự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diễn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đạt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.</a:t>
              </a:r>
              <a:endParaRPr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97904">
            <a:off x="-4985401" y="-2315671"/>
            <a:ext cx="7961382" cy="953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538035">
            <a:off x="15935183" y="6356007"/>
            <a:ext cx="3526663" cy="235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587753">
            <a:off x="16187424" y="8758529"/>
            <a:ext cx="2745182" cy="274518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7"/>
          <p:cNvSpPr txBox="1"/>
          <p:nvPr/>
        </p:nvSpPr>
        <p:spPr>
          <a:xfrm>
            <a:off x="1780515" y="2143876"/>
            <a:ext cx="4432163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349" name="Google Shape;349;p17"/>
          <p:cNvSpPr txBox="1"/>
          <p:nvPr/>
        </p:nvSpPr>
        <p:spPr>
          <a:xfrm>
            <a:off x="1792561" y="3373236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 6 tr20</a:t>
            </a:r>
            <a:endParaRPr/>
          </a:p>
        </p:txBody>
      </p:sp>
      <p:graphicFrame>
        <p:nvGraphicFramePr>
          <p:cNvPr id="350" name="Google Shape;350;p17"/>
          <p:cNvGraphicFramePr/>
          <p:nvPr>
            <p:extLst>
              <p:ext uri="{D42A27DB-BD31-4B8C-83A1-F6EECF244321}">
                <p14:modId xmlns:p14="http://schemas.microsoft.com/office/powerpoint/2010/main" val="1035016180"/>
              </p:ext>
            </p:extLst>
          </p:nvPr>
        </p:nvGraphicFramePr>
        <p:xfrm>
          <a:off x="1792561" y="4518141"/>
          <a:ext cx="15354175" cy="4105275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637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05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ngọn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cỏ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gẫy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rạp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y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như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dao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vừa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lia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qua. </a:t>
                      </a:r>
                      <a:endParaRPr sz="1400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4000" b="1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láy</a:t>
                      </a:r>
                      <a:r>
                        <a:rPr lang="en-US" sz="4000" b="1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và</a:t>
                      </a:r>
                      <a:r>
                        <a:rPr lang="en-US" sz="4000" baseline="0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biện</a:t>
                      </a:r>
                      <a:r>
                        <a:rPr lang="en-US" sz="4000" b="1" baseline="0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pháp</a:t>
                      </a:r>
                      <a:r>
                        <a:rPr lang="en-US" sz="4000" b="1" baseline="0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tu</a:t>
                      </a:r>
                      <a:r>
                        <a:rPr lang="en-US" sz="4000" b="1" baseline="0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4000" b="1" baseline="0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so </a:t>
                      </a:r>
                      <a:r>
                        <a:rPr lang="en-US" sz="4000" b="1" baseline="0" dirty="0" err="1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sánh</a:t>
                      </a:r>
                      <a:r>
                        <a:rPr lang="en-US" sz="4000" b="1" dirty="0" smtClean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đã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góp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phần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khắc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họa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hình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ảnh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khỏe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khoắn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cường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tráng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tràn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đầy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sức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sống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Dế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Mèn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;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đồng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thời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giúp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người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hình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dung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rõ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về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nhân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vật</a:t>
                      </a:r>
                      <a:endParaRPr sz="1400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72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Hai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cái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răng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đen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nhánh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lúc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cũng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nhai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ngoàm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ngoạp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như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hai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lưỡi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liềm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máy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làm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việc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 </a:t>
                      </a:r>
                      <a:endParaRPr sz="1400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1" name="Google Shape;351;p17"/>
          <p:cNvSpPr txBox="1"/>
          <p:nvPr/>
        </p:nvSpPr>
        <p:spPr>
          <a:xfrm>
            <a:off x="1496331" y="704011"/>
            <a:ext cx="14569246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 dirty="0" smtClean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II</a:t>
            </a:r>
            <a:r>
              <a:rPr lang="en-US" sz="6999" b="1" i="0" u="none" strike="noStrike" cap="none" dirty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. BIỆN PHÁP TU TỪ SO SÁNH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97904">
            <a:off x="-4985401" y="-2315671"/>
            <a:ext cx="7961382" cy="953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538035">
            <a:off x="15935183" y="6356007"/>
            <a:ext cx="3526663" cy="235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587753">
            <a:off x="16187424" y="8758529"/>
            <a:ext cx="2745182" cy="274518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7"/>
          <p:cNvSpPr txBox="1"/>
          <p:nvPr/>
        </p:nvSpPr>
        <p:spPr>
          <a:xfrm>
            <a:off x="1780515" y="2143876"/>
            <a:ext cx="4432163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700" b="1" i="0" u="none" strike="noStrike" kern="0" cap="none" spc="0" normalizeH="0" baseline="0" noProof="0">
                <a:ln>
                  <a:noFill/>
                </a:ln>
                <a:solidFill>
                  <a:srgbClr val="D84F97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2. Thực hành</a:t>
            </a:r>
            <a:endParaRPr kumimoji="0" sz="4700" b="1" i="0" u="none" strike="noStrike" kern="0" cap="none" spc="0" normalizeH="0" baseline="0" noProof="0">
              <a:ln>
                <a:noFill/>
              </a:ln>
              <a:solidFill>
                <a:srgbClr val="D84F97"/>
              </a:solidFill>
              <a:effectLst/>
              <a:uLnTx/>
              <a:uFillTx/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349" name="Google Shape;349;p17"/>
          <p:cNvSpPr txBox="1"/>
          <p:nvPr/>
        </p:nvSpPr>
        <p:spPr>
          <a:xfrm>
            <a:off x="1792561" y="3373236"/>
            <a:ext cx="11380998" cy="8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3 tr26 (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đôi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5B6BC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7"/>
          <p:cNvSpPr txBox="1"/>
          <p:nvPr/>
        </p:nvSpPr>
        <p:spPr>
          <a:xfrm>
            <a:off x="1496331" y="704011"/>
            <a:ext cx="14569246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999" b="1" i="0" u="none" strike="noStrike" kern="0" cap="none" spc="0" normalizeH="0" baseline="0" noProof="0" dirty="0" smtClean="0">
                <a:ln>
                  <a:noFill/>
                </a:ln>
                <a:solidFill>
                  <a:srgbClr val="424F9D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II</a:t>
            </a:r>
            <a:r>
              <a:rPr kumimoji="0" lang="en-US" sz="6999" b="1" i="0" u="none" strike="noStrike" kern="0" cap="none" spc="0" normalizeH="0" baseline="0" noProof="0" dirty="0">
                <a:ln>
                  <a:noFill/>
                </a:ln>
                <a:solidFill>
                  <a:srgbClr val="424F9D"/>
                </a:solidFill>
                <a:effectLst/>
                <a:uLnTx/>
                <a:uFillTx/>
                <a:latin typeface="Fraunces"/>
                <a:ea typeface="Fraunces"/>
                <a:cs typeface="Fraunces"/>
                <a:sym typeface="Fraunces"/>
              </a:rPr>
              <a:t>. BIỆN PHÁP TU TỪ SO SÁNH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9383" y="4480242"/>
            <a:ext cx="16412705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hang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0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000" b="1" dirty="0" smtClean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vi-VN" sz="4000" dirty="0" smtClean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hang. Qua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6042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45516" flipH="1">
            <a:off x="-503951" y="7227078"/>
            <a:ext cx="3863717" cy="363994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8"/>
          <p:cNvSpPr/>
          <p:nvPr/>
        </p:nvSpPr>
        <p:spPr>
          <a:xfrm>
            <a:off x="1645496" y="3038475"/>
            <a:ext cx="6523439" cy="5294937"/>
          </a:xfrm>
          <a:custGeom>
            <a:avLst/>
            <a:gdLst/>
            <a:ahLst/>
            <a:cxnLst/>
            <a:rect l="l" t="t" r="r" b="b"/>
            <a:pathLst>
              <a:path w="1868946" h="1516984" extrusionOk="0">
                <a:moveTo>
                  <a:pt x="1744485" y="1516984"/>
                </a:moveTo>
                <a:lnTo>
                  <a:pt x="124460" y="1516984"/>
                </a:lnTo>
                <a:cubicBezTo>
                  <a:pt x="55880" y="1516984"/>
                  <a:pt x="0" y="1461104"/>
                  <a:pt x="0" y="1392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744486" y="0"/>
                </a:lnTo>
                <a:cubicBezTo>
                  <a:pt x="1813065" y="0"/>
                  <a:pt x="1868946" y="55880"/>
                  <a:pt x="1868946" y="124460"/>
                </a:cubicBezTo>
                <a:lnTo>
                  <a:pt x="1868946" y="1392524"/>
                </a:lnTo>
                <a:cubicBezTo>
                  <a:pt x="1868946" y="1461104"/>
                  <a:pt x="1813065" y="1516984"/>
                  <a:pt x="1744486" y="1516984"/>
                </a:cubicBezTo>
                <a:close/>
              </a:path>
            </a:pathLst>
          </a:custGeom>
          <a:solidFill>
            <a:srgbClr val="FF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58" name="Google Shape;358;p18"/>
          <p:cNvGraphicFramePr/>
          <p:nvPr/>
        </p:nvGraphicFramePr>
        <p:xfrm>
          <a:off x="8944836" y="3038475"/>
          <a:ext cx="8314450" cy="5294925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264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8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Mở đoạn</a:t>
                      </a:r>
                      <a:endParaRPr sz="2999">
                        <a:solidFill>
                          <a:srgbClr val="0000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(1 câu)</a:t>
                      </a:r>
                      <a:endParaRPr/>
                    </a:p>
                  </a:txBody>
                  <a:tcPr marL="91450" marR="91450" marT="45725" marB="45725" anchor="ctr">
                    <a:lnL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Nêu ấn tượng chung về nhân vật</a:t>
                      </a:r>
                      <a:endParaRPr/>
                    </a:p>
                  </a:txBody>
                  <a:tcPr marL="91450" marR="91450" marT="45725" marB="45725" anchor="ctr">
                    <a:lnL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Thân đoạn</a:t>
                      </a:r>
                      <a:endParaRPr sz="2999">
                        <a:solidFill>
                          <a:srgbClr val="0000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(3-5 câu)</a:t>
                      </a:r>
                      <a:endParaRPr/>
                    </a:p>
                  </a:txBody>
                  <a:tcPr marL="91450" marR="91450" marT="45725" marB="45725" anchor="ctr">
                    <a:lnL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 Hoàn cảnh sống của nhân vật</a:t>
                      </a:r>
                      <a:endParaRPr sz="2999">
                        <a:solidFill>
                          <a:srgbClr val="0000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 Tính cách, phẩm chất của nhân vật</a:t>
                      </a:r>
                      <a:endParaRPr sz="2999">
                        <a:solidFill>
                          <a:srgbClr val="0000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50" marR="91450" marT="45725" marB="45725" anchor="ctr">
                    <a:lnL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8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Kết đoạn</a:t>
                      </a:r>
                      <a:endParaRPr sz="2999">
                        <a:solidFill>
                          <a:srgbClr val="0000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(1 câu)</a:t>
                      </a:r>
                      <a:endParaRPr/>
                    </a:p>
                  </a:txBody>
                  <a:tcPr marL="91450" marR="91450" marT="45725" marB="45725" anchor="ctr">
                    <a:lnL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Bài học, ý nghĩa rút ra từ nhân vật</a:t>
                      </a:r>
                      <a:endParaRPr sz="2999">
                        <a:solidFill>
                          <a:srgbClr val="0000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50" marR="91450" marT="45725" marB="45725" anchor="ctr">
                    <a:lnL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47625" cap="flat" cmpd="sng">
                      <a:solidFill>
                        <a:srgbClr val="4468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9" name="Google Shape;359;p18"/>
          <p:cNvSpPr txBox="1"/>
          <p:nvPr/>
        </p:nvSpPr>
        <p:spPr>
          <a:xfrm>
            <a:off x="2219343" y="3569870"/>
            <a:ext cx="5375741" cy="408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1" i="0" u="none" strike="noStrike" cap="none">
                <a:solidFill>
                  <a:srgbClr val="414C6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 bài: </a:t>
            </a:r>
            <a:r>
              <a:rPr lang="en-US" sz="3399" b="0" i="0" u="none" strike="noStrike" cap="none">
                <a:solidFill>
                  <a:srgbClr val="414C6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 đoạn văn khoảng 5-7 câu trình bày cảm nhận của em về nhân vật hoàng tử bé hoặc nhân vật cáo, trong đoạn văn có sử dụng ít nhất 2 từ ghép, 2 từ láy.</a:t>
            </a:r>
            <a:endParaRPr/>
          </a:p>
        </p:txBody>
      </p:sp>
      <p:sp>
        <p:nvSpPr>
          <p:cNvPr id="360" name="Google Shape;360;p18"/>
          <p:cNvSpPr txBox="1"/>
          <p:nvPr/>
        </p:nvSpPr>
        <p:spPr>
          <a:xfrm>
            <a:off x="1645496" y="1020835"/>
            <a:ext cx="14569246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dirty="0" smtClean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III</a:t>
            </a:r>
            <a:r>
              <a:rPr lang="en-US" sz="6999" b="1" i="0" u="none" strike="noStrike" cap="none" dirty="0" smtClean="0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. VẬN DỤNG</a:t>
            </a:r>
            <a:endParaRPr dirty="0"/>
          </a:p>
        </p:txBody>
      </p:sp>
      <p:pic>
        <p:nvPicPr>
          <p:cNvPr id="361" name="Google Shape;361;p18"/>
          <p:cNvPicPr preferRelativeResize="0"/>
          <p:nvPr/>
        </p:nvPicPr>
        <p:blipFill rotWithShape="1">
          <a:blip r:embed="rId4">
            <a:alphaModFix/>
          </a:blip>
          <a:srcRect l="22643" t="29725"/>
          <a:stretch/>
        </p:blipFill>
        <p:spPr>
          <a:xfrm rot="-112033" flipH="1">
            <a:off x="16003623" y="-175096"/>
            <a:ext cx="2704310" cy="240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00157">
            <a:off x="6149849" y="7285286"/>
            <a:ext cx="2534328" cy="269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8"/>
          <p:cNvPicPr preferRelativeResize="0"/>
          <p:nvPr/>
        </p:nvPicPr>
        <p:blipFill rotWithShape="1">
          <a:blip r:embed="rId6">
            <a:alphaModFix/>
          </a:blip>
          <a:srcRect l="36362" r="1841" b="38670"/>
          <a:stretch/>
        </p:blipFill>
        <p:spPr>
          <a:xfrm rot="5400000">
            <a:off x="-517976" y="517976"/>
            <a:ext cx="3083571" cy="204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3636515" y="2773983"/>
            <a:ext cx="2541399" cy="6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9"/>
          <p:cNvPicPr preferRelativeResize="0"/>
          <p:nvPr/>
        </p:nvPicPr>
        <p:blipFill rotWithShape="1">
          <a:blip r:embed="rId3">
            <a:alphaModFix/>
          </a:blip>
          <a:srcRect b="5786"/>
          <a:stretch/>
        </p:blipFill>
        <p:spPr>
          <a:xfrm>
            <a:off x="13601462" y="5729420"/>
            <a:ext cx="59829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9"/>
          <p:cNvPicPr preferRelativeResize="0"/>
          <p:nvPr/>
        </p:nvPicPr>
        <p:blipFill rotWithShape="1">
          <a:blip r:embed="rId4">
            <a:alphaModFix/>
          </a:blip>
          <a:srcRect l="5910" t="8251" r="1280" b="2584"/>
          <a:stretch/>
        </p:blipFill>
        <p:spPr>
          <a:xfrm rot="-9966725" flipH="1">
            <a:off x="-1739835" y="-1612786"/>
            <a:ext cx="6797317" cy="642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972153" flipH="1">
            <a:off x="-1337983" y="6383616"/>
            <a:ext cx="5271645" cy="485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9"/>
          <p:cNvPicPr preferRelativeResize="0"/>
          <p:nvPr/>
        </p:nvPicPr>
        <p:blipFill rotWithShape="1">
          <a:blip r:embed="rId6">
            <a:alphaModFix/>
          </a:blip>
          <a:srcRect t="1159" r="1446" b="3638"/>
          <a:stretch/>
        </p:blipFill>
        <p:spPr>
          <a:xfrm>
            <a:off x="4411232" y="516757"/>
            <a:ext cx="9136276" cy="925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167945">
            <a:off x="15381491" y="-659034"/>
            <a:ext cx="4385362" cy="451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866253" flipH="1">
            <a:off x="3013583" y="8020101"/>
            <a:ext cx="4913194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49852">
            <a:off x="3292286" y="667573"/>
            <a:ext cx="5378389" cy="7607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19160">
            <a:off x="9930844" y="1925750"/>
            <a:ext cx="5378389" cy="7607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 b="5786"/>
          <a:stretch/>
        </p:blipFill>
        <p:spPr>
          <a:xfrm>
            <a:off x="13782437" y="5969787"/>
            <a:ext cx="59829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 l="5910" t="8251" r="1280" b="2584"/>
          <a:stretch/>
        </p:blipFill>
        <p:spPr>
          <a:xfrm rot="-9966725" flipH="1">
            <a:off x="-1739835" y="-1612786"/>
            <a:ext cx="6797317" cy="642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42329">
            <a:off x="13163489" y="1832886"/>
            <a:ext cx="4777751" cy="40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972153" flipH="1">
            <a:off x="-1337983" y="6383616"/>
            <a:ext cx="5271645" cy="485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7">
            <a:alphaModFix/>
          </a:blip>
          <a:srcRect t="1159" r="1446" b="3638"/>
          <a:stretch/>
        </p:blipFill>
        <p:spPr>
          <a:xfrm>
            <a:off x="3993676" y="-72897"/>
            <a:ext cx="10300648" cy="1043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167945">
            <a:off x="15381491" y="-659034"/>
            <a:ext cx="4385362" cy="451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866253" flipH="1">
            <a:off x="3013583" y="8020101"/>
            <a:ext cx="4913194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10">
            <a:alphaModFix/>
          </a:blip>
          <a:srcRect r="1695"/>
          <a:stretch/>
        </p:blipFill>
        <p:spPr>
          <a:xfrm>
            <a:off x="1165886" y="1246231"/>
            <a:ext cx="2159530" cy="196006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6817835" y="2169114"/>
            <a:ext cx="5410123" cy="49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BÀI 1. TÔI VÀ CÁC BẠN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6725284" y="3025310"/>
            <a:ext cx="5502675" cy="61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46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 HÀNH TIẾNG VIỆT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5944305" y="3967206"/>
            <a:ext cx="6947972" cy="417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0" b="1" i="0" u="none" strike="noStrike" cap="none" dirty="0" smtClean="0">
                <a:solidFill>
                  <a:srgbClr val="2C2760"/>
                </a:solidFill>
                <a:latin typeface="Fraunces"/>
                <a:ea typeface="Fraunces"/>
                <a:cs typeface="Fraunces"/>
                <a:sym typeface="Fraunces"/>
              </a:rPr>
              <a:t>TỪ ĐƠN, TỪ PHỨC</a:t>
            </a:r>
            <a:endParaRPr dirty="0"/>
          </a:p>
        </p:txBody>
      </p:sp>
      <p:sp>
        <p:nvSpPr>
          <p:cNvPr id="114" name="Google Shape;114;p2"/>
          <p:cNvSpPr txBox="1"/>
          <p:nvPr/>
        </p:nvSpPr>
        <p:spPr>
          <a:xfrm>
            <a:off x="6407942" y="8465337"/>
            <a:ext cx="5820018" cy="614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0" b="0" i="0" u="none" strike="noStrike" cap="none">
                <a:solidFill>
                  <a:srgbClr val="2C276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(1 TIẾT)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016826" flipH="1">
            <a:off x="-925115" y="6324173"/>
            <a:ext cx="4621853" cy="435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31722" flipH="1">
            <a:off x="1890124" y="4381102"/>
            <a:ext cx="2182442" cy="22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 t="1895" b="18537"/>
          <a:stretch/>
        </p:blipFill>
        <p:spPr>
          <a:xfrm>
            <a:off x="-105654" y="4125642"/>
            <a:ext cx="2388181" cy="239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0191" y="1862217"/>
            <a:ext cx="1993349" cy="215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06147" y="1643031"/>
            <a:ext cx="2365166" cy="237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1140" y="8897702"/>
            <a:ext cx="1624452" cy="129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8858644" flipH="1">
            <a:off x="-2072656" y="-1606484"/>
            <a:ext cx="4544869" cy="322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/>
        </p:nvSpPr>
        <p:spPr>
          <a:xfrm>
            <a:off x="4334660" y="2629740"/>
            <a:ext cx="13343740" cy="391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8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thực hiện </a:t>
            </a:r>
            <a:endParaRPr/>
          </a:p>
          <a:p>
            <a:pPr marL="0" marR="0" lvl="0" indent="0" algn="just" rtl="0">
              <a:lnSpc>
                <a:spcPct val="1208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(?) Đọc đoạn trích sau và điền các từ in đậm trong đoạn trích sau vào ô phù hợp: </a:t>
            </a:r>
            <a:endParaRPr/>
          </a:p>
          <a:p>
            <a:pPr marL="0" marR="0" lvl="0" indent="0" algn="just" rtl="0">
              <a:lnSpc>
                <a:spcPct val="1208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“Nhưng đằng cuối bãi,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mẹ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vẫn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mạnh khỏe.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 mẹ con gặp nhau, mừng quá, cứ vừa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khóc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vừa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cười.</a:t>
            </a:r>
            <a:endParaRPr/>
          </a:p>
          <a:p>
            <a:pPr marL="0" marR="0" lvl="0" indent="0" algn="just" rtl="0">
              <a:lnSpc>
                <a:spcPct val="1208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Tôi kể lại từ đầu chí cuối những ngày qua trong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may rủi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thử thách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 bấy lâu tôi trả. Bắt đầu từ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chuyện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anh Dế Choắt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khốn khổ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bên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hàng xóm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.”</a:t>
            </a:r>
            <a:endParaRPr/>
          </a:p>
        </p:txBody>
      </p:sp>
      <p:graphicFrame>
        <p:nvGraphicFramePr>
          <p:cNvPr id="127" name="Google Shape;127;p3"/>
          <p:cNvGraphicFramePr/>
          <p:nvPr/>
        </p:nvGraphicFramePr>
        <p:xfrm>
          <a:off x="5494926" y="7428505"/>
          <a:ext cx="11670450" cy="2409825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323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32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 u="none" strike="noStrike" cap="none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đơn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 u="none" strike="noStrike" cap="none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phức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27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 u="none" strike="noStrike" cap="none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ghép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 u="none" strike="noStrike" cap="none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láy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8" name="Google Shape;128;p3"/>
          <p:cNvSpPr txBox="1"/>
          <p:nvPr/>
        </p:nvSpPr>
        <p:spPr>
          <a:xfrm>
            <a:off x="5329381" y="537357"/>
            <a:ext cx="9152979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0" i="0" u="none" strike="noStrike" cap="none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TỪ ĐƠN, TỪ PHỨC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5065127" y="1738392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D84F9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Nhiệm vụ 1: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4"/>
          <p:cNvPicPr preferRelativeResize="0"/>
          <p:nvPr/>
        </p:nvPicPr>
        <p:blipFill rotWithShape="1">
          <a:blip r:embed="rId3">
            <a:alphaModFix/>
          </a:blip>
          <a:srcRect l="2015" t="16675" r="4485" b="2218"/>
          <a:stretch/>
        </p:blipFill>
        <p:spPr>
          <a:xfrm rot="5237771">
            <a:off x="-2258260" y="2326743"/>
            <a:ext cx="5873701" cy="333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895207" y="-1167630"/>
            <a:ext cx="41148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5414024" y="7535281"/>
            <a:ext cx="4432175" cy="446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162010">
            <a:off x="13416555" y="7765593"/>
            <a:ext cx="3526663" cy="23596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8" name="Google Shape;138;p4"/>
          <p:cNvGraphicFramePr/>
          <p:nvPr/>
        </p:nvGraphicFramePr>
        <p:xfrm>
          <a:off x="2336574" y="5739032"/>
          <a:ext cx="13614875" cy="3047975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377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5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đơn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phức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57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ghép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 b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 láy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6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Mẹ, khóc, cười, chuy</a:t>
                      </a:r>
                      <a:r>
                        <a:rPr lang="en-US" sz="3399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ện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Mạnh khỏe,</a:t>
                      </a:r>
                      <a:r>
                        <a:rPr lang="en-US" sz="3399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may rủi, hàng xóm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Thử thách, Khốn khổ</a:t>
                      </a:r>
                      <a:endParaRPr sz="11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9" name="Google Shape;139;p4"/>
          <p:cNvSpPr txBox="1"/>
          <p:nvPr/>
        </p:nvSpPr>
        <p:spPr>
          <a:xfrm>
            <a:off x="2483937" y="1174369"/>
            <a:ext cx="9152979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0" i="0" u="none" strike="noStrike" cap="none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TỪ ĐƠN, TỪ PHỨC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1752600" y="2892044"/>
            <a:ext cx="15773400" cy="241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21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“Nhưng đằng cuối bãi,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mẹ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vẫn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mạnh khỏe.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 mẹ con gặp nhau, mừng quá, cứ vừa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khóc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vừa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cười.</a:t>
            </a:r>
            <a:endParaRPr/>
          </a:p>
          <a:p>
            <a:pPr marL="0" marR="0" lvl="0" indent="0" algn="just" rtl="0">
              <a:lnSpc>
                <a:spcPct val="1321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Tôi kể lại từ đầu chí cuối những ngày qua trong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may rủi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thử thách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 bấy lâu tôi trả. Bắt đầu từ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chuyện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anh Dế Choắt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khốn khổ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bên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hàng xóm</a:t>
            </a:r>
            <a:r>
              <a:rPr lang="en-US" sz="3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.”</a:t>
            </a:r>
            <a:endParaRPr/>
          </a:p>
        </p:txBody>
      </p:sp>
      <p:pic>
        <p:nvPicPr>
          <p:cNvPr id="141" name="Google Shape;141;p4"/>
          <p:cNvPicPr preferRelativeResize="0"/>
          <p:nvPr/>
        </p:nvPicPr>
        <p:blipFill rotWithShape="1">
          <a:blip r:embed="rId7">
            <a:alphaModFix/>
          </a:blip>
          <a:srcRect t="2596"/>
          <a:stretch/>
        </p:blipFill>
        <p:spPr>
          <a:xfrm rot="5400000" flipH="1">
            <a:off x="15788786" y="-373320"/>
            <a:ext cx="1335062" cy="404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88796">
            <a:off x="-2119032" y="6419101"/>
            <a:ext cx="3575984" cy="422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30740" flipH="1">
            <a:off x="13321496" y="141335"/>
            <a:ext cx="7315200" cy="360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 txBox="1"/>
          <p:nvPr/>
        </p:nvSpPr>
        <p:spPr>
          <a:xfrm>
            <a:off x="1602663" y="2615718"/>
            <a:ext cx="15237537" cy="184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6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khởi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ví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video (tri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Việt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đơn-từ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phức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Cửa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sổ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),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hãy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khái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niệm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đơn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phức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láy</a:t>
            </a:r>
            <a:r>
              <a:rPr lang="en-US" sz="3399" b="0" i="0" u="none" strike="noStrike" cap="none" dirty="0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dirty="0"/>
          </a:p>
          <a:p>
            <a:pPr marL="0" marR="0" lvl="0" indent="0" algn="just" rtl="0">
              <a:lnSpc>
                <a:spcPct val="146013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5"/>
          <p:cNvSpPr txBox="1"/>
          <p:nvPr/>
        </p:nvSpPr>
        <p:spPr>
          <a:xfrm>
            <a:off x="1602663" y="508782"/>
            <a:ext cx="10817937" cy="11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>
                <a:solidFill>
                  <a:srgbClr val="5F497A"/>
                </a:solidFill>
                <a:latin typeface="Fraunces"/>
                <a:ea typeface="Fraunces"/>
                <a:cs typeface="Fraunces"/>
                <a:sym typeface="Fraunces"/>
              </a:rPr>
              <a:t>I. TỪ ĐƠN, TỪ PHỨC</a:t>
            </a:r>
            <a:endParaRPr/>
          </a:p>
        </p:txBody>
      </p:sp>
      <p:sp>
        <p:nvSpPr>
          <p:cNvPr id="150" name="Google Shape;150;p5"/>
          <p:cNvSpPr txBox="1"/>
          <p:nvPr/>
        </p:nvSpPr>
        <p:spPr>
          <a:xfrm>
            <a:off x="1338409" y="1823238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14C6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Nhiệm vụ 2:</a:t>
            </a: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1768208" y="6766840"/>
            <a:ext cx="5716642" cy="186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6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Từ đơn do một tiếng tạo thành, còn từ phức do hai hay nhiều tiếng tạo thành</a:t>
            </a:r>
            <a:endParaRPr sz="3399" b="0" i="0" u="none" strike="noStrike" cap="none">
              <a:solidFill>
                <a:srgbClr val="5F497A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1768203" y="6151525"/>
            <a:ext cx="27275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14C6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a. Từ đơn</a:t>
            </a:r>
            <a:endParaRPr sz="3600" b="1" i="0" u="none" strike="noStrike" cap="none">
              <a:solidFill>
                <a:srgbClr val="414C6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7620000" y="6151524"/>
            <a:ext cx="25498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14C6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b. Từ phức</a:t>
            </a:r>
            <a:endParaRPr sz="3600" b="1" i="0" u="none" strike="noStrike" cap="none">
              <a:solidFill>
                <a:srgbClr val="414C6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7889510" y="6766840"/>
            <a:ext cx="9865090" cy="249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6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Từ ghép là những từ phức được tạo ra bằng cách ghép các tiếng có nghĩa với nhau.</a:t>
            </a:r>
            <a:endParaRPr/>
          </a:p>
          <a:p>
            <a:pPr marL="0" marR="0" lvl="0" indent="0" algn="just" rtl="0">
              <a:lnSpc>
                <a:spcPct val="146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5F497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Từ láy là những từ phức được tạo ra nhờ phép láy âm (lặp lại âm đầu, vần hoặc lặp lại cả âm đầu và vần.</a:t>
            </a:r>
            <a:endParaRPr/>
          </a:p>
        </p:txBody>
      </p:sp>
      <p:sp>
        <p:nvSpPr>
          <p:cNvPr id="155" name="Google Shape;155;p5"/>
          <p:cNvSpPr txBox="1"/>
          <p:nvPr/>
        </p:nvSpPr>
        <p:spPr>
          <a:xfrm>
            <a:off x="1181285" y="4699298"/>
            <a:ext cx="428180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 dirty="0">
                <a:solidFill>
                  <a:srgbClr val="5F497A"/>
                </a:solidFill>
                <a:latin typeface="Fraunces"/>
                <a:ea typeface="Fraunces"/>
                <a:cs typeface="Fraunces"/>
                <a:sym typeface="Fraunces"/>
              </a:rPr>
              <a:t>1.Khái </a:t>
            </a:r>
            <a:r>
              <a:rPr lang="en-US" sz="4700" b="1" i="0" u="none" strike="noStrike" cap="none" dirty="0" err="1">
                <a:solidFill>
                  <a:srgbClr val="5F497A"/>
                </a:solidFill>
                <a:latin typeface="Fraunces"/>
                <a:ea typeface="Fraunces"/>
                <a:cs typeface="Fraunces"/>
                <a:sym typeface="Fraunces"/>
              </a:rPr>
              <a:t>niệm</a:t>
            </a:r>
            <a:endParaRPr sz="4700" b="1" i="0" u="none" strike="noStrike" cap="none" dirty="0">
              <a:solidFill>
                <a:srgbClr val="5F497A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5313">
            <a:off x="1793106" y="13257"/>
            <a:ext cx="3729051" cy="247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27281">
            <a:off x="-1078835" y="-553271"/>
            <a:ext cx="291023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082605">
            <a:off x="1387695" y="-1493588"/>
            <a:ext cx="2415163" cy="243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6">
            <a:alphaModFix/>
          </a:blip>
          <a:srcRect l="2346" t="3006" r="1930"/>
          <a:stretch/>
        </p:blipFill>
        <p:spPr>
          <a:xfrm rot="10343032">
            <a:off x="4440107" y="-1429941"/>
            <a:ext cx="2593434" cy="2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70291">
            <a:off x="3334864" y="8670224"/>
            <a:ext cx="2238670" cy="242853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/>
          <p:nvPr/>
        </p:nvSpPr>
        <p:spPr>
          <a:xfrm>
            <a:off x="1780515" y="3556902"/>
            <a:ext cx="5904663" cy="4721757"/>
          </a:xfrm>
          <a:custGeom>
            <a:avLst/>
            <a:gdLst/>
            <a:ahLst/>
            <a:cxnLst/>
            <a:rect l="l" t="t" r="r" b="b"/>
            <a:pathLst>
              <a:path w="1510330" h="1207759" extrusionOk="0">
                <a:moveTo>
                  <a:pt x="1385869" y="1207759"/>
                </a:moveTo>
                <a:lnTo>
                  <a:pt x="124460" y="1207759"/>
                </a:lnTo>
                <a:cubicBezTo>
                  <a:pt x="55880" y="1207759"/>
                  <a:pt x="0" y="1151879"/>
                  <a:pt x="0" y="10832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85870" y="0"/>
                </a:lnTo>
                <a:cubicBezTo>
                  <a:pt x="1454450" y="0"/>
                  <a:pt x="1510330" y="55880"/>
                  <a:pt x="1510330" y="124460"/>
                </a:cubicBezTo>
                <a:lnTo>
                  <a:pt x="1510330" y="1083299"/>
                </a:lnTo>
                <a:cubicBezTo>
                  <a:pt x="1510330" y="1151879"/>
                  <a:pt x="1454450" y="1207759"/>
                  <a:pt x="1385870" y="12077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074484">
            <a:off x="-2259738" y="7253002"/>
            <a:ext cx="554367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765" flipH="1">
            <a:off x="1422927" y="8539671"/>
            <a:ext cx="2206065" cy="220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9">
            <a:alphaModFix/>
          </a:blip>
          <a:srcRect l="17210" t="24148"/>
          <a:stretch/>
        </p:blipFill>
        <p:spPr>
          <a:xfrm rot="10800000">
            <a:off x="15687747" y="7952309"/>
            <a:ext cx="2600253" cy="2334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79803">
            <a:off x="11162030" y="758891"/>
            <a:ext cx="6063446" cy="857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"/>
          <p:cNvSpPr txBox="1"/>
          <p:nvPr/>
        </p:nvSpPr>
        <p:spPr>
          <a:xfrm>
            <a:off x="2054396" y="1115156"/>
            <a:ext cx="10326044" cy="11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TỪ ĐƠN, TỪ PHỨC</a:t>
            </a:r>
            <a:endParaRPr/>
          </a:p>
        </p:txBody>
      </p:sp>
      <p:sp>
        <p:nvSpPr>
          <p:cNvPr id="171" name="Google Shape;171;p6"/>
          <p:cNvSpPr txBox="1"/>
          <p:nvPr/>
        </p:nvSpPr>
        <p:spPr>
          <a:xfrm>
            <a:off x="2356111" y="3722090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 cầu</a:t>
            </a:r>
            <a:endParaRPr/>
          </a:p>
        </p:txBody>
      </p:sp>
      <p:sp>
        <p:nvSpPr>
          <p:cNvPr id="172" name="Google Shape;172;p6"/>
          <p:cNvSpPr txBox="1"/>
          <p:nvPr/>
        </p:nvSpPr>
        <p:spPr>
          <a:xfrm>
            <a:off x="1780515" y="234091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 về từ đơn, từ phức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2356111" y="4656189"/>
            <a:ext cx="5055000" cy="230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HS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dirty="0" err="1" smtClean="0"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r>
              <a:rPr lang="en-US" sz="3399" dirty="0" smtClean="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3399" b="0" i="0" u="none" strike="noStrike" cap="none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just" rtl="0">
              <a:lnSpc>
                <a:spcPct val="14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dirty="0" smtClean="0"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3399" b="0" i="0" u="none" strike="noStrike" cap="none" dirty="0" err="1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3399" b="0" i="0" u="none" strike="noStrike" cap="none" dirty="0" smtClean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9" b="0" i="0" u="none" strike="noStrike" cap="none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3399" b="0" i="0" u="none" strike="noStrike" cap="none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1,2,3 SGK tr.20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697865"/>
            <a:ext cx="14462760" cy="1470025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Thảo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đôi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b="1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b="1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b="1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b="1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SGK tr.20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bày</a:t>
            </a:r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endParaRPr lang="vi-VN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005710"/>
              </p:ext>
            </p:extLst>
          </p:nvPr>
        </p:nvGraphicFramePr>
        <p:xfrm>
          <a:off x="3444239" y="3276599"/>
          <a:ext cx="11765280" cy="5337941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3013828">
                  <a:extLst>
                    <a:ext uri="{9D8B030D-6E8A-4147-A177-3AD203B41FA5}">
                      <a16:colId xmlns:a16="http://schemas.microsoft.com/office/drawing/2014/main" val="1467733662"/>
                    </a:ext>
                  </a:extLst>
                </a:gridCol>
                <a:gridCol w="4375726">
                  <a:extLst>
                    <a:ext uri="{9D8B030D-6E8A-4147-A177-3AD203B41FA5}">
                      <a16:colId xmlns:a16="http://schemas.microsoft.com/office/drawing/2014/main" val="891475306"/>
                    </a:ext>
                  </a:extLst>
                </a:gridCol>
                <a:gridCol w="4375726">
                  <a:extLst>
                    <a:ext uri="{9D8B030D-6E8A-4147-A177-3AD203B41FA5}">
                      <a16:colId xmlns:a16="http://schemas.microsoft.com/office/drawing/2014/main" val="559466567"/>
                    </a:ext>
                  </a:extLst>
                </a:gridCol>
              </a:tblGrid>
              <a:tr h="152658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đơn</a:t>
                      </a:r>
                      <a:endParaRPr sz="20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phức</a:t>
                      </a:r>
                      <a:endParaRPr sz="20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757781"/>
                  </a:ext>
                </a:extLst>
              </a:tr>
              <a:tr h="152658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ghép</a:t>
                      </a:r>
                      <a:endParaRPr sz="20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láy</a:t>
                      </a:r>
                      <a:endParaRPr sz="20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01170"/>
                  </a:ext>
                </a:extLst>
              </a:tr>
              <a:tr h="22847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009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5313">
            <a:off x="1793106" y="13257"/>
            <a:ext cx="3729051" cy="247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27281">
            <a:off x="-1078835" y="-553271"/>
            <a:ext cx="291023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082605">
            <a:off x="1387695" y="-1493588"/>
            <a:ext cx="2415163" cy="243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6">
            <a:alphaModFix/>
          </a:blip>
          <a:srcRect l="2346" t="3006" r="1930"/>
          <a:stretch/>
        </p:blipFill>
        <p:spPr>
          <a:xfrm rot="10343032">
            <a:off x="4440107" y="-1429941"/>
            <a:ext cx="2593434" cy="2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70291">
            <a:off x="3334864" y="8670224"/>
            <a:ext cx="2238670" cy="242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074484">
            <a:off x="-2259738" y="7253002"/>
            <a:ext cx="554367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765" flipH="1">
            <a:off x="1422927" y="8539671"/>
            <a:ext cx="2206065" cy="220728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/>
          <p:nvPr/>
        </p:nvSpPr>
        <p:spPr>
          <a:xfrm>
            <a:off x="2054396" y="1115156"/>
            <a:ext cx="10899604" cy="11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>
                <a:solidFill>
                  <a:srgbClr val="424F9D"/>
                </a:solidFill>
                <a:latin typeface="Fraunces"/>
                <a:ea typeface="Fraunces"/>
                <a:cs typeface="Fraunces"/>
                <a:sym typeface="Fraunces"/>
              </a:rPr>
              <a:t>I. TỪ ĐƠN, TỪ PHỨC</a:t>
            </a:r>
            <a:endParaRPr/>
          </a:p>
        </p:txBody>
      </p:sp>
      <p:sp>
        <p:nvSpPr>
          <p:cNvPr id="188" name="Google Shape;188;p7"/>
          <p:cNvSpPr txBox="1"/>
          <p:nvPr/>
        </p:nvSpPr>
        <p:spPr>
          <a:xfrm>
            <a:off x="1780515" y="2340916"/>
            <a:ext cx="9368715" cy="87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i="0" u="none" strike="noStrike" cap="none">
                <a:solidFill>
                  <a:srgbClr val="D84F97"/>
                </a:solidFill>
                <a:latin typeface="Fraunces"/>
                <a:ea typeface="Fraunces"/>
                <a:cs typeface="Fraunces"/>
                <a:sym typeface="Fraunces"/>
              </a:rPr>
              <a:t>2. Thực hành về từ đơn, từ phức</a:t>
            </a:r>
            <a:endParaRPr sz="4700" b="1" i="0" u="none" strike="noStrike" cap="none">
              <a:solidFill>
                <a:srgbClr val="D84F97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190" name="Google Shape;190;p7"/>
          <p:cNvSpPr txBox="1"/>
          <p:nvPr/>
        </p:nvSpPr>
        <p:spPr>
          <a:xfrm>
            <a:off x="1780515" y="3650317"/>
            <a:ext cx="2885243" cy="66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600" b="1" i="0" u="none" strike="noStrike" cap="none" dirty="0">
                <a:solidFill>
                  <a:srgbClr val="5B6BC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SGK tr.20</a:t>
            </a:r>
            <a:endParaRPr dirty="0"/>
          </a:p>
        </p:txBody>
      </p:sp>
      <p:graphicFrame>
        <p:nvGraphicFramePr>
          <p:cNvPr id="191" name="Google Shape;191;p7"/>
          <p:cNvGraphicFramePr/>
          <p:nvPr>
            <p:extLst>
              <p:ext uri="{D42A27DB-BD31-4B8C-83A1-F6EECF244321}">
                <p14:modId xmlns:p14="http://schemas.microsoft.com/office/powerpoint/2010/main" val="2881857010"/>
              </p:ext>
            </p:extLst>
          </p:nvPr>
        </p:nvGraphicFramePr>
        <p:xfrm>
          <a:off x="4665758" y="4874630"/>
          <a:ext cx="9087675" cy="4267350"/>
        </p:xfrm>
        <a:graphic>
          <a:graphicData uri="http://schemas.openxmlformats.org/drawingml/2006/table">
            <a:tbl>
              <a:tblPr>
                <a:noFill/>
                <a:tableStyleId>{83ECDD0C-DD91-48EE-ABAC-247EDB0DC4A9}</a:tableStyleId>
              </a:tblPr>
              <a:tblGrid>
                <a:gridCol w="232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35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đơn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phức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355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ghép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láy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Tôi, nghe, người</a:t>
                      </a:r>
                      <a:endParaRPr sz="140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mỡ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ưa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nhìn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Hủn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hoẳn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phành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phạch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giòn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giã</a:t>
                      </a:r>
                      <a:endParaRPr sz="1400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737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2" name="Google Shape;192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117648" y="2193082"/>
            <a:ext cx="1632177" cy="204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121315">
            <a:off x="12915699" y="587470"/>
            <a:ext cx="2358296" cy="1959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1783</Words>
  <Application>Microsoft Office PowerPoint</Application>
  <PresentationFormat>Custom</PresentationFormat>
  <Paragraphs>191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Arial</vt:lpstr>
      <vt:lpstr>Times New Roman</vt:lpstr>
      <vt:lpstr>Fraunces</vt:lpstr>
      <vt:lpstr>Calibri</vt:lpstr>
      <vt:lpstr>等线 Light</vt:lpstr>
      <vt:lpstr>Roboto Condensed</vt:lpstr>
      <vt:lpstr>Tahoma</vt:lpstr>
      <vt:lpstr>Office Theme</vt:lpstr>
      <vt:lpstr>千图网拥有20W+精美PPT模板 更多PPT模板下载至：www.58pic.com/office/ppt​​</vt:lpstr>
      <vt:lpstr>PowerPoint Presentation</vt:lpstr>
      <vt:lpstr>Đáp án là: Ăn cây táo rào cây sung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đôi trong 3 phút, hoàn thành bài tập 1 SGK tr.20, đại diện nhóm trình bày miệng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Huyen Anh</cp:lastModifiedBy>
  <cp:revision>18</cp:revision>
  <dcterms:created xsi:type="dcterms:W3CDTF">2006-08-16T00:00:00Z</dcterms:created>
  <dcterms:modified xsi:type="dcterms:W3CDTF">2023-09-17T15:12:19Z</dcterms:modified>
</cp:coreProperties>
</file>