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handoutMasterIdLst>
    <p:handoutMasterId r:id="rId40"/>
  </p:handoutMasterIdLst>
  <p:sldIdLst>
    <p:sldId id="256" r:id="rId3"/>
    <p:sldId id="304" r:id="rId4"/>
    <p:sldId id="305" r:id="rId5"/>
    <p:sldId id="311" r:id="rId6"/>
    <p:sldId id="315" r:id="rId7"/>
    <p:sldId id="316" r:id="rId8"/>
    <p:sldId id="317" r:id="rId9"/>
    <p:sldId id="318" r:id="rId10"/>
    <p:sldId id="319" r:id="rId11"/>
    <p:sldId id="320" r:id="rId12"/>
    <p:sldId id="321" r:id="rId13"/>
    <p:sldId id="314" r:id="rId14"/>
    <p:sldId id="322" r:id="rId15"/>
    <p:sldId id="323" r:id="rId16"/>
    <p:sldId id="324" r:id="rId17"/>
    <p:sldId id="312" r:id="rId18"/>
    <p:sldId id="325" r:id="rId19"/>
    <p:sldId id="328" r:id="rId20"/>
    <p:sldId id="326" r:id="rId21"/>
    <p:sldId id="327" r:id="rId22"/>
    <p:sldId id="329" r:id="rId23"/>
    <p:sldId id="330" r:id="rId24"/>
    <p:sldId id="331" r:id="rId25"/>
    <p:sldId id="332" r:id="rId26"/>
    <p:sldId id="333" r:id="rId27"/>
    <p:sldId id="335" r:id="rId28"/>
    <p:sldId id="334" r:id="rId29"/>
    <p:sldId id="336" r:id="rId30"/>
    <p:sldId id="337" r:id="rId31"/>
    <p:sldId id="338" r:id="rId32"/>
    <p:sldId id="340" r:id="rId33"/>
    <p:sldId id="339" r:id="rId34"/>
    <p:sldId id="341" r:id="rId35"/>
    <p:sldId id="342" r:id="rId36"/>
    <p:sldId id="343" r:id="rId37"/>
    <p:sldId id="302" r:id="rId38"/>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29A"/>
    <a:srgbClr val="75CAE7"/>
    <a:srgbClr val="237042"/>
    <a:srgbClr val="519741"/>
    <a:srgbClr val="DC1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2" autoAdjust="0"/>
    <p:restoredTop sz="94660"/>
  </p:normalViewPr>
  <p:slideViewPr>
    <p:cSldViewPr snapToGrid="0">
      <p:cViewPr varScale="1">
        <p:scale>
          <a:sx n="68" d="100"/>
          <a:sy n="68" d="100"/>
        </p:scale>
        <p:origin x="520" y="48"/>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2023/12/19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2023/12/19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a:t>
            </a:fld>
            <a:endParaRPr lang="zh-CN" altLang="en-US"/>
          </a:p>
        </p:txBody>
      </p:sp>
    </p:spTree>
    <p:extLst>
      <p:ext uri="{BB962C8B-B14F-4D97-AF65-F5344CB8AC3E}">
        <p14:creationId xmlns:p14="http://schemas.microsoft.com/office/powerpoint/2010/main" val="18340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416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714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257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2579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8790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36</a:t>
            </a:fld>
            <a:endParaRPr lang="zh-CN" altLang="en-US"/>
          </a:p>
        </p:txBody>
      </p:sp>
    </p:spTree>
    <p:extLst>
      <p:ext uri="{BB962C8B-B14F-4D97-AF65-F5344CB8AC3E}">
        <p14:creationId xmlns:p14="http://schemas.microsoft.com/office/powerpoint/2010/main" val="110576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E184C4-75EF-4C6B-B2A5-1610624672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380270-9BCF-4CDA-80A5-9498B4BFC2E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35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7D592B-EF25-43D6-B373-D89222ABAC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30FB6B-7A32-49FC-B769-EA4FA06661C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811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A8EFE0-97FE-4B06-A949-84E39E6CD49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6F659E-106A-40CB-924A-03F2BF662A4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991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47074E-68D5-4D50-BFD3-D4AD073D106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723F51-0A31-43EC-B4F7-48898CBD2EB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03358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61E920-0605-4AEF-8F5C-F8068BDD16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FACDE0-3271-4806-A4AC-2AFB6429C2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850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86C626-B792-4E49-BA16-B87EF05FD2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9E749B-0286-4B41-9EB6-7F11B64CBDA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5872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1E7F27-B605-4B9B-878F-E8D237B9CD1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D9A2D-D2CA-47A7-8AEF-76654521659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3948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91A77C-F96B-479E-B975-59948122408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4B672D-E86E-444B-97F9-EC591408683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633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03B394-15E1-42F1-B78F-8CBCA0E528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6E7E3A-B966-4EE0-8C9B-D0619E408E8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2968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4061D5-E198-4437-8CB9-040BDA15CB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9464B-0AD3-4B29-A53F-CF4C9B5A875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620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C7206E-D405-428A-86F7-7AC73BA993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D17064-F32D-4ED2-97CC-E14F16FDFAA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2063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64F054-0E5B-4681-8E98-A54DE4A834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A7FF06-2CCB-4FF4-B411-7D710329C59D}"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34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6.jpeg"/><Relationship Id="rId7" Type="http://schemas.openxmlformats.org/officeDocument/2006/relationships/slide" Target="slide8.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5.xml"/><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id="{6F878902-F210-4D89-970F-8CC6EC4C405D}"/>
              </a:ext>
            </a:extLst>
          </p:cNvPr>
          <p:cNvSpPr/>
          <p:nvPr/>
        </p:nvSpPr>
        <p:spPr>
          <a:xfrm rot="150597">
            <a:off x="1869137" y="21201"/>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38"/>
          <p:cNvSpPr>
            <a:spLocks noChangeArrowheads="1"/>
          </p:cNvSpPr>
          <p:nvPr/>
        </p:nvSpPr>
        <p:spPr bwMode="auto">
          <a:xfrm>
            <a:off x="2786200" y="648717"/>
            <a:ext cx="6426390" cy="561686"/>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a:buNone/>
              <a:defRPr/>
            </a:pPr>
            <a:r>
              <a:rPr lang="en-US" altLang="zh-CN" spc="15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Tiết: 7</a:t>
            </a:r>
            <a:endParaRPr lang="en-US" altLang="zh-CN" spc="150"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7"/>
          <p:cNvSpPr>
            <a:spLocks noChangeArrowheads="1"/>
          </p:cNvSpPr>
          <p:nvPr/>
        </p:nvSpPr>
        <p:spPr bwMode="auto">
          <a:xfrm>
            <a:off x="2786200" y="1389513"/>
            <a:ext cx="7334250" cy="2100569"/>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6600" b="1">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TIẾNG VIỆT THỰC HÀNH</a:t>
            </a:r>
            <a:endParaRPr lang="zh-CN" altLang="en-US" sz="66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5" y="-163873"/>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0" y="153307"/>
            <a:ext cx="2617216" cy="2459234"/>
          </a:xfrm>
          <a:prstGeom prst="rect">
            <a:avLst/>
          </a:prstGeom>
        </p:spPr>
      </p:pic>
      <p:sp>
        <p:nvSpPr>
          <p:cNvPr id="12" name="TextBox 38"/>
          <p:cNvSpPr>
            <a:spLocks noChangeArrowheads="1"/>
          </p:cNvSpPr>
          <p:nvPr/>
        </p:nvSpPr>
        <p:spPr bwMode="auto">
          <a:xfrm>
            <a:off x="5999395" y="4076233"/>
            <a:ext cx="4697277" cy="561686"/>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a:buNone/>
              <a:defRPr/>
            </a:pPr>
            <a:r>
              <a:rPr lang="en-US" altLang="zh-CN" spc="15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GIÁO VIÊN:….</a:t>
            </a:r>
            <a:endParaRPr lang="en-US" altLang="zh-CN" spc="150"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19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2650"/>
                            </p:stCondLst>
                            <p:childTnLst>
                              <p:par>
                                <p:cTn id="19" presetID="47"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315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par>
                          <p:cTn id="35" fill="hold">
                            <p:stCondLst>
                              <p:cond delay="4150"/>
                            </p:stCondLst>
                            <p:childTnLst>
                              <p:par>
                                <p:cTn id="36" presetID="47"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3" grpId="0"/>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3427021" y="1881210"/>
            <a:ext cx="5573287"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3885943" y="2118696"/>
            <a:ext cx="4398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DẤU</a:t>
            </a:r>
            <a:r>
              <a:rPr kumimoji="0" lang="en-US" altLang="zh-CN" sz="6000" b="1" i="0" u="none" strike="noStrike" kern="1200" cap="none" spc="0" normalizeH="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CÂU</a:t>
            </a: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Tree>
    <p:extLst>
      <p:ext uri="{BB962C8B-B14F-4D97-AF65-F5344CB8AC3E}">
        <p14:creationId xmlns:p14="http://schemas.microsoft.com/office/powerpoint/2010/main" val="247869308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0359" y="244307"/>
            <a:ext cx="11274287"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i="1" dirty="0">
                <a:solidFill>
                  <a:schemeClr val="tx1"/>
                </a:solidFill>
                <a:latin typeface="Times New Roman" panose="02020603050405020304" pitchFamily="18" charset="0"/>
                <a:cs typeface="Times New Roman" panose="02020603050405020304" pitchFamily="18" charset="0"/>
              </a:rPr>
              <a:t>- Mẹ về khen bé: “Cô tiên xuống trần</a:t>
            </a:r>
            <a:r>
              <a:rPr lang="en-US" sz="3600" i="1" dirty="0">
                <a:solidFill>
                  <a:schemeClr val="tx1"/>
                </a:solidFill>
                <a:latin typeface="Times New Roman" panose="02020603050405020304" pitchFamily="18" charset="0"/>
                <a:cs typeface="Times New Roman" panose="02020603050405020304" pitchFamily="18" charset="0"/>
              </a:rPr>
              <a:t>”(1)</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“Thôi, chào đồng chí!</a:t>
            </a:r>
            <a:r>
              <a:rPr lang="en-US" sz="3600" i="1" dirty="0">
                <a:solidFill>
                  <a:schemeClr val="tx1"/>
                </a:solidFill>
                <a:latin typeface="Times New Roman" panose="02020603050405020304" pitchFamily="18" charset="0"/>
                <a:cs typeface="Times New Roman" panose="02020603050405020304" pitchFamily="18" charset="0"/>
              </a:rPr>
              <a:t>”(2)</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Chú Tiến Lê tặng “đồng nghiệp</a:t>
            </a:r>
            <a:r>
              <a:rPr lang="en-US" sz="3600" i="1" dirty="0">
                <a:solidFill>
                  <a:schemeClr val="tx1"/>
                </a:solidFill>
                <a:latin typeface="Times New Roman" panose="02020603050405020304" pitchFamily="18" charset="0"/>
                <a:cs typeface="Times New Roman" panose="02020603050405020304" pitchFamily="18" charset="0"/>
              </a:rPr>
              <a:t>”</a:t>
            </a:r>
            <a:r>
              <a:rPr lang="de-DE" sz="3600" i="1" dirty="0">
                <a:solidFill>
                  <a:schemeClr val="tx1"/>
                </a:solidFill>
                <a:latin typeface="Times New Roman" panose="02020603050405020304" pitchFamily="18" charset="0"/>
                <a:cs typeface="Times New Roman" panose="02020603050405020304" pitchFamily="18" charset="0"/>
              </a:rPr>
              <a:t> hẳn một hộp màu ngoại xịn</a:t>
            </a:r>
            <a:r>
              <a:rPr lang="en-US" sz="3600" i="1" dirty="0">
                <a:solidFill>
                  <a:schemeClr val="tx1"/>
                </a:solidFill>
                <a:latin typeface="Times New Roman" panose="02020603050405020304" pitchFamily="18" charset="0"/>
                <a:cs typeface="Times New Roman" panose="02020603050405020304" pitchFamily="18" charset="0"/>
              </a:rPr>
              <a:t>.(3)</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Đoạn trích “Bài học đường đời đầu tiên</a:t>
            </a:r>
            <a:r>
              <a:rPr lang="en-US" sz="3600" i="1" dirty="0">
                <a:solidFill>
                  <a:schemeClr val="tx1"/>
                </a:solidFill>
                <a:latin typeface="Times New Roman" panose="02020603050405020304" pitchFamily="18" charset="0"/>
                <a:cs typeface="Times New Roman" panose="02020603050405020304" pitchFamily="18" charset="0"/>
              </a:rPr>
              <a:t>”</a:t>
            </a:r>
            <a:r>
              <a:rPr lang="de-DE" sz="3600" i="1" dirty="0">
                <a:solidFill>
                  <a:schemeClr val="tx1"/>
                </a:solidFill>
                <a:latin typeface="Times New Roman" panose="02020603050405020304" pitchFamily="18" charset="0"/>
                <a:cs typeface="Times New Roman" panose="02020603050405020304" pitchFamily="18" charset="0"/>
              </a:rPr>
              <a:t> trích trong văn bản nào?(4)</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5" name="Cloud Callout 4"/>
          <p:cNvSpPr/>
          <p:nvPr/>
        </p:nvSpPr>
        <p:spPr>
          <a:xfrm>
            <a:off x="1487142" y="2090225"/>
            <a:ext cx="5394961" cy="3602033"/>
          </a:xfrm>
          <a:prstGeom prst="cloudCallout">
            <a:avLst>
              <a:gd name="adj1" fmla="val -35539"/>
              <a:gd name="adj2" fmla="val 7407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i="1">
                <a:latin typeface="Times New Roman" panose="02020603050405020304" pitchFamily="18" charset="0"/>
                <a:ea typeface="Calibri" panose="020F0502020204030204" pitchFamily="34" charset="0"/>
              </a:rPr>
              <a:t>Theo em, dấu ngoặc kép trong các ví dụ trên có chức năng gì?</a:t>
            </a:r>
            <a:endParaRPr lang="en-US" sz="3600"/>
          </a:p>
        </p:txBody>
      </p:sp>
      <p:sp>
        <p:nvSpPr>
          <p:cNvPr id="10" name="Cloud Callout 9"/>
          <p:cNvSpPr/>
          <p:nvPr/>
        </p:nvSpPr>
        <p:spPr>
          <a:xfrm>
            <a:off x="1648340" y="2023261"/>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50000"/>
              </a:lnSpc>
              <a:spcAft>
                <a:spcPts val="800"/>
              </a:spcAft>
              <a:tabLst>
                <a:tab pos="270510" algn="l"/>
              </a:tabLst>
            </a:pPr>
            <a:r>
              <a:rPr lang="en-US" sz="3600" i="1">
                <a:latin typeface="Times New Roman" panose="02020603050405020304" pitchFamily="18" charset="0"/>
                <a:ea typeface="Calibri" panose="020F0502020204030204" pitchFamily="34" charset="0"/>
                <a:cs typeface="Times New Roman" panose="02020603050405020304" pitchFamily="18" charset="0"/>
              </a:rPr>
              <a:t>(1) </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loud Callout 10"/>
          <p:cNvSpPr/>
          <p:nvPr/>
        </p:nvSpPr>
        <p:spPr>
          <a:xfrm>
            <a:off x="2697480" y="2472220"/>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50000"/>
              </a:lnSpc>
              <a:spcAft>
                <a:spcPts val="800"/>
              </a:spcAft>
              <a:tabLst>
                <a:tab pos="270510" algn="l"/>
              </a:tabLst>
            </a:pPr>
            <a:r>
              <a:rPr lang="en-US" sz="3600">
                <a:latin typeface="Times New Roman" panose="02020603050405020304" pitchFamily="18" charset="0"/>
                <a:ea typeface="Calibri" panose="020F0502020204030204" pitchFamily="34" charset="0"/>
                <a:cs typeface="Times New Roman" panose="02020603050405020304" pitchFamily="18" charset="0"/>
              </a:rPr>
              <a:t>(2) </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loud Callout 11"/>
          <p:cNvSpPr/>
          <p:nvPr/>
        </p:nvSpPr>
        <p:spPr>
          <a:xfrm>
            <a:off x="1809538" y="2023261"/>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(3) </a:t>
            </a:r>
            <a:r>
              <a:rPr lang="pt-BR"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t>
            </a:r>
            <a:r>
              <a:rPr lang="vi-VN"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ừ </a:t>
            </a:r>
            <a:r>
              <a:rPr lang="pt-BR"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 hiểu theo nghĩa đặc biệt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loud Callout 13"/>
          <p:cNvSpPr/>
          <p:nvPr/>
        </p:nvSpPr>
        <p:spPr>
          <a:xfrm>
            <a:off x="1648340" y="1961618"/>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Đánh dấu tên </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p</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hẩm được dẫn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5513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5"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1946365" cy="1319348"/>
          </a:xfrm>
          <a:prstGeom prst="ellipse">
            <a:avLst/>
          </a:prstGeom>
          <a:solidFill>
            <a:schemeClr val="accent6">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2">
            <a:schemeClr val="accent2"/>
          </a:lnRef>
          <a:fillRef idx="0">
            <a:schemeClr val="accent2"/>
          </a:fillRef>
          <a:effectRef idx="1">
            <a:schemeClr val="accent2"/>
          </a:effectRef>
          <a:fontRef idx="minor">
            <a:schemeClr val="tx1"/>
          </a:fontRef>
        </p:style>
      </p:cxnSp>
      <p:sp>
        <p:nvSpPr>
          <p:cNvPr id="24" name="Rounded Rectangle 23"/>
          <p:cNvSpPr/>
          <p:nvPr/>
        </p:nvSpPr>
        <p:spPr>
          <a:xfrm>
            <a:off x="7367451" y="300445"/>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nSpc>
                <a:spcPct val="150000"/>
              </a:lnSpc>
              <a:spcAft>
                <a:spcPts val="800"/>
              </a:spcAft>
              <a:tabLst>
                <a:tab pos="270510" algn="l"/>
              </a:tabLs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2800" b="1">
                <a:latin typeface="Times New Roman" panose="02020603050405020304" pitchFamily="18" charset="0"/>
                <a:ea typeface="Calibri" panose="020F0502020204030204" pitchFamily="34" charset="0"/>
                <a:cs typeface="Times New Roman" panose="02020603050405020304" pitchFamily="18" charset="0"/>
              </a:rPr>
              <a:t>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ounded Rectangle 24"/>
          <p:cNvSpPr/>
          <p:nvPr/>
        </p:nvSpPr>
        <p:spPr>
          <a:xfrm>
            <a:off x="7367451" y="1701439"/>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800" b="1">
                <a:solidFill>
                  <a:srgbClr val="000000"/>
                </a:solidFill>
                <a:latin typeface="Times New Roman" panose="02020603050405020304" pitchFamily="18" charset="0"/>
                <a:ea typeface="Calibri" panose="020F0502020204030204" pitchFamily="34" charset="0"/>
              </a:rPr>
              <a:t>Trích lời dẫn trực tiếp</a:t>
            </a:r>
            <a:r>
              <a:rPr lang="pt-BR" sz="2800" b="1">
                <a:latin typeface="Times New Roman" panose="02020603050405020304" pitchFamily="18" charset="0"/>
                <a:ea typeface="Calibri" panose="020F0502020204030204" pitchFamily="34" charset="0"/>
              </a:rPr>
              <a:t> </a:t>
            </a:r>
            <a:endParaRPr lang="en-US" sz="2800" b="1"/>
          </a:p>
        </p:txBody>
      </p:sp>
      <p:sp>
        <p:nvSpPr>
          <p:cNvPr id="26" name="Rounded Rectangle 25"/>
          <p:cNvSpPr/>
          <p:nvPr/>
        </p:nvSpPr>
        <p:spPr>
          <a:xfrm>
            <a:off x="7367451" y="3148142"/>
            <a:ext cx="4114800" cy="1120146"/>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t>
            </a:r>
            <a:r>
              <a:rPr lang="vi-VN"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ừ </a:t>
            </a: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 hiểu theo nghĩa đặc biệt</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26"/>
          <p:cNvSpPr/>
          <p:nvPr/>
        </p:nvSpPr>
        <p:spPr>
          <a:xfrm>
            <a:off x="7367451" y="4549136"/>
            <a:ext cx="4114800" cy="1146269"/>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 dấu tên </a:t>
            </a:r>
            <a:r>
              <a:rPr 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p</a:t>
            </a: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hẩm được dẫn</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Curved Connector 28"/>
          <p:cNvCxnSpPr>
            <a:stCxn id="3" idx="6"/>
            <a:endCxn id="24" idx="1"/>
          </p:cNvCxnSpPr>
          <p:nvPr/>
        </p:nvCxnSpPr>
        <p:spPr>
          <a:xfrm flipV="1">
            <a:off x="5408022" y="757645"/>
            <a:ext cx="1959429" cy="202474"/>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2" name="Curved Connector 31"/>
          <p:cNvCxnSpPr>
            <a:stCxn id="3" idx="6"/>
          </p:cNvCxnSpPr>
          <p:nvPr/>
        </p:nvCxnSpPr>
        <p:spPr>
          <a:xfrm>
            <a:off x="5408022" y="960119"/>
            <a:ext cx="1959428" cy="71192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3" name="Curved Connector 32"/>
          <p:cNvCxnSpPr>
            <a:stCxn id="3" idx="6"/>
            <a:endCxn id="26" idx="1"/>
          </p:cNvCxnSpPr>
          <p:nvPr/>
        </p:nvCxnSpPr>
        <p:spPr>
          <a:xfrm>
            <a:off x="5408022" y="960119"/>
            <a:ext cx="1959429" cy="274809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4" name="Curved Connector 33"/>
          <p:cNvCxnSpPr>
            <a:stCxn id="3" idx="6"/>
            <a:endCxn id="27" idx="1"/>
          </p:cNvCxnSpPr>
          <p:nvPr/>
        </p:nvCxnSpPr>
        <p:spPr>
          <a:xfrm>
            <a:off x="5408022" y="960119"/>
            <a:ext cx="1959429" cy="4162152"/>
          </a:xfrm>
          <a:prstGeom prst="curvedConnector3">
            <a:avLst>
              <a:gd name="adj1" fmla="val 50000"/>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524157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par>
                                <p:cTn id="57" presetID="16" presetClass="entr" presetSubtype="21"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094515" cy="1319350"/>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thành phần chính với thành phần phụ của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09807" y="1809206"/>
            <a:ext cx="5094515" cy="132587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các vế trong câu ghép;</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09807" y="3559630"/>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liên kết các yếu tố đồng chức năng;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609806" y="5277394"/>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Curved Connector 20"/>
          <p:cNvCxnSpPr/>
          <p:nvPr/>
        </p:nvCxnSpPr>
        <p:spPr>
          <a:xfrm rot="16200000" flipH="1">
            <a:off x="5397413" y="3135905"/>
            <a:ext cx="1223005" cy="1201785"/>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2" name="Curved Connector 21"/>
          <p:cNvCxnSpPr>
            <a:endCxn id="20" idx="1"/>
          </p:cNvCxnSpPr>
          <p:nvPr/>
        </p:nvCxnSpPr>
        <p:spPr>
          <a:xfrm rot="16200000" flipH="1">
            <a:off x="4619352" y="3923754"/>
            <a:ext cx="2779125" cy="1201784"/>
          </a:xfrm>
          <a:prstGeom prst="curvedConnector2">
            <a:avLst/>
          </a:prstGeom>
        </p:spPr>
        <p:style>
          <a:lnRef idx="1">
            <a:schemeClr val="accent2"/>
          </a:lnRef>
          <a:fillRef idx="0">
            <a:schemeClr val="accent2"/>
          </a:fillRef>
          <a:effectRef idx="0">
            <a:schemeClr val="accent2"/>
          </a:effectRef>
          <a:fontRef idx="minor">
            <a:schemeClr val="tx1"/>
          </a:fontRef>
        </p:style>
      </p:cxnSp>
      <p:cxnSp>
        <p:nvCxnSpPr>
          <p:cNvPr id="23" name="Curved Connector 22"/>
          <p:cNvCxnSpPr>
            <a:endCxn id="18" idx="1"/>
          </p:cNvCxnSpPr>
          <p:nvPr/>
        </p:nvCxnSpPr>
        <p:spPr>
          <a:xfrm flipV="1">
            <a:off x="5408023" y="2472146"/>
            <a:ext cx="1201784" cy="662939"/>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8" name="Curved Connector 27"/>
          <p:cNvCxnSpPr/>
          <p:nvPr/>
        </p:nvCxnSpPr>
        <p:spPr>
          <a:xfrm rot="5400000" flipH="1" flipV="1">
            <a:off x="4773477" y="1279166"/>
            <a:ext cx="2470874" cy="1201784"/>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5564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644538" y="2240281"/>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chemeClr val="accent2">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05347" y="446749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p:nvPr/>
        </p:nvCxnSpPr>
        <p:spPr>
          <a:xfrm>
            <a:off x="1854924" y="3664133"/>
            <a:ext cx="1789616" cy="1712859"/>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a:endCxn id="2" idx="2"/>
          </p:cNvCxnSpPr>
          <p:nvPr/>
        </p:nvCxnSpPr>
        <p:spPr>
          <a:xfrm flipV="1">
            <a:off x="1946365" y="2899955"/>
            <a:ext cx="1698173" cy="555171"/>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231673" cy="1149532"/>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những bộ phận liệt kê;</a:t>
            </a:r>
            <a:endParaRPr lang="en-US" b="1">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42462" y="1383031"/>
            <a:ext cx="5199018" cy="986246"/>
          </a:xfrm>
          <a:prstGeom prst="roundRect">
            <a:avLst/>
          </a:prstGeo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lời đối thoại;</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81651" y="2522762"/>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720840" y="5376990"/>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Phiên âm tên nước ngoài;</a:t>
            </a: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p:cNvSpPr/>
          <p:nvPr/>
        </p:nvSpPr>
        <p:spPr>
          <a:xfrm>
            <a:off x="6720840" y="3949876"/>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nối những tên địa danh, tổ chức có liên quan đến nhau;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ounded Rectangle 23"/>
          <p:cNvSpPr/>
          <p:nvPr/>
        </p:nvSpPr>
        <p:spPr>
          <a:xfrm>
            <a:off x="32654" y="5584371"/>
            <a:ext cx="3344091"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Curved Connector 11"/>
          <p:cNvCxnSpPr>
            <a:stCxn id="5" idx="6"/>
            <a:endCxn id="6" idx="1"/>
          </p:cNvCxnSpPr>
          <p:nvPr/>
        </p:nvCxnSpPr>
        <p:spPr>
          <a:xfrm flipV="1">
            <a:off x="5551712" y="692331"/>
            <a:ext cx="1058095" cy="44348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5" idx="6"/>
          </p:cNvCxnSpPr>
          <p:nvPr/>
        </p:nvCxnSpPr>
        <p:spPr>
          <a:xfrm flipV="1">
            <a:off x="5551712" y="2037808"/>
            <a:ext cx="1058093" cy="308936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6"/>
          </p:cNvCxnSpPr>
          <p:nvPr/>
        </p:nvCxnSpPr>
        <p:spPr>
          <a:xfrm flipV="1">
            <a:off x="5551712" y="3291840"/>
            <a:ext cx="1129939" cy="1835329"/>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4" name="Curved Connector 33"/>
          <p:cNvCxnSpPr>
            <a:endCxn id="17" idx="1"/>
          </p:cNvCxnSpPr>
          <p:nvPr/>
        </p:nvCxnSpPr>
        <p:spPr>
          <a:xfrm flipV="1">
            <a:off x="5623555" y="4586691"/>
            <a:ext cx="1097285" cy="54047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5" idx="6"/>
          </p:cNvCxnSpPr>
          <p:nvPr/>
        </p:nvCxnSpPr>
        <p:spPr>
          <a:xfrm>
            <a:off x="5551712" y="5127169"/>
            <a:ext cx="1267099" cy="101073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44" name="Curved Connector 43"/>
          <p:cNvCxnSpPr>
            <a:stCxn id="5" idx="6"/>
          </p:cNvCxnSpPr>
          <p:nvPr/>
        </p:nvCxnSpPr>
        <p:spPr>
          <a:xfrm flipH="1">
            <a:off x="3376749" y="5127169"/>
            <a:ext cx="2174963" cy="1325880"/>
          </a:xfrm>
          <a:prstGeom prst="curvedConnector3">
            <a:avLst>
              <a:gd name="adj1" fmla="val -1051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841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par>
                                <p:cTn id="65" presetID="16" presetClass="entr" presetSubtype="21"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P spid="17"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3309896" y="1881209"/>
            <a:ext cx="6761567"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3885943" y="2118696"/>
            <a:ext cx="5837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LUYỆN</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Tree>
    <p:extLst>
      <p:ext uri="{BB962C8B-B14F-4D97-AF65-F5344CB8AC3E}">
        <p14:creationId xmlns:p14="http://schemas.microsoft.com/office/powerpoint/2010/main" val="381163068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5" y="133609"/>
            <a:ext cx="10393680" cy="661207"/>
          </a:xfrm>
          <a:prstGeom prst="rect">
            <a:avLst/>
          </a:prstGeom>
        </p:spPr>
        <p:txBody>
          <a:bodyPr wrap="square">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1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65612" y="794816"/>
            <a:ext cx="6096000" cy="195386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 giác về một cuộc “ngược dòng” tìm về thuở sơ khai đến với tôi ngay khi len lỏi qua cánh rừng nguyên sinh này.</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65612" y="2473917"/>
            <a:ext cx="6096000" cy="195386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Nghĩa của từ trong ngoặc kép: “ngược dòng”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bơi ngược, lội ngược, không thuận theo lẽ thông thường.</a:t>
            </a:r>
          </a:p>
        </p:txBody>
      </p:sp>
      <p:sp>
        <p:nvSpPr>
          <p:cNvPr id="5" name="Rectangle 4"/>
          <p:cNvSpPr/>
          <p:nvPr/>
        </p:nvSpPr>
        <p:spPr>
          <a:xfrm>
            <a:off x="265612" y="4578927"/>
            <a:ext cx="11595462"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đưa vào dấu ngoặc kép: “ngược dòng” được hiểu theo cách đặc biệt, là quay về tìm hiểu những điều từ xa xưa, lúc sự sống mới bắt đầu, như đi ngược với thời gian tuyến tính đang chảy trôi ở hiện tại.</a:t>
            </a:r>
          </a:p>
        </p:txBody>
      </p:sp>
      <p:pic>
        <p:nvPicPr>
          <p:cNvPr id="6" name="Picture 5"/>
          <p:cNvPicPr>
            <a:picLocks noChangeAspect="1"/>
          </p:cNvPicPr>
          <p:nvPr/>
        </p:nvPicPr>
        <p:blipFill>
          <a:blip r:embed="rId2"/>
          <a:stretch>
            <a:fillRect/>
          </a:stretch>
        </p:blipFill>
        <p:spPr>
          <a:xfrm>
            <a:off x="6805750" y="133610"/>
            <a:ext cx="3323000" cy="1923654"/>
          </a:xfrm>
          <a:prstGeom prst="rect">
            <a:avLst/>
          </a:prstGeom>
        </p:spPr>
      </p:pic>
      <p:pic>
        <p:nvPicPr>
          <p:cNvPr id="7" name="Picture 6"/>
          <p:cNvPicPr>
            <a:picLocks noChangeAspect="1"/>
          </p:cNvPicPr>
          <p:nvPr/>
        </p:nvPicPr>
        <p:blipFill>
          <a:blip r:embed="rId3"/>
          <a:stretch>
            <a:fillRect/>
          </a:stretch>
        </p:blipFill>
        <p:spPr>
          <a:xfrm>
            <a:off x="8072846" y="1899335"/>
            <a:ext cx="4119154" cy="2743421"/>
          </a:xfrm>
          <a:prstGeom prst="rect">
            <a:avLst/>
          </a:prstGeom>
        </p:spPr>
      </p:pic>
    </p:spTree>
    <p:extLst>
      <p:ext uri="{BB962C8B-B14F-4D97-AF65-F5344CB8AC3E}">
        <p14:creationId xmlns:p14="http://schemas.microsoft.com/office/powerpoint/2010/main" val="17718562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34" y="0"/>
            <a:ext cx="6096000" cy="324653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Hang có ba cửa lớn: cửa trước có hai lớp, vòm cửa ngoài dẫn vào một “sảnh chờ” rộng rãi; cửa trong lại thấp hẹp, sát ngay dải sông ngầm khá rộng, sâu quá thắt lưng.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7234" y="3246530"/>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Nghĩa của các từ trong ngoặc kép: “sảnh chờ”: phòng lớn dùng làm nơi tiếp khách, là nơi để tạm dừng, chờ cho việc đi lại tiếp theo.</a:t>
            </a:r>
          </a:p>
        </p:txBody>
      </p:sp>
      <p:pic>
        <p:nvPicPr>
          <p:cNvPr id="4" name="Picture 3"/>
          <p:cNvPicPr>
            <a:picLocks noChangeAspect="1"/>
          </p:cNvPicPr>
          <p:nvPr/>
        </p:nvPicPr>
        <p:blipFill>
          <a:blip r:embed="rId2"/>
          <a:stretch>
            <a:fillRect/>
          </a:stretch>
        </p:blipFill>
        <p:spPr>
          <a:xfrm>
            <a:off x="6727371" y="306569"/>
            <a:ext cx="4376058" cy="3344092"/>
          </a:xfrm>
          <a:prstGeom prst="rect">
            <a:avLst/>
          </a:prstGeom>
        </p:spPr>
      </p:pic>
      <p:pic>
        <p:nvPicPr>
          <p:cNvPr id="5" name="Picture 4"/>
          <p:cNvPicPr>
            <a:picLocks noChangeAspect="1"/>
          </p:cNvPicPr>
          <p:nvPr/>
        </p:nvPicPr>
        <p:blipFill>
          <a:blip r:embed="rId3"/>
          <a:stretch>
            <a:fillRect/>
          </a:stretch>
        </p:blipFill>
        <p:spPr>
          <a:xfrm>
            <a:off x="7455164" y="3246530"/>
            <a:ext cx="4736836" cy="2805259"/>
          </a:xfrm>
          <a:prstGeom prst="rect">
            <a:avLst/>
          </a:prstGeom>
        </p:spPr>
      </p:pic>
    </p:spTree>
    <p:extLst>
      <p:ext uri="{BB962C8B-B14F-4D97-AF65-F5344CB8AC3E}">
        <p14:creationId xmlns:p14="http://schemas.microsoft.com/office/powerpoint/2010/main" val="41710046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34" y="0"/>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p>
        </p:txBody>
      </p:sp>
      <p:sp>
        <p:nvSpPr>
          <p:cNvPr id="3" name="Rectangle 2"/>
          <p:cNvSpPr/>
          <p:nvPr/>
        </p:nvSpPr>
        <p:spPr>
          <a:xfrm>
            <a:off x="187234" y="564665"/>
            <a:ext cx="6744789" cy="3323987"/>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đưa vào dấu ngoặc kép: so sánh không gian hang ngoài của hang Én rộng và đẹp giống như sảnh chờ, báo hiệu ngoài hang đầu tiên bên ngoài, sẽ còn những hang phía bên trong</a:t>
            </a:r>
          </a:p>
        </p:txBody>
      </p:sp>
      <p:sp>
        <p:nvSpPr>
          <p:cNvPr id="4" name="Rectangle 3"/>
          <p:cNvSpPr/>
          <p:nvPr/>
        </p:nvSpPr>
        <p:spPr>
          <a:xfrm>
            <a:off x="187234" y="3884573"/>
            <a:ext cx="6096000" cy="2677656"/>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Cụ thể hóa, giúp người đọc dễ hình dung về không gian trong hang Én, gợi sự tò mò về các hang tiếp theo ở hang Én.</a:t>
            </a:r>
            <a:endParaRPr lang="en-US">
              <a:solidFill>
                <a:prstClr val="black"/>
              </a:solidFill>
            </a:endParaRPr>
          </a:p>
        </p:txBody>
      </p:sp>
      <p:pic>
        <p:nvPicPr>
          <p:cNvPr id="5" name="Picture 4"/>
          <p:cNvPicPr>
            <a:picLocks noChangeAspect="1"/>
          </p:cNvPicPr>
          <p:nvPr/>
        </p:nvPicPr>
        <p:blipFill>
          <a:blip r:embed="rId2"/>
          <a:stretch>
            <a:fillRect/>
          </a:stretch>
        </p:blipFill>
        <p:spPr>
          <a:xfrm>
            <a:off x="7171508" y="564665"/>
            <a:ext cx="4680857" cy="4067175"/>
          </a:xfrm>
          <a:prstGeom prst="rect">
            <a:avLst/>
          </a:prstGeom>
        </p:spPr>
      </p:pic>
    </p:spTree>
    <p:extLst>
      <p:ext uri="{BB962C8B-B14F-4D97-AF65-F5344CB8AC3E}">
        <p14:creationId xmlns:p14="http://schemas.microsoft.com/office/powerpoint/2010/main" val="20172774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6" y="164076"/>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2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13360" y="1010420"/>
            <a:ext cx="6096000" cy="397031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a:t>
            </a:r>
            <a:r>
              <a:rPr lang="en-US" sz="2800" i="1">
                <a:latin typeface="Times New Roman" panose="02020603050405020304" pitchFamily="18" charset="0"/>
                <a:ea typeface="Calibri" panose="020F0502020204030204" pitchFamily="34" charset="0"/>
                <a:cs typeface="Times New Roman" panose="02020603050405020304" pitchFamily="18" charset="0"/>
              </a:rPr>
              <a:t>Giờ họ đã rời ra ngoài sống thành bản nhưng vẫn còn giữ lễ hội “ăn én”. Cũng nghe kể rằng, trong bản A-rem vẫn còn một vài người có bàn chân mỏng, ngón dẹt – dấu tích của bao nhiêu thế hệ leo vách đá, trần hang cao hàng trăm mét.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830948" y="3231171"/>
            <a:ext cx="4540650" cy="2837906"/>
          </a:xfrm>
          <a:prstGeom prst="rect">
            <a:avLst/>
          </a:prstGeom>
        </p:spPr>
      </p:pic>
      <p:pic>
        <p:nvPicPr>
          <p:cNvPr id="7" name="Picture 6"/>
          <p:cNvPicPr>
            <a:picLocks noChangeAspect="1"/>
          </p:cNvPicPr>
          <p:nvPr/>
        </p:nvPicPr>
        <p:blipFill>
          <a:blip r:embed="rId3"/>
          <a:stretch>
            <a:fillRect/>
          </a:stretch>
        </p:blipFill>
        <p:spPr>
          <a:xfrm>
            <a:off x="7886395" y="0"/>
            <a:ext cx="4022576" cy="2677886"/>
          </a:xfrm>
          <a:prstGeom prst="rect">
            <a:avLst/>
          </a:prstGeom>
        </p:spPr>
      </p:pic>
      <p:sp>
        <p:nvSpPr>
          <p:cNvPr id="8" name="Rounded Rectangular Callout 7"/>
          <p:cNvSpPr/>
          <p:nvPr/>
        </p:nvSpPr>
        <p:spPr>
          <a:xfrm>
            <a:off x="4522318" y="287810"/>
            <a:ext cx="5329646" cy="2405888"/>
          </a:xfrm>
          <a:prstGeom prst="wedgeRoundRectCallout">
            <a:avLst>
              <a:gd name="adj1" fmla="val -63480"/>
              <a:gd name="adj2" fmla="val 115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Dấu phẩy (1): ngăn cách các vế trong câu, vế sau giải thích và làm sáng tỏ nghĩa cho vế trước;</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5023452" y="1551255"/>
            <a:ext cx="6635148" cy="4113118"/>
          </a:xfrm>
          <a:prstGeom prst="wedgeRoundRectCallout">
            <a:avLst>
              <a:gd name="adj1" fmla="val -76548"/>
              <a:gd name="adj2" fmla="val 618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Dấu phẩy (2) (3): liệt kê sự vật, hiện tượng cùng loại với với sự vật, hiện tượng liền kề phía trước. Cụ thể: bàn chân mỏng và ngón dẹt có cùng đặc điểm chung là những bộ phận dưới cùng, tiếp giáp với mặt đất của cơ thể con người.</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3183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8"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id="{B9D1BFA2-F802-441B-8E59-E3A5C766C667}"/>
              </a:ext>
            </a:extLst>
          </p:cNvPr>
          <p:cNvGrpSpPr/>
          <p:nvPr/>
        </p:nvGrpSpPr>
        <p:grpSpPr>
          <a:xfrm>
            <a:off x="2637274" y="664029"/>
            <a:ext cx="7022496" cy="3020507"/>
            <a:chOff x="2342755" y="2195884"/>
            <a:chExt cx="2317326" cy="1729734"/>
          </a:xfrm>
        </p:grpSpPr>
        <p:sp>
          <p:nvSpPr>
            <p:cNvPr id="40"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1" name="MH_SubTitle_1">
              <a:extLst>
                <a:ext uri="{FF2B5EF4-FFF2-40B4-BE49-F238E27FC236}">
                  <a16:creationId xmlns:a16="http://schemas.microsoft.com/office/drawing/2014/main" id="{2C00D235-4842-408F-9E48-F26E4402B249}"/>
                </a:ext>
              </a:extLst>
            </p:cNvPr>
            <p:cNvSpPr/>
            <p:nvPr>
              <p:custDataLst>
                <p:tags r:id="rId2"/>
              </p:custDataLst>
            </p:nvPr>
          </p:nvSpPr>
          <p:spPr>
            <a:xfrm rot="588792">
              <a:off x="2905125" y="3287585"/>
              <a:ext cx="1480127" cy="638033"/>
            </a:xfrm>
            <a:prstGeom prst="roundRect">
              <a:avLst>
                <a:gd name="adj" fmla="val 11293"/>
              </a:avLst>
            </a:prstGeom>
            <a:solidFill>
              <a:srgbClr val="75CAE7"/>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id="{F210D5D8-1FB3-494A-8779-4FD81842A018}"/>
                </a:ext>
              </a:extLst>
            </p:cNvPr>
            <p:cNvSpPr/>
            <p:nvPr>
              <p:custDataLst>
                <p:tags r:id="rId3"/>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id="{C0B2EBE9-DD42-4EBC-9F98-D72D9BE12746}"/>
                </a:ext>
              </a:extLst>
            </p:cNvPr>
            <p:cNvSpPr txBox="1"/>
            <p:nvPr/>
          </p:nvSpPr>
          <p:spPr>
            <a:xfrm rot="605681">
              <a:off x="2342755" y="3212974"/>
              <a:ext cx="2317326" cy="687385"/>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ĐỘNG</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06204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4" y="0"/>
            <a:ext cx="6096000" cy="1384995"/>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 đánh dấu từ ngữ được hiểu theo cách đặc biệt. </a:t>
            </a:r>
          </a:p>
        </p:txBody>
      </p:sp>
      <p:sp>
        <p:nvSpPr>
          <p:cNvPr id="3" name="Rectangle 2"/>
          <p:cNvSpPr/>
          <p:nvPr/>
        </p:nvSpPr>
        <p:spPr>
          <a:xfrm>
            <a:off x="213360" y="143697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là thành phần phụ chú cho thành phần đứng trước nó là “bàn chân mỏng, ngón dẹt”</a:t>
            </a:r>
          </a:p>
        </p:txBody>
      </p:sp>
      <p:sp>
        <p:nvSpPr>
          <p:cNvPr id="5" name="Rectangle 4"/>
          <p:cNvSpPr/>
          <p:nvPr/>
        </p:nvSpPr>
        <p:spPr>
          <a:xfrm>
            <a:off x="213360" y="3520274"/>
            <a:ext cx="6096000" cy="138499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giải thích vì sao người A-rem lại có đặc điểm sinh học đặc biệt như vậy.</a:t>
            </a:r>
          </a:p>
        </p:txBody>
      </p:sp>
      <p:pic>
        <p:nvPicPr>
          <p:cNvPr id="6" name="Picture 5"/>
          <p:cNvPicPr>
            <a:picLocks noChangeAspect="1"/>
          </p:cNvPicPr>
          <p:nvPr/>
        </p:nvPicPr>
        <p:blipFill>
          <a:blip r:embed="rId2"/>
          <a:stretch>
            <a:fillRect/>
          </a:stretch>
        </p:blipFill>
        <p:spPr>
          <a:xfrm>
            <a:off x="7892583" y="48139"/>
            <a:ext cx="4299417" cy="3609461"/>
          </a:xfrm>
          <a:prstGeom prst="rect">
            <a:avLst/>
          </a:prstGeom>
        </p:spPr>
      </p:pic>
      <p:pic>
        <p:nvPicPr>
          <p:cNvPr id="7" name="Picture 6"/>
          <p:cNvPicPr>
            <a:picLocks noChangeAspect="1"/>
          </p:cNvPicPr>
          <p:nvPr/>
        </p:nvPicPr>
        <p:blipFill>
          <a:blip r:embed="rId3"/>
          <a:stretch>
            <a:fillRect/>
          </a:stretch>
        </p:blipFill>
        <p:spPr>
          <a:xfrm>
            <a:off x="6710082" y="3520274"/>
            <a:ext cx="4742329" cy="3161553"/>
          </a:xfrm>
          <a:prstGeom prst="rect">
            <a:avLst/>
          </a:prstGeom>
        </p:spPr>
      </p:pic>
      <p:pic>
        <p:nvPicPr>
          <p:cNvPr id="8" name="Picture 7"/>
          <p:cNvPicPr>
            <a:picLocks noChangeAspect="1"/>
          </p:cNvPicPr>
          <p:nvPr/>
        </p:nvPicPr>
        <p:blipFill>
          <a:blip r:embed="rId4"/>
          <a:stretch>
            <a:fillRect/>
          </a:stretch>
        </p:blipFill>
        <p:spPr>
          <a:xfrm>
            <a:off x="3036811" y="241622"/>
            <a:ext cx="8529043" cy="2749534"/>
          </a:xfrm>
          <a:prstGeom prst="rect">
            <a:avLst/>
          </a:prstGeom>
        </p:spPr>
      </p:pic>
    </p:spTree>
    <p:extLst>
      <p:ext uri="{BB962C8B-B14F-4D97-AF65-F5344CB8AC3E}">
        <p14:creationId xmlns:p14="http://schemas.microsoft.com/office/powerpoint/2010/main" val="326820660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59" y="228435"/>
            <a:ext cx="11686903" cy="2677656"/>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Hô-oát Lim-bơ, người tìm ra hơn 500 hang động ở Việt Nam, trong đó có hang Sơn Đoòng lớn nhất thế giới, khẳng định rằng: mỗi xen-ti-mét đá kia phải qua cả trăm triệu năm bào mòn hay bồi đắp mới nên. Và tất cả măng đá, nhũ đá, ngọc động ấy vẫn “sống” trong hành trình tạo tác của tự nhiên.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52993" y="2906091"/>
            <a:ext cx="4959941" cy="3421652"/>
          </a:xfrm>
          <a:prstGeom prst="rect">
            <a:avLst/>
          </a:prstGeom>
        </p:spPr>
      </p:pic>
      <p:pic>
        <p:nvPicPr>
          <p:cNvPr id="4" name="Picture 3"/>
          <p:cNvPicPr>
            <a:picLocks noChangeAspect="1"/>
          </p:cNvPicPr>
          <p:nvPr/>
        </p:nvPicPr>
        <p:blipFill>
          <a:blip r:embed="rId3"/>
          <a:stretch>
            <a:fillRect/>
          </a:stretch>
        </p:blipFill>
        <p:spPr>
          <a:xfrm>
            <a:off x="4732822" y="3754562"/>
            <a:ext cx="4013985" cy="3011998"/>
          </a:xfrm>
          <a:prstGeom prst="rect">
            <a:avLst/>
          </a:prstGeom>
        </p:spPr>
      </p:pic>
    </p:spTree>
    <p:extLst>
      <p:ext uri="{BB962C8B-B14F-4D97-AF65-F5344CB8AC3E}">
        <p14:creationId xmlns:p14="http://schemas.microsoft.com/office/powerpoint/2010/main" val="124205532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97" y="0"/>
            <a:ext cx="2386149"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p:txBody>
      </p:sp>
      <p:sp>
        <p:nvSpPr>
          <p:cNvPr id="3" name="Rectangle 2"/>
          <p:cNvSpPr/>
          <p:nvPr/>
        </p:nvSpPr>
        <p:spPr>
          <a:xfrm>
            <a:off x="0" y="602523"/>
            <a:ext cx="194636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4" name="Rectangle 3"/>
          <p:cNvSpPr/>
          <p:nvPr/>
        </p:nvSpPr>
        <p:spPr>
          <a:xfrm>
            <a:off x="317863" y="1322205"/>
            <a:ext cx="264740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(1):</a:t>
            </a:r>
          </a:p>
        </p:txBody>
      </p:sp>
      <p:sp>
        <p:nvSpPr>
          <p:cNvPr id="5" name="Rectangle 4"/>
          <p:cNvSpPr/>
          <p:nvPr/>
        </p:nvSpPr>
        <p:spPr>
          <a:xfrm>
            <a:off x="4053840" y="30654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thành phần giải thích với thành phần chính (ở đây là chủ ngữ của câu). </a:t>
            </a:r>
          </a:p>
        </p:txBody>
      </p:sp>
      <p:sp>
        <p:nvSpPr>
          <p:cNvPr id="6" name="Rectangle 5"/>
          <p:cNvSpPr/>
          <p:nvPr/>
        </p:nvSpPr>
        <p:spPr>
          <a:xfrm>
            <a:off x="422366" y="2652801"/>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Vế sau giải thích, bổ sung thêm ý nghĩa cho vế trước: ở đây bổ sung thêm thông tin cho biết Ho-oát Lim-bơ là người tìm ra hơn 500 hang động ở Việt Nam;</a:t>
            </a:r>
          </a:p>
        </p:txBody>
      </p:sp>
      <p:pic>
        <p:nvPicPr>
          <p:cNvPr id="7" name="Picture 6"/>
          <p:cNvPicPr>
            <a:picLocks noChangeAspect="1"/>
          </p:cNvPicPr>
          <p:nvPr/>
        </p:nvPicPr>
        <p:blipFill>
          <a:blip r:embed="rId2"/>
          <a:stretch>
            <a:fillRect/>
          </a:stretch>
        </p:blipFill>
        <p:spPr>
          <a:xfrm>
            <a:off x="6975566" y="2060869"/>
            <a:ext cx="4885508" cy="4248491"/>
          </a:xfrm>
          <a:prstGeom prst="rect">
            <a:avLst/>
          </a:prstGeom>
        </p:spPr>
      </p:pic>
    </p:spTree>
    <p:extLst>
      <p:ext uri="{BB962C8B-B14F-4D97-AF65-F5344CB8AC3E}">
        <p14:creationId xmlns:p14="http://schemas.microsoft.com/office/powerpoint/2010/main" val="331070946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223651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 (2):</a:t>
            </a:r>
          </a:p>
        </p:txBody>
      </p:sp>
      <p:sp>
        <p:nvSpPr>
          <p:cNvPr id="3" name="Rectangle 2"/>
          <p:cNvSpPr/>
          <p:nvPr/>
        </p:nvSpPr>
        <p:spPr>
          <a:xfrm>
            <a:off x="3165565" y="342326"/>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các vế câu, vế sau làm thành phần phụ chú cho vế trước và nhấn mạnh vào vế sau giúp sự diễn đạt trở nên gần gũi, dễ tiếp nhận. </a:t>
            </a:r>
          </a:p>
        </p:txBody>
      </p:sp>
      <p:sp>
        <p:nvSpPr>
          <p:cNvPr id="4" name="Rectangle 3"/>
          <p:cNvSpPr/>
          <p:nvPr/>
        </p:nvSpPr>
        <p:spPr>
          <a:xfrm>
            <a:off x="5819774" y="3529828"/>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 thể ở đây vế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bổ sung thêm cho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0" y="3644652"/>
            <a:ext cx="5381897" cy="2888817"/>
          </a:xfrm>
          <a:prstGeom prst="rect">
            <a:avLst/>
          </a:prstGeom>
        </p:spPr>
      </p:pic>
      <p:pic>
        <p:nvPicPr>
          <p:cNvPr id="6" name="Picture 5"/>
          <p:cNvPicPr>
            <a:picLocks noChangeAspect="1"/>
          </p:cNvPicPr>
          <p:nvPr/>
        </p:nvPicPr>
        <p:blipFill>
          <a:blip r:embed="rId3"/>
          <a:stretch>
            <a:fillRect/>
          </a:stretch>
        </p:blipFill>
        <p:spPr>
          <a:xfrm>
            <a:off x="9296399" y="1786753"/>
            <a:ext cx="2619375" cy="1743075"/>
          </a:xfrm>
          <a:prstGeom prst="rect">
            <a:avLst/>
          </a:prstGeom>
        </p:spPr>
      </p:pic>
      <p:pic>
        <p:nvPicPr>
          <p:cNvPr id="1026" name="Picture 2" descr="Khám phá hang động lớn thứ 3 thế giới ở Việt Nam - Hang Én | Mytou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28" y="4153988"/>
            <a:ext cx="4563292" cy="342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1191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148758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3" name="Rectangle 2"/>
          <p:cNvSpPr/>
          <p:nvPr/>
        </p:nvSpPr>
        <p:spPr>
          <a:xfrm>
            <a:off x="2771504" y="839212"/>
            <a:ext cx="6096000" cy="1307537"/>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(3): ngăn cách các vế, các thành phần của câu;</a:t>
            </a:r>
          </a:p>
        </p:txBody>
      </p:sp>
      <p:sp>
        <p:nvSpPr>
          <p:cNvPr id="4" name="Rectangle 3"/>
          <p:cNvSpPr/>
          <p:nvPr/>
        </p:nvSpPr>
        <p:spPr>
          <a:xfrm>
            <a:off x="291737" y="2746721"/>
            <a:ext cx="6096000" cy="2031325"/>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(4): liệt kê sự vật, hiện tượng cùng loại với với sự vật, hiện tượng liền kề phía trước. </a:t>
            </a:r>
          </a:p>
        </p:txBody>
      </p:sp>
      <p:sp>
        <p:nvSpPr>
          <p:cNvPr id="5" name="Rectangle 4"/>
          <p:cNvSpPr/>
          <p:nvPr/>
        </p:nvSpPr>
        <p:spPr>
          <a:xfrm>
            <a:off x="187234" y="5232047"/>
            <a:ext cx="6096000" cy="138499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sz="2800">
                <a:latin typeface="Times New Roman" panose="02020603050405020304" pitchFamily="18" charset="0"/>
                <a:cs typeface="Times New Roman" panose="02020603050405020304" pitchFamily="18" charset="0"/>
              </a:rPr>
              <a:t>Cụ thể ở đây là liệt kê nhũ đá, măng đá, ngọc động. Chúng là những sự vật có cùng tính chất.</a:t>
            </a:r>
          </a:p>
        </p:txBody>
      </p:sp>
      <p:pic>
        <p:nvPicPr>
          <p:cNvPr id="6" name="Picture 5"/>
          <p:cNvPicPr>
            <a:picLocks noChangeAspect="1"/>
          </p:cNvPicPr>
          <p:nvPr/>
        </p:nvPicPr>
        <p:blipFill>
          <a:blip r:embed="rId2"/>
          <a:stretch>
            <a:fillRect/>
          </a:stretch>
        </p:blipFill>
        <p:spPr>
          <a:xfrm>
            <a:off x="7602583" y="1581436"/>
            <a:ext cx="4193178" cy="2610162"/>
          </a:xfrm>
          <a:prstGeom prst="rect">
            <a:avLst/>
          </a:prstGeom>
        </p:spPr>
      </p:pic>
      <p:pic>
        <p:nvPicPr>
          <p:cNvPr id="7" name="Picture 6"/>
          <p:cNvPicPr>
            <a:picLocks noChangeAspect="1"/>
          </p:cNvPicPr>
          <p:nvPr/>
        </p:nvPicPr>
        <p:blipFill>
          <a:blip r:embed="rId3"/>
          <a:stretch>
            <a:fillRect/>
          </a:stretch>
        </p:blipFill>
        <p:spPr>
          <a:xfrm>
            <a:off x="8323280" y="3656679"/>
            <a:ext cx="3711966" cy="2786830"/>
          </a:xfrm>
          <a:prstGeom prst="rect">
            <a:avLst/>
          </a:prstGeom>
        </p:spPr>
      </p:pic>
    </p:spTree>
    <p:extLst>
      <p:ext uri="{BB962C8B-B14F-4D97-AF65-F5344CB8AC3E}">
        <p14:creationId xmlns:p14="http://schemas.microsoft.com/office/powerpoint/2010/main" val="24184467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4" name="Rectangle 3"/>
          <p:cNvSpPr/>
          <p:nvPr/>
        </p:nvSpPr>
        <p:spPr>
          <a:xfrm>
            <a:off x="709748" y="789988"/>
            <a:ext cx="6096000" cy="2600199"/>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theo nghĩa thông thường: tồn tại ở hình thái có trao đổi chất với môi trường ngoài, có sinh đẻ, lớn lên và chết (Từ điển tiếng Việt Hoàng Phê);</a:t>
            </a:r>
          </a:p>
        </p:txBody>
      </p:sp>
      <p:pic>
        <p:nvPicPr>
          <p:cNvPr id="6" name="Picture 5"/>
          <p:cNvPicPr>
            <a:picLocks noChangeAspect="1"/>
          </p:cNvPicPr>
          <p:nvPr/>
        </p:nvPicPr>
        <p:blipFill>
          <a:blip r:embed="rId2"/>
          <a:stretch>
            <a:fillRect/>
          </a:stretch>
        </p:blipFill>
        <p:spPr>
          <a:xfrm>
            <a:off x="7826283" y="459384"/>
            <a:ext cx="3773533" cy="2532010"/>
          </a:xfrm>
          <a:prstGeom prst="rect">
            <a:avLst/>
          </a:prstGeom>
        </p:spPr>
      </p:pic>
      <p:pic>
        <p:nvPicPr>
          <p:cNvPr id="7" name="Picture 6"/>
          <p:cNvPicPr>
            <a:picLocks noChangeAspect="1"/>
          </p:cNvPicPr>
          <p:nvPr/>
        </p:nvPicPr>
        <p:blipFill>
          <a:blip r:embed="rId3"/>
          <a:stretch>
            <a:fillRect/>
          </a:stretch>
        </p:blipFill>
        <p:spPr>
          <a:xfrm>
            <a:off x="4896665" y="3390187"/>
            <a:ext cx="6219825" cy="3356062"/>
          </a:xfrm>
          <a:prstGeom prst="rect">
            <a:avLst/>
          </a:prstGeom>
        </p:spPr>
      </p:pic>
    </p:spTree>
    <p:extLst>
      <p:ext uri="{BB962C8B-B14F-4D97-AF65-F5344CB8AC3E}">
        <p14:creationId xmlns:p14="http://schemas.microsoft.com/office/powerpoint/2010/main" val="31768876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5" name="Rectangle 4"/>
          <p:cNvSpPr/>
          <p:nvPr/>
        </p:nvSpPr>
        <p:spPr>
          <a:xfrm>
            <a:off x="187234" y="988158"/>
            <a:ext cx="6096000" cy="4539191"/>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được để trong ngoặc kép trong ví dụ: nhấn mạnh và hiểu theo nghĩa cụ thể, đặc biệt: các măng đá, nhũ đá, ngọc động vẫn tiếp tục được bồi đắp, bào mòn trong hành trình tạo tác của tự nhiên. Đó là một sự hiển nhiên, sinh động cho thấy tất cả mọi vật đều ở trạng thái vận động.</a:t>
            </a:r>
          </a:p>
        </p:txBody>
      </p:sp>
      <p:pic>
        <p:nvPicPr>
          <p:cNvPr id="2" name="Picture 1"/>
          <p:cNvPicPr>
            <a:picLocks noChangeAspect="1"/>
          </p:cNvPicPr>
          <p:nvPr/>
        </p:nvPicPr>
        <p:blipFill>
          <a:blip r:embed="rId2"/>
          <a:stretch>
            <a:fillRect/>
          </a:stretch>
        </p:blipFill>
        <p:spPr>
          <a:xfrm>
            <a:off x="8613019" y="128781"/>
            <a:ext cx="3578981" cy="2118030"/>
          </a:xfrm>
          <a:prstGeom prst="rect">
            <a:avLst/>
          </a:prstGeom>
        </p:spPr>
      </p:pic>
      <p:pic>
        <p:nvPicPr>
          <p:cNvPr id="6" name="Picture 5"/>
          <p:cNvPicPr>
            <a:picLocks noChangeAspect="1"/>
          </p:cNvPicPr>
          <p:nvPr/>
        </p:nvPicPr>
        <p:blipFill>
          <a:blip r:embed="rId3"/>
          <a:stretch>
            <a:fillRect/>
          </a:stretch>
        </p:blipFill>
        <p:spPr>
          <a:xfrm>
            <a:off x="7306492" y="2181798"/>
            <a:ext cx="4010297" cy="2669354"/>
          </a:xfrm>
          <a:prstGeom prst="rect">
            <a:avLst/>
          </a:prstGeom>
        </p:spPr>
      </p:pic>
      <p:pic>
        <p:nvPicPr>
          <p:cNvPr id="7" name="Picture 6"/>
          <p:cNvPicPr>
            <a:picLocks noChangeAspect="1"/>
          </p:cNvPicPr>
          <p:nvPr/>
        </p:nvPicPr>
        <p:blipFill>
          <a:blip r:embed="rId4"/>
          <a:stretch>
            <a:fillRect/>
          </a:stretch>
        </p:blipFill>
        <p:spPr>
          <a:xfrm>
            <a:off x="6474823" y="4937760"/>
            <a:ext cx="3413760" cy="1920240"/>
          </a:xfrm>
          <a:prstGeom prst="rect">
            <a:avLst/>
          </a:prstGeom>
        </p:spPr>
      </p:pic>
    </p:spTree>
    <p:extLst>
      <p:ext uri="{BB962C8B-B14F-4D97-AF65-F5344CB8AC3E}">
        <p14:creationId xmlns:p14="http://schemas.microsoft.com/office/powerpoint/2010/main" val="23269407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2" name="Rectangle 1"/>
          <p:cNvSpPr/>
          <p:nvPr/>
        </p:nvSpPr>
        <p:spPr>
          <a:xfrm>
            <a:off x="252549" y="1028675"/>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“xen-ti-mét”: phiên âm từ tiếng nước ngoài. Cụ thể là từ từ “centimet”, chỉ đơn vị đo độ dài.</a:t>
            </a:r>
          </a:p>
        </p:txBody>
      </p:sp>
      <p:pic>
        <p:nvPicPr>
          <p:cNvPr id="4" name="Picture 3"/>
          <p:cNvPicPr>
            <a:picLocks noChangeAspect="1"/>
          </p:cNvPicPr>
          <p:nvPr/>
        </p:nvPicPr>
        <p:blipFill>
          <a:blip r:embed="rId2"/>
          <a:stretch>
            <a:fillRect/>
          </a:stretch>
        </p:blipFill>
        <p:spPr>
          <a:xfrm>
            <a:off x="7407146" y="381000"/>
            <a:ext cx="4018500" cy="2679000"/>
          </a:xfrm>
          <a:prstGeom prst="rect">
            <a:avLst/>
          </a:prstGeom>
        </p:spPr>
      </p:pic>
      <p:pic>
        <p:nvPicPr>
          <p:cNvPr id="5" name="Picture 4"/>
          <p:cNvPicPr>
            <a:picLocks noChangeAspect="1"/>
          </p:cNvPicPr>
          <p:nvPr/>
        </p:nvPicPr>
        <p:blipFill>
          <a:blip r:embed="rId3"/>
          <a:stretch>
            <a:fillRect/>
          </a:stretch>
        </p:blipFill>
        <p:spPr>
          <a:xfrm>
            <a:off x="5725886" y="2373088"/>
            <a:ext cx="3844833" cy="2891244"/>
          </a:xfrm>
          <a:prstGeom prst="rect">
            <a:avLst/>
          </a:prstGeom>
        </p:spPr>
      </p:pic>
      <p:pic>
        <p:nvPicPr>
          <p:cNvPr id="6" name="Picture 5"/>
          <p:cNvPicPr>
            <a:picLocks noChangeAspect="1"/>
          </p:cNvPicPr>
          <p:nvPr/>
        </p:nvPicPr>
        <p:blipFill>
          <a:blip r:embed="rId3"/>
          <a:stretch>
            <a:fillRect/>
          </a:stretch>
        </p:blipFill>
        <p:spPr>
          <a:xfrm>
            <a:off x="475124" y="3818710"/>
            <a:ext cx="3844833" cy="2891244"/>
          </a:xfrm>
          <a:prstGeom prst="rect">
            <a:avLst/>
          </a:prstGeom>
        </p:spPr>
      </p:pic>
    </p:spTree>
    <p:extLst>
      <p:ext uri="{BB962C8B-B14F-4D97-AF65-F5344CB8AC3E}">
        <p14:creationId xmlns:p14="http://schemas.microsoft.com/office/powerpoint/2010/main" val="70803382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045" y="29751"/>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3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992777" y="572473"/>
            <a:ext cx="10920548"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 câu văn có sử dụng dấu ngoặc kép trong các VB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 Tô</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Hang Én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448491" y="106494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Văn bản: </a:t>
            </a:r>
            <a:r>
              <a:rPr lang="en-US" sz="2800" i="1">
                <a:latin typeface="Times New Roman" panose="02020603050405020304" pitchFamily="18" charset="0"/>
                <a:ea typeface="Calibri" panose="020F0502020204030204" pitchFamily="34" charset="0"/>
                <a:cs typeface="Times New Roman" panose="02020603050405020304" pitchFamily="18" charset="0"/>
              </a:rPr>
              <a:t>Cô Tô</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923314" y="1311137"/>
            <a:ext cx="4851941" cy="2729217"/>
          </a:xfrm>
          <a:prstGeom prst="rect">
            <a:avLst/>
          </a:prstGeom>
        </p:spPr>
      </p:pic>
      <p:pic>
        <p:nvPicPr>
          <p:cNvPr id="7" name="Picture 6"/>
          <p:cNvPicPr>
            <a:picLocks noChangeAspect="1"/>
          </p:cNvPicPr>
          <p:nvPr/>
        </p:nvPicPr>
        <p:blipFill>
          <a:blip r:embed="rId3"/>
          <a:stretch>
            <a:fillRect/>
          </a:stretch>
        </p:blipFill>
        <p:spPr>
          <a:xfrm>
            <a:off x="9118448" y="3197407"/>
            <a:ext cx="2878876" cy="2079988"/>
          </a:xfrm>
          <a:prstGeom prst="rect">
            <a:avLst/>
          </a:prstGeom>
        </p:spPr>
      </p:pic>
      <p:sp>
        <p:nvSpPr>
          <p:cNvPr id="9" name="Rectangle 8"/>
          <p:cNvSpPr/>
          <p:nvPr/>
        </p:nvSpPr>
        <p:spPr>
          <a:xfrm>
            <a:off x="365759" y="1814269"/>
            <a:ext cx="6096000" cy="397031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Anh quẩy 15 gánh cho thuyền anh : “Đi ra khơi, xa lắm mà. Có khi mười ngày mới về. Nước ngọt cho vào sạp, chỉ để uống. Vo gạo thổi cơm cũng không được lấy nước ngọt. Vo gạo bằng nước biển thôi”</a:t>
            </a:r>
          </a:p>
        </p:txBody>
      </p:sp>
      <p:sp>
        <p:nvSpPr>
          <p:cNvPr id="10" name="Rounded Rectangular Callout 9"/>
          <p:cNvSpPr/>
          <p:nvPr/>
        </p:nvSpPr>
        <p:spPr>
          <a:xfrm>
            <a:off x="5593653" y="3612423"/>
            <a:ext cx="6283233" cy="3171350"/>
          </a:xfrm>
          <a:prstGeom prst="wedgeRoundRectCallout">
            <a:avLst>
              <a:gd name="adj1" fmla="val -55760"/>
              <a:gd name="adj2" fmla="val -7713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khi sử dụng: trích dẫn lời nói được thuật lại theo lối trực tiếp. Ở đây, tác giả Nguyễn Tuân trích dẫn lại lời của nhân vật anh hùng Châu Hòa Mãn theo lối trực tiếp.</a:t>
            </a:r>
          </a:p>
        </p:txBody>
      </p:sp>
    </p:spTree>
    <p:extLst>
      <p:ext uri="{BB962C8B-B14F-4D97-AF65-F5344CB8AC3E}">
        <p14:creationId xmlns:p14="http://schemas.microsoft.com/office/powerpoint/2010/main" val="221170866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3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02229" y="629811"/>
            <a:ext cx="10920548"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 câu văn có sử dụng dấu ngoặc kép trong các VB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 Tô</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Hang Én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174171" y="1107217"/>
            <a:ext cx="10040983"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Văn bản: </a:t>
            </a:r>
            <a:r>
              <a:rPr lang="en-US" sz="2800" i="1">
                <a:latin typeface="Times New Roman" panose="02020603050405020304" pitchFamily="18" charset="0"/>
                <a:ea typeface="Calibri" panose="020F0502020204030204" pitchFamily="34" charset="0"/>
                <a:cs typeface="Times New Roman" panose="02020603050405020304" pitchFamily="18" charset="0"/>
              </a:rPr>
              <a:t>Hang Én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0" y="1586297"/>
            <a:ext cx="6096000" cy="5365571"/>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Bạn sẽ thấy những “thương hải tang điền” còn hiện hữu trên dải hóa thạch sò, ốc, san hô,… nơi vách đá</a:t>
            </a:r>
          </a:p>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“Thương hải tang điền”: bãi bể nương dâu. Dùng để chỉ những biến đổi lớn lao. Đây là điển cố được sử dụng nhiều trong văn học Trung Quốc và văn học Việt Nam cổ trung đại.</a:t>
            </a:r>
          </a:p>
        </p:txBody>
      </p:sp>
      <p:pic>
        <p:nvPicPr>
          <p:cNvPr id="7" name="Picture 6"/>
          <p:cNvPicPr>
            <a:picLocks noChangeAspect="1"/>
          </p:cNvPicPr>
          <p:nvPr/>
        </p:nvPicPr>
        <p:blipFill>
          <a:blip r:embed="rId2"/>
          <a:stretch>
            <a:fillRect/>
          </a:stretch>
        </p:blipFill>
        <p:spPr>
          <a:xfrm>
            <a:off x="7683834" y="1586297"/>
            <a:ext cx="4017612" cy="2676376"/>
          </a:xfrm>
          <a:prstGeom prst="rect">
            <a:avLst/>
          </a:prstGeom>
        </p:spPr>
      </p:pic>
      <p:pic>
        <p:nvPicPr>
          <p:cNvPr id="8" name="Picture 7"/>
          <p:cNvPicPr>
            <a:picLocks noChangeAspect="1"/>
          </p:cNvPicPr>
          <p:nvPr/>
        </p:nvPicPr>
        <p:blipFill>
          <a:blip r:embed="rId3"/>
          <a:stretch>
            <a:fillRect/>
          </a:stretch>
        </p:blipFill>
        <p:spPr>
          <a:xfrm>
            <a:off x="8291699" y="3705606"/>
            <a:ext cx="3846909" cy="2895851"/>
          </a:xfrm>
          <a:prstGeom prst="rect">
            <a:avLst/>
          </a:prstGeom>
        </p:spPr>
      </p:pic>
      <p:sp>
        <p:nvSpPr>
          <p:cNvPr id="9" name="Rounded Rectangular Callout 8"/>
          <p:cNvSpPr/>
          <p:nvPr/>
        </p:nvSpPr>
        <p:spPr>
          <a:xfrm>
            <a:off x="4954138" y="1404700"/>
            <a:ext cx="6675121" cy="2857973"/>
          </a:xfrm>
          <a:prstGeom prst="wedgeRoundRectCallout">
            <a:avLst>
              <a:gd name="adj1" fmla="val -76411"/>
              <a:gd name="adj2" fmla="val -147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sử dụng: tăng khả năng gợi cảm cho sự diễn đạt, ngầm ý nói sự thay đổi từ biển sang hang động còn để lại dấu tích ở các hóa thạch.</a:t>
            </a:r>
          </a:p>
        </p:txBody>
      </p:sp>
    </p:spTree>
    <p:extLst>
      <p:ext uri="{BB962C8B-B14F-4D97-AF65-F5344CB8AC3E}">
        <p14:creationId xmlns:p14="http://schemas.microsoft.com/office/powerpoint/2010/main" val="16494948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ộ hình nền PowerPoint đẹp, đơn giản và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42540" y="316939"/>
            <a:ext cx="61273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a:ea typeface="+mn-ea"/>
                <a:cs typeface="+mn-cs"/>
              </a:rPr>
              <a:t>HƯỚNG DẪN TRÒ CHƠI</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566813" y="970551"/>
            <a:ext cx="11401064" cy="208672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Times New Roman"/>
                <a:ea typeface="+mn-ea"/>
                <a:cs typeface="+mn-cs"/>
              </a:rPr>
              <a:t>Có 4 miếng ghép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tương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4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mảnh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ghép</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endPar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a:ea typeface="+mn-ea"/>
                <a:cs typeface="+mn-cs"/>
              </a:rPr>
              <a:t>KEY: ĐÂY </a:t>
            </a:r>
            <a:r>
              <a:rPr kumimoji="0" lang="vi-VN" sz="3600" b="1" i="0" u="none" strike="noStrike" kern="1200" cap="none" spc="0" normalizeH="0" baseline="0" noProof="0">
                <a:ln>
                  <a:noFill/>
                </a:ln>
                <a:solidFill>
                  <a:srgbClr val="FF0000"/>
                </a:solidFill>
                <a:effectLst/>
                <a:uLnTx/>
                <a:uFillTx/>
                <a:latin typeface="Times New Roman"/>
                <a:ea typeface="+mn-ea"/>
                <a:cs typeface="+mn-cs"/>
              </a:rPr>
              <a:t>LÀ </a:t>
            </a:r>
            <a:r>
              <a:rPr lang="en-US" sz="3600" b="1">
                <a:solidFill>
                  <a:srgbClr val="FF0000"/>
                </a:solidFill>
                <a:latin typeface="Times New Roman" panose="02020603050405020304" pitchFamily="18" charset="0"/>
                <a:cs typeface="Times New Roman" panose="02020603050405020304" pitchFamily="18" charset="0"/>
              </a:rPr>
              <a:t>ĐƠN VỊ KIẾN THỨC NÀO</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p:cNvGrpSpPr/>
          <p:nvPr/>
        </p:nvGrpSpPr>
        <p:grpSpPr>
          <a:xfrm>
            <a:off x="4217631" y="3429000"/>
            <a:ext cx="4439681" cy="2850183"/>
            <a:chOff x="1474982" y="-2740"/>
            <a:chExt cx="8882063" cy="6757552"/>
          </a:xfrm>
        </p:grpSpPr>
        <p:pic>
          <p:nvPicPr>
            <p:cNvPr id="5" name="Picture 2" descr="Để đi tảo mộ được hanh thông, rước vận tốt vào nhà, cần ghi nhớ điều dưới  đ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090" y="652518"/>
              <a:ext cx="7738288" cy="532394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5"/>
            <p:cNvSpPr>
              <a:spLocks/>
            </p:cNvSpPr>
            <p:nvPr/>
          </p:nvSpPr>
          <p:spPr bwMode="auto">
            <a:xfrm>
              <a:off x="5856483" y="11112"/>
              <a:ext cx="4479925" cy="3357563"/>
            </a:xfrm>
            <a:custGeom>
              <a:avLst/>
              <a:gdLst>
                <a:gd name="T0" fmla="*/ 1107 w 1107"/>
                <a:gd name="T1" fmla="*/ 780 h 780"/>
                <a:gd name="T2" fmla="*/ 0 w 1107"/>
                <a:gd name="T3" fmla="*/ 0 h 780"/>
                <a:gd name="T4" fmla="*/ 0 w 1107"/>
                <a:gd name="T5" fmla="*/ 780 h 780"/>
                <a:gd name="T6" fmla="*/ 1107 w 1107"/>
                <a:gd name="T7" fmla="*/ 780 h 780"/>
              </a:gdLst>
              <a:ahLst/>
              <a:cxnLst>
                <a:cxn ang="0">
                  <a:pos x="T0" y="T1"/>
                </a:cxn>
                <a:cxn ang="0">
                  <a:pos x="T2" y="T3"/>
                </a:cxn>
                <a:cxn ang="0">
                  <a:pos x="T4" y="T5"/>
                </a:cxn>
                <a:cxn ang="0">
                  <a:pos x="T6" y="T7"/>
                </a:cxn>
              </a:cxnLst>
              <a:rect l="0" t="0" r="r" b="b"/>
              <a:pathLst>
                <a:path w="1107" h="780">
                  <a:moveTo>
                    <a:pt x="1107" y="780"/>
                  </a:moveTo>
                  <a:lnTo>
                    <a:pt x="0" y="0"/>
                  </a:lnTo>
                  <a:lnTo>
                    <a:pt x="0" y="780"/>
                  </a:lnTo>
                  <a:lnTo>
                    <a:pt x="1107" y="780"/>
                  </a:lnTo>
                  <a:close/>
                </a:path>
              </a:pathLst>
            </a:cu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7" name="Freeform 54"/>
            <p:cNvSpPr>
              <a:spLocks/>
            </p:cNvSpPr>
            <p:nvPr/>
          </p:nvSpPr>
          <p:spPr bwMode="auto">
            <a:xfrm>
              <a:off x="5863736" y="-2740"/>
              <a:ext cx="4479925" cy="3357563"/>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8" name="Freeform 56"/>
            <p:cNvSpPr>
              <a:spLocks/>
            </p:cNvSpPr>
            <p:nvPr/>
          </p:nvSpPr>
          <p:spPr bwMode="auto">
            <a:xfrm>
              <a:off x="1474982" y="11112"/>
              <a:ext cx="4479925" cy="3357563"/>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9" name="Freeform 57"/>
            <p:cNvSpPr>
              <a:spLocks/>
            </p:cNvSpPr>
            <p:nvPr/>
          </p:nvSpPr>
          <p:spPr bwMode="auto">
            <a:xfrm>
              <a:off x="1513083" y="77786"/>
              <a:ext cx="4403725" cy="3328988"/>
            </a:xfrm>
            <a:custGeom>
              <a:avLst/>
              <a:gdLst>
                <a:gd name="T0" fmla="*/ 33 w 695"/>
                <a:gd name="T1" fmla="*/ 12 h 481"/>
                <a:gd name="T2" fmla="*/ 0 w 695"/>
                <a:gd name="T3" fmla="*/ 85 h 481"/>
                <a:gd name="T4" fmla="*/ 0 w 695"/>
                <a:gd name="T5" fmla="*/ 481 h 481"/>
                <a:gd name="T6" fmla="*/ 695 w 695"/>
                <a:gd name="T7" fmla="*/ 481 h 481"/>
                <a:gd name="T8" fmla="*/ 33 w 695"/>
                <a:gd name="T9" fmla="*/ 12 h 481"/>
              </a:gdLst>
              <a:ahLst/>
              <a:cxnLst>
                <a:cxn ang="0">
                  <a:pos x="T0" y="T1"/>
                </a:cxn>
                <a:cxn ang="0">
                  <a:pos x="T2" y="T3"/>
                </a:cxn>
                <a:cxn ang="0">
                  <a:pos x="T4" y="T5"/>
                </a:cxn>
                <a:cxn ang="0">
                  <a:pos x="T6" y="T7"/>
                </a:cxn>
                <a:cxn ang="0">
                  <a:pos x="T8" y="T9"/>
                </a:cxn>
              </a:cxnLst>
              <a:rect l="0" t="0" r="r" b="b"/>
              <a:pathLst>
                <a:path w="695" h="481">
                  <a:moveTo>
                    <a:pt x="33" y="12"/>
                  </a:moveTo>
                  <a:cubicBezTo>
                    <a:pt x="13" y="30"/>
                    <a:pt x="0" y="56"/>
                    <a:pt x="0" y="85"/>
                  </a:cubicBezTo>
                  <a:cubicBezTo>
                    <a:pt x="0" y="481"/>
                    <a:pt x="0" y="481"/>
                    <a:pt x="0" y="481"/>
                  </a:cubicBezTo>
                  <a:cubicBezTo>
                    <a:pt x="695" y="481"/>
                    <a:pt x="695" y="481"/>
                    <a:pt x="695" y="481"/>
                  </a:cubicBezTo>
                  <a:cubicBezTo>
                    <a:pt x="695" y="481"/>
                    <a:pt x="49" y="0"/>
                    <a:pt x="33" y="12"/>
                  </a:cubicBezTo>
                  <a:close/>
                </a:path>
              </a:pathLst>
            </a:custGeom>
            <a:solidFill>
              <a:srgbClr val="F4B31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0" name="Freeform 58"/>
            <p:cNvSpPr>
              <a:spLocks/>
            </p:cNvSpPr>
            <p:nvPr/>
          </p:nvSpPr>
          <p:spPr bwMode="auto">
            <a:xfrm>
              <a:off x="5910458" y="3211511"/>
              <a:ext cx="4441825" cy="3538538"/>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1" name="Freeform 59"/>
            <p:cNvSpPr>
              <a:spLocks/>
            </p:cNvSpPr>
            <p:nvPr/>
          </p:nvSpPr>
          <p:spPr bwMode="auto">
            <a:xfrm>
              <a:off x="5942207" y="3140075"/>
              <a:ext cx="4414838" cy="3538537"/>
            </a:xfrm>
            <a:custGeom>
              <a:avLst/>
              <a:gdLst>
                <a:gd name="T0" fmla="*/ 0 w 685"/>
                <a:gd name="T1" fmla="*/ 0 h 516"/>
                <a:gd name="T2" fmla="*/ 0 w 685"/>
                <a:gd name="T3" fmla="*/ 516 h 516"/>
                <a:gd name="T4" fmla="*/ 605 w 685"/>
                <a:gd name="T5" fmla="*/ 516 h 516"/>
                <a:gd name="T6" fmla="*/ 669 w 685"/>
                <a:gd name="T7" fmla="*/ 489 h 516"/>
                <a:gd name="T8" fmla="*/ 0 w 685"/>
                <a:gd name="T9" fmla="*/ 0 h 516"/>
              </a:gdLst>
              <a:ahLst/>
              <a:cxnLst>
                <a:cxn ang="0">
                  <a:pos x="T0" y="T1"/>
                </a:cxn>
                <a:cxn ang="0">
                  <a:pos x="T2" y="T3"/>
                </a:cxn>
                <a:cxn ang="0">
                  <a:pos x="T4" y="T5"/>
                </a:cxn>
                <a:cxn ang="0">
                  <a:pos x="T6" y="T7"/>
                </a:cxn>
                <a:cxn ang="0">
                  <a:pos x="T8" y="T9"/>
                </a:cxn>
              </a:cxnLst>
              <a:rect l="0" t="0" r="r" b="b"/>
              <a:pathLst>
                <a:path w="685" h="516">
                  <a:moveTo>
                    <a:pt x="0" y="0"/>
                  </a:moveTo>
                  <a:cubicBezTo>
                    <a:pt x="0" y="13"/>
                    <a:pt x="0" y="516"/>
                    <a:pt x="0" y="516"/>
                  </a:cubicBezTo>
                  <a:cubicBezTo>
                    <a:pt x="605" y="516"/>
                    <a:pt x="605" y="516"/>
                    <a:pt x="605" y="516"/>
                  </a:cubicBezTo>
                  <a:cubicBezTo>
                    <a:pt x="630" y="516"/>
                    <a:pt x="653" y="506"/>
                    <a:pt x="669" y="489"/>
                  </a:cubicBezTo>
                  <a:cubicBezTo>
                    <a:pt x="685" y="472"/>
                    <a:pt x="149" y="125"/>
                    <a:pt x="0" y="0"/>
                  </a:cubicBezTo>
                  <a:close/>
                </a:path>
              </a:pathLst>
            </a:cu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2" name="Freeform 60"/>
            <p:cNvSpPr>
              <a:spLocks/>
            </p:cNvSpPr>
            <p:nvPr/>
          </p:nvSpPr>
          <p:spPr bwMode="auto">
            <a:xfrm>
              <a:off x="1476571" y="3216275"/>
              <a:ext cx="4479925"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3" name="Freeform 61"/>
            <p:cNvSpPr>
              <a:spLocks/>
            </p:cNvSpPr>
            <p:nvPr/>
          </p:nvSpPr>
          <p:spPr bwMode="auto">
            <a:xfrm>
              <a:off x="1513083" y="3216275"/>
              <a:ext cx="4537075" cy="3500437"/>
            </a:xfrm>
            <a:custGeom>
              <a:avLst/>
              <a:gdLst>
                <a:gd name="T0" fmla="*/ 0 w 695"/>
                <a:gd name="T1" fmla="*/ 0 h 516"/>
                <a:gd name="T2" fmla="*/ 0 w 695"/>
                <a:gd name="T3" fmla="*/ 423 h 516"/>
                <a:gd name="T4" fmla="*/ 90 w 695"/>
                <a:gd name="T5" fmla="*/ 516 h 516"/>
                <a:gd name="T6" fmla="*/ 695 w 695"/>
                <a:gd name="T7" fmla="*/ 516 h 516"/>
                <a:gd name="T8" fmla="*/ 0 w 695"/>
                <a:gd name="T9" fmla="*/ 0 h 516"/>
              </a:gdLst>
              <a:ahLst/>
              <a:cxnLst>
                <a:cxn ang="0">
                  <a:pos x="T0" y="T1"/>
                </a:cxn>
                <a:cxn ang="0">
                  <a:pos x="T2" y="T3"/>
                </a:cxn>
                <a:cxn ang="0">
                  <a:pos x="T4" y="T5"/>
                </a:cxn>
                <a:cxn ang="0">
                  <a:pos x="T6" y="T7"/>
                </a:cxn>
                <a:cxn ang="0">
                  <a:pos x="T8" y="T9"/>
                </a:cxn>
              </a:cxnLst>
              <a:rect l="0" t="0" r="r" b="b"/>
              <a:pathLst>
                <a:path w="695" h="516">
                  <a:moveTo>
                    <a:pt x="0" y="0"/>
                  </a:moveTo>
                  <a:cubicBezTo>
                    <a:pt x="0" y="423"/>
                    <a:pt x="0" y="423"/>
                    <a:pt x="0" y="423"/>
                  </a:cubicBezTo>
                  <a:cubicBezTo>
                    <a:pt x="0" y="474"/>
                    <a:pt x="40" y="516"/>
                    <a:pt x="90" y="516"/>
                  </a:cubicBezTo>
                  <a:cubicBezTo>
                    <a:pt x="695" y="516"/>
                    <a:pt x="695" y="516"/>
                    <a:pt x="695" y="516"/>
                  </a:cubicBezTo>
                  <a:lnTo>
                    <a:pt x="0" y="0"/>
                  </a:lnTo>
                  <a:close/>
                </a:path>
              </a:pathLst>
            </a:custGeom>
            <a:solidFill>
              <a:srgbClr val="0BB2A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4" name="Oval 62"/>
            <p:cNvSpPr>
              <a:spLocks noChangeArrowheads="1"/>
            </p:cNvSpPr>
            <p:nvPr/>
          </p:nvSpPr>
          <p:spPr bwMode="auto">
            <a:xfrm>
              <a:off x="5034158" y="4365624"/>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5" name="Oval 63"/>
            <p:cNvSpPr>
              <a:spLocks noChangeArrowheads="1"/>
            </p:cNvSpPr>
            <p:nvPr/>
          </p:nvSpPr>
          <p:spPr bwMode="auto">
            <a:xfrm>
              <a:off x="5553271" y="1095374"/>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6" name="Oval 64"/>
            <p:cNvSpPr>
              <a:spLocks noChangeArrowheads="1"/>
            </p:cNvSpPr>
            <p:nvPr/>
          </p:nvSpPr>
          <p:spPr bwMode="auto">
            <a:xfrm>
              <a:off x="7532883" y="2830512"/>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7" name="Oval 65"/>
            <p:cNvSpPr>
              <a:spLocks noChangeArrowheads="1"/>
            </p:cNvSpPr>
            <p:nvPr/>
          </p:nvSpPr>
          <p:spPr bwMode="auto">
            <a:xfrm>
              <a:off x="3048196" y="2247899"/>
              <a:ext cx="1196975" cy="1320800"/>
            </a:xfrm>
            <a:prstGeom prst="ellipse">
              <a:avLst/>
            </a:pr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8" name="Rectangle 66"/>
            <p:cNvSpPr>
              <a:spLocks noChangeArrowheads="1"/>
            </p:cNvSpPr>
            <p:nvPr/>
          </p:nvSpPr>
          <p:spPr bwMode="auto">
            <a:xfrm>
              <a:off x="2768795" y="374648"/>
              <a:ext cx="1506658"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4" action="ppaction://hlinksldjump"/>
                </a:rPr>
                <a:t>01</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19" name="Rectangle 66"/>
            <p:cNvSpPr>
              <a:spLocks noChangeArrowheads="1"/>
            </p:cNvSpPr>
            <p:nvPr/>
          </p:nvSpPr>
          <p:spPr bwMode="auto">
            <a:xfrm>
              <a:off x="7415408" y="649288"/>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02</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0" name="Rectangle 66"/>
            <p:cNvSpPr>
              <a:spLocks noChangeArrowheads="1"/>
            </p:cNvSpPr>
            <p:nvPr/>
          </p:nvSpPr>
          <p:spPr bwMode="auto">
            <a:xfrm>
              <a:off x="2864044" y="39560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03</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1" name="Rectangle 66"/>
            <p:cNvSpPr>
              <a:spLocks noChangeArrowheads="1"/>
            </p:cNvSpPr>
            <p:nvPr/>
          </p:nvSpPr>
          <p:spPr bwMode="auto">
            <a:xfrm>
              <a:off x="7223320" y="41465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04</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2" name="5-Point Star 21"/>
            <p:cNvSpPr/>
            <p:nvPr/>
          </p:nvSpPr>
          <p:spPr>
            <a:xfrm>
              <a:off x="4637283" y="35925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5-Point Star 22"/>
            <p:cNvSpPr/>
            <p:nvPr/>
          </p:nvSpPr>
          <p:spPr>
            <a:xfrm>
              <a:off x="9398195" y="225424"/>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5-Point Star 23"/>
            <p:cNvSpPr/>
            <p:nvPr/>
          </p:nvSpPr>
          <p:spPr>
            <a:xfrm>
              <a:off x="4865883" y="8493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5-Point Star 24"/>
            <p:cNvSpPr/>
            <p:nvPr/>
          </p:nvSpPr>
          <p:spPr>
            <a:xfrm>
              <a:off x="9437883" y="3563937"/>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Notched Right Arrow 25">
              <a:hlinkClick r:id="rId8" action="ppaction://hlinksldjump"/>
            </p:cNvPr>
            <p:cNvSpPr/>
            <p:nvPr/>
          </p:nvSpPr>
          <p:spPr>
            <a:xfrm>
              <a:off x="1970282" y="6259511"/>
              <a:ext cx="1066800"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786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73809" y="1103395"/>
            <a:ext cx="6096000" cy="195386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Bữa tối, một chú én tò mò sa xuống bàn ăn, cánh bị thương không bay lên được.</a:t>
            </a:r>
          </a:p>
        </p:txBody>
      </p:sp>
      <p:sp>
        <p:nvSpPr>
          <p:cNvPr id="7" name="Rectangle 6"/>
          <p:cNvSpPr/>
          <p:nvPr/>
        </p:nvSpPr>
        <p:spPr>
          <a:xfrm>
            <a:off x="291737" y="3036949"/>
            <a:ext cx="6096000" cy="1384995"/>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gọi bằng “chú”</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415843" y="482377"/>
            <a:ext cx="4011027" cy="3373454"/>
          </a:xfrm>
          <a:prstGeom prst="rect">
            <a:avLst/>
          </a:prstGeom>
        </p:spPr>
      </p:pic>
      <p:pic>
        <p:nvPicPr>
          <p:cNvPr id="10" name="Picture 9"/>
          <p:cNvPicPr>
            <a:picLocks noChangeAspect="1"/>
          </p:cNvPicPr>
          <p:nvPr/>
        </p:nvPicPr>
        <p:blipFill>
          <a:blip r:embed="rId3"/>
          <a:stretch>
            <a:fillRect/>
          </a:stretch>
        </p:blipFill>
        <p:spPr>
          <a:xfrm>
            <a:off x="3521809" y="4376708"/>
            <a:ext cx="4328969" cy="2481292"/>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449501">
            <a:off x="8974905" y="1434735"/>
            <a:ext cx="1885678" cy="1245146"/>
          </a:xfrm>
          <a:prstGeom prst="rect">
            <a:avLst/>
          </a:prstGeom>
        </p:spPr>
      </p:pic>
    </p:spTree>
    <p:extLst>
      <p:ext uri="{BB962C8B-B14F-4D97-AF65-F5344CB8AC3E}">
        <p14:creationId xmlns:p14="http://schemas.microsoft.com/office/powerpoint/2010/main" val="26378550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7051" y="973993"/>
            <a:ext cx="6096000" cy="1953868"/>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Sáng hôm sau, tôi vẫn thấy nó thản nhiên đi lại quanh lều bên một bên cánh còn hơi sã xuống.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57051" y="325276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miêu tả với những từ ngữ, cử chỉ, điệu bộ như con người : “thản nhiên”, “đi lại”.</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380906" y="464937"/>
            <a:ext cx="3962640" cy="2971980"/>
          </a:xfrm>
          <a:prstGeom prst="rect">
            <a:avLst/>
          </a:prstGeom>
        </p:spPr>
      </p:pic>
      <p:pic>
        <p:nvPicPr>
          <p:cNvPr id="6" name="Picture 5"/>
          <p:cNvPicPr>
            <a:picLocks noChangeAspect="1"/>
          </p:cNvPicPr>
          <p:nvPr/>
        </p:nvPicPr>
        <p:blipFill>
          <a:blip r:embed="rId3"/>
          <a:stretch>
            <a:fillRect/>
          </a:stretch>
        </p:blipFill>
        <p:spPr>
          <a:xfrm>
            <a:off x="6720632" y="4731709"/>
            <a:ext cx="2835056" cy="2126292"/>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3" b="90000" l="10000" r="90000"/>
                    </a14:imgEffect>
                  </a14:imgLayer>
                </a14:imgProps>
              </a:ext>
            </a:extLst>
          </a:blip>
          <a:stretch>
            <a:fillRect/>
          </a:stretch>
        </p:blipFill>
        <p:spPr>
          <a:xfrm rot="1117880">
            <a:off x="7289702" y="2133435"/>
            <a:ext cx="748506" cy="748506"/>
          </a:xfrm>
          <a:prstGeom prst="rect">
            <a:avLst/>
          </a:prstGeom>
        </p:spPr>
      </p:pic>
    </p:spTree>
    <p:extLst>
      <p:ext uri="{BB962C8B-B14F-4D97-AF65-F5344CB8AC3E}">
        <p14:creationId xmlns:p14="http://schemas.microsoft.com/office/powerpoint/2010/main" val="105784246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934891" y="3744620"/>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Tree>
    <p:extLst>
      <p:ext uri="{BB962C8B-B14F-4D97-AF65-F5344CB8AC3E}">
        <p14:creationId xmlns:p14="http://schemas.microsoft.com/office/powerpoint/2010/main" val="6438994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a. </a:t>
            </a:r>
            <a:r>
              <a:rPr lang="fr-FR" sz="2800" i="1">
                <a:latin typeface="Times New Roman" panose="02020603050405020304" pitchFamily="18" charset="0"/>
                <a:ea typeface="Calibri" panose="020F0502020204030204" pitchFamily="34" charset="0"/>
                <a:cs typeface="Times New Roman" panose="02020603050405020304" pitchFamily="18" charset="0"/>
              </a:rPr>
              <a:t>Nhiều bạn én thiếu niên ngủ nướng, say giấc ngay trên những mỏm đá thấp dọc lối đi.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561740"/>
            <a:ext cx="4789715" cy="3048066"/>
          </a:xfrm>
          <a:prstGeom prst="rect">
            <a:avLst/>
          </a:prstGeom>
        </p:spPr>
      </p:pic>
      <p:pic>
        <p:nvPicPr>
          <p:cNvPr id="8" name="Picture 7"/>
          <p:cNvPicPr>
            <a:picLocks noChangeAspect="1"/>
          </p:cNvPicPr>
          <p:nvPr/>
        </p:nvPicPr>
        <p:blipFill>
          <a:blip r:embed="rId3"/>
          <a:stretch>
            <a:fillRect/>
          </a:stretch>
        </p:blipFill>
        <p:spPr>
          <a:xfrm>
            <a:off x="7595884" y="516938"/>
            <a:ext cx="3833571" cy="3120527"/>
          </a:xfrm>
          <a:prstGeom prst="rect">
            <a:avLst/>
          </a:prstGeom>
        </p:spPr>
      </p:pic>
      <p:sp>
        <p:nvSpPr>
          <p:cNvPr id="9" name="Rounded Rectangular Callout 8"/>
          <p:cNvSpPr/>
          <p:nvPr/>
        </p:nvSpPr>
        <p:spPr>
          <a:xfrm>
            <a:off x="3058719" y="1358024"/>
            <a:ext cx="5956662" cy="2751195"/>
          </a:xfrm>
          <a:prstGeom prst="wedgeRoundRectCallout">
            <a:avLst>
              <a:gd name="adj1" fmla="val -60307"/>
              <a:gd name="adj2" fmla="val 819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Gọi chim én là “bạn”, cũng phân chia thành các độ tuổi và tính cách như con người: “thiếu niên”, “ngủ nướng”, “say giấc”.</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ular Callout 9"/>
          <p:cNvSpPr/>
          <p:nvPr/>
        </p:nvSpPr>
        <p:spPr>
          <a:xfrm>
            <a:off x="2915026" y="1149255"/>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ular Callout 10"/>
          <p:cNvSpPr/>
          <p:nvPr/>
        </p:nvSpPr>
        <p:spPr>
          <a:xfrm>
            <a:off x="2915026" y="1224981"/>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89460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P spid="9" grpId="1" animBg="1"/>
      <p:bldP spid="10" grpId="0" animBg="1"/>
      <p:bldP spid="10" grpId="1"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315873"/>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a:t>
            </a:r>
            <a:r>
              <a:rPr lang="fr-FR" sz="2800" i="1">
                <a:latin typeface="Times New Roman" panose="02020603050405020304" pitchFamily="18" charset="0"/>
                <a:ea typeface="Calibri" panose="020F0502020204030204" pitchFamily="34" charset="0"/>
                <a:cs typeface="Times New Roman" panose="02020603050405020304" pitchFamily="18" charset="0"/>
              </a:rPr>
              <a:t>Chúng đậu thành từng vạt như đám hoa lá ai ngẫu hứng xếp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499463" y="3744620"/>
            <a:ext cx="6531428" cy="2031325"/>
          </a:xfrm>
          <a:prstGeom prst="rect">
            <a:avLst/>
          </a:prstGeom>
        </p:spPr>
        <p:txBody>
          <a:bodyPr wrap="square">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Vẻ đẹp của đàn bướm khi đậu trên mặt đất được ví với hoa lá được ai ngẫu hứng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
        <p:nvSpPr>
          <p:cNvPr id="5" name="Rounded Rectangular Callout 4"/>
          <p:cNvSpPr/>
          <p:nvPr/>
        </p:nvSpPr>
        <p:spPr>
          <a:xfrm>
            <a:off x="3938193" y="996925"/>
            <a:ext cx="6224710" cy="3222377"/>
          </a:xfrm>
          <a:prstGeom prst="wedgeRoundRectCallout">
            <a:avLst>
              <a:gd name="adj1" fmla="val -81691"/>
              <a:gd name="adj2" fmla="val -165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tăng sức gợi cho sự miêu tả, diễn đạt hình ảnh đàn bướm đậu thành từng vạt đẹp, rực rỡ như hoa lá và cho thấy cảm xúc của người viết trước vẻ đẹp.</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899587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c. </a:t>
            </a:r>
            <a:r>
              <a:rPr lang="fr-FR" sz="2800" i="1">
                <a:latin typeface="Times New Roman" panose="02020603050405020304" pitchFamily="18" charset="0"/>
                <a:ea typeface="Calibri" panose="020F0502020204030204" pitchFamily="34" charset="0"/>
                <a:cs typeface="Times New Roman" panose="02020603050405020304" pitchFamily="18" charset="0"/>
              </a:rPr>
              <a:t>Cửa thứ hai thông lên mặt đất như cái giếng trời khổng lồ đón khí trời và ánh sáng.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138057" y="3465880"/>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So sánh cửa thứ hai ở hang Én thông lên mặt đất cao, rộng, sáng như giếng trời khổng lồ.</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271701"/>
            <a:ext cx="4762500" cy="3162300"/>
          </a:xfrm>
          <a:prstGeom prst="rect">
            <a:avLst/>
          </a:prstGeom>
        </p:spPr>
      </p:pic>
      <p:pic>
        <p:nvPicPr>
          <p:cNvPr id="9" name="Picture 8"/>
          <p:cNvPicPr>
            <a:picLocks noChangeAspect="1"/>
          </p:cNvPicPr>
          <p:nvPr/>
        </p:nvPicPr>
        <p:blipFill>
          <a:blip r:embed="rId3"/>
          <a:stretch>
            <a:fillRect/>
          </a:stretch>
        </p:blipFill>
        <p:spPr>
          <a:xfrm>
            <a:off x="7198581" y="516938"/>
            <a:ext cx="4035476" cy="2688636"/>
          </a:xfrm>
          <a:prstGeom prst="rect">
            <a:avLst/>
          </a:prstGeom>
        </p:spPr>
      </p:pic>
      <p:sp>
        <p:nvSpPr>
          <p:cNvPr id="10" name="Rounded Rectangular Callout 9"/>
          <p:cNvSpPr/>
          <p:nvPr/>
        </p:nvSpPr>
        <p:spPr>
          <a:xfrm>
            <a:off x="5371011" y="147606"/>
            <a:ext cx="5630091" cy="2565494"/>
          </a:xfrm>
          <a:prstGeom prst="wedgeRoundRectCallout">
            <a:avLst>
              <a:gd name="adj1" fmla="val -61204"/>
              <a:gd name="adj2" fmla="val 945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a:solidFill>
                  <a:schemeClr val="tx1"/>
                </a:solidFill>
                <a:latin typeface="Times New Roman" panose="02020603050405020304" pitchFamily="18" charset="0"/>
                <a:ea typeface="Calibri" panose="020F0502020204030204" pitchFamily="34" charset="0"/>
              </a:rPr>
              <a:t>- Tác dụng: giúp cho đối tượng so sánh trở nên cụ thể hóa, dễ hình dung, tăng sức gợi hình gợi cảm cho sự diễn đạt, tạo cảm giác choáng ngợp trước không gian sáng rộng, và trong trẻo.</a:t>
            </a:r>
            <a:endParaRPr lang="en-US" sz="2800">
              <a:solidFill>
                <a:schemeClr val="tx1"/>
              </a:solidFill>
            </a:endParaRPr>
          </a:p>
        </p:txBody>
      </p:sp>
    </p:spTree>
    <p:extLst>
      <p:ext uri="{BB962C8B-B14F-4D97-AF65-F5344CB8AC3E}">
        <p14:creationId xmlns:p14="http://schemas.microsoft.com/office/powerpoint/2010/main" val="519555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id="{6F878902-F210-4D89-970F-8CC6EC4C405D}"/>
              </a:ext>
            </a:extLst>
          </p:cNvPr>
          <p:cNvSpPr/>
          <p:nvPr/>
        </p:nvSpPr>
        <p:spPr>
          <a:xfrm rot="150597">
            <a:off x="2079733" y="568640"/>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7"/>
          <p:cNvSpPr>
            <a:spLocks noChangeArrowheads="1"/>
          </p:cNvSpPr>
          <p:nvPr/>
        </p:nvSpPr>
        <p:spPr bwMode="auto">
          <a:xfrm>
            <a:off x="3085342" y="2279348"/>
            <a:ext cx="7334250" cy="1731237"/>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5400" b="1">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CHÚC CÁC EM HỌC TỐT!</a:t>
            </a:r>
            <a:endParaRPr lang="zh-CN" altLang="en-US" sz="54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5" y="-163873"/>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0" y="153307"/>
            <a:ext cx="2617216" cy="2459234"/>
          </a:xfrm>
          <a:prstGeom prst="rect">
            <a:avLst/>
          </a:prstGeom>
        </p:spPr>
      </p:pic>
    </p:spTree>
    <p:extLst>
      <p:ext uri="{BB962C8B-B14F-4D97-AF65-F5344CB8AC3E}">
        <p14:creationId xmlns:p14="http://schemas.microsoft.com/office/powerpoint/2010/main" val="36909918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9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265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7299" y="1617109"/>
            <a:ext cx="7055628" cy="3909054"/>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54">
            <a:hlinkClick r:id="rId3" action="ppaction://hlinksldjump"/>
          </p:cNvPr>
          <p:cNvSpPr>
            <a:spLocks/>
          </p:cNvSpPr>
          <p:nvPr/>
        </p:nvSpPr>
        <p:spPr bwMode="auto">
          <a:xfrm>
            <a:off x="6280134" y="772960"/>
            <a:ext cx="4156083" cy="2678286"/>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4" name="Freeform 58">
            <a:hlinkClick r:id="rId4" action="ppaction://hlinksldjump"/>
          </p:cNvPr>
          <p:cNvSpPr>
            <a:spLocks/>
          </p:cNvSpPr>
          <p:nvPr/>
        </p:nvSpPr>
        <p:spPr bwMode="auto">
          <a:xfrm>
            <a:off x="6303161" y="3402399"/>
            <a:ext cx="4156083" cy="3538537"/>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7" name="Freeform 60">
            <a:hlinkClick r:id="rId5" action="ppaction://hlinksldjump"/>
          </p:cNvPr>
          <p:cNvSpPr>
            <a:spLocks/>
          </p:cNvSpPr>
          <p:nvPr/>
        </p:nvSpPr>
        <p:spPr bwMode="auto">
          <a:xfrm>
            <a:off x="2168826" y="3402399"/>
            <a:ext cx="4106113"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8" name="Oval 62"/>
          <p:cNvSpPr>
            <a:spLocks noChangeArrowheads="1"/>
          </p:cNvSpPr>
          <p:nvPr/>
        </p:nvSpPr>
        <p:spPr bwMode="auto">
          <a:xfrm>
            <a:off x="5670462" y="4010342"/>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9" name="Oval 64"/>
          <p:cNvSpPr>
            <a:spLocks noChangeArrowheads="1"/>
          </p:cNvSpPr>
          <p:nvPr/>
        </p:nvSpPr>
        <p:spPr bwMode="auto">
          <a:xfrm>
            <a:off x="8144364" y="2886703"/>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2" name="Freeform 56">
            <a:hlinkClick r:id="rId6" action="ppaction://hlinksldjump"/>
          </p:cNvPr>
          <p:cNvSpPr>
            <a:spLocks/>
          </p:cNvSpPr>
          <p:nvPr/>
        </p:nvSpPr>
        <p:spPr bwMode="auto">
          <a:xfrm>
            <a:off x="2163631" y="772960"/>
            <a:ext cx="4106113" cy="2629439"/>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4" name="Oval 63"/>
          <p:cNvSpPr>
            <a:spLocks noChangeArrowheads="1"/>
          </p:cNvSpPr>
          <p:nvPr/>
        </p:nvSpPr>
        <p:spPr bwMode="auto">
          <a:xfrm>
            <a:off x="5815113" y="969568"/>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6" name="Rectangle 66">
            <a:hlinkClick r:id="rId6" action="ppaction://hlinksldjump"/>
          </p:cNvPr>
          <p:cNvSpPr>
            <a:spLocks noChangeArrowheads="1"/>
          </p:cNvSpPr>
          <p:nvPr/>
        </p:nvSpPr>
        <p:spPr bwMode="auto">
          <a:xfrm>
            <a:off x="3337426" y="1067352"/>
            <a:ext cx="1563687"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01</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40" name="Rectangle 66">
            <a:hlinkClick r:id="rId6" action="ppaction://hlinksldjump"/>
          </p:cNvPr>
          <p:cNvSpPr>
            <a:spLocks noChangeArrowheads="1"/>
          </p:cNvSpPr>
          <p:nvPr/>
        </p:nvSpPr>
        <p:spPr bwMode="auto">
          <a:xfrm>
            <a:off x="7659587" y="1256675"/>
            <a:ext cx="1801813" cy="1770063"/>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02</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0" name="Rectangle 66"/>
          <p:cNvSpPr>
            <a:spLocks noChangeArrowheads="1"/>
          </p:cNvSpPr>
          <p:nvPr/>
        </p:nvSpPr>
        <p:spPr bwMode="auto">
          <a:xfrm>
            <a:off x="3134070"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3" action="ppaction://hlinksldjump"/>
              </a:rPr>
              <a:t>03</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1" name="Rectangle 66"/>
          <p:cNvSpPr>
            <a:spLocks noChangeArrowheads="1"/>
          </p:cNvSpPr>
          <p:nvPr/>
        </p:nvSpPr>
        <p:spPr bwMode="auto">
          <a:xfrm>
            <a:off x="7854361"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04</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2" name="5-Point Star 51"/>
          <p:cNvSpPr/>
          <p:nvPr/>
        </p:nvSpPr>
        <p:spPr>
          <a:xfrm>
            <a:off x="5178207" y="3842761"/>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5-Point Star 52"/>
          <p:cNvSpPr/>
          <p:nvPr/>
        </p:nvSpPr>
        <p:spPr>
          <a:xfrm>
            <a:off x="9631267" y="772960"/>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5-Point Star 53"/>
          <p:cNvSpPr/>
          <p:nvPr/>
        </p:nvSpPr>
        <p:spPr>
          <a:xfrm>
            <a:off x="5399664" y="1749594"/>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5-Point Star 54"/>
          <p:cNvSpPr/>
          <p:nvPr/>
        </p:nvSpPr>
        <p:spPr>
          <a:xfrm>
            <a:off x="9807130" y="3833308"/>
            <a:ext cx="442913" cy="235191"/>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Oval 62"/>
          <p:cNvSpPr>
            <a:spLocks noChangeArrowheads="1"/>
          </p:cNvSpPr>
          <p:nvPr/>
        </p:nvSpPr>
        <p:spPr bwMode="auto">
          <a:xfrm>
            <a:off x="3380589" y="2791570"/>
            <a:ext cx="1198563" cy="1325562"/>
          </a:xfrm>
          <a:prstGeom prst="ellipse">
            <a:avLst/>
          </a:prstGeom>
          <a:solidFill>
            <a:srgbClr val="00B0F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57" name="Notched Right Arrow 56">
            <a:hlinkClick r:id="rId4" action="ppaction://hlinksldjump"/>
          </p:cNvPr>
          <p:cNvSpPr/>
          <p:nvPr/>
        </p:nvSpPr>
        <p:spPr>
          <a:xfrm>
            <a:off x="250982" y="6028041"/>
            <a:ext cx="1344845" cy="675843"/>
          </a:xfrm>
          <a:prstGeom prst="notchedRightArrow">
            <a:avLst/>
          </a:prstGeom>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iCiel Crocante" panose="02000000000000000000" pitchFamily="2" charset="0"/>
              <a:ea typeface="+mn-ea"/>
              <a:cs typeface="+mn-cs"/>
            </a:endParaRPr>
          </a:p>
        </p:txBody>
      </p:sp>
    </p:spTree>
    <p:extLst>
      <p:ext uri="{BB962C8B-B14F-4D97-AF65-F5344CB8AC3E}">
        <p14:creationId xmlns:p14="http://schemas.microsoft.com/office/powerpoint/2010/main" val="2765471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par>
                                <p:cTn id="8" presetID="42" presetClass="exit" presetSubtype="0" fill="hold" grpId="0" nodeType="withEffect">
                                  <p:stCondLst>
                                    <p:cond delay="0"/>
                                  </p:stCondLst>
                                  <p:childTnLst>
                                    <p:animEffect transition="out" filter="fade">
                                      <p:cBhvr>
                                        <p:cTn id="9" dur="1000"/>
                                        <p:tgtEl>
                                          <p:spTgt spid="34"/>
                                        </p:tgtEl>
                                      </p:cBhvr>
                                    </p:animEffect>
                                    <p:anim calcmode="lin" valueType="num">
                                      <p:cBhvr>
                                        <p:cTn id="10" dur="1000"/>
                                        <p:tgtEl>
                                          <p:spTgt spid="34"/>
                                        </p:tgtEl>
                                        <p:attrNameLst>
                                          <p:attrName>ppt_x</p:attrName>
                                        </p:attrNameLst>
                                      </p:cBhvr>
                                      <p:tavLst>
                                        <p:tav tm="0">
                                          <p:val>
                                            <p:strVal val="ppt_x"/>
                                          </p:val>
                                        </p:tav>
                                        <p:tav tm="100000">
                                          <p:val>
                                            <p:strVal val="ppt_x"/>
                                          </p:val>
                                        </p:tav>
                                      </p:tavLst>
                                    </p:anim>
                                    <p:anim calcmode="lin" valueType="num">
                                      <p:cBhvr>
                                        <p:cTn id="11" dur="1000"/>
                                        <p:tgtEl>
                                          <p:spTgt spid="34"/>
                                        </p:tgtEl>
                                        <p:attrNameLst>
                                          <p:attrName>ppt_y</p:attrName>
                                        </p:attrNameLst>
                                      </p:cBhvr>
                                      <p:tavLst>
                                        <p:tav tm="0">
                                          <p:val>
                                            <p:strVal val="ppt_y"/>
                                          </p:val>
                                        </p:tav>
                                        <p:tav tm="100000">
                                          <p:val>
                                            <p:strVal val="ppt_y+.1"/>
                                          </p:val>
                                        </p:tav>
                                      </p:tavLst>
                                    </p:anim>
                                    <p:set>
                                      <p:cBhvr>
                                        <p:cTn id="12" dur="1" fill="hold">
                                          <p:stCondLst>
                                            <p:cond delay="999"/>
                                          </p:stCondLst>
                                        </p:cTn>
                                        <p:tgtEl>
                                          <p:spTgt spid="34"/>
                                        </p:tgtEl>
                                        <p:attrNameLst>
                                          <p:attrName>style.visibility</p:attrName>
                                        </p:attrNameLst>
                                      </p:cBhvr>
                                      <p:to>
                                        <p:strVal val="hidden"/>
                                      </p:to>
                                    </p:set>
                                  </p:childTnLst>
                                </p:cTn>
                              </p:par>
                              <p:par>
                                <p:cTn id="13" presetID="42" presetClass="exit" presetSubtype="0" fill="hold" grpId="0" nodeType="withEffect">
                                  <p:stCondLst>
                                    <p:cond delay="0"/>
                                  </p:stCondLst>
                                  <p:childTnLst>
                                    <p:animEffect transition="out" filter="fade">
                                      <p:cBhvr>
                                        <p:cTn id="14" dur="1000"/>
                                        <p:tgtEl>
                                          <p:spTgt spid="32"/>
                                        </p:tgtEl>
                                      </p:cBhvr>
                                    </p:animEffect>
                                    <p:anim calcmode="lin" valueType="num">
                                      <p:cBhvr>
                                        <p:cTn id="15" dur="1000"/>
                                        <p:tgtEl>
                                          <p:spTgt spid="32"/>
                                        </p:tgtEl>
                                        <p:attrNameLst>
                                          <p:attrName>ppt_x</p:attrName>
                                        </p:attrNameLst>
                                      </p:cBhvr>
                                      <p:tavLst>
                                        <p:tav tm="0">
                                          <p:val>
                                            <p:strVal val="ppt_x"/>
                                          </p:val>
                                        </p:tav>
                                        <p:tav tm="100000">
                                          <p:val>
                                            <p:strVal val="ppt_x"/>
                                          </p:val>
                                        </p:tav>
                                      </p:tavLst>
                                    </p:anim>
                                    <p:anim calcmode="lin" valueType="num">
                                      <p:cBhvr>
                                        <p:cTn id="16" dur="1000"/>
                                        <p:tgtEl>
                                          <p:spTgt spid="32"/>
                                        </p:tgtEl>
                                        <p:attrNameLst>
                                          <p:attrName>ppt_y</p:attrName>
                                        </p:attrNameLst>
                                      </p:cBhvr>
                                      <p:tavLst>
                                        <p:tav tm="0">
                                          <p:val>
                                            <p:strVal val="ppt_y"/>
                                          </p:val>
                                        </p:tav>
                                        <p:tav tm="100000">
                                          <p:val>
                                            <p:strVal val="ppt_y+.1"/>
                                          </p:val>
                                        </p:tav>
                                      </p:tavLst>
                                    </p:anim>
                                    <p:set>
                                      <p:cBhvr>
                                        <p:cTn id="17" dur="1" fill="hold">
                                          <p:stCondLst>
                                            <p:cond delay="999"/>
                                          </p:stCondLst>
                                        </p:cTn>
                                        <p:tgtEl>
                                          <p:spTgt spid="32"/>
                                        </p:tgtEl>
                                        <p:attrNameLst>
                                          <p:attrName>style.visibility</p:attrName>
                                        </p:attrNameLst>
                                      </p:cBhvr>
                                      <p:to>
                                        <p:strVal val="hidden"/>
                                      </p:to>
                                    </p:set>
                                  </p:childTnLst>
                                </p:cTn>
                              </p:par>
                              <p:par>
                                <p:cTn id="18" presetID="42" presetClass="exit" presetSubtype="0" fill="hold" grpId="0" nodeType="withEffect">
                                  <p:stCondLst>
                                    <p:cond delay="0"/>
                                  </p:stCondLst>
                                  <p:childTnLst>
                                    <p:animEffect transition="out" filter="fade">
                                      <p:cBhvr>
                                        <p:cTn id="19" dur="1000"/>
                                        <p:tgtEl>
                                          <p:spTgt spid="36"/>
                                        </p:tgtEl>
                                      </p:cBhvr>
                                    </p:animEffect>
                                    <p:anim calcmode="lin" valueType="num">
                                      <p:cBhvr>
                                        <p:cTn id="20" dur="1000"/>
                                        <p:tgtEl>
                                          <p:spTgt spid="36"/>
                                        </p:tgtEl>
                                        <p:attrNameLst>
                                          <p:attrName>ppt_x</p:attrName>
                                        </p:attrNameLst>
                                      </p:cBhvr>
                                      <p:tavLst>
                                        <p:tav tm="0">
                                          <p:val>
                                            <p:strVal val="ppt_x"/>
                                          </p:val>
                                        </p:tav>
                                        <p:tav tm="100000">
                                          <p:val>
                                            <p:strVal val="ppt_x"/>
                                          </p:val>
                                        </p:tav>
                                      </p:tavLst>
                                    </p:anim>
                                    <p:anim calcmode="lin" valueType="num">
                                      <p:cBhvr>
                                        <p:cTn id="21" dur="1000"/>
                                        <p:tgtEl>
                                          <p:spTgt spid="36"/>
                                        </p:tgtEl>
                                        <p:attrNameLst>
                                          <p:attrName>ppt_y</p:attrName>
                                        </p:attrNameLst>
                                      </p:cBhvr>
                                      <p:tavLst>
                                        <p:tav tm="0">
                                          <p:val>
                                            <p:strVal val="ppt_y"/>
                                          </p:val>
                                        </p:tav>
                                        <p:tav tm="100000">
                                          <p:val>
                                            <p:strVal val="ppt_y+.1"/>
                                          </p:val>
                                        </p:tav>
                                      </p:tavLst>
                                    </p:anim>
                                    <p:set>
                                      <p:cBhvr>
                                        <p:cTn id="22"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p:stCondLst>
                        <p:cond delay="0"/>
                      </p:stCondLst>
                      <p:childTnLst>
                        <p:par>
                          <p:cTn id="25" fill="hold">
                            <p:stCondLst>
                              <p:cond delay="0"/>
                            </p:stCondLst>
                            <p:childTnLst>
                              <p:par>
                                <p:cTn id="26" presetID="6" presetClass="exit" presetSubtype="32" fill="hold" grpId="0" nodeType="clickEffect">
                                  <p:stCondLst>
                                    <p:cond delay="0"/>
                                  </p:stCondLst>
                                  <p:childTnLst>
                                    <p:animEffect transition="out" filter="circle(out)">
                                      <p:cBhvr>
                                        <p:cTn id="27" dur="2000"/>
                                        <p:tgtEl>
                                          <p:spTgt spid="23"/>
                                        </p:tgtEl>
                                      </p:cBhvr>
                                    </p:animEffect>
                                    <p:set>
                                      <p:cBhvr>
                                        <p:cTn id="28" dur="1" fill="hold">
                                          <p:stCondLst>
                                            <p:cond delay="1999"/>
                                          </p:stCondLst>
                                        </p:cTn>
                                        <p:tgtEl>
                                          <p:spTgt spid="23"/>
                                        </p:tgtEl>
                                        <p:attrNameLst>
                                          <p:attrName>style.visibility</p:attrName>
                                        </p:attrNameLst>
                                      </p:cBhvr>
                                      <p:to>
                                        <p:strVal val="hidden"/>
                                      </p:to>
                                    </p:set>
                                  </p:childTnLst>
                                </p:cTn>
                              </p:par>
                              <p:par>
                                <p:cTn id="29" presetID="6" presetClass="exit" presetSubtype="32" fill="hold" grpId="0" nodeType="withEffect">
                                  <p:stCondLst>
                                    <p:cond delay="0"/>
                                  </p:stCondLst>
                                  <p:childTnLst>
                                    <p:animEffect transition="out" filter="circle(out)">
                                      <p:cBhvr>
                                        <p:cTn id="30" dur="2000"/>
                                        <p:tgtEl>
                                          <p:spTgt spid="29"/>
                                        </p:tgtEl>
                                      </p:cBhvr>
                                    </p:animEffect>
                                    <p:set>
                                      <p:cBhvr>
                                        <p:cTn id="31" dur="1" fill="hold">
                                          <p:stCondLst>
                                            <p:cond delay="1999"/>
                                          </p:stCondLst>
                                        </p:cTn>
                                        <p:tgtEl>
                                          <p:spTgt spid="29"/>
                                        </p:tgtEl>
                                        <p:attrNameLst>
                                          <p:attrName>style.visibility</p:attrName>
                                        </p:attrNameLst>
                                      </p:cBhvr>
                                      <p:to>
                                        <p:strVal val="hidden"/>
                                      </p:to>
                                    </p:set>
                                  </p:childTnLst>
                                </p:cTn>
                              </p:par>
                              <p:par>
                                <p:cTn id="32" presetID="6" presetClass="exit" presetSubtype="32" fill="hold" grpId="0" nodeType="withEffect">
                                  <p:stCondLst>
                                    <p:cond delay="0"/>
                                  </p:stCondLst>
                                  <p:childTnLst>
                                    <p:animEffect transition="out" filter="circle(out)">
                                      <p:cBhvr>
                                        <p:cTn id="33" dur="2000"/>
                                        <p:tgtEl>
                                          <p:spTgt spid="40"/>
                                        </p:tgtEl>
                                      </p:cBhvr>
                                    </p:animEffect>
                                    <p:set>
                                      <p:cBhvr>
                                        <p:cTn id="34" dur="1" fill="hold">
                                          <p:stCondLst>
                                            <p:cond delay="1999"/>
                                          </p:stCondLst>
                                        </p:cTn>
                                        <p:tgtEl>
                                          <p:spTgt spid="40"/>
                                        </p:tgtEl>
                                        <p:attrNameLst>
                                          <p:attrName>style.visibility</p:attrName>
                                        </p:attrNameLst>
                                      </p:cBhvr>
                                      <p:to>
                                        <p:strVal val="hidden"/>
                                      </p:to>
                                    </p:set>
                                  </p:childTnLst>
                                </p:cTn>
                              </p:par>
                              <p:par>
                                <p:cTn id="35" presetID="6" presetClass="exit" presetSubtype="32" fill="hold" grpId="0" nodeType="withEffect">
                                  <p:stCondLst>
                                    <p:cond delay="0"/>
                                  </p:stCondLst>
                                  <p:childTnLst>
                                    <p:animEffect transition="out" filter="circle(out)">
                                      <p:cBhvr>
                                        <p:cTn id="36" dur="2000"/>
                                        <p:tgtEl>
                                          <p:spTgt spid="53"/>
                                        </p:tgtEl>
                                      </p:cBhvr>
                                    </p:animEffect>
                                    <p:set>
                                      <p:cBhvr>
                                        <p:cTn id="37"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grpId="0" nodeType="clickEffect">
                                  <p:stCondLst>
                                    <p:cond delay="0"/>
                                  </p:stCondLst>
                                  <p:childTnLst>
                                    <p:animEffect transition="out" filter="wheel(1)">
                                      <p:cBhvr>
                                        <p:cTn id="42" dur="2000"/>
                                        <p:tgtEl>
                                          <p:spTgt spid="27"/>
                                        </p:tgtEl>
                                      </p:cBhvr>
                                    </p:animEffect>
                                    <p:set>
                                      <p:cBhvr>
                                        <p:cTn id="43" dur="1" fill="hold">
                                          <p:stCondLst>
                                            <p:cond delay="1999"/>
                                          </p:stCondLst>
                                        </p:cTn>
                                        <p:tgtEl>
                                          <p:spTgt spid="27"/>
                                        </p:tgtEl>
                                        <p:attrNameLst>
                                          <p:attrName>style.visibility</p:attrName>
                                        </p:attrNameLst>
                                      </p:cBhvr>
                                      <p:to>
                                        <p:strVal val="hidden"/>
                                      </p:to>
                                    </p:set>
                                  </p:childTnLst>
                                </p:cTn>
                              </p:par>
                              <p:par>
                                <p:cTn id="44" presetID="21" presetClass="exit" presetSubtype="1" fill="hold" grpId="0" nodeType="withEffect">
                                  <p:stCondLst>
                                    <p:cond delay="0"/>
                                  </p:stCondLst>
                                  <p:childTnLst>
                                    <p:animEffect transition="out" filter="wheel(1)">
                                      <p:cBhvr>
                                        <p:cTn id="45" dur="2000"/>
                                        <p:tgtEl>
                                          <p:spTgt spid="56"/>
                                        </p:tgtEl>
                                      </p:cBhvr>
                                    </p:animEffect>
                                    <p:set>
                                      <p:cBhvr>
                                        <p:cTn id="46" dur="1" fill="hold">
                                          <p:stCondLst>
                                            <p:cond delay="1999"/>
                                          </p:stCondLst>
                                        </p:cTn>
                                        <p:tgtEl>
                                          <p:spTgt spid="56"/>
                                        </p:tgtEl>
                                        <p:attrNameLst>
                                          <p:attrName>style.visibility</p:attrName>
                                        </p:attrNameLst>
                                      </p:cBhvr>
                                      <p:to>
                                        <p:strVal val="hidden"/>
                                      </p:to>
                                    </p:set>
                                  </p:childTnLst>
                                </p:cTn>
                              </p:par>
                              <p:par>
                                <p:cTn id="47" presetID="21" presetClass="exit" presetSubtype="1" fill="hold" grpId="0" nodeType="withEffect">
                                  <p:stCondLst>
                                    <p:cond delay="0"/>
                                  </p:stCondLst>
                                  <p:childTnLst>
                                    <p:animEffect transition="out" filter="wheel(1)">
                                      <p:cBhvr>
                                        <p:cTn id="48" dur="2000"/>
                                        <p:tgtEl>
                                          <p:spTgt spid="52"/>
                                        </p:tgtEl>
                                      </p:cBhvr>
                                    </p:animEffect>
                                    <p:set>
                                      <p:cBhvr>
                                        <p:cTn id="49" dur="1" fill="hold">
                                          <p:stCondLst>
                                            <p:cond delay="1999"/>
                                          </p:stCondLst>
                                        </p:cTn>
                                        <p:tgtEl>
                                          <p:spTgt spid="52"/>
                                        </p:tgtEl>
                                        <p:attrNameLst>
                                          <p:attrName>style.visibility</p:attrName>
                                        </p:attrNameLst>
                                      </p:cBhvr>
                                      <p:to>
                                        <p:strVal val="hidden"/>
                                      </p:to>
                                    </p:set>
                                  </p:childTnLst>
                                </p:cTn>
                              </p:par>
                              <p:par>
                                <p:cTn id="50" presetID="21" presetClass="exit" presetSubtype="1" fill="hold" grpId="0" nodeType="withEffect">
                                  <p:stCondLst>
                                    <p:cond delay="0"/>
                                  </p:stCondLst>
                                  <p:childTnLst>
                                    <p:animEffect transition="out" filter="wheel(1)">
                                      <p:cBhvr>
                                        <p:cTn id="51" dur="2000"/>
                                        <p:tgtEl>
                                          <p:spTgt spid="50"/>
                                        </p:tgtEl>
                                      </p:cBhvr>
                                    </p:animEffect>
                                    <p:set>
                                      <p:cBhvr>
                                        <p:cTn id="52" dur="1" fill="hold">
                                          <p:stCondLst>
                                            <p:cond delay="1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1" presetClass="exit" presetSubtype="1" fill="hold" grpId="0" nodeType="clickEffect">
                                  <p:stCondLst>
                                    <p:cond delay="0"/>
                                  </p:stCondLst>
                                  <p:childTnLst>
                                    <p:animEffect transition="out" filter="wheel(1)">
                                      <p:cBhvr>
                                        <p:cTn id="57" dur="2000"/>
                                        <p:tgtEl>
                                          <p:spTgt spid="51"/>
                                        </p:tgtEl>
                                      </p:cBhvr>
                                    </p:animEffect>
                                    <p:set>
                                      <p:cBhvr>
                                        <p:cTn id="58" dur="1" fill="hold">
                                          <p:stCondLst>
                                            <p:cond delay="1999"/>
                                          </p:stCondLst>
                                        </p:cTn>
                                        <p:tgtEl>
                                          <p:spTgt spid="51"/>
                                        </p:tgtEl>
                                        <p:attrNameLst>
                                          <p:attrName>style.visibility</p:attrName>
                                        </p:attrNameLst>
                                      </p:cBhvr>
                                      <p:to>
                                        <p:strVal val="hidden"/>
                                      </p:to>
                                    </p:set>
                                  </p:childTnLst>
                                </p:cTn>
                              </p:par>
                              <p:par>
                                <p:cTn id="59" presetID="21" presetClass="exit" presetSubtype="1" fill="hold" grpId="0" nodeType="withEffect">
                                  <p:stCondLst>
                                    <p:cond delay="0"/>
                                  </p:stCondLst>
                                  <p:childTnLst>
                                    <p:animEffect transition="out" filter="wheel(1)">
                                      <p:cBhvr>
                                        <p:cTn id="60" dur="2000"/>
                                        <p:tgtEl>
                                          <p:spTgt spid="24"/>
                                        </p:tgtEl>
                                      </p:cBhvr>
                                    </p:animEffect>
                                    <p:set>
                                      <p:cBhvr>
                                        <p:cTn id="61" dur="1" fill="hold">
                                          <p:stCondLst>
                                            <p:cond delay="1999"/>
                                          </p:stCondLst>
                                        </p:cTn>
                                        <p:tgtEl>
                                          <p:spTgt spid="24"/>
                                        </p:tgtEl>
                                        <p:attrNameLst>
                                          <p:attrName>style.visibility</p:attrName>
                                        </p:attrNameLst>
                                      </p:cBhvr>
                                      <p:to>
                                        <p:strVal val="hidden"/>
                                      </p:to>
                                    </p:set>
                                  </p:childTnLst>
                                </p:cTn>
                              </p:par>
                              <p:par>
                                <p:cTn id="62" presetID="21" presetClass="exit" presetSubtype="1" fill="hold" grpId="0" nodeType="withEffect">
                                  <p:stCondLst>
                                    <p:cond delay="0"/>
                                  </p:stCondLst>
                                  <p:childTnLst>
                                    <p:animEffect transition="out" filter="wheel(1)">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21" presetClass="exit" presetSubtype="1" fill="hold" grpId="0" nodeType="withEffect">
                                  <p:stCondLst>
                                    <p:cond delay="0"/>
                                  </p:stCondLst>
                                  <p:childTnLst>
                                    <p:animEffect transition="out" filter="wheel(1)">
                                      <p:cBhvr>
                                        <p:cTn id="66" dur="2000"/>
                                        <p:tgtEl>
                                          <p:spTgt spid="55"/>
                                        </p:tgtEl>
                                      </p:cBhvr>
                                    </p:animEffect>
                                    <p:set>
                                      <p:cBhvr>
                                        <p:cTn id="6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3" grpId="0" animBg="1"/>
      <p:bldP spid="24" grpId="0" animBg="1"/>
      <p:bldP spid="27" grpId="0" animBg="1"/>
      <p:bldP spid="28" grpId="0" animBg="1"/>
      <p:bldP spid="29" grpId="0" animBg="1"/>
      <p:bldP spid="32" grpId="0" animBg="1"/>
      <p:bldP spid="34" grpId="0" animBg="1"/>
      <p:bldP spid="36" grpId="0"/>
      <p:bldP spid="40" grpId="0"/>
      <p:bldP spid="50" grpId="0"/>
      <p:bldP spid="51" grpId="0"/>
      <p:bldP spid="52" grpId="0" animBg="1"/>
      <p:bldP spid="53" grpId="0" animBg="1"/>
      <p:bldP spid="54"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992776" y="0"/>
            <a:ext cx="10872651" cy="2625634"/>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dirty="0">
                <a:solidFill>
                  <a:schemeClr val="tx1"/>
                </a:solidFill>
                <a:latin typeface="Times New Roman" panose="02020603050405020304" pitchFamily="18" charset="0"/>
                <a:cs typeface="Times New Roman" panose="02020603050405020304" pitchFamily="18" charset="0"/>
              </a:rPr>
              <a:t>Câu 1: Đoạn thơ sau viết theo thể thơ nào?</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Ngỡ từ quả thị bước ra</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Bé làm cô Tấm giúp bà xâu kim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Thổi cơm, nấu nước, bế em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Mẹ về khen bé: “Cô tiên xuống trần</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Lục bát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18952271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40080" y="0"/>
            <a:ext cx="11303726" cy="2560320"/>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a:solidFill>
                  <a:schemeClr val="tx1"/>
                </a:solidFill>
                <a:latin typeface="Times New Roman" panose="02020603050405020304" pitchFamily="18" charset="0"/>
                <a:cs typeface="Times New Roman" panose="02020603050405020304" pitchFamily="18" charset="0"/>
              </a:rPr>
              <a:t>Câu 2: Đoạn thơ sau trích trong bài thơ nào, của ai?</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cười híp mí,</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má đỏ bồ quân:</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 “Thôi, chào đồng chí!</a:t>
            </a:r>
            <a:r>
              <a:rPr lang="en-US" sz="3200" b="1" i="1">
                <a:solidFill>
                  <a:schemeClr val="tx1"/>
                </a:solidFill>
                <a:latin typeface="Times New Roman" panose="02020603050405020304" pitchFamily="18" charset="0"/>
                <a:cs typeface="Times New Roman" panose="02020603050405020304" pitchFamily="18" charset="0"/>
              </a:rPr>
              <a:t>”</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đi xa dần...</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thơ Lượm, Tố Hữu</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4560261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0"/>
            <a:ext cx="11120846" cy="2612571"/>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đoạn trích </a:t>
            </a:r>
            <a:r>
              <a:rPr lang="de-DE" sz="3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Bức tranh của em gái tôi</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Tạ Duy Anh viết: “Chú Tiến Lê tặng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hẳn một hộp màu ngoại xịn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đây là ai?</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23806" y="4872445"/>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rPr>
              <a:t>Nhân vật bé Mèo- Kiều Phương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7222373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209005"/>
            <a:ext cx="11395166" cy="1933303"/>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Đoạn trích “Bài học đường đời đầu tiên</a:t>
            </a:r>
            <a:r>
              <a:rPr lang="en-US" sz="3200" b="1" i="1" dirty="0">
                <a:solidFill>
                  <a:schemeClr val="tx1"/>
                </a:solidFill>
                <a:latin typeface="Times New Roman" panose="02020603050405020304" pitchFamily="18" charset="0"/>
                <a:cs typeface="Times New Roman" panose="02020603050405020304" pitchFamily="18" charset="0"/>
              </a:rPr>
              <a:t>”</a:t>
            </a: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trích trong tác phẩm nào?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Dế mèn phiêu lưu kí</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387777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id="{B9D1BFA2-F802-441B-8E59-E3A5C766C667}"/>
              </a:ext>
            </a:extLst>
          </p:cNvPr>
          <p:cNvGrpSpPr/>
          <p:nvPr/>
        </p:nvGrpSpPr>
        <p:grpSpPr>
          <a:xfrm>
            <a:off x="2790165" y="664029"/>
            <a:ext cx="7022496" cy="4362758"/>
            <a:chOff x="2393207" y="2195884"/>
            <a:chExt cx="2317326" cy="2498392"/>
          </a:xfrm>
        </p:grpSpPr>
        <p:sp>
          <p:nvSpPr>
            <p:cNvPr id="40"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id="{F210D5D8-1FB3-494A-8779-4FD81842A018}"/>
                </a:ext>
              </a:extLst>
            </p:cNvPr>
            <p:cNvSpPr/>
            <p:nvPr>
              <p:custDataLst>
                <p:tags r:id="rId2"/>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id="{C0B2EBE9-DD42-4EBC-9F98-D72D9BE12746}"/>
                </a:ext>
              </a:extLst>
            </p:cNvPr>
            <p:cNvSpPr txBox="1"/>
            <p:nvPr/>
          </p:nvSpPr>
          <p:spPr>
            <a:xfrm rot="605681">
              <a:off x="2393207" y="3372383"/>
              <a:ext cx="2317326" cy="1321893"/>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HÌNH</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1228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ONLINEFOLDERID" val="0"/>
  <p:tag name="ISPRINGONLINEFOLDERPATH" val="內容清單"/>
  <p:tag name="ISPRINGCLOUDFOLDERID" val="0"/>
  <p:tag name="ISPRINGCLOUDFOLDERPATH" val="函式庫"/>
  <p:tag name="ISPRING_RESOURCE_PATHS_HASH_PRESENTER" val="92ce8be8760c5b547ad553c10b6b06bce2af94d"/>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stNxKWn+5mToEAADhDgAAHQAAAHVuaXZlcnNhbC9jb21tb25fbWVzc2FnZXMubG5nrVf/bts2EP6/QN+BEFBgA7a0HdCiGBIHtMTYQmTJleg42Q8IjMTYRCgxkyi32V99mj7YnmRHym7spoOkdIBtmLTvu9Pdd9+Rx6cfC4k2vKqFKk+c10evHMTLTOWiXJ04C3r28zsH1ZqVOZOq5CdOqRx0Onr+7FiyctWwFYfvz58hdFzwuoZlPTKrhzUS+YkzH6duNJvj8CoNokmUjv2JM3JVccfKexSolfqj+uGXt+8+vn7z9sfjl1vLPkDJDAfBIRSySG9e9QAKaRwFKaCRIA3JJXVG5nOYXbSggR8SZ7T9Msx6HpMLZ2Q+O+0WcUxCmiaB75HUT9IwojYXAaHEc0ZXqkFrtuFIK7QR/APSaw6V1KLiqJYitz9kCjbKhnc586IZ9sM0JgmNfZf6UeiMElVV9z9ZWNbotarAXY1yUbNryXPrEzhjf7+reA2umQZOIXjptYB/qoKJ8qjTdYyXfjhJaRQFSUpCb7fjjEiZI69ixs1AlBgnJAaAitW8eoJtallmzRGWchjC1J9MA3hTE8JUrNYS3npoHHMCNZjzsssKOEJiYFeSLKPYM0kDV4ihO1bXH1SVH/Bjv1BdwH7oRkBBl+6BU4OxA4YaC1COquKZ7gKbkSTBE5KOo0sgMvRdNMQiOod2Ox9icUUSaBGSdNmE+MKfYEN402I7/u/6K2OGzvIesSwDO5O+jVBNDTsmpdAFttPqYV4S8n4BVfNx8I0ubgEhsbZeK7HhEEKVd7MHNMUlnuHP+4X/W3qG/YB4KRDKi5YptWJnnDGQh1JpxKRU5gHAL8s3rMw4uuYZa4Dw9/C3XOT2b6bYNpK/GvE3YnorLS+2qhR65PLF0cDQDoTscYRFU0N4WvPiTne53gv/KVEYYv9nCH0efaD/pG3WsQ8dMBaqvwUBeTaCBIoq+1v54Rk4mrc9D6LglzcDfIbRFiBU6KkYF5CqgxAuIIUD7JdknPgUhu2SX9dCd84xW9m2QN8uagYHB8k1fyjsNb9R0BOSs007zkDWbKU7C7o3LQ+0h/o0gJBDAFy1IxEgpSgg/rwH5mJGdhloJePgSZaqkbltUSlurWxAbpuCP57DN5Uq7K5k9Y68rWqdfk8U7cPFrdP5gHmSEBy709TFoUvMEc40jexpBFw0MQU0SQM8NuZAyoLpbA1aeaOaMu8J1J7CPHKGAWyb0oSzKlv/8+lzT4yvIml30Xb310Eg0GFGiMgXsN9DpXn9ZxcIxeNDO7voY7U9te7seh5iqQ90+F9Oh6zV9EIVsHXU7RfYti0aphS70xkQMrH8U02VdY/efYQZjs9BVOz5yhnNWHULikSVkoNQbKoNAfUw7w8Xh0ZLUfIhtt+n6eaBqT9PsefZWxQ0nxTZbTu8cjgrZtvrlITrVF8wd4pDELyv8Hgu9EBAOyN28gKN3q4f2nzzeGR8WdX2Mnr8cu9u+i9QSwMEFAACAAgAbLTcSpneydrOAwAAMQ8AACcAAAB1bml2ZXJzYWwvZmxhc2hfcHVibGlzaGluZ19zZXR0aW5ncy54bWzVV19z2kYQf+dT3KiTxyA7tWuHEXg8thgzwUCQ3CbT6XgO3YKuPt2puhOEPPXT5IP1k3RPZ2MIOBXNuOMOD6DV7m///XaPC84+ZYLModBcybZ32DzwCMhEMS5nbe8m7r4+9Yg2VDIqlIS2J5VHzjqNIC8ngus0AmNQVROEkbqVm7aXGpO3fH+xWDS5zgv7VonSIL5uJirz8wI0SAOFnwu6xC+zzEF7nUaDkMCJrhUrBRDOMATJbXRUdAXVqec7tQlN7maFKiW7UEIVpJhN2t4Pp+f286DjoC55BtImpzsotGLTooxxGw8VEf8MJAU+SzHwkyOPLDgzadt7c2RRUNvfRqmwXQ7UolwoTEaae/gMDGXUUPfo/Bn4ZPSDwInYUtKMJzG+ITb/tncZ30b93mV4OxjGYXR7FV/3XQx7GMXhh3gPo7gX98N99OvCX30cheN+b/DuNh4O+3Fv9GiFFd0oSOBvVizAyqqySGBVsMCkZTaRlAsk21dl1GCQroIWM4hVl2MTp1Ro8MjvOczel1Rws0RWHyCr7wDyc51DYsa2bW3PFCV4j3AOEAPDXq4ocfx2RYmT043Ufef9Ma2dUQbUGJqkSB6UVaEF/rroQW2q5EZq9plMlGCrhCCbABvQDNZGIrrjsouahx6ZYhMEpnpecCo8wg2mnqyMdTnRhptqCLvrmgSxcNiBXEdbpUhSWuiNiq+qbomfdH4dKAP6N1cKJ3pK9RdVCkaWqiSC3wEximCbywx/pUDWh4lMC5VVUhx3Q7TgGNycwwLYWR1HH9FFVqIlbppcgHEe/ij5ZzKBqSoQF+gcdxLKuXb4zb2Ac6r1Iyh9iPGVG5He4DL88MomSNmcymRPcOQGZLl5DnyKuUuFLoRQWM01CKxMQksNVX8YZ5VanTRr+07pvGq6bWQFiu3mGI/DxBcJspjLEuoCJlQSJcWS0AQ3hbYUmnNVapQ4sjho/a8CdKaEyyrUGQ4bOisYFHXQDg7f/Hh0/NPJ6dtW0//rzy+vv2l0vz1Hglpvbn1ePLme61l9taT/wegbq3rLtquKzDKUbTndffzcr8ntRRL4dsHt3nfVWn6J6y4Kz8cXV2QcRjf9OGrVIcNAESxYkiKbpvbPSh2b4U2M7QjrqI7G4c+1wsC+1JqEMKoFN6yVx7s6WmN3DIzWjoBaIeAOn7kDA7e44BlHVv4vxvOpSfn+yf5PpvO7/o240X6m6QRaJCl29NlY8OK333OW9yVVzD2t7g8bF4bA33k1s28yLnmGdbSn++o+1zk+OsAryM5XjQaibV5zO42/AVBLAwQUAAIACABstNxKOio/TroCAABYCgAAIQAAAHVuaXZlcnNhbC9mbGFzaF9za2luX3NldHRpbmdzLnhtbJVW207jMBB95yuq7nvDXstKphKUroTUXRAg3p1kmlh17MielO3fr+04xG4bmu0IqZ45x3P1FKK3TCwuJhOSSS7VMyAyUWir6XQTll9P0wZRilkmBYLAmZCqony6+PTLfUjikOdYcgdqLGdDM+jdzN1nDMX7+D63MkTIZFVTsV/LQs5Smm0LJRuRnw2t3NegOBNbg7z8OV+uBh1wpvEeoYpiWl1ZGUepFWgNNqQfKytnWZymwDtPl+4zktO7+jj7A9qOaYaOdvPZyhCtpgXERb66sTKMF+b2uCtzKx8TEP6igX79YmUQyukeVHz53TcrgwxZN/X/zEitZGELGnM+buI7h0uam+dno7q0cpZgE7KOznbBl8fleheA/Nfw3RP7XJXkj7auBwvBNj3lsEDVAEm6U2vTpXx7aNC8j84eanrMo4n5kTYaFhvKtYf1yh74BG9M5CHKa3rIq+RNBcs24BAZG3rCcnnrlkWIfdcFMSrYeWWfSqDskX9MYY+QgbJHPnOWw4Pg++MIDk0tqevyLfX9DBrgyVEHjBkENcfch9KdOqt1tbaPVwexekWHqWQOC23jeWEV2NaRxOnamJKjoIigO1ZQZFL8trh077LRJDkw+Gk7PVsEGXI4NXIuRrOow3q588XZgpD2h6FPrj1P0Ozx6ylFpFlZmR8mPZ14nnkopjDT5DTDbkoDB3UvNjLgON9DpIqqLagXKflYN0Ii6LHXy/Z9DcFJEtSAJKerTPwlp8ovmioFtTJdY6C7KsfKFliyouTmD18ZvEF+wBiwtlQszX2Csve5DBR+CICqrOymtj20lqrhyDjsgHtroHApD+VGtJnSoYG7wTVsMBw5rxk1k35Z9LMSL5FAfwL/asKKLj6wjBh7pKl2mUUvv9vEwdXRcu4Wmp2+cJe5sx+m6GZjPy6hUdr/KP8BUEsDBBQAAgAIAGy03EqyfOT/owMAAEIOAAAmAAAAdW5pdmVyc2FsL2h0bWxfcHVibGlzaGluZ19zZXR0aW5ncy54bWzVV1Fz2jgQfudXaNzpY3HSSy8pY8hkEmfClAAFp9fOzU1GWAvWRZZcSYbSp/6a/rD+kq6shISS5Mxd27sbHsDr3W93v119NtHhh1yQOWjDlWwHu82dgIBMFeNy1g4uktNnBwExlkpGhZLQDqQKyGGnERXlRHCTjcFadDUEYaRpFbYdZNYWrTBcLBZNbgrt7ipRWsQ3zVTlYaHBgLSgw0LQJX7ZZQEm6DQahETedK5YKYBwhiVI7qqj4szmIgi914SmVzOtSsmOlVCa6NmkHTw5OHKfGx+PdMJzkK4300GjM9sWZYy7cqgY849AMuCzDOve3wvIgjObtYPnew4FvcNNlArbt0AdyrHCXqS9hs/BUkYt9Zc+n4UP1twYvIktJc15muAd4tpvByfJ5bjXPYkv+4MkHl+eJec9X8MWQUn8NtkiKOkmvXgb/7rwZ++G8ajX7b+6TAaDXtId3kYho2uEROE6YxEyq0qdwoqwyGZlPpGUC9y1b2g0YHFbBdUzSNQpxyFOqTAQkD8LmL0uqeB2iUu9g0t9BVAcmQJSO3JjawdWlxDcwnlALAxnuVqJFy9XK7F/sNZ66LPftnVvlRG1lqYZLg/aqtKi8K7pxm2q5Fpr7ppMlGCrhqbIssBejjSnIiDcYm/p6q51DNhTLpB/F7vbnEq70VyaUW3WOFzx6FY57fzeVxbMH745b3rI9TdVCkaWqiSCXwGxiuDgyhx/ZUDuHg8y1SqvrIIaS4zgDMicwwLYYZ1E7zBFXmIkSkchwPoM70v+kUxgqjTiAp2jyKCdG4/f3Aq4oMbcgtKbGp/6pe/2T+K3T12DlM2pTLcEx2lDXtgfgU+xd6kwhRAK2bwDgcyktDRQzYdxVrnVabN27ozOq6G7QVagOG6O9XhMvJHiFnJZQl3AlEqipFgSmuLZN26F5lyVBi1+WTy0+VsF+lDCZVXqDB8omEwz0HXQdnaf/7L34tf9g5etZvjl0+dnjwZd6+FQUJfNC+Lxg4JbL+ob2f2LoEfEdyP2VOncbSjbSHr/A+Va+DaFJAqd7NyvYJXQ/hwBG8dHo+MzMorHF71k3Koz3r4iSEGa4X5M3QtFnZjBRYIEx3Vch6P4Ta0ykOlaux2Pa8ENavXxqo7XyAv78I6o1yoBVXnmHwGoy4LnHPfsf3HgHtr9f35Wf8p5e/yNwZ/G73XegOo0wxn9sLn++wr1XQn7L3Hgr1bv4Wsv3lF471+cBtrX//d1Gl8BUEsDBBQAAgAIAGy03EqCE8d0lgEAACIGAAAfAAAAdW5pdmVyc2FsL2h0bWxfc2tpbl9zZXR0aW5ncy5qc42Uy27CMBBF93wFcrcVok9od6hQqRKLSmVXdWHCECIc27JNCkX8ezPmFTuTUs8mvjq684g821a7PCxh7ef21n/7+3t49xqg5swKrkNdNOg56syKbAaTLAeRSWARUiAy58LCSd+dEcqZSe863Xygr60YMkXQ+pSgIhoCtBRYEOA3Ba4p8Sds7tDYvqnKqKcr55TsJEo6kK4jlcm5Z9jVqz/VHiNYFWAuoHOeQGDa86eJPDs+9DCqXKJyzeVmrFLVmfJkmRq1krOm/IuNBlP+9OUe6D71XkaBncise3OQx4lHfYxmUhuwFg55H0cYJCz4FETFt+vPH2hgXG8ooovMZu5ID24wqrTmKdSm1B9ghJgsvWrT7GHUOQdrtyfubjECQvANmJrV8B4jAJVe6X/8QG1UihOpofWZn1Ch+CyT6SF1F4PksFi0bZreuVFf/pAFT0hFT2hBPb+8aXnEoCVAd9SCvDbKO6bsBCVKIoeiQE2ABb1IXLxI8P7ZZtw5nizycj+U67GcAzdLMBOlRFn+16VC41yt3S9QSwMEFAACAAgAbLTcSh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Gy03EqewaynaAAAAGwAAAAcAAAAdW5pdmVyc2FsL2xvY2FsX3NldHRpbmdzLnhtbA3KuwrDMAxG4T1PIbT3tmWIk6HQMUvSBxDJTzHIUrGd0r59vZ0D3zB9k9IHuUS3wLfzlQm2+R7tFfi5Pk49U6liu6gbApszTWM3qG+iC2ptsNBb5Ye8IrWomCU1ucR2oLsfuYAvY/cHUEsDBBQAAgAIAHa4w0T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Gy03Eq5F+75pggAAJUiAAApAAAAdW5pdmVyc2FsL3NraW5fY3VzdG9taXphdGlvbl9zZXR0aW5ncy54bWytWs2O27oV3vcpCAcXaIEi/v+ZwnEhS/SMEFv2tTQzSYvCkC3OWBhJdCXayVx4cYG77abLvkC3fYC+TRdF+xY9pCRbkn+GShpnBhF5vu8cHp4fUk4/enEDdRsx6rs/2cylgUkYc4PnaPArhPor6tFwFpKIMDGQH0KB7ZMPlfuAucwjTgVFzA4cO3Q+VJ5sLyKVGJKCkAsTyy1jNHi/ogEjAXsf0NC3vQra2d4WqEbiT6X6NpDuSFgC9mSvSFFZ7U1ATsl58RX1N3bwOqbP9P3SXr08h3QbODKWrV83JPTc4OUgfNNVcfesrOdGTGfEP2MW7vGPBGoDexYR5431HDCevSSejAcKiKKaKx4oIHdu5LI3DdzYz+Scpy9JB8B8bmMa/HMFw8hXdpBuNvjnvLRnv5KwhEV0s92UDJVNSJ+5W0toSREetR1I54O4VuOf6xi+JK7pDR05D7U0/knl+tVMmRCVpFosJTHRoxs49IsePNEEmJYQlc9GgxqK3YJ6XaWn9eCpNWw1ULeFG7iHNNxWYe6mqd00VZjTGnW1Xy1QxLwhWUHZOM/ar+ZmTwF6EJGQ6YFDvg6aeensVH4FtyF4HuSiQafFP/tU6164qoVa9Xa3jfcNpdlsdpDa1upabd/t3nSVOsK1VrvW3A97PPBQvd2u33T29W6j3YSn0U0HWFr4poNa3Varoe0buAFopChDraHuu82bel0Bbbh3o+5Ho2G3VkP1er3Z0vbtTnM0rCGQbgKH0uxxBza15rDZ2StDpd5ropE6Go5ae6zhjtpGvQbu1Gr71nDYrNWOzj2uLuuu46j0clJ3vkF4dgvOzh6jLR9c/dU2DEHYIj4EOCMihk19MhvjhTq9n5s4jl6Q4+0wFTv0vdzoIR14Cxz8959//c8vf/n33/7Rr4rnXK5kG6pkOxy8iyMlWYcMUhTqErhsQxy8q4k/srBE19ugC81RxsxjdwRFojFekz7THwfv4s4oD0s7l8zKzrXJb8AdVb7tkQvdUkZrsWfKYQqdU8bGTOuU0nHSO6WUFDuoFOhMC5UysdhIB+/iFioFOnRSGVWJ2+JOWhBMHou1pO+DFtjcbHFJhgTlbAilbTJTjM+L8fR2uhjqt5WBGmcl4mn560an97Xe7vymX01wkkzmRBmP81xIkLVrclyGNZ+OF0CIxwsDf7IqA/67NHR6b411A1cGyT9KE8zm+KEy4L9loPfzOTashTnWNbzQzYUxtYRfxtjCWmXwmW7R2t4RxCjaueQLYmuCoDy7IUGR5zpigpdsN9gSCX3adKLoxmKOTWuuq5Y+NSoDk4bh628Fs71lawietR0hx43sJVzChFoIETHPywtoF/c6BH/Z2gVJ6ttu8F5G+1x51I3bhTWdjs0FNrR0pDLAgYO00OaayhPNFRPPgSO0oWt/G3whok8wIMXzSpPc6bd3Y/ixuCF37vPagx/2DdbMMGzJjAQSQAgcPIeoM83H6VzjPgSFyEYbO4q+0NDJBU126yS4dUOdQmiqVobf4jQpN2y8G6wgdMiKSfBNsGkqt3gxnH6CGIfcnJYETT9CSn4sCfqMTcghbErADOVBv1V4RvA0TBMkzcGVzePde0X2agU47s2dS7cRjHAPQ5qIbIxKKzLxj/ewj7oyPpPsMSf4Wezgs7sjYEXoSEUVFCAVazyufrzX/7AYKfoYawsING36uLBEfeT6bCgkAWXI9jzKlwGqbWdnByuClmRlbyEdXkHMcR0hxrdfGPPnrfsTsllShH5I6peh4U8/vC9vXa7qnRrpw1EZlMFZZcPe0p5ZwTcawgP+ohUyDihvghmn8lCHzBi6tBQIQ0XnpQuKsFcKqBsjUDeL6wIUDn6vKUVgTBMOg6LvoHkAz+UMeQCPlqN4xENTt6BpP5IlP8VKgMV2x7t2fqf5XcMjcK077PaSPFFIF4/Yu7ghQg0U2y+zy5mWmytRlm6NwXADOJ/jvgqsnuvzs7gc7f0Ep66Iy0puPY906zkihz33RZQW8PPWJ6f9/Cmkvhj17CiN67i4/f47DYmXOI/1zso1IhMrc/VuoSqGivn5kGeVJ4+DGOWWjS1zMVaGnAGC1bfZag2F9Ymf2uW54vOdhkcK8CXuNYkdrtb/+vnv8jQFe+JRlIz+riwPpCCvWvjA90eDMhL9SYLHUoZ5qHiQBCbH4xQqf1q2dAiT/8sB1I6bgU99/sJCSjUEYrKNimUp6t0EYtUUoUm34Uqqf2dJJsr8I5QfcXKrDCZ2+ALly6LUK0skPM9jk5W24Xhh2TLPDUhJ+Hf3A754S58tFE0TNznIUc9dvcRN0IHjaPLSBnlwpSvBp94pBtTIAiVxXFaeU7SYtBxBSYifjwVhd7bjHAaO12O4ftMty922AxZSb8bfU5y+mAMB/loFwnjAQn5BS5+yEtGafkn2biC+5upXs0NF0RnYMOMHs4QyP1aUnvPccbK8yUhR8IF6UJ3VeDkZ6vx4EaWqQ/EeL6vgMHZiORyak6mM6cfBorxBvrIT+cxgUd7kLWsKp/RTm4pTWWj6cmVoh9lxmb0DGRKIKpUqSx/zQtyEMX/LFmVWkgzkJX3qkIHovZbrkySf+VjW4uoFk/vB4RQx4Zjlq5ncSgoTx/itXg/gvvgm9nJ0i3VADmZ9LZ7PpUAicy4H4rfBRWfEo4i9bsiHCpz/7dWal/qoghKODxXuzuOXSedwm7Sg8XpWCumLei7KeSlcwKt4BhF/d30VQuNkvw7qV0/c1K9e26B+Qnt5/4KtvyQhhhBwSRqb+bGs9Dp9r/EgjoV52IXJLJ6tgTqAe0qKyQzkokocqtJUiR+y8/7WY65HdiQtVJmBjGuur74fQWpcj2yFjckTy8Z2MlI6BZJKdwzErHR+4iJMXIvylTM7UTLjmL2MxOrPlCq5bpRWaR7tWdF4IBe3Z5SB7CX/96vZNgsl6uSbsuIYQIHv4v88+R9QSwMEFAACAAgAbLTcSv4TaIA2CQAAHhcAABcAAAB1bml2ZXJzYWwvdW5pdmVyc2FsLnBuZ+2YfVTSWRrHr1NNb1M5k+VmqdVs2dSWu5Xly4BHE60pNVLTMYGKtXyJ1AxfQLTN2TJNnJ12s8h0lQINxQgVBYF2Kz1WxhgCJQqzaqIgOA4gKv5gwV7+33P2T/74nd/nvjz3ee7v3uf7nPO7djQibMUyt2UAgBWHDoYcA2ABAoDP6pd8buv5mrf2sO3llHksLBgwX20YszUWng0KDwKAVbZ87tQiW3tp+sHvMwFY+cT+OHWm1f4ZgLXsQyFB0Tlo7QCsbINk7RWkNTU4+Mbtl5uDQ24e/PHgBmdnZ9+gC6eXfnlp9ePbd9e9vDryaCdOV910dhbb8aRVgb+3hcNjPI+irx/7Nmqgm1+S2J4PzQ7Sq/K505OdnkrC1Pg6AB4TG9fTCXTuWXdrSI+3cG637gsAHu6XBMIUoT0vyr07VzgBMPXAfxTnws/Vn+m3xXpy4sFVnYSopi22DzEJowqTsiAQvsRmly05YKItts05VrQZgI2UbZ8BUHPNgQ50oAMd6EAHOtCBDnSgAx34/8c+PqYAMtqaG//xPy9wdw2iEc3n5sxNTz57cnWVt04pLJj812LP9MsUNoVHeUJ5kUx2Aq2V+G7/hi6Fq1Ff7i2YHrzXjMWdMBssYpbS1iV80azvQhoGn5WUrAqcS5875YfqTuwe2ysDoEI1o1fx5t6RGtw1/bRMtGQfMYEtyyS8nKlSD28jGEZ7phdcEFDEyUwn4IuC/p0rmjgzaxBHduptU8UC4lGRNhwT7etXnLCFm+tDFycsAOkUAlFSuHhVh4+s8ohKQJl6e4NATvut4aJXWI/hQAbp/ZzZ/q4mad+dsf5YMZwYJTJe1KmcEdlP7TFtaISn7m5gTyX5WyVNIsUG88wDbFFNwGlKKgDkqLT7fXpVUQvNLy7cPI7kl573t0Zd+zjKVnmvvXUk86HNKWO2bzJ5ZcSmYl3RfPDjXTe8hmZTRLRcu+FbMT2yM9dXWvAVoirvt65nsRiSUVqOyc+d7AnzhDSTXKteFGiVkfiRuBME6yEY2mzSGn0bPBvlpHYR3Dz+GicVRkqhV3/q9gEg9jBUkBSRybJ5ZRNWJKhSuWk+xXDL9FBJVYFl5rTbGhgfVeqZP/0fjPl4Tm+t9nkM1aMRMk8RKqRlMi1coZE1Wo2eEm73rCnZsE9FGXEDlxgolYbDEQ7v0nh3cYRFjZgRGZclbbpKjlK7qknXuXxdlDrO+CZRI2EcsXv2u5d/07/TKLCsMwc/qS5Z6FOAJxJZ1eQTJlk8ceCspqItSTaT19MQigxDQN+vjvdCFUjjCu+F4ti6EzeisQFIUgHUplBapYmr5bag+midHGV+wPk9ELQ1PHMFePxOzf69mKuOKy9dWYgvbXUXVcICcirQIqk/p2Oq+DjmD63jd8Njb49gfbSZB8vwUDuq0ETIcTPmLMKW4nGYv0RTVUMPWChxlbpf5DoQ74Lzwhq79yvbSfXLuR1ZPHlxjZvci9Snos17G+dNCNbLoum1LKbfjitSM6G0lblnx0m0IG9mykK+7abJaFGX63ykjD82p5Uuo+Ll2PDMR/aPEHYXo+SgCj3ZHjqSun3Hdf9lnEmZnijpv0tFrxdXJLyT1ow+yvlG7ppQqh0+V/WjFpIPTa1uGcg35wzoCoSYh9BgP3wMMmnfWOpVt+wH8TY8T97fRNYw9uOJvFActBxCn5W2psDexEZKgRrcURzPvp4ccVwMv1pPFeXyPlcyy7zF+jfyNNVDw5ziaTwhprE0OYK5udgi4FvMpHZCNVNeb+6tYsyuonL8ZPYL/5Jm7K1L6R3kSy/fx9KZ53qH+KH1RnTjao7ckEFjMSPN6mMFHnXUU+ab3I8bDb2bCp3D5+MT6bIOPo3ZSUeaGjvVzvUsdG58gz4Alu/+fre1qTnQywiNaA0kS6vSYA3LqzH1Yvh+nD1dzogJ6ujyUstPl9BfZ/3cW+tzmlSZRNoRp8SkPpMQ1tRiH1jGOa/CNYOfnEL9JAW+shzRQ6hMJP7tJEmeABPApbPKtvFJza2R4e2ctQhoWBYnZFG31mOSUM9hUu1sAw76oSn7SwRk8vjk2DSh9Jw/XvQ3fcz1nNSn6OzzC/7ZUf1XEsav7uhoySJ5WlLAs71ejOSqAymGXEMfkUeDZ8ESgmKoshmNqi5eNFHdFhDD30fza3vegECOBTORXhjuRplrrPCXlK+IPLdmLaEdL89ntSjo6FHS9dfWiEA0h+M9/dr7BzcSZoLt0djglE22K8MtEmSUDVHULnzmHY8dYjeW8lATNNXGIIulOyLwxL6ROHFFPY20sq5HxUKP1WV852LkPSaUJlDJzShvIWPbA1nHXq/YNsm27THXNAtlt56zsPQwPuAo45Apr1M3y17cuD9I1ynV29SdmixYEJ4IC+U7E6oEE4+wa5ELQTrPA57ny2SQY6jSDDE2sbjGOBDpvswnhcRDeZ4vG4gtSjFQDAnivPkYWJaXkLbHpwXZVIllGNO7I7sRY83EquwGlfnNO1QIkr+VNuM7LKUWvbVfrASdhBFrzZsb3ND8O+H2CBqmojx+WAa5H8abd2vy1ywlWQ0vLFFH9O/1g6nN6+XR1RYBSB/dHNR9aECBNowO1aetG5/hn9/YQtjZm3qaUnYgpMf9verxrlkxPeYkSoldpWGk2YsVJZ90eiXRVrBaBX3sZA9bahCnRnuoGR7kLR/F+NV8fZCiwz9IdUtbpnKf7OPKnbmTg8+a4RiD4PbISR8tO1ZUFeip+sWlZpQ8n5JDkrPf0fBSj3CV0GZN9YqsvK4q2I68GHbErh3JavYWcXxqGi0TYxP6bnxgWJO/X/FPuw4rbn6oYwN4qxWRjSJdOeM/EYPbo+W5qizWol2ZF1zu95pw3K7ni8BBjknk6s7O6tdT+JVyApmuh8u6kH+f2tSSrUV9WwfAmPqJyVYqPXhZ/RoK/9XYVkHcKc3wtu3GwnHo0TCu1i/PNXI7AOYT7Epu1pFAa1TFGgQAgLipGIBLSTVLACjaOo+mfLOWM+lkQz7Dg2syTwjLVtkK/zjK+DNfaJlNzXP+8HcXNQdL2GkbeR29WJKzHuFjqy9lGQfsdnWWsclIF8m0rWR5K9pz9+gWAvCrgKGo081YW1unPW/Gqn7Ff8G+bPMPDiEiQpjBJy//F1BLAwQUAAIACABstNxKbVEZO0oAAABqAAAAGwAAAHVuaXZlcnNhbC91bml2ZXJzYWwucG5nLnhtbLOxr8jNUShLLSrOzM+zVTLUM1Cyt+PlsikoSi3LTC1XqACKGekZQICSQiUqtzwzpSTDVsnC0BghlpGamZ5RYqtkZmgAF9QHGgkAUEsBAgAAFAACAAgAQ5RXRw3AMR7AAQAA2gMAAA8AAAAAAAAAAQAAAAAAAAAAAG5vbmUvcGxheWVyLnhtbFBLAQIAABQAAgAIAGy03Epaf7mZOgQAAOEOAAAdAAAAAAAAAAEAAAAAAO0BAAB1bml2ZXJzYWwvY29tbW9uX21lc3NhZ2VzLmxuZ1BLAQIAABQAAgAIAGy03EqZ3snazgMAADEPAAAnAAAAAAAAAAEAAAAAAGIGAAB1bml2ZXJzYWwvZmxhc2hfcHVibGlzaGluZ19zZXR0aW5ncy54bWxQSwECAAAUAAIACABstNxKOio/TroCAABYCgAAIQAAAAAAAAABAAAAAAB1CgAAdW5pdmVyc2FsL2ZsYXNoX3NraW5fc2V0dGluZ3MueG1sUEsBAgAAFAACAAgAbLTcSrJ85P+jAwAAQg4AACYAAAAAAAAAAQAAAAAAbg0AAHVuaXZlcnNhbC9odG1sX3B1Ymxpc2hpbmdfc2V0dGluZ3MueG1sUEsBAgAAFAACAAgAbLTcSoITx3SWAQAAIgYAAB8AAAAAAAAAAQAAAAAAVREAAHVuaXZlcnNhbC9odG1sX3NraW5fc2V0dGluZ3MuanNQSwECAAAUAAIACABstNxKGtrqO6oAAAAfAQAAGgAAAAAAAAABAAAAAAAoEwAAdW5pdmVyc2FsL2kxOG5fcHJlc2V0cy54bWxQSwECAAAUAAIACABstNxKnsGsp2gAAABsAAAAHAAAAAAAAAABAAAAAAAKFAAAdW5pdmVyc2FsL2xvY2FsX3NldHRpbmdzLnhtbFBLAQIAABQAAgAIAHa4w0TOggk37AIAAIgIAAAUAAAAAAAAAAEAAAAAAKwUAAB1bml2ZXJzYWwvcGxheWVyLnhtbFBLAQIAABQAAgAIAGy03Eq5F+75pggAAJUiAAApAAAAAAAAAAEAAAAAAMoXAAB1bml2ZXJzYWwvc2tpbl9jdXN0b21pemF0aW9uX3NldHRpbmdzLnhtbFBLAQIAABQAAgAIAGy03Er+E2iANgkAAB4XAAAXAAAAAAAAAAAAAAAAALcgAAB1bml2ZXJzYWwvdW5pdmVyc2FsLnBuZ1BLAQIAABQAAgAIAGy03EptURk7SgAAAGoAAAAbAAAAAAAAAAEAAAAAACIqAAB1bml2ZXJzYWwvdW5pdmVyc2FsLnBuZy54bWxQSwUGAAAAAAwADACGAwAApSoAAAAA"/>
  <p:tag name="ISPRING_SCORM_ENDPOINT" val="&lt;endpoint&gt;&lt;enable&gt;0&lt;/enable&gt;&lt;lrs&gt;http://&lt;/lrs&gt;&lt;auth&gt;0&lt;/auth&gt;&lt;login&gt;&lt;/login&gt;&lt;password&gt;&lt;/password&gt;&lt;key&gt;&lt;/key&gt;&lt;name&gt;&lt;/name&gt;&lt;email&gt;&lt;/email&gt;&lt;/endpoint&gt;&#10;"/>
  <p:tag name="ISPRING_PRESENTATION_TITLE" val="2018小学生自我介绍模板"/>
</p:tagLst>
</file>

<file path=ppt/tags/tag2.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2018小学生自我介绍模板</Template>
  <TotalTime>376</TotalTime>
  <Words>2197</Words>
  <Application>Microsoft Office PowerPoint</Application>
  <PresentationFormat>Widescreen</PresentationFormat>
  <Paragraphs>148</Paragraphs>
  <Slides>36</Slides>
  <Notes>7</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微软雅黑</vt:lpstr>
      <vt:lpstr>SimSun</vt:lpstr>
      <vt:lpstr>SimSun</vt:lpstr>
      <vt:lpstr>Arial</vt:lpstr>
      <vt:lpstr>Arial Black</vt:lpstr>
      <vt:lpstr>Calibri</vt:lpstr>
      <vt:lpstr>Comic Sans MS</vt:lpstr>
      <vt:lpstr>iCiel Crocante</vt:lpstr>
      <vt:lpstr>Myriad Pro</vt:lpstr>
      <vt:lpstr>Times New Roman</vt:lpstr>
      <vt:lpstr>Wingdings</vt:lpstr>
      <vt:lpstr>汉仪小麦体简</vt:lpstr>
      <vt:lpstr>Office 主题</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Huyen Anh</cp:lastModifiedBy>
  <cp:revision>46</cp:revision>
  <dcterms:created xsi:type="dcterms:W3CDTF">2021-09-13T16:04:12Z</dcterms:created>
  <dcterms:modified xsi:type="dcterms:W3CDTF">2023-12-19T11:30:22Z</dcterms:modified>
</cp:coreProperties>
</file>