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7"/>
  </p:notesMasterIdLst>
  <p:sldIdLst>
    <p:sldId id="280" r:id="rId2"/>
    <p:sldId id="276" r:id="rId3"/>
    <p:sldId id="278" r:id="rId4"/>
    <p:sldId id="279" r:id="rId5"/>
    <p:sldId id="261" r:id="rId6"/>
    <p:sldId id="268" r:id="rId7"/>
    <p:sldId id="269" r:id="rId8"/>
    <p:sldId id="270" r:id="rId9"/>
    <p:sldId id="271" r:id="rId10"/>
    <p:sldId id="272" r:id="rId11"/>
    <p:sldId id="262" r:id="rId12"/>
    <p:sldId id="263" r:id="rId13"/>
    <p:sldId id="281" r:id="rId14"/>
    <p:sldId id="282" r:id="rId15"/>
    <p:sldId id="283" r:id="rId16"/>
    <p:sldId id="285" r:id="rId17"/>
    <p:sldId id="286" r:id="rId18"/>
    <p:sldId id="288" r:id="rId19"/>
    <p:sldId id="289" r:id="rId20"/>
    <p:sldId id="291" r:id="rId21"/>
    <p:sldId id="292" r:id="rId22"/>
    <p:sldId id="293" r:id="rId23"/>
    <p:sldId id="295" r:id="rId24"/>
    <p:sldId id="296" r:id="rId25"/>
    <p:sldId id="29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24" autoAdjust="0"/>
  </p:normalViewPr>
  <p:slideViewPr>
    <p:cSldViewPr>
      <p:cViewPr>
        <p:scale>
          <a:sx n="75" d="100"/>
          <a:sy n="75"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 Id="rId5" Type="http://schemas.openxmlformats.org/officeDocument/2006/relationships/image" Target="../media/image69.wmf"/><Relationship Id="rId4" Type="http://schemas.openxmlformats.org/officeDocument/2006/relationships/image" Target="../media/image6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image" Target="../media/image97.emf"/><Relationship Id="rId7" Type="http://schemas.openxmlformats.org/officeDocument/2006/relationships/image" Target="../media/image101.emf"/><Relationship Id="rId2" Type="http://schemas.openxmlformats.org/officeDocument/2006/relationships/image" Target="../media/image96.emf"/><Relationship Id="rId1" Type="http://schemas.openxmlformats.org/officeDocument/2006/relationships/image" Target="../media/image95.emf"/><Relationship Id="rId6" Type="http://schemas.openxmlformats.org/officeDocument/2006/relationships/image" Target="../media/image100.wmf"/><Relationship Id="rId5" Type="http://schemas.openxmlformats.org/officeDocument/2006/relationships/image" Target="../media/image99.emf"/><Relationship Id="rId4" Type="http://schemas.openxmlformats.org/officeDocument/2006/relationships/image" Target="../media/image9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 Id="rId1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4D7FF3-1971-4CA0-BC20-5C9216CDDBE1}" type="datetimeFigureOut">
              <a:rPr lang="en-US"/>
              <a:pPr>
                <a:defRPr/>
              </a:pPr>
              <a:t>7/4/2021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7AE3409-2442-41D3-8BE0-46F448B28DE0}" type="slidenum">
              <a:rPr lang="en-US"/>
              <a:pPr>
                <a:defRPr/>
              </a:pPr>
              <a:t>‹#›</a:t>
            </a:fld>
            <a:endParaRPr lang="en-US"/>
          </a:p>
        </p:txBody>
      </p:sp>
    </p:spTree>
    <p:extLst>
      <p:ext uri="{BB962C8B-B14F-4D97-AF65-F5344CB8AC3E}">
        <p14:creationId xmlns:p14="http://schemas.microsoft.com/office/powerpoint/2010/main" val="3757072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FC67FC-4CC1-40B3-9A03-CC8EAC6AEE50}" type="slidenum">
              <a:rPr lang="en-US" sz="1200">
                <a:ea typeface="ＭＳ Ｐゴシック" pitchFamily="34" charset="-128"/>
              </a:rPr>
              <a:pPr algn="r" eaLnBrk="1" hangingPunct="1"/>
              <a:t>2</a:t>
            </a:fld>
            <a:endParaRPr lang="en-US" sz="1200">
              <a:ea typeface="ＭＳ Ｐゴシック" pitchFamily="34" charset="-128"/>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E9BCF1-0F9F-42FB-9C20-EE08D60B5D59}" type="slidenum">
              <a:rPr lang="vi-VN" sz="1200">
                <a:ea typeface="ＭＳ Ｐゴシック" pitchFamily="34" charset="-128"/>
              </a:rPr>
              <a:pPr algn="r" eaLnBrk="1" hangingPunct="1"/>
              <a:t>2</a:t>
            </a:fld>
            <a:endParaRPr lang="vi-VN" sz="1200">
              <a:ea typeface="ＭＳ Ｐゴシック" pitchFamily="34" charset="-128"/>
            </a:endParaRPr>
          </a:p>
        </p:txBody>
      </p:sp>
      <p:sp>
        <p:nvSpPr>
          <p:cNvPr id="5325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FC67FC-4CC1-40B3-9A03-CC8EAC6AEE50}" type="slidenum">
              <a:rPr lang="en-US" sz="1200">
                <a:ea typeface="ＭＳ Ｐゴシック" pitchFamily="34" charset="-128"/>
              </a:rPr>
              <a:pPr algn="r" eaLnBrk="1" hangingPunct="1"/>
              <a:t>13</a:t>
            </a:fld>
            <a:endParaRPr lang="en-US" sz="1200">
              <a:ea typeface="ＭＳ Ｐゴシック" pitchFamily="34" charset="-128"/>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E9BCF1-0F9F-42FB-9C20-EE08D60B5D59}" type="slidenum">
              <a:rPr lang="vi-VN" sz="1200">
                <a:ea typeface="ＭＳ Ｐゴシック" pitchFamily="34" charset="-128"/>
              </a:rPr>
              <a:pPr algn="r" eaLnBrk="1" hangingPunct="1"/>
              <a:t>13</a:t>
            </a:fld>
            <a:endParaRPr lang="vi-VN" sz="1200">
              <a:ea typeface="ＭＳ Ｐゴシック" pitchFamily="34" charset="-128"/>
            </a:endParaRPr>
          </a:p>
        </p:txBody>
      </p:sp>
      <p:sp>
        <p:nvSpPr>
          <p:cNvPr id="5325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9E2B9B-89D9-45E2-8D0C-FB922FF44D36}" type="slidenum">
              <a:rPr lang="en-US" smtClean="0"/>
              <a:pPr eaLnBrk="1" hangingPunct="1"/>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EF9FF2-16C1-48A2-AE25-921517C472E6}" type="slidenum">
              <a:rPr lang="en-US" smtClean="0"/>
              <a:pPr eaLnBrk="1" hangingPunct="1"/>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28A799-77FF-4641-AE9D-361C0B1896D2}" type="slidenum">
              <a:rPr lang="en-US" smtClean="0"/>
              <a:pPr eaLnBrk="1" hangingPunct="1"/>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E33DC9-04B0-4462-ABFE-8D2C1D793513}" type="slidenum">
              <a:rPr lang="en-US" smtClean="0"/>
              <a:pPr eaLnBrk="1" hangingPunct="1"/>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D29B0F-0868-490A-905D-C1F59C52CDD5}" type="slidenum">
              <a:rPr lang="en-US" smtClean="0"/>
              <a:pPr eaLnBrk="1" hangingPunct="1"/>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B369E6-F1CA-4645-92D7-4A4F1A5E1EDF}" type="slidenum">
              <a:rPr lang="en-US" smtClean="0"/>
              <a:pPr eaLnBrk="1" hangingPunct="1"/>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2B4864-04EE-4CDE-ACF9-3DD92FEC0DEE}" type="slidenum">
              <a:rPr lang="en-US" smtClean="0"/>
              <a:pPr eaLnBrk="1" hangingPunct="1"/>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A484F3-0536-4E01-B2F8-014DD4CE84A1}" type="slidenum">
              <a:rPr lang="en-US" smtClean="0"/>
              <a:pPr eaLnBrk="1" hangingPunct="1"/>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AB422F-83EB-4C00-AC92-3C21772B8E6E}" type="datetimeFigureOut">
              <a:rPr lang="en-US"/>
              <a:pPr>
                <a:defRPr/>
              </a:pPr>
              <a:t>7/4/2021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C21391-89A9-49C8-9FEC-3B8D72394CED}" type="slidenum">
              <a:rPr lang="en-US"/>
              <a:pPr>
                <a:defRPr/>
              </a:pPr>
              <a:t>‹#›</a:t>
            </a:fld>
            <a:endParaRPr lang="en-US"/>
          </a:p>
        </p:txBody>
      </p:sp>
    </p:spTree>
    <p:extLst>
      <p:ext uri="{BB962C8B-B14F-4D97-AF65-F5344CB8AC3E}">
        <p14:creationId xmlns:p14="http://schemas.microsoft.com/office/powerpoint/2010/main" val="38470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0342E1-A9CE-4E99-949C-5736C9F829CB}" type="datetimeFigureOut">
              <a:rPr lang="en-US"/>
              <a:pPr>
                <a:defRPr/>
              </a:pPr>
              <a:t>7/4/2021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EA9187-5896-482B-A274-DCEDF54E19D2}" type="slidenum">
              <a:rPr lang="en-US"/>
              <a:pPr>
                <a:defRPr/>
              </a:pPr>
              <a:t>‹#›</a:t>
            </a:fld>
            <a:endParaRPr lang="en-US"/>
          </a:p>
        </p:txBody>
      </p:sp>
    </p:spTree>
    <p:extLst>
      <p:ext uri="{BB962C8B-B14F-4D97-AF65-F5344CB8AC3E}">
        <p14:creationId xmlns:p14="http://schemas.microsoft.com/office/powerpoint/2010/main" val="39877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82DFCC-3B87-4025-860C-D70C91501139}" type="datetimeFigureOut">
              <a:rPr lang="en-US"/>
              <a:pPr>
                <a:defRPr/>
              </a:pPr>
              <a:t>7/4/2021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4090C-F375-454F-AA21-21F2307D1D05}" type="slidenum">
              <a:rPr lang="en-US"/>
              <a:pPr>
                <a:defRPr/>
              </a:pPr>
              <a:t>‹#›</a:t>
            </a:fld>
            <a:endParaRPr lang="en-US"/>
          </a:p>
        </p:txBody>
      </p:sp>
    </p:spTree>
    <p:extLst>
      <p:ext uri="{BB962C8B-B14F-4D97-AF65-F5344CB8AC3E}">
        <p14:creationId xmlns:p14="http://schemas.microsoft.com/office/powerpoint/2010/main" val="313894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2705DA4-1650-4A0A-A357-92D5BBE216F0}" type="slidenum">
              <a:rPr lang="en-US"/>
              <a:pPr/>
              <a:t>‹#›</a:t>
            </a:fld>
            <a:endParaRPr lang="en-US"/>
          </a:p>
        </p:txBody>
      </p:sp>
    </p:spTree>
    <p:extLst>
      <p:ext uri="{BB962C8B-B14F-4D97-AF65-F5344CB8AC3E}">
        <p14:creationId xmlns:p14="http://schemas.microsoft.com/office/powerpoint/2010/main" val="181515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A0242A-77FD-44DF-A9D6-12866EB389F9}" type="datetimeFigureOut">
              <a:rPr lang="en-US"/>
              <a:pPr>
                <a:defRPr/>
              </a:pPr>
              <a:t>7/4/2021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54A53-30DE-4958-8812-3D4F960AF1E0}" type="slidenum">
              <a:rPr lang="en-US"/>
              <a:pPr>
                <a:defRPr/>
              </a:pPr>
              <a:t>‹#›</a:t>
            </a:fld>
            <a:endParaRPr lang="en-US"/>
          </a:p>
        </p:txBody>
      </p:sp>
    </p:spTree>
    <p:extLst>
      <p:ext uri="{BB962C8B-B14F-4D97-AF65-F5344CB8AC3E}">
        <p14:creationId xmlns:p14="http://schemas.microsoft.com/office/powerpoint/2010/main" val="76815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71ED3B-1185-49DF-BFDA-722E4E303B19}" type="datetimeFigureOut">
              <a:rPr lang="en-US"/>
              <a:pPr>
                <a:defRPr/>
              </a:pPr>
              <a:t>7/4/2021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59600-B368-4537-BED9-7E4A666F3E6E}" type="slidenum">
              <a:rPr lang="en-US"/>
              <a:pPr>
                <a:defRPr/>
              </a:pPr>
              <a:t>‹#›</a:t>
            </a:fld>
            <a:endParaRPr lang="en-US"/>
          </a:p>
        </p:txBody>
      </p:sp>
    </p:spTree>
    <p:extLst>
      <p:ext uri="{BB962C8B-B14F-4D97-AF65-F5344CB8AC3E}">
        <p14:creationId xmlns:p14="http://schemas.microsoft.com/office/powerpoint/2010/main" val="280129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7DDE96-FB02-4AA8-A57F-2BB042472CEB}" type="datetimeFigureOut">
              <a:rPr lang="en-US"/>
              <a:pPr>
                <a:defRPr/>
              </a:pPr>
              <a:t>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F59AC9-9FF5-49BA-86F1-0770565998B2}" type="slidenum">
              <a:rPr lang="en-US"/>
              <a:pPr>
                <a:defRPr/>
              </a:pPr>
              <a:t>‹#›</a:t>
            </a:fld>
            <a:endParaRPr lang="en-US"/>
          </a:p>
        </p:txBody>
      </p:sp>
    </p:spTree>
    <p:extLst>
      <p:ext uri="{BB962C8B-B14F-4D97-AF65-F5344CB8AC3E}">
        <p14:creationId xmlns:p14="http://schemas.microsoft.com/office/powerpoint/2010/main" val="148465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C0647B-F536-4E67-BDA2-A8A22A2BA078}" type="datetimeFigureOut">
              <a:rPr lang="en-US"/>
              <a:pPr>
                <a:defRPr/>
              </a:pPr>
              <a:t>7/4/2021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19CDDD-8180-4FF3-8271-B805CC2B0C87}" type="slidenum">
              <a:rPr lang="en-US"/>
              <a:pPr>
                <a:defRPr/>
              </a:pPr>
              <a:t>‹#›</a:t>
            </a:fld>
            <a:endParaRPr lang="en-US"/>
          </a:p>
        </p:txBody>
      </p:sp>
    </p:spTree>
    <p:extLst>
      <p:ext uri="{BB962C8B-B14F-4D97-AF65-F5344CB8AC3E}">
        <p14:creationId xmlns:p14="http://schemas.microsoft.com/office/powerpoint/2010/main" val="258681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87D12D-21FC-4B0C-8069-26A991DD6E6E}" type="datetimeFigureOut">
              <a:rPr lang="en-US"/>
              <a:pPr>
                <a:defRPr/>
              </a:pPr>
              <a:t>7/4/2021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21A57D-2900-425C-A01F-7394AE803B69}" type="slidenum">
              <a:rPr lang="en-US"/>
              <a:pPr>
                <a:defRPr/>
              </a:pPr>
              <a:t>‹#›</a:t>
            </a:fld>
            <a:endParaRPr lang="en-US"/>
          </a:p>
        </p:txBody>
      </p:sp>
    </p:spTree>
    <p:extLst>
      <p:ext uri="{BB962C8B-B14F-4D97-AF65-F5344CB8AC3E}">
        <p14:creationId xmlns:p14="http://schemas.microsoft.com/office/powerpoint/2010/main" val="268943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1B0B3-14A4-4990-8B0B-501653D1FE1F}" type="datetimeFigureOut">
              <a:rPr lang="en-US"/>
              <a:pPr>
                <a:defRPr/>
              </a:pPr>
              <a:t>7/4/2021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55867A-FC3E-46A0-90BC-25DC9527E832}" type="slidenum">
              <a:rPr lang="en-US"/>
              <a:pPr>
                <a:defRPr/>
              </a:pPr>
              <a:t>‹#›</a:t>
            </a:fld>
            <a:endParaRPr lang="en-US"/>
          </a:p>
        </p:txBody>
      </p:sp>
    </p:spTree>
    <p:extLst>
      <p:ext uri="{BB962C8B-B14F-4D97-AF65-F5344CB8AC3E}">
        <p14:creationId xmlns:p14="http://schemas.microsoft.com/office/powerpoint/2010/main" val="428490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82B58-D2A9-4F2C-8CE7-A9561AC94649}" type="datetimeFigureOut">
              <a:rPr lang="en-US"/>
              <a:pPr>
                <a:defRPr/>
              </a:pPr>
              <a:t>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53AA3E-759A-4F42-9326-3FD02411734D}" type="slidenum">
              <a:rPr lang="en-US"/>
              <a:pPr>
                <a:defRPr/>
              </a:pPr>
              <a:t>‹#›</a:t>
            </a:fld>
            <a:endParaRPr lang="en-US"/>
          </a:p>
        </p:txBody>
      </p:sp>
    </p:spTree>
    <p:extLst>
      <p:ext uri="{BB962C8B-B14F-4D97-AF65-F5344CB8AC3E}">
        <p14:creationId xmlns:p14="http://schemas.microsoft.com/office/powerpoint/2010/main" val="404428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4D63C9-2155-4988-8D16-42AE406E9FA0}" type="datetimeFigureOut">
              <a:rPr lang="en-US"/>
              <a:pPr>
                <a:defRPr/>
              </a:pPr>
              <a:t>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8EEF0-746A-4CEC-9B6C-3D393FC2CA35}" type="slidenum">
              <a:rPr lang="en-US"/>
              <a:pPr>
                <a:defRPr/>
              </a:pPr>
              <a:t>‹#›</a:t>
            </a:fld>
            <a:endParaRPr lang="en-US"/>
          </a:p>
        </p:txBody>
      </p:sp>
    </p:spTree>
    <p:extLst>
      <p:ext uri="{BB962C8B-B14F-4D97-AF65-F5344CB8AC3E}">
        <p14:creationId xmlns:p14="http://schemas.microsoft.com/office/powerpoint/2010/main" val="302886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F100EE9-4536-440F-820A-B01AE896291D}" type="datetimeFigureOut">
              <a:rPr lang="en-US"/>
              <a:pPr>
                <a:defRPr/>
              </a:pPr>
              <a:t>7/4/2021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85F81C-E2AD-46B8-A7E4-AACD00A25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 id="21474838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5.wmf"/><Relationship Id="rId18" Type="http://schemas.openxmlformats.org/officeDocument/2006/relationships/oleObject" Target="../embeddings/oleObject41.bin"/><Relationship Id="rId3" Type="http://schemas.openxmlformats.org/officeDocument/2006/relationships/notesSlide" Target="../notesSlides/notesSlide7.xml"/><Relationship Id="rId21" Type="http://schemas.openxmlformats.org/officeDocument/2006/relationships/image" Target="../media/image39.wmf"/><Relationship Id="rId7" Type="http://schemas.openxmlformats.org/officeDocument/2006/relationships/oleObject" Target="../embeddings/oleObject35.bin"/><Relationship Id="rId12" Type="http://schemas.openxmlformats.org/officeDocument/2006/relationships/oleObject" Target="../embeddings/oleObject38.bin"/><Relationship Id="rId17"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oleObject" Target="../embeddings/oleObject37.bin"/><Relationship Id="rId5" Type="http://schemas.openxmlformats.org/officeDocument/2006/relationships/image" Target="../media/image32.wmf"/><Relationship Id="rId15" Type="http://schemas.openxmlformats.org/officeDocument/2006/relationships/image" Target="../media/image36.wmf"/><Relationship Id="rId10" Type="http://schemas.openxmlformats.org/officeDocument/2006/relationships/image" Target="../media/image34.wmf"/><Relationship Id="rId19" Type="http://schemas.openxmlformats.org/officeDocument/2006/relationships/image" Target="../media/image38.wmf"/><Relationship Id="rId4" Type="http://schemas.openxmlformats.org/officeDocument/2006/relationships/oleObject" Target="../embeddings/oleObject33.bin"/><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4.bin"/><Relationship Id="rId5" Type="http://schemas.openxmlformats.org/officeDocument/2006/relationships/image" Target="../media/image40.wmf"/><Relationship Id="rId4"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46.wmf"/><Relationship Id="rId18" Type="http://schemas.openxmlformats.org/officeDocument/2006/relationships/oleObject" Target="../embeddings/oleObject52.bin"/><Relationship Id="rId26" Type="http://schemas.openxmlformats.org/officeDocument/2006/relationships/oleObject" Target="../embeddings/oleObject56.bin"/><Relationship Id="rId3" Type="http://schemas.openxmlformats.org/officeDocument/2006/relationships/notesSlide" Target="../notesSlides/notesSlide9.xml"/><Relationship Id="rId21" Type="http://schemas.openxmlformats.org/officeDocument/2006/relationships/image" Target="../media/image50.wmf"/><Relationship Id="rId7" Type="http://schemas.openxmlformats.org/officeDocument/2006/relationships/image" Target="../media/image43.wmf"/><Relationship Id="rId12" Type="http://schemas.openxmlformats.org/officeDocument/2006/relationships/oleObject" Target="../embeddings/oleObject49.bin"/><Relationship Id="rId17" Type="http://schemas.openxmlformats.org/officeDocument/2006/relationships/image" Target="../media/image48.wmf"/><Relationship Id="rId25"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oleObject" Target="../embeddings/oleObject51.bin"/><Relationship Id="rId20" Type="http://schemas.openxmlformats.org/officeDocument/2006/relationships/oleObject" Target="../embeddings/oleObject53.bin"/><Relationship Id="rId29" Type="http://schemas.openxmlformats.org/officeDocument/2006/relationships/image" Target="../media/image54.wmf"/><Relationship Id="rId1" Type="http://schemas.openxmlformats.org/officeDocument/2006/relationships/vmlDrawing" Target="../drawings/vmlDrawing9.vml"/><Relationship Id="rId6" Type="http://schemas.openxmlformats.org/officeDocument/2006/relationships/oleObject" Target="../embeddings/oleObject46.bin"/><Relationship Id="rId11" Type="http://schemas.openxmlformats.org/officeDocument/2006/relationships/image" Target="../media/image45.wmf"/><Relationship Id="rId24" Type="http://schemas.openxmlformats.org/officeDocument/2006/relationships/oleObject" Target="../embeddings/oleObject55.bin"/><Relationship Id="rId5" Type="http://schemas.openxmlformats.org/officeDocument/2006/relationships/image" Target="../media/image42.wmf"/><Relationship Id="rId15" Type="http://schemas.openxmlformats.org/officeDocument/2006/relationships/image" Target="../media/image47.wmf"/><Relationship Id="rId23" Type="http://schemas.openxmlformats.org/officeDocument/2006/relationships/image" Target="../media/image51.wmf"/><Relationship Id="rId28" Type="http://schemas.openxmlformats.org/officeDocument/2006/relationships/oleObject" Target="../embeddings/oleObject57.bin"/><Relationship Id="rId10" Type="http://schemas.openxmlformats.org/officeDocument/2006/relationships/oleObject" Target="../embeddings/oleObject48.bin"/><Relationship Id="rId19" Type="http://schemas.openxmlformats.org/officeDocument/2006/relationships/image" Target="../media/image49.wmf"/><Relationship Id="rId31" Type="http://schemas.openxmlformats.org/officeDocument/2006/relationships/image" Target="../media/image55.wmf"/><Relationship Id="rId4" Type="http://schemas.openxmlformats.org/officeDocument/2006/relationships/oleObject" Target="../embeddings/oleObject45.bin"/><Relationship Id="rId9" Type="http://schemas.openxmlformats.org/officeDocument/2006/relationships/image" Target="../media/image44.wmf"/><Relationship Id="rId14" Type="http://schemas.openxmlformats.org/officeDocument/2006/relationships/oleObject" Target="../embeddings/oleObject50.bin"/><Relationship Id="rId22" Type="http://schemas.openxmlformats.org/officeDocument/2006/relationships/oleObject" Target="../embeddings/oleObject54.bin"/><Relationship Id="rId27" Type="http://schemas.openxmlformats.org/officeDocument/2006/relationships/image" Target="../media/image53.wmf"/><Relationship Id="rId30" Type="http://schemas.openxmlformats.org/officeDocument/2006/relationships/oleObject" Target="../embeddings/oleObject58.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60.e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7.emf"/><Relationship Id="rId11" Type="http://schemas.openxmlformats.org/officeDocument/2006/relationships/image" Target="../media/image59.emf"/><Relationship Id="rId5" Type="http://schemas.openxmlformats.org/officeDocument/2006/relationships/oleObject" Target="../embeddings/oleObject60.bin"/><Relationship Id="rId15" Type="http://schemas.openxmlformats.org/officeDocument/2006/relationships/image" Target="../media/image61.emf"/><Relationship Id="rId10" Type="http://schemas.openxmlformats.org/officeDocument/2006/relationships/oleObject" Target="../embeddings/oleObject63.bin"/><Relationship Id="rId4" Type="http://schemas.openxmlformats.org/officeDocument/2006/relationships/image" Target="../media/image56.emf"/><Relationship Id="rId9" Type="http://schemas.openxmlformats.org/officeDocument/2006/relationships/image" Target="../media/image58.emf"/><Relationship Id="rId14" Type="http://schemas.openxmlformats.org/officeDocument/2006/relationships/oleObject" Target="../embeddings/oleObject65.bin"/></Relationships>
</file>

<file path=ppt/slides/_rels/slide15.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3.wmf"/><Relationship Id="rId5" Type="http://schemas.openxmlformats.org/officeDocument/2006/relationships/oleObject" Target="../embeddings/oleObject67.bin"/><Relationship Id="rId4" Type="http://schemas.openxmlformats.org/officeDocument/2006/relationships/image" Target="../media/image62.emf"/></Relationships>
</file>

<file path=ppt/slides/_rels/slide16.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6.e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8.emf"/><Relationship Id="rId4" Type="http://schemas.openxmlformats.org/officeDocument/2006/relationships/image" Target="../media/image65.emf"/><Relationship Id="rId9" Type="http://schemas.openxmlformats.org/officeDocument/2006/relationships/oleObject" Target="../embeddings/oleObject72.bin"/></Relationships>
</file>

<file path=ppt/slides/_rels/slide17.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74.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1.e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73.emf"/><Relationship Id="rId4" Type="http://schemas.openxmlformats.org/officeDocument/2006/relationships/image" Target="../media/image70.emf"/><Relationship Id="rId9" Type="http://schemas.openxmlformats.org/officeDocument/2006/relationships/oleObject" Target="../embeddings/oleObject77.bin"/><Relationship Id="rId14" Type="http://schemas.openxmlformats.org/officeDocument/2006/relationships/image" Target="../media/image75.emf"/></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0.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7.e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oleObject" Target="../embeddings/oleObject83.bin"/><Relationship Id="rId14" Type="http://schemas.openxmlformats.org/officeDocument/2006/relationships/image" Target="../media/image81.emf"/></Relationships>
</file>

<file path=ppt/slides/_rels/slide19.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86.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3.e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85.emf"/><Relationship Id="rId4" Type="http://schemas.openxmlformats.org/officeDocument/2006/relationships/image" Target="../media/image82.emf"/><Relationship Id="rId9" Type="http://schemas.openxmlformats.org/officeDocument/2006/relationships/oleObject" Target="../embeddings/oleObject89.bin"/><Relationship Id="rId14" Type="http://schemas.openxmlformats.org/officeDocument/2006/relationships/image" Target="../media/image87.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88.emf"/></Relationships>
</file>

<file path=ppt/slides/_rels/slide21.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93.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90.e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92.emf"/><Relationship Id="rId4" Type="http://schemas.openxmlformats.org/officeDocument/2006/relationships/image" Target="../media/image89.emf"/><Relationship Id="rId9" Type="http://schemas.openxmlformats.org/officeDocument/2006/relationships/oleObject" Target="../embeddings/oleObject96.bin"/><Relationship Id="rId14" Type="http://schemas.openxmlformats.org/officeDocument/2006/relationships/image" Target="../media/image94.emf"/></Relationships>
</file>

<file path=ppt/slides/_rels/slide22.xml.rels><?xml version="1.0" encoding="UTF-8" standalone="yes"?>
<Relationships xmlns="http://schemas.openxmlformats.org/package/2006/relationships"><Relationship Id="rId8" Type="http://schemas.openxmlformats.org/officeDocument/2006/relationships/image" Target="../media/image97.emf"/><Relationship Id="rId13" Type="http://schemas.openxmlformats.org/officeDocument/2006/relationships/oleObject" Target="../embeddings/oleObject104.bin"/><Relationship Id="rId18" Type="http://schemas.openxmlformats.org/officeDocument/2006/relationships/image" Target="../media/image102.e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99.emf"/><Relationship Id="rId17" Type="http://schemas.openxmlformats.org/officeDocument/2006/relationships/oleObject" Target="../embeddings/oleObject106.bin"/><Relationship Id="rId2" Type="http://schemas.openxmlformats.org/officeDocument/2006/relationships/slideLayout" Target="../slideLayouts/slideLayout7.xml"/><Relationship Id="rId16" Type="http://schemas.openxmlformats.org/officeDocument/2006/relationships/image" Target="../media/image101.emf"/><Relationship Id="rId1" Type="http://schemas.openxmlformats.org/officeDocument/2006/relationships/vmlDrawing" Target="../drawings/vmlDrawing18.vml"/><Relationship Id="rId6" Type="http://schemas.openxmlformats.org/officeDocument/2006/relationships/image" Target="../media/image96.e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98.emf"/><Relationship Id="rId4" Type="http://schemas.openxmlformats.org/officeDocument/2006/relationships/image" Target="../media/image95.emf"/><Relationship Id="rId9" Type="http://schemas.openxmlformats.org/officeDocument/2006/relationships/oleObject" Target="../embeddings/oleObject102.bin"/><Relationship Id="rId14" Type="http://schemas.openxmlformats.org/officeDocument/2006/relationships/image" Target="../media/image100.wmf"/></Relationships>
</file>

<file path=ppt/slides/_rels/slide2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5.png"/><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08.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3.wmf"/></Relationships>
</file>

<file path=ppt/slides/_rels/slide25.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6.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emf"/><Relationship Id="rId9"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4.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20.wmf"/><Relationship Id="rId10" Type="http://schemas.openxmlformats.org/officeDocument/2006/relationships/image" Target="../media/image22.wmf"/><Relationship Id="rId4" Type="http://schemas.openxmlformats.org/officeDocument/2006/relationships/oleObject" Target="../embeddings/oleObject18.bin"/><Relationship Id="rId9"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7.bin"/><Relationship Id="rId18" Type="http://schemas.openxmlformats.org/officeDocument/2006/relationships/oleObject" Target="../embeddings/oleObject30.bin"/><Relationship Id="rId3" Type="http://schemas.openxmlformats.org/officeDocument/2006/relationships/notesSlide" Target="../notesSlides/notesSlide6.xml"/><Relationship Id="rId21" Type="http://schemas.openxmlformats.org/officeDocument/2006/relationships/image" Target="../media/image30.wmf"/><Relationship Id="rId7" Type="http://schemas.openxmlformats.org/officeDocument/2006/relationships/oleObject" Target="../embeddings/oleObject24.bin"/><Relationship Id="rId12" Type="http://schemas.openxmlformats.org/officeDocument/2006/relationships/image" Target="../media/image26.wmf"/><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1.bin"/><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oleObject" Target="../embeddings/oleObject26.bin"/><Relationship Id="rId5" Type="http://schemas.openxmlformats.org/officeDocument/2006/relationships/image" Target="../media/image23.wmf"/><Relationship Id="rId15" Type="http://schemas.openxmlformats.org/officeDocument/2006/relationships/oleObject" Target="../embeddings/oleObject28.bin"/><Relationship Id="rId23" Type="http://schemas.openxmlformats.org/officeDocument/2006/relationships/image" Target="../media/image31.wmf"/><Relationship Id="rId10" Type="http://schemas.openxmlformats.org/officeDocument/2006/relationships/image" Target="../media/image25.wmf"/><Relationship Id="rId19" Type="http://schemas.openxmlformats.org/officeDocument/2006/relationships/image" Target="../media/image29.wmf"/><Relationship Id="rId4" Type="http://schemas.openxmlformats.org/officeDocument/2006/relationships/oleObject" Target="../embeddings/oleObject22.bin"/><Relationship Id="rId9" Type="http://schemas.openxmlformats.org/officeDocument/2006/relationships/oleObject" Target="../embeddings/oleObject25.bin"/><Relationship Id="rId14" Type="http://schemas.openxmlformats.org/officeDocument/2006/relationships/image" Target="../media/image27.wmf"/><Relationship Id="rId22"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362200" y="1949416"/>
            <a:ext cx="4345317" cy="2751857"/>
          </a:xfrm>
          <a:prstGeom prst="bevel">
            <a:avLst>
              <a:gd name="adj" fmla="val 37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599" y="2536825"/>
            <a:ext cx="2562225" cy="1708150"/>
          </a:xfrm>
          <a:prstGeom prst="rect">
            <a:avLst/>
          </a:prstGeom>
        </p:spPr>
      </p:pic>
      <p:sp>
        <p:nvSpPr>
          <p:cNvPr id="4" name="TextBox 3"/>
          <p:cNvSpPr txBox="1"/>
          <p:nvPr/>
        </p:nvSpPr>
        <p:spPr>
          <a:xfrm>
            <a:off x="3490912" y="1949416"/>
            <a:ext cx="2347912" cy="830997"/>
          </a:xfrm>
          <a:prstGeom prst="rect">
            <a:avLst/>
          </a:prstGeom>
          <a:noFill/>
        </p:spPr>
        <p:txBody>
          <a:bodyPr wrap="square" rtlCol="0">
            <a:spAutoFit/>
          </a:bodyPr>
          <a:lstStyle/>
          <a:p>
            <a:r>
              <a:rPr lang="en-US" sz="4800" smtClean="0">
                <a:latin typeface="Aharoni" pitchFamily="2" charset="-79"/>
                <a:cs typeface="Aharoni" pitchFamily="2" charset="-79"/>
              </a:rPr>
              <a:t>Liên Hệ</a:t>
            </a:r>
            <a:endParaRPr lang="en-US" sz="4800">
              <a:latin typeface="Aharoni" pitchFamily="2" charset="-79"/>
              <a:cs typeface="Aharoni" pitchFamily="2" charset="-79"/>
            </a:endParaRPr>
          </a:p>
        </p:txBody>
      </p:sp>
      <p:sp>
        <p:nvSpPr>
          <p:cNvPr id="7" name="TextBox 6"/>
          <p:cNvSpPr txBox="1"/>
          <p:nvPr/>
        </p:nvSpPr>
        <p:spPr>
          <a:xfrm>
            <a:off x="2514600" y="2895600"/>
            <a:ext cx="1585912" cy="400110"/>
          </a:xfrm>
          <a:prstGeom prst="rect">
            <a:avLst/>
          </a:prstGeom>
          <a:solidFill>
            <a:srgbClr val="92D050"/>
          </a:solidFill>
        </p:spPr>
        <p:txBody>
          <a:bodyPr wrap="square" rtlCol="0">
            <a:spAutoFit/>
          </a:bodyPr>
          <a:lstStyle/>
          <a:p>
            <a:r>
              <a:rPr lang="en-US" sz="2000" smtClean="0">
                <a:latin typeface="Aharoni" pitchFamily="2" charset="-79"/>
                <a:cs typeface="Aharoni" pitchFamily="2" charset="-79"/>
              </a:rPr>
              <a:t>phép Nhân</a:t>
            </a:r>
            <a:endParaRPr lang="en-US" sz="2000">
              <a:latin typeface="Aharoni" pitchFamily="2" charset="-79"/>
              <a:cs typeface="Aharoni" pitchFamily="2" charset="-79"/>
            </a:endParaRPr>
          </a:p>
        </p:txBody>
      </p:sp>
      <p:sp>
        <p:nvSpPr>
          <p:cNvPr id="9" name="TextBox 8"/>
          <p:cNvSpPr txBox="1"/>
          <p:nvPr/>
        </p:nvSpPr>
        <p:spPr>
          <a:xfrm>
            <a:off x="3338512" y="4239608"/>
            <a:ext cx="3048000" cy="461665"/>
          </a:xfrm>
          <a:prstGeom prst="rect">
            <a:avLst/>
          </a:prstGeom>
          <a:noFill/>
        </p:spPr>
        <p:txBody>
          <a:bodyPr wrap="square" rtlCol="0">
            <a:spAutoFit/>
          </a:bodyPr>
          <a:lstStyle/>
          <a:p>
            <a:r>
              <a:rPr lang="en-US" sz="2400" smtClean="0">
                <a:latin typeface="Aharoni" pitchFamily="2" charset="-79"/>
                <a:cs typeface="Aharoni" pitchFamily="2" charset="-79"/>
              </a:rPr>
              <a:t>phép Khai Phương</a:t>
            </a:r>
            <a:endParaRPr lang="en-US" sz="2400">
              <a:latin typeface="Aharoni" pitchFamily="2" charset="-79"/>
              <a:cs typeface="Aharoni" pitchFamily="2" charset="-79"/>
            </a:endParaRPr>
          </a:p>
        </p:txBody>
      </p:sp>
      <p:sp>
        <p:nvSpPr>
          <p:cNvPr id="10" name="TextBox 9"/>
          <p:cNvSpPr txBox="1"/>
          <p:nvPr/>
        </p:nvSpPr>
        <p:spPr>
          <a:xfrm>
            <a:off x="5167312" y="2895600"/>
            <a:ext cx="1385888" cy="400110"/>
          </a:xfrm>
          <a:prstGeom prst="rect">
            <a:avLst/>
          </a:prstGeom>
          <a:solidFill>
            <a:srgbClr val="92D050"/>
          </a:solidFill>
        </p:spPr>
        <p:txBody>
          <a:bodyPr wrap="square" rtlCol="0">
            <a:spAutoFit/>
          </a:bodyPr>
          <a:lstStyle/>
          <a:p>
            <a:r>
              <a:rPr lang="en-US" sz="2000" smtClean="0">
                <a:latin typeface="Aharoni" pitchFamily="2" charset="-79"/>
                <a:cs typeface="Aharoni" pitchFamily="2" charset="-79"/>
              </a:rPr>
              <a:t>phép Chia</a:t>
            </a:r>
            <a:endParaRPr lang="en-US" sz="2000">
              <a:latin typeface="Aharoni" pitchFamily="2" charset="-79"/>
              <a:cs typeface="Aharoni" pitchFamily="2" charset="-79"/>
            </a:endParaRPr>
          </a:p>
        </p:txBody>
      </p:sp>
      <p:sp>
        <p:nvSpPr>
          <p:cNvPr id="11" name="Curved Right Arrow 10"/>
          <p:cNvSpPr/>
          <p:nvPr/>
        </p:nvSpPr>
        <p:spPr>
          <a:xfrm rot="21104034">
            <a:off x="2881312" y="3357265"/>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1326833" flipH="1" flipV="1">
            <a:off x="3533327" y="329132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rot="340983" flipH="1" flipV="1">
            <a:off x="6112126" y="3385009"/>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rot="239618">
            <a:off x="5552628" y="331037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54100823"/>
              </p:ext>
            </p:extLst>
          </p:nvPr>
        </p:nvGraphicFramePr>
        <p:xfrm>
          <a:off x="7391400" y="4876800"/>
          <a:ext cx="1346200" cy="1147580"/>
        </p:xfrm>
        <a:graphic>
          <a:graphicData uri="http://schemas.openxmlformats.org/presentationml/2006/ole">
            <mc:AlternateContent xmlns:mc="http://schemas.openxmlformats.org/markup-compatibility/2006">
              <mc:Choice xmlns:v="urn:schemas-microsoft-com:vml" Requires="v">
                <p:oleObj spid="_x0000_s58486" name="Equation" r:id="rId4" imgW="774360" imgH="660240" progId="Equation.DSMT4">
                  <p:embed/>
                </p:oleObj>
              </mc:Choice>
              <mc:Fallback>
                <p:oleObj name="Equation" r:id="rId4" imgW="774360" imgH="660240" progId="Equation.DSMT4">
                  <p:embed/>
                  <p:pic>
                    <p:nvPicPr>
                      <p:cNvPr id="0" name=""/>
                      <p:cNvPicPr/>
                      <p:nvPr/>
                    </p:nvPicPr>
                    <p:blipFill>
                      <a:blip r:embed="rId5"/>
                      <a:stretch>
                        <a:fillRect/>
                      </a:stretch>
                    </p:blipFill>
                    <p:spPr>
                      <a:xfrm>
                        <a:off x="7391400" y="4876800"/>
                        <a:ext cx="1346200" cy="1147580"/>
                      </a:xfrm>
                      <a:prstGeom prst="rect">
                        <a:avLst/>
                      </a:prstGeom>
                      <a:solidFill>
                        <a:srgbClr val="92D050"/>
                      </a:solid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78400782"/>
              </p:ext>
            </p:extLst>
          </p:nvPr>
        </p:nvGraphicFramePr>
        <p:xfrm>
          <a:off x="7505700" y="685800"/>
          <a:ext cx="1257300" cy="1190625"/>
        </p:xfrm>
        <a:graphic>
          <a:graphicData uri="http://schemas.openxmlformats.org/presentationml/2006/ole">
            <mc:AlternateContent xmlns:mc="http://schemas.openxmlformats.org/markup-compatibility/2006">
              <mc:Choice xmlns:v="urn:schemas-microsoft-com:vml" Requires="v">
                <p:oleObj spid="_x0000_s58487" name="Equation" r:id="rId6" imgW="723600" imgH="685800" progId="Equation.DSMT4">
                  <p:embed/>
                </p:oleObj>
              </mc:Choice>
              <mc:Fallback>
                <p:oleObj name="Equation" r:id="rId6" imgW="723600" imgH="685800" progId="Equation.DSMT4">
                  <p:embed/>
                  <p:pic>
                    <p:nvPicPr>
                      <p:cNvPr id="0" name=""/>
                      <p:cNvPicPr/>
                      <p:nvPr/>
                    </p:nvPicPr>
                    <p:blipFill>
                      <a:blip r:embed="rId7"/>
                      <a:stretch>
                        <a:fillRect/>
                      </a:stretch>
                    </p:blipFill>
                    <p:spPr>
                      <a:xfrm>
                        <a:off x="7505700" y="685800"/>
                        <a:ext cx="1257300" cy="1190625"/>
                      </a:xfrm>
                      <a:prstGeom prst="rect">
                        <a:avLst/>
                      </a:prstGeom>
                      <a:solidFill>
                        <a:srgbClr val="92D050"/>
                      </a:solidFill>
                    </p:spPr>
                  </p:pic>
                </p:oleObj>
              </mc:Fallback>
            </mc:AlternateContent>
          </a:graphicData>
        </a:graphic>
      </p:graphicFrame>
      <p:sp>
        <p:nvSpPr>
          <p:cNvPr id="17" name="Rectangle 16"/>
          <p:cNvSpPr/>
          <p:nvPr/>
        </p:nvSpPr>
        <p:spPr>
          <a:xfrm>
            <a:off x="7391400" y="23172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Khai phương một thương</a:t>
            </a:r>
            <a:endParaRPr lang="en-US"/>
          </a:p>
        </p:txBody>
      </p:sp>
      <p:sp>
        <p:nvSpPr>
          <p:cNvPr id="18" name="Rectangle 17"/>
          <p:cNvSpPr/>
          <p:nvPr/>
        </p:nvSpPr>
        <p:spPr>
          <a:xfrm>
            <a:off x="7391400" y="36888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Chia hai căn thức bậc hai</a:t>
            </a: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4105741464"/>
              </p:ext>
            </p:extLst>
          </p:nvPr>
        </p:nvGraphicFramePr>
        <p:xfrm>
          <a:off x="236538" y="4994275"/>
          <a:ext cx="1744662" cy="750888"/>
        </p:xfrm>
        <a:graphic>
          <a:graphicData uri="http://schemas.openxmlformats.org/presentationml/2006/ole">
            <mc:AlternateContent xmlns:mc="http://schemas.openxmlformats.org/markup-compatibility/2006">
              <mc:Choice xmlns:v="urn:schemas-microsoft-com:vml" Requires="v">
                <p:oleObj spid="_x0000_s58488" name="Equation" r:id="rId8" imgW="1002960" imgH="431640" progId="Equation.DSMT4">
                  <p:embed/>
                </p:oleObj>
              </mc:Choice>
              <mc:Fallback>
                <p:oleObj name="Equation" r:id="rId8" imgW="1002960" imgH="431640" progId="Equation.DSMT4">
                  <p:embed/>
                  <p:pic>
                    <p:nvPicPr>
                      <p:cNvPr id="0" name=""/>
                      <p:cNvPicPr/>
                      <p:nvPr/>
                    </p:nvPicPr>
                    <p:blipFill>
                      <a:blip r:embed="rId9"/>
                      <a:stretch>
                        <a:fillRect/>
                      </a:stretch>
                    </p:blipFill>
                    <p:spPr>
                      <a:xfrm>
                        <a:off x="236538" y="4994275"/>
                        <a:ext cx="1744662" cy="750888"/>
                      </a:xfrm>
                      <a:prstGeom prst="rect">
                        <a:avLst/>
                      </a:prstGeom>
                      <a:solidFill>
                        <a:srgbClr val="00B0F0"/>
                      </a:solidFill>
                    </p:spPr>
                  </p:pic>
                </p:oleObj>
              </mc:Fallback>
            </mc:AlternateContent>
          </a:graphicData>
        </a:graphic>
      </p:graphicFrame>
      <p:sp>
        <p:nvSpPr>
          <p:cNvPr id="21" name="Rectangle 20"/>
          <p:cNvSpPr/>
          <p:nvPr/>
        </p:nvSpPr>
        <p:spPr>
          <a:xfrm>
            <a:off x="304800" y="2154420"/>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Khai phương một Tích</a:t>
            </a:r>
            <a:endParaRPr lang="en-US"/>
          </a:p>
        </p:txBody>
      </p:sp>
      <p:sp>
        <p:nvSpPr>
          <p:cNvPr id="22" name="Rectangle 21"/>
          <p:cNvSpPr/>
          <p:nvPr/>
        </p:nvSpPr>
        <p:spPr>
          <a:xfrm>
            <a:off x="228600" y="3536459"/>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Nhân các căn thức bậc hai</a:t>
            </a: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687739484"/>
              </p:ext>
            </p:extLst>
          </p:nvPr>
        </p:nvGraphicFramePr>
        <p:xfrm>
          <a:off x="406400" y="739775"/>
          <a:ext cx="1566863" cy="795338"/>
        </p:xfrm>
        <a:graphic>
          <a:graphicData uri="http://schemas.openxmlformats.org/presentationml/2006/ole">
            <mc:AlternateContent xmlns:mc="http://schemas.openxmlformats.org/markup-compatibility/2006">
              <mc:Choice xmlns:v="urn:schemas-microsoft-com:vml" Requires="v">
                <p:oleObj spid="_x0000_s58489" name="Equation" r:id="rId10" imgW="901440" imgH="457200" progId="Equation.DSMT4">
                  <p:embed/>
                </p:oleObj>
              </mc:Choice>
              <mc:Fallback>
                <p:oleObj name="Equation" r:id="rId10" imgW="901440" imgH="457200" progId="Equation.DSMT4">
                  <p:embed/>
                  <p:pic>
                    <p:nvPicPr>
                      <p:cNvPr id="0" name=""/>
                      <p:cNvPicPr/>
                      <p:nvPr/>
                    </p:nvPicPr>
                    <p:blipFill>
                      <a:blip r:embed="rId11"/>
                      <a:stretch>
                        <a:fillRect/>
                      </a:stretch>
                    </p:blipFill>
                    <p:spPr>
                      <a:xfrm>
                        <a:off x="406400" y="739775"/>
                        <a:ext cx="1566863" cy="795338"/>
                      </a:xfrm>
                      <a:prstGeom prst="rect">
                        <a:avLst/>
                      </a:prstGeom>
                      <a:solidFill>
                        <a:srgbClr val="00B0F0"/>
                      </a:solidFill>
                    </p:spPr>
                  </p:pic>
                </p:oleObj>
              </mc:Fallback>
            </mc:AlternateContent>
          </a:graphicData>
        </a:graphic>
      </p:graphicFrame>
      <p:sp>
        <p:nvSpPr>
          <p:cNvPr id="25" name="Bent Arrow 24"/>
          <p:cNvSpPr/>
          <p:nvPr/>
        </p:nvSpPr>
        <p:spPr>
          <a:xfrm>
            <a:off x="6248399" y="1066801"/>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flipV="1">
            <a:off x="6095999" y="4720289"/>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Down Arrow 26"/>
          <p:cNvSpPr/>
          <p:nvPr/>
        </p:nvSpPr>
        <p:spPr>
          <a:xfrm>
            <a:off x="7988300" y="30480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30999" y="3312834"/>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61124" y="762000"/>
            <a:ext cx="838691" cy="369332"/>
          </a:xfrm>
          <a:prstGeom prst="rect">
            <a:avLst/>
          </a:prstGeom>
          <a:noFill/>
        </p:spPr>
        <p:txBody>
          <a:bodyPr wrap="none" rtlCol="0">
            <a:spAutoFit/>
          </a:bodyPr>
          <a:lstStyle/>
          <a:p>
            <a:r>
              <a:rPr lang="en-US" smtClean="0"/>
              <a:t>Định lí</a:t>
            </a:r>
            <a:endParaRPr lang="en-US"/>
          </a:p>
        </p:txBody>
      </p:sp>
      <p:sp>
        <p:nvSpPr>
          <p:cNvPr id="30" name="TextBox 29"/>
          <p:cNvSpPr txBox="1"/>
          <p:nvPr/>
        </p:nvSpPr>
        <p:spPr>
          <a:xfrm>
            <a:off x="6867769" y="3005345"/>
            <a:ext cx="979755" cy="369332"/>
          </a:xfrm>
          <a:prstGeom prst="rect">
            <a:avLst/>
          </a:prstGeom>
          <a:noFill/>
        </p:spPr>
        <p:txBody>
          <a:bodyPr wrap="none" rtlCol="0">
            <a:spAutoFit/>
          </a:bodyPr>
          <a:lstStyle/>
          <a:p>
            <a:r>
              <a:rPr lang="en-US" smtClean="0"/>
              <a:t>Quy tắc</a:t>
            </a:r>
            <a:endParaRPr lang="en-US"/>
          </a:p>
        </p:txBody>
      </p:sp>
      <p:sp>
        <p:nvSpPr>
          <p:cNvPr id="31" name="TextBox 30"/>
          <p:cNvSpPr txBox="1"/>
          <p:nvPr/>
        </p:nvSpPr>
        <p:spPr>
          <a:xfrm>
            <a:off x="6172200" y="4976931"/>
            <a:ext cx="1223412" cy="369332"/>
          </a:xfrm>
          <a:prstGeom prst="rect">
            <a:avLst/>
          </a:prstGeom>
          <a:noFill/>
        </p:spPr>
        <p:txBody>
          <a:bodyPr wrap="none" rtlCol="0">
            <a:spAutoFit/>
          </a:bodyPr>
          <a:lstStyle/>
          <a:p>
            <a:r>
              <a:rPr lang="en-US" smtClean="0"/>
              <a:t>Tổng quát</a:t>
            </a:r>
            <a:endParaRPr lang="en-US"/>
          </a:p>
        </p:txBody>
      </p:sp>
      <p:sp>
        <p:nvSpPr>
          <p:cNvPr id="32" name="Bent Arrow 31"/>
          <p:cNvSpPr/>
          <p:nvPr/>
        </p:nvSpPr>
        <p:spPr>
          <a:xfrm flipH="1">
            <a:off x="1981199" y="1026496"/>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H="1" flipV="1">
            <a:off x="1905000" y="4679984"/>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Up-Down Arrow 33"/>
          <p:cNvSpPr/>
          <p:nvPr/>
        </p:nvSpPr>
        <p:spPr>
          <a:xfrm flipH="1">
            <a:off x="838200" y="28956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H="1">
            <a:off x="1003300" y="3200400"/>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flipH="1">
            <a:off x="2193924" y="721695"/>
            <a:ext cx="838691" cy="369332"/>
          </a:xfrm>
          <a:prstGeom prst="rect">
            <a:avLst/>
          </a:prstGeom>
          <a:noFill/>
        </p:spPr>
        <p:txBody>
          <a:bodyPr wrap="none" rtlCol="0">
            <a:spAutoFit/>
          </a:bodyPr>
          <a:lstStyle/>
          <a:p>
            <a:r>
              <a:rPr lang="en-US" smtClean="0"/>
              <a:t>Định lí</a:t>
            </a:r>
            <a:endParaRPr lang="en-US"/>
          </a:p>
        </p:txBody>
      </p:sp>
      <p:sp>
        <p:nvSpPr>
          <p:cNvPr id="37" name="TextBox 36"/>
          <p:cNvSpPr txBox="1"/>
          <p:nvPr/>
        </p:nvSpPr>
        <p:spPr>
          <a:xfrm flipH="1">
            <a:off x="1230045" y="2895600"/>
            <a:ext cx="979755" cy="369332"/>
          </a:xfrm>
          <a:prstGeom prst="rect">
            <a:avLst/>
          </a:prstGeom>
          <a:noFill/>
        </p:spPr>
        <p:txBody>
          <a:bodyPr wrap="none" rtlCol="0">
            <a:spAutoFit/>
          </a:bodyPr>
          <a:lstStyle/>
          <a:p>
            <a:r>
              <a:rPr lang="en-US" smtClean="0"/>
              <a:t>Quy tắc</a:t>
            </a:r>
            <a:endParaRPr lang="en-US"/>
          </a:p>
        </p:txBody>
      </p:sp>
      <p:sp>
        <p:nvSpPr>
          <p:cNvPr id="38" name="TextBox 37"/>
          <p:cNvSpPr txBox="1"/>
          <p:nvPr/>
        </p:nvSpPr>
        <p:spPr>
          <a:xfrm flipH="1">
            <a:off x="1981201" y="4936626"/>
            <a:ext cx="1223412" cy="369332"/>
          </a:xfrm>
          <a:prstGeom prst="rect">
            <a:avLst/>
          </a:prstGeom>
          <a:noFill/>
        </p:spPr>
        <p:txBody>
          <a:bodyPr wrap="none" rtlCol="0">
            <a:spAutoFit/>
          </a:bodyPr>
          <a:lstStyle/>
          <a:p>
            <a:r>
              <a:rPr lang="en-US" smtClean="0"/>
              <a:t>Tổng quát</a:t>
            </a:r>
            <a:endParaRPr lang="en-US"/>
          </a:p>
        </p:txBody>
      </p:sp>
    </p:spTree>
    <p:extLst>
      <p:ext uri="{BB962C8B-B14F-4D97-AF65-F5344CB8AC3E}">
        <p14:creationId xmlns:p14="http://schemas.microsoft.com/office/powerpoint/2010/main" val="460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right)">
                                      <p:cBhvr>
                                        <p:cTn id="38" dur="500"/>
                                        <p:tgtEl>
                                          <p:spTgt spid="35"/>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childTnLst>
                          </p:cTn>
                        </p:par>
                        <p:par>
                          <p:cTn id="42" fill="hold">
                            <p:stCondLst>
                              <p:cond delay="500"/>
                            </p:stCondLst>
                            <p:childTnLst>
                              <p:par>
                                <p:cTn id="43" presetID="16" presetClass="entr" presetSubtype="42"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outHorizontal)">
                                      <p:cBhvr>
                                        <p:cTn id="45" dur="500"/>
                                        <p:tgtEl>
                                          <p:spTgt spid="34"/>
                                        </p:tgtEl>
                                      </p:cBhvr>
                                    </p:animEffect>
                                  </p:childTnLst>
                                </p:cTn>
                              </p:par>
                            </p:childTnLst>
                          </p:cTn>
                        </p:par>
                        <p:par>
                          <p:cTn id="46" fill="hold">
                            <p:stCondLst>
                              <p:cond delay="1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500"/>
                                        <p:tgtEl>
                                          <p:spTgt spid="3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up)">
                                      <p:cBhvr>
                                        <p:cTn id="66" dur="500"/>
                                        <p:tgtEl>
                                          <p:spTgt spid="33"/>
                                        </p:tgtEl>
                                      </p:cBhvr>
                                    </p:animEffec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right)">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left)">
                                      <p:cBhvr>
                                        <p:cTn id="87" dur="500"/>
                                        <p:tgtEl>
                                          <p:spTgt spid="2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left)">
                                      <p:cBhvr>
                                        <p:cTn id="90" dur="500"/>
                                        <p:tgtEl>
                                          <p:spTgt spid="30"/>
                                        </p:tgtEl>
                                      </p:cBhvr>
                                    </p:animEffect>
                                  </p:childTnLst>
                                </p:cTn>
                              </p:par>
                            </p:childTnLst>
                          </p:cTn>
                        </p:par>
                        <p:par>
                          <p:cTn id="91" fill="hold">
                            <p:stCondLst>
                              <p:cond delay="500"/>
                            </p:stCondLst>
                            <p:childTnLst>
                              <p:par>
                                <p:cTn id="92" presetID="16" presetClass="entr" presetSubtype="42"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arn(outHorizontal)">
                                      <p:cBhvr>
                                        <p:cTn id="94" dur="500"/>
                                        <p:tgtEl>
                                          <p:spTgt spid="27"/>
                                        </p:tgtEl>
                                      </p:cBhvr>
                                    </p:animEffect>
                                  </p:childTnLst>
                                </p:cTn>
                              </p:par>
                            </p:childTnLst>
                          </p:cTn>
                        </p:par>
                        <p:par>
                          <p:cTn id="95" fill="hold">
                            <p:stCondLst>
                              <p:cond delay="1000"/>
                            </p:stCondLst>
                            <p:childTnLst>
                              <p:par>
                                <p:cTn id="96" presetID="47" presetClass="entr" presetSubtype="0"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up)">
                                      <p:cBhvr>
                                        <p:cTn id="112" dur="500"/>
                                        <p:tgtEl>
                                          <p:spTgt spid="3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ipe(up)">
                                      <p:cBhvr>
                                        <p:cTn id="115" dur="500"/>
                                        <p:tgtEl>
                                          <p:spTgt spid="26"/>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wipe(left)">
                                      <p:cBhvr>
                                        <p:cTn id="1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8" grpId="0" animBg="1"/>
      <p:bldP spid="21" grpId="0" animBg="1"/>
      <p:bldP spid="22" grpId="0" animBg="1"/>
      <p:bldP spid="25" grpId="0" animBg="1"/>
      <p:bldP spid="26" grpId="0" animBg="1"/>
      <p:bldP spid="27" grpId="0" animBg="1"/>
      <p:bldP spid="28" grpId="0" animBg="1"/>
      <p:bldP spid="29" grpId="0"/>
      <p:bldP spid="30" grpId="0"/>
      <p:bldP spid="31" grpId="0"/>
      <p:bldP spid="32" grpId="0" animBg="1"/>
      <p:bldP spid="33" grpId="0" animBg="1"/>
      <p:bldP spid="34" grpId="0" animBg="1"/>
      <p:bldP spid="35" grpId="0" animBg="1"/>
      <p:bldP spid="36"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838200"/>
          </a:xfrm>
        </p:spPr>
        <p:txBody>
          <a:bodyPr rtlCol="0">
            <a:normAutofit/>
          </a:bodyPr>
          <a:lstStyle/>
          <a:p>
            <a:pPr eaLnBrk="1" fontAlgn="auto" hangingPunct="1">
              <a:spcAft>
                <a:spcPts val="0"/>
              </a:spcAft>
              <a:defRPr/>
            </a:pPr>
            <a:r>
              <a:rPr lang="en-US" sz="3600" u="sng" dirty="0" err="1" smtClean="0">
                <a:latin typeface="+mn-lt"/>
              </a:rPr>
              <a:t>Luyện</a:t>
            </a:r>
            <a:r>
              <a:rPr lang="en-US" sz="3600" u="sng" dirty="0" smtClean="0">
                <a:latin typeface="+mn-lt"/>
              </a:rPr>
              <a:t> </a:t>
            </a:r>
            <a:r>
              <a:rPr lang="en-US" sz="3600" u="sng" dirty="0" err="1" smtClean="0">
                <a:latin typeface="+mn-lt"/>
              </a:rPr>
              <a:t>tập</a:t>
            </a:r>
            <a:r>
              <a:rPr lang="en-US" sz="3600" u="sng" dirty="0" smtClean="0">
                <a:latin typeface="+mn-lt"/>
              </a:rPr>
              <a:t> 1</a:t>
            </a:r>
            <a:r>
              <a:rPr lang="en-US" sz="3600" dirty="0" smtClean="0">
                <a:latin typeface="+mn-lt"/>
              </a:rPr>
              <a:t>:</a:t>
            </a:r>
            <a:r>
              <a:rPr lang="vi-VN" dirty="0" smtClean="0"/>
              <a:t> </a:t>
            </a:r>
            <a:endParaRPr lang="en-US" dirty="0" smtClean="0"/>
          </a:p>
        </p:txBody>
      </p:sp>
      <p:sp>
        <p:nvSpPr>
          <p:cNvPr id="16387" name="Content Placeholder 2"/>
          <p:cNvSpPr>
            <a:spLocks noGrp="1"/>
          </p:cNvSpPr>
          <p:nvPr>
            <p:ph idx="1"/>
          </p:nvPr>
        </p:nvSpPr>
        <p:spPr>
          <a:xfrm>
            <a:off x="457200" y="1676400"/>
            <a:ext cx="8229600" cy="4525963"/>
          </a:xfrm>
        </p:spPr>
        <p:txBody>
          <a:bodyPr/>
          <a:lstStyle/>
          <a:p>
            <a:pPr marL="514350" indent="-514350" eaLnBrk="1" hangingPunct="1">
              <a:buFont typeface="Arial" charset="0"/>
              <a:buAutoNum type="alphaLcParenR"/>
            </a:pPr>
            <a:r>
              <a:rPr lang="en-US" smtClean="0"/>
              <a:t>Tính:</a:t>
            </a:r>
          </a:p>
          <a:p>
            <a:pPr marL="514350" indent="-514350" eaLnBrk="1" hangingPunct="1">
              <a:buFont typeface="Arial" charset="0"/>
              <a:buNone/>
            </a:pPr>
            <a:r>
              <a:rPr lang="en-US" smtClean="0"/>
              <a:t>Giải:</a:t>
            </a:r>
          </a:p>
          <a:p>
            <a:pPr marL="514350" indent="-514350" eaLnBrk="1" hangingPunct="1">
              <a:buFont typeface="Arial" charset="0"/>
              <a:buNone/>
            </a:pPr>
            <a:endParaRPr lang="en-US" smtClean="0"/>
          </a:p>
          <a:p>
            <a:pPr marL="514350" indent="-514350" eaLnBrk="1" hangingPunct="1">
              <a:buFont typeface="Arial" charset="0"/>
              <a:buNone/>
            </a:pPr>
            <a:r>
              <a:rPr lang="en-US" smtClean="0"/>
              <a:t>b) Tính:</a:t>
            </a:r>
          </a:p>
          <a:p>
            <a:pPr marL="514350" indent="-514350" eaLnBrk="1" hangingPunct="1">
              <a:buFont typeface="Arial" charset="0"/>
              <a:buNone/>
            </a:pPr>
            <a:r>
              <a:rPr lang="en-US" smtClean="0"/>
              <a:t>Giải:  </a:t>
            </a:r>
          </a:p>
        </p:txBody>
      </p:sp>
      <p:graphicFrame>
        <p:nvGraphicFramePr>
          <p:cNvPr id="4" name="Object 4"/>
          <p:cNvGraphicFramePr>
            <a:graphicFrameLocks noChangeAspect="1"/>
          </p:cNvGraphicFramePr>
          <p:nvPr/>
        </p:nvGraphicFramePr>
        <p:xfrm>
          <a:off x="2133600" y="1676400"/>
          <a:ext cx="1206500" cy="469900"/>
        </p:xfrm>
        <a:graphic>
          <a:graphicData uri="http://schemas.openxmlformats.org/presentationml/2006/ole">
            <mc:AlternateContent xmlns:mc="http://schemas.openxmlformats.org/markup-compatibility/2006">
              <mc:Choice xmlns:v="urn:schemas-microsoft-com:vml" Requires="v">
                <p:oleObj spid="_x0000_s8529" name="Equation" r:id="rId4" imgW="1206360" imgH="469800" progId="Equation.3">
                  <p:embed/>
                </p:oleObj>
              </mc:Choice>
              <mc:Fallback>
                <p:oleObj name="Equation" r:id="rId4" imgW="1206360" imgH="46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676400"/>
                        <a:ext cx="12065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453460716"/>
              </p:ext>
            </p:extLst>
          </p:nvPr>
        </p:nvGraphicFramePr>
        <p:xfrm>
          <a:off x="1524000" y="2317750"/>
          <a:ext cx="1206500" cy="469900"/>
        </p:xfrm>
        <a:graphic>
          <a:graphicData uri="http://schemas.openxmlformats.org/presentationml/2006/ole">
            <mc:AlternateContent xmlns:mc="http://schemas.openxmlformats.org/markup-compatibility/2006">
              <mc:Choice xmlns:v="urn:schemas-microsoft-com:vml" Requires="v">
                <p:oleObj spid="_x0000_s8530" name="Equation" r:id="rId6" imgW="1206360" imgH="469800" progId="Equation.3">
                  <p:embed/>
                </p:oleObj>
              </mc:Choice>
              <mc:Fallback>
                <p:oleObj name="Equation" r:id="rId6" imgW="120636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17750"/>
                        <a:ext cx="12065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948055118"/>
              </p:ext>
            </p:extLst>
          </p:nvPr>
        </p:nvGraphicFramePr>
        <p:xfrm>
          <a:off x="2895600" y="2349500"/>
          <a:ext cx="1447800" cy="406400"/>
        </p:xfrm>
        <a:graphic>
          <a:graphicData uri="http://schemas.openxmlformats.org/presentationml/2006/ole">
            <mc:AlternateContent xmlns:mc="http://schemas.openxmlformats.org/markup-compatibility/2006">
              <mc:Choice xmlns:v="urn:schemas-microsoft-com:vml" Requires="v">
                <p:oleObj spid="_x0000_s8531" name="Equation" r:id="rId7" imgW="1447560" imgH="406080" progId="Equation.DSMT4">
                  <p:embed/>
                </p:oleObj>
              </mc:Choice>
              <mc:Fallback>
                <p:oleObj name="Equation" r:id="rId7" imgW="1447560" imgH="406080" progId="Equation.DSMT4">
                  <p:embed/>
                  <p:pic>
                    <p:nvPicPr>
                      <p:cNvPr id="0" name="Object 7"/>
                      <p:cNvPicPr>
                        <a:picLocks noChangeAspect="1" noChangeArrowheads="1"/>
                      </p:cNvPicPr>
                      <p:nvPr/>
                    </p:nvPicPr>
                    <p:blipFill>
                      <a:blip r:embed="rId8"/>
                      <a:srcRect/>
                      <a:stretch>
                        <a:fillRect/>
                      </a:stretch>
                    </p:blipFill>
                    <p:spPr bwMode="auto">
                      <a:xfrm>
                        <a:off x="2895600" y="2349500"/>
                        <a:ext cx="1447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nvGraphicFramePr>
        <p:xfrm>
          <a:off x="2286000" y="3352800"/>
          <a:ext cx="2197100" cy="533400"/>
        </p:xfrm>
        <a:graphic>
          <a:graphicData uri="http://schemas.openxmlformats.org/presentationml/2006/ole">
            <mc:AlternateContent xmlns:mc="http://schemas.openxmlformats.org/markup-compatibility/2006">
              <mc:Choice xmlns:v="urn:schemas-microsoft-com:vml" Requires="v">
                <p:oleObj spid="_x0000_s8532" name="Equation" r:id="rId9" imgW="2197080" imgH="533160" progId="Equation.3">
                  <p:embed/>
                </p:oleObj>
              </mc:Choice>
              <mc:Fallback>
                <p:oleObj name="Equation" r:id="rId9" imgW="2197080" imgH="53316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3352800"/>
                        <a:ext cx="21971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10"/>
          <p:cNvGraphicFramePr>
            <a:graphicFrameLocks noChangeAspect="1"/>
          </p:cNvGraphicFramePr>
          <p:nvPr/>
        </p:nvGraphicFramePr>
        <p:xfrm>
          <a:off x="1524000" y="4038600"/>
          <a:ext cx="2197100" cy="533400"/>
        </p:xfrm>
        <a:graphic>
          <a:graphicData uri="http://schemas.openxmlformats.org/presentationml/2006/ole">
            <mc:AlternateContent xmlns:mc="http://schemas.openxmlformats.org/markup-compatibility/2006">
              <mc:Choice xmlns:v="urn:schemas-microsoft-com:vml" Requires="v">
                <p:oleObj spid="_x0000_s8533" name="Equation" r:id="rId11" imgW="2197080" imgH="533160" progId="Equation.3">
                  <p:embed/>
                </p:oleObj>
              </mc:Choice>
              <mc:Fallback>
                <p:oleObj name="Equation" r:id="rId11" imgW="2197080" imgH="53316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4038600"/>
                        <a:ext cx="21971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3886200" y="4038600"/>
          <a:ext cx="4660900" cy="533400"/>
        </p:xfrm>
        <a:graphic>
          <a:graphicData uri="http://schemas.openxmlformats.org/presentationml/2006/ole">
            <mc:AlternateContent xmlns:mc="http://schemas.openxmlformats.org/markup-compatibility/2006">
              <mc:Choice xmlns:v="urn:schemas-microsoft-com:vml" Requires="v">
                <p:oleObj spid="_x0000_s8534" name="Equation" r:id="rId12" imgW="4660560" imgH="533160" progId="Equation.3">
                  <p:embed/>
                </p:oleObj>
              </mc:Choice>
              <mc:Fallback>
                <p:oleObj name="Equation" r:id="rId12" imgW="4660560" imgH="53316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6200" y="4038600"/>
                        <a:ext cx="46609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529708289"/>
              </p:ext>
            </p:extLst>
          </p:nvPr>
        </p:nvGraphicFramePr>
        <p:xfrm>
          <a:off x="2295524" y="4816475"/>
          <a:ext cx="3069179" cy="517525"/>
        </p:xfrm>
        <a:graphic>
          <a:graphicData uri="http://schemas.openxmlformats.org/presentationml/2006/ole">
            <mc:AlternateContent xmlns:mc="http://schemas.openxmlformats.org/markup-compatibility/2006">
              <mc:Choice xmlns:v="urn:schemas-microsoft-com:vml" Requires="v">
                <p:oleObj spid="_x0000_s8535" name="Equation" r:id="rId14" imgW="2108160" imgH="355320" progId="Equation.DSMT4">
                  <p:embed/>
                </p:oleObj>
              </mc:Choice>
              <mc:Fallback>
                <p:oleObj name="Equation" r:id="rId14" imgW="2108160" imgH="355320" progId="Equation.DSMT4">
                  <p:embed/>
                  <p:pic>
                    <p:nvPicPr>
                      <p:cNvPr id="0" name="Object 12"/>
                      <p:cNvPicPr>
                        <a:picLocks noChangeAspect="1" noChangeArrowheads="1"/>
                      </p:cNvPicPr>
                      <p:nvPr/>
                    </p:nvPicPr>
                    <p:blipFill>
                      <a:blip r:embed="rId15"/>
                      <a:srcRect/>
                      <a:stretch>
                        <a:fillRect/>
                      </a:stretch>
                    </p:blipFill>
                    <p:spPr bwMode="auto">
                      <a:xfrm>
                        <a:off x="2295524" y="4816475"/>
                        <a:ext cx="3069179" cy="517525"/>
                      </a:xfrm>
                      <a:prstGeom prst="rect">
                        <a:avLst/>
                      </a:prstGeom>
                      <a:noFill/>
                      <a:ln>
                        <a:noFill/>
                      </a:ln>
                      <a:effectLst/>
                    </p:spPr>
                  </p:pic>
                </p:oleObj>
              </mc:Fallback>
            </mc:AlternateContent>
          </a:graphicData>
        </a:graphic>
      </p:graphicFrame>
      <p:graphicFrame>
        <p:nvGraphicFramePr>
          <p:cNvPr id="13" name="Object 13"/>
          <p:cNvGraphicFramePr>
            <a:graphicFrameLocks noChangeAspect="1"/>
          </p:cNvGraphicFramePr>
          <p:nvPr/>
        </p:nvGraphicFramePr>
        <p:xfrm>
          <a:off x="5486400" y="4953000"/>
          <a:ext cx="1739900" cy="342900"/>
        </p:xfrm>
        <a:graphic>
          <a:graphicData uri="http://schemas.openxmlformats.org/presentationml/2006/ole">
            <mc:AlternateContent xmlns:mc="http://schemas.openxmlformats.org/markup-compatibility/2006">
              <mc:Choice xmlns:v="urn:schemas-microsoft-com:vml" Requires="v">
                <p:oleObj spid="_x0000_s8536" name="Equation" r:id="rId16" imgW="1739880" imgH="342720" progId="Equation.3">
                  <p:embed/>
                </p:oleObj>
              </mc:Choice>
              <mc:Fallback>
                <p:oleObj name="Equation" r:id="rId16" imgW="1739880" imgH="342720" progId="Equation.3">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0" y="4953000"/>
                        <a:ext cx="1739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2344954818"/>
              </p:ext>
            </p:extLst>
          </p:nvPr>
        </p:nvGraphicFramePr>
        <p:xfrm>
          <a:off x="4419600" y="2209800"/>
          <a:ext cx="1543050" cy="685800"/>
        </p:xfrm>
        <a:graphic>
          <a:graphicData uri="http://schemas.openxmlformats.org/presentationml/2006/ole">
            <mc:AlternateContent xmlns:mc="http://schemas.openxmlformats.org/markup-compatibility/2006">
              <mc:Choice xmlns:v="urn:schemas-microsoft-com:vml" Requires="v">
                <p:oleObj spid="_x0000_s8537" name="Equation" r:id="rId18" imgW="571320" imgH="253800" progId="Equation.DSMT4">
                  <p:embed/>
                </p:oleObj>
              </mc:Choice>
              <mc:Fallback>
                <p:oleObj name="Equation" r:id="rId18" imgW="571320" imgH="253800" progId="Equation.DSMT4">
                  <p:embed/>
                  <p:pic>
                    <p:nvPicPr>
                      <p:cNvPr id="0" name=""/>
                      <p:cNvPicPr>
                        <a:picLocks noChangeAspect="1" noChangeArrowheads="1"/>
                      </p:cNvPicPr>
                      <p:nvPr/>
                    </p:nvPicPr>
                    <p:blipFill>
                      <a:blip r:embed="rId19"/>
                      <a:srcRect/>
                      <a:stretch>
                        <a:fillRect/>
                      </a:stretch>
                    </p:blipFill>
                    <p:spPr bwMode="auto">
                      <a:xfrm>
                        <a:off x="4419600" y="2209800"/>
                        <a:ext cx="1543050" cy="685800"/>
                      </a:xfrm>
                      <a:prstGeom prst="rect">
                        <a:avLst/>
                      </a:prstGeom>
                      <a:noFill/>
                      <a:ln>
                        <a:noFill/>
                      </a:ln>
                      <a:effec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3026750743"/>
              </p:ext>
            </p:extLst>
          </p:nvPr>
        </p:nvGraphicFramePr>
        <p:xfrm>
          <a:off x="6010275" y="2362200"/>
          <a:ext cx="1714500" cy="481013"/>
        </p:xfrm>
        <a:graphic>
          <a:graphicData uri="http://schemas.openxmlformats.org/presentationml/2006/ole">
            <mc:AlternateContent xmlns:mc="http://schemas.openxmlformats.org/markup-compatibility/2006">
              <mc:Choice xmlns:v="urn:schemas-microsoft-com:vml" Requires="v">
                <p:oleObj spid="_x0000_s8538" name="Equation" r:id="rId20" imgW="634680" imgH="177480" progId="Equation.DSMT4">
                  <p:embed/>
                </p:oleObj>
              </mc:Choice>
              <mc:Fallback>
                <p:oleObj name="Equation" r:id="rId20" imgW="634680" imgH="177480" progId="Equation.DSMT4">
                  <p:embed/>
                  <p:pic>
                    <p:nvPicPr>
                      <p:cNvPr id="0" name=""/>
                      <p:cNvPicPr>
                        <a:picLocks noChangeAspect="1" noChangeArrowheads="1"/>
                      </p:cNvPicPr>
                      <p:nvPr/>
                    </p:nvPicPr>
                    <p:blipFill>
                      <a:blip r:embed="rId21"/>
                      <a:srcRect/>
                      <a:stretch>
                        <a:fillRect/>
                      </a:stretch>
                    </p:blipFill>
                    <p:spPr bwMode="auto">
                      <a:xfrm>
                        <a:off x="6010275" y="2362200"/>
                        <a:ext cx="1714500" cy="481013"/>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wipe(left)">
                                      <p:cBhvr>
                                        <p:cTn id="17" dur="500"/>
                                        <p:tgtEl>
                                          <p:spTgt spid="16387">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wipe(left)">
                                      <p:cBhvr>
                                        <p:cTn id="20" dur="500"/>
                                        <p:tgtEl>
                                          <p:spTgt spid="163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387">
                                            <p:txEl>
                                              <p:pRg st="3" end="3"/>
                                            </p:txEl>
                                          </p:spTgt>
                                        </p:tgtEl>
                                        <p:attrNameLst>
                                          <p:attrName>style.visibility</p:attrName>
                                        </p:attrNameLst>
                                      </p:cBhvr>
                                      <p:to>
                                        <p:strVal val="visible"/>
                                      </p:to>
                                    </p:set>
                                    <p:animEffect transition="in" filter="wipe(left)">
                                      <p:cBhvr>
                                        <p:cTn id="40" dur="500"/>
                                        <p:tgtEl>
                                          <p:spTgt spid="16387">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387">
                                            <p:txEl>
                                              <p:pRg st="4" end="4"/>
                                            </p:txEl>
                                          </p:spTgt>
                                        </p:tgtEl>
                                        <p:attrNameLst>
                                          <p:attrName>style.visibility</p:attrName>
                                        </p:attrNameLst>
                                      </p:cBhvr>
                                      <p:to>
                                        <p:strVal val="visible"/>
                                      </p:to>
                                    </p:set>
                                    <p:animEffect transition="in" filter="wipe(left)">
                                      <p:cBhvr>
                                        <p:cTn id="48" dur="500"/>
                                        <p:tgtEl>
                                          <p:spTgt spid="16387">
                                            <p:txEl>
                                              <p:pRg st="4" end="4"/>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16394"/>
                                        </p:tgtEl>
                                        <p:attrNameLst>
                                          <p:attrName>style.visibility</p:attrName>
                                        </p:attrNameLst>
                                      </p:cBhvr>
                                      <p:to>
                                        <p:strVal val="visible"/>
                                      </p:to>
                                    </p:set>
                                    <p:animEffect transition="in" filter="wipe(left)">
                                      <p:cBhvr>
                                        <p:cTn id="51" dur="500"/>
                                        <p:tgtEl>
                                          <p:spTgt spid="1639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457200" y="274638"/>
            <a:ext cx="8229600" cy="868362"/>
          </a:xfrm>
        </p:spPr>
        <p:txBody>
          <a:bodyPr/>
          <a:lstStyle/>
          <a:p>
            <a:pPr eaLnBrk="1" hangingPunct="1"/>
            <a:r>
              <a:rPr lang="en-US" smtClean="0">
                <a:solidFill>
                  <a:srgbClr val="FF0000"/>
                </a:solidFill>
              </a:rPr>
              <a:t>TỔNG QUÁT</a:t>
            </a:r>
            <a:endParaRPr lang="en-US" smtClean="0">
              <a:solidFill>
                <a:srgbClr val="FF0000"/>
              </a:solidFill>
            </a:endParaRPr>
          </a:p>
        </p:txBody>
      </p:sp>
      <p:sp>
        <p:nvSpPr>
          <p:cNvPr id="17411" name="Content Placeholder 2"/>
          <p:cNvSpPr>
            <a:spLocks noGrp="1"/>
          </p:cNvSpPr>
          <p:nvPr>
            <p:ph idx="1"/>
          </p:nvPr>
        </p:nvSpPr>
        <p:spPr>
          <a:xfrm>
            <a:off x="457200" y="1600201"/>
            <a:ext cx="8229600" cy="2438400"/>
          </a:xfrm>
        </p:spPr>
        <p:txBody>
          <a:bodyPr/>
          <a:lstStyle/>
          <a:p>
            <a:pPr eaLnBrk="1" hangingPunct="1">
              <a:buFont typeface="Arial" charset="0"/>
              <a:buNone/>
            </a:pPr>
            <a:r>
              <a:rPr lang="en-US" smtClean="0">
                <a:latin typeface="Arial" charset="0"/>
                <a:cs typeface="Arial" charset="0"/>
              </a:rPr>
              <a:t>Với </a:t>
            </a:r>
            <a:r>
              <a:rPr lang="en-US" smtClean="0">
                <a:latin typeface="Arial" charset="0"/>
                <a:cs typeface="Arial" charset="0"/>
              </a:rPr>
              <a:t>A ≥ 0  và B ≥ 0</a:t>
            </a:r>
          </a:p>
          <a:p>
            <a:pPr eaLnBrk="1" hangingPunct="1">
              <a:buFont typeface="Arial" charset="0"/>
              <a:buNone/>
            </a:pPr>
            <a:r>
              <a:rPr lang="en-US" smtClean="0">
                <a:latin typeface="Arial" charset="0"/>
                <a:cs typeface="Arial" charset="0"/>
              </a:rPr>
              <a:t>                    Ta có:</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Đặc biệt: Với biểu thức A không âm,                </a:t>
            </a:r>
          </a:p>
          <a:p>
            <a:pPr eaLnBrk="1" hangingPunct="1">
              <a:buFont typeface="Arial" charset="0"/>
              <a:buNone/>
            </a:pPr>
            <a:r>
              <a:rPr lang="en-US" smtClean="0">
                <a:latin typeface="Arial" charset="0"/>
                <a:cs typeface="Arial" charset="0"/>
              </a:rPr>
              <a:t>               Ta có: </a:t>
            </a:r>
          </a:p>
        </p:txBody>
      </p:sp>
      <p:graphicFrame>
        <p:nvGraphicFramePr>
          <p:cNvPr id="4" name="Object 4"/>
          <p:cNvGraphicFramePr>
            <a:graphicFrameLocks noChangeAspect="1"/>
          </p:cNvGraphicFramePr>
          <p:nvPr/>
        </p:nvGraphicFramePr>
        <p:xfrm>
          <a:off x="4419600" y="2286000"/>
          <a:ext cx="2311400" cy="469900"/>
        </p:xfrm>
        <a:graphic>
          <a:graphicData uri="http://schemas.openxmlformats.org/presentationml/2006/ole">
            <mc:AlternateContent xmlns:mc="http://schemas.openxmlformats.org/markup-compatibility/2006">
              <mc:Choice xmlns:v="urn:schemas-microsoft-com:vml" Requires="v">
                <p:oleObj spid="_x0000_s9291" name="Equation" r:id="rId4" imgW="2311200" imgH="469800" progId="Equation.3">
                  <p:embed/>
                </p:oleObj>
              </mc:Choice>
              <mc:Fallback>
                <p:oleObj name="Equation" r:id="rId4" imgW="2311200" imgH="46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86000"/>
                        <a:ext cx="2311400" cy="4699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3251067565"/>
              </p:ext>
            </p:extLst>
          </p:nvPr>
        </p:nvGraphicFramePr>
        <p:xfrm>
          <a:off x="3657600" y="3962400"/>
          <a:ext cx="2891518" cy="971550"/>
        </p:xfrm>
        <a:graphic>
          <a:graphicData uri="http://schemas.openxmlformats.org/presentationml/2006/ole">
            <mc:AlternateContent xmlns:mc="http://schemas.openxmlformats.org/markup-compatibility/2006">
              <mc:Choice xmlns:v="urn:schemas-microsoft-com:vml" Requires="v">
                <p:oleObj spid="_x0000_s9292" name="Equation" r:id="rId6" imgW="1587240" imgH="533160" progId="Equation.DSMT4">
                  <p:embed/>
                </p:oleObj>
              </mc:Choice>
              <mc:Fallback>
                <p:oleObj name="Equation" r:id="rId6" imgW="1587240" imgH="533160" progId="Equation.DSMT4">
                  <p:embed/>
                  <p:pic>
                    <p:nvPicPr>
                      <p:cNvPr id="0" name="Object 5"/>
                      <p:cNvPicPr>
                        <a:picLocks noChangeAspect="1" noChangeArrowheads="1"/>
                      </p:cNvPicPr>
                      <p:nvPr/>
                    </p:nvPicPr>
                    <p:blipFill>
                      <a:blip r:embed="rId7"/>
                      <a:srcRect/>
                      <a:stretch>
                        <a:fillRect/>
                      </a:stretch>
                    </p:blipFill>
                    <p:spPr bwMode="auto">
                      <a:xfrm>
                        <a:off x="3657600" y="3962400"/>
                        <a:ext cx="2891518" cy="971550"/>
                      </a:xfrm>
                      <a:prstGeom prst="rect">
                        <a:avLst/>
                      </a:prstGeom>
                      <a:solidFill>
                        <a:srgbClr val="FF00FF"/>
                      </a:solidFill>
                      <a:ln>
                        <a:noFill/>
                      </a:ln>
                      <a:effec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20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20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1+#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additive="base">
                                        <p:cTn id="23" dur="20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 calcmode="lin" valueType="num">
                                      <p:cBhvr additive="base">
                                        <p:cTn id="29" dur="20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00"/>
                            </p:stCondLst>
                            <p:childTnLst>
                              <p:par>
                                <p:cTn id="32" presetID="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1+#ppt_w/2"/>
                                          </p:val>
                                        </p:tav>
                                        <p:tav tm="100000">
                                          <p:val>
                                            <p:strVal val="#ppt_x"/>
                                          </p:val>
                                        </p:tav>
                                      </p:tavLst>
                                    </p:anim>
                                    <p:anim calcmode="lin" valueType="num">
                                      <p:cBhvr additive="base">
                                        <p:cTn id="3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itle 1"/>
          <p:cNvSpPr>
            <a:spLocks noGrp="1"/>
          </p:cNvSpPr>
          <p:nvPr>
            <p:ph type="title"/>
          </p:nvPr>
        </p:nvSpPr>
        <p:spPr/>
        <p:txBody>
          <a:bodyPr/>
          <a:lstStyle/>
          <a:p>
            <a:pPr eaLnBrk="1" hangingPunct="1"/>
            <a:r>
              <a:rPr lang="vi-VN" u="sng" smtClean="0"/>
              <a:t>Luyện tập</a:t>
            </a:r>
            <a:r>
              <a:rPr lang="en-US" u="sng" smtClean="0"/>
              <a:t>2</a:t>
            </a:r>
            <a:r>
              <a:rPr lang="vi-VN" u="sng" smtClean="0"/>
              <a:t> </a:t>
            </a:r>
            <a:endParaRPr lang="en-US" u="sng" smtClean="0"/>
          </a:p>
        </p:txBody>
      </p:sp>
      <p:sp>
        <p:nvSpPr>
          <p:cNvPr id="18435" name="Content Placeholder 2"/>
          <p:cNvSpPr>
            <a:spLocks noGrp="1"/>
          </p:cNvSpPr>
          <p:nvPr>
            <p:ph idx="1"/>
          </p:nvPr>
        </p:nvSpPr>
        <p:spPr>
          <a:xfrm>
            <a:off x="457200" y="1600201"/>
            <a:ext cx="8229600" cy="1371599"/>
          </a:xfrm>
        </p:spPr>
        <p:txBody>
          <a:bodyPr/>
          <a:lstStyle/>
          <a:p>
            <a:pPr eaLnBrk="1" hangingPunct="1">
              <a:buFont typeface="Arial" charset="0"/>
              <a:buNone/>
            </a:pPr>
            <a:r>
              <a:rPr lang="en-US" smtClean="0"/>
              <a:t>Rút gọn biểu </a:t>
            </a:r>
            <a:r>
              <a:rPr lang="en-US" smtClean="0"/>
              <a:t>thức</a:t>
            </a:r>
            <a:r>
              <a:rPr lang="en-US" smtClean="0"/>
              <a:t>:  a.</a:t>
            </a:r>
            <a:endParaRPr lang="en-US" smtClean="0"/>
          </a:p>
          <a:p>
            <a:pPr eaLnBrk="1" hangingPunct="1">
              <a:buFont typeface="Arial" charset="0"/>
              <a:buNone/>
            </a:pPr>
            <a:r>
              <a:rPr lang="en-US" smtClean="0"/>
              <a:t>Giải: </a:t>
            </a:r>
          </a:p>
        </p:txBody>
      </p:sp>
      <p:graphicFrame>
        <p:nvGraphicFramePr>
          <p:cNvPr id="4" name="Object 4"/>
          <p:cNvGraphicFramePr>
            <a:graphicFrameLocks noChangeAspect="1"/>
          </p:cNvGraphicFramePr>
          <p:nvPr>
            <p:extLst>
              <p:ext uri="{D42A27DB-BD31-4B8C-83A1-F6EECF244321}">
                <p14:modId xmlns:p14="http://schemas.microsoft.com/office/powerpoint/2010/main" val="3581850257"/>
              </p:ext>
            </p:extLst>
          </p:nvPr>
        </p:nvGraphicFramePr>
        <p:xfrm>
          <a:off x="4267200" y="1524000"/>
          <a:ext cx="1828800" cy="609600"/>
        </p:xfrm>
        <a:graphic>
          <a:graphicData uri="http://schemas.openxmlformats.org/presentationml/2006/ole">
            <mc:AlternateContent xmlns:mc="http://schemas.openxmlformats.org/markup-compatibility/2006">
              <mc:Choice xmlns:v="urn:schemas-microsoft-com:vml" Requires="v">
                <p:oleObj spid="_x0000_s10580" name="Equation" r:id="rId4" imgW="1066680" imgH="355320" progId="Equation.DSMT4">
                  <p:embed/>
                </p:oleObj>
              </mc:Choice>
              <mc:Fallback>
                <p:oleObj name="Equation" r:id="rId4" imgW="1066680" imgH="355320" progId="Equation.DSMT4">
                  <p:embed/>
                  <p:pic>
                    <p:nvPicPr>
                      <p:cNvPr id="0" name="Object 4"/>
                      <p:cNvPicPr>
                        <a:picLocks noChangeAspect="1" noChangeArrowheads="1"/>
                      </p:cNvPicPr>
                      <p:nvPr/>
                    </p:nvPicPr>
                    <p:blipFill>
                      <a:blip r:embed="rId5"/>
                      <a:srcRect/>
                      <a:stretch>
                        <a:fillRect/>
                      </a:stretch>
                    </p:blipFill>
                    <p:spPr bwMode="auto">
                      <a:xfrm>
                        <a:off x="4267200" y="1524000"/>
                        <a:ext cx="1828800" cy="609600"/>
                      </a:xfrm>
                      <a:prstGeom prst="rect">
                        <a:avLst/>
                      </a:prstGeom>
                      <a:noFill/>
                      <a:ln>
                        <a:noFill/>
                      </a:ln>
                      <a:effec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3148959289"/>
              </p:ext>
            </p:extLst>
          </p:nvPr>
        </p:nvGraphicFramePr>
        <p:xfrm>
          <a:off x="6477000" y="1752600"/>
          <a:ext cx="939800" cy="431800"/>
        </p:xfrm>
        <a:graphic>
          <a:graphicData uri="http://schemas.openxmlformats.org/presentationml/2006/ole">
            <mc:AlternateContent xmlns:mc="http://schemas.openxmlformats.org/markup-compatibility/2006">
              <mc:Choice xmlns:v="urn:schemas-microsoft-com:vml" Requires="v">
                <p:oleObj spid="_x0000_s10581" name="Equation" r:id="rId6" imgW="939600" imgH="431640" progId="Equation.3">
                  <p:embed/>
                </p:oleObj>
              </mc:Choice>
              <mc:Fallback>
                <p:oleObj name="Equation" r:id="rId6" imgW="93960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752600"/>
                        <a:ext cx="939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663774775"/>
              </p:ext>
            </p:extLst>
          </p:nvPr>
        </p:nvGraphicFramePr>
        <p:xfrm>
          <a:off x="609600" y="2710656"/>
          <a:ext cx="1828800" cy="609600"/>
        </p:xfrm>
        <a:graphic>
          <a:graphicData uri="http://schemas.openxmlformats.org/presentationml/2006/ole">
            <mc:AlternateContent xmlns:mc="http://schemas.openxmlformats.org/markup-compatibility/2006">
              <mc:Choice xmlns:v="urn:schemas-microsoft-com:vml" Requires="v">
                <p:oleObj spid="_x0000_s10582" name="Equation" r:id="rId8" imgW="1066680" imgH="355320" progId="Equation.DSMT4">
                  <p:embed/>
                </p:oleObj>
              </mc:Choice>
              <mc:Fallback>
                <p:oleObj name="Equation" r:id="rId8" imgW="1066680" imgH="355320" progId="Equation.DSMT4">
                  <p:embed/>
                  <p:pic>
                    <p:nvPicPr>
                      <p:cNvPr id="0" name=""/>
                      <p:cNvPicPr>
                        <a:picLocks noChangeAspect="1" noChangeArrowheads="1"/>
                      </p:cNvPicPr>
                      <p:nvPr/>
                    </p:nvPicPr>
                    <p:blipFill>
                      <a:blip r:embed="rId9"/>
                      <a:srcRect/>
                      <a:stretch>
                        <a:fillRect/>
                      </a:stretch>
                    </p:blipFill>
                    <p:spPr bwMode="auto">
                      <a:xfrm>
                        <a:off x="609600" y="2710656"/>
                        <a:ext cx="1828800" cy="609600"/>
                      </a:xfrm>
                      <a:prstGeom prst="rect">
                        <a:avLst/>
                      </a:prstGeom>
                      <a:noFill/>
                      <a:ln>
                        <a:noFill/>
                      </a:ln>
                      <a:effec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235530398"/>
              </p:ext>
            </p:extLst>
          </p:nvPr>
        </p:nvGraphicFramePr>
        <p:xfrm>
          <a:off x="2503488" y="2710656"/>
          <a:ext cx="1851025" cy="609600"/>
        </p:xfrm>
        <a:graphic>
          <a:graphicData uri="http://schemas.openxmlformats.org/presentationml/2006/ole">
            <mc:AlternateContent xmlns:mc="http://schemas.openxmlformats.org/markup-compatibility/2006">
              <mc:Choice xmlns:v="urn:schemas-microsoft-com:vml" Requires="v">
                <p:oleObj spid="_x0000_s10583" name="Equation" r:id="rId10" imgW="1079280" imgH="355320" progId="Equation.DSMT4">
                  <p:embed/>
                </p:oleObj>
              </mc:Choice>
              <mc:Fallback>
                <p:oleObj name="Equation" r:id="rId10" imgW="1079280" imgH="355320" progId="Equation.DSMT4">
                  <p:embed/>
                  <p:pic>
                    <p:nvPicPr>
                      <p:cNvPr id="0" name=""/>
                      <p:cNvPicPr>
                        <a:picLocks noChangeAspect="1" noChangeArrowheads="1"/>
                      </p:cNvPicPr>
                      <p:nvPr/>
                    </p:nvPicPr>
                    <p:blipFill>
                      <a:blip r:embed="rId11"/>
                      <a:srcRect/>
                      <a:stretch>
                        <a:fillRect/>
                      </a:stretch>
                    </p:blipFill>
                    <p:spPr bwMode="auto">
                      <a:xfrm>
                        <a:off x="2503488" y="2710656"/>
                        <a:ext cx="1851025" cy="609600"/>
                      </a:xfrm>
                      <a:prstGeom prst="rect">
                        <a:avLst/>
                      </a:prstGeom>
                      <a:noFill/>
                      <a:ln>
                        <a:noFill/>
                      </a:ln>
                      <a:effectLst/>
                    </p:spPr>
                  </p:pic>
                </p:oleObj>
              </mc:Fallback>
            </mc:AlternateContent>
          </a:graphicData>
        </a:graphic>
      </p:graphicFrame>
      <p:graphicFrame>
        <p:nvGraphicFramePr>
          <p:cNvPr id="17" name="Object 4"/>
          <p:cNvGraphicFramePr>
            <a:graphicFrameLocks noChangeAspect="1"/>
          </p:cNvGraphicFramePr>
          <p:nvPr>
            <p:extLst>
              <p:ext uri="{D42A27DB-BD31-4B8C-83A1-F6EECF244321}">
                <p14:modId xmlns:p14="http://schemas.microsoft.com/office/powerpoint/2010/main" val="2900225925"/>
              </p:ext>
            </p:extLst>
          </p:nvPr>
        </p:nvGraphicFramePr>
        <p:xfrm>
          <a:off x="4495800" y="2710656"/>
          <a:ext cx="1393825" cy="609600"/>
        </p:xfrm>
        <a:graphic>
          <a:graphicData uri="http://schemas.openxmlformats.org/presentationml/2006/ole">
            <mc:AlternateContent xmlns:mc="http://schemas.openxmlformats.org/markup-compatibility/2006">
              <mc:Choice xmlns:v="urn:schemas-microsoft-com:vml" Requires="v">
                <p:oleObj spid="_x0000_s10584" name="Equation" r:id="rId12" imgW="812520" imgH="355320" progId="Equation.DSMT4">
                  <p:embed/>
                </p:oleObj>
              </mc:Choice>
              <mc:Fallback>
                <p:oleObj name="Equation" r:id="rId12" imgW="812520" imgH="355320" progId="Equation.DSMT4">
                  <p:embed/>
                  <p:pic>
                    <p:nvPicPr>
                      <p:cNvPr id="0" name=""/>
                      <p:cNvPicPr>
                        <a:picLocks noChangeAspect="1" noChangeArrowheads="1"/>
                      </p:cNvPicPr>
                      <p:nvPr/>
                    </p:nvPicPr>
                    <p:blipFill>
                      <a:blip r:embed="rId13"/>
                      <a:srcRect/>
                      <a:stretch>
                        <a:fillRect/>
                      </a:stretch>
                    </p:blipFill>
                    <p:spPr bwMode="auto">
                      <a:xfrm>
                        <a:off x="4495800" y="2710656"/>
                        <a:ext cx="1393825" cy="609600"/>
                      </a:xfrm>
                      <a:prstGeom prst="rect">
                        <a:avLst/>
                      </a:prstGeom>
                      <a:noFill/>
                      <a:ln>
                        <a:noFill/>
                      </a:ln>
                      <a:effec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694020317"/>
              </p:ext>
            </p:extLst>
          </p:nvPr>
        </p:nvGraphicFramePr>
        <p:xfrm>
          <a:off x="5811837" y="2667000"/>
          <a:ext cx="1808163" cy="696912"/>
        </p:xfrm>
        <a:graphic>
          <a:graphicData uri="http://schemas.openxmlformats.org/presentationml/2006/ole">
            <mc:AlternateContent xmlns:mc="http://schemas.openxmlformats.org/markup-compatibility/2006">
              <mc:Choice xmlns:v="urn:schemas-microsoft-com:vml" Requires="v">
                <p:oleObj spid="_x0000_s10585" name="Equation" r:id="rId14" imgW="1054080" imgH="406080" progId="Equation.DSMT4">
                  <p:embed/>
                </p:oleObj>
              </mc:Choice>
              <mc:Fallback>
                <p:oleObj name="Equation" r:id="rId14" imgW="1054080" imgH="406080" progId="Equation.DSMT4">
                  <p:embed/>
                  <p:pic>
                    <p:nvPicPr>
                      <p:cNvPr id="0" name=""/>
                      <p:cNvPicPr>
                        <a:picLocks noChangeAspect="1" noChangeArrowheads="1"/>
                      </p:cNvPicPr>
                      <p:nvPr/>
                    </p:nvPicPr>
                    <p:blipFill>
                      <a:blip r:embed="rId15"/>
                      <a:srcRect/>
                      <a:stretch>
                        <a:fillRect/>
                      </a:stretch>
                    </p:blipFill>
                    <p:spPr bwMode="auto">
                      <a:xfrm>
                        <a:off x="5811837" y="2667000"/>
                        <a:ext cx="1808163" cy="696912"/>
                      </a:xfrm>
                      <a:prstGeom prst="rect">
                        <a:avLst/>
                      </a:prstGeom>
                      <a:noFill/>
                      <a:ln>
                        <a:noFill/>
                      </a:ln>
                      <a:effec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3189416425"/>
              </p:ext>
            </p:extLst>
          </p:nvPr>
        </p:nvGraphicFramePr>
        <p:xfrm>
          <a:off x="7586663" y="2797969"/>
          <a:ext cx="871537" cy="434975"/>
        </p:xfrm>
        <a:graphic>
          <a:graphicData uri="http://schemas.openxmlformats.org/presentationml/2006/ole">
            <mc:AlternateContent xmlns:mc="http://schemas.openxmlformats.org/markup-compatibility/2006">
              <mc:Choice xmlns:v="urn:schemas-microsoft-com:vml" Requires="v">
                <p:oleObj spid="_x0000_s10586" name="Equation" r:id="rId16" imgW="507960" imgH="253800" progId="Equation.DSMT4">
                  <p:embed/>
                </p:oleObj>
              </mc:Choice>
              <mc:Fallback>
                <p:oleObj name="Equation" r:id="rId16" imgW="507960" imgH="253800" progId="Equation.DSMT4">
                  <p:embed/>
                  <p:pic>
                    <p:nvPicPr>
                      <p:cNvPr id="0" name=""/>
                      <p:cNvPicPr>
                        <a:picLocks noChangeAspect="1" noChangeArrowheads="1"/>
                      </p:cNvPicPr>
                      <p:nvPr/>
                    </p:nvPicPr>
                    <p:blipFill>
                      <a:blip r:embed="rId17"/>
                      <a:srcRect/>
                      <a:stretch>
                        <a:fillRect/>
                      </a:stretch>
                    </p:blipFill>
                    <p:spPr bwMode="auto">
                      <a:xfrm>
                        <a:off x="7586663" y="2797969"/>
                        <a:ext cx="871537" cy="434975"/>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84853563"/>
              </p:ext>
            </p:extLst>
          </p:nvPr>
        </p:nvGraphicFramePr>
        <p:xfrm>
          <a:off x="685801" y="3429000"/>
          <a:ext cx="2133600" cy="950259"/>
        </p:xfrm>
        <a:graphic>
          <a:graphicData uri="http://schemas.openxmlformats.org/presentationml/2006/ole">
            <mc:AlternateContent xmlns:mc="http://schemas.openxmlformats.org/markup-compatibility/2006">
              <mc:Choice xmlns:v="urn:schemas-microsoft-com:vml" Requires="v">
                <p:oleObj spid="_x0000_s10587" name="Equation" r:id="rId18" imgW="1511280" imgH="672840" progId="Equation.DSMT4">
                  <p:embed/>
                </p:oleObj>
              </mc:Choice>
              <mc:Fallback>
                <p:oleObj name="Equation" r:id="rId18" imgW="1511280" imgH="672840" progId="Equation.DSMT4">
                  <p:embed/>
                  <p:pic>
                    <p:nvPicPr>
                      <p:cNvPr id="0" name=""/>
                      <p:cNvPicPr/>
                      <p:nvPr/>
                    </p:nvPicPr>
                    <p:blipFill>
                      <a:blip r:embed="rId19"/>
                      <a:stretch>
                        <a:fillRect/>
                      </a:stretch>
                    </p:blipFill>
                    <p:spPr>
                      <a:xfrm>
                        <a:off x="685801" y="3429000"/>
                        <a:ext cx="2133600" cy="950259"/>
                      </a:xfrm>
                      <a:prstGeom prst="rect">
                        <a:avLst/>
                      </a:prstGeom>
                    </p:spPr>
                  </p:pic>
                </p:oleObj>
              </mc:Fallback>
            </mc:AlternateContent>
          </a:graphicData>
        </a:graphic>
      </p:graphicFrame>
      <p:sp>
        <p:nvSpPr>
          <p:cNvPr id="3" name="TextBox 2"/>
          <p:cNvSpPr txBox="1"/>
          <p:nvPr/>
        </p:nvSpPr>
        <p:spPr>
          <a:xfrm>
            <a:off x="457200" y="4495800"/>
            <a:ext cx="817853" cy="461665"/>
          </a:xfrm>
          <a:prstGeom prst="rect">
            <a:avLst/>
          </a:prstGeom>
          <a:noFill/>
        </p:spPr>
        <p:txBody>
          <a:bodyPr wrap="none" rtlCol="0">
            <a:spAutoFit/>
          </a:bodyPr>
          <a:lstStyle/>
          <a:p>
            <a:r>
              <a:rPr lang="en-US" sz="2400" smtClean="0"/>
              <a:t>Giải:</a:t>
            </a:r>
            <a:endParaRPr lang="en-US" sz="2400"/>
          </a:p>
        </p:txBody>
      </p:sp>
      <p:graphicFrame>
        <p:nvGraphicFramePr>
          <p:cNvPr id="21" name="Object 20"/>
          <p:cNvGraphicFramePr>
            <a:graphicFrameLocks noChangeAspect="1"/>
          </p:cNvGraphicFramePr>
          <p:nvPr>
            <p:extLst>
              <p:ext uri="{D42A27DB-BD31-4B8C-83A1-F6EECF244321}">
                <p14:modId xmlns:p14="http://schemas.microsoft.com/office/powerpoint/2010/main" val="3460877834"/>
              </p:ext>
            </p:extLst>
          </p:nvPr>
        </p:nvGraphicFramePr>
        <p:xfrm>
          <a:off x="685800" y="4726632"/>
          <a:ext cx="2133600" cy="950259"/>
        </p:xfrm>
        <a:graphic>
          <a:graphicData uri="http://schemas.openxmlformats.org/presentationml/2006/ole">
            <mc:AlternateContent xmlns:mc="http://schemas.openxmlformats.org/markup-compatibility/2006">
              <mc:Choice xmlns:v="urn:schemas-microsoft-com:vml" Requires="v">
                <p:oleObj spid="_x0000_s10588" name="Equation" r:id="rId20" imgW="1511280" imgH="672840" progId="Equation.DSMT4">
                  <p:embed/>
                </p:oleObj>
              </mc:Choice>
              <mc:Fallback>
                <p:oleObj name="Equation" r:id="rId20" imgW="1511280" imgH="672840" progId="Equation.DSMT4">
                  <p:embed/>
                  <p:pic>
                    <p:nvPicPr>
                      <p:cNvPr id="0" name=""/>
                      <p:cNvPicPr/>
                      <p:nvPr/>
                    </p:nvPicPr>
                    <p:blipFill>
                      <a:blip r:embed="rId21"/>
                      <a:stretch>
                        <a:fillRect/>
                      </a:stretch>
                    </p:blipFill>
                    <p:spPr>
                      <a:xfrm>
                        <a:off x="685800" y="4726632"/>
                        <a:ext cx="2133600" cy="950259"/>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816049132"/>
              </p:ext>
            </p:extLst>
          </p:nvPr>
        </p:nvGraphicFramePr>
        <p:xfrm>
          <a:off x="2876550" y="4737100"/>
          <a:ext cx="1560513" cy="949325"/>
        </p:xfrm>
        <a:graphic>
          <a:graphicData uri="http://schemas.openxmlformats.org/presentationml/2006/ole">
            <mc:AlternateContent xmlns:mc="http://schemas.openxmlformats.org/markup-compatibility/2006">
              <mc:Choice xmlns:v="urn:schemas-microsoft-com:vml" Requires="v">
                <p:oleObj spid="_x0000_s10589" name="Equation" r:id="rId22" imgW="1104840" imgH="672840" progId="Equation.DSMT4">
                  <p:embed/>
                </p:oleObj>
              </mc:Choice>
              <mc:Fallback>
                <p:oleObj name="Equation" r:id="rId22" imgW="1104840" imgH="672840" progId="Equation.DSMT4">
                  <p:embed/>
                  <p:pic>
                    <p:nvPicPr>
                      <p:cNvPr id="0" name=""/>
                      <p:cNvPicPr/>
                      <p:nvPr/>
                    </p:nvPicPr>
                    <p:blipFill>
                      <a:blip r:embed="rId23"/>
                      <a:stretch>
                        <a:fillRect/>
                      </a:stretch>
                    </p:blipFill>
                    <p:spPr>
                      <a:xfrm>
                        <a:off x="2876550" y="4737100"/>
                        <a:ext cx="1560513" cy="9493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334688790"/>
              </p:ext>
            </p:extLst>
          </p:nvPr>
        </p:nvGraphicFramePr>
        <p:xfrm>
          <a:off x="4460875" y="4725988"/>
          <a:ext cx="1631950" cy="949325"/>
        </p:xfrm>
        <a:graphic>
          <a:graphicData uri="http://schemas.openxmlformats.org/presentationml/2006/ole">
            <mc:AlternateContent xmlns:mc="http://schemas.openxmlformats.org/markup-compatibility/2006">
              <mc:Choice xmlns:v="urn:schemas-microsoft-com:vml" Requires="v">
                <p:oleObj spid="_x0000_s10590" name="Equation" r:id="rId24" imgW="1155600" imgH="672840" progId="Equation.DSMT4">
                  <p:embed/>
                </p:oleObj>
              </mc:Choice>
              <mc:Fallback>
                <p:oleObj name="Equation" r:id="rId24" imgW="1155600" imgH="672840" progId="Equation.DSMT4">
                  <p:embed/>
                  <p:pic>
                    <p:nvPicPr>
                      <p:cNvPr id="0" name=""/>
                      <p:cNvPicPr/>
                      <p:nvPr/>
                    </p:nvPicPr>
                    <p:blipFill>
                      <a:blip r:embed="rId25"/>
                      <a:stretch>
                        <a:fillRect/>
                      </a:stretch>
                    </p:blipFill>
                    <p:spPr>
                      <a:xfrm>
                        <a:off x="4460875" y="4725988"/>
                        <a:ext cx="1631950" cy="949325"/>
                      </a:xfrm>
                      <a:prstGeom prst="rect">
                        <a:avLst/>
                      </a:prstGeom>
                    </p:spPr>
                  </p:pic>
                </p:oleObj>
              </mc:Fallback>
            </mc:AlternateContent>
          </a:graphicData>
        </a:graphic>
      </p:graphicFrame>
      <p:cxnSp>
        <p:nvCxnSpPr>
          <p:cNvPr id="7" name="Straight Connector 6"/>
          <p:cNvCxnSpPr/>
          <p:nvPr/>
        </p:nvCxnSpPr>
        <p:spPr>
          <a:xfrm>
            <a:off x="5257800" y="4819650"/>
            <a:ext cx="152400" cy="2263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15000" y="5410200"/>
            <a:ext cx="152400" cy="2263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30850" y="4918249"/>
            <a:ext cx="152400" cy="2263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10200" y="5410200"/>
            <a:ext cx="152400" cy="2263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67400" y="4918249"/>
            <a:ext cx="152400" cy="22636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05400" y="5410200"/>
            <a:ext cx="152400" cy="22636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319875012"/>
              </p:ext>
            </p:extLst>
          </p:nvPr>
        </p:nvGraphicFramePr>
        <p:xfrm>
          <a:off x="6172200" y="4908550"/>
          <a:ext cx="1147763" cy="501650"/>
        </p:xfrm>
        <a:graphic>
          <a:graphicData uri="http://schemas.openxmlformats.org/presentationml/2006/ole">
            <mc:AlternateContent xmlns:mc="http://schemas.openxmlformats.org/markup-compatibility/2006">
              <mc:Choice xmlns:v="urn:schemas-microsoft-com:vml" Requires="v">
                <p:oleObj spid="_x0000_s10591" name="Equation" r:id="rId26" imgW="812520" imgH="355320" progId="Equation.DSMT4">
                  <p:embed/>
                </p:oleObj>
              </mc:Choice>
              <mc:Fallback>
                <p:oleObj name="Equation" r:id="rId26" imgW="812520" imgH="355320" progId="Equation.DSMT4">
                  <p:embed/>
                  <p:pic>
                    <p:nvPicPr>
                      <p:cNvPr id="0" name=""/>
                      <p:cNvPicPr/>
                      <p:nvPr/>
                    </p:nvPicPr>
                    <p:blipFill>
                      <a:blip r:embed="rId27"/>
                      <a:stretch>
                        <a:fillRect/>
                      </a:stretch>
                    </p:blipFill>
                    <p:spPr>
                      <a:xfrm>
                        <a:off x="6172200" y="4908550"/>
                        <a:ext cx="1147763" cy="50165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049552056"/>
              </p:ext>
            </p:extLst>
          </p:nvPr>
        </p:nvGraphicFramePr>
        <p:xfrm>
          <a:off x="7454900" y="5105400"/>
          <a:ext cx="544513" cy="304800"/>
        </p:xfrm>
        <a:graphic>
          <a:graphicData uri="http://schemas.openxmlformats.org/presentationml/2006/ole">
            <mc:AlternateContent xmlns:mc="http://schemas.openxmlformats.org/markup-compatibility/2006">
              <mc:Choice xmlns:v="urn:schemas-microsoft-com:vml" Requires="v">
                <p:oleObj spid="_x0000_s10592" name="Equation" r:id="rId28" imgW="317160" imgH="177480" progId="Equation.DSMT4">
                  <p:embed/>
                </p:oleObj>
              </mc:Choice>
              <mc:Fallback>
                <p:oleObj name="Equation" r:id="rId28" imgW="317160" imgH="177480" progId="Equation.DSMT4">
                  <p:embed/>
                  <p:pic>
                    <p:nvPicPr>
                      <p:cNvPr id="0" name=""/>
                      <p:cNvPicPr/>
                      <p:nvPr/>
                    </p:nvPicPr>
                    <p:blipFill>
                      <a:blip r:embed="rId29"/>
                      <a:stretch>
                        <a:fillRect/>
                      </a:stretch>
                    </p:blipFill>
                    <p:spPr>
                      <a:xfrm>
                        <a:off x="7454900" y="5105400"/>
                        <a:ext cx="544513" cy="304800"/>
                      </a:xfrm>
                      <a:prstGeom prst="rect">
                        <a:avLst/>
                      </a:prstGeom>
                    </p:spPr>
                  </p:pic>
                </p:oleObj>
              </mc:Fallback>
            </mc:AlternateContent>
          </a:graphicData>
        </a:graphic>
      </p:graphicFrame>
      <p:graphicFrame>
        <p:nvGraphicFramePr>
          <p:cNvPr id="34" name="Object 5"/>
          <p:cNvGraphicFramePr>
            <a:graphicFrameLocks noChangeAspect="1"/>
          </p:cNvGraphicFramePr>
          <p:nvPr>
            <p:extLst>
              <p:ext uri="{D42A27DB-BD31-4B8C-83A1-F6EECF244321}">
                <p14:modId xmlns:p14="http://schemas.microsoft.com/office/powerpoint/2010/main" val="1452625793"/>
              </p:ext>
            </p:extLst>
          </p:nvPr>
        </p:nvGraphicFramePr>
        <p:xfrm>
          <a:off x="3194050" y="3810000"/>
          <a:ext cx="920750" cy="417407"/>
        </p:xfrm>
        <a:graphic>
          <a:graphicData uri="http://schemas.openxmlformats.org/presentationml/2006/ole">
            <mc:AlternateContent xmlns:mc="http://schemas.openxmlformats.org/markup-compatibility/2006">
              <mc:Choice xmlns:v="urn:schemas-microsoft-com:vml" Requires="v">
                <p:oleObj spid="_x0000_s10593" name="Equation" r:id="rId30" imgW="952200" imgH="431640" progId="Equation.DSMT4">
                  <p:embed/>
                </p:oleObj>
              </mc:Choice>
              <mc:Fallback>
                <p:oleObj name="Equation" r:id="rId30" imgW="952200" imgH="431640" progId="Equation.DSMT4">
                  <p:embed/>
                  <p:pic>
                    <p:nvPicPr>
                      <p:cNvPr id="0" name=""/>
                      <p:cNvPicPr>
                        <a:picLocks noChangeAspect="1" noChangeArrowheads="1"/>
                      </p:cNvPicPr>
                      <p:nvPr/>
                    </p:nvPicPr>
                    <p:blipFill>
                      <a:blip r:embed="rId31"/>
                      <a:srcRect/>
                      <a:stretch>
                        <a:fillRect/>
                      </a:stretch>
                    </p:blipFill>
                    <p:spPr bwMode="auto">
                      <a:xfrm>
                        <a:off x="3194050" y="3810000"/>
                        <a:ext cx="920750" cy="417407"/>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435">
                                            <p:txEl>
                                              <p:pRg st="1" end="1"/>
                                            </p:txEl>
                                          </p:spTgt>
                                        </p:tgtEl>
                                        <p:attrNameLst>
                                          <p:attrName>style.visibility</p:attrName>
                                        </p:attrNameLst>
                                      </p:cBhvr>
                                      <p:to>
                                        <p:strVal val="visible"/>
                                      </p:to>
                                    </p:set>
                                    <p:animEffect transition="in" filter="wipe(left)">
                                      <p:cBhvr>
                                        <p:cTn id="20" dur="500"/>
                                        <p:tgtEl>
                                          <p:spTgt spid="18435">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00"/>
                                        <p:tgtEl>
                                          <p:spTgt spid="7"/>
                                        </p:tgtEl>
                                      </p:cBhvr>
                                    </p:animEffect>
                                  </p:childTnLst>
                                </p:cTn>
                              </p:par>
                              <p:par>
                                <p:cTn id="74" presetID="22" presetClass="entr" presetSubtype="4"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par>
                                <p:cTn id="82" presetID="22" presetClass="entr" presetSubtype="4"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par>
                                <p:cTn id="90" presetID="22" presetClass="entr" presetSubtype="4"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10461305" flipH="1">
            <a:off x="449230" y="282378"/>
            <a:ext cx="7410150" cy="4851342"/>
          </a:xfrm>
          <a:prstGeom prst="teardrop">
            <a:avLst>
              <a:gd name="adj" fmla="val 9998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WordArt 8"/>
          <p:cNvSpPr>
            <a:spLocks noChangeArrowheads="1" noChangeShapeType="1" noTextEdit="1"/>
          </p:cNvSpPr>
          <p:nvPr/>
        </p:nvSpPr>
        <p:spPr bwMode="auto">
          <a:xfrm>
            <a:off x="536210" y="1987098"/>
            <a:ext cx="6934200" cy="1905000"/>
          </a:xfrm>
          <a:prstGeom prst="rect">
            <a:avLst/>
          </a:prstGeom>
        </p:spPr>
        <p:txBody>
          <a:bodyPr wrap="none" fromWordArt="1">
            <a:prstTxWarp prst="textPlain">
              <a:avLst>
                <a:gd name="adj" fmla="val 50000"/>
              </a:avLst>
            </a:prstTxWarp>
          </a:bodyPr>
          <a:lstStyle/>
          <a:p>
            <a:pPr algn="ctr"/>
            <a:r>
              <a:rPr lang="vi-VN" sz="3600" b="1" kern="1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a:t>
            </a: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LIÊN HỆ GIỮA </a:t>
            </a: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PHÉP </a:t>
            </a:r>
            <a:r>
              <a:rPr lang="en-US" sz="3600" b="1" kern="1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CHIA</a:t>
            </a:r>
            <a:endPar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a:p>
            <a:pPr algn="ct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VÀ PHÉP KHAI PHƯƠNG</a:t>
            </a:r>
            <a:endParaRPr lang="en-US"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390900"/>
            <a:ext cx="2247900" cy="3467100"/>
          </a:xfrm>
          <a:prstGeom prst="rect">
            <a:avLst/>
          </a:prstGeom>
        </p:spPr>
      </p:pic>
    </p:spTree>
    <p:extLst>
      <p:ext uri="{BB962C8B-B14F-4D97-AF65-F5344CB8AC3E}">
        <p14:creationId xmlns:p14="http://schemas.microsoft.com/office/powerpoint/2010/main" val="23404465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2226"/>
                                        </p:tgtEl>
                                        <p:attrNameLst>
                                          <p:attrName>style.visibility</p:attrName>
                                        </p:attrNameLst>
                                      </p:cBhvr>
                                      <p:to>
                                        <p:strVal val="visible"/>
                                      </p:to>
                                    </p:set>
                                    <p:animEffect transition="in" filter="randombar(horizontal)">
                                      <p:cBhvr>
                                        <p:cTn id="18"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2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836613"/>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Tính và so sánh:              và  </a:t>
            </a:r>
          </a:p>
        </p:txBody>
      </p:sp>
      <p:graphicFrame>
        <p:nvGraphicFramePr>
          <p:cNvPr id="3" name="Object 2"/>
          <p:cNvGraphicFramePr>
            <a:graphicFrameLocks noChangeAspect="1"/>
          </p:cNvGraphicFramePr>
          <p:nvPr/>
        </p:nvGraphicFramePr>
        <p:xfrm>
          <a:off x="3429000" y="639763"/>
          <a:ext cx="822325" cy="1035050"/>
        </p:xfrm>
        <a:graphic>
          <a:graphicData uri="http://schemas.openxmlformats.org/presentationml/2006/ole">
            <mc:AlternateContent xmlns:mc="http://schemas.openxmlformats.org/markup-compatibility/2006">
              <mc:Choice xmlns:v="urn:schemas-microsoft-com:vml" Requires="v">
                <p:oleObj spid="_x0000_s59464" name="Equation" r:id="rId3" imgW="342900" imgH="431800" progId="Equation.DSMT4">
                  <p:embed/>
                </p:oleObj>
              </mc:Choice>
              <mc:Fallback>
                <p:oleObj name="Equation" r:id="rId3" imgW="342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3976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105400" y="609600"/>
          <a:ext cx="822325" cy="1065213"/>
        </p:xfrm>
        <a:graphic>
          <a:graphicData uri="http://schemas.openxmlformats.org/presentationml/2006/ole">
            <mc:AlternateContent xmlns:mc="http://schemas.openxmlformats.org/markup-compatibility/2006">
              <mc:Choice xmlns:v="urn:schemas-microsoft-com:vml" Requires="v">
                <p:oleObj spid="_x0000_s59465" name="Equation" r:id="rId5" imgW="342900" imgH="444500" progId="Equation.DSMT4">
                  <p:embed/>
                </p:oleObj>
              </mc:Choice>
              <mc:Fallback>
                <p:oleObj name="Equation" r:id="rId5" imgW="3429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609600"/>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49"/>
          <p:cNvSpPr txBox="1">
            <a:spLocks noChangeArrowheads="1"/>
          </p:cNvSpPr>
          <p:nvPr/>
        </p:nvSpPr>
        <p:spPr bwMode="auto">
          <a:xfrm>
            <a:off x="3962400" y="17653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u="sng">
                <a:solidFill>
                  <a:srgbClr val="FF0000"/>
                </a:solidFill>
              </a:rPr>
              <a:t>Giải</a:t>
            </a:r>
          </a:p>
        </p:txBody>
      </p:sp>
      <p:graphicFrame>
        <p:nvGraphicFramePr>
          <p:cNvPr id="6" name="Object 5"/>
          <p:cNvGraphicFramePr>
            <a:graphicFrameLocks noChangeAspect="1"/>
          </p:cNvGraphicFramePr>
          <p:nvPr/>
        </p:nvGraphicFramePr>
        <p:xfrm>
          <a:off x="1905000" y="2513013"/>
          <a:ext cx="822325" cy="1035050"/>
        </p:xfrm>
        <a:graphic>
          <a:graphicData uri="http://schemas.openxmlformats.org/presentationml/2006/ole">
            <mc:AlternateContent xmlns:mc="http://schemas.openxmlformats.org/markup-compatibility/2006">
              <mc:Choice xmlns:v="urn:schemas-microsoft-com:vml" Requires="v">
                <p:oleObj spid="_x0000_s59466" name="Equation" r:id="rId7" imgW="342900" imgH="431800" progId="Equation.DSMT4">
                  <p:embed/>
                </p:oleObj>
              </mc:Choice>
              <mc:Fallback>
                <p:oleObj name="Equation" r:id="rId7" imgW="342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1301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851150" y="2422525"/>
          <a:ext cx="2101850" cy="1217613"/>
        </p:xfrm>
        <a:graphic>
          <a:graphicData uri="http://schemas.openxmlformats.org/presentationml/2006/ole">
            <mc:AlternateContent xmlns:mc="http://schemas.openxmlformats.org/markup-compatibility/2006">
              <mc:Choice xmlns:v="urn:schemas-microsoft-com:vml" Requires="v">
                <p:oleObj spid="_x0000_s59467" name="Equation" r:id="rId8" imgW="876300" imgH="508000" progId="Equation.DSMT4">
                  <p:embed/>
                </p:oleObj>
              </mc:Choice>
              <mc:Fallback>
                <p:oleObj name="Equation" r:id="rId8" imgW="876300" imgH="508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1150" y="2422525"/>
                        <a:ext cx="21018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913063" y="4876800"/>
          <a:ext cx="1887537" cy="1065213"/>
        </p:xfrm>
        <a:graphic>
          <a:graphicData uri="http://schemas.openxmlformats.org/presentationml/2006/ole">
            <mc:AlternateContent xmlns:mc="http://schemas.openxmlformats.org/markup-compatibility/2006">
              <mc:Choice xmlns:v="urn:schemas-microsoft-com:vml" Requires="v">
                <p:oleObj spid="_x0000_s59468" name="Equation" r:id="rId10" imgW="787400" imgH="444500" progId="Equation.DSMT4">
                  <p:embed/>
                </p:oleObj>
              </mc:Choice>
              <mc:Fallback>
                <p:oleObj name="Equation" r:id="rId10" imgW="7874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3063" y="4876800"/>
                        <a:ext cx="18875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760663" y="3641725"/>
          <a:ext cx="2801937" cy="1157288"/>
        </p:xfrm>
        <a:graphic>
          <a:graphicData uri="http://schemas.openxmlformats.org/presentationml/2006/ole">
            <mc:AlternateContent xmlns:mc="http://schemas.openxmlformats.org/markup-compatibility/2006">
              <mc:Choice xmlns:v="urn:schemas-microsoft-com:vml" Requires="v">
                <p:oleObj spid="_x0000_s59469" name="Equation" r:id="rId12" imgW="1168400" imgH="482600" progId="Equation.DSMT4">
                  <p:embed/>
                </p:oleObj>
              </mc:Choice>
              <mc:Fallback>
                <p:oleObj name="Equation" r:id="rId12" imgW="11684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663" y="3641725"/>
                        <a:ext cx="280193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905000" y="3717925"/>
          <a:ext cx="822325" cy="1065213"/>
        </p:xfrm>
        <a:graphic>
          <a:graphicData uri="http://schemas.openxmlformats.org/presentationml/2006/ole">
            <mc:AlternateContent xmlns:mc="http://schemas.openxmlformats.org/markup-compatibility/2006">
              <mc:Choice xmlns:v="urn:schemas-microsoft-com:vml" Requires="v">
                <p:oleObj spid="_x0000_s59470" name="Equation" r:id="rId14" imgW="342900" imgH="444500" progId="Equation.DSMT4">
                  <p:embed/>
                </p:oleObj>
              </mc:Choice>
              <mc:Fallback>
                <p:oleObj name="Equation" r:id="rId14" imgW="342900" imgH="444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717925"/>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1905000" y="51133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i="1">
                <a:solidFill>
                  <a:srgbClr val="FF0000"/>
                </a:solidFill>
              </a:rPr>
              <a:t>Vậy:</a:t>
            </a:r>
          </a:p>
        </p:txBody>
      </p:sp>
    </p:spTree>
    <p:extLst>
      <p:ext uri="{BB962C8B-B14F-4D97-AF65-F5344CB8AC3E}">
        <p14:creationId xmlns:p14="http://schemas.microsoft.com/office/powerpoint/2010/main" val="4026682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76200" y="76200"/>
            <a:ext cx="220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1. </a:t>
            </a:r>
            <a:r>
              <a:rPr lang="en-US" sz="3000" b="1" u="sng">
                <a:solidFill>
                  <a:srgbClr val="FF0000"/>
                </a:solidFill>
              </a:rPr>
              <a:t>Định lí:</a:t>
            </a:r>
          </a:p>
        </p:txBody>
      </p:sp>
      <p:sp>
        <p:nvSpPr>
          <p:cNvPr id="40964" name="Text Box 4"/>
          <p:cNvSpPr txBox="1">
            <a:spLocks noChangeArrowheads="1"/>
          </p:cNvSpPr>
          <p:nvPr/>
        </p:nvSpPr>
        <p:spPr bwMode="auto">
          <a:xfrm>
            <a:off x="304800" y="685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Định lí:</a:t>
            </a:r>
          </a:p>
        </p:txBody>
      </p:sp>
      <p:graphicFrame>
        <p:nvGraphicFramePr>
          <p:cNvPr id="40967" name="Object 7"/>
          <p:cNvGraphicFramePr>
            <a:graphicFrameLocks noChangeAspect="1"/>
          </p:cNvGraphicFramePr>
          <p:nvPr>
            <p:extLst>
              <p:ext uri="{D42A27DB-BD31-4B8C-83A1-F6EECF244321}">
                <p14:modId xmlns:p14="http://schemas.microsoft.com/office/powerpoint/2010/main" val="1075416629"/>
              </p:ext>
            </p:extLst>
          </p:nvPr>
        </p:nvGraphicFramePr>
        <p:xfrm>
          <a:off x="3889375" y="1851025"/>
          <a:ext cx="1597025" cy="1120775"/>
        </p:xfrm>
        <a:graphic>
          <a:graphicData uri="http://schemas.openxmlformats.org/presentationml/2006/ole">
            <mc:AlternateContent xmlns:mc="http://schemas.openxmlformats.org/markup-compatibility/2006">
              <mc:Choice xmlns:v="urn:schemas-microsoft-com:vml" Requires="v">
                <p:oleObj spid="_x0000_s61470" name="Equation" r:id="rId3" imgW="635000" imgH="444500" progId="Equation.DSMT4">
                  <p:embed/>
                </p:oleObj>
              </mc:Choice>
              <mc:Fallback>
                <p:oleObj name="Equation" r:id="rId3" imgW="6350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5" y="1851025"/>
                        <a:ext cx="15970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1" name="Text Box 11"/>
          <p:cNvSpPr txBox="1">
            <a:spLocks noChangeArrowheads="1"/>
          </p:cNvSpPr>
          <p:nvPr/>
        </p:nvSpPr>
        <p:spPr bwMode="auto">
          <a:xfrm>
            <a:off x="1981200" y="1308100"/>
            <a:ext cx="6096000" cy="18161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i="1">
                <a:solidFill>
                  <a:srgbClr val="000000"/>
                </a:solidFill>
              </a:rPr>
              <a:t>Với số </a:t>
            </a:r>
            <a:r>
              <a:rPr lang="en-US" b="1" i="1">
                <a:solidFill>
                  <a:srgbClr val="FF0000"/>
                </a:solidFill>
              </a:rPr>
              <a:t>a không âm </a:t>
            </a:r>
            <a:r>
              <a:rPr lang="en-US" b="1" i="1">
                <a:solidFill>
                  <a:srgbClr val="000000"/>
                </a:solidFill>
              </a:rPr>
              <a:t>và số </a:t>
            </a:r>
            <a:r>
              <a:rPr lang="en-US" b="1" i="1">
                <a:solidFill>
                  <a:srgbClr val="FF0000"/>
                </a:solidFill>
              </a:rPr>
              <a:t>b dương</a:t>
            </a:r>
            <a:r>
              <a:rPr lang="en-US" b="1" i="1">
                <a:solidFill>
                  <a:srgbClr val="000000"/>
                </a:solidFill>
              </a:rPr>
              <a:t>, ta có:</a:t>
            </a:r>
          </a:p>
          <a:p>
            <a:pPr>
              <a:spcBef>
                <a:spcPct val="50000"/>
              </a:spcBef>
            </a:pPr>
            <a:r>
              <a:rPr lang="en-US" b="1" i="1">
                <a:solidFill>
                  <a:srgbClr val="000000"/>
                </a:solidFill>
              </a:rPr>
              <a:t>  </a:t>
            </a:r>
          </a:p>
          <a:p>
            <a:pPr>
              <a:spcBef>
                <a:spcPct val="50000"/>
              </a:spcBef>
            </a:pPr>
            <a:endParaRPr lang="en-US" b="1" i="1">
              <a:solidFill>
                <a:srgbClr val="000000"/>
              </a:solidFill>
            </a:endParaRPr>
          </a:p>
        </p:txBody>
      </p:sp>
      <p:sp>
        <p:nvSpPr>
          <p:cNvPr id="15" name="Text Box 4"/>
          <p:cNvSpPr txBox="1">
            <a:spLocks noChangeArrowheads="1"/>
          </p:cNvSpPr>
          <p:nvPr/>
        </p:nvSpPr>
        <p:spPr bwMode="auto">
          <a:xfrm>
            <a:off x="304800" y="3352800"/>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a:t>
            </a:r>
            <a:r>
              <a:rPr lang="en-US" b="1" smtClean="0">
                <a:solidFill>
                  <a:schemeClr val="hlink"/>
                </a:solidFill>
              </a:rPr>
              <a:t>Nhắc lại: </a:t>
            </a:r>
            <a:r>
              <a:rPr lang="en-US" smtClean="0"/>
              <a:t>Lũy thừa của một thương </a:t>
            </a:r>
            <a:endParaRPr lang="en-US" b="1">
              <a:solidFill>
                <a:schemeClr val="hlin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01123459"/>
              </p:ext>
            </p:extLst>
          </p:nvPr>
        </p:nvGraphicFramePr>
        <p:xfrm>
          <a:off x="1066800" y="4038600"/>
          <a:ext cx="2704070" cy="990600"/>
        </p:xfrm>
        <a:graphic>
          <a:graphicData uri="http://schemas.openxmlformats.org/presentationml/2006/ole">
            <mc:AlternateContent xmlns:mc="http://schemas.openxmlformats.org/markup-compatibility/2006">
              <mc:Choice xmlns:v="urn:schemas-microsoft-com:vml" Requires="v">
                <p:oleObj spid="_x0000_s61471" name="Equation" r:id="rId5" imgW="1282680" imgH="469800" progId="Equation.DSMT4">
                  <p:embed/>
                </p:oleObj>
              </mc:Choice>
              <mc:Fallback>
                <p:oleObj name="Equation" r:id="rId5" imgW="1282680" imgH="469800" progId="Equation.DSMT4">
                  <p:embed/>
                  <p:pic>
                    <p:nvPicPr>
                      <p:cNvPr id="0" name=""/>
                      <p:cNvPicPr/>
                      <p:nvPr/>
                    </p:nvPicPr>
                    <p:blipFill>
                      <a:blip r:embed="rId6"/>
                      <a:stretch>
                        <a:fillRect/>
                      </a:stretch>
                    </p:blipFill>
                    <p:spPr>
                      <a:xfrm>
                        <a:off x="1066800" y="4038600"/>
                        <a:ext cx="2704070" cy="990600"/>
                      </a:xfrm>
                      <a:prstGeom prst="rect">
                        <a:avLst/>
                      </a:prstGeom>
                    </p:spPr>
                  </p:pic>
                </p:oleObj>
              </mc:Fallback>
            </mc:AlternateContent>
          </a:graphicData>
        </a:graphic>
      </p:graphicFrame>
      <p:sp>
        <p:nvSpPr>
          <p:cNvPr id="20" name="Text Box 4"/>
          <p:cNvSpPr txBox="1">
            <a:spLocks noChangeArrowheads="1"/>
          </p:cNvSpPr>
          <p:nvPr/>
        </p:nvSpPr>
        <p:spPr bwMode="auto">
          <a:xfrm>
            <a:off x="3810000" y="4267200"/>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smtClean="0">
                <a:solidFill>
                  <a:schemeClr val="hlink"/>
                </a:solidFill>
              </a:rPr>
              <a:t>So sánh</a:t>
            </a:r>
            <a:endParaRPr lang="en-US" b="1">
              <a:solidFill>
                <a:schemeClr val="hlin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950458505"/>
              </p:ext>
            </p:extLst>
          </p:nvPr>
        </p:nvGraphicFramePr>
        <p:xfrm>
          <a:off x="5310187" y="3873500"/>
          <a:ext cx="3452813" cy="1311275"/>
        </p:xfrm>
        <a:graphic>
          <a:graphicData uri="http://schemas.openxmlformats.org/presentationml/2006/ole">
            <mc:AlternateContent xmlns:mc="http://schemas.openxmlformats.org/markup-compatibility/2006">
              <mc:Choice xmlns:v="urn:schemas-microsoft-com:vml" Requires="v">
                <p:oleObj spid="_x0000_s61472" name="Equation" r:id="rId7" imgW="1638000" imgH="622080" progId="Equation.DSMT4">
                  <p:embed/>
                </p:oleObj>
              </mc:Choice>
              <mc:Fallback>
                <p:oleObj name="Equation" r:id="rId7" imgW="1638000" imgH="622080" progId="Equation.DSMT4">
                  <p:embed/>
                  <p:pic>
                    <p:nvPicPr>
                      <p:cNvPr id="0" name=""/>
                      <p:cNvPicPr/>
                      <p:nvPr/>
                    </p:nvPicPr>
                    <p:blipFill>
                      <a:blip r:embed="rId8"/>
                      <a:stretch>
                        <a:fillRect/>
                      </a:stretch>
                    </p:blipFill>
                    <p:spPr>
                      <a:xfrm>
                        <a:off x="5310187" y="3873500"/>
                        <a:ext cx="3452813" cy="1311275"/>
                      </a:xfrm>
                      <a:prstGeom prst="rect">
                        <a:avLst/>
                      </a:prstGeom>
                    </p:spPr>
                  </p:pic>
                </p:oleObj>
              </mc:Fallback>
            </mc:AlternateContent>
          </a:graphicData>
        </a:graphic>
      </p:graphicFrame>
    </p:spTree>
    <p:extLst>
      <p:ext uri="{BB962C8B-B14F-4D97-AF65-F5344CB8AC3E}">
        <p14:creationId xmlns:p14="http://schemas.microsoft.com/office/powerpoint/2010/main" val="33720634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randombar(horizontal)">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0971"/>
                                        </p:tgtEl>
                                        <p:attrNameLst>
                                          <p:attrName>style.visibility</p:attrName>
                                        </p:attrNameLst>
                                      </p:cBhvr>
                                      <p:to>
                                        <p:strVal val="visible"/>
                                      </p:to>
                                    </p:set>
                                    <p:anim calcmode="discrete" valueType="clr">
                                      <p:cBhvr override="childStyle">
                                        <p:cTn id="17" dur="80"/>
                                        <p:tgtEl>
                                          <p:spTgt spid="4097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0971"/>
                                        </p:tgtEl>
                                        <p:attrNameLst>
                                          <p:attrName>fillcolor</p:attrName>
                                        </p:attrNameLst>
                                      </p:cBhvr>
                                      <p:tavLst>
                                        <p:tav tm="0">
                                          <p:val>
                                            <p:clrVal>
                                              <a:schemeClr val="accent2"/>
                                            </p:clrVal>
                                          </p:val>
                                        </p:tav>
                                        <p:tav tm="50000">
                                          <p:val>
                                            <p:clrVal>
                                              <a:schemeClr val="hlink"/>
                                            </p:clrVal>
                                          </p:val>
                                        </p:tav>
                                      </p:tavLst>
                                    </p:anim>
                                    <p:set>
                                      <p:cBhvr>
                                        <p:cTn id="19" dur="80"/>
                                        <p:tgtEl>
                                          <p:spTgt spid="40971"/>
                                        </p:tgtEl>
                                        <p:attrNameLst>
                                          <p:attrName>fill.type</p:attrName>
                                        </p:attrNameLst>
                                      </p:cBhvr>
                                      <p:to>
                                        <p:strVal val="solid"/>
                                      </p:to>
                                    </p:set>
                                  </p:childTnLst>
                                </p:cTn>
                              </p:par>
                            </p:childTnLst>
                          </p:cTn>
                        </p:par>
                        <p:par>
                          <p:cTn id="20" fill="hold" nodeType="afterGroup">
                            <p:stCondLst>
                              <p:cond delay="1200"/>
                            </p:stCondLst>
                            <p:childTnLst>
                              <p:par>
                                <p:cTn id="21" presetID="12" presetClass="entr" presetSubtype="8" fill="hold" nodeType="afterEffect">
                                  <p:stCondLst>
                                    <p:cond delay="0"/>
                                  </p:stCondLst>
                                  <p:childTnLst>
                                    <p:set>
                                      <p:cBhvr>
                                        <p:cTn id="22" dur="1" fill="hold">
                                          <p:stCondLst>
                                            <p:cond delay="0"/>
                                          </p:stCondLst>
                                        </p:cTn>
                                        <p:tgtEl>
                                          <p:spTgt spid="40967"/>
                                        </p:tgtEl>
                                        <p:attrNameLst>
                                          <p:attrName>style.visibility</p:attrName>
                                        </p:attrNameLst>
                                      </p:cBhvr>
                                      <p:to>
                                        <p:strVal val="visible"/>
                                      </p:to>
                                    </p:set>
                                    <p:anim calcmode="lin" valueType="num">
                                      <p:cBhvr additive="base">
                                        <p:cTn id="23" dur="500"/>
                                        <p:tgtEl>
                                          <p:spTgt spid="40967"/>
                                        </p:tgtEl>
                                        <p:attrNameLst>
                                          <p:attrName>ppt_x</p:attrName>
                                        </p:attrNameLst>
                                      </p:cBhvr>
                                      <p:tavLst>
                                        <p:tav tm="0">
                                          <p:val>
                                            <p:strVal val="#ppt_x-#ppt_w*1.125000"/>
                                          </p:val>
                                        </p:tav>
                                        <p:tav tm="100000">
                                          <p:val>
                                            <p:strVal val="#ppt_x"/>
                                          </p:val>
                                        </p:tav>
                                      </p:tavLst>
                                    </p:anim>
                                    <p:animEffect transition="in" filter="wipe(right)">
                                      <p:cBhvr>
                                        <p:cTn id="24" dur="500"/>
                                        <p:tgtEl>
                                          <p:spTgt spid="4096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71" grpId="0" animBg="1"/>
      <p:bldP spid="15"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6" name="Text Box 82"/>
          <p:cNvSpPr txBox="1">
            <a:spLocks noChangeArrowheads="1"/>
          </p:cNvSpPr>
          <p:nvPr/>
        </p:nvSpPr>
        <p:spPr bwMode="auto">
          <a:xfrm>
            <a:off x="76200" y="76200"/>
            <a:ext cx="2590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smtClean="0">
                <a:solidFill>
                  <a:srgbClr val="FF0000"/>
                </a:solidFill>
              </a:rPr>
              <a:t>2. Quy tắc:</a:t>
            </a:r>
            <a:endParaRPr lang="en-US" sz="3000" b="1" u="sng">
              <a:solidFill>
                <a:srgbClr val="FF0000"/>
              </a:solidFill>
            </a:endParaRPr>
          </a:p>
        </p:txBody>
      </p:sp>
      <p:sp>
        <p:nvSpPr>
          <p:cNvPr id="11349" name="Text Box 85"/>
          <p:cNvSpPr txBox="1">
            <a:spLocks noChangeArrowheads="1"/>
          </p:cNvSpPr>
          <p:nvPr/>
        </p:nvSpPr>
        <p:spPr bwMode="auto">
          <a:xfrm>
            <a:off x="381000" y="684212"/>
            <a:ext cx="8610600" cy="2211388"/>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lnSpc>
                <a:spcPct val="150000"/>
              </a:lnSpc>
              <a:spcBef>
                <a:spcPct val="50000"/>
              </a:spcBef>
            </a:pPr>
            <a:r>
              <a:rPr lang="en-US" b="1" i="1">
                <a:solidFill>
                  <a:srgbClr val="000000"/>
                </a:solidFill>
              </a:rPr>
              <a:t>Muốn khai phương một thương      , trong đó số </a:t>
            </a:r>
            <a:r>
              <a:rPr lang="en-US" b="1" i="1">
                <a:solidFill>
                  <a:srgbClr val="FF0000"/>
                </a:solidFill>
              </a:rPr>
              <a:t>a không </a:t>
            </a:r>
          </a:p>
          <a:p>
            <a:pPr algn="just">
              <a:lnSpc>
                <a:spcPct val="150000"/>
              </a:lnSpc>
              <a:spcBef>
                <a:spcPct val="50000"/>
              </a:spcBef>
            </a:pPr>
            <a:r>
              <a:rPr lang="en-US" b="1" i="1">
                <a:solidFill>
                  <a:srgbClr val="FF0000"/>
                </a:solidFill>
              </a:rPr>
              <a:t>âm</a:t>
            </a:r>
            <a:r>
              <a:rPr lang="en-US" b="1" i="1">
                <a:solidFill>
                  <a:srgbClr val="000000"/>
                </a:solidFill>
              </a:rPr>
              <a:t> và số </a:t>
            </a:r>
            <a:r>
              <a:rPr lang="en-US" b="1" i="1">
                <a:solidFill>
                  <a:srgbClr val="FF0000"/>
                </a:solidFill>
              </a:rPr>
              <a:t>b dương</a:t>
            </a:r>
            <a:r>
              <a:rPr lang="en-US" b="1" i="1">
                <a:solidFill>
                  <a:srgbClr val="000000"/>
                </a:solidFill>
              </a:rPr>
              <a:t>, ta </a:t>
            </a:r>
            <a:r>
              <a:rPr lang="en-US" b="1" i="1">
                <a:solidFill>
                  <a:srgbClr val="FF0000"/>
                </a:solidFill>
              </a:rPr>
              <a:t>có thể</a:t>
            </a:r>
            <a:r>
              <a:rPr lang="en-US" b="1" i="1">
                <a:solidFill>
                  <a:srgbClr val="000000"/>
                </a:solidFill>
              </a:rPr>
              <a:t> lần lượt khai phương số a và số b, rồi lấy kết quả thứ nhất chia cho kết quả thứ hai. </a:t>
            </a:r>
          </a:p>
        </p:txBody>
      </p:sp>
      <p:sp>
        <p:nvSpPr>
          <p:cNvPr id="11366" name="Text Box 102"/>
          <p:cNvSpPr txBox="1">
            <a:spLocks noChangeArrowheads="1"/>
          </p:cNvSpPr>
          <p:nvPr/>
        </p:nvSpPr>
        <p:spPr bwMode="auto">
          <a:xfrm>
            <a:off x="76200" y="29718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u="sng">
                <a:solidFill>
                  <a:schemeClr val="hlink"/>
                </a:solidFill>
              </a:rPr>
              <a:t> Ví dụ 1</a:t>
            </a:r>
            <a:r>
              <a:rPr lang="en-US">
                <a:solidFill>
                  <a:schemeClr val="hlink"/>
                </a:solidFill>
              </a:rPr>
              <a:t>: Áp dụng quy tắc khai phương một thương, hãy tính:</a:t>
            </a:r>
          </a:p>
        </p:txBody>
      </p:sp>
      <p:graphicFrame>
        <p:nvGraphicFramePr>
          <p:cNvPr id="17" name="Object 14"/>
          <p:cNvGraphicFramePr>
            <a:graphicFrameLocks noChangeAspect="1"/>
          </p:cNvGraphicFramePr>
          <p:nvPr/>
        </p:nvGraphicFramePr>
        <p:xfrm>
          <a:off x="5178425" y="685800"/>
          <a:ext cx="384175" cy="992188"/>
        </p:xfrm>
        <a:graphic>
          <a:graphicData uri="http://schemas.openxmlformats.org/presentationml/2006/ole">
            <mc:AlternateContent xmlns:mc="http://schemas.openxmlformats.org/markup-compatibility/2006">
              <mc:Choice xmlns:v="urn:schemas-microsoft-com:vml" Requires="v">
                <p:oleObj spid="_x0000_s62506" name="Equation" r:id="rId3" imgW="152400" imgH="393700" progId="Equation.DSMT4">
                  <p:embed/>
                </p:oleObj>
              </mc:Choice>
              <mc:Fallback>
                <p:oleObj name="Equation" r:id="rId3" imgW="1524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425" y="685800"/>
                        <a:ext cx="384175"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 name="Object 17"/>
          <p:cNvGraphicFramePr>
            <a:graphicFrameLocks noChangeAspect="1"/>
          </p:cNvGraphicFramePr>
          <p:nvPr/>
        </p:nvGraphicFramePr>
        <p:xfrm>
          <a:off x="1066800" y="3505200"/>
          <a:ext cx="822325" cy="1035050"/>
        </p:xfrm>
        <a:graphic>
          <a:graphicData uri="http://schemas.openxmlformats.org/presentationml/2006/ole">
            <mc:AlternateContent xmlns:mc="http://schemas.openxmlformats.org/markup-compatibility/2006">
              <mc:Choice xmlns:v="urn:schemas-microsoft-com:vml" Requires="v">
                <p:oleObj spid="_x0000_s62507" name="Equation" r:id="rId5" imgW="342900" imgH="431800" progId="Equation.DSMT4">
                  <p:embed/>
                </p:oleObj>
              </mc:Choice>
              <mc:Fallback>
                <p:oleObj name="Equation" r:id="rId5" imgW="3429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505200"/>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533400" y="38100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21" name="Object 20"/>
          <p:cNvGraphicFramePr>
            <a:graphicFrameLocks noChangeAspect="1"/>
          </p:cNvGraphicFramePr>
          <p:nvPr/>
        </p:nvGraphicFramePr>
        <p:xfrm>
          <a:off x="1981200" y="3505200"/>
          <a:ext cx="1735138" cy="1065213"/>
        </p:xfrm>
        <a:graphic>
          <a:graphicData uri="http://schemas.openxmlformats.org/presentationml/2006/ole">
            <mc:AlternateContent xmlns:mc="http://schemas.openxmlformats.org/markup-compatibility/2006">
              <mc:Choice xmlns:v="urn:schemas-microsoft-com:vml" Requires="v">
                <p:oleObj spid="_x0000_s62508" name="Equation" r:id="rId7" imgW="723900" imgH="444500" progId="Equation.DSMT4">
                  <p:embed/>
                </p:oleObj>
              </mc:Choice>
              <mc:Fallback>
                <p:oleObj name="Equation" r:id="rId7" imgW="7239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505200"/>
                        <a:ext cx="173513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a:spLocks noChangeArrowheads="1"/>
          </p:cNvSpPr>
          <p:nvPr/>
        </p:nvSpPr>
        <p:spPr bwMode="auto">
          <a:xfrm>
            <a:off x="533400"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3" name="Object 22"/>
          <p:cNvGraphicFramePr>
            <a:graphicFrameLocks noChangeAspect="1"/>
          </p:cNvGraphicFramePr>
          <p:nvPr/>
        </p:nvGraphicFramePr>
        <p:xfrm>
          <a:off x="1084263" y="4724400"/>
          <a:ext cx="1430337" cy="1035050"/>
        </p:xfrm>
        <a:graphic>
          <a:graphicData uri="http://schemas.openxmlformats.org/presentationml/2006/ole">
            <mc:AlternateContent xmlns:mc="http://schemas.openxmlformats.org/markup-compatibility/2006">
              <mc:Choice xmlns:v="urn:schemas-microsoft-com:vml" Requires="v">
                <p:oleObj spid="_x0000_s62509" name="Equation" r:id="rId9" imgW="596900" imgH="431800" progId="Equation.DSMT4">
                  <p:embed/>
                </p:oleObj>
              </mc:Choice>
              <mc:Fallback>
                <p:oleObj name="Equation" r:id="rId9" imgW="5969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4263" y="4724400"/>
                        <a:ext cx="14303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51181713"/>
              </p:ext>
            </p:extLst>
          </p:nvPr>
        </p:nvGraphicFramePr>
        <p:xfrm>
          <a:off x="2611438" y="4724400"/>
          <a:ext cx="4627562" cy="1065213"/>
        </p:xfrm>
        <a:graphic>
          <a:graphicData uri="http://schemas.openxmlformats.org/presentationml/2006/ole">
            <mc:AlternateContent xmlns:mc="http://schemas.openxmlformats.org/markup-compatibility/2006">
              <mc:Choice xmlns:v="urn:schemas-microsoft-com:vml" Requires="v">
                <p:oleObj spid="_x0000_s62510" name="Equation" r:id="rId11" imgW="1930320" imgH="444240" progId="Equation.DSMT4">
                  <p:embed/>
                </p:oleObj>
              </mc:Choice>
              <mc:Fallback>
                <p:oleObj name="Equation" r:id="rId11" imgW="1930320" imgH="444240" progId="Equation.DSMT4">
                  <p:embed/>
                  <p:pic>
                    <p:nvPicPr>
                      <p:cNvPr id="0" name=""/>
                      <p:cNvPicPr>
                        <a:picLocks noChangeAspect="1" noChangeArrowheads="1"/>
                      </p:cNvPicPr>
                      <p:nvPr/>
                    </p:nvPicPr>
                    <p:blipFill>
                      <a:blip r:embed="rId12"/>
                      <a:srcRect/>
                      <a:stretch>
                        <a:fillRect/>
                      </a:stretch>
                    </p:blipFill>
                    <p:spPr bwMode="auto">
                      <a:xfrm>
                        <a:off x="2611438" y="4724400"/>
                        <a:ext cx="46275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008602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346"/>
                                        </p:tgtEl>
                                        <p:attrNameLst>
                                          <p:attrName>style.visibility</p:attrName>
                                        </p:attrNameLst>
                                      </p:cBhvr>
                                      <p:to>
                                        <p:strVal val="visible"/>
                                      </p:to>
                                    </p:set>
                                    <p:animEffect transition="in" filter="randombar(horizontal)">
                                      <p:cBhvr>
                                        <p:cTn id="7" dur="500"/>
                                        <p:tgtEl>
                                          <p:spTgt spid="11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49"/>
                                        </p:tgtEl>
                                        <p:attrNameLst>
                                          <p:attrName>style.visibility</p:attrName>
                                        </p:attrNameLst>
                                      </p:cBhvr>
                                      <p:to>
                                        <p:strVal val="visible"/>
                                      </p:to>
                                    </p:set>
                                    <p:animEffect transition="in" filter="wipe(up)">
                                      <p:cBhvr>
                                        <p:cTn id="12" dur="500"/>
                                        <p:tgtEl>
                                          <p:spTgt spid="11349"/>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366"/>
                                        </p:tgtEl>
                                        <p:attrNameLst>
                                          <p:attrName>style.visibility</p:attrName>
                                        </p:attrNameLst>
                                      </p:cBhvr>
                                      <p:to>
                                        <p:strVal val="visible"/>
                                      </p:to>
                                    </p:set>
                                    <p:animEffect transition="in" filter="dissolve">
                                      <p:cBhvr>
                                        <p:cTn id="20" dur="500"/>
                                        <p:tgtEl>
                                          <p:spTgt spid="113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 grpId="0"/>
      <p:bldP spid="11349" grpId="0" animBg="1"/>
      <p:bldP spid="11366" grpId="0"/>
      <p:bldP spid="2"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381000" y="228600"/>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 2. Tính</a:t>
            </a:r>
          </a:p>
        </p:txBody>
      </p:sp>
      <p:sp>
        <p:nvSpPr>
          <p:cNvPr id="22530" name="Text Box 30"/>
          <p:cNvSpPr txBox="1">
            <a:spLocks noChangeArrowheads="1"/>
          </p:cNvSpPr>
          <p:nvPr/>
        </p:nvSpPr>
        <p:spPr bwMode="auto">
          <a:xfrm>
            <a:off x="3505200"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nvGraphicFramePr>
        <p:xfrm>
          <a:off x="1814513" y="2892425"/>
          <a:ext cx="3238500" cy="1146175"/>
        </p:xfrm>
        <a:graphic>
          <a:graphicData uri="http://schemas.openxmlformats.org/presentationml/2006/ole">
            <mc:AlternateContent xmlns:mc="http://schemas.openxmlformats.org/markup-compatibility/2006">
              <mc:Choice xmlns:v="urn:schemas-microsoft-com:vml" Requires="v">
                <p:oleObj spid="_x0000_s63532" name="Equation" r:id="rId3" imgW="1358900" imgH="482600" progId="Equation.DSMT4">
                  <p:embed/>
                </p:oleObj>
              </mc:Choice>
              <mc:Fallback>
                <p:oleObj name="Equation" r:id="rId3" imgW="13589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2892425"/>
                        <a:ext cx="32385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nvGraphicFramePr>
        <p:xfrm>
          <a:off x="1189038" y="868363"/>
          <a:ext cx="1008062" cy="1038225"/>
        </p:xfrm>
        <a:graphic>
          <a:graphicData uri="http://schemas.openxmlformats.org/presentationml/2006/ole">
            <mc:AlternateContent xmlns:mc="http://schemas.openxmlformats.org/markup-compatibility/2006">
              <mc:Choice xmlns:v="urn:schemas-microsoft-com:vml" Requires="v">
                <p:oleObj spid="_x0000_s63533" name="Equation" r:id="rId5" imgW="419100" imgH="431800" progId="Equation.DSMT4">
                  <p:embed/>
                </p:oleObj>
              </mc:Choice>
              <mc:Fallback>
                <p:oleObj name="Equation" r:id="rId5" imgW="4191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038" y="868363"/>
                        <a:ext cx="1008062"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6021388" y="990600"/>
          <a:ext cx="1460500" cy="590550"/>
        </p:xfrm>
        <a:graphic>
          <a:graphicData uri="http://schemas.openxmlformats.org/presentationml/2006/ole">
            <mc:AlternateContent xmlns:mc="http://schemas.openxmlformats.org/markup-compatibility/2006">
              <mc:Choice xmlns:v="urn:schemas-microsoft-com:vml" Requires="v">
                <p:oleObj spid="_x0000_s63534" name="Equation" r:id="rId7" imgW="596900" imgH="241300" progId="Equation.DSMT4">
                  <p:embed/>
                </p:oleObj>
              </mc:Choice>
              <mc:Fallback>
                <p:oleObj name="Equation" r:id="rId7" imgW="5969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8" y="990600"/>
                        <a:ext cx="14605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nvGraphicFramePr>
        <p:xfrm>
          <a:off x="2047875" y="4870450"/>
          <a:ext cx="6516688" cy="1149350"/>
        </p:xfrm>
        <a:graphic>
          <a:graphicData uri="http://schemas.openxmlformats.org/presentationml/2006/ole">
            <mc:AlternateContent xmlns:mc="http://schemas.openxmlformats.org/markup-compatibility/2006">
              <mc:Choice xmlns:v="urn:schemas-microsoft-com:vml" Requires="v">
                <p:oleObj spid="_x0000_s63535" name="Equation" r:id="rId9" imgW="2730500" imgH="482600" progId="Equation.DSMT4">
                  <p:embed/>
                </p:oleObj>
              </mc:Choice>
              <mc:Fallback>
                <p:oleObj name="Equation" r:id="rId9" imgW="2730500" imgH="482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7875" y="4870450"/>
                        <a:ext cx="65166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533400"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86400" y="990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381000"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39"/>
          <p:cNvGraphicFramePr>
            <a:graphicFrameLocks noChangeAspect="1"/>
          </p:cNvGraphicFramePr>
          <p:nvPr/>
        </p:nvGraphicFramePr>
        <p:xfrm>
          <a:off x="838200" y="2922588"/>
          <a:ext cx="1009650" cy="1039812"/>
        </p:xfrm>
        <a:graphic>
          <a:graphicData uri="http://schemas.openxmlformats.org/presentationml/2006/ole">
            <mc:AlternateContent xmlns:mc="http://schemas.openxmlformats.org/markup-compatibility/2006">
              <mc:Choice xmlns:v="urn:schemas-microsoft-com:vml" Requires="v">
                <p:oleObj spid="_x0000_s63536" name="Equation" r:id="rId11" imgW="419100" imgH="431800" progId="Equation.DSMT4">
                  <p:embed/>
                </p:oleObj>
              </mc:Choice>
              <mc:Fallback>
                <p:oleObj name="Equation" r:id="rId11" imgW="4191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2922588"/>
                        <a:ext cx="1009650" cy="103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 name="TextBox 19"/>
          <p:cNvSpPr txBox="1">
            <a:spLocks noChangeArrowheads="1"/>
          </p:cNvSpPr>
          <p:nvPr/>
        </p:nvSpPr>
        <p:spPr bwMode="auto">
          <a:xfrm>
            <a:off x="304800" y="510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nvGraphicFramePr>
        <p:xfrm>
          <a:off x="838200" y="5029200"/>
          <a:ext cx="1341438" cy="682625"/>
        </p:xfrm>
        <a:graphic>
          <a:graphicData uri="http://schemas.openxmlformats.org/presentationml/2006/ole">
            <mc:AlternateContent xmlns:mc="http://schemas.openxmlformats.org/markup-compatibility/2006">
              <mc:Choice xmlns:v="urn:schemas-microsoft-com:vml" Requires="v">
                <p:oleObj spid="_x0000_s63537" name="Equation" r:id="rId13" imgW="596900" imgH="241300" progId="Equation.DSMT4">
                  <p:embed/>
                </p:oleObj>
              </mc:Choice>
              <mc:Fallback>
                <p:oleObj name="Equation" r:id="rId13" imgW="596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5029200"/>
                        <a:ext cx="13414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2087165"/>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212725"/>
            <a:ext cx="236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41988" name="Text Box 4"/>
          <p:cNvSpPr txBox="1">
            <a:spLocks noChangeArrowheads="1"/>
          </p:cNvSpPr>
          <p:nvPr/>
        </p:nvSpPr>
        <p:spPr bwMode="auto">
          <a:xfrm>
            <a:off x="457200" y="1524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b. </a:t>
            </a:r>
            <a:r>
              <a:rPr lang="en-US" b="1" u="sng">
                <a:solidFill>
                  <a:schemeClr val="hlink"/>
                </a:solidFill>
              </a:rPr>
              <a:t>Quy tắc chia các căn bậc hai:</a:t>
            </a:r>
          </a:p>
        </p:txBody>
      </p:sp>
      <p:sp>
        <p:nvSpPr>
          <p:cNvPr id="41989" name="Text Box 5"/>
          <p:cNvSpPr txBox="1">
            <a:spLocks noChangeArrowheads="1"/>
          </p:cNvSpPr>
          <p:nvPr/>
        </p:nvSpPr>
        <p:spPr bwMode="auto">
          <a:xfrm>
            <a:off x="304800" y="762000"/>
            <a:ext cx="8410575" cy="129222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spcBef>
                <a:spcPct val="50000"/>
              </a:spcBef>
            </a:pPr>
            <a:r>
              <a:rPr lang="en-US" sz="2600" b="1" i="1"/>
              <a:t>Muốn chia căn bậc hai của số a không âm cho căn bậc hai của số b dương, ta </a:t>
            </a:r>
            <a:r>
              <a:rPr lang="en-US" sz="2600" b="1" i="1">
                <a:solidFill>
                  <a:srgbClr val="FF0000"/>
                </a:solidFill>
              </a:rPr>
              <a:t>có thể</a:t>
            </a:r>
            <a:r>
              <a:rPr lang="en-US" sz="2600" b="1" i="1"/>
              <a:t> chia số a cho số b rồi khai phương kết quả đó. </a:t>
            </a:r>
          </a:p>
        </p:txBody>
      </p:sp>
      <p:sp>
        <p:nvSpPr>
          <p:cNvPr id="41991" name="Text Box 7"/>
          <p:cNvSpPr txBox="1">
            <a:spLocks noChangeArrowheads="1"/>
          </p:cNvSpPr>
          <p:nvPr/>
        </p:nvSpPr>
        <p:spPr bwMode="auto">
          <a:xfrm>
            <a:off x="533400" y="22098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Ví dụ 2: Tính</a:t>
            </a:r>
          </a:p>
        </p:txBody>
      </p:sp>
      <p:sp>
        <p:nvSpPr>
          <p:cNvPr id="41992" name="Text Box 8"/>
          <p:cNvSpPr txBox="1">
            <a:spLocks noChangeArrowheads="1"/>
          </p:cNvSpPr>
          <p:nvPr/>
        </p:nvSpPr>
        <p:spPr bwMode="auto">
          <a:xfrm>
            <a:off x="3886200" y="36576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Giải</a:t>
            </a:r>
          </a:p>
        </p:txBody>
      </p:sp>
      <p:graphicFrame>
        <p:nvGraphicFramePr>
          <p:cNvPr id="17" name="Object 16"/>
          <p:cNvGraphicFramePr>
            <a:graphicFrameLocks noChangeAspect="1"/>
          </p:cNvGraphicFramePr>
          <p:nvPr/>
        </p:nvGraphicFramePr>
        <p:xfrm>
          <a:off x="1447800" y="4268788"/>
          <a:ext cx="822325" cy="1066800"/>
        </p:xfrm>
        <a:graphic>
          <a:graphicData uri="http://schemas.openxmlformats.org/presentationml/2006/ole">
            <mc:AlternateContent xmlns:mc="http://schemas.openxmlformats.org/markup-compatibility/2006">
              <mc:Choice xmlns:v="urn:schemas-microsoft-com:vml" Requires="v">
                <p:oleObj spid="_x0000_s64550" name="Equation" r:id="rId3" imgW="342900" imgH="444500" progId="Equation.DSMT4">
                  <p:embed/>
                </p:oleObj>
              </mc:Choice>
              <mc:Fallback>
                <p:oleObj name="Equation" r:id="rId3" imgW="3429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68788"/>
                        <a:ext cx="822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a:spLocks noChangeArrowheads="1"/>
          </p:cNvSpPr>
          <p:nvPr/>
        </p:nvSpPr>
        <p:spPr bwMode="auto">
          <a:xfrm>
            <a:off x="838200" y="458946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18"/>
          <p:cNvGraphicFramePr>
            <a:graphicFrameLocks noChangeAspect="1"/>
          </p:cNvGraphicFramePr>
          <p:nvPr/>
        </p:nvGraphicFramePr>
        <p:xfrm>
          <a:off x="2362200" y="4298950"/>
          <a:ext cx="2678113" cy="1035050"/>
        </p:xfrm>
        <a:graphic>
          <a:graphicData uri="http://schemas.openxmlformats.org/presentationml/2006/ole">
            <mc:AlternateContent xmlns:mc="http://schemas.openxmlformats.org/markup-compatibility/2006">
              <mc:Choice xmlns:v="urn:schemas-microsoft-com:vml" Requires="v">
                <p:oleObj spid="_x0000_s64551" name="Equation" r:id="rId5" imgW="1117600" imgH="431800" progId="Equation.DSMT4">
                  <p:embed/>
                </p:oleObj>
              </mc:Choice>
              <mc:Fallback>
                <p:oleObj name="Equation" r:id="rId5" imgW="11176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98950"/>
                        <a:ext cx="26781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a:spLocks noChangeArrowheads="1"/>
          </p:cNvSpPr>
          <p:nvPr/>
        </p:nvSpPr>
        <p:spPr bwMode="auto">
          <a:xfrm>
            <a:off x="838200" y="56657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20"/>
          <p:cNvGraphicFramePr>
            <a:graphicFrameLocks noChangeAspect="1"/>
          </p:cNvGraphicFramePr>
          <p:nvPr/>
        </p:nvGraphicFramePr>
        <p:xfrm>
          <a:off x="1511300" y="5503863"/>
          <a:ext cx="1765300" cy="1035050"/>
        </p:xfrm>
        <a:graphic>
          <a:graphicData uri="http://schemas.openxmlformats.org/presentationml/2006/ole">
            <mc:AlternateContent xmlns:mc="http://schemas.openxmlformats.org/markup-compatibility/2006">
              <mc:Choice xmlns:v="urn:schemas-microsoft-com:vml" Requires="v">
                <p:oleObj spid="_x0000_s64552" name="Equation" r:id="rId7" imgW="736600" imgH="431800" progId="Equation.DSMT4">
                  <p:embed/>
                </p:oleObj>
              </mc:Choice>
              <mc:Fallback>
                <p:oleObj name="Equation" r:id="rId7" imgW="7366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300" y="5503863"/>
                        <a:ext cx="17653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3416300" y="5518150"/>
          <a:ext cx="3441700" cy="1035050"/>
        </p:xfrm>
        <a:graphic>
          <a:graphicData uri="http://schemas.openxmlformats.org/presentationml/2006/ole">
            <mc:AlternateContent xmlns:mc="http://schemas.openxmlformats.org/markup-compatibility/2006">
              <mc:Choice xmlns:v="urn:schemas-microsoft-com:vml" Requires="v">
                <p:oleObj spid="_x0000_s64553" name="Equation" r:id="rId9" imgW="1435100" imgH="431800" progId="Equation.DSMT4">
                  <p:embed/>
                </p:oleObj>
              </mc:Choice>
              <mc:Fallback>
                <p:oleObj name="Equation" r:id="rId9" imgW="14351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6300" y="5518150"/>
                        <a:ext cx="34417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39"/>
          <p:cNvGraphicFramePr>
            <a:graphicFrameLocks noChangeAspect="1"/>
          </p:cNvGraphicFramePr>
          <p:nvPr/>
        </p:nvGraphicFramePr>
        <p:xfrm>
          <a:off x="1585913" y="2833688"/>
          <a:ext cx="823912" cy="1068387"/>
        </p:xfrm>
        <a:graphic>
          <a:graphicData uri="http://schemas.openxmlformats.org/presentationml/2006/ole">
            <mc:AlternateContent xmlns:mc="http://schemas.openxmlformats.org/markup-compatibility/2006">
              <mc:Choice xmlns:v="urn:schemas-microsoft-com:vml" Requires="v">
                <p:oleObj spid="_x0000_s64554" name="Equation" r:id="rId11" imgW="342900" imgH="444500" progId="Equation.DSMT4">
                  <p:embed/>
                </p:oleObj>
              </mc:Choice>
              <mc:Fallback>
                <p:oleObj name="Equation" r:id="rId11" imgW="342900" imgH="444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5913" y="2833688"/>
                        <a:ext cx="823912"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a:spLocks noChangeArrowheads="1"/>
          </p:cNvSpPr>
          <p:nvPr/>
        </p:nvSpPr>
        <p:spPr bwMode="auto">
          <a:xfrm>
            <a:off x="838200" y="30464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5" name="TextBox 24"/>
          <p:cNvSpPr txBox="1">
            <a:spLocks noChangeArrowheads="1"/>
          </p:cNvSpPr>
          <p:nvPr/>
        </p:nvSpPr>
        <p:spPr bwMode="auto">
          <a:xfrm>
            <a:off x="5791200" y="29702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6" name="Object 40"/>
          <p:cNvGraphicFramePr>
            <a:graphicFrameLocks noChangeAspect="1"/>
          </p:cNvGraphicFramePr>
          <p:nvPr/>
        </p:nvGraphicFramePr>
        <p:xfrm>
          <a:off x="6156325" y="2662238"/>
          <a:ext cx="1801813" cy="1057275"/>
        </p:xfrm>
        <a:graphic>
          <a:graphicData uri="http://schemas.openxmlformats.org/presentationml/2006/ole">
            <mc:AlternateContent xmlns:mc="http://schemas.openxmlformats.org/markup-compatibility/2006">
              <mc:Choice xmlns:v="urn:schemas-microsoft-com:vml" Requires="v">
                <p:oleObj spid="_x0000_s64555" name="Equation" r:id="rId13" imgW="736600" imgH="431800" progId="Equation.DSMT4">
                  <p:embed/>
                </p:oleObj>
              </mc:Choice>
              <mc:Fallback>
                <p:oleObj name="Equation" r:id="rId13" imgW="7366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325" y="2662238"/>
                        <a:ext cx="1801813"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2113623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p:tgtEl>
                                          <p:spTgt spid="41986"/>
                                        </p:tgtEl>
                                        <p:attrNameLst>
                                          <p:attrName>ppt_y</p:attrName>
                                        </p:attrNameLst>
                                      </p:cBhvr>
                                      <p:tavLst>
                                        <p:tav tm="0">
                                          <p:val>
                                            <p:strVal val="#ppt_y+#ppt_h*1.125000"/>
                                          </p:val>
                                        </p:tav>
                                        <p:tav tm="100000">
                                          <p:val>
                                            <p:strVal val="#ppt_y"/>
                                          </p:val>
                                        </p:tav>
                                      </p:tavLst>
                                    </p:anim>
                                    <p:animEffect transition="in" filter="wipe(up)">
                                      <p:cBhvr>
                                        <p:cTn id="8" dur="500"/>
                                        <p:tgtEl>
                                          <p:spTgt spid="4198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41986"/>
                                        </p:tgtEl>
                                      </p:cBhvr>
                                    </p:animEffect>
                                    <p:set>
                                      <p:cBhvr>
                                        <p:cTn id="13" dur="1" fill="hold">
                                          <p:stCondLst>
                                            <p:cond delay="499"/>
                                          </p:stCondLst>
                                        </p:cTn>
                                        <p:tgtEl>
                                          <p:spTgt spid="41986"/>
                                        </p:tgtEl>
                                        <p:attrNameLst>
                                          <p:attrName>style.visibility</p:attrName>
                                        </p:attrNameLst>
                                      </p:cBhvr>
                                      <p:to>
                                        <p:strVal val="hidden"/>
                                      </p:to>
                                    </p:set>
                                  </p:childTnLst>
                                </p:cTn>
                              </p:par>
                              <p:par>
                                <p:cTn id="14" presetID="12" presetClass="entr" presetSubtype="4" fill="hold" grpId="0" nodeType="withEffect">
                                  <p:stCondLst>
                                    <p:cond delay="0"/>
                                  </p:stCondLst>
                                  <p:childTnLst>
                                    <p:set>
                                      <p:cBhvr>
                                        <p:cTn id="15" dur="1" fill="hold">
                                          <p:stCondLst>
                                            <p:cond delay="0"/>
                                          </p:stCondLst>
                                        </p:cTn>
                                        <p:tgtEl>
                                          <p:spTgt spid="41988"/>
                                        </p:tgtEl>
                                        <p:attrNameLst>
                                          <p:attrName>style.visibility</p:attrName>
                                        </p:attrNameLst>
                                      </p:cBhvr>
                                      <p:to>
                                        <p:strVal val="visible"/>
                                      </p:to>
                                    </p:set>
                                    <p:anim calcmode="lin" valueType="num">
                                      <p:cBhvr additive="base">
                                        <p:cTn id="16" dur="500"/>
                                        <p:tgtEl>
                                          <p:spTgt spid="41988"/>
                                        </p:tgtEl>
                                        <p:attrNameLst>
                                          <p:attrName>ppt_y</p:attrName>
                                        </p:attrNameLst>
                                      </p:cBhvr>
                                      <p:tavLst>
                                        <p:tav tm="0">
                                          <p:val>
                                            <p:strVal val="#ppt_y+#ppt_h*1.125000"/>
                                          </p:val>
                                        </p:tav>
                                        <p:tav tm="100000">
                                          <p:val>
                                            <p:strVal val="#ppt_y"/>
                                          </p:val>
                                        </p:tav>
                                      </p:tavLst>
                                    </p:anim>
                                    <p:animEffect transition="in" filter="wipe(up)">
                                      <p:cBhvr>
                                        <p:cTn id="17" dur="500"/>
                                        <p:tgtEl>
                                          <p:spTgt spid="41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1989"/>
                                        </p:tgtEl>
                                        <p:attrNameLst>
                                          <p:attrName>style.visibility</p:attrName>
                                        </p:attrNameLst>
                                      </p:cBhvr>
                                      <p:to>
                                        <p:strVal val="visible"/>
                                      </p:to>
                                    </p:set>
                                    <p:anim calcmode="lin" valueType="num">
                                      <p:cBhvr additive="base">
                                        <p:cTn id="22" dur="500"/>
                                        <p:tgtEl>
                                          <p:spTgt spid="41989"/>
                                        </p:tgtEl>
                                        <p:attrNameLst>
                                          <p:attrName>ppt_y</p:attrName>
                                        </p:attrNameLst>
                                      </p:cBhvr>
                                      <p:tavLst>
                                        <p:tav tm="0">
                                          <p:val>
                                            <p:strVal val="#ppt_y+#ppt_h*1.125000"/>
                                          </p:val>
                                        </p:tav>
                                        <p:tav tm="100000">
                                          <p:val>
                                            <p:strVal val="#ppt_y"/>
                                          </p:val>
                                        </p:tav>
                                      </p:tavLst>
                                    </p:anim>
                                    <p:animEffect transition="in" filter="wipe(up)">
                                      <p:cBhvr>
                                        <p:cTn id="23" dur="500"/>
                                        <p:tgtEl>
                                          <p:spTgt spid="419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991"/>
                                        </p:tgtEl>
                                        <p:attrNameLst>
                                          <p:attrName>style.visibility</p:attrName>
                                        </p:attrNameLst>
                                      </p:cBhvr>
                                      <p:to>
                                        <p:strVal val="visible"/>
                                      </p:to>
                                    </p:set>
                                    <p:animEffect transition="in" filter="blinds(horizontal)">
                                      <p:cBhvr>
                                        <p:cTn id="28" dur="500"/>
                                        <p:tgtEl>
                                          <p:spTgt spid="4199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par>
                                <p:cTn id="32" presetID="14" presetClass="entr" presetSubtype="1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par>
                                <p:cTn id="38" presetID="14"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1992"/>
                                        </p:tgtEl>
                                        <p:attrNameLst>
                                          <p:attrName>style.visibility</p:attrName>
                                        </p:attrNameLst>
                                      </p:cBhvr>
                                      <p:to>
                                        <p:strVal val="visible"/>
                                      </p:to>
                                    </p:set>
                                    <p:anim calcmode="lin" valueType="num">
                                      <p:cBhvr additive="base">
                                        <p:cTn id="45" dur="500"/>
                                        <p:tgtEl>
                                          <p:spTgt spid="41992"/>
                                        </p:tgtEl>
                                        <p:attrNameLst>
                                          <p:attrName>ppt_y</p:attrName>
                                        </p:attrNameLst>
                                      </p:cBhvr>
                                      <p:tavLst>
                                        <p:tav tm="0">
                                          <p:val>
                                            <p:strVal val="#ppt_y+#ppt_h*1.125000"/>
                                          </p:val>
                                        </p:tav>
                                        <p:tav tm="100000">
                                          <p:val>
                                            <p:strVal val="#ppt_y"/>
                                          </p:val>
                                        </p:tav>
                                      </p:tavLst>
                                    </p:anim>
                                    <p:animEffect transition="in" filter="wipe(up)">
                                      <p:cBhvr>
                                        <p:cTn id="46" dur="500"/>
                                        <p:tgtEl>
                                          <p:spTgt spid="419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par>
                                <p:cTn id="52" presetID="14" presetClass="entr" presetSubtype="1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heckerboard(across)">
                                      <p:cBhvr>
                                        <p:cTn id="64" dur="500"/>
                                        <p:tgtEl>
                                          <p:spTgt spid="20"/>
                                        </p:tgtEl>
                                      </p:cBhvr>
                                    </p:animEffect>
                                  </p:childTnLst>
                                </p:cTn>
                              </p:par>
                              <p:par>
                                <p:cTn id="65" presetID="14" presetClass="entr" presetSubtype="1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randombar(horizontal)">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6" grpId="1"/>
      <p:bldP spid="41988" grpId="0"/>
      <p:bldP spid="41989" grpId="0" animBg="1"/>
      <p:bldP spid="41991" grpId="0"/>
      <p:bldP spid="41992" grpId="0"/>
      <p:bldP spid="18" grpId="0"/>
      <p:bldP spid="20"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28600"/>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 3. Tính</a:t>
            </a:r>
          </a:p>
        </p:txBody>
      </p:sp>
      <p:sp>
        <p:nvSpPr>
          <p:cNvPr id="22530" name="Text Box 30"/>
          <p:cNvSpPr txBox="1">
            <a:spLocks noChangeArrowheads="1"/>
          </p:cNvSpPr>
          <p:nvPr/>
        </p:nvSpPr>
        <p:spPr bwMode="auto">
          <a:xfrm>
            <a:off x="4075113"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nvGraphicFramePr>
        <p:xfrm>
          <a:off x="2608263" y="2952750"/>
          <a:ext cx="3600450" cy="1025525"/>
        </p:xfrm>
        <a:graphic>
          <a:graphicData uri="http://schemas.openxmlformats.org/presentationml/2006/ole">
            <mc:AlternateContent xmlns:mc="http://schemas.openxmlformats.org/markup-compatibility/2006">
              <mc:Choice xmlns:v="urn:schemas-microsoft-com:vml" Requires="v">
                <p:oleObj spid="_x0000_s65580" name="Equation" r:id="rId3" imgW="1511300" imgH="431800" progId="Equation.DSMT4">
                  <p:embed/>
                </p:oleObj>
              </mc:Choice>
              <mc:Fallback>
                <p:oleObj name="Equation" r:id="rId3" imgW="15113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2952750"/>
                        <a:ext cx="36004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nvGraphicFramePr>
        <p:xfrm>
          <a:off x="1758950" y="854075"/>
          <a:ext cx="1008063" cy="1068388"/>
        </p:xfrm>
        <a:graphic>
          <a:graphicData uri="http://schemas.openxmlformats.org/presentationml/2006/ole">
            <mc:AlternateContent xmlns:mc="http://schemas.openxmlformats.org/markup-compatibility/2006">
              <mc:Choice xmlns:v="urn:schemas-microsoft-com:vml" Requires="v">
                <p:oleObj spid="_x0000_s65581" name="Equation" r:id="rId5" imgW="419100" imgH="444500" progId="Equation.DSMT4">
                  <p:embed/>
                </p:oleObj>
              </mc:Choice>
              <mc:Fallback>
                <p:oleObj name="Equation" r:id="rId5" imgW="4191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950" y="854075"/>
                        <a:ext cx="10080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5943600" y="685800"/>
          <a:ext cx="901700" cy="1119188"/>
        </p:xfrm>
        <a:graphic>
          <a:graphicData uri="http://schemas.openxmlformats.org/presentationml/2006/ole">
            <mc:AlternateContent xmlns:mc="http://schemas.openxmlformats.org/markup-compatibility/2006">
              <mc:Choice xmlns:v="urn:schemas-microsoft-com:vml" Requires="v">
                <p:oleObj spid="_x0000_s65582" name="Equation" r:id="rId7" imgW="368300" imgH="457200" progId="Equation.DSMT4">
                  <p:embed/>
                </p:oleObj>
              </mc:Choice>
              <mc:Fallback>
                <p:oleObj name="Equation" r:id="rId7" imgW="3683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685800"/>
                        <a:ext cx="9017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nvGraphicFramePr>
        <p:xfrm>
          <a:off x="2551113" y="4541838"/>
          <a:ext cx="3122612" cy="1209675"/>
        </p:xfrm>
        <a:graphic>
          <a:graphicData uri="http://schemas.openxmlformats.org/presentationml/2006/ole">
            <mc:AlternateContent xmlns:mc="http://schemas.openxmlformats.org/markup-compatibility/2006">
              <mc:Choice xmlns:v="urn:schemas-microsoft-com:vml" Requires="v">
                <p:oleObj spid="_x0000_s65583" name="Equation" r:id="rId9" imgW="1308100" imgH="508000" progId="Equation.DSMT4">
                  <p:embed/>
                </p:oleObj>
              </mc:Choice>
              <mc:Fallback>
                <p:oleObj name="Equation" r:id="rId9" imgW="1308100" imgH="508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1113" y="4541838"/>
                        <a:ext cx="31226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1103313"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10200" y="990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950913"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950913"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nvGraphicFramePr>
        <p:xfrm>
          <a:off x="1560513" y="4648200"/>
          <a:ext cx="914400" cy="1082675"/>
        </p:xfrm>
        <a:graphic>
          <a:graphicData uri="http://schemas.openxmlformats.org/presentationml/2006/ole">
            <mc:AlternateContent xmlns:mc="http://schemas.openxmlformats.org/markup-compatibility/2006">
              <mc:Choice xmlns:v="urn:schemas-microsoft-com:vml" Requires="v">
                <p:oleObj spid="_x0000_s65584" name="Equation" r:id="rId11" imgW="368300" imgH="457200" progId="Equation.DSMT4">
                  <p:embed/>
                </p:oleObj>
              </mc:Choice>
              <mc:Fallback>
                <p:oleObj name="Equation" r:id="rId11" imgW="3683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0513" y="4648200"/>
                        <a:ext cx="914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nvGraphicFramePr>
        <p:xfrm>
          <a:off x="1560513" y="2970213"/>
          <a:ext cx="1008062" cy="1068387"/>
        </p:xfrm>
        <a:graphic>
          <a:graphicData uri="http://schemas.openxmlformats.org/presentationml/2006/ole">
            <mc:AlternateContent xmlns:mc="http://schemas.openxmlformats.org/markup-compatibility/2006">
              <mc:Choice xmlns:v="urn:schemas-microsoft-com:vml" Requires="v">
                <p:oleObj spid="_x0000_s65585" name="Equation" r:id="rId13" imgW="419100" imgH="444500" progId="Equation.DSMT4">
                  <p:embed/>
                </p:oleObj>
              </mc:Choice>
              <mc:Fallback>
                <p:oleObj name="Equation" r:id="rId13" imgW="419100" imgH="444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0513" y="2970213"/>
                        <a:ext cx="1008062"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640310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11138695">
            <a:off x="1513220" y="276480"/>
            <a:ext cx="7410150" cy="4851342"/>
          </a:xfrm>
          <a:prstGeom prst="teardrop">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WordArt 8"/>
          <p:cNvSpPr>
            <a:spLocks noChangeArrowheads="1" noChangeShapeType="1" noTextEdit="1"/>
          </p:cNvSpPr>
          <p:nvPr/>
        </p:nvSpPr>
        <p:spPr bwMode="auto">
          <a:xfrm>
            <a:off x="1600200" y="1981200"/>
            <a:ext cx="6934200" cy="1905000"/>
          </a:xfrm>
          <a:prstGeom prst="rect">
            <a:avLst/>
          </a:prstGeom>
        </p:spPr>
        <p:txBody>
          <a:bodyPr wrap="none" fromWordArt="1">
            <a:prstTxWarp prst="textPlain">
              <a:avLst>
                <a:gd name="adj" fmla="val 50000"/>
              </a:avLst>
            </a:prstTxWarp>
          </a:bodyPr>
          <a:lstStyle/>
          <a:p>
            <a:pPr algn="ctr"/>
            <a:r>
              <a:rPr lang="vi-VN" sz="3600" b="1" kern="1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a:t>
            </a: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LIÊN HỆ GIỮA PHÉP NHÂN</a:t>
            </a:r>
          </a:p>
          <a:p>
            <a:pPr algn="ctr"/>
            <a:r>
              <a:rPr lang="vi-VN"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VÀ PHÉP KHAI PHƯƠNG</a:t>
            </a:r>
            <a:endParaRPr lang="en-US" sz="36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100" y="3505200"/>
            <a:ext cx="2247900" cy="34671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500"/>
                            </p:stCondLst>
                            <p:childTnLst>
                              <p:par>
                                <p:cTn id="15" presetID="1" presetClass="entr" presetSubtype="0" fill="hold" grpId="0" nodeType="afterEffect">
                                  <p:stCondLst>
                                    <p:cond delay="0"/>
                                  </p:stCondLst>
                                  <p:iterate type="wd">
                                    <p:tmAbs val="100"/>
                                  </p:iterate>
                                  <p:childTnLst>
                                    <p:set>
                                      <p:cBhvr>
                                        <p:cTn id="1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2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676400"/>
            <a:ext cx="8001000" cy="2667000"/>
          </a:xfrm>
          <a:prstGeom prst="roundRect">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38100" cmpd="dbl">
                <a:solidFill>
                  <a:srgbClr val="FF0000"/>
                </a:solidFill>
              </a:ln>
            </a:endParaRPr>
          </a:p>
        </p:txBody>
      </p:sp>
      <p:sp>
        <p:nvSpPr>
          <p:cNvPr id="34875" name="Text Box 59"/>
          <p:cNvSpPr txBox="1">
            <a:spLocks noChangeArrowheads="1"/>
          </p:cNvSpPr>
          <p:nvPr/>
        </p:nvSpPr>
        <p:spPr bwMode="auto">
          <a:xfrm>
            <a:off x="381000" y="381000"/>
            <a:ext cx="701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34876" name="Text Box 60"/>
          <p:cNvSpPr txBox="1">
            <a:spLocks noChangeArrowheads="1"/>
          </p:cNvSpPr>
          <p:nvPr/>
        </p:nvSpPr>
        <p:spPr bwMode="auto">
          <a:xfrm>
            <a:off x="3429000" y="9144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000000"/>
                </a:solidFill>
              </a:rPr>
              <a:t>* Chú ý:</a:t>
            </a:r>
            <a:endParaRPr lang="en-US" b="1" u="sng">
              <a:solidFill>
                <a:srgbClr val="000000"/>
              </a:solidFill>
            </a:endParaRPr>
          </a:p>
        </p:txBody>
      </p:sp>
      <p:sp>
        <p:nvSpPr>
          <p:cNvPr id="34877" name="Text Box 61"/>
          <p:cNvSpPr txBox="1">
            <a:spLocks noChangeArrowheads="1"/>
          </p:cNvSpPr>
          <p:nvPr/>
        </p:nvSpPr>
        <p:spPr bwMode="auto">
          <a:xfrm>
            <a:off x="762000" y="1905000"/>
            <a:ext cx="769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buFont typeface="Wingdings" pitchFamily="2" charset="2"/>
              <a:buChar char="v"/>
            </a:pPr>
            <a:r>
              <a:rPr lang="en-US" b="1" i="1">
                <a:solidFill>
                  <a:srgbClr val="0000FF"/>
                </a:solidFill>
              </a:rPr>
              <a:t>Một cách tổng quát, với biểu thức A không âm và biểu thức B dương ta có:</a:t>
            </a:r>
          </a:p>
        </p:txBody>
      </p:sp>
      <p:graphicFrame>
        <p:nvGraphicFramePr>
          <p:cNvPr id="34881" name="Object 65"/>
          <p:cNvGraphicFramePr>
            <a:graphicFrameLocks noGrp="1" noChangeAspect="1"/>
          </p:cNvGraphicFramePr>
          <p:nvPr>
            <p:ph/>
          </p:nvPr>
        </p:nvGraphicFramePr>
        <p:xfrm>
          <a:off x="3382963" y="2944813"/>
          <a:ext cx="1689100" cy="1093787"/>
        </p:xfrm>
        <a:graphic>
          <a:graphicData uri="http://schemas.openxmlformats.org/presentationml/2006/ole">
            <mc:AlternateContent xmlns:mc="http://schemas.openxmlformats.org/markup-compatibility/2006">
              <mc:Choice xmlns:v="urn:schemas-microsoft-com:vml" Requires="v">
                <p:oleObj spid="_x0000_s66568" name="Equation" r:id="rId3" imgW="685800" imgH="444500" progId="Equation.DSMT4">
                  <p:embed/>
                </p:oleObj>
              </mc:Choice>
              <mc:Fallback>
                <p:oleObj name="Equation" r:id="rId3" imgW="685800" imgH="4445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2944813"/>
                        <a:ext cx="16891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208127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4875"/>
                                        </p:tgtEl>
                                        <p:attrNameLst>
                                          <p:attrName>style.visibility</p:attrName>
                                        </p:attrNameLst>
                                      </p:cBhvr>
                                      <p:to>
                                        <p:strVal val="visible"/>
                                      </p:to>
                                    </p:set>
                                    <p:animEffect transition="in" filter="strips(downLeft)">
                                      <p:cBhvr>
                                        <p:cTn id="7" dur="500"/>
                                        <p:tgtEl>
                                          <p:spTgt spid="34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76"/>
                                        </p:tgtEl>
                                        <p:attrNameLst>
                                          <p:attrName>style.visibility</p:attrName>
                                        </p:attrNameLst>
                                      </p:cBhvr>
                                      <p:to>
                                        <p:strVal val="visible"/>
                                      </p:to>
                                    </p:set>
                                    <p:animEffect transition="in" filter="box(in)">
                                      <p:cBhvr>
                                        <p:cTn id="12" dur="500"/>
                                        <p:tgtEl>
                                          <p:spTgt spid="34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iterate type="lt">
                                    <p:tmPct val="0"/>
                                  </p:iterate>
                                  <p:childTnLst>
                                    <p:set>
                                      <p:cBhvr>
                                        <p:cTn id="16" dur="1" fill="hold">
                                          <p:stCondLst>
                                            <p:cond delay="0"/>
                                          </p:stCondLst>
                                        </p:cTn>
                                        <p:tgtEl>
                                          <p:spTgt spid="34877"/>
                                        </p:tgtEl>
                                        <p:attrNameLst>
                                          <p:attrName>style.visibility</p:attrName>
                                        </p:attrNameLst>
                                      </p:cBhvr>
                                      <p:to>
                                        <p:strVal val="visible"/>
                                      </p:to>
                                    </p:set>
                                    <p:animEffect transition="in" filter="randombar(horizontal)">
                                      <p:cBhvr>
                                        <p:cTn id="17" dur="500"/>
                                        <p:tgtEl>
                                          <p:spTgt spid="34877"/>
                                        </p:tgtEl>
                                      </p:cBhvr>
                                    </p:animEffect>
                                  </p:childTnLst>
                                </p:cTn>
                              </p:par>
                              <p:par>
                                <p:cTn id="18" presetID="14" presetClass="entr" presetSubtype="10" fill="hold" nodeType="withEffect">
                                  <p:stCondLst>
                                    <p:cond delay="0"/>
                                  </p:stCondLst>
                                  <p:childTnLst>
                                    <p:set>
                                      <p:cBhvr>
                                        <p:cTn id="19" dur="1" fill="hold">
                                          <p:stCondLst>
                                            <p:cond delay="0"/>
                                          </p:stCondLst>
                                        </p:cTn>
                                        <p:tgtEl>
                                          <p:spTgt spid="34881"/>
                                        </p:tgtEl>
                                        <p:attrNameLst>
                                          <p:attrName>style.visibility</p:attrName>
                                        </p:attrNameLst>
                                      </p:cBhvr>
                                      <p:to>
                                        <p:strVal val="visible"/>
                                      </p:to>
                                    </p:set>
                                    <p:animEffect transition="in" filter="randombar(horizontal)">
                                      <p:cBhvr>
                                        <p:cTn id="20" dur="500"/>
                                        <p:tgtEl>
                                          <p:spTgt spid="34881"/>
                                        </p:tgtEl>
                                      </p:cBhvr>
                                    </p:animEffect>
                                  </p:childTnLst>
                                </p:cTn>
                              </p:par>
                            </p:childTnLst>
                          </p:cTn>
                        </p:par>
                        <p:par>
                          <p:cTn id="21" fill="hold" nodeType="afterGroup">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875" grpId="0"/>
      <p:bldP spid="34876" grpId="0"/>
      <p:bldP spid="348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28600"/>
            <a:ext cx="2728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cs typeface="Times New Roman" pitchFamily="18" charset="0"/>
              </a:rPr>
              <a:t>Bài tập: Rút gọn</a:t>
            </a:r>
          </a:p>
        </p:txBody>
      </p:sp>
      <p:sp>
        <p:nvSpPr>
          <p:cNvPr id="22530" name="Text Box 30"/>
          <p:cNvSpPr txBox="1">
            <a:spLocks noChangeArrowheads="1"/>
          </p:cNvSpPr>
          <p:nvPr/>
        </p:nvSpPr>
        <p:spPr bwMode="auto">
          <a:xfrm>
            <a:off x="4075113"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22534" name="Object 39"/>
          <p:cNvGraphicFramePr>
            <a:graphicFrameLocks noChangeAspect="1"/>
          </p:cNvGraphicFramePr>
          <p:nvPr/>
        </p:nvGraphicFramePr>
        <p:xfrm>
          <a:off x="1606550" y="854075"/>
          <a:ext cx="1312863" cy="1068388"/>
        </p:xfrm>
        <a:graphic>
          <a:graphicData uri="http://schemas.openxmlformats.org/presentationml/2006/ole">
            <mc:AlternateContent xmlns:mc="http://schemas.openxmlformats.org/markup-compatibility/2006">
              <mc:Choice xmlns:v="urn:schemas-microsoft-com:vml" Requires="v">
                <p:oleObj spid="_x0000_s67622" name="Equation" r:id="rId3" imgW="546100" imgH="444500" progId="Equation.DSMT4">
                  <p:embed/>
                </p:oleObj>
              </mc:Choice>
              <mc:Fallback>
                <p:oleObj name="Equation" r:id="rId3" imgW="5461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854075"/>
                        <a:ext cx="13128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5867400" y="727075"/>
          <a:ext cx="1181100" cy="1119188"/>
        </p:xfrm>
        <a:graphic>
          <a:graphicData uri="http://schemas.openxmlformats.org/presentationml/2006/ole">
            <mc:AlternateContent xmlns:mc="http://schemas.openxmlformats.org/markup-compatibility/2006">
              <mc:Choice xmlns:v="urn:schemas-microsoft-com:vml" Requires="v">
                <p:oleObj spid="_x0000_s67623" name="Equation" r:id="rId5" imgW="482600" imgH="457200" progId="Equation.DSMT4">
                  <p:embed/>
                </p:oleObj>
              </mc:Choice>
              <mc:Fallback>
                <p:oleObj name="Equation" r:id="rId5" imgW="4826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727075"/>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 name="TextBox 15"/>
          <p:cNvSpPr txBox="1">
            <a:spLocks noChangeArrowheads="1"/>
          </p:cNvSpPr>
          <p:nvPr/>
        </p:nvSpPr>
        <p:spPr bwMode="auto">
          <a:xfrm>
            <a:off x="1103313"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181600" y="9906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                  </a:t>
            </a:r>
            <a:r>
              <a:rPr lang="en-US" i="1"/>
              <a:t>với a ≥ 0</a:t>
            </a:r>
          </a:p>
        </p:txBody>
      </p:sp>
      <p:sp>
        <p:nvSpPr>
          <p:cNvPr id="18" name="TextBox 17"/>
          <p:cNvSpPr txBox="1">
            <a:spLocks noChangeArrowheads="1"/>
          </p:cNvSpPr>
          <p:nvPr/>
        </p:nvSpPr>
        <p:spPr bwMode="auto">
          <a:xfrm>
            <a:off x="609600"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609600"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15" name="Object 39"/>
          <p:cNvGraphicFramePr>
            <a:graphicFrameLocks noChangeAspect="1"/>
          </p:cNvGraphicFramePr>
          <p:nvPr/>
        </p:nvGraphicFramePr>
        <p:xfrm>
          <a:off x="1295400" y="2970213"/>
          <a:ext cx="1312863" cy="1068387"/>
        </p:xfrm>
        <a:graphic>
          <a:graphicData uri="http://schemas.openxmlformats.org/presentationml/2006/ole">
            <mc:AlternateContent xmlns:mc="http://schemas.openxmlformats.org/markup-compatibility/2006">
              <mc:Choice xmlns:v="urn:schemas-microsoft-com:vml" Requires="v">
                <p:oleObj spid="_x0000_s67624" name="Equation" r:id="rId7" imgW="546100" imgH="444500" progId="Equation.DSMT4">
                  <p:embed/>
                </p:oleObj>
              </mc:Choice>
              <mc:Fallback>
                <p:oleObj name="Equation" r:id="rId7" imgW="5461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970213"/>
                        <a:ext cx="1312863"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Object 39"/>
          <p:cNvGraphicFramePr>
            <a:graphicFrameLocks noChangeAspect="1"/>
          </p:cNvGraphicFramePr>
          <p:nvPr/>
        </p:nvGraphicFramePr>
        <p:xfrm>
          <a:off x="2613025" y="2771775"/>
          <a:ext cx="4702175" cy="1343025"/>
        </p:xfrm>
        <a:graphic>
          <a:graphicData uri="http://schemas.openxmlformats.org/presentationml/2006/ole">
            <mc:AlternateContent xmlns:mc="http://schemas.openxmlformats.org/markup-compatibility/2006">
              <mc:Choice xmlns:v="urn:schemas-microsoft-com:vml" Requires="v">
                <p:oleObj spid="_x0000_s67625" name="Equation" r:id="rId9" imgW="1955800" imgH="558800" progId="Equation.DSMT4">
                  <p:embed/>
                </p:oleObj>
              </mc:Choice>
              <mc:Fallback>
                <p:oleObj name="Equation" r:id="rId9" imgW="1955800" imgH="558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3025" y="2771775"/>
                        <a:ext cx="470217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 name="Object 40"/>
          <p:cNvGraphicFramePr>
            <a:graphicFrameLocks noChangeAspect="1"/>
          </p:cNvGraphicFramePr>
          <p:nvPr/>
        </p:nvGraphicFramePr>
        <p:xfrm>
          <a:off x="1371600" y="4572000"/>
          <a:ext cx="1181100" cy="1119188"/>
        </p:xfrm>
        <a:graphic>
          <a:graphicData uri="http://schemas.openxmlformats.org/presentationml/2006/ole">
            <mc:AlternateContent xmlns:mc="http://schemas.openxmlformats.org/markup-compatibility/2006">
              <mc:Choice xmlns:v="urn:schemas-microsoft-com:vml" Requires="v">
                <p:oleObj spid="_x0000_s67626" name="Equation" r:id="rId11" imgW="482600" imgH="457200" progId="Equation.DSMT4">
                  <p:embed/>
                </p:oleObj>
              </mc:Choice>
              <mc:Fallback>
                <p:oleObj name="Equation" r:id="rId11" imgW="4826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572000"/>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 name="Object 40"/>
          <p:cNvGraphicFramePr>
            <a:graphicFrameLocks noChangeAspect="1"/>
          </p:cNvGraphicFramePr>
          <p:nvPr/>
        </p:nvGraphicFramePr>
        <p:xfrm>
          <a:off x="2603500" y="4541838"/>
          <a:ext cx="5626100" cy="1181100"/>
        </p:xfrm>
        <a:graphic>
          <a:graphicData uri="http://schemas.openxmlformats.org/presentationml/2006/ole">
            <mc:AlternateContent xmlns:mc="http://schemas.openxmlformats.org/markup-compatibility/2006">
              <mc:Choice xmlns:v="urn:schemas-microsoft-com:vml" Requires="v">
                <p:oleObj spid="_x0000_s67627" name="Equation" r:id="rId13" imgW="2298700" imgH="482600" progId="Equation.DSMT4">
                  <p:embed/>
                </p:oleObj>
              </mc:Choice>
              <mc:Fallback>
                <p:oleObj name="Equation" r:id="rId13" imgW="22987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3500" y="4541838"/>
                        <a:ext cx="56261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a:spLocks noChangeArrowheads="1"/>
          </p:cNvSpPr>
          <p:nvPr/>
        </p:nvSpPr>
        <p:spPr bwMode="auto">
          <a:xfrm>
            <a:off x="3200400" y="57912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i="1"/>
              <a:t>(với a ≥ 0)</a:t>
            </a:r>
          </a:p>
        </p:txBody>
      </p:sp>
    </p:spTree>
    <p:extLst>
      <p:ext uri="{BB962C8B-B14F-4D97-AF65-F5344CB8AC3E}">
        <p14:creationId xmlns:p14="http://schemas.microsoft.com/office/powerpoint/2010/main" val="2085353390"/>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500"/>
                                        <p:tgtEl>
                                          <p:spTgt spid="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p:cNvSpPr txBox="1">
            <a:spLocks noChangeArrowheads="1"/>
          </p:cNvSpPr>
          <p:nvPr/>
        </p:nvSpPr>
        <p:spPr bwMode="auto">
          <a:xfrm>
            <a:off x="228600" y="76200"/>
            <a:ext cx="4114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600" b="1" i="1">
                <a:solidFill>
                  <a:srgbClr val="FF0000"/>
                </a:solidFill>
              </a:rPr>
              <a:t>BT:</a:t>
            </a:r>
            <a:r>
              <a:rPr lang="en-US" sz="2600" b="1" i="1">
                <a:solidFill>
                  <a:srgbClr val="0000FF"/>
                </a:solidFill>
              </a:rPr>
              <a:t> Tính các giá trị và điền vào bảng sau để được tên một nhà toán học nổi tiếng</a:t>
            </a:r>
          </a:p>
        </p:txBody>
      </p:sp>
      <p:graphicFrame>
        <p:nvGraphicFramePr>
          <p:cNvPr id="3" name="Table 2"/>
          <p:cNvGraphicFramePr>
            <a:graphicFrameLocks noGrp="1"/>
          </p:cNvGraphicFramePr>
          <p:nvPr/>
        </p:nvGraphicFramePr>
        <p:xfrm>
          <a:off x="4495800" y="304800"/>
          <a:ext cx="4114800" cy="975064"/>
        </p:xfrm>
        <a:graphic>
          <a:graphicData uri="http://schemas.openxmlformats.org/drawingml/2006/table">
            <a:tbl>
              <a:tblPr firstRow="1" bandRow="1">
                <a:tableStyleId>{F5AB1C69-6EDB-4FF4-983F-18BD219EF322}</a:tableStyleId>
              </a:tblPr>
              <a:tblGrid>
                <a:gridCol w="1028700"/>
                <a:gridCol w="1028700"/>
                <a:gridCol w="1028700"/>
                <a:gridCol w="1028700"/>
              </a:tblGrid>
              <a:tr h="456896">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17829">
                <a:tc>
                  <a:txBody>
                    <a:bodyPr/>
                    <a:lstStyle/>
                    <a:p>
                      <a:pPr algn="ctr"/>
                      <a:r>
                        <a:rPr lang="en-US" sz="2800" b="1" dirty="0" smtClean="0">
                          <a:latin typeface="Times New Roman"/>
                          <a:cs typeface="Times New Roman"/>
                        </a:rPr>
                        <a:t>- xy</a:t>
                      </a:r>
                      <a:r>
                        <a:rPr lang="en-US" sz="2800" b="1" baseline="30000" dirty="0" smtClean="0">
                          <a:latin typeface="Times New Roman"/>
                          <a:cs typeface="Times New Roman"/>
                        </a:rPr>
                        <a:t>2</a:t>
                      </a:r>
                      <a:endParaRPr lang="en-US" sz="2800" b="1" baseline="30000"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4</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2</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8</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graphicFrame>
        <p:nvGraphicFramePr>
          <p:cNvPr id="4" name="Object 40"/>
          <p:cNvGraphicFramePr>
            <a:graphicFrameLocks noChangeAspect="1"/>
          </p:cNvGraphicFramePr>
          <p:nvPr/>
        </p:nvGraphicFramePr>
        <p:xfrm>
          <a:off x="838200" y="1423988"/>
          <a:ext cx="1066800" cy="1166812"/>
        </p:xfrm>
        <a:graphic>
          <a:graphicData uri="http://schemas.openxmlformats.org/presentationml/2006/ole">
            <mc:AlternateContent xmlns:mc="http://schemas.openxmlformats.org/markup-compatibility/2006">
              <mc:Choice xmlns:v="urn:schemas-microsoft-com:vml" Requires="v">
                <p:oleObj spid="_x0000_s68666" name="Equation" r:id="rId3" imgW="406400" imgH="444500" progId="Equation.DSMT4">
                  <p:embed/>
                </p:oleObj>
              </mc:Choice>
              <mc:Fallback>
                <p:oleObj name="Equation" r:id="rId3" imgW="4064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23988"/>
                        <a:ext cx="10668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9"/>
          <p:cNvGraphicFramePr>
            <a:graphicFrameLocks noChangeAspect="1"/>
          </p:cNvGraphicFramePr>
          <p:nvPr/>
        </p:nvGraphicFramePr>
        <p:xfrm>
          <a:off x="914400" y="2732088"/>
          <a:ext cx="914400" cy="1230312"/>
        </p:xfrm>
        <a:graphic>
          <a:graphicData uri="http://schemas.openxmlformats.org/presentationml/2006/ole">
            <mc:AlternateContent xmlns:mc="http://schemas.openxmlformats.org/markup-compatibility/2006">
              <mc:Choice xmlns:v="urn:schemas-microsoft-com:vml" Requires="v">
                <p:oleObj spid="_x0000_s68667" name="Equation" r:id="rId5" imgW="330200" imgH="444500" progId="Equation.DSMT4">
                  <p:embed/>
                </p:oleObj>
              </mc:Choice>
              <mc:Fallback>
                <p:oleObj name="Equation" r:id="rId5" imgW="3302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732088"/>
                        <a:ext cx="914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9"/>
          <p:cNvGraphicFramePr>
            <a:graphicFrameLocks noChangeAspect="1"/>
          </p:cNvGraphicFramePr>
          <p:nvPr/>
        </p:nvGraphicFramePr>
        <p:xfrm>
          <a:off x="762000" y="4114800"/>
          <a:ext cx="1579563" cy="914400"/>
        </p:xfrm>
        <a:graphic>
          <a:graphicData uri="http://schemas.openxmlformats.org/presentationml/2006/ole">
            <mc:AlternateContent xmlns:mc="http://schemas.openxmlformats.org/markup-compatibility/2006">
              <mc:Choice xmlns:v="urn:schemas-microsoft-com:vml" Requires="v">
                <p:oleObj spid="_x0000_s68668" name="Equation" r:id="rId7" imgW="482600" imgH="279400" progId="Equation.DSMT4">
                  <p:embed/>
                </p:oleObj>
              </mc:Choice>
              <mc:Fallback>
                <p:oleObj name="Equation" r:id="rId7" imgW="4826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114800"/>
                        <a:ext cx="1579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9"/>
          <p:cNvGraphicFramePr>
            <a:graphicFrameLocks noChangeAspect="1"/>
          </p:cNvGraphicFramePr>
          <p:nvPr/>
        </p:nvGraphicFramePr>
        <p:xfrm>
          <a:off x="763588" y="5410200"/>
          <a:ext cx="1506537" cy="1219200"/>
        </p:xfrm>
        <a:graphic>
          <a:graphicData uri="http://schemas.openxmlformats.org/presentationml/2006/ole">
            <mc:AlternateContent xmlns:mc="http://schemas.openxmlformats.org/markup-compatibility/2006">
              <mc:Choice xmlns:v="urn:schemas-microsoft-com:vml" Requires="v">
                <p:oleObj spid="_x0000_s68669" name="Equation" r:id="rId9" imgW="533400" imgH="431800" progId="Equation.DSMT4">
                  <p:embed/>
                </p:oleObj>
              </mc:Choice>
              <mc:Fallback>
                <p:oleObj name="Equation" r:id="rId9" imgW="5334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588" y="5410200"/>
                        <a:ext cx="1506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304800" y="17621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E:</a:t>
            </a:r>
          </a:p>
        </p:txBody>
      </p:sp>
      <p:sp>
        <p:nvSpPr>
          <p:cNvPr id="9" name="TextBox 8"/>
          <p:cNvSpPr txBox="1">
            <a:spLocks noChangeArrowheads="1"/>
          </p:cNvSpPr>
          <p:nvPr/>
        </p:nvSpPr>
        <p:spPr bwMode="auto">
          <a:xfrm>
            <a:off x="457200" y="3133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I:</a:t>
            </a:r>
          </a:p>
        </p:txBody>
      </p:sp>
      <p:sp>
        <p:nvSpPr>
          <p:cNvPr id="10" name="TextBox 9"/>
          <p:cNvSpPr txBox="1">
            <a:spLocks noChangeArrowheads="1"/>
          </p:cNvSpPr>
          <p:nvPr/>
        </p:nvSpPr>
        <p:spPr bwMode="auto">
          <a:xfrm>
            <a:off x="304800" y="4429125"/>
            <a:ext cx="2286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a:t>V:                 </a:t>
            </a:r>
          </a:p>
          <a:p>
            <a:pPr>
              <a:lnSpc>
                <a:spcPct val="110000"/>
              </a:lnSpc>
            </a:pPr>
            <a:r>
              <a:rPr lang="en-US"/>
              <a:t>   </a:t>
            </a:r>
            <a:r>
              <a:rPr lang="en-US" i="1"/>
              <a:t>(với x &lt; 0)</a:t>
            </a:r>
          </a:p>
        </p:txBody>
      </p:sp>
      <p:sp>
        <p:nvSpPr>
          <p:cNvPr id="11" name="TextBox 10"/>
          <p:cNvSpPr txBox="1">
            <a:spLocks noChangeArrowheads="1"/>
          </p:cNvSpPr>
          <p:nvPr/>
        </p:nvSpPr>
        <p:spPr bwMode="auto">
          <a:xfrm>
            <a:off x="304800" y="57150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a:t>
            </a:r>
          </a:p>
        </p:txBody>
      </p:sp>
      <p:graphicFrame>
        <p:nvGraphicFramePr>
          <p:cNvPr id="12" name="Object 40"/>
          <p:cNvGraphicFramePr>
            <a:graphicFrameLocks noChangeAspect="1"/>
          </p:cNvGraphicFramePr>
          <p:nvPr/>
        </p:nvGraphicFramePr>
        <p:xfrm>
          <a:off x="1928813" y="1514475"/>
          <a:ext cx="1500187" cy="1033463"/>
        </p:xfrm>
        <a:graphic>
          <a:graphicData uri="http://schemas.openxmlformats.org/presentationml/2006/ole">
            <mc:AlternateContent xmlns:mc="http://schemas.openxmlformats.org/markup-compatibility/2006">
              <mc:Choice xmlns:v="urn:schemas-microsoft-com:vml" Requires="v">
                <p:oleObj spid="_x0000_s68670" name="Equation" r:id="rId11" imgW="571500" imgH="393700" progId="Equation.DSMT4">
                  <p:embed/>
                </p:oleObj>
              </mc:Choice>
              <mc:Fallback>
                <p:oleObj name="Equation" r:id="rId11" imgW="5715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8813" y="1514475"/>
                        <a:ext cx="15001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9"/>
          <p:cNvGraphicFramePr>
            <a:graphicFrameLocks noChangeAspect="1"/>
          </p:cNvGraphicFramePr>
          <p:nvPr>
            <p:extLst>
              <p:ext uri="{D42A27DB-BD31-4B8C-83A1-F6EECF244321}">
                <p14:modId xmlns:p14="http://schemas.microsoft.com/office/powerpoint/2010/main" val="110298585"/>
              </p:ext>
            </p:extLst>
          </p:nvPr>
        </p:nvGraphicFramePr>
        <p:xfrm>
          <a:off x="1717675" y="2971800"/>
          <a:ext cx="4221163" cy="773112"/>
        </p:xfrm>
        <a:graphic>
          <a:graphicData uri="http://schemas.openxmlformats.org/presentationml/2006/ole">
            <mc:AlternateContent xmlns:mc="http://schemas.openxmlformats.org/markup-compatibility/2006">
              <mc:Choice xmlns:v="urn:schemas-microsoft-com:vml" Requires="v">
                <p:oleObj spid="_x0000_s68671" name="Equation" r:id="rId13" imgW="1523880" imgH="279360" progId="Equation.DSMT4">
                  <p:embed/>
                </p:oleObj>
              </mc:Choice>
              <mc:Fallback>
                <p:oleObj name="Equation" r:id="rId13" imgW="1523880" imgH="279360" progId="Equation.DSMT4">
                  <p:embed/>
                  <p:pic>
                    <p:nvPicPr>
                      <p:cNvPr id="0" name=""/>
                      <p:cNvPicPr>
                        <a:picLocks noChangeAspect="1" noChangeArrowheads="1"/>
                      </p:cNvPicPr>
                      <p:nvPr/>
                    </p:nvPicPr>
                    <p:blipFill>
                      <a:blip r:embed="rId14"/>
                      <a:srcRect/>
                      <a:stretch>
                        <a:fillRect/>
                      </a:stretch>
                    </p:blipFill>
                    <p:spPr bwMode="auto">
                      <a:xfrm>
                        <a:off x="1717675" y="2971800"/>
                        <a:ext cx="4221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nvGraphicFramePr>
        <p:xfrm>
          <a:off x="2286000" y="4114800"/>
          <a:ext cx="4989513" cy="914400"/>
        </p:xfrm>
        <a:graphic>
          <a:graphicData uri="http://schemas.openxmlformats.org/presentationml/2006/ole">
            <mc:AlternateContent xmlns:mc="http://schemas.openxmlformats.org/markup-compatibility/2006">
              <mc:Choice xmlns:v="urn:schemas-microsoft-com:vml" Requires="v">
                <p:oleObj spid="_x0000_s68672" name="Equation" r:id="rId15" imgW="1524000" imgH="279400" progId="Equation.DSMT4">
                  <p:embed/>
                </p:oleObj>
              </mc:Choice>
              <mc:Fallback>
                <p:oleObj name="Equation" r:id="rId15" imgW="1524000" imgH="279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4114800"/>
                        <a:ext cx="4989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9"/>
          <p:cNvGraphicFramePr>
            <a:graphicFrameLocks noChangeAspect="1"/>
          </p:cNvGraphicFramePr>
          <p:nvPr/>
        </p:nvGraphicFramePr>
        <p:xfrm>
          <a:off x="2286000" y="5302250"/>
          <a:ext cx="4268788" cy="1435100"/>
        </p:xfrm>
        <a:graphic>
          <a:graphicData uri="http://schemas.openxmlformats.org/presentationml/2006/ole">
            <mc:AlternateContent xmlns:mc="http://schemas.openxmlformats.org/markup-compatibility/2006">
              <mc:Choice xmlns:v="urn:schemas-microsoft-com:vml" Requires="v">
                <p:oleObj spid="_x0000_s68673" name="Equation" r:id="rId17" imgW="1511300" imgH="508000" progId="Equation.DSMT4">
                  <p:embed/>
                </p:oleObj>
              </mc:Choice>
              <mc:Fallback>
                <p:oleObj name="Equation" r:id="rId17" imgW="1511300" imgH="5080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5302250"/>
                        <a:ext cx="42687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288925" y="17526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7" name="TextBox 16"/>
          <p:cNvSpPr txBox="1">
            <a:spLocks noChangeArrowheads="1"/>
          </p:cNvSpPr>
          <p:nvPr/>
        </p:nvSpPr>
        <p:spPr bwMode="auto">
          <a:xfrm>
            <a:off x="685800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8" name="TextBox 17"/>
          <p:cNvSpPr txBox="1">
            <a:spLocks noChangeArrowheads="1"/>
          </p:cNvSpPr>
          <p:nvPr/>
        </p:nvSpPr>
        <p:spPr bwMode="auto">
          <a:xfrm>
            <a:off x="379413" y="3140075"/>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19" name="TextBox 18"/>
          <p:cNvSpPr txBox="1">
            <a:spLocks noChangeArrowheads="1"/>
          </p:cNvSpPr>
          <p:nvPr/>
        </p:nvSpPr>
        <p:spPr bwMode="auto">
          <a:xfrm>
            <a:off x="5943600" y="2444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20" name="TextBox 19"/>
          <p:cNvSpPr txBox="1">
            <a:spLocks noChangeArrowheads="1"/>
          </p:cNvSpPr>
          <p:nvPr/>
        </p:nvSpPr>
        <p:spPr bwMode="auto">
          <a:xfrm>
            <a:off x="304800" y="4435475"/>
            <a:ext cx="609600"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1" name="TextBox 20"/>
          <p:cNvSpPr txBox="1">
            <a:spLocks noChangeArrowheads="1"/>
          </p:cNvSpPr>
          <p:nvPr/>
        </p:nvSpPr>
        <p:spPr bwMode="auto">
          <a:xfrm>
            <a:off x="4800600" y="228600"/>
            <a:ext cx="60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2" name="TextBox 21"/>
          <p:cNvSpPr txBox="1">
            <a:spLocks noChangeArrowheads="1"/>
          </p:cNvSpPr>
          <p:nvPr/>
        </p:nvSpPr>
        <p:spPr bwMode="auto">
          <a:xfrm>
            <a:off x="304800" y="57150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
        <p:nvSpPr>
          <p:cNvPr id="23" name="TextBox 22"/>
          <p:cNvSpPr txBox="1">
            <a:spLocks noChangeArrowheads="1"/>
          </p:cNvSpPr>
          <p:nvPr/>
        </p:nvSpPr>
        <p:spPr bwMode="auto">
          <a:xfrm>
            <a:off x="789305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Tree>
    <p:extLst>
      <p:ext uri="{BB962C8B-B14F-4D97-AF65-F5344CB8AC3E}">
        <p14:creationId xmlns:p14="http://schemas.microsoft.com/office/powerpoint/2010/main" val="322047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par>
                          <p:cTn id="60" fill="hold" nodeType="afterGroup">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heckerboard(across)">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heckerboard(across)">
                                      <p:cBhvr>
                                        <p:cTn id="68" dur="500"/>
                                        <p:tgtEl>
                                          <p:spTgt spid="18"/>
                                        </p:tgtEl>
                                      </p:cBhvr>
                                    </p:animEffect>
                                  </p:childTnLst>
                                </p:cTn>
                              </p:par>
                            </p:childTnLst>
                          </p:cTn>
                        </p:par>
                        <p:par>
                          <p:cTn id="69" fill="hold" nodeType="afterGroup">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childTnLst>
                          </p:cTn>
                        </p:par>
                        <p:par>
                          <p:cTn id="78" fill="hold" nodeType="afterGroup">
                            <p:stCondLst>
                              <p:cond delay="500"/>
                            </p:stCondLst>
                            <p:childTnLst>
                              <p:par>
                                <p:cTn id="79" presetID="5" presetClass="entr" presetSubtype="1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heckerboard(across)">
                                      <p:cBhvr>
                                        <p:cTn id="81" dur="5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checkerboard(across)">
                                      <p:cBhvr>
                                        <p:cTn id="86" dur="500"/>
                                        <p:tgtEl>
                                          <p:spTgt spid="22"/>
                                        </p:tgtEl>
                                      </p:cBhvr>
                                    </p:animEffect>
                                  </p:childTnLst>
                                </p:cTn>
                              </p:par>
                            </p:childTnLst>
                          </p:cTn>
                        </p:par>
                        <p:par>
                          <p:cTn id="87" fill="hold" nodeType="afterGroup">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checkerboard(across)">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6" grpId="0" animBg="1"/>
      <p:bldP spid="17" grpId="0"/>
      <p:bldP spid="18" grpId="0" animBg="1"/>
      <p:bldP spid="19" grpId="0"/>
      <p:bldP spid="20" grpId="0" animBg="1"/>
      <p:bldP spid="21" grpId="0"/>
      <p:bldP spid="22"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0"/>
            <a:ext cx="4938712"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1"/>
          <p:cNvSpPr txBox="1">
            <a:spLocks noChangeArrowheads="1"/>
          </p:cNvSpPr>
          <p:nvPr/>
        </p:nvSpPr>
        <p:spPr bwMode="auto">
          <a:xfrm>
            <a:off x="228600" y="4419600"/>
            <a:ext cx="86868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400" b="1" i="1">
                <a:solidFill>
                  <a:srgbClr val="FF0000"/>
                </a:solidFill>
              </a:rPr>
              <a:t>Phăng – xoa Vi – et (F – Viete</a:t>
            </a:r>
            <a:r>
              <a:rPr lang="en-US" sz="2400" b="1" i="1">
                <a:solidFill>
                  <a:srgbClr val="0000FF"/>
                </a:solidFill>
              </a:rPr>
              <a:t>) sinh năm 1540 tại Pháp. </a:t>
            </a:r>
          </a:p>
          <a:p>
            <a:pPr algn="just">
              <a:spcBef>
                <a:spcPct val="50000"/>
              </a:spcBef>
              <a:buClr>
                <a:srgbClr val="FF0000"/>
              </a:buClr>
            </a:pPr>
            <a:r>
              <a:rPr lang="en-US" sz="2400" b="1" i="1">
                <a:solidFill>
                  <a:srgbClr val="0000FF"/>
                </a:solidFill>
              </a:rPr>
              <a:t>	Ông là nhà toán học nổi tiếng. Chính ông là người đầu tiên dùng chữ để kí hiệu các ẩn và các hệ số của phương trình, đồng thời dùng chúng trong việc biến đổi và giải phương trình. </a:t>
            </a:r>
          </a:p>
          <a:p>
            <a:pPr>
              <a:spcBef>
                <a:spcPct val="50000"/>
              </a:spcBef>
              <a:buClr>
                <a:srgbClr val="FF0000"/>
              </a:buClr>
            </a:pPr>
            <a:r>
              <a:rPr lang="en-US" sz="2400" b="1" i="1">
                <a:solidFill>
                  <a:srgbClr val="0000FF"/>
                </a:solidFill>
              </a:rPr>
              <a:t>  Nhờ cách dùng chữ để kí hiệu mà đại số phát triển mạnh mẽ. </a:t>
            </a:r>
          </a:p>
        </p:txBody>
      </p:sp>
    </p:spTree>
    <p:extLst>
      <p:ext uri="{BB962C8B-B14F-4D97-AF65-F5344CB8AC3E}">
        <p14:creationId xmlns:p14="http://schemas.microsoft.com/office/powerpoint/2010/main" val="21369972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362200" y="1949416"/>
            <a:ext cx="4345317" cy="2751857"/>
          </a:xfrm>
          <a:prstGeom prst="bevel">
            <a:avLst>
              <a:gd name="adj" fmla="val 37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599" y="2536825"/>
            <a:ext cx="2562225" cy="1708150"/>
          </a:xfrm>
          <a:prstGeom prst="rect">
            <a:avLst/>
          </a:prstGeom>
        </p:spPr>
      </p:pic>
      <p:sp>
        <p:nvSpPr>
          <p:cNvPr id="4" name="TextBox 3"/>
          <p:cNvSpPr txBox="1"/>
          <p:nvPr/>
        </p:nvSpPr>
        <p:spPr>
          <a:xfrm>
            <a:off x="3490912" y="1949416"/>
            <a:ext cx="2347912" cy="830997"/>
          </a:xfrm>
          <a:prstGeom prst="rect">
            <a:avLst/>
          </a:prstGeom>
          <a:noFill/>
        </p:spPr>
        <p:txBody>
          <a:bodyPr wrap="square" rtlCol="0">
            <a:spAutoFit/>
          </a:bodyPr>
          <a:lstStyle/>
          <a:p>
            <a:r>
              <a:rPr lang="en-US" sz="4800" smtClean="0">
                <a:latin typeface="Aharoni" pitchFamily="2" charset="-79"/>
                <a:cs typeface="Aharoni" pitchFamily="2" charset="-79"/>
              </a:rPr>
              <a:t>Liên Hệ</a:t>
            </a:r>
            <a:endParaRPr lang="en-US" sz="4800">
              <a:latin typeface="Aharoni" pitchFamily="2" charset="-79"/>
              <a:cs typeface="Aharoni" pitchFamily="2" charset="-79"/>
            </a:endParaRPr>
          </a:p>
        </p:txBody>
      </p:sp>
      <p:sp>
        <p:nvSpPr>
          <p:cNvPr id="7" name="TextBox 6"/>
          <p:cNvSpPr txBox="1"/>
          <p:nvPr/>
        </p:nvSpPr>
        <p:spPr>
          <a:xfrm>
            <a:off x="2514600" y="2895600"/>
            <a:ext cx="1585912" cy="400110"/>
          </a:xfrm>
          <a:prstGeom prst="rect">
            <a:avLst/>
          </a:prstGeom>
          <a:solidFill>
            <a:srgbClr val="92D050"/>
          </a:solidFill>
        </p:spPr>
        <p:txBody>
          <a:bodyPr wrap="square" rtlCol="0">
            <a:spAutoFit/>
          </a:bodyPr>
          <a:lstStyle/>
          <a:p>
            <a:r>
              <a:rPr lang="en-US" sz="2000" smtClean="0">
                <a:latin typeface="Aharoni" pitchFamily="2" charset="-79"/>
                <a:cs typeface="Aharoni" pitchFamily="2" charset="-79"/>
              </a:rPr>
              <a:t>phép Nhân</a:t>
            </a:r>
            <a:endParaRPr lang="en-US" sz="2000">
              <a:latin typeface="Aharoni" pitchFamily="2" charset="-79"/>
              <a:cs typeface="Aharoni" pitchFamily="2" charset="-79"/>
            </a:endParaRPr>
          </a:p>
        </p:txBody>
      </p:sp>
      <p:sp>
        <p:nvSpPr>
          <p:cNvPr id="9" name="TextBox 8"/>
          <p:cNvSpPr txBox="1"/>
          <p:nvPr/>
        </p:nvSpPr>
        <p:spPr>
          <a:xfrm>
            <a:off x="3338512" y="4239608"/>
            <a:ext cx="3048000" cy="461665"/>
          </a:xfrm>
          <a:prstGeom prst="rect">
            <a:avLst/>
          </a:prstGeom>
          <a:noFill/>
        </p:spPr>
        <p:txBody>
          <a:bodyPr wrap="square" rtlCol="0">
            <a:spAutoFit/>
          </a:bodyPr>
          <a:lstStyle/>
          <a:p>
            <a:r>
              <a:rPr lang="en-US" sz="2400" smtClean="0">
                <a:latin typeface="Aharoni" pitchFamily="2" charset="-79"/>
                <a:cs typeface="Aharoni" pitchFamily="2" charset="-79"/>
              </a:rPr>
              <a:t>phép Khai Phương</a:t>
            </a:r>
            <a:endParaRPr lang="en-US" sz="2400">
              <a:latin typeface="Aharoni" pitchFamily="2" charset="-79"/>
              <a:cs typeface="Aharoni" pitchFamily="2" charset="-79"/>
            </a:endParaRPr>
          </a:p>
        </p:txBody>
      </p:sp>
      <p:sp>
        <p:nvSpPr>
          <p:cNvPr id="10" name="TextBox 9"/>
          <p:cNvSpPr txBox="1"/>
          <p:nvPr/>
        </p:nvSpPr>
        <p:spPr>
          <a:xfrm>
            <a:off x="5167312" y="2895600"/>
            <a:ext cx="1385888" cy="400110"/>
          </a:xfrm>
          <a:prstGeom prst="rect">
            <a:avLst/>
          </a:prstGeom>
          <a:solidFill>
            <a:srgbClr val="92D050"/>
          </a:solidFill>
        </p:spPr>
        <p:txBody>
          <a:bodyPr wrap="square" rtlCol="0">
            <a:spAutoFit/>
          </a:bodyPr>
          <a:lstStyle/>
          <a:p>
            <a:r>
              <a:rPr lang="en-US" sz="2000" smtClean="0">
                <a:latin typeface="Aharoni" pitchFamily="2" charset="-79"/>
                <a:cs typeface="Aharoni" pitchFamily="2" charset="-79"/>
              </a:rPr>
              <a:t>phép Chia</a:t>
            </a:r>
            <a:endParaRPr lang="en-US" sz="2000">
              <a:latin typeface="Aharoni" pitchFamily="2" charset="-79"/>
              <a:cs typeface="Aharoni" pitchFamily="2" charset="-79"/>
            </a:endParaRPr>
          </a:p>
        </p:txBody>
      </p:sp>
      <p:sp>
        <p:nvSpPr>
          <p:cNvPr id="11" name="Curved Right Arrow 10"/>
          <p:cNvSpPr/>
          <p:nvPr/>
        </p:nvSpPr>
        <p:spPr>
          <a:xfrm rot="21104034">
            <a:off x="2881312" y="3357265"/>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21326833" flipH="1" flipV="1">
            <a:off x="3533327" y="329132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rot="340983" flipH="1" flipV="1">
            <a:off x="6112126" y="3385009"/>
            <a:ext cx="457200" cy="986135"/>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rot="239618">
            <a:off x="5552628" y="3310374"/>
            <a:ext cx="457200" cy="9861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033157573"/>
              </p:ext>
            </p:extLst>
          </p:nvPr>
        </p:nvGraphicFramePr>
        <p:xfrm>
          <a:off x="7391400" y="4876800"/>
          <a:ext cx="1346200" cy="1147580"/>
        </p:xfrm>
        <a:graphic>
          <a:graphicData uri="http://schemas.openxmlformats.org/presentationml/2006/ole">
            <mc:AlternateContent xmlns:mc="http://schemas.openxmlformats.org/markup-compatibility/2006">
              <mc:Choice xmlns:v="urn:schemas-microsoft-com:vml" Requires="v">
                <p:oleObj spid="_x0000_s69658" name="Equation" r:id="rId4" imgW="774360" imgH="660240" progId="Equation.DSMT4">
                  <p:embed/>
                </p:oleObj>
              </mc:Choice>
              <mc:Fallback>
                <p:oleObj name="Equation" r:id="rId4" imgW="774360" imgH="660240" progId="Equation.DSMT4">
                  <p:embed/>
                  <p:pic>
                    <p:nvPicPr>
                      <p:cNvPr id="0" name=""/>
                      <p:cNvPicPr/>
                      <p:nvPr/>
                    </p:nvPicPr>
                    <p:blipFill>
                      <a:blip r:embed="rId5"/>
                      <a:stretch>
                        <a:fillRect/>
                      </a:stretch>
                    </p:blipFill>
                    <p:spPr>
                      <a:xfrm>
                        <a:off x="7391400" y="4876800"/>
                        <a:ext cx="1346200" cy="1147580"/>
                      </a:xfrm>
                      <a:prstGeom prst="rect">
                        <a:avLst/>
                      </a:prstGeom>
                      <a:solidFill>
                        <a:srgbClr val="92D050"/>
                      </a:solid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20851179"/>
              </p:ext>
            </p:extLst>
          </p:nvPr>
        </p:nvGraphicFramePr>
        <p:xfrm>
          <a:off x="7505700" y="685800"/>
          <a:ext cx="1257300" cy="1190625"/>
        </p:xfrm>
        <a:graphic>
          <a:graphicData uri="http://schemas.openxmlformats.org/presentationml/2006/ole">
            <mc:AlternateContent xmlns:mc="http://schemas.openxmlformats.org/markup-compatibility/2006">
              <mc:Choice xmlns:v="urn:schemas-microsoft-com:vml" Requires="v">
                <p:oleObj spid="_x0000_s69659" name="Equation" r:id="rId6" imgW="723600" imgH="685800" progId="Equation.DSMT4">
                  <p:embed/>
                </p:oleObj>
              </mc:Choice>
              <mc:Fallback>
                <p:oleObj name="Equation" r:id="rId6" imgW="723600" imgH="685800" progId="Equation.DSMT4">
                  <p:embed/>
                  <p:pic>
                    <p:nvPicPr>
                      <p:cNvPr id="0" name=""/>
                      <p:cNvPicPr/>
                      <p:nvPr/>
                    </p:nvPicPr>
                    <p:blipFill>
                      <a:blip r:embed="rId7"/>
                      <a:stretch>
                        <a:fillRect/>
                      </a:stretch>
                    </p:blipFill>
                    <p:spPr>
                      <a:xfrm>
                        <a:off x="7505700" y="685800"/>
                        <a:ext cx="1257300" cy="1190625"/>
                      </a:xfrm>
                      <a:prstGeom prst="rect">
                        <a:avLst/>
                      </a:prstGeom>
                      <a:solidFill>
                        <a:srgbClr val="92D050"/>
                      </a:solidFill>
                    </p:spPr>
                  </p:pic>
                </p:oleObj>
              </mc:Fallback>
            </mc:AlternateContent>
          </a:graphicData>
        </a:graphic>
      </p:graphicFrame>
      <p:sp>
        <p:nvSpPr>
          <p:cNvPr id="17" name="Rectangle 16"/>
          <p:cNvSpPr/>
          <p:nvPr/>
        </p:nvSpPr>
        <p:spPr>
          <a:xfrm>
            <a:off x="7391400" y="23172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Khai phương một thương</a:t>
            </a:r>
            <a:endParaRPr lang="en-US"/>
          </a:p>
        </p:txBody>
      </p:sp>
      <p:sp>
        <p:nvSpPr>
          <p:cNvPr id="18" name="Rectangle 17"/>
          <p:cNvSpPr/>
          <p:nvPr/>
        </p:nvSpPr>
        <p:spPr>
          <a:xfrm>
            <a:off x="7391400" y="3688859"/>
            <a:ext cx="1600200" cy="7307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Chia hai căn thức bậc hai</a:t>
            </a: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073661403"/>
              </p:ext>
            </p:extLst>
          </p:nvPr>
        </p:nvGraphicFramePr>
        <p:xfrm>
          <a:off x="236538" y="4994275"/>
          <a:ext cx="1744662" cy="750888"/>
        </p:xfrm>
        <a:graphic>
          <a:graphicData uri="http://schemas.openxmlformats.org/presentationml/2006/ole">
            <mc:AlternateContent xmlns:mc="http://schemas.openxmlformats.org/markup-compatibility/2006">
              <mc:Choice xmlns:v="urn:schemas-microsoft-com:vml" Requires="v">
                <p:oleObj spid="_x0000_s69660" name="Equation" r:id="rId8" imgW="1002960" imgH="431640" progId="Equation.DSMT4">
                  <p:embed/>
                </p:oleObj>
              </mc:Choice>
              <mc:Fallback>
                <p:oleObj name="Equation" r:id="rId8" imgW="1002960" imgH="431640" progId="Equation.DSMT4">
                  <p:embed/>
                  <p:pic>
                    <p:nvPicPr>
                      <p:cNvPr id="0" name=""/>
                      <p:cNvPicPr/>
                      <p:nvPr/>
                    </p:nvPicPr>
                    <p:blipFill>
                      <a:blip r:embed="rId9"/>
                      <a:stretch>
                        <a:fillRect/>
                      </a:stretch>
                    </p:blipFill>
                    <p:spPr>
                      <a:xfrm>
                        <a:off x="236538" y="4994275"/>
                        <a:ext cx="1744662" cy="750888"/>
                      </a:xfrm>
                      <a:prstGeom prst="rect">
                        <a:avLst/>
                      </a:prstGeom>
                      <a:solidFill>
                        <a:srgbClr val="00B0F0"/>
                      </a:solidFill>
                    </p:spPr>
                  </p:pic>
                </p:oleObj>
              </mc:Fallback>
            </mc:AlternateContent>
          </a:graphicData>
        </a:graphic>
      </p:graphicFrame>
      <p:sp>
        <p:nvSpPr>
          <p:cNvPr id="21" name="Rectangle 20"/>
          <p:cNvSpPr/>
          <p:nvPr/>
        </p:nvSpPr>
        <p:spPr>
          <a:xfrm>
            <a:off x="304800" y="2154420"/>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Khai phương một Tích</a:t>
            </a:r>
            <a:endParaRPr lang="en-US"/>
          </a:p>
        </p:txBody>
      </p:sp>
      <p:sp>
        <p:nvSpPr>
          <p:cNvPr id="22" name="Rectangle 21"/>
          <p:cNvSpPr/>
          <p:nvPr/>
        </p:nvSpPr>
        <p:spPr>
          <a:xfrm>
            <a:off x="228600" y="3536459"/>
            <a:ext cx="1600200" cy="7307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Nhân các căn thức bậc hai</a:t>
            </a: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327027958"/>
              </p:ext>
            </p:extLst>
          </p:nvPr>
        </p:nvGraphicFramePr>
        <p:xfrm>
          <a:off x="406400" y="739775"/>
          <a:ext cx="1566863" cy="795338"/>
        </p:xfrm>
        <a:graphic>
          <a:graphicData uri="http://schemas.openxmlformats.org/presentationml/2006/ole">
            <mc:AlternateContent xmlns:mc="http://schemas.openxmlformats.org/markup-compatibility/2006">
              <mc:Choice xmlns:v="urn:schemas-microsoft-com:vml" Requires="v">
                <p:oleObj spid="_x0000_s69661" name="Equation" r:id="rId10" imgW="901440" imgH="457200" progId="Equation.DSMT4">
                  <p:embed/>
                </p:oleObj>
              </mc:Choice>
              <mc:Fallback>
                <p:oleObj name="Equation" r:id="rId10" imgW="901440" imgH="457200" progId="Equation.DSMT4">
                  <p:embed/>
                  <p:pic>
                    <p:nvPicPr>
                      <p:cNvPr id="0" name=""/>
                      <p:cNvPicPr/>
                      <p:nvPr/>
                    </p:nvPicPr>
                    <p:blipFill>
                      <a:blip r:embed="rId11"/>
                      <a:stretch>
                        <a:fillRect/>
                      </a:stretch>
                    </p:blipFill>
                    <p:spPr>
                      <a:xfrm>
                        <a:off x="406400" y="739775"/>
                        <a:ext cx="1566863" cy="795338"/>
                      </a:xfrm>
                      <a:prstGeom prst="rect">
                        <a:avLst/>
                      </a:prstGeom>
                      <a:solidFill>
                        <a:srgbClr val="00B0F0"/>
                      </a:solidFill>
                    </p:spPr>
                  </p:pic>
                </p:oleObj>
              </mc:Fallback>
            </mc:AlternateContent>
          </a:graphicData>
        </a:graphic>
      </p:graphicFrame>
      <p:sp>
        <p:nvSpPr>
          <p:cNvPr id="25" name="Bent Arrow 24"/>
          <p:cNvSpPr/>
          <p:nvPr/>
        </p:nvSpPr>
        <p:spPr>
          <a:xfrm>
            <a:off x="6248399" y="1066801"/>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flipV="1">
            <a:off x="6095999" y="4720289"/>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Down Arrow 26"/>
          <p:cNvSpPr/>
          <p:nvPr/>
        </p:nvSpPr>
        <p:spPr>
          <a:xfrm>
            <a:off x="7988300" y="30480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30999" y="3312834"/>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61124" y="762000"/>
            <a:ext cx="838691" cy="369332"/>
          </a:xfrm>
          <a:prstGeom prst="rect">
            <a:avLst/>
          </a:prstGeom>
          <a:noFill/>
        </p:spPr>
        <p:txBody>
          <a:bodyPr wrap="none" rtlCol="0">
            <a:spAutoFit/>
          </a:bodyPr>
          <a:lstStyle/>
          <a:p>
            <a:r>
              <a:rPr lang="en-US" smtClean="0"/>
              <a:t>Định lí</a:t>
            </a:r>
            <a:endParaRPr lang="en-US"/>
          </a:p>
        </p:txBody>
      </p:sp>
      <p:sp>
        <p:nvSpPr>
          <p:cNvPr id="30" name="TextBox 29"/>
          <p:cNvSpPr txBox="1"/>
          <p:nvPr/>
        </p:nvSpPr>
        <p:spPr>
          <a:xfrm>
            <a:off x="6867769" y="3005345"/>
            <a:ext cx="979755" cy="369332"/>
          </a:xfrm>
          <a:prstGeom prst="rect">
            <a:avLst/>
          </a:prstGeom>
          <a:noFill/>
        </p:spPr>
        <p:txBody>
          <a:bodyPr wrap="none" rtlCol="0">
            <a:spAutoFit/>
          </a:bodyPr>
          <a:lstStyle/>
          <a:p>
            <a:r>
              <a:rPr lang="en-US" smtClean="0"/>
              <a:t>Quy tắc</a:t>
            </a:r>
            <a:endParaRPr lang="en-US"/>
          </a:p>
        </p:txBody>
      </p:sp>
      <p:sp>
        <p:nvSpPr>
          <p:cNvPr id="31" name="TextBox 30"/>
          <p:cNvSpPr txBox="1"/>
          <p:nvPr/>
        </p:nvSpPr>
        <p:spPr>
          <a:xfrm>
            <a:off x="6172200" y="4976931"/>
            <a:ext cx="1223412" cy="369332"/>
          </a:xfrm>
          <a:prstGeom prst="rect">
            <a:avLst/>
          </a:prstGeom>
          <a:noFill/>
        </p:spPr>
        <p:txBody>
          <a:bodyPr wrap="none" rtlCol="0">
            <a:spAutoFit/>
          </a:bodyPr>
          <a:lstStyle/>
          <a:p>
            <a:r>
              <a:rPr lang="en-US" smtClean="0"/>
              <a:t>Tổng quát</a:t>
            </a:r>
            <a:endParaRPr lang="en-US"/>
          </a:p>
        </p:txBody>
      </p:sp>
      <p:sp>
        <p:nvSpPr>
          <p:cNvPr id="32" name="Bent Arrow 31"/>
          <p:cNvSpPr/>
          <p:nvPr/>
        </p:nvSpPr>
        <p:spPr>
          <a:xfrm flipH="1">
            <a:off x="1981199" y="1026496"/>
            <a:ext cx="1295401" cy="882616"/>
          </a:xfrm>
          <a:prstGeom prst="bentArrow">
            <a:avLst>
              <a:gd name="adj1" fmla="val 14928"/>
              <a:gd name="adj2" fmla="val 10612"/>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H="1" flipV="1">
            <a:off x="1905000" y="4679984"/>
            <a:ext cx="1295401" cy="882616"/>
          </a:xfrm>
          <a:prstGeom prst="bentArrow">
            <a:avLst>
              <a:gd name="adj1" fmla="val 14928"/>
              <a:gd name="adj2" fmla="val 12770"/>
              <a:gd name="adj3" fmla="val 250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Up-Down Arrow 33"/>
          <p:cNvSpPr/>
          <p:nvPr/>
        </p:nvSpPr>
        <p:spPr>
          <a:xfrm flipH="1">
            <a:off x="838200" y="2895600"/>
            <a:ext cx="304800" cy="64919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H="1">
            <a:off x="1003300" y="3200400"/>
            <a:ext cx="1333501" cy="11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flipH="1">
            <a:off x="2193924" y="721695"/>
            <a:ext cx="838691" cy="369332"/>
          </a:xfrm>
          <a:prstGeom prst="rect">
            <a:avLst/>
          </a:prstGeom>
          <a:noFill/>
        </p:spPr>
        <p:txBody>
          <a:bodyPr wrap="none" rtlCol="0">
            <a:spAutoFit/>
          </a:bodyPr>
          <a:lstStyle/>
          <a:p>
            <a:r>
              <a:rPr lang="en-US" smtClean="0"/>
              <a:t>Định lí</a:t>
            </a:r>
            <a:endParaRPr lang="en-US"/>
          </a:p>
        </p:txBody>
      </p:sp>
      <p:sp>
        <p:nvSpPr>
          <p:cNvPr id="37" name="TextBox 36"/>
          <p:cNvSpPr txBox="1"/>
          <p:nvPr/>
        </p:nvSpPr>
        <p:spPr>
          <a:xfrm flipH="1">
            <a:off x="1230045" y="2895600"/>
            <a:ext cx="979755" cy="369332"/>
          </a:xfrm>
          <a:prstGeom prst="rect">
            <a:avLst/>
          </a:prstGeom>
          <a:noFill/>
        </p:spPr>
        <p:txBody>
          <a:bodyPr wrap="none" rtlCol="0">
            <a:spAutoFit/>
          </a:bodyPr>
          <a:lstStyle/>
          <a:p>
            <a:r>
              <a:rPr lang="en-US" smtClean="0"/>
              <a:t>Quy tắc</a:t>
            </a:r>
            <a:endParaRPr lang="en-US"/>
          </a:p>
        </p:txBody>
      </p:sp>
      <p:sp>
        <p:nvSpPr>
          <p:cNvPr id="38" name="TextBox 37"/>
          <p:cNvSpPr txBox="1"/>
          <p:nvPr/>
        </p:nvSpPr>
        <p:spPr>
          <a:xfrm flipH="1">
            <a:off x="1981201" y="4936626"/>
            <a:ext cx="1223412" cy="369332"/>
          </a:xfrm>
          <a:prstGeom prst="rect">
            <a:avLst/>
          </a:prstGeom>
          <a:noFill/>
        </p:spPr>
        <p:txBody>
          <a:bodyPr wrap="none" rtlCol="0">
            <a:spAutoFit/>
          </a:bodyPr>
          <a:lstStyle/>
          <a:p>
            <a:r>
              <a:rPr lang="en-US" smtClean="0"/>
              <a:t>Tổng quát</a:t>
            </a:r>
            <a:endParaRPr lang="en-US"/>
          </a:p>
        </p:txBody>
      </p:sp>
    </p:spTree>
    <p:extLst>
      <p:ext uri="{BB962C8B-B14F-4D97-AF65-F5344CB8AC3E}">
        <p14:creationId xmlns:p14="http://schemas.microsoft.com/office/powerpoint/2010/main" val="2228635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85800"/>
            <a:ext cx="4800600" cy="646331"/>
          </a:xfrm>
          <a:prstGeom prst="rect">
            <a:avLst/>
          </a:prstGeom>
          <a:noFill/>
        </p:spPr>
        <p:txBody>
          <a:bodyPr wrap="square" rtlCol="0">
            <a:spAutoFit/>
          </a:bodyPr>
          <a:lstStyle/>
          <a:p>
            <a:r>
              <a:rPr lang="en-US" smtClean="0"/>
              <a:t>Link tham gia nhóm Zalo Toán 9-Thầy Luân</a:t>
            </a:r>
          </a:p>
          <a:p>
            <a:r>
              <a:rPr lang="en-US" smtClean="0"/>
              <a:t>https://zalo.me/g/isjfhc015</a:t>
            </a:r>
            <a:endParaRPr lang="en-US"/>
          </a:p>
        </p:txBody>
      </p:sp>
      <p:sp>
        <p:nvSpPr>
          <p:cNvPr id="3" name="TextBox 2"/>
          <p:cNvSpPr txBox="1"/>
          <p:nvPr/>
        </p:nvSpPr>
        <p:spPr>
          <a:xfrm>
            <a:off x="1524000" y="1676400"/>
            <a:ext cx="1752600" cy="369332"/>
          </a:xfrm>
          <a:prstGeom prst="rect">
            <a:avLst/>
          </a:prstGeom>
          <a:noFill/>
        </p:spPr>
        <p:txBody>
          <a:bodyPr wrap="square" rtlCol="0">
            <a:spAutoFit/>
          </a:bodyPr>
          <a:lstStyle/>
          <a:p>
            <a:r>
              <a:rPr lang="en-US" smtClean="0"/>
              <a:t>Hoặc quét mã</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071132"/>
            <a:ext cx="3895725" cy="3810000"/>
          </a:xfrm>
          <a:prstGeom prst="rect">
            <a:avLst/>
          </a:prstGeom>
        </p:spPr>
      </p:pic>
    </p:spTree>
    <p:extLst>
      <p:ext uri="{BB962C8B-B14F-4D97-AF65-F5344CB8AC3E}">
        <p14:creationId xmlns:p14="http://schemas.microsoft.com/office/powerpoint/2010/main" val="176976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1" name="Text Box 111"/>
          <p:cNvSpPr txBox="1">
            <a:spLocks noChangeArrowheads="1"/>
          </p:cNvSpPr>
          <p:nvPr/>
        </p:nvSpPr>
        <p:spPr bwMode="auto">
          <a:xfrm>
            <a:off x="304800" y="1190625"/>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chemeClr val="hlink"/>
                </a:solidFill>
                <a:latin typeface="Times New Roman" pitchFamily="18" charset="0"/>
                <a:ea typeface="ＭＳ Ｐゴシック" pitchFamily="34" charset="-128"/>
              </a:rPr>
              <a:t>?1. Tính và so sánh                và</a:t>
            </a:r>
          </a:p>
        </p:txBody>
      </p:sp>
      <p:graphicFrame>
        <p:nvGraphicFramePr>
          <p:cNvPr id="10388" name="Object 148"/>
          <p:cNvGraphicFramePr>
            <a:graphicFrameLocks noChangeAspect="1"/>
          </p:cNvGraphicFramePr>
          <p:nvPr>
            <p:extLst>
              <p:ext uri="{D42A27DB-BD31-4B8C-83A1-F6EECF244321}">
                <p14:modId xmlns:p14="http://schemas.microsoft.com/office/powerpoint/2010/main" val="3299094510"/>
              </p:ext>
            </p:extLst>
          </p:nvPr>
        </p:nvGraphicFramePr>
        <p:xfrm>
          <a:off x="3200400" y="1143000"/>
          <a:ext cx="3259138" cy="542925"/>
        </p:xfrm>
        <a:graphic>
          <a:graphicData uri="http://schemas.openxmlformats.org/presentationml/2006/ole">
            <mc:AlternateContent xmlns:mc="http://schemas.openxmlformats.org/markup-compatibility/2006">
              <mc:Choice xmlns:v="urn:schemas-microsoft-com:vml" Requires="v">
                <p:oleObj spid="_x0000_s55438" name="Equation" r:id="rId3" imgW="1295400" imgH="215900" progId="Equation.DSMT4">
                  <p:embed/>
                </p:oleObj>
              </mc:Choice>
              <mc:Fallback>
                <p:oleObj name="Equation" r:id="rId3" imgW="1295400" imgH="215900" progId="Equation.DSMT4">
                  <p:embed/>
                  <p:pic>
                    <p:nvPicPr>
                      <p:cNvPr id="0" name="Object 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143000"/>
                        <a:ext cx="3259138"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89" name="Text Box 149"/>
          <p:cNvSpPr txBox="1">
            <a:spLocks noChangeArrowheads="1"/>
          </p:cNvSpPr>
          <p:nvPr/>
        </p:nvSpPr>
        <p:spPr bwMode="auto">
          <a:xfrm>
            <a:off x="3276600" y="19050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u="sng">
                <a:solidFill>
                  <a:srgbClr val="FF0000"/>
                </a:solidFill>
                <a:latin typeface="Times New Roman" pitchFamily="18" charset="0"/>
                <a:ea typeface="ＭＳ Ｐゴシック" pitchFamily="34" charset="-128"/>
              </a:rPr>
              <a:t>Giải</a:t>
            </a:r>
          </a:p>
        </p:txBody>
      </p:sp>
      <p:graphicFrame>
        <p:nvGraphicFramePr>
          <p:cNvPr id="10390" name="Object 150"/>
          <p:cNvGraphicFramePr>
            <a:graphicFrameLocks noChangeAspect="1"/>
          </p:cNvGraphicFramePr>
          <p:nvPr/>
        </p:nvGraphicFramePr>
        <p:xfrm>
          <a:off x="1154113" y="2755900"/>
          <a:ext cx="3611562" cy="703263"/>
        </p:xfrm>
        <a:graphic>
          <a:graphicData uri="http://schemas.openxmlformats.org/presentationml/2006/ole">
            <mc:AlternateContent xmlns:mc="http://schemas.openxmlformats.org/markup-compatibility/2006">
              <mc:Choice xmlns:v="urn:schemas-microsoft-com:vml" Requires="v">
                <p:oleObj spid="_x0000_s55439" name="Equation" r:id="rId5" imgW="1435100" imgH="279400" progId="Equation.DSMT4">
                  <p:embed/>
                </p:oleObj>
              </mc:Choice>
              <mc:Fallback>
                <p:oleObj name="Equation" r:id="rId5" imgW="1435100" imgH="279400" progId="Equation.DSMT4">
                  <p:embed/>
                  <p:pic>
                    <p:nvPicPr>
                      <p:cNvPr id="0" name="Object 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113" y="2755900"/>
                        <a:ext cx="3611562"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91" name="Object 151"/>
          <p:cNvGraphicFramePr>
            <a:graphicFrameLocks noChangeAspect="1"/>
          </p:cNvGraphicFramePr>
          <p:nvPr/>
        </p:nvGraphicFramePr>
        <p:xfrm>
          <a:off x="1163638" y="3581400"/>
          <a:ext cx="4856162" cy="639763"/>
        </p:xfrm>
        <a:graphic>
          <a:graphicData uri="http://schemas.openxmlformats.org/presentationml/2006/ole">
            <mc:AlternateContent xmlns:mc="http://schemas.openxmlformats.org/markup-compatibility/2006">
              <mc:Choice xmlns:v="urn:schemas-microsoft-com:vml" Requires="v">
                <p:oleObj spid="_x0000_s55440" name="Equation" r:id="rId7" imgW="1930400" imgH="254000" progId="Equation.3">
                  <p:embed/>
                </p:oleObj>
              </mc:Choice>
              <mc:Fallback>
                <p:oleObj name="Equation" r:id="rId7" imgW="1930400" imgH="254000" progId="Equation.3">
                  <p:embed/>
                  <p:pic>
                    <p:nvPicPr>
                      <p:cNvPr id="0" name="Object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3638" y="3581400"/>
                        <a:ext cx="485616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392" name="Object 152"/>
          <p:cNvGraphicFramePr>
            <a:graphicFrameLocks noChangeAspect="1"/>
          </p:cNvGraphicFramePr>
          <p:nvPr>
            <p:extLst>
              <p:ext uri="{D42A27DB-BD31-4B8C-83A1-F6EECF244321}">
                <p14:modId xmlns:p14="http://schemas.microsoft.com/office/powerpoint/2010/main" val="1524230288"/>
              </p:ext>
            </p:extLst>
          </p:nvPr>
        </p:nvGraphicFramePr>
        <p:xfrm>
          <a:off x="2286000" y="4495800"/>
          <a:ext cx="2971800" cy="574675"/>
        </p:xfrm>
        <a:graphic>
          <a:graphicData uri="http://schemas.openxmlformats.org/presentationml/2006/ole">
            <mc:AlternateContent xmlns:mc="http://schemas.openxmlformats.org/markup-compatibility/2006">
              <mc:Choice xmlns:v="urn:schemas-microsoft-com:vml" Requires="v">
                <p:oleObj spid="_x0000_s55441" name="Equation" r:id="rId9" imgW="1181100" imgH="228600" progId="Equation.DSMT4">
                  <p:embed/>
                </p:oleObj>
              </mc:Choice>
              <mc:Fallback>
                <p:oleObj name="Equation" r:id="rId9" imgW="1181100" imgH="228600" progId="Equation.DSMT4">
                  <p:embed/>
                  <p:pic>
                    <p:nvPicPr>
                      <p:cNvPr id="0" name="Object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971800" cy="574675"/>
                      </a:xfrm>
                      <a:prstGeom prst="rect">
                        <a:avLst/>
                      </a:prstGeom>
                      <a:solidFill>
                        <a:srgbClr val="002060"/>
                      </a:solidFill>
                      <a:ln>
                        <a:noFill/>
                      </a:ln>
                      <a:effectLst/>
                    </p:spPr>
                  </p:pic>
                </p:oleObj>
              </mc:Fallback>
            </mc:AlternateContent>
          </a:graphicData>
        </a:graphic>
      </p:graphicFrame>
      <p:sp>
        <p:nvSpPr>
          <p:cNvPr id="10393" name="Text Box 153"/>
          <p:cNvSpPr txBox="1">
            <a:spLocks noChangeArrowheads="1"/>
          </p:cNvSpPr>
          <p:nvPr/>
        </p:nvSpPr>
        <p:spPr bwMode="auto">
          <a:xfrm>
            <a:off x="1219200" y="45720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latin typeface="Times New Roman" pitchFamily="18" charset="0"/>
                <a:ea typeface="ＭＳ Ｐゴシック" pitchFamily="34" charset="-128"/>
              </a:rPr>
              <a:t>Vậy:</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89"/>
                                        </p:tgtEl>
                                        <p:attrNameLst>
                                          <p:attrName>style.visibility</p:attrName>
                                        </p:attrNameLst>
                                      </p:cBhvr>
                                      <p:to>
                                        <p:strVal val="visible"/>
                                      </p:to>
                                    </p:set>
                                    <p:animEffect transition="in" filter="dissolve">
                                      <p:cBhvr>
                                        <p:cTn id="7" dur="500"/>
                                        <p:tgtEl>
                                          <p:spTgt spid="10389"/>
                                        </p:tgtEl>
                                      </p:cBhvr>
                                    </p:animEffect>
                                  </p:childTnLst>
                                </p:cTn>
                              </p:par>
                              <p:par>
                                <p:cTn id="8" presetID="14" presetClass="entr" presetSubtype="10" fill="hold" nodeType="withEffect">
                                  <p:stCondLst>
                                    <p:cond delay="0"/>
                                  </p:stCondLst>
                                  <p:childTnLst>
                                    <p:set>
                                      <p:cBhvr>
                                        <p:cTn id="9" dur="1" fill="hold">
                                          <p:stCondLst>
                                            <p:cond delay="0"/>
                                          </p:stCondLst>
                                        </p:cTn>
                                        <p:tgtEl>
                                          <p:spTgt spid="10390"/>
                                        </p:tgtEl>
                                        <p:attrNameLst>
                                          <p:attrName>style.visibility</p:attrName>
                                        </p:attrNameLst>
                                      </p:cBhvr>
                                      <p:to>
                                        <p:strVal val="visible"/>
                                      </p:to>
                                    </p:set>
                                    <p:animEffect transition="in" filter="randombar(horizontal)">
                                      <p:cBhvr>
                                        <p:cTn id="10" dur="500"/>
                                        <p:tgtEl>
                                          <p:spTgt spid="103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391"/>
                                        </p:tgtEl>
                                        <p:attrNameLst>
                                          <p:attrName>style.visibility</p:attrName>
                                        </p:attrNameLst>
                                      </p:cBhvr>
                                      <p:to>
                                        <p:strVal val="visible"/>
                                      </p:to>
                                    </p:set>
                                    <p:animEffect transition="in" filter="randombar(horizontal)">
                                      <p:cBhvr>
                                        <p:cTn id="15" dur="500"/>
                                        <p:tgtEl>
                                          <p:spTgt spid="1039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393"/>
                                        </p:tgtEl>
                                        <p:attrNameLst>
                                          <p:attrName>style.visibility</p:attrName>
                                        </p:attrNameLst>
                                      </p:cBhvr>
                                      <p:to>
                                        <p:strVal val="visible"/>
                                      </p:to>
                                    </p:set>
                                    <p:animEffect transition="in" filter="randombar(horizontal)">
                                      <p:cBhvr>
                                        <p:cTn id="20" dur="500"/>
                                        <p:tgtEl>
                                          <p:spTgt spid="10393"/>
                                        </p:tgtEl>
                                      </p:cBhvr>
                                    </p:animEffect>
                                  </p:childTnLst>
                                </p:cTn>
                              </p:par>
                              <p:par>
                                <p:cTn id="21" presetID="14" presetClass="entr" presetSubtype="10" fill="hold" nodeType="withEffect">
                                  <p:stCondLst>
                                    <p:cond delay="0"/>
                                  </p:stCondLst>
                                  <p:childTnLst>
                                    <p:set>
                                      <p:cBhvr>
                                        <p:cTn id="22" dur="1" fill="hold">
                                          <p:stCondLst>
                                            <p:cond delay="0"/>
                                          </p:stCondLst>
                                        </p:cTn>
                                        <p:tgtEl>
                                          <p:spTgt spid="10392"/>
                                        </p:tgtEl>
                                        <p:attrNameLst>
                                          <p:attrName>style.visibility</p:attrName>
                                        </p:attrNameLst>
                                      </p:cBhvr>
                                      <p:to>
                                        <p:strVal val="visible"/>
                                      </p:to>
                                    </p:set>
                                    <p:animEffect transition="in" filter="randombar(horizontal)">
                                      <p:cBhvr>
                                        <p:cTn id="23" dur="500"/>
                                        <p:tgtEl>
                                          <p:spTgt spid="10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9" grpId="0"/>
      <p:bldP spid="103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04800" y="457200"/>
            <a:ext cx="220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000" b="1">
                <a:solidFill>
                  <a:srgbClr val="FF0000"/>
                </a:solidFill>
                <a:latin typeface="Times New Roman" pitchFamily="18" charset="0"/>
                <a:ea typeface="ＭＳ Ｐゴシック" pitchFamily="34" charset="-128"/>
              </a:rPr>
              <a:t>1. </a:t>
            </a:r>
            <a:r>
              <a:rPr lang="en-US" sz="3000" b="1" u="sng">
                <a:solidFill>
                  <a:srgbClr val="FF0000"/>
                </a:solidFill>
                <a:latin typeface="Times New Roman" pitchFamily="18" charset="0"/>
                <a:ea typeface="ＭＳ Ｐゴシック" pitchFamily="34" charset="-128"/>
              </a:rPr>
              <a:t>Định lí:</a:t>
            </a:r>
          </a:p>
        </p:txBody>
      </p:sp>
      <p:graphicFrame>
        <p:nvGraphicFramePr>
          <p:cNvPr id="40967" name="Object 7"/>
          <p:cNvGraphicFramePr>
            <a:graphicFrameLocks noChangeAspect="1"/>
          </p:cNvGraphicFramePr>
          <p:nvPr>
            <p:extLst>
              <p:ext uri="{D42A27DB-BD31-4B8C-83A1-F6EECF244321}">
                <p14:modId xmlns:p14="http://schemas.microsoft.com/office/powerpoint/2010/main" val="1946387145"/>
              </p:ext>
            </p:extLst>
          </p:nvPr>
        </p:nvGraphicFramePr>
        <p:xfrm>
          <a:off x="3612356" y="1472098"/>
          <a:ext cx="2300287" cy="576263"/>
        </p:xfrm>
        <a:graphic>
          <a:graphicData uri="http://schemas.openxmlformats.org/presentationml/2006/ole">
            <mc:AlternateContent xmlns:mc="http://schemas.openxmlformats.org/markup-compatibility/2006">
              <mc:Choice xmlns:v="urn:schemas-microsoft-com:vml" Requires="v">
                <p:oleObj spid="_x0000_s56490" name="Equation" r:id="rId3" imgW="914400" imgH="228600" progId="Equation.3">
                  <p:embed/>
                </p:oleObj>
              </mc:Choice>
              <mc:Fallback>
                <p:oleObj name="Equation" r:id="rId3" imgW="9144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356" y="1472098"/>
                        <a:ext cx="2300287"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1" name="Text Box 11"/>
          <p:cNvSpPr txBox="1">
            <a:spLocks noChangeArrowheads="1"/>
          </p:cNvSpPr>
          <p:nvPr/>
        </p:nvSpPr>
        <p:spPr bwMode="auto">
          <a:xfrm>
            <a:off x="2209800" y="914400"/>
            <a:ext cx="5486400" cy="1169988"/>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i="1">
                <a:latin typeface="Times New Roman" pitchFamily="18" charset="0"/>
                <a:ea typeface="ＭＳ Ｐゴシック" pitchFamily="34" charset="-128"/>
              </a:rPr>
              <a:t>Với hai số a và b không âm, ta có:</a:t>
            </a:r>
          </a:p>
          <a:p>
            <a:pPr>
              <a:spcBef>
                <a:spcPct val="50000"/>
              </a:spcBef>
            </a:pPr>
            <a:r>
              <a:rPr lang="en-US" sz="2800" b="1" i="1">
                <a:latin typeface="Times New Roman" pitchFamily="18" charset="0"/>
                <a:ea typeface="ＭＳ Ｐゴシック" pitchFamily="34" charset="-128"/>
              </a:rPr>
              <a:t>  </a:t>
            </a:r>
          </a:p>
        </p:txBody>
      </p:sp>
      <p:sp>
        <p:nvSpPr>
          <p:cNvPr id="40979" name="Text Box 19"/>
          <p:cNvSpPr txBox="1">
            <a:spLocks noChangeArrowheads="1"/>
          </p:cNvSpPr>
          <p:nvPr/>
        </p:nvSpPr>
        <p:spPr bwMode="auto">
          <a:xfrm>
            <a:off x="1933433" y="2362200"/>
            <a:ext cx="5791200" cy="2246769"/>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u="sng">
                <a:solidFill>
                  <a:srgbClr val="FF0000"/>
                </a:solidFill>
                <a:latin typeface="Times New Roman" pitchFamily="18" charset="0"/>
                <a:ea typeface="ＭＳ Ｐゴシック" pitchFamily="34" charset="-128"/>
              </a:rPr>
              <a:t>Chú ý</a:t>
            </a:r>
            <a:r>
              <a:rPr lang="en-US" sz="2800" b="1">
                <a:solidFill>
                  <a:srgbClr val="FF0000"/>
                </a:solidFill>
                <a:latin typeface="Times New Roman" pitchFamily="18" charset="0"/>
                <a:ea typeface="ＭＳ Ｐゴシック" pitchFamily="34" charset="-128"/>
              </a:rPr>
              <a:t>: </a:t>
            </a:r>
            <a:r>
              <a:rPr lang="en-US" sz="2800" b="1" smtClean="0">
                <a:solidFill>
                  <a:schemeClr val="tx2"/>
                </a:solidFill>
                <a:latin typeface="Times New Roman" pitchFamily="18" charset="0"/>
                <a:ea typeface="ＭＳ Ｐゴシック" pitchFamily="34" charset="-128"/>
              </a:rPr>
              <a:t>Mở rộng cho nhiều số với a,b,c không âm</a:t>
            </a:r>
          </a:p>
          <a:p>
            <a:pPr>
              <a:spcBef>
                <a:spcPct val="50000"/>
              </a:spcBef>
            </a:pPr>
            <a:endParaRPr lang="en-US" sz="2800" b="1">
              <a:solidFill>
                <a:schemeClr val="tx2"/>
              </a:solidFill>
              <a:latin typeface="Times New Roman" pitchFamily="18" charset="0"/>
              <a:ea typeface="ＭＳ Ｐゴシック" pitchFamily="34" charset="-128"/>
            </a:endParaRPr>
          </a:p>
          <a:p>
            <a:pPr>
              <a:spcBef>
                <a:spcPct val="50000"/>
              </a:spcBef>
            </a:pPr>
            <a:r>
              <a:rPr lang="en-US" sz="2800">
                <a:solidFill>
                  <a:schemeClr val="hlink"/>
                </a:solidFill>
                <a:latin typeface="Times New Roman" pitchFamily="18" charset="0"/>
                <a:ea typeface="ＭＳ Ｐゴシック" pitchFamily="34" charset="-128"/>
              </a:rPr>
              <a:t>                 </a:t>
            </a:r>
            <a:endParaRPr lang="en-US" sz="2800">
              <a:solidFill>
                <a:schemeClr val="hlink"/>
              </a:solidFill>
              <a:latin typeface="Times New Roman" pitchFamily="18" charset="0"/>
              <a:ea typeface="ＭＳ Ｐゴシック" pitchFamily="34" charset="-128"/>
            </a:endParaRPr>
          </a:p>
        </p:txBody>
      </p:sp>
      <p:graphicFrame>
        <p:nvGraphicFramePr>
          <p:cNvPr id="40980" name="Object 20"/>
          <p:cNvGraphicFramePr>
            <a:graphicFrameLocks noChangeAspect="1"/>
          </p:cNvGraphicFramePr>
          <p:nvPr>
            <p:extLst>
              <p:ext uri="{D42A27DB-BD31-4B8C-83A1-F6EECF244321}">
                <p14:modId xmlns:p14="http://schemas.microsoft.com/office/powerpoint/2010/main" val="3216560624"/>
              </p:ext>
            </p:extLst>
          </p:nvPr>
        </p:nvGraphicFramePr>
        <p:xfrm>
          <a:off x="3021806" y="3462337"/>
          <a:ext cx="3481387" cy="576263"/>
        </p:xfrm>
        <a:graphic>
          <a:graphicData uri="http://schemas.openxmlformats.org/presentationml/2006/ole">
            <mc:AlternateContent xmlns:mc="http://schemas.openxmlformats.org/markup-compatibility/2006">
              <mc:Choice xmlns:v="urn:schemas-microsoft-com:vml" Requires="v">
                <p:oleObj spid="_x0000_s56491" name="Equation" r:id="rId5" imgW="1384300" imgH="228600" progId="Equation.3">
                  <p:embed/>
                </p:oleObj>
              </mc:Choice>
              <mc:Fallback>
                <p:oleObj name="Equation" r:id="rId5" imgW="1384300" imgH="2286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1806" y="3462337"/>
                        <a:ext cx="3481387" cy="576263"/>
                      </a:xfrm>
                      <a:prstGeom prst="rect">
                        <a:avLst/>
                      </a:prstGeom>
                      <a:solidFill>
                        <a:srgbClr val="FFC000"/>
                      </a:solid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46560264"/>
              </p:ext>
            </p:extLst>
          </p:nvPr>
        </p:nvGraphicFramePr>
        <p:xfrm>
          <a:off x="4419600" y="2819400"/>
          <a:ext cx="2711638" cy="513784"/>
        </p:xfrm>
        <a:graphic>
          <a:graphicData uri="http://schemas.openxmlformats.org/presentationml/2006/ole">
            <mc:AlternateContent xmlns:mc="http://schemas.openxmlformats.org/markup-compatibility/2006">
              <mc:Choice xmlns:v="urn:schemas-microsoft-com:vml" Requires="v">
                <p:oleObj spid="_x0000_s56492" name="Equation" r:id="rId7" imgW="1206360" imgH="228600" progId="Equation.DSMT4">
                  <p:embed/>
                </p:oleObj>
              </mc:Choice>
              <mc:Fallback>
                <p:oleObj name="Equation" r:id="rId7" imgW="1206360" imgH="228600" progId="Equation.DSMT4">
                  <p:embed/>
                  <p:pic>
                    <p:nvPicPr>
                      <p:cNvPr id="0" name=""/>
                      <p:cNvPicPr/>
                      <p:nvPr/>
                    </p:nvPicPr>
                    <p:blipFill>
                      <a:blip r:embed="rId8"/>
                      <a:stretch>
                        <a:fillRect/>
                      </a:stretch>
                    </p:blipFill>
                    <p:spPr>
                      <a:xfrm>
                        <a:off x="4419600" y="2819400"/>
                        <a:ext cx="2711638" cy="513784"/>
                      </a:xfrm>
                      <a:prstGeom prst="rect">
                        <a:avLst/>
                      </a:prstGeom>
                      <a:solidFill>
                        <a:srgbClr val="00B0F0"/>
                      </a:solidFill>
                    </p:spPr>
                  </p:pic>
                </p:oleObj>
              </mc:Fallback>
            </mc:AlternateContent>
          </a:graphicData>
        </a:graphic>
      </p:graphicFrame>
      <p:sp>
        <p:nvSpPr>
          <p:cNvPr id="3" name="TextBox 2"/>
          <p:cNvSpPr txBox="1"/>
          <p:nvPr/>
        </p:nvSpPr>
        <p:spPr>
          <a:xfrm>
            <a:off x="3195851" y="4148441"/>
            <a:ext cx="3124200" cy="461665"/>
          </a:xfrm>
          <a:prstGeom prst="rect">
            <a:avLst/>
          </a:prstGeom>
          <a:noFill/>
        </p:spPr>
        <p:txBody>
          <a:bodyPr wrap="square" rtlCol="0">
            <a:spAutoFit/>
          </a:bodyPr>
          <a:lstStyle/>
          <a:p>
            <a:r>
              <a:rPr lang="en-US" sz="2400" smtClean="0">
                <a:solidFill>
                  <a:schemeClr val="hlink"/>
                </a:solidFill>
                <a:latin typeface="Times New Roman" pitchFamily="18" charset="0"/>
                <a:ea typeface="ＭＳ Ｐゴシック" pitchFamily="34" charset="-128"/>
              </a:rPr>
              <a:t> (</a:t>
            </a:r>
            <a:r>
              <a:rPr lang="en-US" sz="2400" i="1" smtClean="0">
                <a:solidFill>
                  <a:schemeClr val="hlink"/>
                </a:solidFill>
                <a:latin typeface="Times New Roman" pitchFamily="18" charset="0"/>
                <a:ea typeface="ＭＳ Ｐゴシック" pitchFamily="34" charset="-128"/>
              </a:rPr>
              <a:t>với a, b, n không âm</a:t>
            </a:r>
            <a:r>
              <a:rPr lang="en-US" sz="2400" smtClean="0">
                <a:solidFill>
                  <a:schemeClr val="hlink"/>
                </a:solidFill>
                <a:latin typeface="Times New Roman" pitchFamily="18" charset="0"/>
                <a:ea typeface="ＭＳ Ｐゴシック" pitchFamily="34" charset="-128"/>
              </a:rPr>
              <a:t>)</a:t>
            </a:r>
            <a:endParaRPr lang="en-US" sz="2400"/>
          </a:p>
        </p:txBody>
      </p:sp>
      <p:sp>
        <p:nvSpPr>
          <p:cNvPr id="18" name="Text Box 3"/>
          <p:cNvSpPr txBox="1">
            <a:spLocks noChangeArrowheads="1"/>
          </p:cNvSpPr>
          <p:nvPr/>
        </p:nvSpPr>
        <p:spPr bwMode="auto">
          <a:xfrm>
            <a:off x="336644" y="4800600"/>
            <a:ext cx="5835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000" b="1" smtClean="0">
                <a:solidFill>
                  <a:srgbClr val="FF0000"/>
                </a:solidFill>
                <a:latin typeface="Times New Roman" pitchFamily="18" charset="0"/>
                <a:ea typeface="ＭＳ Ｐゴシック" pitchFamily="34" charset="-128"/>
              </a:rPr>
              <a:t>2. Nhắc lại: </a:t>
            </a:r>
            <a:r>
              <a:rPr lang="en-US" sz="3000" smtClean="0">
                <a:latin typeface="Times New Roman" pitchFamily="18" charset="0"/>
                <a:ea typeface="ＭＳ Ｐゴシック" pitchFamily="34" charset="-128"/>
              </a:rPr>
              <a:t>Lũy thừa của một tích</a:t>
            </a:r>
            <a:endParaRPr lang="en-US" sz="3000" u="sng">
              <a:solidFill>
                <a:srgbClr val="FF0000"/>
              </a:solidFill>
              <a:latin typeface="Times New Roman" pitchFamily="18" charset="0"/>
              <a:ea typeface="ＭＳ Ｐゴシック" pitchFamily="34" charset="-128"/>
            </a:endParaRPr>
          </a:p>
        </p:txBody>
      </p:sp>
      <p:graphicFrame>
        <p:nvGraphicFramePr>
          <p:cNvPr id="19" name="Object 20"/>
          <p:cNvGraphicFramePr>
            <a:graphicFrameLocks noChangeAspect="1"/>
          </p:cNvGraphicFramePr>
          <p:nvPr>
            <p:extLst>
              <p:ext uri="{D42A27DB-BD31-4B8C-83A1-F6EECF244321}">
                <p14:modId xmlns:p14="http://schemas.microsoft.com/office/powerpoint/2010/main" val="1079671100"/>
              </p:ext>
            </p:extLst>
          </p:nvPr>
        </p:nvGraphicFramePr>
        <p:xfrm>
          <a:off x="1600200" y="5430798"/>
          <a:ext cx="2300287" cy="576262"/>
        </p:xfrm>
        <a:graphic>
          <a:graphicData uri="http://schemas.openxmlformats.org/presentationml/2006/ole">
            <mc:AlternateContent xmlns:mc="http://schemas.openxmlformats.org/markup-compatibility/2006">
              <mc:Choice xmlns:v="urn:schemas-microsoft-com:vml" Requires="v">
                <p:oleObj spid="_x0000_s56493" name="Equation" r:id="rId9" imgW="914400" imgH="228600" progId="Equation.DSMT4">
                  <p:embed/>
                </p:oleObj>
              </mc:Choice>
              <mc:Fallback>
                <p:oleObj name="Equation" r:id="rId9" imgW="914400" imgH="228600" progId="Equation.DSMT4">
                  <p:embed/>
                  <p:pic>
                    <p:nvPicPr>
                      <p:cNvPr id="0" name=""/>
                      <p:cNvPicPr>
                        <a:picLocks noChangeAspect="1" noChangeArrowheads="1"/>
                      </p:cNvPicPr>
                      <p:nvPr/>
                    </p:nvPicPr>
                    <p:blipFill>
                      <a:blip r:embed="rId10"/>
                      <a:srcRect/>
                      <a:stretch>
                        <a:fillRect/>
                      </a:stretch>
                    </p:blipFill>
                    <p:spPr bwMode="auto">
                      <a:xfrm>
                        <a:off x="1600200" y="5430798"/>
                        <a:ext cx="2300287" cy="576262"/>
                      </a:xfrm>
                      <a:prstGeom prst="rect">
                        <a:avLst/>
                      </a:prstGeom>
                      <a:solidFill>
                        <a:srgbClr val="FFC000"/>
                      </a:solidFill>
                      <a:ln>
                        <a:noFill/>
                      </a:ln>
                      <a:effectLst/>
                    </p:spPr>
                  </p:pic>
                </p:oleObj>
              </mc:Fallback>
            </mc:AlternateContent>
          </a:graphicData>
        </a:graphic>
      </p:graphicFrame>
      <p:sp>
        <p:nvSpPr>
          <p:cNvPr id="20" name="TextBox 19"/>
          <p:cNvSpPr txBox="1"/>
          <p:nvPr/>
        </p:nvSpPr>
        <p:spPr>
          <a:xfrm>
            <a:off x="3962400" y="5558135"/>
            <a:ext cx="1219200" cy="461665"/>
          </a:xfrm>
          <a:prstGeom prst="rect">
            <a:avLst/>
          </a:prstGeom>
          <a:noFill/>
        </p:spPr>
        <p:txBody>
          <a:bodyPr wrap="square" rtlCol="0">
            <a:spAutoFit/>
          </a:bodyPr>
          <a:lstStyle/>
          <a:p>
            <a:r>
              <a:rPr lang="en-US" sz="2400" smtClean="0">
                <a:solidFill>
                  <a:schemeClr val="hlink"/>
                </a:solidFill>
                <a:latin typeface="Times New Roman" pitchFamily="18" charset="0"/>
                <a:ea typeface="ＭＳ Ｐゴシック" pitchFamily="34" charset="-128"/>
              </a:rPr>
              <a:t>So sánh</a:t>
            </a:r>
            <a:endParaRPr lang="en-US" sz="2400"/>
          </a:p>
        </p:txBody>
      </p:sp>
      <p:graphicFrame>
        <p:nvGraphicFramePr>
          <p:cNvPr id="21" name="Object 20"/>
          <p:cNvGraphicFramePr>
            <a:graphicFrameLocks noChangeAspect="1"/>
          </p:cNvGraphicFramePr>
          <p:nvPr>
            <p:extLst>
              <p:ext uri="{D42A27DB-BD31-4B8C-83A1-F6EECF244321}">
                <p14:modId xmlns:p14="http://schemas.microsoft.com/office/powerpoint/2010/main" val="723819075"/>
              </p:ext>
            </p:extLst>
          </p:nvPr>
        </p:nvGraphicFramePr>
        <p:xfrm>
          <a:off x="5202238" y="5308600"/>
          <a:ext cx="2235200" cy="833438"/>
        </p:xfrm>
        <a:graphic>
          <a:graphicData uri="http://schemas.openxmlformats.org/presentationml/2006/ole">
            <mc:AlternateContent xmlns:mc="http://schemas.openxmlformats.org/markup-compatibility/2006">
              <mc:Choice xmlns:v="urn:schemas-microsoft-com:vml" Requires="v">
                <p:oleObj spid="_x0000_s56494" name="Equation" r:id="rId11" imgW="888840" imgH="330120" progId="Equation.DSMT4">
                  <p:embed/>
                </p:oleObj>
              </mc:Choice>
              <mc:Fallback>
                <p:oleObj name="Equation" r:id="rId11" imgW="888840" imgH="330120" progId="Equation.DSMT4">
                  <p:embed/>
                  <p:pic>
                    <p:nvPicPr>
                      <p:cNvPr id="0" name=""/>
                      <p:cNvPicPr>
                        <a:picLocks noChangeAspect="1" noChangeArrowheads="1"/>
                      </p:cNvPicPr>
                      <p:nvPr/>
                    </p:nvPicPr>
                    <p:blipFill>
                      <a:blip r:embed="rId12"/>
                      <a:srcRect/>
                      <a:stretch>
                        <a:fillRect/>
                      </a:stretch>
                    </p:blipFill>
                    <p:spPr bwMode="auto">
                      <a:xfrm>
                        <a:off x="5202238" y="5308600"/>
                        <a:ext cx="2235200" cy="833438"/>
                      </a:xfrm>
                      <a:prstGeom prst="rect">
                        <a:avLst/>
                      </a:prstGeom>
                      <a:solidFill>
                        <a:srgbClr val="FFC000"/>
                      </a:solidFill>
                      <a:ln>
                        <a:noFill/>
                      </a:ln>
                      <a:effec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71"/>
                                        </p:tgtEl>
                                        <p:attrNameLst>
                                          <p:attrName>style.visibility</p:attrName>
                                        </p:attrNameLst>
                                      </p:cBhvr>
                                      <p:to>
                                        <p:strVal val="visible"/>
                                      </p:to>
                                    </p:set>
                                    <p:anim calcmode="discrete" valueType="clr">
                                      <p:cBhvr override="childStyle">
                                        <p:cTn id="7" dur="80"/>
                                        <p:tgtEl>
                                          <p:spTgt spid="40971"/>
                                        </p:tgtEl>
                                        <p:attrNameLst>
                                          <p:attrName>style.color</p:attrName>
                                        </p:attrNameLst>
                                      </p:cBhvr>
                                      <p:tavLst>
                                        <p:tav tm="0">
                                          <p:val>
                                            <p:clrVal>
                                              <a:srgbClr val="F72603"/>
                                            </p:clrVal>
                                          </p:val>
                                        </p:tav>
                                        <p:tav tm="50000">
                                          <p:val>
                                            <p:clrVal>
                                              <a:schemeClr val="hlink"/>
                                            </p:clrVal>
                                          </p:val>
                                        </p:tav>
                                      </p:tavLst>
                                    </p:anim>
                                    <p:anim calcmode="discrete" valueType="clr">
                                      <p:cBhvr>
                                        <p:cTn id="8" dur="80"/>
                                        <p:tgtEl>
                                          <p:spTgt spid="40971"/>
                                        </p:tgtEl>
                                        <p:attrNameLst>
                                          <p:attrName>fillcolor</p:attrName>
                                        </p:attrNameLst>
                                      </p:cBhvr>
                                      <p:tavLst>
                                        <p:tav tm="0">
                                          <p:val>
                                            <p:clrVal>
                                              <a:schemeClr val="accent2"/>
                                            </p:clrVal>
                                          </p:val>
                                        </p:tav>
                                        <p:tav tm="50000">
                                          <p:val>
                                            <p:clrVal>
                                              <a:schemeClr val="hlink"/>
                                            </p:clrVal>
                                          </p:val>
                                        </p:tav>
                                      </p:tavLst>
                                    </p:anim>
                                    <p:set>
                                      <p:cBhvr>
                                        <p:cTn id="9" dur="80"/>
                                        <p:tgtEl>
                                          <p:spTgt spid="40971"/>
                                        </p:tgtEl>
                                        <p:attrNameLst>
                                          <p:attrName>fill.type</p:attrName>
                                        </p:attrNameLst>
                                      </p:cBhvr>
                                      <p:to>
                                        <p:strVal val="solid"/>
                                      </p:to>
                                    </p:set>
                                  </p:childTnLst>
                                </p:cTn>
                              </p:par>
                            </p:childTnLst>
                          </p:cTn>
                        </p:par>
                        <p:par>
                          <p:cTn id="10" fill="hold" nodeType="afterGroup">
                            <p:stCondLst>
                              <p:cond delay="1040"/>
                            </p:stCondLst>
                            <p:childTnLst>
                              <p:par>
                                <p:cTn id="11" presetID="12" presetClass="entr" presetSubtype="8" fill="hold" nodeType="after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p:tgtEl>
                                          <p:spTgt spid="40967"/>
                                        </p:tgtEl>
                                        <p:attrNameLst>
                                          <p:attrName>ppt_x</p:attrName>
                                        </p:attrNameLst>
                                      </p:cBhvr>
                                      <p:tavLst>
                                        <p:tav tm="0">
                                          <p:val>
                                            <p:strVal val="#ppt_x-#ppt_w*1.125000"/>
                                          </p:val>
                                        </p:tav>
                                        <p:tav tm="100000">
                                          <p:val>
                                            <p:strVal val="#ppt_x"/>
                                          </p:val>
                                        </p:tav>
                                      </p:tavLst>
                                    </p:anim>
                                    <p:animEffect transition="in" filter="wipe(right)">
                                      <p:cBhvr>
                                        <p:cTn id="14" dur="500"/>
                                        <p:tgtEl>
                                          <p:spTgt spid="409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79"/>
                                        </p:tgtEl>
                                        <p:attrNameLst>
                                          <p:attrName>style.visibility</p:attrName>
                                        </p:attrNameLst>
                                      </p:cBhvr>
                                      <p:to>
                                        <p:strVal val="visible"/>
                                      </p:to>
                                    </p:set>
                                    <p:anim calcmode="lin" valueType="num">
                                      <p:cBhvr additive="base">
                                        <p:cTn id="19" dur="500" fill="hold"/>
                                        <p:tgtEl>
                                          <p:spTgt spid="40979"/>
                                        </p:tgtEl>
                                        <p:attrNameLst>
                                          <p:attrName>ppt_x</p:attrName>
                                        </p:attrNameLst>
                                      </p:cBhvr>
                                      <p:tavLst>
                                        <p:tav tm="0">
                                          <p:val>
                                            <p:strVal val="#ppt_x"/>
                                          </p:val>
                                        </p:tav>
                                        <p:tav tm="100000">
                                          <p:val>
                                            <p:strVal val="#ppt_x"/>
                                          </p:val>
                                        </p:tav>
                                      </p:tavLst>
                                    </p:anim>
                                    <p:anim calcmode="lin" valueType="num">
                                      <p:cBhvr additive="base">
                                        <p:cTn id="20" dur="500" fill="hold"/>
                                        <p:tgtEl>
                                          <p:spTgt spid="4097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980"/>
                                        </p:tgtEl>
                                        <p:attrNameLst>
                                          <p:attrName>style.visibility</p:attrName>
                                        </p:attrNameLst>
                                      </p:cBhvr>
                                      <p:to>
                                        <p:strVal val="visible"/>
                                      </p:to>
                                    </p:set>
                                    <p:anim calcmode="lin" valueType="num">
                                      <p:cBhvr additive="base">
                                        <p:cTn id="36" dur="500" fill="hold"/>
                                        <p:tgtEl>
                                          <p:spTgt spid="40980"/>
                                        </p:tgtEl>
                                        <p:attrNameLst>
                                          <p:attrName>ppt_x</p:attrName>
                                        </p:attrNameLst>
                                      </p:cBhvr>
                                      <p:tavLst>
                                        <p:tav tm="0">
                                          <p:val>
                                            <p:strVal val="#ppt_x"/>
                                          </p:val>
                                        </p:tav>
                                        <p:tav tm="100000">
                                          <p:val>
                                            <p:strVal val="#ppt_x"/>
                                          </p:val>
                                        </p:tav>
                                      </p:tavLst>
                                    </p:anim>
                                    <p:anim calcmode="lin" valueType="num">
                                      <p:cBhvr additive="base">
                                        <p:cTn id="37" dur="500" fill="hold"/>
                                        <p:tgtEl>
                                          <p:spTgt spid="40980"/>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40979" grpId="0" animBg="1"/>
      <p:bldP spid="3"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FF0000"/>
                </a:solidFill>
              </a:rPr>
              <a:t>3</a:t>
            </a:r>
            <a:r>
              <a:rPr lang="en-US" smtClean="0">
                <a:solidFill>
                  <a:srgbClr val="FF0000"/>
                </a:solidFill>
              </a:rPr>
              <a:t>. </a:t>
            </a:r>
            <a:r>
              <a:rPr lang="en-US" smtClean="0">
                <a:solidFill>
                  <a:srgbClr val="FF0000"/>
                </a:solidFill>
              </a:rPr>
              <a:t>Quy tắc:</a:t>
            </a:r>
            <a:r>
              <a:rPr lang="vi-VN" smtClean="0">
                <a:solidFill>
                  <a:srgbClr val="FF0000"/>
                </a:solidFill>
              </a:rPr>
              <a:t> </a:t>
            </a:r>
            <a:endParaRPr lang="en-US" smtClean="0">
              <a:solidFill>
                <a:srgbClr val="FF0000"/>
              </a:solidFill>
            </a:endParaRPr>
          </a:p>
        </p:txBody>
      </p:sp>
      <p:sp>
        <p:nvSpPr>
          <p:cNvPr id="11267" name="Content Placeholder 2"/>
          <p:cNvSpPr>
            <a:spLocks noGrp="1"/>
          </p:cNvSpPr>
          <p:nvPr>
            <p:ph idx="1"/>
          </p:nvPr>
        </p:nvSpPr>
        <p:spPr>
          <a:xfrm>
            <a:off x="457200" y="1600201"/>
            <a:ext cx="8686800" cy="2514600"/>
          </a:xfrm>
        </p:spPr>
        <p:txBody>
          <a:bodyPr/>
          <a:lstStyle/>
          <a:p>
            <a:pPr marL="514350" indent="-514350" eaLnBrk="1" hangingPunct="1">
              <a:buFont typeface="Wingdings 2" pitchFamily="18" charset="2"/>
              <a:buAutoNum type="alphaLcParenR"/>
            </a:pPr>
            <a:r>
              <a:rPr lang="en-US" smtClean="0">
                <a:solidFill>
                  <a:srgbClr val="C00000"/>
                </a:solidFill>
                <a:latin typeface="Arial" charset="0"/>
                <a:cs typeface="Arial" charset="0"/>
              </a:rPr>
              <a:t>Qui tắc khai phương một tích:</a:t>
            </a:r>
          </a:p>
          <a:p>
            <a:pPr marL="514350" indent="-514350" eaLnBrk="1" hangingPunct="1">
              <a:buFont typeface="Wingdings 2" pitchFamily="18" charset="2"/>
              <a:buNone/>
            </a:pPr>
            <a:r>
              <a:rPr lang="en-US" smtClean="0">
                <a:solidFill>
                  <a:srgbClr val="7030A0"/>
                </a:solidFill>
                <a:latin typeface="Arial" charset="0"/>
                <a:cs typeface="Arial" charset="0"/>
              </a:rPr>
              <a:t>Muốn khai phương một tích của các số không âm, ta có thể khai phương từng thừa số, rồi nhân các kết quả lại với nhau.</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iterate type="wd">
                                    <p:tmAbs val="100"/>
                                  </p:iterate>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p:txBody>
          <a:bodyPr/>
          <a:lstStyle/>
          <a:p>
            <a:pPr eaLnBrk="1" hangingPunct="1"/>
            <a:r>
              <a:rPr lang="vi-VN" smtClean="0">
                <a:solidFill>
                  <a:srgbClr val="FF0000"/>
                </a:solidFill>
              </a:rPr>
              <a:t>Ví dụ 1</a:t>
            </a:r>
            <a:r>
              <a:rPr lang="en-US" smtClean="0">
                <a:solidFill>
                  <a:srgbClr val="FF0000"/>
                </a:solidFill>
              </a:rPr>
              <a:t>:</a:t>
            </a:r>
          </a:p>
        </p:txBody>
      </p:sp>
      <p:sp>
        <p:nvSpPr>
          <p:cNvPr id="13315" name="Content Placeholder 2"/>
          <p:cNvSpPr>
            <a:spLocks noGrp="1"/>
          </p:cNvSpPr>
          <p:nvPr>
            <p:ph idx="1"/>
          </p:nvPr>
        </p:nvSpPr>
        <p:spPr>
          <a:xfrm>
            <a:off x="457200" y="411162"/>
            <a:ext cx="8229600" cy="5989638"/>
          </a:xfrm>
        </p:spPr>
        <p:txBody>
          <a:bodyPr/>
          <a:lstStyle/>
          <a:p>
            <a:pPr marL="514350" indent="-514350" eaLnBrk="1" hangingPunct="1">
              <a:buFont typeface="Wingdings 2" pitchFamily="18" charset="2"/>
              <a:buAutoNum type="alphaLcParenR"/>
            </a:pPr>
            <a:endParaRPr lang="en-US" smtClean="0">
              <a:latin typeface="Arial" charset="0"/>
              <a:cs typeface="Arial" charset="0"/>
            </a:endParaRPr>
          </a:p>
          <a:p>
            <a:pPr marL="514350" indent="-514350" eaLnBrk="1" hangingPunct="1">
              <a:buFont typeface="Wingdings 2" pitchFamily="18" charset="2"/>
              <a:buAutoNum type="alphaLcParenR"/>
            </a:pPr>
            <a:r>
              <a:rPr lang="en-US" smtClean="0">
                <a:latin typeface="Arial" charset="0"/>
                <a:cs typeface="Arial" charset="0"/>
              </a:rPr>
              <a:t>Thực hiện phép tính:</a:t>
            </a:r>
          </a:p>
          <a:p>
            <a:pPr marL="514350" indent="-514350" eaLnBrk="1" hangingPunct="1">
              <a:buFont typeface="Wingdings 2" pitchFamily="18" charset="2"/>
              <a:buNone/>
            </a:pPr>
            <a:r>
              <a:rPr lang="en-US" smtClean="0">
                <a:latin typeface="Arial" charset="0"/>
                <a:cs typeface="Arial" charset="0"/>
              </a:rPr>
              <a:t>Giải:</a:t>
            </a:r>
          </a:p>
          <a:p>
            <a:pPr marL="514350" indent="-514350" eaLnBrk="1" hangingPunct="1">
              <a:buFont typeface="Wingdings 2" pitchFamily="18" charset="2"/>
              <a:buNone/>
            </a:pPr>
            <a:endParaRPr lang="en-US" smtClean="0">
              <a:latin typeface="Arial" charset="0"/>
              <a:cs typeface="Arial" charset="0"/>
            </a:endParaRPr>
          </a:p>
          <a:p>
            <a:pPr marL="514350" indent="-514350" eaLnBrk="1" hangingPunct="1">
              <a:buFont typeface="Wingdings 2" pitchFamily="18" charset="2"/>
              <a:buNone/>
            </a:pPr>
            <a:r>
              <a:rPr lang="en-US" smtClean="0">
                <a:latin typeface="Arial" charset="0"/>
                <a:cs typeface="Arial" charset="0"/>
              </a:rPr>
              <a:t>b) Thực hiện phép tính:</a:t>
            </a:r>
          </a:p>
          <a:p>
            <a:pPr marL="514350" indent="-514350" eaLnBrk="1" hangingPunct="1">
              <a:buFont typeface="Wingdings 2" pitchFamily="18" charset="2"/>
              <a:buNone/>
            </a:pPr>
            <a:endParaRPr lang="en-US" smtClean="0">
              <a:latin typeface="Arial" charset="0"/>
              <a:cs typeface="Arial" charset="0"/>
            </a:endParaRPr>
          </a:p>
          <a:p>
            <a:pPr marL="514350" indent="-514350" eaLnBrk="1" hangingPunct="1">
              <a:buFont typeface="Wingdings 2" pitchFamily="18" charset="2"/>
              <a:buNone/>
            </a:pPr>
            <a:r>
              <a:rPr lang="en-US" smtClean="0">
                <a:latin typeface="Arial" charset="0"/>
                <a:cs typeface="Arial" charset="0"/>
              </a:rPr>
              <a:t>Giải: </a:t>
            </a:r>
          </a:p>
        </p:txBody>
      </p:sp>
      <p:graphicFrame>
        <p:nvGraphicFramePr>
          <p:cNvPr id="4" name="Object 4"/>
          <p:cNvGraphicFramePr>
            <a:graphicFrameLocks noChangeAspect="1"/>
          </p:cNvGraphicFramePr>
          <p:nvPr/>
        </p:nvGraphicFramePr>
        <p:xfrm>
          <a:off x="5105400" y="1219200"/>
          <a:ext cx="1981200" cy="393700"/>
        </p:xfrm>
        <a:graphic>
          <a:graphicData uri="http://schemas.openxmlformats.org/presentationml/2006/ole">
            <mc:AlternateContent xmlns:mc="http://schemas.openxmlformats.org/markup-compatibility/2006">
              <mc:Choice xmlns:v="urn:schemas-microsoft-com:vml" Requires="v">
                <p:oleObj spid="_x0000_s5259" name="Equation" r:id="rId4" imgW="1371600" imgH="393480" progId="Equation.3">
                  <p:embed/>
                </p:oleObj>
              </mc:Choice>
              <mc:Fallback>
                <p:oleObj name="Equation" r:id="rId4" imgW="137160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219200"/>
                        <a:ext cx="1981200" cy="393700"/>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1600200" y="1752600"/>
          <a:ext cx="5473700" cy="469900"/>
        </p:xfrm>
        <a:graphic>
          <a:graphicData uri="http://schemas.openxmlformats.org/presentationml/2006/ole">
            <mc:AlternateContent xmlns:mc="http://schemas.openxmlformats.org/markup-compatibility/2006">
              <mc:Choice xmlns:v="urn:schemas-microsoft-com:vml" Requires="v">
                <p:oleObj spid="_x0000_s5260" name="Equation" r:id="rId6" imgW="5473440" imgH="469800" progId="Equation.3">
                  <p:embed/>
                </p:oleObj>
              </mc:Choice>
              <mc:Fallback>
                <p:oleObj name="Equation" r:id="rId6" imgW="5473440" imgH="469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752600"/>
                        <a:ext cx="5473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4953000" y="2895600"/>
          <a:ext cx="1371600" cy="533400"/>
        </p:xfrm>
        <a:graphic>
          <a:graphicData uri="http://schemas.openxmlformats.org/presentationml/2006/ole">
            <mc:AlternateContent xmlns:mc="http://schemas.openxmlformats.org/markup-compatibility/2006">
              <mc:Choice xmlns:v="urn:schemas-microsoft-com:vml" Requires="v">
                <p:oleObj spid="_x0000_s5261" name="Equation" r:id="rId8" imgW="1371600" imgH="533160" progId="Equation.3">
                  <p:embed/>
                </p:oleObj>
              </mc:Choice>
              <mc:Fallback>
                <p:oleObj name="Equation" r:id="rId8" imgW="1371600" imgH="53316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2895600"/>
                        <a:ext cx="1371600" cy="533400"/>
                      </a:xfrm>
                      <a:prstGeom prst="rect">
                        <a:avLst/>
                      </a:prstGeom>
                      <a:solidFill>
                        <a:srgbClr val="FF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1257031500"/>
              </p:ext>
            </p:extLst>
          </p:nvPr>
        </p:nvGraphicFramePr>
        <p:xfrm>
          <a:off x="1676400" y="3962400"/>
          <a:ext cx="5867400" cy="469900"/>
        </p:xfrm>
        <a:graphic>
          <a:graphicData uri="http://schemas.openxmlformats.org/presentationml/2006/ole">
            <mc:AlternateContent xmlns:mc="http://schemas.openxmlformats.org/markup-compatibility/2006">
              <mc:Choice xmlns:v="urn:schemas-microsoft-com:vml" Requires="v">
                <p:oleObj spid="_x0000_s5262" name="Equation" r:id="rId10" imgW="5867280" imgH="469800" progId="Equation.DSMT4">
                  <p:embed/>
                </p:oleObj>
              </mc:Choice>
              <mc:Fallback>
                <p:oleObj name="Equation" r:id="rId10" imgW="5867280" imgH="469800" progId="Equation.DSMT4">
                  <p:embed/>
                  <p:pic>
                    <p:nvPicPr>
                      <p:cNvPr id="0" name="Object 7"/>
                      <p:cNvPicPr>
                        <a:picLocks noChangeAspect="1" noChangeArrowheads="1"/>
                      </p:cNvPicPr>
                      <p:nvPr/>
                    </p:nvPicPr>
                    <p:blipFill>
                      <a:blip r:embed="rId11"/>
                      <a:srcRect/>
                      <a:stretch>
                        <a:fillRect/>
                      </a:stretch>
                    </p:blipFill>
                    <p:spPr bwMode="auto">
                      <a:xfrm>
                        <a:off x="1676400" y="3962400"/>
                        <a:ext cx="58674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10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calcmode="lin" valueType="num">
                                          <p:cBhvr>
                                            <p:cTn id="18" dur="10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3315">
                                                <p:txEl>
                                                  <p:pRg st="2" end="2"/>
                                                </p:txEl>
                                              </p:spTgt>
                                            </p:tgtEl>
                                          </p:cBhvr>
                                        </p:animEffect>
                                      </p:childTnLst>
                                    </p:cTn>
                                  </p:par>
                                </p:childTnLst>
                              </p:cTn>
                            </p:par>
                            <p:par>
                              <p:cTn id="21" fill="hold" nodeType="afterGroup">
                                <p:stCondLst>
                                  <p:cond delay="10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1+#ppt_w/2"/>
                                              </p:val>
                                            </p:tav>
                                            <p:tav tm="100000">
                                              <p:val>
                                                <p:strVal val="#ppt_x"/>
                                              </p:val>
                                            </p:tav>
                                          </p:tavLst>
                                        </p:anim>
                                        <p:anim calcmode="lin" valueType="num">
                                          <p:cBhvr additive="base">
                                            <p:cTn id="2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3315">
                                                <p:txEl>
                                                  <p:pRg st="4" end="4"/>
                                                </p:txEl>
                                              </p:spTgt>
                                            </p:tgtEl>
                                            <p:attrNameLst>
                                              <p:attrName>style.visibility</p:attrName>
                                            </p:attrNameLst>
                                          </p:cBhvr>
                                          <p:to>
                                            <p:strVal val="visible"/>
                                          </p:to>
                                        </p:set>
                                        <p:anim calcmode="lin" valueType="num">
                                          <p:cBhvr additive="base">
                                            <p:cTn id="30" dur="10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2"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3315">
                                                <p:txEl>
                                                  <p:pRg st="6" end="6"/>
                                                </p:txEl>
                                              </p:spTgt>
                                            </p:tgtEl>
                                            <p:attrNameLst>
                                              <p:attrName>style.visibility</p:attrName>
                                            </p:attrNameLst>
                                          </p:cBhvr>
                                          <p:to>
                                            <p:strVal val="visible"/>
                                          </p:to>
                                        </p:set>
                                        <p:anim calcmode="lin" valueType="num">
                                          <p:cBhvr additive="base">
                                            <p:cTn id="41"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2" fill="hold" nodeType="afterEffect" p14:presetBounceEnd="1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1000">
                                          <p:cBhvr additive="base">
                                            <p:cTn id="46" dur="2000" fill="hold"/>
                                            <p:tgtEl>
                                              <p:spTgt spid="7"/>
                                            </p:tgtEl>
                                            <p:attrNameLst>
                                              <p:attrName>ppt_x</p:attrName>
                                            </p:attrNameLst>
                                          </p:cBhvr>
                                          <p:tavLst>
                                            <p:tav tm="0">
                                              <p:val>
                                                <p:strVal val="1+#ppt_w/2"/>
                                              </p:val>
                                            </p:tav>
                                            <p:tav tm="100000">
                                              <p:val>
                                                <p:strVal val="#ppt_x"/>
                                              </p:val>
                                            </p:tav>
                                          </p:tavLst>
                                        </p:anim>
                                        <p:anim calcmode="lin" valueType="num" p14:bounceEnd="1000">
                                          <p:cBhvr additive="base">
                                            <p:cTn id="4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10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calcmode="lin" valueType="num">
                                          <p:cBhvr>
                                            <p:cTn id="18" dur="10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3315">
                                                <p:txEl>
                                                  <p:pRg st="2" end="2"/>
                                                </p:txEl>
                                              </p:spTgt>
                                            </p:tgtEl>
                                          </p:cBhvr>
                                        </p:animEffect>
                                      </p:childTnLst>
                                    </p:cTn>
                                  </p:par>
                                </p:childTnLst>
                              </p:cTn>
                            </p:par>
                            <p:par>
                              <p:cTn id="21" fill="hold" nodeType="afterGroup">
                                <p:stCondLst>
                                  <p:cond delay="10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1+#ppt_w/2"/>
                                              </p:val>
                                            </p:tav>
                                            <p:tav tm="100000">
                                              <p:val>
                                                <p:strVal val="#ppt_x"/>
                                              </p:val>
                                            </p:tav>
                                          </p:tavLst>
                                        </p:anim>
                                        <p:anim calcmode="lin" valueType="num">
                                          <p:cBhvr additive="base">
                                            <p:cTn id="2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3315">
                                                <p:txEl>
                                                  <p:pRg st="4" end="4"/>
                                                </p:txEl>
                                              </p:spTgt>
                                            </p:tgtEl>
                                            <p:attrNameLst>
                                              <p:attrName>style.visibility</p:attrName>
                                            </p:attrNameLst>
                                          </p:cBhvr>
                                          <p:to>
                                            <p:strVal val="visible"/>
                                          </p:to>
                                        </p:set>
                                        <p:anim calcmode="lin" valueType="num">
                                          <p:cBhvr additive="base">
                                            <p:cTn id="30" dur="10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2"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3315">
                                                <p:txEl>
                                                  <p:pRg st="6" end="6"/>
                                                </p:txEl>
                                              </p:spTgt>
                                            </p:tgtEl>
                                            <p:attrNameLst>
                                              <p:attrName>style.visibility</p:attrName>
                                            </p:attrNameLst>
                                          </p:cBhvr>
                                          <p:to>
                                            <p:strVal val="visible"/>
                                          </p:to>
                                        </p:set>
                                        <p:anim calcmode="lin" valueType="num">
                                          <p:cBhvr additive="base">
                                            <p:cTn id="41"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000" fill="hold"/>
                                            <p:tgtEl>
                                              <p:spTgt spid="7"/>
                                            </p:tgtEl>
                                            <p:attrNameLst>
                                              <p:attrName>ppt_x</p:attrName>
                                            </p:attrNameLst>
                                          </p:cBhvr>
                                          <p:tavLst>
                                            <p:tav tm="0">
                                              <p:val>
                                                <p:strVal val="1+#ppt_w/2"/>
                                              </p:val>
                                            </p:tav>
                                            <p:tav tm="100000">
                                              <p:val>
                                                <p:strVal val="#ppt_x"/>
                                              </p:val>
                                            </p:tav>
                                          </p:tavLst>
                                        </p:anim>
                                        <p:anim calcmode="lin" valueType="num">
                                          <p:cBhvr additive="base">
                                            <p:cTn id="4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p:txBody>
          <a:bodyPr/>
          <a:lstStyle/>
          <a:p>
            <a:pPr algn="l" eaLnBrk="1" hangingPunct="1"/>
            <a:r>
              <a:rPr lang="en-US" sz="2800" smtClean="0">
                <a:solidFill>
                  <a:srgbClr val="FF0000"/>
                </a:solidFill>
              </a:rPr>
              <a:t>Ví dụ 2:</a:t>
            </a:r>
            <a:endParaRPr lang="en-US" sz="2800" smtClean="0">
              <a:solidFill>
                <a:srgbClr val="FF0000"/>
              </a:solidFill>
            </a:endParaRPr>
          </a:p>
        </p:txBody>
      </p:sp>
      <p:sp>
        <p:nvSpPr>
          <p:cNvPr id="14339" name="Content Placeholder 2"/>
          <p:cNvSpPr>
            <a:spLocks noGrp="1"/>
          </p:cNvSpPr>
          <p:nvPr>
            <p:ph idx="1"/>
          </p:nvPr>
        </p:nvSpPr>
        <p:spPr>
          <a:xfrm>
            <a:off x="457200" y="1981200"/>
            <a:ext cx="8229600" cy="4389438"/>
          </a:xfrm>
        </p:spPr>
        <p:txBody>
          <a:bodyPr/>
          <a:lstStyle/>
          <a:p>
            <a:pPr eaLnBrk="1" hangingPunct="1">
              <a:buFont typeface="Wingdings 2" pitchFamily="18" charset="2"/>
              <a:buNone/>
            </a:pPr>
            <a:r>
              <a:rPr lang="en-US" smtClean="0">
                <a:latin typeface="Arial" charset="0"/>
                <a:cs typeface="Arial" charset="0"/>
              </a:rPr>
              <a:t>Tính giá trị của biểu thức:</a:t>
            </a:r>
          </a:p>
          <a:p>
            <a:pPr eaLnBrk="1" hangingPunct="1">
              <a:buFont typeface="Wingdings 2" pitchFamily="18" charset="2"/>
              <a:buNone/>
            </a:pPr>
            <a:endParaRPr lang="en-US" smtClean="0">
              <a:latin typeface="Arial" charset="0"/>
              <a:cs typeface="Arial" charset="0"/>
            </a:endParaRPr>
          </a:p>
          <a:p>
            <a:pPr eaLnBrk="1" hangingPunct="1">
              <a:buFont typeface="Wingdings 2" pitchFamily="18" charset="2"/>
              <a:buNone/>
            </a:pPr>
            <a:r>
              <a:rPr lang="en-US" smtClean="0">
                <a:latin typeface="Arial" charset="0"/>
                <a:cs typeface="Arial" charset="0"/>
              </a:rPr>
              <a:t>Giải:</a:t>
            </a:r>
          </a:p>
          <a:p>
            <a:pPr eaLnBrk="1" hangingPunct="1">
              <a:buFont typeface="Wingdings 2" pitchFamily="18" charset="2"/>
              <a:buNone/>
            </a:pPr>
            <a:r>
              <a:rPr lang="en-US" smtClean="0">
                <a:latin typeface="Arial" charset="0"/>
                <a:cs typeface="Arial" charset="0"/>
              </a:rPr>
              <a:t>                       = 5.10.2 =100</a:t>
            </a:r>
          </a:p>
        </p:txBody>
      </p:sp>
      <p:graphicFrame>
        <p:nvGraphicFramePr>
          <p:cNvPr id="4" name="Object 4"/>
          <p:cNvGraphicFramePr>
            <a:graphicFrameLocks noChangeAspect="1"/>
          </p:cNvGraphicFramePr>
          <p:nvPr/>
        </p:nvGraphicFramePr>
        <p:xfrm>
          <a:off x="5638800" y="2057400"/>
          <a:ext cx="1435100" cy="469900"/>
        </p:xfrm>
        <a:graphic>
          <a:graphicData uri="http://schemas.openxmlformats.org/presentationml/2006/ole">
            <mc:AlternateContent xmlns:mc="http://schemas.openxmlformats.org/markup-compatibility/2006">
              <mc:Choice xmlns:v="urn:schemas-microsoft-com:vml" Requires="v">
                <p:oleObj spid="_x0000_s6287" name="Equation" r:id="rId4" imgW="1434960" imgH="469800" progId="Equation.3">
                  <p:embed/>
                </p:oleObj>
              </mc:Choice>
              <mc:Fallback>
                <p:oleObj name="Equation" r:id="rId4" imgW="1434960" imgH="46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057400"/>
                        <a:ext cx="1435100" cy="4699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1524000" y="3276600"/>
          <a:ext cx="1435100" cy="469900"/>
        </p:xfrm>
        <a:graphic>
          <a:graphicData uri="http://schemas.openxmlformats.org/presentationml/2006/ole">
            <mc:AlternateContent xmlns:mc="http://schemas.openxmlformats.org/markup-compatibility/2006">
              <mc:Choice xmlns:v="urn:schemas-microsoft-com:vml" Requires="v">
                <p:oleObj spid="_x0000_s6288" name="Equation" r:id="rId6" imgW="1434960" imgH="469800" progId="Equation.3">
                  <p:embed/>
                </p:oleObj>
              </mc:Choice>
              <mc:Fallback>
                <p:oleObj name="Equation" r:id="rId6" imgW="1434960" imgH="469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76600"/>
                        <a:ext cx="14351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33839418"/>
              </p:ext>
            </p:extLst>
          </p:nvPr>
        </p:nvGraphicFramePr>
        <p:xfrm>
          <a:off x="3035300" y="3308350"/>
          <a:ext cx="2171700" cy="406400"/>
        </p:xfrm>
        <a:graphic>
          <a:graphicData uri="http://schemas.openxmlformats.org/presentationml/2006/ole">
            <mc:AlternateContent xmlns:mc="http://schemas.openxmlformats.org/markup-compatibility/2006">
              <mc:Choice xmlns:v="urn:schemas-microsoft-com:vml" Requires="v">
                <p:oleObj spid="_x0000_s6289" name="Equation" r:id="rId7" imgW="2171520" imgH="406080" progId="Equation.DSMT4">
                  <p:embed/>
                </p:oleObj>
              </mc:Choice>
              <mc:Fallback>
                <p:oleObj name="Equation" r:id="rId7" imgW="2171520" imgH="406080" progId="Equation.DSMT4">
                  <p:embed/>
                  <p:pic>
                    <p:nvPicPr>
                      <p:cNvPr id="0" name="Object 7"/>
                      <p:cNvPicPr>
                        <a:picLocks noChangeAspect="1" noChangeArrowheads="1"/>
                      </p:cNvPicPr>
                      <p:nvPr/>
                    </p:nvPicPr>
                    <p:blipFill>
                      <a:blip r:embed="rId8"/>
                      <a:srcRect/>
                      <a:stretch>
                        <a:fillRect/>
                      </a:stretch>
                    </p:blipFill>
                    <p:spPr bwMode="auto">
                      <a:xfrm>
                        <a:off x="3035300" y="3308350"/>
                        <a:ext cx="2171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nvGraphicFramePr>
        <p:xfrm>
          <a:off x="5334000" y="3276600"/>
          <a:ext cx="2374900" cy="469900"/>
        </p:xfrm>
        <a:graphic>
          <a:graphicData uri="http://schemas.openxmlformats.org/presentationml/2006/ole">
            <mc:AlternateContent xmlns:mc="http://schemas.openxmlformats.org/markup-compatibility/2006">
              <mc:Choice xmlns:v="urn:schemas-microsoft-com:vml" Requires="v">
                <p:oleObj spid="_x0000_s6290" name="Equation" r:id="rId9" imgW="2374560" imgH="469800" progId="Equation.3">
                  <p:embed/>
                </p:oleObj>
              </mc:Choice>
              <mc:Fallback>
                <p:oleObj name="Equation" r:id="rId9" imgW="2374560" imgH="469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276600"/>
                        <a:ext cx="23749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14342"/>
                                        </p:tgtEl>
                                        <p:attrNameLst>
                                          <p:attrName>style.visibility</p:attrName>
                                        </p:attrNameLst>
                                      </p:cBhvr>
                                      <p:to>
                                        <p:strVal val="visible"/>
                                      </p:to>
                                    </p:set>
                                    <p:anim calcmode="lin" valueType="num">
                                      <p:cBhvr additive="base">
                                        <p:cTn id="22" dur="1000" fill="hold"/>
                                        <p:tgtEl>
                                          <p:spTgt spid="14342"/>
                                        </p:tgtEl>
                                        <p:attrNameLst>
                                          <p:attrName>ppt_x</p:attrName>
                                        </p:attrNameLst>
                                      </p:cBhvr>
                                      <p:tavLst>
                                        <p:tav tm="0">
                                          <p:val>
                                            <p:strVal val="#ppt_x"/>
                                          </p:val>
                                        </p:tav>
                                        <p:tav tm="100000">
                                          <p:val>
                                            <p:strVal val="#ppt_x"/>
                                          </p:val>
                                        </p:tav>
                                      </p:tavLst>
                                    </p:anim>
                                    <p:anim calcmode="lin" valueType="num">
                                      <p:cBhvr additive="base">
                                        <p:cTn id="23" dur="10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339">
                                            <p:txEl>
                                              <p:pRg st="3" end="3"/>
                                            </p:txEl>
                                          </p:spTgt>
                                        </p:tgtEl>
                                        <p:attrNameLst>
                                          <p:attrName>style.visibility</p:attrName>
                                        </p:attrNameLst>
                                      </p:cBhvr>
                                      <p:to>
                                        <p:strVal val="visible"/>
                                      </p:to>
                                    </p:set>
                                    <p:animEffect transition="in" filter="wipe(left)">
                                      <p:cBhvr>
                                        <p:cTn id="38"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1352550"/>
          </a:xfrm>
        </p:spPr>
        <p:txBody>
          <a:bodyPr/>
          <a:lstStyle/>
          <a:p>
            <a:pPr eaLnBrk="1" hangingPunct="1"/>
            <a:r>
              <a:rPr lang="en-US" sz="3600" u="sng" smtClean="0">
                <a:solidFill>
                  <a:srgbClr val="7030A0"/>
                </a:solidFill>
              </a:rPr>
              <a:t>b)</a:t>
            </a:r>
            <a:r>
              <a:rPr lang="vi-VN" sz="3600" u="sng" smtClean="0">
                <a:solidFill>
                  <a:srgbClr val="7030A0"/>
                </a:solidFill>
              </a:rPr>
              <a:t>Qui tắc nhân các căn bậc hai</a:t>
            </a:r>
            <a:r>
              <a:rPr lang="en-US" sz="3600" u="sng" smtClean="0">
                <a:solidFill>
                  <a:srgbClr val="7030A0"/>
                </a:solidFill>
              </a:rPr>
              <a:t>:</a:t>
            </a:r>
          </a:p>
        </p:txBody>
      </p:sp>
      <p:sp>
        <p:nvSpPr>
          <p:cNvPr id="15363" name="Content Placeholder 2"/>
          <p:cNvSpPr>
            <a:spLocks noGrp="1"/>
          </p:cNvSpPr>
          <p:nvPr>
            <p:ph idx="1"/>
          </p:nvPr>
        </p:nvSpPr>
        <p:spPr>
          <a:xfrm>
            <a:off x="395785" y="1601337"/>
            <a:ext cx="8229600" cy="3962400"/>
          </a:xfrm>
        </p:spPr>
        <p:txBody>
          <a:bodyPr/>
          <a:lstStyle/>
          <a:p>
            <a:pPr eaLnBrk="1" hangingPunct="1">
              <a:buFont typeface="Wingdings 2" pitchFamily="18" charset="2"/>
              <a:buNone/>
            </a:pPr>
            <a:endParaRPr lang="en-US" smtClean="0"/>
          </a:p>
          <a:p>
            <a:pPr eaLnBrk="1" hangingPunct="1">
              <a:buFont typeface="Wingdings 2" pitchFamily="18" charset="2"/>
              <a:buNone/>
            </a:pPr>
            <a:r>
              <a:rPr lang="en-US" sz="3600" smtClean="0">
                <a:solidFill>
                  <a:srgbClr val="00B050"/>
                </a:solidFill>
                <a:latin typeface="Arial" charset="0"/>
                <a:cs typeface="Arial" charset="0"/>
              </a:rPr>
              <a:t>Muốn nhân các căn bậc hai của các số không âm, ta có thể nhân các số dưới dấu căn với nhau, rồi khai phương kết quả đó.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p:cTn id="7" dur="2000" fill="hold"/>
                                        <p:tgtEl>
                                          <p:spTgt spid="15363">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153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itle 1"/>
          <p:cNvSpPr>
            <a:spLocks noGrp="1"/>
          </p:cNvSpPr>
          <p:nvPr>
            <p:ph type="title"/>
          </p:nvPr>
        </p:nvSpPr>
        <p:spPr/>
        <p:txBody>
          <a:bodyPr/>
          <a:lstStyle/>
          <a:p>
            <a:pPr algn="l" eaLnBrk="1" hangingPunct="1"/>
            <a:r>
              <a:rPr lang="vi-VN" sz="3600" u="sng" smtClean="0">
                <a:solidFill>
                  <a:srgbClr val="FF0000"/>
                </a:solidFill>
              </a:rPr>
              <a:t>Ví </a:t>
            </a:r>
            <a:r>
              <a:rPr lang="vi-VN" sz="3600" u="sng" smtClean="0">
                <a:solidFill>
                  <a:srgbClr val="FF0000"/>
                </a:solidFill>
              </a:rPr>
              <a:t>dụ </a:t>
            </a:r>
            <a:r>
              <a:rPr lang="en-US" sz="3600" u="sng" smtClean="0">
                <a:solidFill>
                  <a:srgbClr val="FF0000"/>
                </a:solidFill>
              </a:rPr>
              <a:t>3</a:t>
            </a:r>
            <a:endParaRPr lang="en-US" sz="3600" u="sng" smtClean="0">
              <a:solidFill>
                <a:srgbClr val="FF0000"/>
              </a:solidFill>
            </a:endParaRPr>
          </a:p>
        </p:txBody>
      </p:sp>
      <p:sp>
        <p:nvSpPr>
          <p:cNvPr id="15363" name="Content Placeholder 2"/>
          <p:cNvSpPr>
            <a:spLocks noGrp="1"/>
          </p:cNvSpPr>
          <p:nvPr>
            <p:ph idx="1"/>
          </p:nvPr>
        </p:nvSpPr>
        <p:spPr/>
        <p:txBody>
          <a:bodyPr/>
          <a:lstStyle/>
          <a:p>
            <a:pPr eaLnBrk="1" hangingPunct="1">
              <a:buFont typeface="Arial" charset="0"/>
              <a:buNone/>
            </a:pPr>
            <a:r>
              <a:rPr lang="en-US" smtClean="0">
                <a:latin typeface="Arial" charset="0"/>
                <a:cs typeface="Arial" charset="0"/>
              </a:rPr>
              <a:t>a) Tính:                  </a:t>
            </a:r>
          </a:p>
          <a:p>
            <a:pPr eaLnBrk="1" hangingPunct="1">
              <a:buFont typeface="Arial" charset="0"/>
              <a:buNone/>
            </a:pPr>
            <a:r>
              <a:rPr lang="en-US" smtClean="0">
                <a:latin typeface="Arial" charset="0"/>
                <a:cs typeface="Arial" charset="0"/>
              </a:rPr>
              <a:t>Giải:                                                      </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b) Tính: </a:t>
            </a:r>
          </a:p>
          <a:p>
            <a:pPr eaLnBrk="1" hangingPunct="1">
              <a:buFont typeface="Arial" charset="0"/>
              <a:buNone/>
            </a:pPr>
            <a:r>
              <a:rPr lang="en-US" smtClean="0">
                <a:latin typeface="Arial" charset="0"/>
                <a:cs typeface="Arial" charset="0"/>
              </a:rPr>
              <a:t>Giải:</a:t>
            </a:r>
          </a:p>
          <a:p>
            <a:pPr eaLnBrk="1" hangingPunct="1">
              <a:buFont typeface="Arial" charset="0"/>
              <a:buNone/>
            </a:pPr>
            <a:r>
              <a:rPr lang="en-US" smtClean="0">
                <a:latin typeface="Arial" charset="0"/>
                <a:cs typeface="Arial" charset="0"/>
              </a:rPr>
              <a:t>                          = 4.7=28 </a:t>
            </a:r>
          </a:p>
        </p:txBody>
      </p:sp>
      <p:graphicFrame>
        <p:nvGraphicFramePr>
          <p:cNvPr id="4" name="Object 4"/>
          <p:cNvGraphicFramePr>
            <a:graphicFrameLocks noChangeAspect="1"/>
          </p:cNvGraphicFramePr>
          <p:nvPr/>
        </p:nvGraphicFramePr>
        <p:xfrm>
          <a:off x="1600200" y="2286000"/>
          <a:ext cx="1244600" cy="469900"/>
        </p:xfrm>
        <a:graphic>
          <a:graphicData uri="http://schemas.openxmlformats.org/presentationml/2006/ole">
            <mc:AlternateContent xmlns:mc="http://schemas.openxmlformats.org/markup-compatibility/2006">
              <mc:Choice xmlns:v="urn:schemas-microsoft-com:vml" Requires="v">
                <p:oleObj spid="_x0000_s7531" name="Equation" r:id="rId4" imgW="1244520" imgH="469800" progId="Equation.3">
                  <p:embed/>
                </p:oleObj>
              </mc:Choice>
              <mc:Fallback>
                <p:oleObj name="Equation" r:id="rId4" imgW="1244520" imgH="469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1244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209800" y="1752600"/>
          <a:ext cx="1244600" cy="469900"/>
        </p:xfrm>
        <a:graphic>
          <a:graphicData uri="http://schemas.openxmlformats.org/presentationml/2006/ole">
            <mc:AlternateContent xmlns:mc="http://schemas.openxmlformats.org/markup-compatibility/2006">
              <mc:Choice xmlns:v="urn:schemas-microsoft-com:vml" Requires="v">
                <p:oleObj spid="_x0000_s7532" name="Equation" r:id="rId6" imgW="1244520" imgH="469800" progId="Equation.3">
                  <p:embed/>
                </p:oleObj>
              </mc:Choice>
              <mc:Fallback>
                <p:oleObj name="Equation" r:id="rId6" imgW="124452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752600"/>
                        <a:ext cx="1244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3048000" y="2286000"/>
          <a:ext cx="1270000" cy="469900"/>
        </p:xfrm>
        <a:graphic>
          <a:graphicData uri="http://schemas.openxmlformats.org/presentationml/2006/ole">
            <mc:AlternateContent xmlns:mc="http://schemas.openxmlformats.org/markup-compatibility/2006">
              <mc:Choice xmlns:v="urn:schemas-microsoft-com:vml" Requires="v">
                <p:oleObj spid="_x0000_s7533" name="Equation" r:id="rId7" imgW="1269720" imgH="469800" progId="Equation.3">
                  <p:embed/>
                </p:oleObj>
              </mc:Choice>
              <mc:Fallback>
                <p:oleObj name="Equation" r:id="rId7" imgW="1269720" imgH="469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2286000"/>
                        <a:ext cx="12700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nvGraphicFramePr>
        <p:xfrm>
          <a:off x="4495800" y="2286000"/>
          <a:ext cx="1130300" cy="457200"/>
        </p:xfrm>
        <a:graphic>
          <a:graphicData uri="http://schemas.openxmlformats.org/presentationml/2006/ole">
            <mc:AlternateContent xmlns:mc="http://schemas.openxmlformats.org/markup-compatibility/2006">
              <mc:Choice xmlns:v="urn:schemas-microsoft-com:vml" Requires="v">
                <p:oleObj spid="_x0000_s7534" name="Equation" r:id="rId9" imgW="1130040" imgH="457200" progId="Equation.3">
                  <p:embed/>
                </p:oleObj>
              </mc:Choice>
              <mc:Fallback>
                <p:oleObj name="Equation" r:id="rId9" imgW="113004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286000"/>
                        <a:ext cx="1130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1015943912"/>
              </p:ext>
            </p:extLst>
          </p:nvPr>
        </p:nvGraphicFramePr>
        <p:xfrm>
          <a:off x="5638800" y="2147248"/>
          <a:ext cx="1219200" cy="609600"/>
        </p:xfrm>
        <a:graphic>
          <a:graphicData uri="http://schemas.openxmlformats.org/presentationml/2006/ole">
            <mc:AlternateContent xmlns:mc="http://schemas.openxmlformats.org/markup-compatibility/2006">
              <mc:Choice xmlns:v="urn:schemas-microsoft-com:vml" Requires="v">
                <p:oleObj spid="_x0000_s7535" name="Equation" r:id="rId11" imgW="482400" imgH="241200" progId="Equation.DSMT4">
                  <p:embed/>
                </p:oleObj>
              </mc:Choice>
              <mc:Fallback>
                <p:oleObj name="Equation" r:id="rId11" imgW="482400" imgH="241200" progId="Equation.DSMT4">
                  <p:embed/>
                  <p:pic>
                    <p:nvPicPr>
                      <p:cNvPr id="0" name="Object 8"/>
                      <p:cNvPicPr>
                        <a:picLocks noChangeAspect="1" noChangeArrowheads="1"/>
                      </p:cNvPicPr>
                      <p:nvPr/>
                    </p:nvPicPr>
                    <p:blipFill>
                      <a:blip r:embed="rId12"/>
                      <a:srcRect/>
                      <a:stretch>
                        <a:fillRect/>
                      </a:stretch>
                    </p:blipFill>
                    <p:spPr bwMode="auto">
                      <a:xfrm>
                        <a:off x="5638800" y="2147248"/>
                        <a:ext cx="1219200" cy="609600"/>
                      </a:xfrm>
                      <a:prstGeom prst="rect">
                        <a:avLst/>
                      </a:prstGeom>
                      <a:noFill/>
                      <a:ln>
                        <a:noFill/>
                      </a:ln>
                      <a:effectLst/>
                    </p:spPr>
                  </p:pic>
                </p:oleObj>
              </mc:Fallback>
            </mc:AlternateContent>
          </a:graphicData>
        </a:graphic>
      </p:graphicFrame>
      <p:graphicFrame>
        <p:nvGraphicFramePr>
          <p:cNvPr id="9" name="Object 9"/>
          <p:cNvGraphicFramePr>
            <a:graphicFrameLocks noChangeAspect="1"/>
          </p:cNvGraphicFramePr>
          <p:nvPr/>
        </p:nvGraphicFramePr>
        <p:xfrm>
          <a:off x="2286000" y="3429000"/>
          <a:ext cx="1638300" cy="533400"/>
        </p:xfrm>
        <a:graphic>
          <a:graphicData uri="http://schemas.openxmlformats.org/presentationml/2006/ole">
            <mc:AlternateContent xmlns:mc="http://schemas.openxmlformats.org/markup-compatibility/2006">
              <mc:Choice xmlns:v="urn:schemas-microsoft-com:vml" Requires="v">
                <p:oleObj spid="_x0000_s7536" name="Equation" r:id="rId13" imgW="1638000" imgH="533160" progId="Equation.3">
                  <p:embed/>
                </p:oleObj>
              </mc:Choice>
              <mc:Fallback>
                <p:oleObj name="Equation" r:id="rId13" imgW="1638000" imgH="53316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3429000"/>
                        <a:ext cx="1638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1600200" y="4038600"/>
          <a:ext cx="1638300" cy="533400"/>
        </p:xfrm>
        <a:graphic>
          <a:graphicData uri="http://schemas.openxmlformats.org/presentationml/2006/ole">
            <mc:AlternateContent xmlns:mc="http://schemas.openxmlformats.org/markup-compatibility/2006">
              <mc:Choice xmlns:v="urn:schemas-microsoft-com:vml" Requires="v">
                <p:oleObj spid="_x0000_s7537" name="Equation" r:id="rId15" imgW="1638000" imgH="533160" progId="Equation.3">
                  <p:embed/>
                </p:oleObj>
              </mc:Choice>
              <mc:Fallback>
                <p:oleObj name="Equation" r:id="rId15" imgW="1638000" imgH="53316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4038600"/>
                        <a:ext cx="1638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1923365880"/>
              </p:ext>
            </p:extLst>
          </p:nvPr>
        </p:nvGraphicFramePr>
        <p:xfrm>
          <a:off x="3581400" y="4038600"/>
          <a:ext cx="1968500" cy="533400"/>
        </p:xfrm>
        <a:graphic>
          <a:graphicData uri="http://schemas.openxmlformats.org/presentationml/2006/ole">
            <mc:AlternateContent xmlns:mc="http://schemas.openxmlformats.org/markup-compatibility/2006">
              <mc:Choice xmlns:v="urn:schemas-microsoft-com:vml" Requires="v">
                <p:oleObj spid="_x0000_s7538" name="Equation" r:id="rId16" imgW="1968480" imgH="533160" progId="Equation.3">
                  <p:embed/>
                </p:oleObj>
              </mc:Choice>
              <mc:Fallback>
                <p:oleObj name="Equation" r:id="rId16" imgW="1968480" imgH="53316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4038600"/>
                        <a:ext cx="19685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1131553477"/>
              </p:ext>
            </p:extLst>
          </p:nvPr>
        </p:nvGraphicFramePr>
        <p:xfrm>
          <a:off x="5715000" y="4102100"/>
          <a:ext cx="1320800" cy="406400"/>
        </p:xfrm>
        <a:graphic>
          <a:graphicData uri="http://schemas.openxmlformats.org/presentationml/2006/ole">
            <mc:AlternateContent xmlns:mc="http://schemas.openxmlformats.org/markup-compatibility/2006">
              <mc:Choice xmlns:v="urn:schemas-microsoft-com:vml" Requires="v">
                <p:oleObj spid="_x0000_s7539" name="Equation" r:id="rId18" imgW="1320480" imgH="406080" progId="Equation.DSMT4">
                  <p:embed/>
                </p:oleObj>
              </mc:Choice>
              <mc:Fallback>
                <p:oleObj name="Equation" r:id="rId18" imgW="1320480" imgH="406080" progId="Equation.DSMT4">
                  <p:embed/>
                  <p:pic>
                    <p:nvPicPr>
                      <p:cNvPr id="0" name="Object 12"/>
                      <p:cNvPicPr>
                        <a:picLocks noChangeAspect="1" noChangeArrowheads="1"/>
                      </p:cNvPicPr>
                      <p:nvPr/>
                    </p:nvPicPr>
                    <p:blipFill>
                      <a:blip r:embed="rId19"/>
                      <a:srcRect/>
                      <a:stretch>
                        <a:fillRect/>
                      </a:stretch>
                    </p:blipFill>
                    <p:spPr bwMode="auto">
                      <a:xfrm>
                        <a:off x="5715000" y="4102100"/>
                        <a:ext cx="1320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66058186"/>
              </p:ext>
            </p:extLst>
          </p:nvPr>
        </p:nvGraphicFramePr>
        <p:xfrm>
          <a:off x="7010400" y="2362200"/>
          <a:ext cx="635000" cy="330200"/>
        </p:xfrm>
        <a:graphic>
          <a:graphicData uri="http://schemas.openxmlformats.org/presentationml/2006/ole">
            <mc:AlternateContent xmlns:mc="http://schemas.openxmlformats.org/markup-compatibility/2006">
              <mc:Choice xmlns:v="urn:schemas-microsoft-com:vml" Requires="v">
                <p:oleObj spid="_x0000_s7540" name="Equation" r:id="rId20" imgW="634680" imgH="330120" progId="Equation.3">
                  <p:embed/>
                </p:oleObj>
              </mc:Choice>
              <mc:Fallback>
                <p:oleObj name="Equation" r:id="rId20" imgW="634680" imgH="330120" progId="Equation.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10400" y="2362200"/>
                        <a:ext cx="6350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3227013794"/>
              </p:ext>
            </p:extLst>
          </p:nvPr>
        </p:nvGraphicFramePr>
        <p:xfrm>
          <a:off x="7162800" y="3987800"/>
          <a:ext cx="1196975" cy="508000"/>
        </p:xfrm>
        <a:graphic>
          <a:graphicData uri="http://schemas.openxmlformats.org/presentationml/2006/ole">
            <mc:AlternateContent xmlns:mc="http://schemas.openxmlformats.org/markup-compatibility/2006">
              <mc:Choice xmlns:v="urn:schemas-microsoft-com:vml" Requires="v">
                <p:oleObj spid="_x0000_s7541" name="Equation" r:id="rId22" imgW="838080" imgH="355320" progId="Equation.DSMT4">
                  <p:embed/>
                </p:oleObj>
              </mc:Choice>
              <mc:Fallback>
                <p:oleObj name="Equation" r:id="rId22" imgW="838080" imgH="355320" progId="Equation.DSMT4">
                  <p:embed/>
                  <p:pic>
                    <p:nvPicPr>
                      <p:cNvPr id="0" name=""/>
                      <p:cNvPicPr>
                        <a:picLocks noChangeAspect="1" noChangeArrowheads="1"/>
                      </p:cNvPicPr>
                      <p:nvPr/>
                    </p:nvPicPr>
                    <p:blipFill>
                      <a:blip r:embed="rId23"/>
                      <a:srcRect/>
                      <a:stretch>
                        <a:fillRect/>
                      </a:stretch>
                    </p:blipFill>
                    <p:spPr bwMode="auto">
                      <a:xfrm>
                        <a:off x="7162800" y="3987800"/>
                        <a:ext cx="1196975" cy="508000"/>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diamond(in)">
                                      <p:cBhvr>
                                        <p:cTn id="10" dur="2000"/>
                                        <p:tgtEl>
                                          <p:spTgt spid="15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diamond(in)">
                                      <p:cBhvr>
                                        <p:cTn id="15" dur="2000"/>
                                        <p:tgtEl>
                                          <p:spTgt spid="15363">
                                            <p:txEl>
                                              <p:pRg st="1" end="1"/>
                                            </p:txEl>
                                          </p:spTgt>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5363">
                                            <p:txEl>
                                              <p:pRg st="3" end="3"/>
                                            </p:txEl>
                                          </p:spTgt>
                                        </p:tgtEl>
                                        <p:attrNameLst>
                                          <p:attrName>style.visibility</p:attrName>
                                        </p:attrNameLst>
                                      </p:cBhvr>
                                      <p:to>
                                        <p:strVal val="visible"/>
                                      </p:to>
                                    </p:set>
                                    <p:anim calcmode="lin" valueType="num">
                                      <p:cBhvr additive="base">
                                        <p:cTn id="44"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5363">
                                            <p:txEl>
                                              <p:pRg st="3" end="3"/>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000" fill="hold"/>
                                        <p:tgtEl>
                                          <p:spTgt spid="9"/>
                                        </p:tgtEl>
                                        <p:attrNameLst>
                                          <p:attrName>ppt_x</p:attrName>
                                        </p:attrNameLst>
                                      </p:cBhvr>
                                      <p:tavLst>
                                        <p:tav tm="0">
                                          <p:val>
                                            <p:strVal val="1+#ppt_w/2"/>
                                          </p:val>
                                        </p:tav>
                                        <p:tav tm="100000">
                                          <p:val>
                                            <p:strVal val="#ppt_x"/>
                                          </p:val>
                                        </p:tav>
                                      </p:tavLst>
                                    </p:anim>
                                    <p:anim calcmode="lin" valueType="num">
                                      <p:cBhvr additive="base">
                                        <p:cTn id="4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15363">
                                            <p:txEl>
                                              <p:pRg st="4" end="4"/>
                                            </p:txEl>
                                          </p:spTgt>
                                        </p:tgtEl>
                                        <p:attrNameLst>
                                          <p:attrName>style.visibility</p:attrName>
                                        </p:attrNameLst>
                                      </p:cBhvr>
                                      <p:to>
                                        <p:strVal val="visible"/>
                                      </p:to>
                                    </p:set>
                                    <p:anim calcmode="lin" valueType="num">
                                      <p:cBhvr additive="base">
                                        <p:cTn id="54" dur="1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1000"/>
                            </p:stCondLst>
                            <p:childTnLst>
                              <p:par>
                                <p:cTn id="57" presetID="22" presetClass="entr" presetSubtype="8" fill="hold" nodeType="afterEffect">
                                  <p:stCondLst>
                                    <p:cond delay="0"/>
                                  </p:stCondLst>
                                  <p:childTnLst>
                                    <p:set>
                                      <p:cBhvr>
                                        <p:cTn id="58" dur="1" fill="hold">
                                          <p:stCondLst>
                                            <p:cond delay="0"/>
                                          </p:stCondLst>
                                        </p:cTn>
                                        <p:tgtEl>
                                          <p:spTgt spid="15370"/>
                                        </p:tgtEl>
                                        <p:attrNameLst>
                                          <p:attrName>style.visibility</p:attrName>
                                        </p:attrNameLst>
                                      </p:cBhvr>
                                      <p:to>
                                        <p:strVal val="visible"/>
                                      </p:to>
                                    </p:set>
                                    <p:animEffect transition="in" filter="wipe(left)">
                                      <p:cBhvr>
                                        <p:cTn id="59" dur="500"/>
                                        <p:tgtEl>
                                          <p:spTgt spid="153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5363">
                                            <p:txEl>
                                              <p:pRg st="5" end="5"/>
                                            </p:txEl>
                                          </p:spTgt>
                                        </p:tgtEl>
                                        <p:attrNameLst>
                                          <p:attrName>style.visibility</p:attrName>
                                        </p:attrNameLst>
                                      </p:cBhvr>
                                      <p:to>
                                        <p:strVal val="visible"/>
                                      </p:to>
                                    </p:set>
                                    <p:animEffect transition="in" filter="wipe(left)">
                                      <p:cBhvr>
                                        <p:cTn id="79"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1360</TotalTime>
  <Words>706</Words>
  <Application>Microsoft Office PowerPoint</Application>
  <PresentationFormat>On-screen Show (4:3)</PresentationFormat>
  <Paragraphs>168</Paragraphs>
  <Slides>25</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4" baseType="lpstr">
      <vt:lpstr>Arial</vt:lpstr>
      <vt:lpstr>Calibri</vt:lpstr>
      <vt:lpstr>Wingdings 2</vt:lpstr>
      <vt:lpstr>Times New Roman</vt:lpstr>
      <vt:lpstr>ＭＳ Ｐゴシック</vt:lpstr>
      <vt:lpstr>Office Theme</vt:lpstr>
      <vt:lpstr>MathType 6.0 Equation</vt:lpstr>
      <vt:lpstr>Microsoft Equation 3.0</vt:lpstr>
      <vt:lpstr>MathType 7.0 Equation</vt:lpstr>
      <vt:lpstr>PowerPoint Presentation</vt:lpstr>
      <vt:lpstr>PowerPoint Presentation</vt:lpstr>
      <vt:lpstr>PowerPoint Presentation</vt:lpstr>
      <vt:lpstr>PowerPoint Presentation</vt:lpstr>
      <vt:lpstr>3. Quy tắc: </vt:lpstr>
      <vt:lpstr>Ví dụ 1:</vt:lpstr>
      <vt:lpstr>Ví dụ 2:</vt:lpstr>
      <vt:lpstr>b)Qui tắc nhân các căn bậc hai:</vt:lpstr>
      <vt:lpstr>Ví dụ 3</vt:lpstr>
      <vt:lpstr>Luyện tập 1: </vt:lpstr>
      <vt:lpstr>TỔNG QUÁT</vt:lpstr>
      <vt:lpstr>Luyện tập2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4 nhan va khai phuong</dc:title>
  <dc:creator>PC</dc:creator>
  <cp:lastModifiedBy>Administrator</cp:lastModifiedBy>
  <cp:revision>69</cp:revision>
  <dcterms:created xsi:type="dcterms:W3CDTF">2013-08-08T14:04:04Z</dcterms:created>
  <dcterms:modified xsi:type="dcterms:W3CDTF">2021-07-04T10:49:04Z</dcterms:modified>
</cp:coreProperties>
</file>