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93" r:id="rId3"/>
    <p:sldId id="289" r:id="rId4"/>
    <p:sldId id="288" r:id="rId5"/>
    <p:sldId id="294" r:id="rId6"/>
    <p:sldId id="260" r:id="rId7"/>
    <p:sldId id="266" r:id="rId8"/>
    <p:sldId id="267" r:id="rId9"/>
    <p:sldId id="280" r:id="rId10"/>
    <p:sldId id="292" r:id="rId11"/>
    <p:sldId id="273" r:id="rId12"/>
    <p:sldId id="282" r:id="rId13"/>
    <p:sldId id="295" r:id="rId14"/>
    <p:sldId id="296" r:id="rId15"/>
    <p:sldId id="291" r:id="rId16"/>
    <p:sldId id="284" r:id="rId17"/>
    <p:sldId id="285" r:id="rId18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92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e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94602-9B10-4BBD-A040-D7754817CB24}" type="datetimeFigureOut">
              <a:rPr lang="en-US" smtClean="0"/>
              <a:t>05/09/2023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905B2-47EE-4E40-8EED-252C59FB0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99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905B2-47EE-4E40-8EED-252C59FB06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31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42"/>
            <a:ext cx="4038600" cy="164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4EB9D-F6C0-478B-B557-AC5F5A7529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015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D0673-1B00-435E-96AD-26ECB51461C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14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CC3BD-B468-4226-AAD6-9F1A3DFF9D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216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10C38-2362-45C9-A9E5-341EEC75ABD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728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8C90D-CA23-47DC-A2F3-75B21683813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524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DD47A-1797-48D5-868E-B35DC367DA6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091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A62A4-1DFD-43EA-B377-13DC7B6B290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11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EC3BC-CC6A-4FD1-84B1-9D07867EAA1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11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0C569-5DC2-45EA-ADDA-4A1C0D1E793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0342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7D5BA-B28F-4ED0-9D9A-09970DFBC6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0223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109B4-76E7-40D3-979D-48FC75FA1E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4683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29871-F56A-4610-9307-8FD0B01B39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4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05/09/2023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D1C8A2-1026-41AF-AE7B-3B4FA7978CD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77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29.bin"/><Relationship Id="rId21" Type="http://schemas.openxmlformats.org/officeDocument/2006/relationships/oleObject" Target="../embeddings/oleObject38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24" Type="http://schemas.openxmlformats.org/officeDocument/2006/relationships/image" Target="../media/image40.wmf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23" Type="http://schemas.openxmlformats.org/officeDocument/2006/relationships/oleObject" Target="../embeddings/oleObject39.bin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7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Relationship Id="rId22" Type="http://schemas.openxmlformats.org/officeDocument/2006/relationships/image" Target="../media/image3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4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205B8A4-2414-4315-ACB3-37B3F87CC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608"/>
            <a:ext cx="9106933" cy="51435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9198DD1-59F1-4F06-8EEF-B402CC11B7E0}"/>
              </a:ext>
            </a:extLst>
          </p:cNvPr>
          <p:cNvSpPr/>
          <p:nvPr/>
        </p:nvSpPr>
        <p:spPr>
          <a:xfrm>
            <a:off x="990600" y="1276350"/>
            <a:ext cx="7315200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000" b="1" dirty="0" err="1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8000" b="1" dirty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8000" b="1" dirty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9</a:t>
            </a: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xmlns="" id="{0D986B7A-7E83-4424-9EF8-B807CBF54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724150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2B08FC"/>
                </a:solidFill>
                <a:latin typeface="Times New Roman" pitchFamily="18" charset="0"/>
              </a:rPr>
              <a:t>Năm</a:t>
            </a:r>
            <a:r>
              <a:rPr lang="en-US" sz="3600" b="1" dirty="0">
                <a:solidFill>
                  <a:srgbClr val="2B08F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B08FC"/>
                </a:solidFill>
                <a:latin typeface="Times New Roman" pitchFamily="18" charset="0"/>
              </a:rPr>
              <a:t>học</a:t>
            </a:r>
            <a:r>
              <a:rPr lang="en-US" sz="3600" b="1">
                <a:solidFill>
                  <a:srgbClr val="2B08FC"/>
                </a:solidFill>
                <a:latin typeface="Times New Roman" pitchFamily="18" charset="0"/>
              </a:rPr>
              <a:t>: </a:t>
            </a:r>
            <a:r>
              <a:rPr lang="en-US" sz="3600" b="1" smtClean="0">
                <a:solidFill>
                  <a:srgbClr val="2B08FC"/>
                </a:solidFill>
                <a:latin typeface="Times New Roman" pitchFamily="18" charset="0"/>
              </a:rPr>
              <a:t>2023 </a:t>
            </a:r>
            <a:r>
              <a:rPr lang="en-US" sz="3600" b="1">
                <a:solidFill>
                  <a:srgbClr val="2B08FC"/>
                </a:solidFill>
                <a:latin typeface="Times New Roman" pitchFamily="18" charset="0"/>
              </a:rPr>
              <a:t>- </a:t>
            </a:r>
            <a:r>
              <a:rPr lang="en-US" sz="3600" b="1" smtClean="0">
                <a:solidFill>
                  <a:srgbClr val="2B08FC"/>
                </a:solidFill>
                <a:latin typeface="Times New Roman" pitchFamily="18" charset="0"/>
              </a:rPr>
              <a:t>2024</a:t>
            </a:r>
            <a:endParaRPr lang="en-US" sz="3600" b="1" dirty="0">
              <a:solidFill>
                <a:srgbClr val="2B08F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29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41063" y="167878"/>
            <a:ext cx="2438400" cy="708422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?4.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endParaRPr lang="en-US" alt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38200" y="876300"/>
            <a:ext cx="6248400" cy="685800"/>
            <a:chOff x="762000" y="1085850"/>
            <a:chExt cx="6248400" cy="685800"/>
          </a:xfrm>
        </p:grpSpPr>
        <p:sp>
          <p:nvSpPr>
            <p:cNvPr id="15364" name="Rectangle 4"/>
            <p:cNvSpPr>
              <a:spLocks noChangeArrowheads="1"/>
            </p:cNvSpPr>
            <p:nvPr/>
          </p:nvSpPr>
          <p:spPr bwMode="auto">
            <a:xfrm>
              <a:off x="762000" y="1085850"/>
              <a:ext cx="62484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r>
                <a:rPr lang="en-US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a) 4 </a:t>
              </a:r>
              <a:r>
                <a:rPr lang="en-US" altLang="en-US" sz="3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                        b)        </a:t>
              </a:r>
              <a:r>
                <a:rPr lang="en-US" altLang="en-US" sz="3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3  </a:t>
              </a:r>
            </a:p>
          </p:txBody>
        </p:sp>
        <p:graphicFrame>
          <p:nvGraphicFramePr>
            <p:cNvPr id="15365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45401041"/>
                </p:ext>
              </p:extLst>
            </p:nvPr>
          </p:nvGraphicFramePr>
          <p:xfrm>
            <a:off x="1986671" y="1143705"/>
            <a:ext cx="716592" cy="490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94" name="Equation" r:id="rId3" imgW="419040" imgH="304560" progId="Equation.DSMT4">
                    <p:embed/>
                  </p:oleObj>
                </mc:Choice>
                <mc:Fallback>
                  <p:oleObj name="Equation" r:id="rId3" imgW="419040" imgH="3045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6671" y="1143705"/>
                          <a:ext cx="716592" cy="4905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26198617"/>
                </p:ext>
              </p:extLst>
            </p:nvPr>
          </p:nvGraphicFramePr>
          <p:xfrm>
            <a:off x="5026905" y="1157640"/>
            <a:ext cx="617537" cy="522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95" name="Equation" r:id="rId5" imgW="406080" imgH="304560" progId="Equation.DSMT4">
                    <p:embed/>
                  </p:oleObj>
                </mc:Choice>
                <mc:Fallback>
                  <p:oleObj name="Equation" r:id="rId5" imgW="406080" imgH="3045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026905" y="1157640"/>
                          <a:ext cx="617537" cy="5222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879612983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739" y="44882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biết: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440505"/>
              </p:ext>
            </p:extLst>
          </p:nvPr>
        </p:nvGraphicFramePr>
        <p:xfrm>
          <a:off x="1698166" y="590500"/>
          <a:ext cx="4727214" cy="644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6" name="Equation" r:id="rId3" imgW="2514600" imgH="342720" progId="Equation.DSMT4">
                  <p:embed/>
                </p:oleObj>
              </mc:Choice>
              <mc:Fallback>
                <p:oleObj name="Equation" r:id="rId3" imgW="25146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8166" y="590500"/>
                        <a:ext cx="4727214" cy="644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14800" y="1179428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7718" y="1700628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834350"/>
              </p:ext>
            </p:extLst>
          </p:nvPr>
        </p:nvGraphicFramePr>
        <p:xfrm>
          <a:off x="1899348" y="1666567"/>
          <a:ext cx="121248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7" name="Equation" r:id="rId5" imgW="672840" imgH="304560" progId="Equation.DSMT4">
                  <p:embed/>
                </p:oleObj>
              </mc:Choice>
              <mc:Fallback>
                <p:oleObj name="Equation" r:id="rId5" imgW="6728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99348" y="1666567"/>
                        <a:ext cx="1212482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862713"/>
              </p:ext>
            </p:extLst>
          </p:nvPr>
        </p:nvGraphicFramePr>
        <p:xfrm>
          <a:off x="3198321" y="1677441"/>
          <a:ext cx="1828800" cy="525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8" name="Equation" r:id="rId7" imgW="1143000" imgH="304560" progId="Equation.DSMT4">
                  <p:embed/>
                </p:oleObj>
              </mc:Choice>
              <mc:Fallback>
                <p:oleObj name="Equation" r:id="rId7" imgW="11430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98321" y="1677441"/>
                        <a:ext cx="1828800" cy="5252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5113612" y="1616662"/>
            <a:ext cx="2286000" cy="619384"/>
            <a:chOff x="3733800" y="2449273"/>
            <a:chExt cx="2286000" cy="619384"/>
          </a:xfrm>
        </p:grpSpPr>
        <p:sp>
          <p:nvSpPr>
            <p:cNvPr id="11" name="TextBox 10"/>
            <p:cNvSpPr txBox="1"/>
            <p:nvPr/>
          </p:nvSpPr>
          <p:spPr>
            <a:xfrm>
              <a:off x="3733800" y="2483882"/>
              <a:ext cx="2286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           ) </a:t>
              </a: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13162843"/>
                </p:ext>
              </p:extLst>
            </p:nvPr>
          </p:nvGraphicFramePr>
          <p:xfrm>
            <a:off x="4359628" y="2449273"/>
            <a:ext cx="1205337" cy="545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39" name="Equation" r:id="rId9" imgW="672840" imgH="304560" progId="Equation.DSMT4">
                    <p:embed/>
                  </p:oleObj>
                </mc:Choice>
                <mc:Fallback>
                  <p:oleObj name="Equation" r:id="rId9" imgW="672840" imgH="3045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359628" y="2449273"/>
                          <a:ext cx="1205337" cy="5458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359250"/>
              </p:ext>
            </p:extLst>
          </p:nvPr>
        </p:nvGraphicFramePr>
        <p:xfrm>
          <a:off x="1847056" y="2960573"/>
          <a:ext cx="1120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0" name="Equation" r:id="rId11" imgW="622080" imgH="304560" progId="Equation.DSMT4">
                  <p:embed/>
                </p:oleObj>
              </mc:Choice>
              <mc:Fallback>
                <p:oleObj name="Equation" r:id="rId11" imgW="6220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847056" y="2960573"/>
                        <a:ext cx="112077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053364"/>
              </p:ext>
            </p:extLst>
          </p:nvPr>
        </p:nvGraphicFramePr>
        <p:xfrm>
          <a:off x="3025767" y="2971950"/>
          <a:ext cx="174783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1" name="Equation" r:id="rId13" imgW="1091880" imgH="304560" progId="Equation.DSMT4">
                  <p:embed/>
                </p:oleObj>
              </mc:Choice>
              <mc:Fallback>
                <p:oleObj name="Equation" r:id="rId13" imgW="10918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025767" y="2971950"/>
                        <a:ext cx="1747837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697747"/>
              </p:ext>
            </p:extLst>
          </p:nvPr>
        </p:nvGraphicFramePr>
        <p:xfrm>
          <a:off x="4995923" y="3820447"/>
          <a:ext cx="13620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2" name="Equation" r:id="rId15" imgW="749160" imgH="228600" progId="Equation.DSMT4">
                  <p:embed/>
                </p:oleObj>
              </mc:Choice>
              <mc:Fallback>
                <p:oleObj name="Equation" r:id="rId15" imgW="749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95923" y="3820447"/>
                        <a:ext cx="136207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4824766" y="2945061"/>
            <a:ext cx="2286000" cy="619384"/>
            <a:chOff x="3733800" y="2449273"/>
            <a:chExt cx="2286000" cy="619384"/>
          </a:xfrm>
        </p:grpSpPr>
        <p:sp>
          <p:nvSpPr>
            <p:cNvPr id="21" name="TextBox 20"/>
            <p:cNvSpPr txBox="1"/>
            <p:nvPr/>
          </p:nvSpPr>
          <p:spPr>
            <a:xfrm>
              <a:off x="3733800" y="2483882"/>
              <a:ext cx="2286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           ) </a:t>
              </a:r>
            </a:p>
          </p:txBody>
        </p: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1388589"/>
                </p:ext>
              </p:extLst>
            </p:nvPr>
          </p:nvGraphicFramePr>
          <p:xfrm>
            <a:off x="4382205" y="2449273"/>
            <a:ext cx="1044575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3" name="Equation" r:id="rId17" imgW="583920" imgH="304560" progId="Equation.DSMT4">
                    <p:embed/>
                  </p:oleObj>
                </mc:Choice>
                <mc:Fallback>
                  <p:oleObj name="Equation" r:id="rId17" imgW="583920" imgH="3045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4382205" y="2449273"/>
                          <a:ext cx="1044575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" name="TextBox 22"/>
          <p:cNvSpPr txBox="1"/>
          <p:nvPr/>
        </p:nvSpPr>
        <p:spPr>
          <a:xfrm>
            <a:off x="1872739" y="3692705"/>
            <a:ext cx="1784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x ≥ 0,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2425" y="3016051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887979" y="4355765"/>
            <a:ext cx="3046590" cy="584775"/>
            <a:chOff x="2327425" y="4509854"/>
            <a:chExt cx="3046590" cy="584775"/>
          </a:xfrm>
        </p:grpSpPr>
        <p:sp>
          <p:nvSpPr>
            <p:cNvPr id="25" name="TextBox 24"/>
            <p:cNvSpPr txBox="1"/>
            <p:nvPr/>
          </p:nvSpPr>
          <p:spPr>
            <a:xfrm>
              <a:off x="2327425" y="4509854"/>
              <a:ext cx="30465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latin typeface="Times New Roman" pitchFamily="18" charset="0"/>
                  <a:cs typeface="Times New Roman" pitchFamily="18" charset="0"/>
                </a:rPr>
                <a:t>Vậy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0     x &lt;1</a:t>
              </a:r>
            </a:p>
          </p:txBody>
        </p:sp>
        <p:graphicFrame>
          <p:nvGraphicFramePr>
            <p:cNvPr id="27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75545788"/>
                </p:ext>
              </p:extLst>
            </p:nvPr>
          </p:nvGraphicFramePr>
          <p:xfrm>
            <a:off x="3530587" y="4632686"/>
            <a:ext cx="311163" cy="3590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4" name="Equation" r:id="rId19" imgW="164880" imgH="190440" progId="Equation.DSMT4">
                    <p:embed/>
                  </p:oleObj>
                </mc:Choice>
                <mc:Fallback>
                  <p:oleObj name="Equation" r:id="rId19" imgW="164880" imgH="1904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3530587" y="4632686"/>
                          <a:ext cx="311163" cy="35903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Rectangle 28"/>
          <p:cNvSpPr/>
          <p:nvPr/>
        </p:nvSpPr>
        <p:spPr>
          <a:xfrm>
            <a:off x="4824766" y="2431028"/>
            <a:ext cx="18293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nên x &gt; 4.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812922" y="2431028"/>
            <a:ext cx="17443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Vì x ≥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0,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821310"/>
              </p:ext>
            </p:extLst>
          </p:nvPr>
        </p:nvGraphicFramePr>
        <p:xfrm>
          <a:off x="3462691" y="2419350"/>
          <a:ext cx="136207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" name="Equation" r:id="rId21" imgW="850680" imgH="304560" progId="Equation.DSMT4">
                  <p:embed/>
                </p:oleObj>
              </mc:Choice>
              <mc:Fallback>
                <p:oleObj name="Equation" r:id="rId21" imgW="8506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462691" y="2419350"/>
                        <a:ext cx="1362075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317279"/>
              </p:ext>
            </p:extLst>
          </p:nvPr>
        </p:nvGraphicFramePr>
        <p:xfrm>
          <a:off x="3500058" y="3682628"/>
          <a:ext cx="1455143" cy="554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" name="Equation" r:id="rId23" imgW="799920" imgH="304560" progId="Equation.DSMT4">
                  <p:embed/>
                </p:oleObj>
              </mc:Choice>
              <mc:Fallback>
                <p:oleObj name="Equation" r:id="rId23" imgW="7999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500058" y="3682628"/>
                        <a:ext cx="1455143" cy="554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166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3" grpId="0"/>
      <p:bldP spid="26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739" y="44882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?5.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biết: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168516"/>
              </p:ext>
            </p:extLst>
          </p:nvPr>
        </p:nvGraphicFramePr>
        <p:xfrm>
          <a:off x="1804988" y="590550"/>
          <a:ext cx="45116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3" imgW="2400120" imgH="342720" progId="Equation.DSMT4">
                  <p:embed/>
                </p:oleObj>
              </mc:Choice>
              <mc:Fallback>
                <p:oleObj name="Equation" r:id="rId3" imgW="240012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04988" y="590550"/>
                        <a:ext cx="4511675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661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33550"/>
            <a:ext cx="8229600" cy="857250"/>
          </a:xfrm>
        </p:spPr>
        <p:txBody>
          <a:bodyPr/>
          <a:lstStyle/>
          <a:p>
            <a:r>
              <a:rPr lang="en-US" b="1" smtClean="0"/>
              <a:t>BÀI TẬP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20093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60273"/>
            <a:ext cx="8153400" cy="165735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32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(trang 6/SGK)</a:t>
            </a:r>
            <a:r>
              <a:rPr lang="en-US" altLang="en-US" sz="32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2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33400" y="1943100"/>
            <a:ext cx="15240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121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667000" y="1943100"/>
            <a:ext cx="15240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144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33400" y="3257550"/>
            <a:ext cx="14478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256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2667000" y="3257550"/>
            <a:ext cx="14478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f)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324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4876800" y="3257550"/>
            <a:ext cx="14478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g)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361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7086600" y="3257550"/>
            <a:ext cx="15240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h)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400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7086600" y="1943100"/>
            <a:ext cx="14478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225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4876800" y="1943100"/>
            <a:ext cx="1524000" cy="68580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169</a:t>
            </a:r>
          </a:p>
        </p:txBody>
      </p:sp>
    </p:spTree>
    <p:extLst>
      <p:ext uri="{BB962C8B-B14F-4D97-AF65-F5344CB8AC3E}">
        <p14:creationId xmlns:p14="http://schemas.microsoft.com/office/powerpoint/2010/main" val="31844738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48010"/>
            <a:ext cx="4918425" cy="708422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32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(sgk </a:t>
            </a:r>
            <a:r>
              <a:rPr lang="en-US" altLang="en-US" sz="32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6).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endParaRPr lang="en-US" alt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03172" y="1123950"/>
            <a:ext cx="7924800" cy="685800"/>
            <a:chOff x="762000" y="895350"/>
            <a:chExt cx="7924800" cy="685800"/>
          </a:xfrm>
        </p:grpSpPr>
        <p:grpSp>
          <p:nvGrpSpPr>
            <p:cNvPr id="10" name="Group 9"/>
            <p:cNvGrpSpPr/>
            <p:nvPr/>
          </p:nvGrpSpPr>
          <p:grpSpPr>
            <a:xfrm>
              <a:off x="762000" y="895350"/>
              <a:ext cx="7924800" cy="685800"/>
              <a:chOff x="762000" y="1085850"/>
              <a:chExt cx="6248400" cy="685800"/>
            </a:xfrm>
          </p:grpSpPr>
          <p:sp>
            <p:nvSpPr>
              <p:cNvPr id="11" name="Rectangle 4"/>
              <p:cNvSpPr>
                <a:spLocks noChangeArrowheads="1"/>
              </p:cNvSpPr>
              <p:nvPr/>
            </p:nvSpPr>
            <p:spPr bwMode="auto">
              <a:xfrm>
                <a:off x="762000" y="1085850"/>
                <a:ext cx="62484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r>
                  <a:rPr lang="en-US" altLang="en-US" sz="3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a) 2 </a:t>
                </a:r>
                <a:r>
                  <a:rPr lang="en-US" altLang="en-US" sz="3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        b) 6 </a:t>
                </a:r>
                <a:r>
                  <a:rPr lang="en-US" altLang="en-US" sz="3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altLang="en-US" sz="3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          c) 7 </a:t>
                </a:r>
                <a:r>
                  <a:rPr lang="en-US" altLang="en-US" sz="3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endParaRPr lang="en-US" alt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2" name="Object 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37712767"/>
                  </p:ext>
                </p:extLst>
              </p:nvPr>
            </p:nvGraphicFramePr>
            <p:xfrm>
              <a:off x="1721094" y="1143000"/>
              <a:ext cx="542925" cy="4905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410" name="Equation" r:id="rId3" imgW="317160" imgH="304560" progId="Equation.DSMT4">
                      <p:embed/>
                    </p:oleObj>
                  </mc:Choice>
                  <mc:Fallback>
                    <p:oleObj name="Equation" r:id="rId3" imgW="317160" imgH="30456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21094" y="1143000"/>
                            <a:ext cx="542925" cy="49053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00456944"/>
                  </p:ext>
                </p:extLst>
              </p:nvPr>
            </p:nvGraphicFramePr>
            <p:xfrm>
              <a:off x="3946281" y="1112838"/>
              <a:ext cx="655637" cy="5222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411" name="Equation" r:id="rId5" imgW="431640" imgH="304560" progId="Equation.DSMT4">
                      <p:embed/>
                    </p:oleObj>
                  </mc:Choice>
                  <mc:Fallback>
                    <p:oleObj name="Equation" r:id="rId5" imgW="431640" imgH="30456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3946281" y="1112838"/>
                            <a:ext cx="655637" cy="522287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05778581"/>
                </p:ext>
              </p:extLst>
            </p:nvPr>
          </p:nvGraphicFramePr>
          <p:xfrm>
            <a:off x="7926033" y="947737"/>
            <a:ext cx="636588" cy="481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12" name="Equation" r:id="rId7" imgW="444240" imgH="304560" progId="Equation.DSMT4">
                    <p:embed/>
                  </p:oleObj>
                </mc:Choice>
                <mc:Fallback>
                  <p:oleObj name="Equation" r:id="rId7" imgW="444240" imgH="3045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926033" y="947737"/>
                          <a:ext cx="636588" cy="4810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3390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28700" y="514350"/>
            <a:ext cx="7086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 ở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285750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bài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bài tập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indent="285750">
              <a:lnSpc>
                <a:spcPct val="150000"/>
              </a:lnSpc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bài tập:  Bài 1,2,4 SGK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89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B67BBD16-BA24-4719-84E2-829101205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21649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350">
              <a:latin typeface="#9Slide03 Ample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38672"/>
            <a:ext cx="84850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kern="0">
                <a:solidFill>
                  <a:srgbClr val="FF0000"/>
                </a:solidFill>
                <a:cs typeface="Times New Roman" panose="02020603050405020304" pitchFamily="18" charset="0"/>
              </a:rPr>
              <a:t>Đại số </a:t>
            </a:r>
            <a:r>
              <a:rPr lang="en-US" sz="3000" b="1" kern="0" smtClean="0">
                <a:solidFill>
                  <a:srgbClr val="FF0000"/>
                </a:solidFill>
                <a:cs typeface="Times New Roman" panose="02020603050405020304" pitchFamily="18" charset="0"/>
              </a:rPr>
              <a:t>9</a:t>
            </a:r>
          </a:p>
          <a:p>
            <a:pPr marL="2225675" indent="-2225675"/>
            <a:r>
              <a:rPr lang="en-US" sz="3000" kern="0">
                <a:cs typeface="Times New Roman" panose="02020603050405020304" pitchFamily="18" charset="0"/>
              </a:rPr>
              <a:t>Chương I: </a:t>
            </a:r>
            <a:r>
              <a:rPr lang="en-US" sz="3000" kern="0" smtClean="0">
                <a:solidFill>
                  <a:srgbClr val="0070C0"/>
                </a:solidFill>
                <a:cs typeface="Times New Roman" panose="02020603050405020304" pitchFamily="18" charset="0"/>
              </a:rPr>
              <a:t>Căn </a:t>
            </a:r>
            <a:r>
              <a:rPr lang="en-US" sz="3000" kern="0">
                <a:solidFill>
                  <a:srgbClr val="0070C0"/>
                </a:solidFill>
                <a:cs typeface="Times New Roman" panose="02020603050405020304" pitchFamily="18" charset="0"/>
              </a:rPr>
              <a:t>bậc hai. Căn bậc ba</a:t>
            </a:r>
          </a:p>
          <a:p>
            <a:pPr marL="2225675" indent="-2225675"/>
            <a:r>
              <a:rPr lang="en-US" sz="3000" kern="0">
                <a:cs typeface="Times New Roman" panose="02020603050405020304" pitchFamily="18" charset="0"/>
              </a:rPr>
              <a:t>Chương </a:t>
            </a:r>
            <a:r>
              <a:rPr lang="en-US" sz="3000" kern="0" smtClean="0">
                <a:cs typeface="Times New Roman" panose="02020603050405020304" pitchFamily="18" charset="0"/>
              </a:rPr>
              <a:t>II: </a:t>
            </a:r>
            <a:r>
              <a:rPr lang="en-US" sz="3000" kern="0" smtClean="0">
                <a:solidFill>
                  <a:srgbClr val="0070C0"/>
                </a:solidFill>
                <a:cs typeface="Times New Roman" panose="02020603050405020304" pitchFamily="18" charset="0"/>
              </a:rPr>
              <a:t>Hàm </a:t>
            </a:r>
            <a:r>
              <a:rPr lang="en-US" sz="3000" kern="0">
                <a:solidFill>
                  <a:srgbClr val="0070C0"/>
                </a:solidFill>
                <a:cs typeface="Times New Roman" panose="02020603050405020304" pitchFamily="18" charset="0"/>
              </a:rPr>
              <a:t>số bậc nhất</a:t>
            </a:r>
          </a:p>
          <a:p>
            <a:pPr marL="2225675" indent="-2225675"/>
            <a:r>
              <a:rPr lang="en-US" sz="3000" kern="0">
                <a:cs typeface="Times New Roman" panose="02020603050405020304" pitchFamily="18" charset="0"/>
              </a:rPr>
              <a:t>Chương III: </a:t>
            </a:r>
            <a:r>
              <a:rPr lang="en-US" sz="3000" kern="0" smtClean="0">
                <a:solidFill>
                  <a:srgbClr val="0070C0"/>
                </a:solidFill>
                <a:cs typeface="Times New Roman" panose="02020603050405020304" pitchFamily="18" charset="0"/>
              </a:rPr>
              <a:t>Hệ </a:t>
            </a:r>
            <a:r>
              <a:rPr lang="en-US" sz="3000" kern="0">
                <a:solidFill>
                  <a:srgbClr val="0070C0"/>
                </a:solidFill>
                <a:cs typeface="Times New Roman" panose="02020603050405020304" pitchFamily="18" charset="0"/>
              </a:rPr>
              <a:t>hai phương trình bậc nhất hai ẩn</a:t>
            </a:r>
          </a:p>
          <a:p>
            <a:pPr marL="2225675" indent="-2225675"/>
            <a:r>
              <a:rPr lang="en-US" sz="3000" kern="0">
                <a:cs typeface="Times New Roman" panose="02020603050405020304" pitchFamily="18" charset="0"/>
              </a:rPr>
              <a:t>Chương IV: </a:t>
            </a:r>
            <a:r>
              <a:rPr lang="en-US" sz="3000" kern="0">
                <a:solidFill>
                  <a:srgbClr val="0070C0"/>
                </a:solidFill>
                <a:cs typeface="Times New Roman" panose="02020603050405020304" pitchFamily="18" charset="0"/>
              </a:rPr>
              <a:t>hàm </a:t>
            </a:r>
            <a:r>
              <a:rPr lang="en-US" sz="3000" kern="0" smtClean="0">
                <a:solidFill>
                  <a:srgbClr val="0070C0"/>
                </a:solidFill>
                <a:cs typeface="Times New Roman" panose="02020603050405020304" pitchFamily="18" charset="0"/>
              </a:rPr>
              <a:t>số y = ax</a:t>
            </a:r>
            <a:r>
              <a:rPr lang="en-US" sz="3000" kern="0" baseline="30000" smtClean="0">
                <a:solidFill>
                  <a:srgbClr val="0070C0"/>
                </a:solidFill>
                <a:cs typeface="Times New Roman" panose="02020603050405020304" pitchFamily="18" charset="0"/>
              </a:rPr>
              <a:t>2</a:t>
            </a:r>
            <a:r>
              <a:rPr lang="en-US" sz="3000" kern="0" smtClean="0">
                <a:solidFill>
                  <a:srgbClr val="0070C0"/>
                </a:solidFill>
                <a:cs typeface="Times New Roman" panose="02020603050405020304" pitchFamily="18" charset="0"/>
              </a:rPr>
              <a:t> (a </a:t>
            </a:r>
            <a:r>
              <a:rPr lang="en-US" sz="3000" kern="0" smtClean="0">
                <a:solidFill>
                  <a:srgbClr val="0070C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 0). P</a:t>
            </a:r>
            <a:r>
              <a:rPr lang="en-US" sz="3000" kern="0" smtClean="0">
                <a:solidFill>
                  <a:srgbClr val="0070C0"/>
                </a:solidFill>
                <a:cs typeface="Times New Roman" panose="02020603050405020304" pitchFamily="18" charset="0"/>
              </a:rPr>
              <a:t>hương </a:t>
            </a:r>
            <a:r>
              <a:rPr lang="en-US" sz="3000" kern="0">
                <a:solidFill>
                  <a:srgbClr val="0070C0"/>
                </a:solidFill>
                <a:cs typeface="Times New Roman" panose="02020603050405020304" pitchFamily="18" charset="0"/>
              </a:rPr>
              <a:t>trình bậc hai một ẩn </a:t>
            </a:r>
          </a:p>
        </p:txBody>
      </p:sp>
    </p:spTree>
    <p:extLst>
      <p:ext uri="{BB962C8B-B14F-4D97-AF65-F5344CB8AC3E}">
        <p14:creationId xmlns:p14="http://schemas.microsoft.com/office/powerpoint/2010/main" val="6007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6"/>
          <p:cNvSpPr txBox="1">
            <a:spLocks noChangeArrowheads="1"/>
          </p:cNvSpPr>
          <p:nvPr/>
        </p:nvSpPr>
        <p:spPr bwMode="auto">
          <a:xfrm>
            <a:off x="1687116" y="1348996"/>
            <a:ext cx="472082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33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48541" y="253579"/>
            <a:ext cx="699849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</a:t>
            </a:r>
            <a:r>
              <a:rPr lang="en-US" altLang="en-US" sz="27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BẬC HAI. CĂN BẬC BA</a:t>
            </a:r>
          </a:p>
        </p:txBody>
      </p:sp>
      <p:sp>
        <p:nvSpPr>
          <p:cNvPr id="5" name="Down Arrow 4"/>
          <p:cNvSpPr/>
          <p:nvPr/>
        </p:nvSpPr>
        <p:spPr>
          <a:xfrm>
            <a:off x="4465393" y="846761"/>
            <a:ext cx="212393" cy="3748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2034915" y="1214687"/>
            <a:ext cx="5225748" cy="1274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7" name="Down Arrow 6"/>
          <p:cNvSpPr/>
          <p:nvPr/>
        </p:nvSpPr>
        <p:spPr>
          <a:xfrm>
            <a:off x="1979816" y="1330254"/>
            <a:ext cx="228600" cy="514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8" name="Down Arrow 7"/>
          <p:cNvSpPr/>
          <p:nvPr/>
        </p:nvSpPr>
        <p:spPr>
          <a:xfrm>
            <a:off x="7087076" y="1344661"/>
            <a:ext cx="228600" cy="514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9" name="Down Arrow 8"/>
          <p:cNvSpPr/>
          <p:nvPr/>
        </p:nvSpPr>
        <p:spPr>
          <a:xfrm>
            <a:off x="5543550" y="1349459"/>
            <a:ext cx="228600" cy="514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10" name="Down Arrow 9"/>
          <p:cNvSpPr/>
          <p:nvPr/>
        </p:nvSpPr>
        <p:spPr>
          <a:xfrm>
            <a:off x="3697613" y="1330254"/>
            <a:ext cx="228600" cy="5143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13" name="Rectangle 12"/>
          <p:cNvSpPr/>
          <p:nvPr/>
        </p:nvSpPr>
        <p:spPr>
          <a:xfrm>
            <a:off x="434122" y="1865031"/>
            <a:ext cx="1093688" cy="2869986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90207" y="1874064"/>
            <a:ext cx="1764582" cy="285591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706055" y="1874064"/>
            <a:ext cx="1578552" cy="2851920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535873" y="1874064"/>
            <a:ext cx="1222325" cy="2860953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779077" y="1874064"/>
            <a:ext cx="1659863" cy="2860953"/>
            <a:chOff x="1714500" y="3944913"/>
            <a:chExt cx="1452752" cy="2743200"/>
          </a:xfrm>
        </p:grpSpPr>
        <p:sp>
          <p:nvSpPr>
            <p:cNvPr id="14" name="Rectangle 13"/>
            <p:cNvSpPr/>
            <p:nvPr/>
          </p:nvSpPr>
          <p:spPr>
            <a:xfrm>
              <a:off x="1714500" y="3944913"/>
              <a:ext cx="1452752" cy="2743200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8900000" scaled="0"/>
            </a:gra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hằng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đẳng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5942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34263437"/>
                </p:ext>
              </p:extLst>
            </p:nvPr>
          </p:nvGraphicFramePr>
          <p:xfrm>
            <a:off x="1901713" y="5864142"/>
            <a:ext cx="914400" cy="429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6" name="Equation" r:id="rId3" imgW="622030" imgH="291973" progId="Equation.DSMT4">
                    <p:embed/>
                  </p:oleObj>
                </mc:Choice>
                <mc:Fallback>
                  <p:oleObj name="Equation" r:id="rId3" imgW="622030" imgH="291973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1713" y="5864142"/>
                          <a:ext cx="914400" cy="429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218742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5" grpId="0" animBg="1"/>
      <p:bldP spid="16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895600" y="1733550"/>
            <a:ext cx="3581400" cy="6072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§1. CĂN BẬC HAI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61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2409" y="1123950"/>
            <a:ext cx="9017001" cy="609600"/>
          </a:xfrm>
        </p:spPr>
        <p:txBody>
          <a:bodyPr>
            <a:normAutofit fontScale="92500"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altLang="en-US" sz="28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a.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22409" y="1504950"/>
            <a:ext cx="8897938" cy="954107"/>
            <a:chOff x="262466" y="1885950"/>
            <a:chExt cx="8500533" cy="954107"/>
          </a:xfrm>
        </p:grpSpPr>
        <p:sp>
          <p:nvSpPr>
            <p:cNvPr id="2" name="TextBox 1"/>
            <p:cNvSpPr txBox="1"/>
            <p:nvPr/>
          </p:nvSpPr>
          <p:spPr>
            <a:xfrm>
              <a:off x="262466" y="1885950"/>
              <a:ext cx="850053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altLang="en-US" sz="280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- Với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dương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(a &gt; 0 )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altLang="en-US" sz="280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16361029"/>
                </p:ext>
              </p:extLst>
            </p:nvPr>
          </p:nvGraphicFramePr>
          <p:xfrm>
            <a:off x="1990804" y="2329136"/>
            <a:ext cx="479485" cy="4318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2" name="Equation" r:id="rId4" imgW="279360" imgH="253800" progId="Equation.DSMT4">
                    <p:embed/>
                  </p:oleObj>
                </mc:Choice>
                <mc:Fallback>
                  <p:oleObj name="Equation" r:id="rId4" imgW="279360" imgH="2538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90804" y="2329136"/>
                          <a:ext cx="479485" cy="4318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46174701"/>
                </p:ext>
              </p:extLst>
            </p:nvPr>
          </p:nvGraphicFramePr>
          <p:xfrm>
            <a:off x="2990028" y="2286000"/>
            <a:ext cx="652463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3" name="Equation" r:id="rId6" imgW="419040" imgH="279360" progId="Equation.DSMT4">
                    <p:embed/>
                  </p:oleObj>
                </mc:Choice>
                <mc:Fallback>
                  <p:oleObj name="Equation" r:id="rId6" imgW="41904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990028" y="2286000"/>
                          <a:ext cx="652463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/>
          <p:cNvGrpSpPr/>
          <p:nvPr/>
        </p:nvGrpSpPr>
        <p:grpSpPr>
          <a:xfrm>
            <a:off x="122409" y="2343150"/>
            <a:ext cx="8569123" cy="573399"/>
            <a:chOff x="457199" y="3207371"/>
            <a:chExt cx="8569123" cy="573399"/>
          </a:xfrm>
        </p:grpSpPr>
        <p:sp>
          <p:nvSpPr>
            <p:cNvPr id="6" name="TextBox 5"/>
            <p:cNvSpPr txBox="1"/>
            <p:nvPr/>
          </p:nvSpPr>
          <p:spPr>
            <a:xfrm>
              <a:off x="457199" y="3257550"/>
              <a:ext cx="83057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0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err="1"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smtClean="0">
                  <a:latin typeface="Times New Roman" pitchFamily="18" charset="0"/>
                  <a:cs typeface="Times New Roman" pitchFamily="18" charset="0"/>
                </a:rPr>
                <a:t>hai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chính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0, ta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3749820"/>
                </p:ext>
              </p:extLst>
            </p:nvPr>
          </p:nvGraphicFramePr>
          <p:xfrm>
            <a:off x="7976894" y="3207371"/>
            <a:ext cx="1049428" cy="5119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4" name="Equation" r:id="rId8" imgW="520560" imgH="253800" progId="Equation.DSMT4">
                    <p:embed/>
                  </p:oleObj>
                </mc:Choice>
                <mc:Fallback>
                  <p:oleObj name="Equation" r:id="rId8" imgW="520560" imgH="253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976894" y="3207371"/>
                          <a:ext cx="1049428" cy="51191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42863" y="35667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966300"/>
              </p:ext>
            </p:extLst>
          </p:nvPr>
        </p:nvGraphicFramePr>
        <p:xfrm>
          <a:off x="5135971" y="1144773"/>
          <a:ext cx="85248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" name="Equation" r:id="rId10" imgW="457200" imgH="203040" progId="Equation.DSMT4">
                  <p:embed/>
                </p:oleObj>
              </mc:Choice>
              <mc:Fallback>
                <p:oleObj name="Equation" r:id="rId10" imgW="4572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35971" y="1144773"/>
                        <a:ext cx="852488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122409" y="1123950"/>
            <a:ext cx="8897938" cy="17925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6">
            <a:extLst>
              <a:ext uri="{FF2B5EF4-FFF2-40B4-BE49-F238E27FC236}">
                <a16:creationId xmlns:a16="http://schemas.microsoft.com/office/drawing/2014/main" xmlns="" id="{2D70A47B-126C-42E0-A7A0-C924AA7D2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118" y="3183004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350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xmlns="" id="{EEF4CE4B-147C-439F-97B5-F3C092F89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118" y="312657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350"/>
          </a:p>
        </p:txBody>
      </p:sp>
      <p:sp>
        <p:nvSpPr>
          <p:cNvPr id="17" name="Rectangle 22">
            <a:extLst>
              <a:ext uri="{FF2B5EF4-FFF2-40B4-BE49-F238E27FC236}">
                <a16:creationId xmlns:a16="http://schemas.microsoft.com/office/drawing/2014/main" xmlns="" id="{E04418F0-65EA-4A03-9512-AC596F803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418" y="324087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35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xmlns="" id="{772E1D87-AE16-413F-A7AC-D64CE35449FF}"/>
              </a:ext>
            </a:extLst>
          </p:cNvPr>
          <p:cNvSpPr txBox="1">
            <a:spLocks/>
          </p:cNvSpPr>
          <p:nvPr/>
        </p:nvSpPr>
        <p:spPr bwMode="auto">
          <a:xfrm>
            <a:off x="224010" y="3090857"/>
            <a:ext cx="68580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l"/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bậc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endParaRPr lang="en-US" sz="3200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xmlns="" id="{03441B00-91C7-4702-9E76-E8DE69938F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69261"/>
              </p:ext>
            </p:extLst>
          </p:nvPr>
        </p:nvGraphicFramePr>
        <p:xfrm>
          <a:off x="127917" y="3112383"/>
          <a:ext cx="471747" cy="488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6" name="Equation" r:id="rId12" imgW="266584" imgH="279279" progId="Equation.DSMT4">
                  <p:embed/>
                </p:oleObj>
              </mc:Choice>
              <mc:Fallback>
                <p:oleObj name="Equation" r:id="rId12" imgW="266584" imgH="27927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17" y="3112383"/>
                        <a:ext cx="471747" cy="4885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813108" y="3749434"/>
            <a:ext cx="7878424" cy="1048263"/>
            <a:chOff x="989991" y="743279"/>
            <a:chExt cx="6400799" cy="1048263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78C533C1-93B2-457D-BD81-882D8428D9B9}"/>
                </a:ext>
              </a:extLst>
            </p:cNvPr>
            <p:cNvSpPr txBox="1"/>
            <p:nvPr/>
          </p:nvSpPr>
          <p:spPr>
            <a:xfrm>
              <a:off x="989991" y="837435"/>
              <a:ext cx="6400799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a) 9              b)                    c) 0,25               d) 2</a:t>
              </a:r>
              <a:endParaRPr lang="en-US" sz="2800" dirty="0"/>
            </a:p>
          </p:txBody>
        </p:sp>
        <p:graphicFrame>
          <p:nvGraphicFramePr>
            <p:cNvPr id="23" name="Object 22">
              <a:extLst>
                <a:ext uri="{FF2B5EF4-FFF2-40B4-BE49-F238E27FC236}">
                  <a16:creationId xmlns:a16="http://schemas.microsoft.com/office/drawing/2014/main" xmlns="" id="{AC51C845-E657-41B2-92AC-9FF53207329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45743707"/>
                </p:ext>
              </p:extLst>
            </p:nvPr>
          </p:nvGraphicFramePr>
          <p:xfrm>
            <a:off x="2817153" y="743279"/>
            <a:ext cx="295117" cy="8332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7" name="Equation" r:id="rId14" imgW="165028" imgH="457002" progId="Equation.DSMT4">
                    <p:embed/>
                  </p:oleObj>
                </mc:Choice>
                <mc:Fallback>
                  <p:oleObj name="Equation" r:id="rId14" imgW="165028" imgH="45700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7153" y="743279"/>
                          <a:ext cx="295117" cy="83327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Rectangle 12"/>
          <p:cNvSpPr/>
          <p:nvPr/>
        </p:nvSpPr>
        <p:spPr>
          <a:xfrm>
            <a:off x="122409" y="540032"/>
            <a:ext cx="21323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*Định Nghĩa</a:t>
            </a:r>
            <a:endParaRPr lang="en-US" sz="28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714865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12" grpId="0" animBg="1"/>
      <p:bldP spid="19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800" y="723779"/>
            <a:ext cx="8534400" cy="1579713"/>
            <a:chOff x="304800" y="1906436"/>
            <a:chExt cx="8534400" cy="1579713"/>
          </a:xfrm>
        </p:grpSpPr>
        <p:sp>
          <p:nvSpPr>
            <p:cNvPr id="8195" name="Rectangle 3"/>
            <p:cNvSpPr>
              <a:spLocks noChangeArrowheads="1"/>
            </p:cNvSpPr>
            <p:nvPr/>
          </p:nvSpPr>
          <p:spPr bwMode="auto">
            <a:xfrm>
              <a:off x="304800" y="1906436"/>
              <a:ext cx="8534400" cy="15797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eaLnBrk="1" hangingPunct="1"/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dương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a,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gọi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alt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alt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3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a.</a:t>
              </a:r>
              <a:b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</a:b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0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cũng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gọi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altLang="en-US" sz="3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0.</a:t>
              </a:r>
            </a:p>
          </p:txBody>
        </p:sp>
        <p:graphicFrame>
          <p:nvGraphicFramePr>
            <p:cNvPr id="8196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7790024"/>
                </p:ext>
              </p:extLst>
            </p:nvPr>
          </p:nvGraphicFramePr>
          <p:xfrm>
            <a:off x="3276600" y="1923272"/>
            <a:ext cx="682092" cy="5748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86" name="Equation" r:id="rId3" imgW="247536" imgH="228634" progId="Equation.3">
                    <p:embed/>
                  </p:oleObj>
                </mc:Choice>
                <mc:Fallback>
                  <p:oleObj name="Equation" r:id="rId3" imgW="247536" imgH="22863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6600" y="1923272"/>
                          <a:ext cx="682092" cy="5748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TextBox 2"/>
          <p:cNvSpPr txBox="1"/>
          <p:nvPr/>
        </p:nvSpPr>
        <p:spPr>
          <a:xfrm>
            <a:off x="304800" y="2325148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321145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16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499173"/>
              </p:ext>
            </p:extLst>
          </p:nvPr>
        </p:nvGraphicFramePr>
        <p:xfrm>
          <a:off x="5562600" y="2399435"/>
          <a:ext cx="480186" cy="34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5" imgW="419040" imgH="304560" progId="Equation.DSMT4">
                  <p:embed/>
                </p:oleObj>
              </mc:Choice>
              <mc:Fallback>
                <p:oleObj name="Equation" r:id="rId5" imgW="4190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62600" y="2399435"/>
                        <a:ext cx="480186" cy="348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826812"/>
              </p:ext>
            </p:extLst>
          </p:nvPr>
        </p:nvGraphicFramePr>
        <p:xfrm>
          <a:off x="5497738" y="2794917"/>
          <a:ext cx="417453" cy="400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tion" r:id="rId7" imgW="317160" imgH="304560" progId="Equation.DSMT4">
                  <p:embed/>
                </p:oleObj>
              </mc:Choice>
              <mc:Fallback>
                <p:oleObj name="Equation" r:id="rId7" imgW="3171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97738" y="2794917"/>
                        <a:ext cx="417453" cy="4007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86146" y="2748652"/>
            <a:ext cx="4132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546192"/>
              </p:ext>
            </p:extLst>
          </p:nvPr>
        </p:nvGraphicFramePr>
        <p:xfrm>
          <a:off x="6076083" y="2476387"/>
          <a:ext cx="376540" cy="246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9" imgW="330120" imgH="215640" progId="Equation.DSMT4">
                  <p:embed/>
                </p:oleObj>
              </mc:Choice>
              <mc:Fallback>
                <p:oleObj name="Equation" r:id="rId9" imgW="33012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076083" y="2476387"/>
                        <a:ext cx="376540" cy="2466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43454" y="190379"/>
            <a:ext cx="50257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Định nghĩa căn bậc hai số học</a:t>
            </a:r>
            <a:endParaRPr lang="en-US" sz="2800"/>
          </a:p>
        </p:txBody>
      </p:sp>
      <p:sp>
        <p:nvSpPr>
          <p:cNvPr id="14" name="TextBox 13"/>
          <p:cNvSpPr txBox="1"/>
          <p:nvPr/>
        </p:nvSpPr>
        <p:spPr>
          <a:xfrm>
            <a:off x="262992" y="3285086"/>
            <a:ext cx="85762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?3.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hai số học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62865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49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	b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64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c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81		d)1,21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135709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0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9550"/>
            <a:ext cx="4648200" cy="8001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, ta </a:t>
            </a:r>
            <a:r>
              <a:rPr lang="en-US" alt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058026"/>
              </p:ext>
            </p:extLst>
          </p:nvPr>
        </p:nvGraphicFramePr>
        <p:xfrm>
          <a:off x="2274711" y="443793"/>
          <a:ext cx="11211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2" name="Equation" r:id="rId3" imgW="495000" imgH="228600" progId="Equation.DSMT4">
                  <p:embed/>
                </p:oleObj>
              </mc:Choice>
              <mc:Fallback>
                <p:oleObj name="Equation" r:id="rId3" imgW="495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711" y="443793"/>
                        <a:ext cx="112117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21680"/>
              </p:ext>
            </p:extLst>
          </p:nvPr>
        </p:nvGraphicFramePr>
        <p:xfrm>
          <a:off x="1759895" y="2724150"/>
          <a:ext cx="456470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3" name="Equation" r:id="rId5" imgW="1828800" imgH="698400" progId="Equation.DSMT4">
                  <p:embed/>
                </p:oleObj>
              </mc:Choice>
              <mc:Fallback>
                <p:oleObj name="Equation" r:id="rId5" imgW="18288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9895" y="2724150"/>
                        <a:ext cx="4564705" cy="17526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1219200" y="823913"/>
            <a:ext cx="5943600" cy="1428750"/>
            <a:chOff x="457200" y="914400"/>
            <a:chExt cx="5943600" cy="1428750"/>
          </a:xfrm>
        </p:grpSpPr>
        <p:sp>
          <p:nvSpPr>
            <p:cNvPr id="9220" name="Rectangle 4"/>
            <p:cNvSpPr>
              <a:spLocks noChangeArrowheads="1"/>
            </p:cNvSpPr>
            <p:nvPr/>
          </p:nvSpPr>
          <p:spPr bwMode="auto">
            <a:xfrm>
              <a:off x="457200" y="914400"/>
              <a:ext cx="5943600" cy="1428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eaLnBrk="1" hangingPunct="1"/>
              <a:r>
                <a:rPr lang="en-US" altLang="en-US" sz="2800" b="1" i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altLang="en-US" sz="2800" b="1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   	  </a:t>
              </a:r>
              <a:r>
                <a:rPr lang="en-US" altLang="en-US" sz="2800" b="1" i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thì</a:t>
              </a:r>
              <a:endPara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1" hangingPunct="1"/>
              <a:r>
                <a:rPr lang="en-US" altLang="en-US" sz="2800" b="1" i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922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0185350"/>
                </p:ext>
              </p:extLst>
            </p:nvPr>
          </p:nvGraphicFramePr>
          <p:xfrm>
            <a:off x="1182510" y="1128886"/>
            <a:ext cx="1343379" cy="5427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44" name="Equation" r:id="rId7" imgW="672840" imgH="304560" progId="Equation.DSMT4">
                    <p:embed/>
                  </p:oleObj>
                </mc:Choice>
                <mc:Fallback>
                  <p:oleObj name="Equation" r:id="rId7" imgW="672840" imgH="3045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2510" y="1128886"/>
                          <a:ext cx="1343379" cy="5427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200839" y="1285081"/>
            <a:ext cx="59436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altLang="en-US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altLang="en-US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altLang="en-US" sz="2800" b="1" i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a  </a:t>
            </a:r>
            <a:r>
              <a:rPr lang="en-US" altLang="en-US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.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767749"/>
              </p:ext>
            </p:extLst>
          </p:nvPr>
        </p:nvGraphicFramePr>
        <p:xfrm>
          <a:off x="4981575" y="1657350"/>
          <a:ext cx="13430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5" name="Equation" r:id="rId9" imgW="1343160" imgH="542880" progId="Equation.DSMT4">
                  <p:embed/>
                </p:oleObj>
              </mc:Choice>
              <mc:Fallback>
                <p:oleObj name="Equation" r:id="rId9" imgW="1343160" imgH="542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981575" y="1657350"/>
                        <a:ext cx="1343025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254592"/>
              </p:ext>
            </p:extLst>
          </p:nvPr>
        </p:nvGraphicFramePr>
        <p:xfrm>
          <a:off x="1944510" y="1808163"/>
          <a:ext cx="10779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" name="Equation" r:id="rId11" imgW="1077840" imgH="382680" progId="Equation.DSMT4">
                  <p:embed/>
                </p:oleObj>
              </mc:Choice>
              <mc:Fallback>
                <p:oleObj name="Equation" r:id="rId11" imgW="1077840" imgH="382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44510" y="1808163"/>
                        <a:ext cx="1077913" cy="382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0756504"/>
              </p:ext>
            </p:extLst>
          </p:nvPr>
        </p:nvGraphicFramePr>
        <p:xfrm>
          <a:off x="3875088" y="1122891"/>
          <a:ext cx="1077912" cy="3820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" name="Equation" r:id="rId13" imgW="495000" imgH="228600" progId="Equation.DSMT4">
                  <p:embed/>
                </p:oleObj>
              </mc:Choice>
              <mc:Fallback>
                <p:oleObj name="Equation" r:id="rId13" imgW="495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1122891"/>
                        <a:ext cx="1077912" cy="3820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4970397" y="935742"/>
            <a:ext cx="1887603" cy="1178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altLang="en-US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altLang="en-US" sz="2800" b="1" i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a ;</a:t>
            </a:r>
            <a:b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31598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25101"/>
            <a:ext cx="739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?3.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682625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64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b)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81 	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1,21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67100" y="1273524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9355" y="2111724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64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–8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9355" y="2833965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81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–9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9355" y="367216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1,21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1,1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–1,1  </a:t>
            </a:r>
          </a:p>
        </p:txBody>
      </p:sp>
    </p:spTree>
    <p:extLst>
      <p:ext uri="{BB962C8B-B14F-4D97-AF65-F5344CB8AC3E}">
        <p14:creationId xmlns:p14="http://schemas.microsoft.com/office/powerpoint/2010/main" val="186983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7150"/>
            <a:ext cx="5334000" cy="609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So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241" y="602962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*Định lí: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38238" y="669919"/>
            <a:ext cx="5038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119407"/>
              </p:ext>
            </p:extLst>
          </p:nvPr>
        </p:nvGraphicFramePr>
        <p:xfrm>
          <a:off x="2777490" y="1080641"/>
          <a:ext cx="3200400" cy="61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3" name="Equation" r:id="rId3" imgW="1638000" imgH="342720" progId="Equation.DSMT4">
                  <p:embed/>
                </p:oleObj>
              </mc:Choice>
              <mc:Fallback>
                <p:oleObj name="Equation" r:id="rId3" imgW="1638000" imgH="34272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7490" y="1080641"/>
                        <a:ext cx="3200400" cy="61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1752600" y="666750"/>
            <a:ext cx="5410200" cy="10127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9" name="TextBox 8"/>
          <p:cNvSpPr txBox="1"/>
          <p:nvPr/>
        </p:nvSpPr>
        <p:spPr>
          <a:xfrm>
            <a:off x="351543" y="1743257"/>
            <a:ext cx="39624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sánh		</a:t>
            </a:r>
          </a:p>
          <a:p>
            <a:pPr marL="742950" indent="-400050">
              <a:spcBef>
                <a:spcPts val="600"/>
              </a:spcBef>
              <a:buAutoNum type="alphaLcParenR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1 và 			</a:t>
            </a:r>
          </a:p>
          <a:p>
            <a:pPr marL="742950" indent="-400050">
              <a:spcBef>
                <a:spcPts val="600"/>
              </a:spcBef>
              <a:buAutoNum type="alphaLcParenR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143162"/>
              </p:ext>
            </p:extLst>
          </p:nvPr>
        </p:nvGraphicFramePr>
        <p:xfrm>
          <a:off x="1881018" y="2296544"/>
          <a:ext cx="495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4" name="Equation" r:id="rId5" imgW="330120" imgH="304560" progId="Equation.DSMT4">
                  <p:embed/>
                </p:oleObj>
              </mc:Choice>
              <mc:Fallback>
                <p:oleObj name="Equation" r:id="rId5" imgW="3301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81018" y="2296544"/>
                        <a:ext cx="4953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359040"/>
              </p:ext>
            </p:extLst>
          </p:nvPr>
        </p:nvGraphicFramePr>
        <p:xfrm>
          <a:off x="1943030" y="2768485"/>
          <a:ext cx="495370" cy="475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5" name="Equation" r:id="rId7" imgW="317160" imgH="304560" progId="Equation.DSMT4">
                  <p:embed/>
                </p:oleObj>
              </mc:Choice>
              <mc:Fallback>
                <p:oleObj name="Equation" r:id="rId7" imgW="3171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43030" y="2768485"/>
                        <a:ext cx="495370" cy="4755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3781227" y="1750615"/>
            <a:ext cx="0" cy="3392885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4191000" y="2301591"/>
            <a:ext cx="6553200" cy="962685"/>
            <a:chOff x="762000" y="1306735"/>
            <a:chExt cx="6553200" cy="962685"/>
          </a:xfrm>
        </p:grpSpPr>
        <p:sp>
          <p:nvSpPr>
            <p:cNvPr id="14" name="TextBox 13"/>
            <p:cNvSpPr txBox="1"/>
            <p:nvPr/>
          </p:nvSpPr>
          <p:spPr>
            <a:xfrm>
              <a:off x="762000" y="1315313"/>
              <a:ext cx="6553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1 &lt; 2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              </a:t>
              </a:r>
            </a:p>
            <a:p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1 &lt;</a:t>
              </a: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07308551"/>
                </p:ext>
              </p:extLst>
            </p:nvPr>
          </p:nvGraphicFramePr>
          <p:xfrm>
            <a:off x="2714427" y="1306735"/>
            <a:ext cx="1450336" cy="494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86" name="Equation" r:id="rId9" imgW="799920" imgH="304560" progId="Equation.DSMT4">
                    <p:embed/>
                  </p:oleObj>
                </mc:Choice>
                <mc:Fallback>
                  <p:oleObj name="Equation" r:id="rId9" imgW="799920" imgH="3045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714427" y="1306735"/>
                          <a:ext cx="1450336" cy="4944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0324624"/>
                </p:ext>
              </p:extLst>
            </p:nvPr>
          </p:nvGraphicFramePr>
          <p:xfrm>
            <a:off x="2157115" y="1727108"/>
            <a:ext cx="49530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87" name="Equation" r:id="rId11" imgW="495360" imgH="457200" progId="Equation.DSMT4">
                    <p:embed/>
                  </p:oleObj>
                </mc:Choice>
                <mc:Fallback>
                  <p:oleObj name="Equation" r:id="rId11" imgW="495360" imgH="457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157115" y="1727108"/>
                          <a:ext cx="495300" cy="457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Group 16"/>
          <p:cNvGrpSpPr/>
          <p:nvPr/>
        </p:nvGrpSpPr>
        <p:grpSpPr>
          <a:xfrm>
            <a:off x="4191000" y="3771584"/>
            <a:ext cx="6705600" cy="1196721"/>
            <a:chOff x="1219200" y="2783359"/>
            <a:chExt cx="6705600" cy="1196721"/>
          </a:xfrm>
        </p:grpSpPr>
        <p:sp>
          <p:nvSpPr>
            <p:cNvPr id="18" name="TextBox 17"/>
            <p:cNvSpPr txBox="1"/>
            <p:nvPr/>
          </p:nvSpPr>
          <p:spPr>
            <a:xfrm>
              <a:off x="1219200" y="2841307"/>
              <a:ext cx="67056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4 &lt; 5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             </a:t>
              </a:r>
            </a:p>
            <a:p>
              <a:endParaRPr lang="en-US" sz="120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800" smtClean="0">
                  <a:latin typeface="Times New Roman" pitchFamily="18" charset="0"/>
                  <a:cs typeface="Times New Roman" pitchFamily="18" charset="0"/>
                </a:rPr>
                <a:t>Vậy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2 &lt;  </a:t>
              </a: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4161119"/>
                </p:ext>
              </p:extLst>
            </p:nvPr>
          </p:nvGraphicFramePr>
          <p:xfrm>
            <a:off x="3286812" y="2783359"/>
            <a:ext cx="1444625" cy="533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88" name="Equation" r:id="rId13" imgW="825480" imgH="304560" progId="Equation.DSMT4">
                    <p:embed/>
                  </p:oleObj>
                </mc:Choice>
                <mc:Fallback>
                  <p:oleObj name="Equation" r:id="rId13" imgW="825480" imgH="3045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286812" y="2783359"/>
                          <a:ext cx="1444625" cy="533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3255934"/>
                </p:ext>
              </p:extLst>
            </p:nvPr>
          </p:nvGraphicFramePr>
          <p:xfrm>
            <a:off x="2554265" y="3410693"/>
            <a:ext cx="495300" cy="474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89" name="Equation" r:id="rId15" imgW="495360" imgH="474840" progId="Equation.DSMT4">
                    <p:embed/>
                  </p:oleObj>
                </mc:Choice>
                <mc:Fallback>
                  <p:oleObj name="Equation" r:id="rId15" imgW="495360" imgH="4748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554265" y="3410693"/>
                          <a:ext cx="495300" cy="4746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TextBox 20"/>
          <p:cNvSpPr txBox="1"/>
          <p:nvPr/>
        </p:nvSpPr>
        <p:spPr>
          <a:xfrm>
            <a:off x="3817915" y="1796644"/>
            <a:ext cx="2325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308373"/>
              </p:ext>
            </p:extLst>
          </p:nvPr>
        </p:nvGraphicFramePr>
        <p:xfrm>
          <a:off x="5239679" y="1786406"/>
          <a:ext cx="917575" cy="478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0" name="Equation" r:id="rId17" imgW="583920" imgH="304560" progId="Equation.DSMT4">
                  <p:embed/>
                </p:oleObj>
              </mc:Choice>
              <mc:Fallback>
                <p:oleObj name="Equation" r:id="rId17" imgW="5839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239679" y="1786406"/>
                        <a:ext cx="917575" cy="4787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831742" y="3280140"/>
            <a:ext cx="2325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934934"/>
              </p:ext>
            </p:extLst>
          </p:nvPr>
        </p:nvGraphicFramePr>
        <p:xfrm>
          <a:off x="5245078" y="3292159"/>
          <a:ext cx="10572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" name="Equation" r:id="rId19" imgW="672840" imgH="304560" progId="Equation.DSMT4">
                  <p:embed/>
                </p:oleObj>
              </mc:Choice>
              <mc:Fallback>
                <p:oleObj name="Equation" r:id="rId19" imgW="6728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245078" y="3292159"/>
                        <a:ext cx="1057275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6253105"/>
      </p:ext>
    </p:extLst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551</Words>
  <Application>Microsoft Office PowerPoint</Application>
  <PresentationFormat>On-screen Show (16:9)</PresentationFormat>
  <Paragraphs>81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Office Theme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 ý: Với             , ta có:</vt:lpstr>
      <vt:lpstr>PowerPoint Presentation</vt:lpstr>
      <vt:lpstr>2. So sánh các căn bậc hai số học</vt:lpstr>
      <vt:lpstr>?4. So sánh</vt:lpstr>
      <vt:lpstr>PowerPoint Presentation</vt:lpstr>
      <vt:lpstr>PowerPoint Presentation</vt:lpstr>
      <vt:lpstr>BÀI TẬP</vt:lpstr>
      <vt:lpstr>Bài 1 (trang 6/SGK) Tìm căn bậc hai số học của mỗi số sau rồi suy ra căn bậc hai của chúng.  </vt:lpstr>
      <vt:lpstr>Bài 2 (sgk trang 6). So sánh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Sky123.Org</cp:lastModifiedBy>
  <cp:revision>103</cp:revision>
  <dcterms:created xsi:type="dcterms:W3CDTF">2006-08-16T00:00:00Z</dcterms:created>
  <dcterms:modified xsi:type="dcterms:W3CDTF">2023-09-05T14:51:56Z</dcterms:modified>
</cp:coreProperties>
</file>