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34" r:id="rId2"/>
    <p:sldId id="317" r:id="rId3"/>
    <p:sldId id="346" r:id="rId4"/>
    <p:sldId id="335" r:id="rId5"/>
    <p:sldId id="336" r:id="rId6"/>
    <p:sldId id="338" r:id="rId7"/>
    <p:sldId id="339" r:id="rId8"/>
    <p:sldId id="342" r:id="rId9"/>
    <p:sldId id="343" r:id="rId10"/>
    <p:sldId id="344" r:id="rId11"/>
    <p:sldId id="341" r:id="rId12"/>
    <p:sldId id="34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06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652" autoAdjust="0"/>
  </p:normalViewPr>
  <p:slideViewPr>
    <p:cSldViewPr>
      <p:cViewPr varScale="1">
        <p:scale>
          <a:sx n="67" d="100"/>
          <a:sy n="67" d="100"/>
        </p:scale>
        <p:origin x="91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5.wmf"/><Relationship Id="rId4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5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28DFE6-642E-44D0-B7C0-62B025579943}" type="datetimeFigureOut">
              <a:rPr lang="en-US" smtClean="0"/>
              <a:t>02/05/2023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D3658E-0E2E-40C2-900C-DCA5CC2F6D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842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986B82E-2385-4385-9A05-95A951A1D9D8}" type="slidenum">
              <a:rPr lang="en-US"/>
              <a:pPr eaLnBrk="1" hangingPunct="1"/>
              <a:t>4</a:t>
            </a:fld>
            <a:endParaRPr 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88577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E0F8F30-9020-4FD7-A91E-AACCAD0BF607}" type="slidenum">
              <a:rPr lang="en-US"/>
              <a:pPr eaLnBrk="1" hangingPunct="1"/>
              <a:t>5</a:t>
            </a:fld>
            <a:endParaRPr lang="en-US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8385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E0F8F30-9020-4FD7-A91E-AACCAD0BF607}" type="slidenum">
              <a:rPr lang="en-US"/>
              <a:pPr eaLnBrk="1" hangingPunct="1"/>
              <a:t>6</a:t>
            </a:fld>
            <a:endParaRPr lang="en-US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2943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60965B4-9714-4855-85B7-484FFF483262}" type="slidenum">
              <a:rPr lang="en-US"/>
              <a:pPr eaLnBrk="1" hangingPunct="1"/>
              <a:t>7</a:t>
            </a:fld>
            <a:endParaRPr lang="en-US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518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4CDF-0824-479A-B9CB-247E7F024A48}" type="datetimeFigureOut">
              <a:rPr lang="en-US" smtClean="0"/>
              <a:t>02/05/2023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470B-CA75-436A-BA9B-6D0C51864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559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4CDF-0824-479A-B9CB-247E7F024A48}" type="datetimeFigureOut">
              <a:rPr lang="en-US" smtClean="0"/>
              <a:t>02/05/2023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470B-CA75-436A-BA9B-6D0C51864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373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4CDF-0824-479A-B9CB-247E7F024A48}" type="datetimeFigureOut">
              <a:rPr lang="en-US" smtClean="0"/>
              <a:t>02/05/2023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470B-CA75-436A-BA9B-6D0C51864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5854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805348-E20A-43AE-8710-A96E95098D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1684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5D8B25-918A-45B7-B933-A1430A685D1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6388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D7454A-ECB1-47DE-92E8-DB86BF5955C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156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4CDF-0824-479A-B9CB-247E7F024A48}" type="datetimeFigureOut">
              <a:rPr lang="en-US" smtClean="0"/>
              <a:t>02/05/2023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470B-CA75-436A-BA9B-6D0C51864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707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4CDF-0824-479A-B9CB-247E7F024A48}" type="datetimeFigureOut">
              <a:rPr lang="en-US" smtClean="0"/>
              <a:t>02/05/2023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470B-CA75-436A-BA9B-6D0C51864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06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4CDF-0824-479A-B9CB-247E7F024A48}" type="datetimeFigureOut">
              <a:rPr lang="en-US" smtClean="0"/>
              <a:t>02/05/2023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470B-CA75-436A-BA9B-6D0C51864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546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4CDF-0824-479A-B9CB-247E7F024A48}" type="datetimeFigureOut">
              <a:rPr lang="en-US" smtClean="0"/>
              <a:t>02/05/2023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470B-CA75-436A-BA9B-6D0C51864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566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4CDF-0824-479A-B9CB-247E7F024A48}" type="datetimeFigureOut">
              <a:rPr lang="en-US" smtClean="0"/>
              <a:t>02/05/2023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470B-CA75-436A-BA9B-6D0C51864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413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4CDF-0824-479A-B9CB-247E7F024A48}" type="datetimeFigureOut">
              <a:rPr lang="en-US" smtClean="0"/>
              <a:t>02/05/2023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470B-CA75-436A-BA9B-6D0C51864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188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4CDF-0824-479A-B9CB-247E7F024A48}" type="datetimeFigureOut">
              <a:rPr lang="en-US" smtClean="0"/>
              <a:t>02/05/2023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470B-CA75-436A-BA9B-6D0C51864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421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4CDF-0824-479A-B9CB-247E7F024A48}" type="datetimeFigureOut">
              <a:rPr lang="en-US" smtClean="0"/>
              <a:t>02/05/2023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470B-CA75-436A-BA9B-6D0C51864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354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5B4CDF-0824-479A-B9CB-247E7F024A48}" type="datetimeFigureOut">
              <a:rPr lang="en-US" smtClean="0"/>
              <a:t>02/05/2023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D470B-CA75-436A-BA9B-6D0C51864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935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wmf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audio" Target="../media/audio1.wav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3.gif"/><Relationship Id="rId11" Type="http://schemas.openxmlformats.org/officeDocument/2006/relationships/oleObject" Target="../embeddings/oleObject20.bin"/><Relationship Id="rId5" Type="http://schemas.openxmlformats.org/officeDocument/2006/relationships/slide" Target="slide2.xml"/><Relationship Id="rId10" Type="http://schemas.openxmlformats.org/officeDocument/2006/relationships/image" Target="../media/image25.jpeg"/><Relationship Id="rId4" Type="http://schemas.openxmlformats.org/officeDocument/2006/relationships/audio" Target="../media/audio2.wav"/><Relationship Id="rId9" Type="http://schemas.openxmlformats.org/officeDocument/2006/relationships/image" Target="../media/image2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oleObject" Target="../embeddings/oleObject21.bin"/><Relationship Id="rId7" Type="http://schemas.openxmlformats.org/officeDocument/2006/relationships/image" Target="../media/image29.gif"/><Relationship Id="rId12" Type="http://schemas.openxmlformats.org/officeDocument/2006/relationships/image" Target="../media/image3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8.jpeg"/><Relationship Id="rId11" Type="http://schemas.openxmlformats.org/officeDocument/2006/relationships/image" Target="../media/image26.wmf"/><Relationship Id="rId5" Type="http://schemas.openxmlformats.org/officeDocument/2006/relationships/image" Target="../media/image27.png"/><Relationship Id="rId10" Type="http://schemas.openxmlformats.org/officeDocument/2006/relationships/oleObject" Target="../embeddings/oleObject23.bin"/><Relationship Id="rId4" Type="http://schemas.openxmlformats.org/officeDocument/2006/relationships/image" Target="../media/image5.wmf"/><Relationship Id="rId9" Type="http://schemas.openxmlformats.org/officeDocument/2006/relationships/image" Target="../media/image30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7" Type="http://schemas.openxmlformats.org/officeDocument/2006/relationships/image" Target="../media/image3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5.bin"/><Relationship Id="rId5" Type="http://schemas.openxmlformats.org/officeDocument/2006/relationships/image" Target="../media/image32.wmf"/><Relationship Id="rId4" Type="http://schemas.openxmlformats.org/officeDocument/2006/relationships/oleObject" Target="../embeddings/oleObject24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7.gif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oleObject" Target="../embeddings/oleObject7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7.gif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gif"/><Relationship Id="rId11" Type="http://schemas.openxmlformats.org/officeDocument/2006/relationships/oleObject" Target="../embeddings/oleObject6.bin"/><Relationship Id="rId5" Type="http://schemas.openxmlformats.org/officeDocument/2006/relationships/image" Target="../media/image5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8.wmf"/><Relationship Id="rId1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8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6.bin"/><Relationship Id="rId18" Type="http://schemas.openxmlformats.org/officeDocument/2006/relationships/image" Target="../media/image20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7.wmf"/><Relationship Id="rId17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9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7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5B2F3AD-DD34-49DC-82D3-70EA692304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4951"/>
          </a:xfrm>
          <a:prstGeom prst="rect">
            <a:avLst/>
          </a:prstGeom>
        </p:spPr>
      </p:pic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838200" y="4038600"/>
            <a:ext cx="7651652" cy="707886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</a:t>
            </a:r>
          </a:p>
        </p:txBody>
      </p:sp>
      <p:pic>
        <p:nvPicPr>
          <p:cNvPr id="18437" name="Picture 5" descr="hoa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0"/>
            <a:ext cx="1828800" cy="189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8" name="Picture 6" descr="hoa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414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9" name="Picture 7" descr="hoa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105400"/>
            <a:ext cx="23622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0" name="Picture 8" descr="hoa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7219157" y="4933156"/>
            <a:ext cx="2209800" cy="163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114299" y="1371600"/>
            <a:ext cx="9029701" cy="228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lang="en-US" sz="2800" b="1" u="sng" dirty="0">
                <a:solidFill>
                  <a:srgbClr val="0000F1"/>
                </a:solidFill>
                <a:latin typeface="Arial" charset="0"/>
              </a:rPr>
              <a:t> TIẾT 42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lang="en-US" sz="3800" b="1" dirty="0">
                <a:solidFill>
                  <a:srgbClr val="0000F1"/>
                </a:solidFill>
                <a:latin typeface="Arial" charset="0"/>
              </a:rPr>
              <a:t>PHƯƠNG TRÌNH BẬC NHẤT MỘT ẨN </a:t>
            </a:r>
          </a:p>
          <a:p>
            <a:pPr lvl="1"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sz="3600" b="1" dirty="0">
                <a:solidFill>
                  <a:srgbClr val="0000F1"/>
                </a:solidFill>
                <a:latin typeface="Arial" charset="0"/>
              </a:rPr>
              <a:t>VÀ CÁCH GIẢI</a:t>
            </a:r>
            <a:endParaRPr lang="en-US" sz="3600" dirty="0">
              <a:solidFill>
                <a:srgbClr val="0000F1"/>
              </a:solidFill>
              <a:latin typeface="Arial" charset="0"/>
            </a:endParaRPr>
          </a:p>
          <a:p>
            <a:pPr lvl="1" algn="ctr" eaLnBrk="1" hangingPunct="1">
              <a:lnSpc>
                <a:spcPct val="90000"/>
              </a:lnSpc>
              <a:spcBef>
                <a:spcPct val="20000"/>
              </a:spcBef>
            </a:pPr>
            <a:endParaRPr lang="en-US" sz="2800" b="1" dirty="0">
              <a:solidFill>
                <a:srgbClr val="0000F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76359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AutoShape 2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86738" y="6202363"/>
            <a:ext cx="771525" cy="428625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50000"/>
              </a:spcBef>
              <a:defRPr/>
            </a:pPr>
            <a:endParaRPr lang="en-US" sz="20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3657600" y="6019800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  <a:latin typeface=".VnArial" pitchFamily="34" charset="0"/>
              </a:rPr>
              <a:t>Thêi gian:</a:t>
            </a:r>
          </a:p>
        </p:txBody>
      </p:sp>
      <p:sp>
        <p:nvSpPr>
          <p:cNvPr id="106501" name="Text Box 5"/>
          <p:cNvSpPr txBox="1">
            <a:spLocks noChangeArrowheads="1"/>
          </p:cNvSpPr>
          <p:nvPr/>
        </p:nvSpPr>
        <p:spPr bwMode="auto">
          <a:xfrm>
            <a:off x="5492750" y="5794375"/>
            <a:ext cx="838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.VnArial" pitchFamily="34" charset="0"/>
              </a:rPr>
              <a:t>10</a:t>
            </a:r>
          </a:p>
        </p:txBody>
      </p:sp>
      <p:sp>
        <p:nvSpPr>
          <p:cNvPr id="106502" name="Text Box 6"/>
          <p:cNvSpPr txBox="1">
            <a:spLocks noChangeArrowheads="1"/>
          </p:cNvSpPr>
          <p:nvPr/>
        </p:nvSpPr>
        <p:spPr bwMode="auto">
          <a:xfrm>
            <a:off x="5562600" y="5783263"/>
            <a:ext cx="762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.VnArial" pitchFamily="34" charset="0"/>
              </a:rPr>
              <a:t>9</a:t>
            </a:r>
          </a:p>
        </p:txBody>
      </p:sp>
      <p:sp>
        <p:nvSpPr>
          <p:cNvPr id="106503" name="Text Box 7"/>
          <p:cNvSpPr txBox="1">
            <a:spLocks noChangeArrowheads="1"/>
          </p:cNvSpPr>
          <p:nvPr/>
        </p:nvSpPr>
        <p:spPr bwMode="auto">
          <a:xfrm>
            <a:off x="5521325" y="5794375"/>
            <a:ext cx="762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.VnArial" pitchFamily="34" charset="0"/>
              </a:rPr>
              <a:t>8</a:t>
            </a:r>
          </a:p>
        </p:txBody>
      </p:sp>
      <p:sp>
        <p:nvSpPr>
          <p:cNvPr id="106504" name="Text Box 8"/>
          <p:cNvSpPr txBox="1">
            <a:spLocks noChangeArrowheads="1"/>
          </p:cNvSpPr>
          <p:nvPr/>
        </p:nvSpPr>
        <p:spPr bwMode="auto">
          <a:xfrm>
            <a:off x="5638800" y="5783263"/>
            <a:ext cx="762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.VnArial" pitchFamily="34" charset="0"/>
              </a:rPr>
              <a:t>7</a:t>
            </a:r>
          </a:p>
        </p:txBody>
      </p:sp>
      <p:sp>
        <p:nvSpPr>
          <p:cNvPr id="106505" name="Text Box 9"/>
          <p:cNvSpPr txBox="1">
            <a:spLocks noChangeArrowheads="1"/>
          </p:cNvSpPr>
          <p:nvPr/>
        </p:nvSpPr>
        <p:spPr bwMode="auto">
          <a:xfrm>
            <a:off x="5562600" y="5783263"/>
            <a:ext cx="762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.VnArial" pitchFamily="34" charset="0"/>
              </a:rPr>
              <a:t>6</a:t>
            </a:r>
          </a:p>
        </p:txBody>
      </p:sp>
      <p:sp>
        <p:nvSpPr>
          <p:cNvPr id="106506" name="Text Box 10"/>
          <p:cNvSpPr txBox="1">
            <a:spLocks noChangeArrowheads="1"/>
          </p:cNvSpPr>
          <p:nvPr/>
        </p:nvSpPr>
        <p:spPr bwMode="auto">
          <a:xfrm>
            <a:off x="5638800" y="5783263"/>
            <a:ext cx="762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.VnArial" pitchFamily="34" charset="0"/>
              </a:rPr>
              <a:t>5</a:t>
            </a:r>
          </a:p>
        </p:txBody>
      </p:sp>
      <p:sp>
        <p:nvSpPr>
          <p:cNvPr id="106507" name="Text Box 11"/>
          <p:cNvSpPr txBox="1">
            <a:spLocks noChangeArrowheads="1"/>
          </p:cNvSpPr>
          <p:nvPr/>
        </p:nvSpPr>
        <p:spPr bwMode="auto">
          <a:xfrm>
            <a:off x="5638800" y="5783263"/>
            <a:ext cx="762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.VnArial" pitchFamily="34" charset="0"/>
              </a:rPr>
              <a:t>4</a:t>
            </a:r>
          </a:p>
        </p:txBody>
      </p:sp>
      <p:sp>
        <p:nvSpPr>
          <p:cNvPr id="106508" name="Text Box 12"/>
          <p:cNvSpPr txBox="1">
            <a:spLocks noChangeArrowheads="1"/>
          </p:cNvSpPr>
          <p:nvPr/>
        </p:nvSpPr>
        <p:spPr bwMode="auto">
          <a:xfrm>
            <a:off x="5556250" y="5794375"/>
            <a:ext cx="762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.VnArial" pitchFamily="34" charset="0"/>
              </a:rPr>
              <a:t>3</a:t>
            </a:r>
          </a:p>
        </p:txBody>
      </p:sp>
      <p:sp>
        <p:nvSpPr>
          <p:cNvPr id="106509" name="Text Box 13"/>
          <p:cNvSpPr txBox="1">
            <a:spLocks noChangeArrowheads="1"/>
          </p:cNvSpPr>
          <p:nvPr/>
        </p:nvSpPr>
        <p:spPr bwMode="auto">
          <a:xfrm>
            <a:off x="5562600" y="5783263"/>
            <a:ext cx="762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.VnArial" pitchFamily="34" charset="0"/>
              </a:rPr>
              <a:t>2</a:t>
            </a:r>
          </a:p>
        </p:txBody>
      </p:sp>
      <p:sp>
        <p:nvSpPr>
          <p:cNvPr id="106510" name="Text Box 14"/>
          <p:cNvSpPr txBox="1">
            <a:spLocks noChangeArrowheads="1"/>
          </p:cNvSpPr>
          <p:nvPr/>
        </p:nvSpPr>
        <p:spPr bwMode="auto">
          <a:xfrm>
            <a:off x="5486400" y="5791200"/>
            <a:ext cx="762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.VnArial" pitchFamily="34" charset="0"/>
              </a:rPr>
              <a:t>1</a:t>
            </a:r>
          </a:p>
        </p:txBody>
      </p:sp>
      <p:sp>
        <p:nvSpPr>
          <p:cNvPr id="106511" name="Text Box 15"/>
          <p:cNvSpPr txBox="1">
            <a:spLocks noChangeArrowheads="1"/>
          </p:cNvSpPr>
          <p:nvPr/>
        </p:nvSpPr>
        <p:spPr bwMode="auto">
          <a:xfrm>
            <a:off x="5105400" y="5546725"/>
            <a:ext cx="14478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.VnArial" pitchFamily="34" charset="0"/>
              </a:rPr>
              <a:t>HÕt giê</a:t>
            </a:r>
          </a:p>
        </p:txBody>
      </p:sp>
      <p:sp>
        <p:nvSpPr>
          <p:cNvPr id="106512" name="Text Box 16"/>
          <p:cNvSpPr txBox="1">
            <a:spLocks noChangeArrowheads="1"/>
          </p:cNvSpPr>
          <p:nvPr/>
        </p:nvSpPr>
        <p:spPr bwMode="auto">
          <a:xfrm>
            <a:off x="5486400" y="5791200"/>
            <a:ext cx="762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.VnArial" pitchFamily="34" charset="0"/>
              </a:rPr>
              <a:t>11</a:t>
            </a:r>
          </a:p>
        </p:txBody>
      </p:sp>
      <p:sp>
        <p:nvSpPr>
          <p:cNvPr id="106513" name="Text Box 17"/>
          <p:cNvSpPr txBox="1">
            <a:spLocks noChangeArrowheads="1"/>
          </p:cNvSpPr>
          <p:nvPr/>
        </p:nvSpPr>
        <p:spPr bwMode="auto">
          <a:xfrm>
            <a:off x="5486400" y="5791200"/>
            <a:ext cx="762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.VnArial" pitchFamily="34" charset="0"/>
              </a:rPr>
              <a:t>12</a:t>
            </a:r>
          </a:p>
        </p:txBody>
      </p:sp>
      <p:sp>
        <p:nvSpPr>
          <p:cNvPr id="106514" name="Text Box 18"/>
          <p:cNvSpPr txBox="1">
            <a:spLocks noChangeArrowheads="1"/>
          </p:cNvSpPr>
          <p:nvPr/>
        </p:nvSpPr>
        <p:spPr bwMode="auto">
          <a:xfrm>
            <a:off x="5486400" y="5791200"/>
            <a:ext cx="762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.VnArial" pitchFamily="34" charset="0"/>
              </a:rPr>
              <a:t>13</a:t>
            </a:r>
          </a:p>
        </p:txBody>
      </p:sp>
      <p:sp>
        <p:nvSpPr>
          <p:cNvPr id="106515" name="Text Box 19"/>
          <p:cNvSpPr txBox="1">
            <a:spLocks noChangeArrowheads="1"/>
          </p:cNvSpPr>
          <p:nvPr/>
        </p:nvSpPr>
        <p:spPr bwMode="auto">
          <a:xfrm>
            <a:off x="5486400" y="5791200"/>
            <a:ext cx="762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.VnArial" pitchFamily="34" charset="0"/>
              </a:rPr>
              <a:t>14</a:t>
            </a:r>
          </a:p>
        </p:txBody>
      </p:sp>
      <p:sp>
        <p:nvSpPr>
          <p:cNvPr id="106516" name="Text Box 20" descr="5%"/>
          <p:cNvSpPr txBox="1">
            <a:spLocks noChangeArrowheads="1"/>
          </p:cNvSpPr>
          <p:nvPr/>
        </p:nvSpPr>
        <p:spPr bwMode="auto">
          <a:xfrm>
            <a:off x="5486400" y="5791200"/>
            <a:ext cx="762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.VnArial" pitchFamily="34" charset="0"/>
              </a:rPr>
              <a:t>15</a:t>
            </a:r>
          </a:p>
        </p:txBody>
      </p:sp>
      <p:pic>
        <p:nvPicPr>
          <p:cNvPr id="106517" name="Picture 21" descr="010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05388"/>
            <a:ext cx="1905000" cy="185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6522" name="Group 26"/>
          <p:cNvGrpSpPr>
            <a:grpSpLocks/>
          </p:cNvGrpSpPr>
          <p:nvPr/>
        </p:nvGrpSpPr>
        <p:grpSpPr bwMode="auto">
          <a:xfrm>
            <a:off x="457200" y="3352800"/>
            <a:ext cx="2273300" cy="1295400"/>
            <a:chOff x="336" y="2064"/>
            <a:chExt cx="1432" cy="816"/>
          </a:xfrm>
        </p:grpSpPr>
        <p:sp>
          <p:nvSpPr>
            <p:cNvPr id="106523" name="Oval 27"/>
            <p:cNvSpPr>
              <a:spLocks noChangeArrowheads="1"/>
            </p:cNvSpPr>
            <p:nvPr/>
          </p:nvSpPr>
          <p:spPr bwMode="auto">
            <a:xfrm>
              <a:off x="336" y="2064"/>
              <a:ext cx="1432" cy="816"/>
            </a:xfrm>
            <a:prstGeom prst="ellipse">
              <a:avLst/>
            </a:prstGeom>
            <a:gradFill rotWithShape="1">
              <a:gsLst>
                <a:gs pos="0">
                  <a:srgbClr val="33CC33"/>
                </a:gs>
                <a:gs pos="50000">
                  <a:schemeClr val="tx1"/>
                </a:gs>
                <a:gs pos="100000">
                  <a:srgbClr val="33CC33"/>
                </a:gs>
              </a:gsLst>
              <a:lin ang="5400000" scaled="1"/>
            </a:gradFill>
            <a:ln w="9525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342900" indent="-342900" algn="ctr" eaLnBrk="1" hangingPunct="1">
                <a:defRPr/>
              </a:pPr>
              <a:r>
                <a:rPr lang="en-US" sz="2800" dirty="0">
                  <a:solidFill>
                    <a:schemeClr val="bg1"/>
                  </a:solidFill>
                  <a:latin typeface=".VnBlack" pitchFamily="34" charset="0"/>
                </a:rPr>
                <a:t>            C.  2 </a:t>
              </a:r>
              <a:r>
                <a:rPr lang="en-US" sz="2800" dirty="0" err="1">
                  <a:solidFill>
                    <a:schemeClr val="bg1"/>
                  </a:solidFill>
                  <a:latin typeface=".VnBlack" pitchFamily="34" charset="0"/>
                </a:rPr>
                <a:t>và</a:t>
              </a:r>
              <a:r>
                <a:rPr lang="en-US" sz="2800" dirty="0">
                  <a:solidFill>
                    <a:schemeClr val="bg1"/>
                  </a:solidFill>
                  <a:latin typeface=".VnBlack" pitchFamily="34" charset="0"/>
                </a:rPr>
                <a:t> -2</a:t>
              </a:r>
              <a:r>
                <a:rPr lang="en-US" sz="2800" dirty="0">
                  <a:solidFill>
                    <a:srgbClr val="800000"/>
                  </a:solidFill>
                  <a:latin typeface=".VnBlack" pitchFamily="34" charset="0"/>
                </a:rPr>
                <a:t>             </a:t>
              </a:r>
            </a:p>
          </p:txBody>
        </p:sp>
        <p:graphicFrame>
          <p:nvGraphicFramePr>
            <p:cNvPr id="21535" name="Object 28"/>
            <p:cNvGraphicFramePr>
              <a:graphicFrameLocks noChangeAspect="1"/>
            </p:cNvGraphicFramePr>
            <p:nvPr/>
          </p:nvGraphicFramePr>
          <p:xfrm>
            <a:off x="1349" y="2435"/>
            <a:ext cx="120" cy="1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0212" name="Equation" r:id="rId7" imgW="101556" imgH="139639" progId="Equation.DSMT4">
                    <p:embed/>
                  </p:oleObj>
                </mc:Choice>
                <mc:Fallback>
                  <p:oleObj name="Equation" r:id="rId7" imgW="101556" imgH="139639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49" y="2435"/>
                          <a:ext cx="120" cy="1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gradFill rotWithShape="1">
                                <a:gsLst>
                                  <a:gs pos="0">
                                    <a:srgbClr val="761800"/>
                                  </a:gs>
                                  <a:gs pos="50000">
                                    <a:schemeClr val="accent1"/>
                                  </a:gs>
                                  <a:gs pos="100000">
                                    <a:srgbClr val="761800"/>
                                  </a:gs>
                                </a:gsLst>
                                <a:lin ang="5400000" scaled="1"/>
                              </a:gra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DEDAD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106525" name="Picture 29" descr="Picture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66003">
            <a:off x="1905000" y="4495800"/>
            <a:ext cx="191135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6526" name="AutoShape 30"/>
          <p:cNvSpPr>
            <a:spLocks noChangeArrowheads="1"/>
          </p:cNvSpPr>
          <p:nvPr/>
        </p:nvSpPr>
        <p:spPr bwMode="auto">
          <a:xfrm>
            <a:off x="8447088" y="228600"/>
            <a:ext cx="457200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50000"/>
              </a:spcBef>
              <a:defRPr/>
            </a:pPr>
            <a:endParaRPr lang="en-US" sz="20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1529" name="Group 2"/>
          <p:cNvGrpSpPr>
            <a:grpSpLocks/>
          </p:cNvGrpSpPr>
          <p:nvPr/>
        </p:nvGrpSpPr>
        <p:grpSpPr bwMode="auto">
          <a:xfrm>
            <a:off x="1143000" y="228600"/>
            <a:ext cx="8043863" cy="3429000"/>
            <a:chOff x="2730658" y="228600"/>
            <a:chExt cx="6456363" cy="3232151"/>
          </a:xfrm>
        </p:grpSpPr>
        <p:grpSp>
          <p:nvGrpSpPr>
            <p:cNvPr id="21530" name="Group 33"/>
            <p:cNvGrpSpPr>
              <a:grpSpLocks/>
            </p:cNvGrpSpPr>
            <p:nvPr/>
          </p:nvGrpSpPr>
          <p:grpSpPr bwMode="auto">
            <a:xfrm>
              <a:off x="2730658" y="228600"/>
              <a:ext cx="6456363" cy="3232151"/>
              <a:chOff x="1542" y="144"/>
              <a:chExt cx="3888" cy="2036"/>
            </a:xfrm>
          </p:grpSpPr>
          <p:sp>
            <p:nvSpPr>
              <p:cNvPr id="21532" name="AutoShape 23" descr="Blue tissue paper"/>
              <p:cNvSpPr>
                <a:spLocks noChangeArrowheads="1"/>
              </p:cNvSpPr>
              <p:nvPr/>
            </p:nvSpPr>
            <p:spPr bwMode="auto">
              <a:xfrm>
                <a:off x="1542" y="144"/>
                <a:ext cx="3888" cy="1378"/>
              </a:xfrm>
              <a:prstGeom prst="cloudCallout">
                <a:avLst>
                  <a:gd name="adj1" fmla="val -1130"/>
                  <a:gd name="adj2" fmla="val 71625"/>
                </a:avLst>
              </a:prstGeom>
              <a:blipFill dpi="0" rotWithShape="1">
                <a:blip r:embed="rId10"/>
                <a:srcRect/>
                <a:tile tx="0" ty="0" sx="100000" sy="100000" flip="none" algn="tl"/>
              </a:blipFill>
              <a:ln w="9525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342900" indent="-342900" eaLnBrk="1" hangingPunct="1"/>
                <a:r>
                  <a:rPr lang="en-US" b="1">
                    <a:solidFill>
                      <a:srgbClr val="0000CC"/>
                    </a:solidFill>
                  </a:rPr>
                  <a:t>   </a:t>
                </a:r>
                <a:endParaRPr lang="en-US" sz="2800" b="1">
                  <a:solidFill>
                    <a:srgbClr val="0000CC"/>
                  </a:solidFill>
                </a:endParaRPr>
              </a:p>
            </p:txBody>
          </p:sp>
          <p:sp>
            <p:nvSpPr>
              <p:cNvPr id="106528" name="Text Box 32"/>
              <p:cNvSpPr txBox="1">
                <a:spLocks noChangeArrowheads="1"/>
              </p:cNvSpPr>
              <p:nvPr/>
            </p:nvSpPr>
            <p:spPr bwMode="auto">
              <a:xfrm>
                <a:off x="1835" y="222"/>
                <a:ext cx="3460" cy="195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9pPr>
              </a:lstStyle>
              <a:p>
                <a:pPr algn="ctr" eaLnBrk="1" hangingPunct="1"/>
                <a:r>
                  <a:rPr lang="en-US" sz="2800" dirty="0" err="1">
                    <a:cs typeface="Times New Roman" pitchFamily="18" charset="0"/>
                  </a:rPr>
                  <a:t>Để</a:t>
                </a:r>
                <a:r>
                  <a:rPr lang="en-US" sz="2800" dirty="0">
                    <a:cs typeface="Times New Roman" pitchFamily="18" charset="0"/>
                  </a:rPr>
                  <a:t> </a:t>
                </a:r>
                <a:r>
                  <a:rPr lang="en-US" sz="2800" dirty="0" err="1">
                    <a:cs typeface="Times New Roman" pitchFamily="18" charset="0"/>
                  </a:rPr>
                  <a:t>phương</a:t>
                </a:r>
                <a:r>
                  <a:rPr lang="en-US" sz="2800" dirty="0">
                    <a:cs typeface="Times New Roman" pitchFamily="18" charset="0"/>
                  </a:rPr>
                  <a:t> </a:t>
                </a:r>
                <a:r>
                  <a:rPr lang="en-US" sz="2800" dirty="0" err="1">
                    <a:cs typeface="Times New Roman" pitchFamily="18" charset="0"/>
                  </a:rPr>
                  <a:t>trình</a:t>
                </a:r>
                <a:r>
                  <a:rPr lang="en-US" sz="2800" dirty="0">
                    <a:cs typeface="Times New Roman" pitchFamily="18" charset="0"/>
                  </a:rPr>
                  <a:t>: </a:t>
                </a:r>
              </a:p>
              <a:p>
                <a:pPr algn="ctr" eaLnBrk="1" hangingPunct="1"/>
                <a:endParaRPr lang="en-US" sz="2800" dirty="0">
                  <a:cs typeface="Times New Roman" pitchFamily="18" charset="0"/>
                </a:endParaRPr>
              </a:p>
              <a:p>
                <a:pPr algn="ctr" eaLnBrk="1" hangingPunct="1"/>
                <a:r>
                  <a:rPr lang="en-US" sz="2800" dirty="0" err="1">
                    <a:cs typeface="Times New Roman" pitchFamily="18" charset="0"/>
                  </a:rPr>
                  <a:t>là</a:t>
                </a:r>
                <a:r>
                  <a:rPr lang="en-US" sz="2800" dirty="0">
                    <a:cs typeface="Times New Roman" pitchFamily="18" charset="0"/>
                  </a:rPr>
                  <a:t> </a:t>
                </a:r>
                <a:r>
                  <a:rPr lang="en-US" sz="2800" dirty="0" err="1">
                    <a:cs typeface="Times New Roman" pitchFamily="18" charset="0"/>
                  </a:rPr>
                  <a:t>phương</a:t>
                </a:r>
                <a:r>
                  <a:rPr lang="en-US" sz="2800" dirty="0">
                    <a:cs typeface="Times New Roman" pitchFamily="18" charset="0"/>
                  </a:rPr>
                  <a:t> </a:t>
                </a:r>
                <a:r>
                  <a:rPr lang="en-US" sz="2800" dirty="0" err="1">
                    <a:cs typeface="Times New Roman" pitchFamily="18" charset="0"/>
                  </a:rPr>
                  <a:t>trình</a:t>
                </a:r>
                <a:r>
                  <a:rPr lang="en-US" sz="2800" dirty="0">
                    <a:cs typeface="Times New Roman" pitchFamily="18" charset="0"/>
                  </a:rPr>
                  <a:t> </a:t>
                </a:r>
                <a:r>
                  <a:rPr lang="en-US" sz="2800" dirty="0" err="1">
                    <a:cs typeface="Times New Roman" pitchFamily="18" charset="0"/>
                  </a:rPr>
                  <a:t>bậc</a:t>
                </a:r>
                <a:r>
                  <a:rPr lang="en-US" sz="2800" dirty="0">
                    <a:cs typeface="Times New Roman" pitchFamily="18" charset="0"/>
                  </a:rPr>
                  <a:t> </a:t>
                </a:r>
                <a:r>
                  <a:rPr lang="en-US" sz="2800" dirty="0" err="1">
                    <a:cs typeface="Times New Roman" pitchFamily="18" charset="0"/>
                  </a:rPr>
                  <a:t>nhất</a:t>
                </a:r>
                <a:r>
                  <a:rPr lang="en-US" sz="2800" dirty="0">
                    <a:cs typeface="Times New Roman" pitchFamily="18" charset="0"/>
                  </a:rPr>
                  <a:t> </a:t>
                </a:r>
                <a:r>
                  <a:rPr lang="en-US" sz="2800" dirty="0" err="1">
                    <a:cs typeface="Times New Roman" pitchFamily="18" charset="0"/>
                  </a:rPr>
                  <a:t>một</a:t>
                </a:r>
                <a:r>
                  <a:rPr lang="en-US" sz="2800" dirty="0">
                    <a:cs typeface="Times New Roman" pitchFamily="18" charset="0"/>
                  </a:rPr>
                  <a:t> </a:t>
                </a:r>
                <a:r>
                  <a:rPr lang="en-US" sz="2800" dirty="0" err="1">
                    <a:cs typeface="Times New Roman" pitchFamily="18" charset="0"/>
                  </a:rPr>
                  <a:t>ẩn</a:t>
                </a:r>
                <a:r>
                  <a:rPr lang="en-US" sz="2800" dirty="0">
                    <a:cs typeface="Times New Roman" pitchFamily="18" charset="0"/>
                  </a:rPr>
                  <a:t> x, </a:t>
                </a:r>
              </a:p>
              <a:p>
                <a:pPr algn="ctr" eaLnBrk="1" hangingPunct="1"/>
                <a:r>
                  <a:rPr lang="en-US" sz="2800" dirty="0" err="1">
                    <a:cs typeface="Times New Roman" pitchFamily="18" charset="0"/>
                  </a:rPr>
                  <a:t>thì</a:t>
                </a:r>
                <a:r>
                  <a:rPr lang="en-US" sz="2800" dirty="0">
                    <a:cs typeface="Times New Roman" pitchFamily="18" charset="0"/>
                  </a:rPr>
                  <a:t> m </a:t>
                </a:r>
                <a:r>
                  <a:rPr lang="en-US" sz="2800" dirty="0" err="1">
                    <a:cs typeface="Times New Roman" pitchFamily="18" charset="0"/>
                  </a:rPr>
                  <a:t>bằng</a:t>
                </a:r>
                <a:r>
                  <a:rPr lang="en-US" sz="2800" dirty="0">
                    <a:cs typeface="Times New Roman" pitchFamily="18" charset="0"/>
                  </a:rPr>
                  <a:t>:</a:t>
                </a:r>
                <a:endParaRPr lang="en-US" sz="2800" b="1" dirty="0">
                  <a:solidFill>
                    <a:srgbClr val="0000CC"/>
                  </a:solidFill>
                  <a:cs typeface="Times New Roman" pitchFamily="18" charset="0"/>
                </a:endParaRPr>
              </a:p>
              <a:p>
                <a:pPr>
                  <a:spcBef>
                    <a:spcPct val="50000"/>
                  </a:spcBef>
                </a:pPr>
                <a:endParaRPr lang="en-US" sz="2800" b="1" dirty="0">
                  <a:solidFill>
                    <a:srgbClr val="002060"/>
                  </a:solidFill>
                  <a:cs typeface="Times New Roman" pitchFamily="18" charset="0"/>
                </a:endParaRPr>
              </a:p>
              <a:p>
                <a:pPr>
                  <a:spcBef>
                    <a:spcPct val="50000"/>
                  </a:spcBef>
                </a:pPr>
                <a:r>
                  <a:rPr lang="en-US" sz="2800" b="1" dirty="0">
                    <a:solidFill>
                      <a:srgbClr val="002060"/>
                    </a:solidFill>
                    <a:cs typeface="Times New Roman" pitchFamily="18" charset="0"/>
                  </a:rPr>
                  <a:t>A. 2       B. 4       C.  2 </a:t>
                </a:r>
                <a:r>
                  <a:rPr lang="en-US" sz="2800" b="1" dirty="0" err="1">
                    <a:solidFill>
                      <a:srgbClr val="002060"/>
                    </a:solidFill>
                    <a:cs typeface="Times New Roman" pitchFamily="18" charset="0"/>
                  </a:rPr>
                  <a:t>và</a:t>
                </a:r>
                <a:r>
                  <a:rPr lang="en-US" sz="2800" b="1" dirty="0">
                    <a:solidFill>
                      <a:srgbClr val="002060"/>
                    </a:solidFill>
                    <a:cs typeface="Times New Roman" pitchFamily="18" charset="0"/>
                  </a:rPr>
                  <a:t> -2         D. -2</a:t>
                </a:r>
                <a:endParaRPr lang="en-US" sz="2800" b="1" dirty="0">
                  <a:solidFill>
                    <a:schemeClr val="accent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Times New Roman" pitchFamily="18" charset="0"/>
                </a:endParaRPr>
              </a:p>
            </p:txBody>
          </p:sp>
        </p:grpSp>
        <p:graphicFrame>
          <p:nvGraphicFramePr>
            <p:cNvPr id="21531" name="Object 1"/>
            <p:cNvGraphicFramePr>
              <a:graphicFrameLocks noChangeAspect="1"/>
            </p:cNvGraphicFramePr>
            <p:nvPr/>
          </p:nvGraphicFramePr>
          <p:xfrm>
            <a:off x="4687888" y="836712"/>
            <a:ext cx="3387852" cy="4550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0213" name="Equation" r:id="rId11" imgW="1701800" imgH="228600" progId="Equation.DSMT4">
                    <p:embed/>
                  </p:oleObj>
                </mc:Choice>
                <mc:Fallback>
                  <p:oleObj name="Equation" r:id="rId11" imgW="170180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87888" y="836712"/>
                          <a:ext cx="3387852" cy="4550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4473028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065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6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4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5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5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6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6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6500"/>
                            </p:stCondLst>
                            <p:childTnLst>
                              <p:par>
                                <p:cTn id="63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106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06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68" presetID="34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652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652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6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75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652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652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6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01" grpId="0"/>
      <p:bldP spid="106502" grpId="0"/>
      <p:bldP spid="106503" grpId="0"/>
      <p:bldP spid="106504" grpId="0"/>
      <p:bldP spid="106505" grpId="0"/>
      <p:bldP spid="106506" grpId="0"/>
      <p:bldP spid="106507" grpId="0"/>
      <p:bldP spid="106508" grpId="0"/>
      <p:bldP spid="106509" grpId="0"/>
      <p:bldP spid="106510" grpId="0"/>
      <p:bldP spid="106511" grpId="0"/>
      <p:bldP spid="106512" grpId="0"/>
      <p:bldP spid="106513" grpId="0"/>
      <p:bldP spid="106514" grpId="0"/>
      <p:bldP spid="106515" grpId="0"/>
      <p:bldP spid="1065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28575" y="0"/>
          <a:ext cx="1657350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78" r:id="rId3" imgW="1278331" imgH="1273759" progId="MS_ClipArt_Gallery">
                  <p:embed/>
                </p:oleObj>
              </mc:Choice>
              <mc:Fallback>
                <p:oleObj r:id="rId3" imgW="1278331" imgH="1273759" progId="MS_ClipArt_Gallery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" y="0"/>
                        <a:ext cx="1657350" cy="1409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365" name="Picture 3" descr="Bottom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5375" y="6443663"/>
            <a:ext cx="36512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7" name="Text Box 6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304800" y="6202363"/>
            <a:ext cx="15240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>
                <a:solidFill>
                  <a:schemeClr val="bg1"/>
                </a:solidFill>
              </a:rPr>
              <a:t>* Nhiệm vụ về nhà</a:t>
            </a:r>
          </a:p>
        </p:txBody>
      </p:sp>
      <p:pic>
        <p:nvPicPr>
          <p:cNvPr id="15368" name="Picture 7" descr="Logo-BG&amp;DDT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300" y="42863"/>
            <a:ext cx="4048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9" name="Rectangle 8"/>
          <p:cNvSpPr>
            <a:spLocks noChangeArrowheads="1"/>
          </p:cNvSpPr>
          <p:nvPr/>
        </p:nvSpPr>
        <p:spPr bwMode="auto">
          <a:xfrm>
            <a:off x="11113" y="0"/>
            <a:ext cx="9094787" cy="666750"/>
          </a:xfrm>
          <a:prstGeom prst="rect">
            <a:avLst/>
          </a:prstGeom>
          <a:gradFill rotWithShape="0">
            <a:gsLst>
              <a:gs pos="0">
                <a:srgbClr val="FFC92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endParaRPr lang="vi-VN" sz="1200" b="1">
              <a:solidFill>
                <a:srgbClr val="006600"/>
              </a:solidFill>
              <a:latin typeface=".VnAvantH" panose="020B7200000000000000" pitchFamily="34" charset="0"/>
            </a:endParaRPr>
          </a:p>
        </p:txBody>
      </p:sp>
      <p:pic>
        <p:nvPicPr>
          <p:cNvPr id="15370" name="Picture 9" descr="BOOKANI2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38100"/>
            <a:ext cx="990600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5363" name="Object 10"/>
          <p:cNvGraphicFramePr>
            <a:graphicFrameLocks noChangeAspect="1"/>
          </p:cNvGraphicFramePr>
          <p:nvPr/>
        </p:nvGraphicFramePr>
        <p:xfrm>
          <a:off x="-38100" y="609600"/>
          <a:ext cx="1657350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79" r:id="rId8" imgW="1278331" imgH="1273759" progId="MS_ClipArt_Gallery">
                  <p:embed/>
                </p:oleObj>
              </mc:Choice>
              <mc:Fallback>
                <p:oleObj r:id="rId8" imgW="1278331" imgH="1273759" progId="MS_ClipArt_Gallery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38100" y="609600"/>
                        <a:ext cx="1657350" cy="1409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371" name="Picture 13" descr="AG00030_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7136" y="533400"/>
            <a:ext cx="1527263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5364" name="Object 14"/>
          <p:cNvGraphicFramePr>
            <a:graphicFrameLocks noChangeAspect="1"/>
          </p:cNvGraphicFramePr>
          <p:nvPr/>
        </p:nvGraphicFramePr>
        <p:xfrm>
          <a:off x="7734300" y="5607050"/>
          <a:ext cx="1447800" cy="1327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80" r:id="rId10" imgW="1999440" imgH="1831320" progId="">
                  <p:embed/>
                </p:oleObj>
              </mc:Choice>
              <mc:Fallback>
                <p:oleObj r:id="rId10" imgW="1999440" imgH="183132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34300" y="5607050"/>
                        <a:ext cx="1447800" cy="1327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372" name="Picture 4" descr="NV-Ve-Nha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680" y="586"/>
            <a:ext cx="6019800" cy="287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381000" y="3329278"/>
            <a:ext cx="32287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2/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Rectangle 2"/>
          <p:cNvSpPr/>
          <p:nvPr/>
        </p:nvSpPr>
        <p:spPr>
          <a:xfrm>
            <a:off x="2932642" y="3870083"/>
            <a:ext cx="21242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2x +20 = 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909196" y="4363760"/>
            <a:ext cx="27061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2x + x +12 = 0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932642" y="4886980"/>
            <a:ext cx="26116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7x - 3x = 9 - x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81000" y="5486400"/>
            <a:ext cx="45175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3/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6, 9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?1, ?2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81000" y="2819400"/>
            <a:ext cx="86340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1/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vững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1080839"/>
      </p:ext>
    </p:extLst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22600" y="166688"/>
            <a:ext cx="6121400" cy="2595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323850" y="2492375"/>
            <a:ext cx="633571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x-none" sz="2400" dirty="0" err="1">
                <a:latin typeface="Times New Roman" charset="0"/>
              </a:rPr>
              <a:t>Cách</a:t>
            </a:r>
            <a:r>
              <a:rPr lang="en-US" altLang="x-none" sz="2400" dirty="0">
                <a:latin typeface="Times New Roman" charset="0"/>
              </a:rPr>
              <a:t> 1:</a:t>
            </a:r>
          </a:p>
        </p:txBody>
      </p:sp>
      <p:graphicFrame>
        <p:nvGraphicFramePr>
          <p:cNvPr id="46086" name="Object 6"/>
          <p:cNvGraphicFramePr>
            <a:graphicFrameLocks noChangeAspect="1"/>
          </p:cNvGraphicFramePr>
          <p:nvPr/>
        </p:nvGraphicFramePr>
        <p:xfrm>
          <a:off x="1835150" y="2511425"/>
          <a:ext cx="3529013" cy="1154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6" name="Equation" r:id="rId4" imgW="1282700" imgH="419100" progId="Equation.DSMT4">
                  <p:embed/>
                </p:oleObj>
              </mc:Choice>
              <mc:Fallback>
                <p:oleObj name="Equation" r:id="rId4" imgW="1282700" imgH="4191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2511425"/>
                        <a:ext cx="3529013" cy="1154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87" name="Text Box 7"/>
          <p:cNvSpPr txBox="1">
            <a:spLocks noChangeArrowheads="1"/>
          </p:cNvSpPr>
          <p:nvPr/>
        </p:nvSpPr>
        <p:spPr bwMode="auto">
          <a:xfrm>
            <a:off x="323850" y="3284538"/>
            <a:ext cx="590391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x-none" sz="2400" dirty="0" err="1">
                <a:latin typeface="Times New Roman" charset="0"/>
              </a:rPr>
              <a:t>Cách</a:t>
            </a:r>
            <a:r>
              <a:rPr lang="en-US" altLang="x-none" sz="2400" dirty="0">
                <a:latin typeface="Times New Roman" charset="0"/>
              </a:rPr>
              <a:t> 2: </a:t>
            </a:r>
          </a:p>
        </p:txBody>
      </p:sp>
      <p:graphicFrame>
        <p:nvGraphicFramePr>
          <p:cNvPr id="46088" name="Object 8"/>
          <p:cNvGraphicFramePr>
            <a:graphicFrameLocks noChangeAspect="1"/>
          </p:cNvGraphicFramePr>
          <p:nvPr/>
        </p:nvGraphicFramePr>
        <p:xfrm>
          <a:off x="1871663" y="3808413"/>
          <a:ext cx="3240087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7" name="Equation" r:id="rId6" imgW="1091726" imgH="393529" progId="Equation.DSMT4">
                  <p:embed/>
                </p:oleObj>
              </mc:Choice>
              <mc:Fallback>
                <p:oleObj name="Equation" r:id="rId6" imgW="1091726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1663" y="3808413"/>
                        <a:ext cx="3240087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89" name="Text Box 9"/>
          <p:cNvSpPr txBox="1">
            <a:spLocks noChangeArrowheads="1"/>
          </p:cNvSpPr>
          <p:nvPr/>
        </p:nvSpPr>
        <p:spPr bwMode="auto">
          <a:xfrm>
            <a:off x="247650" y="4724400"/>
            <a:ext cx="8642350" cy="157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Thay S = 20 , ta được hai phương trình tương đương. Xét xem trong hai phương trình đó, có phương trình nào là phương trình bậc nhất không ?</a:t>
            </a:r>
          </a:p>
        </p:txBody>
      </p:sp>
      <p:sp>
        <p:nvSpPr>
          <p:cNvPr id="23560" name="Rectangle 1"/>
          <p:cNvSpPr>
            <a:spLocks noChangeArrowheads="1"/>
          </p:cNvSpPr>
          <p:nvPr/>
        </p:nvSpPr>
        <p:spPr bwMode="auto">
          <a:xfrm>
            <a:off x="234950" y="300335"/>
            <a:ext cx="52736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dirty="0">
                <a:sym typeface="Wingdings" pitchFamily="2" charset="2"/>
              </a:rPr>
              <a:t></a:t>
            </a:r>
            <a:r>
              <a:rPr lang="en-US" sz="2400" u="sng" dirty="0" err="1">
                <a:sym typeface="Wingdings" pitchFamily="2" charset="2"/>
              </a:rPr>
              <a:t>Hướng</a:t>
            </a:r>
            <a:r>
              <a:rPr lang="en-US" sz="2400" u="sng" dirty="0">
                <a:sym typeface="Wingdings" pitchFamily="2" charset="2"/>
              </a:rPr>
              <a:t> </a:t>
            </a:r>
            <a:r>
              <a:rPr lang="en-US" sz="2400" u="sng" dirty="0" err="1">
                <a:sym typeface="Wingdings" pitchFamily="2" charset="2"/>
              </a:rPr>
              <a:t>dẫn</a:t>
            </a:r>
            <a:r>
              <a:rPr lang="en-US" sz="2400" u="sng" dirty="0">
                <a:sym typeface="Wingdings" pitchFamily="2" charset="2"/>
              </a:rPr>
              <a:t> </a:t>
            </a:r>
            <a:r>
              <a:rPr lang="en-US" sz="2400" u="sng" dirty="0" err="1">
                <a:sym typeface="Wingdings" pitchFamily="2" charset="2"/>
              </a:rPr>
              <a:t>bài</a:t>
            </a:r>
            <a:r>
              <a:rPr lang="en-US" sz="2400" u="sng" dirty="0">
                <a:sym typeface="Wingdings" pitchFamily="2" charset="2"/>
              </a:rPr>
              <a:t> 6 </a:t>
            </a:r>
            <a:r>
              <a:rPr lang="en-US" sz="2400" u="sng" dirty="0" err="1">
                <a:sym typeface="Wingdings" pitchFamily="2" charset="2"/>
              </a:rPr>
              <a:t>trang</a:t>
            </a:r>
            <a:r>
              <a:rPr lang="en-US" sz="2400" u="sng" dirty="0">
                <a:sym typeface="Wingdings" pitchFamily="2" charset="2"/>
              </a:rPr>
              <a:t> 9 </a:t>
            </a:r>
            <a:r>
              <a:rPr lang="en-US" sz="2400" u="sng" dirty="0" err="1">
                <a:sym typeface="Wingdings" pitchFamily="2" charset="2"/>
              </a:rPr>
              <a:t>Sgk</a:t>
            </a:r>
            <a:r>
              <a:rPr lang="en-US" sz="2400" dirty="0"/>
              <a:t>             </a:t>
            </a:r>
          </a:p>
        </p:txBody>
      </p:sp>
    </p:spTree>
    <p:extLst>
      <p:ext uri="{BB962C8B-B14F-4D97-AF65-F5344CB8AC3E}">
        <p14:creationId xmlns:p14="http://schemas.microsoft.com/office/powerpoint/2010/main" val="1121565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6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6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6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6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6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6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5" grpId="0"/>
      <p:bldP spid="46087" grpId="0"/>
      <p:bldP spid="4608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2286000" y="161471"/>
            <a:ext cx="4800600" cy="52322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447800" y="1758095"/>
            <a:ext cx="861060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x + 3 = 0                      d) 6y – 6 = 0</a:t>
            </a:r>
          </a:p>
          <a:p>
            <a:pPr algn="just">
              <a:spcBef>
                <a:spcPct val="50000"/>
              </a:spcBef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2x – 5y = 0                  e) 3x – 3 = 0                           </a:t>
            </a:r>
          </a:p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0,5x + 2,4 = 0</a:t>
            </a:r>
          </a:p>
        </p:txBody>
      </p:sp>
      <p:sp>
        <p:nvSpPr>
          <p:cNvPr id="2" name="Rectangle 1"/>
          <p:cNvSpPr/>
          <p:nvPr/>
        </p:nvSpPr>
        <p:spPr>
          <a:xfrm>
            <a:off x="21102" y="3573977"/>
            <a:ext cx="8763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ÁN</a:t>
            </a:r>
          </a:p>
        </p:txBody>
      </p:sp>
      <p:sp>
        <p:nvSpPr>
          <p:cNvPr id="3" name="Rectangle 2"/>
          <p:cNvSpPr/>
          <p:nvPr/>
        </p:nvSpPr>
        <p:spPr>
          <a:xfrm>
            <a:off x="2110950" y="4097197"/>
            <a:ext cx="45833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Các phương trình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ẩn là:</a:t>
            </a:r>
          </a:p>
        </p:txBody>
      </p:sp>
      <p:sp>
        <p:nvSpPr>
          <p:cNvPr id="4" name="Rectangle 3"/>
          <p:cNvSpPr/>
          <p:nvPr/>
        </p:nvSpPr>
        <p:spPr>
          <a:xfrm>
            <a:off x="533400" y="813819"/>
            <a:ext cx="801230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Trong các phương trình sau phương trình nào là phương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trình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ẩn?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447800" y="4649725"/>
            <a:ext cx="7352714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514350" indent="-514350" algn="just">
              <a:spcBef>
                <a:spcPct val="50000"/>
              </a:spcBef>
              <a:buAutoNum type="alphaLcParenR"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+ 3 =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                    d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6y – 6 =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                </a:t>
            </a:r>
          </a:p>
          <a:p>
            <a:pPr marL="0" indent="0" algn="just">
              <a:spcBef>
                <a:spcPct val="50000"/>
              </a:spcBef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3x – 3 = 0                   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– 0,5x + 2,4 = 0</a:t>
            </a:r>
          </a:p>
        </p:txBody>
      </p:sp>
    </p:spTree>
    <p:extLst>
      <p:ext uri="{BB962C8B-B14F-4D97-AF65-F5344CB8AC3E}">
        <p14:creationId xmlns:p14="http://schemas.microsoft.com/office/powerpoint/2010/main" val="430458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7188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4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  <p:bldP spid="2" grpId="0"/>
      <p:bldP spid="3" grpId="0"/>
      <p:bldP spid="4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2286000" y="161471"/>
            <a:ext cx="4800600" cy="52322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sp>
        <p:nvSpPr>
          <p:cNvPr id="10" name="Rectangle 9"/>
          <p:cNvSpPr/>
          <p:nvPr/>
        </p:nvSpPr>
        <p:spPr>
          <a:xfrm>
            <a:off x="1132291" y="1366532"/>
            <a:ext cx="80123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 em có nhận xét gì về các phương trình sau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09600" y="4924424"/>
            <a:ext cx="3048000" cy="954107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 các phương trình một ẩn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953000" y="4929187"/>
            <a:ext cx="3276600" cy="954107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 mũ của các ẩn có bậc là 1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2819400" y="3760351"/>
            <a:ext cx="1989248" cy="116407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endCxn id="12" idx="0"/>
          </p:cNvCxnSpPr>
          <p:nvPr/>
        </p:nvCxnSpPr>
        <p:spPr>
          <a:xfrm>
            <a:off x="4808648" y="3760351"/>
            <a:ext cx="1782652" cy="116883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1462087" y="2571593"/>
            <a:ext cx="7352714" cy="116955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514350" indent="-514350" algn="just">
              <a:spcBef>
                <a:spcPct val="50000"/>
              </a:spcBef>
              <a:buAutoNum type="alphaLcParenR"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+ 3 =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                    d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6y – 6 =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                </a:t>
            </a:r>
          </a:p>
          <a:p>
            <a:pPr marL="0" indent="0" algn="just">
              <a:spcBef>
                <a:spcPct val="50000"/>
              </a:spcBef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3x – 3 = 0                   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– 0,5x + 2,4 = 0</a:t>
            </a:r>
          </a:p>
        </p:txBody>
      </p:sp>
    </p:spTree>
    <p:extLst>
      <p:ext uri="{BB962C8B-B14F-4D97-AF65-F5344CB8AC3E}">
        <p14:creationId xmlns:p14="http://schemas.microsoft.com/office/powerpoint/2010/main" val="249289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3689341"/>
              </p:ext>
            </p:extLst>
          </p:nvPr>
        </p:nvGraphicFramePr>
        <p:xfrm>
          <a:off x="43375" y="145659"/>
          <a:ext cx="11430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75" r:id="rId4" imgW="1278331" imgH="1273759" progId="MS_ClipArt_Gallery">
                  <p:embed/>
                </p:oleObj>
              </mc:Choice>
              <mc:Fallback>
                <p:oleObj r:id="rId4" imgW="1278331" imgH="1273759" progId="MS_ClipArt_Gallery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75" y="145659"/>
                        <a:ext cx="1143000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731519" y="498305"/>
            <a:ext cx="510631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ẩn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457200" y="1122875"/>
            <a:ext cx="8255000" cy="711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ình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ạng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ax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b = 0, v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ới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v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 l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ố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≠ 0, 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ọi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ình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ậc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ất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ột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ẩn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vi-V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228600" y="1981200"/>
            <a:ext cx="85915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vi-VN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í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vi-VN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ụ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2x -1 = 0;         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3 - 5y = 0;</a:t>
            </a:r>
            <a:endParaRPr lang="vi-V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60" name="Text Box 92"/>
          <p:cNvSpPr txBox="1">
            <a:spLocks noChangeArrowheads="1"/>
          </p:cNvSpPr>
          <p:nvPr/>
        </p:nvSpPr>
        <p:spPr bwMode="auto">
          <a:xfrm>
            <a:off x="228600" y="3032125"/>
            <a:ext cx="89154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en-US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Sgktr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10: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7263" name="Text Box 95"/>
          <p:cNvSpPr txBox="1">
            <a:spLocks noChangeArrowheads="1"/>
          </p:cNvSpPr>
          <p:nvPr/>
        </p:nvSpPr>
        <p:spPr bwMode="auto">
          <a:xfrm>
            <a:off x="1282700" y="3670300"/>
            <a:ext cx="1676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a) 1 + x = 0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264" name="Text Box 96"/>
          <p:cNvSpPr txBox="1">
            <a:spLocks noChangeArrowheads="1"/>
          </p:cNvSpPr>
          <p:nvPr/>
        </p:nvSpPr>
        <p:spPr bwMode="auto">
          <a:xfrm>
            <a:off x="1257300" y="4229100"/>
            <a:ext cx="1676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b) x + x</a:t>
            </a:r>
            <a:r>
              <a:rPr lang="en-US" sz="20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= 0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265" name="Text Box 97"/>
          <p:cNvSpPr txBox="1">
            <a:spLocks noChangeArrowheads="1"/>
          </p:cNvSpPr>
          <p:nvPr/>
        </p:nvSpPr>
        <p:spPr bwMode="auto">
          <a:xfrm>
            <a:off x="1244600" y="4851400"/>
            <a:ext cx="1676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c) 1 - 2t = 0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266" name="Text Box 98"/>
          <p:cNvSpPr txBox="1">
            <a:spLocks noChangeArrowheads="1"/>
          </p:cNvSpPr>
          <p:nvPr/>
        </p:nvSpPr>
        <p:spPr bwMode="auto">
          <a:xfrm>
            <a:off x="1219200" y="5359400"/>
            <a:ext cx="1676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d) 3y = 0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267" name="Text Box 99"/>
          <p:cNvSpPr txBox="1">
            <a:spLocks noChangeArrowheads="1"/>
          </p:cNvSpPr>
          <p:nvPr/>
        </p:nvSpPr>
        <p:spPr bwMode="auto">
          <a:xfrm>
            <a:off x="1219200" y="5892800"/>
            <a:ext cx="1905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e) 0x - 3 = 0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268" name="Text Box 100"/>
          <p:cNvSpPr txBox="1">
            <a:spLocks noChangeArrowheads="1"/>
          </p:cNvSpPr>
          <p:nvPr/>
        </p:nvSpPr>
        <p:spPr bwMode="auto">
          <a:xfrm>
            <a:off x="3352800" y="3657600"/>
            <a:ext cx="4038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Là phương trình bậc nhất một ẩn.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269" name="Text Box 101"/>
          <p:cNvSpPr txBox="1">
            <a:spLocks noChangeArrowheads="1"/>
          </p:cNvSpPr>
          <p:nvPr/>
        </p:nvSpPr>
        <p:spPr bwMode="auto">
          <a:xfrm>
            <a:off x="3378200" y="5334000"/>
            <a:ext cx="4038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Là phương trình bậc nhất một ẩn.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270" name="Text Box 102"/>
          <p:cNvSpPr txBox="1">
            <a:spLocks noChangeArrowheads="1"/>
          </p:cNvSpPr>
          <p:nvPr/>
        </p:nvSpPr>
        <p:spPr bwMode="auto">
          <a:xfrm>
            <a:off x="3365500" y="4876800"/>
            <a:ext cx="4038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Là phương trình bậc nhất một ẩn. </a:t>
            </a:r>
          </a:p>
        </p:txBody>
      </p:sp>
      <p:sp>
        <p:nvSpPr>
          <p:cNvPr id="7271" name="Text Box 103"/>
          <p:cNvSpPr txBox="1">
            <a:spLocks noChangeArrowheads="1"/>
          </p:cNvSpPr>
          <p:nvPr/>
        </p:nvSpPr>
        <p:spPr bwMode="auto">
          <a:xfrm>
            <a:off x="3378200" y="4152900"/>
            <a:ext cx="5334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Không phải là phương trình bậc nhất một ẩn vì nó không có dạng ax + b = 0.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272" name="Text Box 104"/>
          <p:cNvSpPr txBox="1">
            <a:spLocks noChangeArrowheads="1"/>
          </p:cNvSpPr>
          <p:nvPr/>
        </p:nvSpPr>
        <p:spPr bwMode="auto">
          <a:xfrm>
            <a:off x="3302000" y="5851525"/>
            <a:ext cx="5029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Tuy có dạng ax + b = 0 nhưng a = 0, không thoả mãn điều kiện a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≠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0.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2133" name="Picture 105" descr="bunny_painting_egg_sm_wm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0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74" name="Text Box 106"/>
          <p:cNvSpPr txBox="1">
            <a:spLocks noChangeArrowheads="1"/>
          </p:cNvSpPr>
          <p:nvPr/>
        </p:nvSpPr>
        <p:spPr bwMode="auto">
          <a:xfrm>
            <a:off x="3524543" y="1950782"/>
            <a:ext cx="1676400" cy="396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= 2; b = - 1</a:t>
            </a:r>
          </a:p>
        </p:txBody>
      </p:sp>
      <p:sp>
        <p:nvSpPr>
          <p:cNvPr id="7276" name="Text Box 108"/>
          <p:cNvSpPr txBox="1">
            <a:spLocks noChangeArrowheads="1"/>
          </p:cNvSpPr>
          <p:nvPr/>
        </p:nvSpPr>
        <p:spPr bwMode="auto">
          <a:xfrm>
            <a:off x="3547404" y="2286000"/>
            <a:ext cx="1676400" cy="396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= -5; b = 3</a:t>
            </a:r>
          </a:p>
        </p:txBody>
      </p:sp>
      <p:sp>
        <p:nvSpPr>
          <p:cNvPr id="7277" name="AutoShape 109"/>
          <p:cNvSpPr>
            <a:spLocks noChangeArrowheads="1"/>
          </p:cNvSpPr>
          <p:nvPr/>
        </p:nvSpPr>
        <p:spPr bwMode="auto">
          <a:xfrm>
            <a:off x="2819400" y="2091232"/>
            <a:ext cx="457200" cy="152400"/>
          </a:xfrm>
          <a:prstGeom prst="rightArrow">
            <a:avLst>
              <a:gd name="adj1" fmla="val 50000"/>
              <a:gd name="adj2" fmla="val 75000"/>
            </a:avLst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79" name="AutoShape 111"/>
          <p:cNvSpPr>
            <a:spLocks noChangeArrowheads="1"/>
          </p:cNvSpPr>
          <p:nvPr/>
        </p:nvSpPr>
        <p:spPr bwMode="auto">
          <a:xfrm>
            <a:off x="2824285" y="2409043"/>
            <a:ext cx="457200" cy="152400"/>
          </a:xfrm>
          <a:prstGeom prst="rightArrow">
            <a:avLst>
              <a:gd name="adj1" fmla="val 50000"/>
              <a:gd name="adj2" fmla="val 75000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80" name="AutoShape 112"/>
          <p:cNvSpPr>
            <a:spLocks noChangeArrowheads="1"/>
          </p:cNvSpPr>
          <p:nvPr/>
        </p:nvSpPr>
        <p:spPr bwMode="auto">
          <a:xfrm>
            <a:off x="2819400" y="3810000"/>
            <a:ext cx="457200" cy="152400"/>
          </a:xfrm>
          <a:prstGeom prst="rightArrow">
            <a:avLst>
              <a:gd name="adj1" fmla="val 50000"/>
              <a:gd name="adj2" fmla="val 75000"/>
            </a:avLst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82" name="AutoShape 114"/>
          <p:cNvSpPr>
            <a:spLocks noChangeArrowheads="1"/>
          </p:cNvSpPr>
          <p:nvPr/>
        </p:nvSpPr>
        <p:spPr bwMode="auto">
          <a:xfrm>
            <a:off x="2819400" y="4370217"/>
            <a:ext cx="457200" cy="152400"/>
          </a:xfrm>
          <a:prstGeom prst="rightArrow">
            <a:avLst>
              <a:gd name="adj1" fmla="val 50000"/>
              <a:gd name="adj2" fmla="val 75000"/>
            </a:avLst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83" name="AutoShape 115"/>
          <p:cNvSpPr>
            <a:spLocks noChangeArrowheads="1"/>
          </p:cNvSpPr>
          <p:nvPr/>
        </p:nvSpPr>
        <p:spPr bwMode="auto">
          <a:xfrm>
            <a:off x="2819400" y="4991100"/>
            <a:ext cx="457200" cy="152400"/>
          </a:xfrm>
          <a:prstGeom prst="rightArrow">
            <a:avLst>
              <a:gd name="adj1" fmla="val 50000"/>
              <a:gd name="adj2" fmla="val 75000"/>
            </a:avLst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84" name="AutoShape 116"/>
          <p:cNvSpPr>
            <a:spLocks noChangeArrowheads="1"/>
          </p:cNvSpPr>
          <p:nvPr/>
        </p:nvSpPr>
        <p:spPr bwMode="auto">
          <a:xfrm>
            <a:off x="2819400" y="5486400"/>
            <a:ext cx="457200" cy="152400"/>
          </a:xfrm>
          <a:prstGeom prst="rightArrow">
            <a:avLst>
              <a:gd name="adj1" fmla="val 50000"/>
              <a:gd name="adj2" fmla="val 75000"/>
            </a:avLst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85" name="AutoShape 117"/>
          <p:cNvSpPr>
            <a:spLocks noChangeArrowheads="1"/>
          </p:cNvSpPr>
          <p:nvPr/>
        </p:nvSpPr>
        <p:spPr bwMode="auto">
          <a:xfrm>
            <a:off x="2806700" y="6019800"/>
            <a:ext cx="457200" cy="152400"/>
          </a:xfrm>
          <a:prstGeom prst="rightArrow">
            <a:avLst>
              <a:gd name="adj1" fmla="val 50000"/>
              <a:gd name="adj2" fmla="val 75000"/>
            </a:avLst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2493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727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727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727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8" dur="1" fill="hold"/>
                                        <p:tgtEl>
                                          <p:spTgt spid="727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7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7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7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7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7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7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7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7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7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7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7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7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3" dur="500"/>
                                        <p:tgtEl>
                                          <p:spTgt spid="7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6" dur="500"/>
                                        <p:tgtEl>
                                          <p:spTgt spid="7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1" dur="1" fill="hold"/>
                                        <p:tgtEl>
                                          <p:spTgt spid="728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4" dur="1" fill="hold"/>
                                        <p:tgtEl>
                                          <p:spTgt spid="727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/>
      <p:bldP spid="7181" grpId="0" animBg="1"/>
      <p:bldP spid="7182" grpId="0"/>
      <p:bldP spid="7260" grpId="0"/>
      <p:bldP spid="7263" grpId="0"/>
      <p:bldP spid="7264" grpId="0"/>
      <p:bldP spid="7265" grpId="0"/>
      <p:bldP spid="7266" grpId="0"/>
      <p:bldP spid="7267" grpId="0"/>
      <p:bldP spid="7268" grpId="0"/>
      <p:bldP spid="7269" grpId="0"/>
      <p:bldP spid="7270" grpId="0"/>
      <p:bldP spid="7271" grpId="0"/>
      <p:bldP spid="7272" grpId="0"/>
      <p:bldP spid="7274" grpId="0"/>
      <p:bldP spid="7276" grpId="0"/>
      <p:bldP spid="7277" grpId="0" animBg="1"/>
      <p:bldP spid="7279" grpId="0" animBg="1"/>
      <p:bldP spid="7280" grpId="0" animBg="1"/>
      <p:bldP spid="7282" grpId="0" animBg="1"/>
      <p:bldP spid="7283" grpId="0" animBg="1"/>
      <p:bldP spid="7284" grpId="0" animBg="1"/>
      <p:bldP spid="728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8424255"/>
              </p:ext>
            </p:extLst>
          </p:nvPr>
        </p:nvGraphicFramePr>
        <p:xfrm>
          <a:off x="76273" y="60325"/>
          <a:ext cx="1257300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9" r:id="rId4" imgW="1278331" imgH="1273759" progId="MS_ClipArt_Gallery">
                  <p:embed/>
                </p:oleObj>
              </mc:Choice>
              <mc:Fallback>
                <p:oleObj r:id="rId4" imgW="1278331" imgH="1273759" progId="MS_ClipArt_Gallery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73" y="60325"/>
                        <a:ext cx="1257300" cy="1069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828542" y="336550"/>
            <a:ext cx="57903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0" y="-261610"/>
            <a:ext cx="18473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13" descr="bunny_painting_egg_sm_wm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91200"/>
            <a:ext cx="106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4" descr="XMASCA~1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6015038"/>
            <a:ext cx="895350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304800" y="917575"/>
            <a:ext cx="83820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đẳng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44" name="Text Box 28"/>
          <p:cNvSpPr txBox="1">
            <a:spLocks noChangeArrowheads="1"/>
          </p:cNvSpPr>
          <p:nvPr/>
        </p:nvSpPr>
        <p:spPr bwMode="auto">
          <a:xfrm>
            <a:off x="271012" y="1835199"/>
            <a:ext cx="43771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vế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245" name="Text Box 29"/>
          <p:cNvSpPr txBox="1">
            <a:spLocks noChangeArrowheads="1"/>
          </p:cNvSpPr>
          <p:nvPr/>
        </p:nvSpPr>
        <p:spPr bwMode="auto">
          <a:xfrm>
            <a:off x="476752" y="2468462"/>
            <a:ext cx="8534400" cy="95410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090" name="Text Box 30"/>
          <p:cNvSpPr txBox="1">
            <a:spLocks noChangeArrowheads="1"/>
          </p:cNvSpPr>
          <p:nvPr/>
        </p:nvSpPr>
        <p:spPr bwMode="auto">
          <a:xfrm>
            <a:off x="1752600" y="6235700"/>
            <a:ext cx="533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64" name="Text Box 48"/>
          <p:cNvSpPr txBox="1">
            <a:spLocks noChangeArrowheads="1"/>
          </p:cNvSpPr>
          <p:nvPr/>
        </p:nvSpPr>
        <p:spPr bwMode="auto">
          <a:xfrm>
            <a:off x="446272" y="3612182"/>
            <a:ext cx="486641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2" name="Text Box 48"/>
          <p:cNvSpPr txBox="1">
            <a:spLocks noChangeArrowheads="1"/>
          </p:cNvSpPr>
          <p:nvPr/>
        </p:nvSpPr>
        <p:spPr bwMode="auto">
          <a:xfrm>
            <a:off x="4179361" y="3623035"/>
            <a:ext cx="1981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3 + x = 0</a:t>
            </a:r>
          </a:p>
        </p:txBody>
      </p:sp>
      <p:sp>
        <p:nvSpPr>
          <p:cNvPr id="34" name="Text Box 48"/>
          <p:cNvSpPr txBox="1">
            <a:spLocks noChangeArrowheads="1"/>
          </p:cNvSpPr>
          <p:nvPr/>
        </p:nvSpPr>
        <p:spPr bwMode="auto">
          <a:xfrm>
            <a:off x="3821638" y="4038600"/>
            <a:ext cx="134832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 Box 48"/>
          <p:cNvSpPr txBox="1">
            <a:spLocks noChangeArrowheads="1"/>
          </p:cNvSpPr>
          <p:nvPr/>
        </p:nvSpPr>
        <p:spPr bwMode="auto">
          <a:xfrm>
            <a:off x="3488618" y="4419600"/>
            <a:ext cx="199804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+ x = 0</a:t>
            </a:r>
          </a:p>
        </p:txBody>
      </p:sp>
      <p:sp>
        <p:nvSpPr>
          <p:cNvPr id="6" name="Rectangle 5"/>
          <p:cNvSpPr/>
          <p:nvPr/>
        </p:nvSpPr>
        <p:spPr>
          <a:xfrm>
            <a:off x="3119942" y="4886980"/>
            <a:ext cx="46145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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 Box 48"/>
          <p:cNvSpPr txBox="1">
            <a:spLocks noChangeArrowheads="1"/>
          </p:cNvSpPr>
          <p:nvPr/>
        </p:nvSpPr>
        <p:spPr bwMode="auto">
          <a:xfrm>
            <a:off x="3474115" y="4876800"/>
            <a:ext cx="199804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x = -3</a:t>
            </a:r>
          </a:p>
        </p:txBody>
      </p:sp>
      <p:sp>
        <p:nvSpPr>
          <p:cNvPr id="39" name="Text Box 48"/>
          <p:cNvSpPr txBox="1">
            <a:spLocks noChangeArrowheads="1"/>
          </p:cNvSpPr>
          <p:nvPr/>
        </p:nvSpPr>
        <p:spPr bwMode="auto">
          <a:xfrm>
            <a:off x="782295" y="5334000"/>
            <a:ext cx="716279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 = {-3}</a:t>
            </a:r>
          </a:p>
        </p:txBody>
      </p:sp>
      <p:sp>
        <p:nvSpPr>
          <p:cNvPr id="18" name="Text Box 48"/>
          <p:cNvSpPr txBox="1">
            <a:spLocks noChangeArrowheads="1"/>
          </p:cNvSpPr>
          <p:nvPr/>
        </p:nvSpPr>
        <p:spPr bwMode="auto">
          <a:xfrm>
            <a:off x="762000" y="5877580"/>
            <a:ext cx="716279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800" dirty="0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800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2, </a:t>
            </a:r>
            <a:r>
              <a:rPr lang="en-US" sz="2800" dirty="0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?1 </a:t>
            </a:r>
            <a:r>
              <a:rPr lang="en-US" sz="2800" dirty="0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endParaRPr lang="en-US" sz="2800" dirty="0">
              <a:solidFill>
                <a:srgbClr val="1B06B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0632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500"/>
                                        <p:tgtEl>
                                          <p:spTgt spid="9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92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92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2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/>
      <p:bldP spid="9242" grpId="0"/>
      <p:bldP spid="9244" grpId="0"/>
      <p:bldP spid="9245" grpId="0" animBg="1"/>
      <p:bldP spid="9264" grpId="0"/>
      <p:bldP spid="32" grpId="0"/>
      <p:bldP spid="34" grpId="0"/>
      <p:bldP spid="36" grpId="0"/>
      <p:bldP spid="6" grpId="0"/>
      <p:bldP spid="38" grpId="0"/>
      <p:bldP spid="39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5360574"/>
              </p:ext>
            </p:extLst>
          </p:nvPr>
        </p:nvGraphicFramePr>
        <p:xfrm>
          <a:off x="229845" y="70783"/>
          <a:ext cx="1257300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224" r:id="rId4" imgW="1278331" imgH="1273759" progId="MS_ClipArt_Gallery">
                  <p:embed/>
                </p:oleObj>
              </mc:Choice>
              <mc:Fallback>
                <p:oleObj r:id="rId4" imgW="1278331" imgH="1273759" progId="MS_ClipArt_Gallery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45" y="70783"/>
                        <a:ext cx="1257300" cy="1069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1448632" y="0"/>
            <a:ext cx="57903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704850" y="-490210"/>
            <a:ext cx="18473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13" descr="bunny_painting_egg_sm_wm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99" y="5619309"/>
            <a:ext cx="106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4" descr="XMASCA~1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3481" y="6097588"/>
            <a:ext cx="895350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90" name="Text Box 30"/>
          <p:cNvSpPr txBox="1">
            <a:spLocks noChangeArrowheads="1"/>
          </p:cNvSpPr>
          <p:nvPr/>
        </p:nvSpPr>
        <p:spPr bwMode="auto">
          <a:xfrm>
            <a:off x="2457450" y="6007100"/>
            <a:ext cx="533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64" name="Text Box 48"/>
          <p:cNvSpPr txBox="1">
            <a:spLocks noChangeArrowheads="1"/>
          </p:cNvSpPr>
          <p:nvPr/>
        </p:nvSpPr>
        <p:spPr bwMode="auto">
          <a:xfrm>
            <a:off x="2093279" y="3352800"/>
            <a:ext cx="486641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2" name="Text Box 48"/>
          <p:cNvSpPr txBox="1">
            <a:spLocks noChangeArrowheads="1"/>
          </p:cNvSpPr>
          <p:nvPr/>
        </p:nvSpPr>
        <p:spPr bwMode="auto">
          <a:xfrm>
            <a:off x="5856933" y="3352800"/>
            <a:ext cx="1981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2x = -3</a:t>
            </a:r>
          </a:p>
        </p:txBody>
      </p:sp>
      <p:sp>
        <p:nvSpPr>
          <p:cNvPr id="34" name="Text Box 48"/>
          <p:cNvSpPr txBox="1">
            <a:spLocks noChangeArrowheads="1"/>
          </p:cNvSpPr>
          <p:nvPr/>
        </p:nvSpPr>
        <p:spPr bwMode="auto">
          <a:xfrm>
            <a:off x="1447800" y="3810000"/>
            <a:ext cx="134832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 Box 48"/>
          <p:cNvSpPr txBox="1">
            <a:spLocks noChangeArrowheads="1"/>
          </p:cNvSpPr>
          <p:nvPr/>
        </p:nvSpPr>
        <p:spPr bwMode="auto">
          <a:xfrm>
            <a:off x="4343400" y="3886200"/>
            <a:ext cx="199804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2x = -3</a:t>
            </a:r>
          </a:p>
        </p:txBody>
      </p:sp>
      <p:sp>
        <p:nvSpPr>
          <p:cNvPr id="6" name="Rectangle 5"/>
          <p:cNvSpPr/>
          <p:nvPr/>
        </p:nvSpPr>
        <p:spPr>
          <a:xfrm>
            <a:off x="3505331" y="4419600"/>
            <a:ext cx="46145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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 Box 48"/>
          <p:cNvSpPr txBox="1">
            <a:spLocks noChangeArrowheads="1"/>
          </p:cNvSpPr>
          <p:nvPr/>
        </p:nvSpPr>
        <p:spPr bwMode="auto">
          <a:xfrm>
            <a:off x="3964536" y="4343400"/>
            <a:ext cx="266486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2x.    = -3.</a:t>
            </a:r>
          </a:p>
        </p:txBody>
      </p:sp>
      <p:sp>
        <p:nvSpPr>
          <p:cNvPr id="39" name="Text Box 48"/>
          <p:cNvSpPr txBox="1">
            <a:spLocks noChangeArrowheads="1"/>
          </p:cNvSpPr>
          <p:nvPr/>
        </p:nvSpPr>
        <p:spPr bwMode="auto">
          <a:xfrm>
            <a:off x="868933" y="5638800"/>
            <a:ext cx="629386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 =</a:t>
            </a:r>
          </a:p>
        </p:txBody>
      </p:sp>
      <p:sp>
        <p:nvSpPr>
          <p:cNvPr id="18" name="Text Box 58"/>
          <p:cNvSpPr txBox="1">
            <a:spLocks noChangeArrowheads="1"/>
          </p:cNvSpPr>
          <p:nvPr/>
        </p:nvSpPr>
        <p:spPr bwMode="auto">
          <a:xfrm>
            <a:off x="797215" y="715545"/>
            <a:ext cx="536251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9" name="Text Box 70"/>
          <p:cNvSpPr txBox="1">
            <a:spLocks noChangeArrowheads="1"/>
          </p:cNvSpPr>
          <p:nvPr/>
        </p:nvSpPr>
        <p:spPr bwMode="auto">
          <a:xfrm>
            <a:off x="381000" y="1295400"/>
            <a:ext cx="8483600" cy="954107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Trong một phương trình, ta có thể nhân cả hai vế với cùng một số khác 0.</a:t>
            </a:r>
          </a:p>
        </p:txBody>
      </p:sp>
      <p:sp>
        <p:nvSpPr>
          <p:cNvPr id="20" name="Text Box 71"/>
          <p:cNvSpPr txBox="1">
            <a:spLocks noChangeArrowheads="1"/>
          </p:cNvSpPr>
          <p:nvPr/>
        </p:nvSpPr>
        <p:spPr bwMode="auto">
          <a:xfrm>
            <a:off x="406400" y="2388139"/>
            <a:ext cx="8458200" cy="954107"/>
          </a:xfrm>
          <a:prstGeom prst="rect">
            <a:avLst/>
          </a:prstGeom>
          <a:solidFill>
            <a:schemeClr val="bg1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0.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1510445"/>
              </p:ext>
            </p:extLst>
          </p:nvPr>
        </p:nvGraphicFramePr>
        <p:xfrm>
          <a:off x="4543623" y="4267200"/>
          <a:ext cx="411506" cy="8118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225" name="Equation" r:id="rId8" imgW="152280" imgH="393480" progId="Equation.DSMT4">
                  <p:embed/>
                </p:oleObj>
              </mc:Choice>
              <mc:Fallback>
                <p:oleObj name="Equation" r:id="rId8" imgW="152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543623" y="4267200"/>
                        <a:ext cx="411506" cy="8118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2240653"/>
              </p:ext>
            </p:extLst>
          </p:nvPr>
        </p:nvGraphicFramePr>
        <p:xfrm>
          <a:off x="5555671" y="4191000"/>
          <a:ext cx="411506" cy="8118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226" name="Equation" r:id="rId10" imgW="152280" imgH="393480" progId="Equation.DSMT4">
                  <p:embed/>
                </p:oleObj>
              </mc:Choice>
              <mc:Fallback>
                <p:oleObj name="Equation" r:id="rId10" imgW="152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555671" y="4191000"/>
                        <a:ext cx="411506" cy="8118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ectangle 25"/>
          <p:cNvSpPr/>
          <p:nvPr/>
        </p:nvSpPr>
        <p:spPr>
          <a:xfrm>
            <a:off x="3481623" y="5115580"/>
            <a:ext cx="46145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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361966" y="5115580"/>
            <a:ext cx="234363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x =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289300"/>
              </p:ext>
            </p:extLst>
          </p:nvPr>
        </p:nvGraphicFramePr>
        <p:xfrm>
          <a:off x="5099050" y="4978400"/>
          <a:ext cx="61595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227" name="Equation" r:id="rId11" imgW="228600" imgH="393480" progId="Equation.DSMT4">
                  <p:embed/>
                </p:oleObj>
              </mc:Choice>
              <mc:Fallback>
                <p:oleObj name="Equation" r:id="rId11" imgW="2286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099050" y="4978400"/>
                        <a:ext cx="615950" cy="812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9918381"/>
              </p:ext>
            </p:extLst>
          </p:nvPr>
        </p:nvGraphicFramePr>
        <p:xfrm>
          <a:off x="7121525" y="5486400"/>
          <a:ext cx="1031875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228" name="Equation" r:id="rId13" imgW="380880" imgH="431640" progId="Equation.DSMT4">
                  <p:embed/>
                </p:oleObj>
              </mc:Choice>
              <mc:Fallback>
                <p:oleObj name="Equation" r:id="rId13" imgW="38088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7121525" y="5486400"/>
                        <a:ext cx="1031875" cy="892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 Box 48"/>
          <p:cNvSpPr txBox="1">
            <a:spLocks noChangeArrowheads="1"/>
          </p:cNvSpPr>
          <p:nvPr/>
        </p:nvSpPr>
        <p:spPr bwMode="auto">
          <a:xfrm>
            <a:off x="762000" y="6019800"/>
            <a:ext cx="716279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800" dirty="0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800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3, </a:t>
            </a:r>
            <a:r>
              <a:rPr lang="en-US" sz="2800" dirty="0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?2 </a:t>
            </a:r>
            <a:r>
              <a:rPr lang="en-US" sz="2800" dirty="0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endParaRPr lang="en-US" sz="2800" dirty="0">
              <a:solidFill>
                <a:srgbClr val="1B06B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85761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64" grpId="0"/>
      <p:bldP spid="32" grpId="0"/>
      <p:bldP spid="34" grpId="0"/>
      <p:bldP spid="36" grpId="0"/>
      <p:bldP spid="6" grpId="0"/>
      <p:bldP spid="38" grpId="0"/>
      <p:bldP spid="39" grpId="0"/>
      <p:bldP spid="18" grpId="0"/>
      <p:bldP spid="19" grpId="0" animBg="1"/>
      <p:bldP spid="20" grpId="0" animBg="1"/>
      <p:bldP spid="26" grpId="0"/>
      <p:bldP spid="27" grpId="0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63691"/>
              </p:ext>
            </p:extLst>
          </p:nvPr>
        </p:nvGraphicFramePr>
        <p:xfrm>
          <a:off x="31750" y="45378"/>
          <a:ext cx="1257300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40" r:id="rId4" imgW="1278331" imgH="1273759" progId="MS_ClipArt_Gallery">
                  <p:embed/>
                </p:oleObj>
              </mc:Choice>
              <mc:Fallback>
                <p:oleObj r:id="rId4" imgW="1278331" imgH="1273759" progId="MS_ClipArt_Gallery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0" y="45378"/>
                        <a:ext cx="1257300" cy="1069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07" name="Text Box 3"/>
          <p:cNvSpPr txBox="1">
            <a:spLocks noChangeArrowheads="1"/>
          </p:cNvSpPr>
          <p:nvPr/>
        </p:nvSpPr>
        <p:spPr bwMode="auto">
          <a:xfrm>
            <a:off x="1079500" y="114300"/>
            <a:ext cx="578235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ẩn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30" name="Rectangle 4"/>
          <p:cNvSpPr>
            <a:spLocks noChangeArrowheads="1"/>
          </p:cNvSpPr>
          <p:nvPr/>
        </p:nvSpPr>
        <p:spPr bwMode="auto">
          <a:xfrm>
            <a:off x="0" y="-230833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140" name="Text Box 36"/>
          <p:cNvSpPr txBox="1">
            <a:spLocks noChangeArrowheads="1"/>
          </p:cNvSpPr>
          <p:nvPr/>
        </p:nvSpPr>
        <p:spPr bwMode="auto">
          <a:xfrm>
            <a:off x="241300" y="805130"/>
            <a:ext cx="8674100" cy="1200329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Từ một phương trình, dùng quy tắc chuyển vế hay quy tắc nhân, ta luôn nhận được một phương trình mới tương đương với phương trình đã cho. </a:t>
            </a:r>
          </a:p>
        </p:txBody>
      </p:sp>
      <p:sp>
        <p:nvSpPr>
          <p:cNvPr id="47141" name="Text Box 37"/>
          <p:cNvSpPr txBox="1">
            <a:spLocks noChangeArrowheads="1"/>
          </p:cNvSpPr>
          <p:nvPr/>
        </p:nvSpPr>
        <p:spPr bwMode="auto">
          <a:xfrm>
            <a:off x="260057" y="2129135"/>
            <a:ext cx="8153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3x - 9 = 0. </a:t>
            </a:r>
          </a:p>
        </p:txBody>
      </p:sp>
      <p:sp>
        <p:nvSpPr>
          <p:cNvPr id="47142" name="Text Box 38"/>
          <p:cNvSpPr txBox="1">
            <a:spLocks noChangeArrowheads="1"/>
          </p:cNvSpPr>
          <p:nvPr/>
        </p:nvSpPr>
        <p:spPr bwMode="auto">
          <a:xfrm>
            <a:off x="838200" y="3025676"/>
            <a:ext cx="70866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3x - 9 = 0 </a:t>
            </a:r>
          </a:p>
          <a:p>
            <a:pPr eaLnBrk="1" hangingPunct="1"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                        3x = 9    </a:t>
            </a:r>
          </a:p>
          <a:p>
            <a:pPr eaLnBrk="1" hangingPunct="1"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		  x = 3</a:t>
            </a:r>
          </a:p>
          <a:p>
            <a:pPr eaLnBrk="1" hangingPunct="1"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 =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{3} </a:t>
            </a:r>
          </a:p>
        </p:txBody>
      </p:sp>
      <p:sp>
        <p:nvSpPr>
          <p:cNvPr id="47149" name="Text Box 45"/>
          <p:cNvSpPr txBox="1">
            <a:spLocks noChangeArrowheads="1"/>
          </p:cNvSpPr>
          <p:nvPr/>
        </p:nvSpPr>
        <p:spPr bwMode="auto">
          <a:xfrm>
            <a:off x="184731" y="5334000"/>
            <a:ext cx="8781469" cy="2049792"/>
          </a:xfrm>
          <a:prstGeom prst="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40000"/>
              </a:spcBef>
            </a:pPr>
            <a:r>
              <a:rPr lang="en-US" sz="2400" b="1" dirty="0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4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quát</a:t>
            </a:r>
            <a:r>
              <a:rPr lang="en-US" sz="24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4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ax + b = 0 (</a:t>
            </a:r>
            <a:r>
              <a:rPr lang="en-US" sz="2400" b="1" dirty="0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≠ 0) </a:t>
            </a:r>
            <a:r>
              <a:rPr lang="en-US" sz="2400" b="1" dirty="0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eaLnBrk="1" hangingPunct="1">
              <a:lnSpc>
                <a:spcPct val="150000"/>
              </a:lnSpc>
              <a:spcBef>
                <a:spcPct val="40000"/>
              </a:spcBef>
            </a:pPr>
            <a:r>
              <a:rPr lang="en-US" sz="24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ax + b = 0 </a:t>
            </a:r>
            <a:r>
              <a:rPr lang="en-US" sz="24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 ax = - b  x =  </a:t>
            </a:r>
          </a:p>
          <a:p>
            <a:pPr eaLnBrk="1" hangingPunct="1">
              <a:lnSpc>
                <a:spcPct val="150000"/>
              </a:lnSpc>
              <a:spcBef>
                <a:spcPct val="40000"/>
              </a:spcBef>
            </a:pPr>
            <a:endParaRPr lang="en-US" sz="2400" b="1" dirty="0">
              <a:solidFill>
                <a:srgbClr val="1B06BA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graphicFrame>
        <p:nvGraphicFramePr>
          <p:cNvPr id="47150" name="Object 46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9900350"/>
              </p:ext>
            </p:extLst>
          </p:nvPr>
        </p:nvGraphicFramePr>
        <p:xfrm>
          <a:off x="4279900" y="5867400"/>
          <a:ext cx="520700" cy="10088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41" name="Equation" r:id="rId6" imgW="203040" imgH="393480" progId="Equation.DSMT4">
                  <p:embed/>
                </p:oleObj>
              </mc:Choice>
              <mc:Fallback>
                <p:oleObj name="Equation" r:id="rId6" imgW="2030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9900" y="5867400"/>
                        <a:ext cx="520700" cy="10088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53" name="Text Box 49"/>
          <p:cNvSpPr txBox="1">
            <a:spLocks noChangeArrowheads="1"/>
          </p:cNvSpPr>
          <p:nvPr/>
        </p:nvSpPr>
        <p:spPr bwMode="auto">
          <a:xfrm>
            <a:off x="4267200" y="3706087"/>
            <a:ext cx="4899904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3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3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3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- 9 sang </a:t>
            </a:r>
            <a:r>
              <a:rPr lang="en-US" sz="23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vế</a:t>
            </a:r>
            <a:r>
              <a:rPr lang="en-US" sz="23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3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3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3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3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47154" name="Text Box 50"/>
          <p:cNvSpPr txBox="1">
            <a:spLocks noChangeArrowheads="1"/>
          </p:cNvSpPr>
          <p:nvPr/>
        </p:nvSpPr>
        <p:spPr bwMode="auto">
          <a:xfrm>
            <a:off x="4228317" y="4213287"/>
            <a:ext cx="4114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3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(Chia </a:t>
            </a:r>
            <a:r>
              <a:rPr lang="en-US" sz="23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3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3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vế</a:t>
            </a:r>
            <a:r>
              <a:rPr lang="en-US" sz="23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3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3)</a:t>
            </a:r>
          </a:p>
        </p:txBody>
      </p:sp>
      <p:sp>
        <p:nvSpPr>
          <p:cNvPr id="25" name="Text Box 51"/>
          <p:cNvSpPr txBox="1">
            <a:spLocks noChangeArrowheads="1"/>
          </p:cNvSpPr>
          <p:nvPr/>
        </p:nvSpPr>
        <p:spPr bwMode="auto">
          <a:xfrm>
            <a:off x="3132476" y="2586335"/>
            <a:ext cx="838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22488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7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7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7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7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7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7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7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471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471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47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47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/>
      <p:bldP spid="47140" grpId="0" animBg="1"/>
      <p:bldP spid="47141" grpId="0"/>
      <p:bldP spid="47149" grpId="0" animBg="1"/>
      <p:bldP spid="47153" grpId="0"/>
      <p:bldP spid="47154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2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533400" y="710625"/>
            <a:ext cx="7467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 err="1"/>
              <a:t>Bài</a:t>
            </a:r>
            <a:r>
              <a:rPr lang="en-US" sz="3200" b="1" u="sng" dirty="0"/>
              <a:t> </a:t>
            </a:r>
            <a:r>
              <a:rPr lang="en-US" sz="3200" b="1" u="sng" dirty="0" err="1"/>
              <a:t>tập</a:t>
            </a:r>
            <a:r>
              <a:rPr lang="en-US" sz="3200" b="1" u="sng" dirty="0"/>
              <a:t> 8 (</a:t>
            </a:r>
            <a:r>
              <a:rPr lang="en-US" sz="3200" b="1" u="sng" dirty="0" err="1"/>
              <a:t>Sgk</a:t>
            </a:r>
            <a:r>
              <a:rPr lang="en-US" sz="3200" b="1" u="sng" dirty="0"/>
              <a:t>/10): </a:t>
            </a:r>
            <a:r>
              <a:rPr lang="en-US" sz="3200" b="1" dirty="0" err="1"/>
              <a:t>Giải</a:t>
            </a:r>
            <a:r>
              <a:rPr lang="en-US" sz="3200" b="1" dirty="0"/>
              <a:t> </a:t>
            </a:r>
            <a:r>
              <a:rPr lang="en-US" sz="3200" b="1" dirty="0" err="1"/>
              <a:t>các</a:t>
            </a:r>
            <a:r>
              <a:rPr lang="en-US" sz="3200" b="1" dirty="0"/>
              <a:t> </a:t>
            </a:r>
            <a:r>
              <a:rPr lang="en-US" sz="3200" b="1" dirty="0" err="1"/>
              <a:t>phương</a:t>
            </a:r>
            <a:r>
              <a:rPr lang="en-US" sz="3200" b="1" dirty="0"/>
              <a:t> </a:t>
            </a:r>
            <a:r>
              <a:rPr lang="en-US" sz="3200" b="1" dirty="0" err="1"/>
              <a:t>trình</a:t>
            </a:r>
            <a:r>
              <a:rPr lang="en-US" sz="3200" b="1" dirty="0"/>
              <a:t> :</a:t>
            </a:r>
          </a:p>
        </p:txBody>
      </p:sp>
      <p:graphicFrame>
        <p:nvGraphicFramePr>
          <p:cNvPr id="4097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6510462"/>
              </p:ext>
            </p:extLst>
          </p:nvPr>
        </p:nvGraphicFramePr>
        <p:xfrm>
          <a:off x="2281237" y="1581150"/>
          <a:ext cx="4119563" cy="314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48" name="Equation" r:id="rId3" imgW="1066680" imgH="888840" progId="Equation.DSMT4">
                  <p:embed/>
                </p:oleObj>
              </mc:Choice>
              <mc:Fallback>
                <p:oleObj name="Equation" r:id="rId3" imgW="1066680" imgH="8888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1237" y="1581150"/>
                        <a:ext cx="4119563" cy="314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7610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99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7913912"/>
              </p:ext>
            </p:extLst>
          </p:nvPr>
        </p:nvGraphicFramePr>
        <p:xfrm>
          <a:off x="1535113" y="381000"/>
          <a:ext cx="1741487" cy="1851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98" name="Equation" r:id="rId3" imgW="812520" imgH="863280" progId="Equation.DSMT4">
                  <p:embed/>
                </p:oleObj>
              </mc:Choice>
              <mc:Fallback>
                <p:oleObj name="Equation" r:id="rId3" imgW="812520" imgH="863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5113" y="381000"/>
                        <a:ext cx="1741487" cy="1851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91" name="Text Box 7"/>
          <p:cNvSpPr txBox="1">
            <a:spLocks noChangeArrowheads="1"/>
          </p:cNvSpPr>
          <p:nvPr/>
        </p:nvSpPr>
        <p:spPr bwMode="auto">
          <a:xfrm>
            <a:off x="28977" y="2362200"/>
            <a:ext cx="417671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/>
              <a:t>Vậy</a:t>
            </a:r>
            <a:r>
              <a:rPr lang="en-US" sz="2400" dirty="0"/>
              <a:t> </a:t>
            </a:r>
            <a:r>
              <a:rPr lang="en-US" sz="2400" dirty="0" err="1"/>
              <a:t>phương</a:t>
            </a:r>
            <a:r>
              <a:rPr lang="en-US" sz="2400" dirty="0"/>
              <a:t> </a:t>
            </a:r>
            <a:r>
              <a:rPr lang="en-US" sz="2400" dirty="0" err="1"/>
              <a:t>trình</a:t>
            </a:r>
            <a:r>
              <a:rPr lang="en-US" sz="2400" dirty="0"/>
              <a:t> </a:t>
            </a: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tập</a:t>
            </a:r>
            <a:r>
              <a:rPr lang="en-US" sz="2400" dirty="0"/>
              <a:t> </a:t>
            </a:r>
            <a:r>
              <a:rPr lang="en-US" sz="2400" dirty="0" err="1"/>
              <a:t>nghiệm</a:t>
            </a:r>
            <a:r>
              <a:rPr lang="en-US" sz="2400" dirty="0"/>
              <a:t> </a:t>
            </a:r>
          </a:p>
        </p:txBody>
      </p:sp>
      <p:graphicFrame>
        <p:nvGraphicFramePr>
          <p:cNvPr id="4199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5219350"/>
              </p:ext>
            </p:extLst>
          </p:nvPr>
        </p:nvGraphicFramePr>
        <p:xfrm>
          <a:off x="2348126" y="2667000"/>
          <a:ext cx="1037218" cy="5471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99" name="Equation" r:id="rId5" imgW="482400" imgH="253800" progId="Equation.DSMT4">
                  <p:embed/>
                </p:oleObj>
              </mc:Choice>
              <mc:Fallback>
                <p:oleObj name="Equation" r:id="rId5" imgW="48240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8126" y="2667000"/>
                        <a:ext cx="1037218" cy="54717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3888530"/>
              </p:ext>
            </p:extLst>
          </p:nvPr>
        </p:nvGraphicFramePr>
        <p:xfrm>
          <a:off x="261870" y="3578063"/>
          <a:ext cx="2263775" cy="1832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00" name="Equation" r:id="rId7" imgW="1066680" imgH="863280" progId="Equation.DSMT4">
                  <p:embed/>
                </p:oleObj>
              </mc:Choice>
              <mc:Fallback>
                <p:oleObj name="Equation" r:id="rId7" imgW="1066680" imgH="863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870" y="3578063"/>
                        <a:ext cx="2263775" cy="18321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95" name="Text Box 11"/>
          <p:cNvSpPr txBox="1">
            <a:spLocks noChangeArrowheads="1"/>
          </p:cNvSpPr>
          <p:nvPr/>
        </p:nvSpPr>
        <p:spPr bwMode="auto">
          <a:xfrm>
            <a:off x="0" y="5410200"/>
            <a:ext cx="4356100" cy="8771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/>
              <a:t>Vậy</a:t>
            </a:r>
            <a:r>
              <a:rPr lang="en-US" sz="2400" dirty="0"/>
              <a:t> </a:t>
            </a:r>
            <a:r>
              <a:rPr lang="en-US" sz="2400" dirty="0" err="1"/>
              <a:t>phương</a:t>
            </a:r>
            <a:r>
              <a:rPr lang="en-US" sz="2400" dirty="0"/>
              <a:t> </a:t>
            </a:r>
            <a:r>
              <a:rPr lang="en-US" sz="2400" dirty="0" err="1"/>
              <a:t>trình</a:t>
            </a:r>
            <a:r>
              <a:rPr lang="en-US" sz="2400" dirty="0"/>
              <a:t> </a:t>
            </a: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tập</a:t>
            </a:r>
            <a:r>
              <a:rPr lang="en-US" sz="2400" dirty="0"/>
              <a:t> </a:t>
            </a:r>
            <a:r>
              <a:rPr lang="en-US" sz="2400" dirty="0" err="1"/>
              <a:t>nghiệm</a:t>
            </a:r>
            <a:r>
              <a:rPr lang="en-US" sz="2400" dirty="0"/>
              <a:t> </a:t>
            </a:r>
          </a:p>
          <a:p>
            <a:pPr>
              <a:spcBef>
                <a:spcPct val="50000"/>
              </a:spcBef>
            </a:pPr>
            <a:endParaRPr lang="en-US" dirty="0"/>
          </a:p>
        </p:txBody>
      </p:sp>
      <p:graphicFrame>
        <p:nvGraphicFramePr>
          <p:cNvPr id="4199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0048792"/>
              </p:ext>
            </p:extLst>
          </p:nvPr>
        </p:nvGraphicFramePr>
        <p:xfrm>
          <a:off x="1371601" y="5867401"/>
          <a:ext cx="1219199" cy="5819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01" name="Equation" r:id="rId9" imgW="533160" imgH="253800" progId="Equation.DSMT4">
                  <p:embed/>
                </p:oleObj>
              </mc:Choice>
              <mc:Fallback>
                <p:oleObj name="Equation" r:id="rId9" imgW="5331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1" y="5867401"/>
                        <a:ext cx="1219199" cy="58192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97" name="Line 13"/>
          <p:cNvSpPr>
            <a:spLocks noChangeShapeType="1"/>
          </p:cNvSpPr>
          <p:nvPr/>
        </p:nvSpPr>
        <p:spPr bwMode="auto">
          <a:xfrm>
            <a:off x="4356100" y="0"/>
            <a:ext cx="0" cy="6858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4199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5395733"/>
              </p:ext>
            </p:extLst>
          </p:nvPr>
        </p:nvGraphicFramePr>
        <p:xfrm>
          <a:off x="4953000" y="177789"/>
          <a:ext cx="2508250" cy="23511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02" name="Equation" r:id="rId11" imgW="990360" imgH="1091880" progId="Equation.DSMT4">
                  <p:embed/>
                </p:oleObj>
              </mc:Choice>
              <mc:Fallback>
                <p:oleObj name="Equation" r:id="rId11" imgW="990360" imgH="1091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177789"/>
                        <a:ext cx="2508250" cy="23511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99" name="Text Box 15"/>
          <p:cNvSpPr txBox="1">
            <a:spLocks noChangeArrowheads="1"/>
          </p:cNvSpPr>
          <p:nvPr/>
        </p:nvSpPr>
        <p:spPr bwMode="auto">
          <a:xfrm>
            <a:off x="4500563" y="2433935"/>
            <a:ext cx="464343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/>
              <a:t>Vậy</a:t>
            </a:r>
            <a:r>
              <a:rPr lang="en-US" sz="2400" dirty="0"/>
              <a:t> </a:t>
            </a:r>
            <a:r>
              <a:rPr lang="en-US" sz="2400" dirty="0" err="1"/>
              <a:t>phương</a:t>
            </a:r>
            <a:r>
              <a:rPr lang="en-US" sz="2400" dirty="0"/>
              <a:t> </a:t>
            </a:r>
            <a:r>
              <a:rPr lang="en-US" sz="2400" dirty="0" err="1"/>
              <a:t>trình</a:t>
            </a:r>
            <a:r>
              <a:rPr lang="en-US" sz="2400" dirty="0"/>
              <a:t> </a:t>
            </a: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tập</a:t>
            </a:r>
            <a:r>
              <a:rPr lang="en-US" sz="2400" dirty="0"/>
              <a:t> </a:t>
            </a:r>
            <a:r>
              <a:rPr lang="en-US" sz="2400" dirty="0" err="1"/>
              <a:t>nghiệm</a:t>
            </a:r>
            <a:r>
              <a:rPr lang="en-US" sz="2400" dirty="0"/>
              <a:t> </a:t>
            </a:r>
          </a:p>
        </p:txBody>
      </p:sp>
      <p:graphicFrame>
        <p:nvGraphicFramePr>
          <p:cNvPr id="4200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1028531"/>
              </p:ext>
            </p:extLst>
          </p:nvPr>
        </p:nvGraphicFramePr>
        <p:xfrm>
          <a:off x="6080125" y="2781301"/>
          <a:ext cx="1082675" cy="5711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03" name="Equation" r:id="rId13" imgW="482400" imgH="253800" progId="Equation.DSMT4">
                  <p:embed/>
                </p:oleObj>
              </mc:Choice>
              <mc:Fallback>
                <p:oleObj name="Equation" r:id="rId13" imgW="48240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0125" y="2781301"/>
                        <a:ext cx="1082675" cy="5711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01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4220857"/>
              </p:ext>
            </p:extLst>
          </p:nvPr>
        </p:nvGraphicFramePr>
        <p:xfrm>
          <a:off x="4500563" y="3352800"/>
          <a:ext cx="2532062" cy="2592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04" name="Equation" r:id="rId15" imgW="1066680" imgH="1091880" progId="Equation.DSMT4">
                  <p:embed/>
                </p:oleObj>
              </mc:Choice>
              <mc:Fallback>
                <p:oleObj name="Equation" r:id="rId15" imgW="1066680" imgH="1091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3352800"/>
                        <a:ext cx="2532062" cy="25923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solidFill>
                          <a:schemeClr val="bg1"/>
                        </a:solidFill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002" name="Text Box 18"/>
          <p:cNvSpPr txBox="1">
            <a:spLocks noChangeArrowheads="1"/>
          </p:cNvSpPr>
          <p:nvPr/>
        </p:nvSpPr>
        <p:spPr bwMode="auto">
          <a:xfrm>
            <a:off x="4356100" y="5791200"/>
            <a:ext cx="43307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/>
              <a:t>Vậy</a:t>
            </a:r>
            <a:r>
              <a:rPr lang="en-US" sz="2400" dirty="0"/>
              <a:t> </a:t>
            </a:r>
            <a:r>
              <a:rPr lang="en-US" sz="2400" dirty="0" err="1"/>
              <a:t>phương</a:t>
            </a:r>
            <a:r>
              <a:rPr lang="en-US" sz="2400" dirty="0"/>
              <a:t> </a:t>
            </a:r>
            <a:r>
              <a:rPr lang="en-US" sz="2400" dirty="0" err="1"/>
              <a:t>trình</a:t>
            </a:r>
            <a:r>
              <a:rPr lang="en-US" sz="2400" dirty="0"/>
              <a:t> </a:t>
            </a: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tập</a:t>
            </a:r>
            <a:r>
              <a:rPr lang="en-US" sz="2400" dirty="0"/>
              <a:t> </a:t>
            </a:r>
            <a:r>
              <a:rPr lang="en-US" sz="2400" dirty="0" err="1"/>
              <a:t>nghiệm</a:t>
            </a:r>
            <a:r>
              <a:rPr lang="en-US" sz="2400" dirty="0"/>
              <a:t> </a:t>
            </a:r>
          </a:p>
        </p:txBody>
      </p:sp>
      <p:graphicFrame>
        <p:nvGraphicFramePr>
          <p:cNvPr id="4200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7215509"/>
              </p:ext>
            </p:extLst>
          </p:nvPr>
        </p:nvGraphicFramePr>
        <p:xfrm>
          <a:off x="6588125" y="6173788"/>
          <a:ext cx="1260475" cy="6016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05" name="Equation" r:id="rId17" imgW="533160" imgH="253800" progId="Equation.DSMT4">
                  <p:embed/>
                </p:oleObj>
              </mc:Choice>
              <mc:Fallback>
                <p:oleObj name="Equation" r:id="rId17" imgW="5331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125" y="6173788"/>
                        <a:ext cx="1260475" cy="60162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57577" y="147935"/>
            <a:ext cx="11140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GIẢI</a:t>
            </a:r>
          </a:p>
        </p:txBody>
      </p:sp>
    </p:spTree>
    <p:extLst>
      <p:ext uri="{BB962C8B-B14F-4D97-AF65-F5344CB8AC3E}">
        <p14:creationId xmlns:p14="http://schemas.microsoft.com/office/powerpoint/2010/main" val="3536973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1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1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1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1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1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1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2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1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2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2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42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41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1" grpId="0"/>
      <p:bldP spid="41995" grpId="0" animBg="1"/>
      <p:bldP spid="41997" grpId="0" animBg="1"/>
      <p:bldP spid="41999" grpId="0"/>
      <p:bldP spid="4200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1008</TotalTime>
  <Words>939</Words>
  <Application>Microsoft Office PowerPoint</Application>
  <PresentationFormat>On-screen Show (4:3)</PresentationFormat>
  <Paragraphs>121</Paragraphs>
  <Slides>12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3" baseType="lpstr">
      <vt:lpstr>.VnArial</vt:lpstr>
      <vt:lpstr>.VnAvantH</vt:lpstr>
      <vt:lpstr>.VnBlack</vt:lpstr>
      <vt:lpstr>Arial</vt:lpstr>
      <vt:lpstr>Calibri</vt:lpstr>
      <vt:lpstr>Symbol</vt:lpstr>
      <vt:lpstr>Times New Roman</vt:lpstr>
      <vt:lpstr>Wingdings</vt:lpstr>
      <vt:lpstr>Office Theme</vt:lpstr>
      <vt:lpstr>MS_ClipArt_Gallery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Thu Ha</dc:creator>
  <cp:lastModifiedBy>HDC_PAU</cp:lastModifiedBy>
  <cp:revision>280</cp:revision>
  <dcterms:created xsi:type="dcterms:W3CDTF">2019-09-21T10:16:31Z</dcterms:created>
  <dcterms:modified xsi:type="dcterms:W3CDTF">2023-02-05T15:32:24Z</dcterms:modified>
</cp:coreProperties>
</file>