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5" pos="3839">
          <p15:clr>
            <a:srgbClr val="A4A3A4"/>
          </p15:clr>
        </p15:guide>
        <p15:guide id="6" pos="100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howGuides="1">
      <p:cViewPr varScale="1">
        <p:scale>
          <a:sx n="66" d="100"/>
          <a:sy n="66" d="100"/>
        </p:scale>
        <p:origin x="48" y="102"/>
      </p:cViewPr>
      <p:guideLst>
        <p:guide orient="horz" pos="2160"/>
        <p:guide pos="3839"/>
        <p:guide pos="100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2838" y="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B7646E-8811-423A-9C42-2CBFADA00A96}" type="datetimeFigureOut">
              <a:rPr lang="en-US" smtClean="0"/>
              <a:t>3/5/2022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360E59-1627-4404-ACC5-51C744AB0F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D677E230-58DD-43ED-96A1-552DDAB53532}" type="datetimeFigureOut">
              <a:rPr lang="en-US" smtClean="0"/>
              <a:pPr/>
              <a:t>3/5/2022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841221E5-7225-48EB-A4EE-420E7BFCF7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ltGray">
          <a:xfrm>
            <a:off x="11579384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 bwMode="gray">
          <a:xfrm>
            <a:off x="11274663" y="5638800"/>
            <a:ext cx="304721" cy="1219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 bwMode="ltGray">
          <a:xfrm>
            <a:off x="121888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 bwMode="gray">
          <a:xfrm>
            <a:off x="0" y="0"/>
            <a:ext cx="1218883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 bwMode="ltGray">
          <a:xfrm>
            <a:off x="0" y="5638800"/>
            <a:ext cx="12188825" cy="12192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cxnSp>
        <p:nvCxnSpPr>
          <p:cNvPr id="13" name="Straight Connector 12"/>
          <p:cNvCxnSpPr/>
          <p:nvPr/>
        </p:nvCxnSpPr>
        <p:spPr bwMode="white">
          <a:xfrm>
            <a:off x="11573293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 bwMode="black">
          <a:xfrm>
            <a:off x="0" y="5643132"/>
            <a:ext cx="1216152" cy="1214868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cxnSp>
        <p:nvCxnSpPr>
          <p:cNvPr id="15" name="Straight Connector 14"/>
          <p:cNvCxnSpPr/>
          <p:nvPr/>
        </p:nvCxnSpPr>
        <p:spPr bwMode="white">
          <a:xfrm>
            <a:off x="1218884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 bwMode="white">
          <a:xfrm>
            <a:off x="0" y="5631204"/>
            <a:ext cx="1828325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i"/>
          <p:cNvSpPr>
            <a:spLocks/>
          </p:cNvSpPr>
          <p:nvPr/>
        </p:nvSpPr>
        <p:spPr bwMode="white">
          <a:xfrm>
            <a:off x="276462" y="6032500"/>
            <a:ext cx="593189" cy="519176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vert="horz" wrap="square" lIns="121899" tIns="60949" rIns="121899" bIns="60949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8669" y="1600200"/>
            <a:ext cx="8329031" cy="2680127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28669" y="4344915"/>
            <a:ext cx="7516442" cy="111608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2C6F8EA-316C-41DE-B9A4-EDCC3A85ED9A}" type="datetimeFigureOut">
              <a:rPr lang="en-US" smtClean="0"/>
              <a:pPr/>
              <a:t>3/5/2022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66412" y="6356351"/>
            <a:ext cx="609441" cy="365125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955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3/5/2022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40880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black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8" name="Rectangle 7"/>
          <p:cNvSpPr/>
          <p:nvPr/>
        </p:nvSpPr>
        <p:spPr bwMode="ltGray">
          <a:xfrm>
            <a:off x="61714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87843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 bwMode="black">
          <a:xfrm>
            <a:off x="617143" y="736219"/>
            <a:ext cx="609441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11" name="Straight Connector 10"/>
          <p:cNvCxnSpPr/>
          <p:nvPr/>
        </p:nvCxnSpPr>
        <p:spPr bwMode="white">
          <a:xfrm>
            <a:off x="617143" y="7362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 bwMode="white">
          <a:xfrm>
            <a:off x="617143" y="13458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i"/>
          <p:cNvSpPr>
            <a:spLocks/>
          </p:cNvSpPr>
          <p:nvPr/>
        </p:nvSpPr>
        <p:spPr bwMode="white">
          <a:xfrm rot="5400000">
            <a:off x="756095" y="898102"/>
            <a:ext cx="336023" cy="294097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cxnSp>
        <p:nvCxnSpPr>
          <p:cNvPr id="14" name="Straight Connector 13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9612" y="685800"/>
            <a:ext cx="1787526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98613" y="685800"/>
            <a:ext cx="7848599" cy="54864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3/5/2022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12817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3/5/2022</a:t>
            </a:fld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85532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 bwMode="black">
          <a:xfrm>
            <a:off x="11579384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 bwMode="gray">
          <a:xfrm>
            <a:off x="11274663" y="5638800"/>
            <a:ext cx="304721" cy="1219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4" name="Rectangle 23"/>
          <p:cNvSpPr/>
          <p:nvPr/>
        </p:nvSpPr>
        <p:spPr bwMode="gray">
          <a:xfrm>
            <a:off x="1216152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1" name="Rectangle 20"/>
          <p:cNvSpPr/>
          <p:nvPr/>
        </p:nvSpPr>
        <p:spPr bwMode="ltGray">
          <a:xfrm>
            <a:off x="0" y="5638800"/>
            <a:ext cx="12188825" cy="12192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cxnSp>
        <p:nvCxnSpPr>
          <p:cNvPr id="22" name="Straight Connector 21"/>
          <p:cNvCxnSpPr/>
          <p:nvPr/>
        </p:nvCxnSpPr>
        <p:spPr bwMode="white">
          <a:xfrm>
            <a:off x="11573293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 bwMode="black">
          <a:xfrm>
            <a:off x="0" y="5643132"/>
            <a:ext cx="1216152" cy="1214868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8" name="Pi"/>
          <p:cNvSpPr>
            <a:spLocks/>
          </p:cNvSpPr>
          <p:nvPr/>
        </p:nvSpPr>
        <p:spPr bwMode="white">
          <a:xfrm>
            <a:off x="276462" y="6032500"/>
            <a:ext cx="593189" cy="519176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vert="horz" wrap="square" lIns="121899" tIns="60949" rIns="121899" bIns="60949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cxnSp>
        <p:nvCxnSpPr>
          <p:cNvPr id="23" name="Straight Connector 22"/>
          <p:cNvCxnSpPr/>
          <p:nvPr/>
        </p:nvCxnSpPr>
        <p:spPr bwMode="white">
          <a:xfrm>
            <a:off x="1216152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 bwMode="black">
          <a:xfrm>
            <a:off x="11579384" y="0"/>
            <a:ext cx="609441" cy="609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7" name="Rectangle 26"/>
          <p:cNvSpPr/>
          <p:nvPr/>
        </p:nvSpPr>
        <p:spPr bwMode="gray">
          <a:xfrm>
            <a:off x="11274663" y="0"/>
            <a:ext cx="304721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8" name="Rectangle 27"/>
          <p:cNvSpPr/>
          <p:nvPr/>
        </p:nvSpPr>
        <p:spPr bwMode="gray">
          <a:xfrm>
            <a:off x="1218883" y="0"/>
            <a:ext cx="609441" cy="609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9" name="Rectangle 28"/>
          <p:cNvSpPr/>
          <p:nvPr/>
        </p:nvSpPr>
        <p:spPr>
          <a:xfrm>
            <a:off x="-2" y="0"/>
            <a:ext cx="1218883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30" name="Rectangle 29"/>
          <p:cNvSpPr/>
          <p:nvPr/>
        </p:nvSpPr>
        <p:spPr bwMode="ltGray">
          <a:xfrm>
            <a:off x="0" y="0"/>
            <a:ext cx="12188825" cy="6096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cxnSp>
        <p:nvCxnSpPr>
          <p:cNvPr id="31" name="Straight Connector 30"/>
          <p:cNvCxnSpPr/>
          <p:nvPr/>
        </p:nvCxnSpPr>
        <p:spPr bwMode="white">
          <a:xfrm>
            <a:off x="11573293" y="0"/>
            <a:ext cx="0" cy="6096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 bwMode="black">
          <a:xfrm>
            <a:off x="0" y="0"/>
            <a:ext cx="1216152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cxnSp>
        <p:nvCxnSpPr>
          <p:cNvPr id="33" name="Straight Connector 32"/>
          <p:cNvCxnSpPr/>
          <p:nvPr/>
        </p:nvCxnSpPr>
        <p:spPr bwMode="white">
          <a:xfrm>
            <a:off x="1218884" y="0"/>
            <a:ext cx="0" cy="6096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8613" y="1600201"/>
            <a:ext cx="8283272" cy="2654064"/>
          </a:xfrm>
        </p:spPr>
        <p:txBody>
          <a:bodyPr anchor="b">
            <a:normAutofit/>
          </a:bodyPr>
          <a:lstStyle>
            <a:lvl1pPr algn="l">
              <a:defRPr sz="54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8613" y="4259996"/>
            <a:ext cx="7264623" cy="1150203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2C6F8EA-316C-41DE-B9A4-EDCC3A85ED9A}" type="datetimeFigureOut">
              <a:rPr lang="en-US" smtClean="0"/>
              <a:pPr/>
              <a:t>3/5/2022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66571" y="6356351"/>
            <a:ext cx="609441" cy="365125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467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93436" y="1600200"/>
            <a:ext cx="4814586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61651" y="1600200"/>
            <a:ext cx="4814586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 baseline="0"/>
            </a:lvl6pPr>
            <a:lvl7pPr>
              <a:defRPr sz="1800" baseline="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3/5/2022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39113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3436" y="1499616"/>
            <a:ext cx="4818888" cy="938784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93436" y="2514706"/>
            <a:ext cx="4814586" cy="365749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57349" y="1499616"/>
            <a:ext cx="4818888" cy="938784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57349" y="2514600"/>
            <a:ext cx="4818888" cy="365556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3/5/2022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38358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3/5/2022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63578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ltGray">
          <a:xfrm>
            <a:off x="626239" y="0"/>
            <a:ext cx="30472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6" name="Rectangle 5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cxnSp>
        <p:nvCxnSpPr>
          <p:cNvPr id="7" name="Straight Connector 6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 bwMode="gray">
          <a:xfrm>
            <a:off x="10969942" y="0"/>
            <a:ext cx="922621" cy="6858000"/>
          </a:xfrm>
          <a:prstGeom prst="rect">
            <a:avLst/>
          </a:prstGeom>
          <a:solidFill>
            <a:schemeClr val="accent1">
              <a:lumMod val="75000"/>
              <a:alpha val="8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9" name="Rectangle 8"/>
          <p:cNvSpPr/>
          <p:nvPr/>
        </p:nvSpPr>
        <p:spPr bwMode="black">
          <a:xfrm>
            <a:off x="11892563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3/5/2022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DC1BBB0-96F0-4077-A278-0F3FB5C104D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8381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gray">
          <a:xfrm>
            <a:off x="621792" y="0"/>
            <a:ext cx="4147717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9" name="Rectangle 8"/>
          <p:cNvSpPr/>
          <p:nvPr/>
        </p:nvSpPr>
        <p:spPr bwMode="lt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cxnSp>
        <p:nvCxnSpPr>
          <p:cNvPr id="10" name="Straight Connector 9"/>
          <p:cNvCxnSpPr/>
          <p:nvPr/>
        </p:nvCxnSpPr>
        <p:spPr bwMode="white">
          <a:xfrm>
            <a:off x="621792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 bwMode="gray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xfrm>
            <a:off x="1074240" y="381000"/>
            <a:ext cx="3293422" cy="1371600"/>
          </a:xfrm>
        </p:spPr>
        <p:txBody>
          <a:bodyPr anchor="b">
            <a:normAutofit/>
          </a:bodyPr>
          <a:lstStyle>
            <a:lvl1pPr algn="l">
              <a:defRPr sz="2800" b="0" cap="all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0251" y="482600"/>
            <a:ext cx="6195986" cy="5689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white">
          <a:xfrm>
            <a:off x="1074240" y="1828800"/>
            <a:ext cx="3293422" cy="43434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3/5/2022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18043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8" name="Rectangle 7"/>
          <p:cNvSpPr/>
          <p:nvPr/>
        </p:nvSpPr>
        <p:spPr bwMode="black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9" name="Rectangle 8"/>
          <p:cNvSpPr/>
          <p:nvPr/>
        </p:nvSpPr>
        <p:spPr bwMode="ltGray">
          <a:xfrm>
            <a:off x="4875530" y="0"/>
            <a:ext cx="7017034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4240" y="381000"/>
            <a:ext cx="3293422" cy="1371600"/>
          </a:xfrm>
        </p:spPr>
        <p:txBody>
          <a:bodyPr anchor="b">
            <a:normAutofit/>
          </a:bodyPr>
          <a:lstStyle>
            <a:lvl1pPr algn="l">
              <a:defRPr sz="2800" b="0" cap="all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 bwMode="auto">
          <a:xfrm>
            <a:off x="5180251" y="482600"/>
            <a:ext cx="6195986" cy="5689600"/>
          </a:xfrm>
          <a:ln w="19050">
            <a:solidFill>
              <a:schemeClr val="bg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2800" baseline="0">
                <a:solidFill>
                  <a:schemeClr val="tx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4240" y="1828800"/>
            <a:ext cx="3293422" cy="43434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2C6F8EA-316C-41DE-B9A4-EDCC3A85ED9A}" type="datetimeFigureOut">
              <a:rPr lang="en-US" smtClean="0"/>
              <a:pPr/>
              <a:t>3/5/2022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 bwMode="white">
          <a:xfrm>
            <a:off x="11879867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3900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gray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8" name="Rectangle 7"/>
          <p:cNvSpPr/>
          <p:nvPr/>
        </p:nvSpPr>
        <p:spPr bwMode="ltGray">
          <a:xfrm>
            <a:off x="61714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87843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 bwMode="black">
          <a:xfrm>
            <a:off x="617143" y="736219"/>
            <a:ext cx="609441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14" name="Straight Connector 13"/>
          <p:cNvCxnSpPr/>
          <p:nvPr/>
        </p:nvCxnSpPr>
        <p:spPr bwMode="white">
          <a:xfrm>
            <a:off x="617143" y="7362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 bwMode="white">
          <a:xfrm>
            <a:off x="617143" y="13458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i"/>
          <p:cNvSpPr>
            <a:spLocks/>
          </p:cNvSpPr>
          <p:nvPr/>
        </p:nvSpPr>
        <p:spPr bwMode="white">
          <a:xfrm>
            <a:off x="756095" y="898102"/>
            <a:ext cx="336023" cy="294097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cxnSp>
        <p:nvCxnSpPr>
          <p:cNvPr id="16" name="Straight Connector 15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3436" y="1600200"/>
            <a:ext cx="9782801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80250" y="6356351"/>
            <a:ext cx="12188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all" baseline="0">
                <a:solidFill>
                  <a:schemeClr val="tx1"/>
                </a:solidFill>
              </a:defRPr>
            </a:lvl1pPr>
          </a:lstStyle>
          <a:p>
            <a:fld id="{C2C6F8EA-316C-41DE-B9A4-EDCC3A85ED9A}" type="datetimeFigureOut">
              <a:rPr lang="en-US" smtClean="0"/>
              <a:pPr/>
              <a:t>3/5/2022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5933" y="6356351"/>
            <a:ext cx="39740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66796" y="6356351"/>
            <a:ext cx="6094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all" baseline="0"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32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46888" indent="-246888" algn="l" defTabSz="914400" rtl="0" eaLnBrk="1" latinLnBrk="0" hangingPunct="1">
        <a:lnSpc>
          <a:spcPct val="90000"/>
        </a:lnSpc>
        <a:spcBef>
          <a:spcPts val="1400"/>
        </a:spcBef>
        <a:buFont typeface="Euphemia" pitchFamily="34" charset="0"/>
        <a:buChar char="›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126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784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44168" indent="-246888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0992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07568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4414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8072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17296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45940" y="1600200"/>
            <a:ext cx="10342885" cy="2680127"/>
          </a:xfrm>
        </p:spPr>
        <p:txBody>
          <a:bodyPr anchor="ctr"/>
          <a:lstStyle/>
          <a:p>
            <a:pPr algn="ctr"/>
            <a:r>
              <a:rPr lang="vi-VN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Bài 9</a:t>
            </a:r>
            <a:r>
              <a:rPr lang="vi-VN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Biến đổi các biểu thức hữu tỉ. Giá trị của phân thức</a:t>
            </a:r>
            <a:endParaRPr lang="vi-VN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45940" y="4344915"/>
            <a:ext cx="10342885" cy="1116085"/>
          </a:xfrm>
        </p:spPr>
        <p:txBody>
          <a:bodyPr anchor="ctr"/>
          <a:lstStyle/>
          <a:p>
            <a:pPr algn="ctr"/>
            <a:r>
              <a:rPr lang="vi-VN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Khi nào giá trị của phân thức được xác định ?</a:t>
            </a:r>
            <a:endParaRPr lang="vi-VN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909068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3997"/>
            <a:ext cx="12188825" cy="706693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vi-V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?2 (sgk/57)</a:t>
            </a:r>
            <a:endParaRPr lang="vi-V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0" y="710838"/>
                <a:ext cx="12188825" cy="6147161"/>
              </a:xfr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/>
              <a:lstStyle/>
              <a:p>
                <a:pPr marL="0" indent="0" algn="ctr">
                  <a:buNone/>
                </a:pPr>
                <a:r>
                  <a:rPr lang="vi-VN" b="1" dirty="0" smtClean="0"/>
                  <a:t>GIẢI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vi-VN" b="0" i="0" smtClean="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vi-VN" b="0" i="0" smtClean="0">
                          <a:latin typeface="Cambria Math" panose="02040503050406030204" pitchFamily="18" charset="0"/>
                        </a:rPr>
                        <m:t>. </m:t>
                      </m:r>
                      <m:f>
                        <m:fPr>
                          <m:ctrlPr>
                            <a:rPr lang="vi-VN" b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vi-VN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vi-VN" b="0" i="0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num>
                        <m:den>
                          <m:sSup>
                            <m:sSupPr>
                              <m:ctrlPr>
                                <a:rPr lang="vi-VN" b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vi-VN" b="0" i="0" smtClean="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p>
                              <m:r>
                                <a:rPr lang="vi-VN" b="0" i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vi-VN" b="0" i="0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m:rPr>
                              <m:sty m:val="p"/>
                            </m:rPr>
                            <a:rPr lang="vi-VN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</m:den>
                      </m:f>
                      <m:r>
                        <a:rPr lang="vi-VN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→Đ</m:t>
                      </m:r>
                      <m:r>
                        <m:rPr>
                          <m:sty m:val="p"/>
                        </m:rPr>
                        <a:rPr lang="vi-VN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KX</m:t>
                      </m:r>
                      <m:r>
                        <a:rPr lang="vi-VN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Đ:</m:t>
                      </m:r>
                      <m:r>
                        <m:rPr>
                          <m:sty m:val="p"/>
                        </m:rPr>
                        <a:rPr lang="vi-VN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x</m:t>
                      </m:r>
                      <m:r>
                        <a:rPr lang="vi-VN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≠0 </m:t>
                      </m:r>
                      <m:r>
                        <m:rPr>
                          <m:sty m:val="p"/>
                        </m:rPr>
                        <a:rPr lang="vi-VN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v</m:t>
                      </m:r>
                      <m:r>
                        <a:rPr lang="vi-VN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à </m:t>
                      </m:r>
                      <m:r>
                        <m:rPr>
                          <m:sty m:val="p"/>
                        </m:rPr>
                        <a:rPr lang="vi-VN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x</m:t>
                      </m:r>
                      <m:r>
                        <a:rPr lang="vi-VN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≠1</m:t>
                      </m:r>
                    </m:oMath>
                  </m:oMathPara>
                </a14:m>
                <a:endParaRPr lang="vi-VN" dirty="0" smtClean="0"/>
              </a:p>
              <a:p>
                <a:pPr marL="0" indent="0">
                  <a:buNone/>
                </a:pPr>
                <a:endParaRPr lang="vi-VN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vi-VN" b="0" i="0" smtClean="0">
                          <a:latin typeface="Cambria Math" panose="02040503050406030204" pitchFamily="18" charset="0"/>
                        </a:rPr>
                        <m:t>b</m:t>
                      </m:r>
                      <m:r>
                        <a:rPr lang="vi-VN" b="0" i="0" smtClean="0">
                          <a:latin typeface="Cambria Math" panose="02040503050406030204" pitchFamily="18" charset="0"/>
                        </a:rPr>
                        <m:t>. </m:t>
                      </m:r>
                      <m:r>
                        <m:rPr>
                          <m:sty m:val="p"/>
                        </m:rPr>
                        <a:rPr lang="vi-VN" b="0" i="0" smtClean="0">
                          <a:latin typeface="Cambria Math" panose="02040503050406030204" pitchFamily="18" charset="0"/>
                        </a:rPr>
                        <m:t>Ta</m:t>
                      </m:r>
                      <m:r>
                        <a:rPr lang="vi-VN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vi-VN" b="0" i="0" smtClean="0">
                          <a:latin typeface="Cambria Math" panose="02040503050406030204" pitchFamily="18" charset="0"/>
                        </a:rPr>
                        <m:t>c</m:t>
                      </m:r>
                      <m:r>
                        <a:rPr lang="vi-VN" b="0" i="0" smtClean="0">
                          <a:latin typeface="Cambria Math" panose="02040503050406030204" pitchFamily="18" charset="0"/>
                        </a:rPr>
                        <m:t>ó:</m:t>
                      </m:r>
                    </m:oMath>
                  </m:oMathPara>
                </a14:m>
                <a:endParaRPr lang="vi-VN" b="0" dirty="0" smtClean="0"/>
              </a:p>
              <a:p>
                <a:pPr marL="0" indent="0">
                  <a:buNone/>
                </a:pPr>
                <a:endParaRPr lang="vi-VN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vi-VN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vi-VN" i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vi-VN" i="0">
                              <a:latin typeface="Cambria Math" panose="02040503050406030204" pitchFamily="18" charset="0"/>
                            </a:rPr>
                            <m:t>+1</m:t>
                          </m:r>
                        </m:num>
                        <m:den>
                          <m:sSup>
                            <m:sSupPr>
                              <m:ctrlPr>
                                <a:rPr lang="vi-VN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vi-VN" i="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p>
                              <m:r>
                                <a:rPr lang="vi-VN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vi-VN" i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m:rPr>
                              <m:sty m:val="p"/>
                            </m:rPr>
                            <a:rPr lang="vi-VN" i="0">
                              <a:latin typeface="Cambria Math" panose="02040503050406030204" pitchFamily="18" charset="0"/>
                            </a:rPr>
                            <m:t>x</m:t>
                          </m:r>
                        </m:den>
                      </m:f>
                      <m:r>
                        <a:rPr lang="vi-VN" b="0" i="0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vi-VN" b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vi-VN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vi-VN" b="0" i="0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vi-VN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vi-VN" b="0" i="0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vi-VN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vi-VN" b="0" i="0" smtClean="0">
                              <a:latin typeface="Cambria Math" panose="02040503050406030204" pitchFamily="18" charset="0"/>
                            </a:rPr>
                            <m:t>−1)</m:t>
                          </m:r>
                        </m:den>
                      </m:f>
                      <m:r>
                        <a:rPr lang="vi-VN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b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b="0" i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vi-VN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</m:den>
                      </m:f>
                    </m:oMath>
                  </m:oMathPara>
                </a14:m>
                <a:endParaRPr lang="vi-VN" dirty="0" smtClean="0"/>
              </a:p>
              <a:p>
                <a:pPr marL="0" indent="0">
                  <a:buNone/>
                </a:pPr>
                <a:endParaRPr lang="vi-VN" dirty="0" smtClean="0"/>
              </a:p>
              <a:p>
                <a:pPr>
                  <a:buFontTx/>
                  <a:buChar char="-"/>
                </a:pPr>
                <a:r>
                  <a:rPr lang="vi-VN" dirty="0" smtClean="0"/>
                  <a:t>Vì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vi-VN" b="0" i="0" smtClean="0">
                        <a:latin typeface="Cambria Math" panose="02040503050406030204" pitchFamily="18" charset="0"/>
                      </a:rPr>
                      <m:t>x</m:t>
                    </m:r>
                    <m:r>
                      <a:rPr lang="vi-VN" b="0" i="0" smtClean="0">
                        <a:latin typeface="Cambria Math" panose="02040503050406030204" pitchFamily="18" charset="0"/>
                      </a:rPr>
                      <m:t>=1.000.000</m:t>
                    </m:r>
                  </m:oMath>
                </a14:m>
                <a:r>
                  <a:rPr lang="vi-VN" dirty="0" smtClean="0"/>
                  <a:t> thỏa mãn ĐKXĐ nên giá trị phân thức tại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vi-VN" i="0">
                        <a:latin typeface="Cambria Math" panose="02040503050406030204" pitchFamily="18" charset="0"/>
                      </a:rPr>
                      <m:t>x</m:t>
                    </m:r>
                    <m:r>
                      <a:rPr lang="vi-VN" i="0">
                        <a:latin typeface="Cambria Math" panose="02040503050406030204" pitchFamily="18" charset="0"/>
                      </a:rPr>
                      <m:t>=1.000.000</m:t>
                    </m:r>
                  </m:oMath>
                </a14:m>
                <a:endParaRPr lang="vi-VN" dirty="0" smtClean="0"/>
              </a:p>
              <a:p>
                <a:pPr>
                  <a:buFontTx/>
                  <a:buChar char="-"/>
                </a:pPr>
                <a:r>
                  <a:rPr lang="vi-VN" dirty="0"/>
                  <a:t> Vì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vi-VN" i="0">
                        <a:latin typeface="Cambria Math" panose="02040503050406030204" pitchFamily="18" charset="0"/>
                      </a:rPr>
                      <m:t>x</m:t>
                    </m:r>
                    <m:r>
                      <a:rPr lang="vi-VN" i="0">
                        <a:latin typeface="Cambria Math" panose="02040503050406030204" pitchFamily="18" charset="0"/>
                      </a:rPr>
                      <m:t>=−1</m:t>
                    </m:r>
                  </m:oMath>
                </a14:m>
                <a:r>
                  <a:rPr lang="vi-VN" dirty="0"/>
                  <a:t> </a:t>
                </a:r>
                <a:r>
                  <a:rPr lang="vi-VN" dirty="0" smtClean="0"/>
                  <a:t>không thỏa </a:t>
                </a:r>
                <a:r>
                  <a:rPr lang="vi-VN" dirty="0"/>
                  <a:t>mãn ĐKXĐ nên giá trị phân thức </a:t>
                </a:r>
                <a:r>
                  <a:rPr lang="vi-VN" dirty="0" smtClean="0"/>
                  <a:t>không thể tại</a:t>
                </a:r>
                <a14:m>
                  <m:oMath xmlns:m="http://schemas.openxmlformats.org/officeDocument/2006/math">
                    <m:r>
                      <a:rPr lang="vi-VN" b="0" i="0" smtClean="0">
                        <a:latin typeface="Cambria Math" panose="02040503050406030204" pitchFamily="18" charset="0"/>
                      </a:rPr>
                      <m:t>     </m:t>
                    </m:r>
                    <m:r>
                      <m:rPr>
                        <m:sty m:val="p"/>
                      </m:rPr>
                      <a:rPr lang="vi-VN" i="0">
                        <a:latin typeface="Cambria Math" panose="02040503050406030204" pitchFamily="18" charset="0"/>
                      </a:rPr>
                      <m:t>x</m:t>
                    </m:r>
                    <m:r>
                      <a:rPr lang="vi-VN" i="0">
                        <a:latin typeface="Cambria Math" panose="02040503050406030204" pitchFamily="18" charset="0"/>
                      </a:rPr>
                      <m:t>=−1</m:t>
                    </m:r>
                  </m:oMath>
                </a14:m>
                <a:endParaRPr lang="vi-VN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710838"/>
                <a:ext cx="12188825" cy="6147161"/>
              </a:xfrm>
              <a:blipFill>
                <a:blip r:embed="rId2"/>
                <a:stretch>
                  <a:fillRect l="-850" t="-168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27992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4413" y="-30899"/>
            <a:ext cx="6094412" cy="2235763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vi-VN" b="1" dirty="0" smtClean="0"/>
              <a:t>1. Biểu thức hữu tỉ</a:t>
            </a:r>
            <a:endParaRPr lang="vi-VN" b="1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" y="15032"/>
            <a:ext cx="3286100" cy="6842968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/>
            <a:r>
              <a:rPr lang="vi-VN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Bài 9</a:t>
            </a:r>
            <a:r>
              <a:rPr lang="vi-VN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Biến đổi các biểu thức hữu tỉ. Giá trị của phân thức</a:t>
            </a:r>
            <a:endParaRPr lang="vi-VN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4413" y="2238086"/>
            <a:ext cx="6094412" cy="241737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Font typeface="Euphemia" pitchFamily="34" charset="0"/>
              <a:buChar char="›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1264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–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7840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4416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itchFamily="34" charset="0"/>
              <a:buChar char="–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70992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07568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–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44144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80720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–"/>
              <a:defRPr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17296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vi-VN" b="1" dirty="0" smtClean="0"/>
              <a:t>2. Biến đổi một biểu thức hữu tỉ thành một phân thức</a:t>
            </a:r>
            <a:endParaRPr lang="vi-VN" b="1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122282" y="4622237"/>
            <a:ext cx="6094412" cy="2235763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Font typeface="Euphemia" pitchFamily="34" charset="0"/>
              <a:buChar char="›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1264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–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7840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4416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itchFamily="34" charset="0"/>
              <a:buChar char="–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70992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07568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–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44144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80720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–"/>
              <a:defRPr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17296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vi-VN" b="1" dirty="0" smtClean="0"/>
              <a:t>3. Giá trị của phân thức</a:t>
            </a:r>
            <a:endParaRPr lang="vi-VN" b="1" dirty="0"/>
          </a:p>
        </p:txBody>
      </p:sp>
      <p:cxnSp>
        <p:nvCxnSpPr>
          <p:cNvPr id="8" name="Elbow Connector 7"/>
          <p:cNvCxnSpPr>
            <a:stCxn id="4" idx="3"/>
            <a:endCxn id="3" idx="1"/>
          </p:cNvCxnSpPr>
          <p:nvPr/>
        </p:nvCxnSpPr>
        <p:spPr>
          <a:xfrm flipV="1">
            <a:off x="3286101" y="1086983"/>
            <a:ext cx="2808312" cy="2349533"/>
          </a:xfrm>
          <a:prstGeom prst="bentConnector3">
            <a:avLst/>
          </a:prstGeom>
          <a:ln w="7620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Elbow Connector 8"/>
          <p:cNvCxnSpPr>
            <a:stCxn id="4" idx="3"/>
            <a:endCxn id="5" idx="1"/>
          </p:cNvCxnSpPr>
          <p:nvPr/>
        </p:nvCxnSpPr>
        <p:spPr>
          <a:xfrm>
            <a:off x="3286101" y="3436516"/>
            <a:ext cx="2808312" cy="10256"/>
          </a:xfrm>
          <a:prstGeom prst="bentConnector3">
            <a:avLst/>
          </a:prstGeom>
          <a:ln w="762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lbow Connector 9"/>
          <p:cNvCxnSpPr>
            <a:stCxn id="4" idx="3"/>
            <a:endCxn id="6" idx="1"/>
          </p:cNvCxnSpPr>
          <p:nvPr/>
        </p:nvCxnSpPr>
        <p:spPr>
          <a:xfrm>
            <a:off x="3286101" y="3436516"/>
            <a:ext cx="2836181" cy="2303603"/>
          </a:xfrm>
          <a:prstGeom prst="bentConnector3">
            <a:avLst/>
          </a:prstGeom>
          <a:ln w="762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82739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  <p:bldP spid="5" grpId="0" build="p" animBg="1"/>
      <p:bldP spid="6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1600201"/>
            <a:ext cx="12188825" cy="265406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/>
            <a:r>
              <a:rPr lang="vi-VN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Bài 9</a:t>
            </a:r>
            <a:r>
              <a:rPr lang="vi-VN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Biến đổi các biểu thức hữu tỉ. Giá trị của phân thức</a:t>
            </a:r>
            <a:endParaRPr lang="vi-VN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type="body" idx="1"/>
          </p:nvPr>
        </p:nvSpPr>
        <p:spPr>
          <a:xfrm>
            <a:off x="1" y="4259996"/>
            <a:ext cx="12188824" cy="1150203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vi-VN" b="1" dirty="0" smtClean="0"/>
              <a:t>1. Biểu thức hữu tỉ</a:t>
            </a:r>
            <a:endParaRPr lang="vi-VN" b="1" dirty="0"/>
          </a:p>
        </p:txBody>
      </p:sp>
    </p:spTree>
    <p:extLst>
      <p:ext uri="{BB962C8B-B14F-4D97-AF65-F5344CB8AC3E}">
        <p14:creationId xmlns:p14="http://schemas.microsoft.com/office/powerpoint/2010/main" val="2405907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88840"/>
            <a:ext cx="12188825" cy="4869159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vi-VN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Một phân thức hoặc một biểu thức, biểu thị các phép toán: cộng, trừ, nhân, chia trên những phân thức gọi là những biểu thức hữu tỉ.</a:t>
            </a:r>
            <a:endParaRPr lang="vi-VN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type="title"/>
          </p:nvPr>
        </p:nvSpPr>
        <p:spPr>
          <a:xfrm>
            <a:off x="0" y="-14560"/>
            <a:ext cx="12188825" cy="20034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/>
            <a:r>
              <a:rPr lang="vi-VN" sz="8000" b="1" dirty="0" smtClean="0"/>
              <a:t>1. Biểu thức hữu tỉ</a:t>
            </a:r>
            <a:endParaRPr lang="vi-VN" sz="8000" b="1" dirty="0"/>
          </a:p>
        </p:txBody>
      </p:sp>
    </p:spTree>
    <p:extLst>
      <p:ext uri="{BB962C8B-B14F-4D97-AF65-F5344CB8AC3E}">
        <p14:creationId xmlns:p14="http://schemas.microsoft.com/office/powerpoint/2010/main" val="28946629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1600201"/>
            <a:ext cx="12188825" cy="265406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/>
            <a:r>
              <a:rPr lang="vi-VN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Bài 9</a:t>
            </a:r>
            <a:r>
              <a:rPr lang="vi-VN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Biến đổi các biểu thức hữu tỉ. Giá trị của phân thức</a:t>
            </a:r>
            <a:endParaRPr lang="vi-VN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1" y="4259996"/>
            <a:ext cx="12188824" cy="1150203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Font typeface="Euphemia" pitchFamily="34" charset="0"/>
              <a:buChar char="›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1264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–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7840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4416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itchFamily="34" charset="0"/>
              <a:buChar char="–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70992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07568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–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44144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80720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–"/>
              <a:defRPr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17296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vi-VN" b="1" dirty="0" smtClean="0"/>
              <a:t>2. Biến đổi một biểu thức hữu tỉ thành một phân thức</a:t>
            </a:r>
            <a:endParaRPr lang="vi-VN" b="1" dirty="0"/>
          </a:p>
        </p:txBody>
      </p:sp>
    </p:spTree>
    <p:extLst>
      <p:ext uri="{BB962C8B-B14F-4D97-AF65-F5344CB8AC3E}">
        <p14:creationId xmlns:p14="http://schemas.microsoft.com/office/powerpoint/2010/main" val="1694138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5" y="1417637"/>
            <a:ext cx="12188825" cy="643211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vi-VN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VD: Biến đổi các biểu thức hữu tỉ sau thành phân thức</a:t>
            </a:r>
            <a:endParaRPr lang="vi-VN" sz="2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2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88825" cy="1417637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Font typeface="Euphemia" pitchFamily="34" charset="0"/>
              <a:buChar char="›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1264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–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7840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4416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itchFamily="34" charset="0"/>
              <a:buChar char="–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70992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07568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–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44144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80720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–"/>
              <a:defRPr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17296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vi-VN" b="1" dirty="0" smtClean="0"/>
              <a:t>2. Biến đổi một biểu thức hữu tỉ thành một phân thức</a:t>
            </a:r>
            <a:endParaRPr lang="vi-VN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Content Placeholder 2"/>
              <p:cNvSpPr txBox="1">
                <a:spLocks/>
              </p:cNvSpPr>
              <p:nvPr/>
            </p:nvSpPr>
            <p:spPr>
              <a:xfrm>
                <a:off x="0" y="2074055"/>
                <a:ext cx="6094414" cy="4783945"/>
              </a:xfrm>
              <a:prstGeom prst="rect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vert="horz" lIns="91440" tIns="45720" rIns="91440" bIns="45720" rtlCol="0">
                <a:normAutofit fontScale="92500"/>
              </a:bodyPr>
              <a:lstStyle>
                <a:lvl1pPr marL="246888" indent="-246888" algn="l" defTabSz="914400" rtl="0" eaLnBrk="1" latinLnBrk="0" hangingPunct="1">
                  <a:lnSpc>
                    <a:spcPct val="90000"/>
                  </a:lnSpc>
                  <a:spcBef>
                    <a:spcPts val="1400"/>
                  </a:spcBef>
                  <a:buFont typeface="Euphemia" pitchFamily="34" charset="0"/>
                  <a:buChar char="›"/>
                  <a:defRPr sz="2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612648" indent="-246888" algn="l" defTabSz="914400" rtl="0" eaLnBrk="1" latinLnBrk="0" hangingPunct="1">
                  <a:lnSpc>
                    <a:spcPct val="90000"/>
                  </a:lnSpc>
                  <a:spcBef>
                    <a:spcPts val="600"/>
                  </a:spcBef>
                  <a:buFont typeface="Euphemia" pitchFamily="34" charset="0"/>
                  <a:buChar char="–"/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78408" indent="-246888" algn="l" defTabSz="914400" rtl="0" eaLnBrk="1" latinLnBrk="0" hangingPunct="1">
                  <a:lnSpc>
                    <a:spcPct val="90000"/>
                  </a:lnSpc>
                  <a:spcBef>
                    <a:spcPts val="600"/>
                  </a:spcBef>
                  <a:buFont typeface="Euphemia" pitchFamily="34" charset="0"/>
                  <a:buChar char="›"/>
                  <a:defRPr sz="20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44168" indent="-246888" algn="l" defTabSz="914400" rtl="0" eaLnBrk="1" latinLnBrk="0" hangingPunct="1">
                  <a:lnSpc>
                    <a:spcPct val="90000"/>
                  </a:lnSpc>
                  <a:spcBef>
                    <a:spcPts val="600"/>
                  </a:spcBef>
                  <a:buFont typeface="Arial" pitchFamily="34" charset="0"/>
                  <a:buChar char="–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709928" indent="-246888" algn="l" defTabSz="914400" rtl="0" eaLnBrk="1" latinLnBrk="0" hangingPunct="1">
                  <a:lnSpc>
                    <a:spcPct val="90000"/>
                  </a:lnSpc>
                  <a:spcBef>
                    <a:spcPts val="600"/>
                  </a:spcBef>
                  <a:buFont typeface="Euphemia" pitchFamily="34" charset="0"/>
                  <a:buChar char="›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075688" indent="-246888" algn="l" defTabSz="914400" rtl="0" eaLnBrk="1" latinLnBrk="0" hangingPunct="1">
                  <a:lnSpc>
                    <a:spcPct val="90000"/>
                  </a:lnSpc>
                  <a:spcBef>
                    <a:spcPts val="600"/>
                  </a:spcBef>
                  <a:buFont typeface="Euphemia" pitchFamily="34" charset="0"/>
                  <a:buChar char="–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441448" indent="-246888" algn="l" defTabSz="914400" rtl="0" eaLnBrk="1" latinLnBrk="0" hangingPunct="1">
                  <a:lnSpc>
                    <a:spcPct val="90000"/>
                  </a:lnSpc>
                  <a:spcBef>
                    <a:spcPts val="600"/>
                  </a:spcBef>
                  <a:buFont typeface="Euphemia" pitchFamily="34" charset="0"/>
                  <a:buChar char="›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2807208" indent="-246888" algn="l" defTabSz="914400" rtl="0" eaLnBrk="1" latinLnBrk="0" hangingPunct="1">
                  <a:lnSpc>
                    <a:spcPct val="90000"/>
                  </a:lnSpc>
                  <a:spcBef>
                    <a:spcPts val="600"/>
                  </a:spcBef>
                  <a:buFont typeface="Euphemia" pitchFamily="34" charset="0"/>
                  <a:buChar char="–"/>
                  <a:defRPr sz="1800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172968" indent="-246888" algn="l" defTabSz="914400" rtl="0" eaLnBrk="1" latinLnBrk="0" hangingPunct="1">
                  <a:lnSpc>
                    <a:spcPct val="90000"/>
                  </a:lnSpc>
                  <a:spcBef>
                    <a:spcPts val="600"/>
                  </a:spcBef>
                  <a:buFont typeface="Euphemia" pitchFamily="34" charset="0"/>
                  <a:buChar char="›"/>
                  <a:defRPr sz="1800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vi-VN" sz="2500" b="0" i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T</m:t>
                      </m:r>
                      <m:r>
                        <a:rPr lang="vi-VN" sz="2500" b="0" i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vi-VN" sz="2500" b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25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1+</m:t>
                          </m:r>
                          <m:f>
                            <m:fPr>
                              <m:ctrlPr>
                                <a:rPr lang="vi-VN" sz="2500" b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vi-VN" sz="2500" b="0" i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vi-VN" sz="2500" b="0" i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  <m:r>
                                <a:rPr lang="vi-VN" sz="2500" b="0" i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den>
                          </m:f>
                        </m:num>
                        <m:den>
                          <m:r>
                            <a:rPr lang="vi-VN" sz="25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1+</m:t>
                          </m:r>
                          <m:f>
                            <m:fPr>
                              <m:ctrlPr>
                                <a:rPr lang="vi-VN" sz="2500" b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vi-VN" sz="2500" b="0" i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m:rPr>
                                  <m:sty m:val="p"/>
                                </m:rPr>
                                <a:rPr lang="vi-VN" sz="2500" b="0" i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vi-VN" sz="2500" b="0" smtClean="0"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vi-VN" sz="2500" b="0" i="0" smtClean="0"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x</m:t>
                                  </m:r>
                                </m:e>
                                <m:sup>
                                  <m:r>
                                    <a:rPr lang="vi-VN" sz="2500" b="0" i="0" smtClean="0"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vi-VN" sz="2500" b="0" i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vi-VN" sz="25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indent="0">
                  <a:buNone/>
                </a:pPr>
                <a:endParaRPr lang="vi-VN" sz="25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vi-VN" sz="2500" b="0" i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T</m:t>
                      </m:r>
                      <m:r>
                        <a:rPr lang="vi-VN" sz="2500" b="0" i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vi-VN" sz="2500" b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vi-VN" sz="25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1+</m:t>
                          </m:r>
                          <m:f>
                            <m:fPr>
                              <m:ctrlPr>
                                <a:rPr lang="vi-VN" sz="2500" b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vi-VN" sz="2500" b="0" i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vi-VN" sz="2500" b="0" i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  <m:r>
                                <a:rPr lang="vi-VN" sz="2500" b="0" i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den>
                          </m:f>
                        </m:e>
                      </m:d>
                      <m:r>
                        <a:rPr lang="vi-VN" sz="2500" b="0" i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:</m:t>
                      </m:r>
                      <m:d>
                        <m:dPr>
                          <m:ctrlPr>
                            <a:rPr lang="vi-VN" sz="2500" b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vi-VN" sz="25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1+</m:t>
                          </m:r>
                          <m:f>
                            <m:fPr>
                              <m:ctrlPr>
                                <a:rPr lang="vi-VN" sz="2500" b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vi-VN" sz="2500" b="0" i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m:rPr>
                                  <m:sty m:val="p"/>
                                </m:rPr>
                                <a:rPr lang="vi-VN" sz="2500" b="0" i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vi-VN" sz="2500" b="0" smtClean="0"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vi-VN" sz="2500" b="0" i="0" smtClean="0"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x</m:t>
                                  </m:r>
                                </m:e>
                                <m:sup>
                                  <m:r>
                                    <a:rPr lang="vi-VN" sz="2500" b="0" i="0" smtClean="0"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vi-VN" sz="2500" b="0" i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vi-VN" sz="25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indent="0">
                  <a:buNone/>
                </a:pPr>
                <a:endParaRPr lang="vi-VN" sz="25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vi-VN" sz="2500" b="0" i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T</m:t>
                      </m:r>
                      <m:r>
                        <a:rPr lang="vi-VN" sz="2500" b="0" i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vi-VN" sz="2500" b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vi-VN" sz="2500" b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vi-VN" sz="2500" b="0" i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  <m:r>
                                <a:rPr lang="vi-VN" sz="2500" b="0" i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vi-VN" sz="2500" b="0" i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  <m:r>
                                <a:rPr lang="vi-VN" sz="2500" b="0" i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den>
                          </m:f>
                          <m:r>
                            <a:rPr lang="vi-VN" sz="25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vi-VN" sz="2500" b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vi-VN" sz="2500" b="0" i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vi-VN" sz="2500" b="0" i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  <m:r>
                                <a:rPr lang="vi-VN" sz="2500" b="0" i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den>
                          </m:f>
                        </m:e>
                      </m:d>
                      <m:r>
                        <a:rPr lang="vi-VN" sz="2500" b="0" i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:</m:t>
                      </m:r>
                      <m:d>
                        <m:dPr>
                          <m:ctrlPr>
                            <a:rPr lang="vi-VN" sz="2500" b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vi-VN" sz="2500" b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vi-VN" sz="2500" b="0" smtClean="0"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vi-VN" sz="2500" b="0" i="0" smtClean="0"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x</m:t>
                                  </m:r>
                                </m:e>
                                <m:sup>
                                  <m:r>
                                    <a:rPr lang="vi-VN" sz="2500" b="0" i="0" smtClean="0"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vi-VN" sz="2500" b="0" i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vi-VN" sz="2500" b="0" smtClean="0"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vi-VN" sz="2500" b="0" i="0" smtClean="0"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x</m:t>
                                  </m:r>
                                </m:e>
                                <m:sup>
                                  <m:r>
                                    <a:rPr lang="vi-VN" sz="2500" b="0" i="0" smtClean="0"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vi-VN" sz="2500" b="0" i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den>
                          </m:f>
                          <m:r>
                            <a:rPr lang="vi-VN" sz="25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vi-VN" sz="2500" b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vi-VN" sz="2500" b="0" i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m:rPr>
                                  <m:sty m:val="p"/>
                                </m:rPr>
                                <a:rPr lang="vi-VN" sz="2500" b="0" i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vi-VN" sz="2500" b="0" smtClean="0"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vi-VN" sz="2500" b="0" i="0" smtClean="0"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x</m:t>
                                  </m:r>
                                </m:e>
                                <m:sup>
                                  <m:r>
                                    <a:rPr lang="vi-VN" sz="2500" b="0" i="0" smtClean="0"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vi-VN" sz="2500" b="0" i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vi-VN" sz="25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indent="0">
                  <a:buNone/>
                </a:pPr>
                <a:endParaRPr lang="vi-VN" sz="25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vi-VN" sz="2500" b="0" i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T</m:t>
                      </m:r>
                      <m:r>
                        <a:rPr lang="vi-VN" sz="2500" b="0" i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− </m:t>
                      </m:r>
                      <m:f>
                        <m:fPr>
                          <m:ctrlPr>
                            <a:rPr lang="vi-VN" sz="2500" b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vi-VN" sz="25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vi-VN" sz="25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−1+</m:t>
                          </m:r>
                          <m:r>
                            <m:rPr>
                              <m:sty m:val="p"/>
                            </m:rPr>
                            <a:rPr lang="vi-VN" sz="25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x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vi-VN" sz="25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vi-VN" sz="25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  <m:r>
                        <a:rPr lang="vi-VN" sz="2500" b="0" i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:</m:t>
                      </m:r>
                      <m:f>
                        <m:fPr>
                          <m:ctrlPr>
                            <a:rPr lang="vi-VN" sz="2500" b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vi-VN" sz="2500" b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vi-VN" sz="2500" b="0" i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p>
                              <m:r>
                                <a:rPr lang="vi-VN" sz="2500" b="0" i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vi-VN" sz="25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+1+</m:t>
                          </m:r>
                          <m:r>
                            <m:rPr>
                              <m:sty m:val="p"/>
                            </m:rPr>
                            <a:rPr lang="vi-VN" sz="25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x</m:t>
                          </m:r>
                        </m:num>
                        <m:den>
                          <m:sSup>
                            <m:sSupPr>
                              <m:ctrlPr>
                                <a:rPr lang="vi-VN" sz="2500" b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vi-VN" sz="2500" b="0" i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p>
                              <m:r>
                                <a:rPr lang="vi-VN" sz="2500" b="0" i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vi-VN" sz="25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</m:oMath>
                  </m:oMathPara>
                </a14:m>
                <a:endParaRPr lang="vi-VN" sz="25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6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074055"/>
                <a:ext cx="6094414" cy="4783945"/>
              </a:xfrm>
              <a:prstGeom prst="rect">
                <a:avLst/>
              </a:prstGeom>
              <a:blipFill>
                <a:blip r:embed="rId2"/>
                <a:stretch>
                  <a:fillRect t="-25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Content Placeholder 2"/>
              <p:cNvSpPr txBox="1">
                <a:spLocks/>
              </p:cNvSpPr>
              <p:nvPr/>
            </p:nvSpPr>
            <p:spPr>
              <a:xfrm>
                <a:off x="6106741" y="2074055"/>
                <a:ext cx="6094414" cy="4783945"/>
              </a:xfrm>
              <a:prstGeom prst="rect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vert="horz" lIns="91440" tIns="45720" rIns="91440" bIns="45720" rtlCol="0">
                <a:normAutofit/>
              </a:bodyPr>
              <a:lstStyle>
                <a:lvl1pPr marL="246888" indent="-246888" algn="l" defTabSz="914400" rtl="0" eaLnBrk="1" latinLnBrk="0" hangingPunct="1">
                  <a:lnSpc>
                    <a:spcPct val="90000"/>
                  </a:lnSpc>
                  <a:spcBef>
                    <a:spcPts val="1400"/>
                  </a:spcBef>
                  <a:buFont typeface="Euphemia" pitchFamily="34" charset="0"/>
                  <a:buChar char="›"/>
                  <a:defRPr sz="2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612648" indent="-246888" algn="l" defTabSz="914400" rtl="0" eaLnBrk="1" latinLnBrk="0" hangingPunct="1">
                  <a:lnSpc>
                    <a:spcPct val="90000"/>
                  </a:lnSpc>
                  <a:spcBef>
                    <a:spcPts val="600"/>
                  </a:spcBef>
                  <a:buFont typeface="Euphemia" pitchFamily="34" charset="0"/>
                  <a:buChar char="–"/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78408" indent="-246888" algn="l" defTabSz="914400" rtl="0" eaLnBrk="1" latinLnBrk="0" hangingPunct="1">
                  <a:lnSpc>
                    <a:spcPct val="90000"/>
                  </a:lnSpc>
                  <a:spcBef>
                    <a:spcPts val="600"/>
                  </a:spcBef>
                  <a:buFont typeface="Euphemia" pitchFamily="34" charset="0"/>
                  <a:buChar char="›"/>
                  <a:defRPr sz="20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44168" indent="-246888" algn="l" defTabSz="914400" rtl="0" eaLnBrk="1" latinLnBrk="0" hangingPunct="1">
                  <a:lnSpc>
                    <a:spcPct val="90000"/>
                  </a:lnSpc>
                  <a:spcBef>
                    <a:spcPts val="600"/>
                  </a:spcBef>
                  <a:buFont typeface="Arial" pitchFamily="34" charset="0"/>
                  <a:buChar char="–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709928" indent="-246888" algn="l" defTabSz="914400" rtl="0" eaLnBrk="1" latinLnBrk="0" hangingPunct="1">
                  <a:lnSpc>
                    <a:spcPct val="90000"/>
                  </a:lnSpc>
                  <a:spcBef>
                    <a:spcPts val="600"/>
                  </a:spcBef>
                  <a:buFont typeface="Euphemia" pitchFamily="34" charset="0"/>
                  <a:buChar char="›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075688" indent="-246888" algn="l" defTabSz="914400" rtl="0" eaLnBrk="1" latinLnBrk="0" hangingPunct="1">
                  <a:lnSpc>
                    <a:spcPct val="90000"/>
                  </a:lnSpc>
                  <a:spcBef>
                    <a:spcPts val="600"/>
                  </a:spcBef>
                  <a:buFont typeface="Euphemia" pitchFamily="34" charset="0"/>
                  <a:buChar char="–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441448" indent="-246888" algn="l" defTabSz="914400" rtl="0" eaLnBrk="1" latinLnBrk="0" hangingPunct="1">
                  <a:lnSpc>
                    <a:spcPct val="90000"/>
                  </a:lnSpc>
                  <a:spcBef>
                    <a:spcPts val="600"/>
                  </a:spcBef>
                  <a:buFont typeface="Euphemia" pitchFamily="34" charset="0"/>
                  <a:buChar char="›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2807208" indent="-246888" algn="l" defTabSz="914400" rtl="0" eaLnBrk="1" latinLnBrk="0" hangingPunct="1">
                  <a:lnSpc>
                    <a:spcPct val="90000"/>
                  </a:lnSpc>
                  <a:spcBef>
                    <a:spcPts val="600"/>
                  </a:spcBef>
                  <a:buFont typeface="Euphemia" pitchFamily="34" charset="0"/>
                  <a:buChar char="–"/>
                  <a:defRPr sz="1800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172968" indent="-246888" algn="l" defTabSz="914400" rtl="0" eaLnBrk="1" latinLnBrk="0" hangingPunct="1">
                  <a:lnSpc>
                    <a:spcPct val="90000"/>
                  </a:lnSpc>
                  <a:spcBef>
                    <a:spcPts val="600"/>
                  </a:spcBef>
                  <a:buFont typeface="Euphemia" pitchFamily="34" charset="0"/>
                  <a:buChar char="›"/>
                  <a:defRPr sz="1800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vi-VN" sz="2500" b="0" i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T</m:t>
                      </m:r>
                      <m:r>
                        <a:rPr lang="vi-VN" sz="2500" b="0" i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2500" b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vi-VN" sz="25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vi-VN" sz="25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+1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vi-VN" sz="25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vi-VN" sz="25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  <m:r>
                        <a:rPr lang="vi-VN" sz="2500" b="0" i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: </m:t>
                      </m:r>
                      <m:f>
                        <m:fPr>
                          <m:ctrlPr>
                            <a:rPr lang="vi-VN" sz="2500" b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vi-VN" sz="2500" b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sz="2500" b="0" i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m:rPr>
                                  <m:sty m:val="p"/>
                                </m:rPr>
                                <a:rPr lang="vi-VN" sz="2500" b="0" i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  <m:r>
                                <a:rPr lang="vi-VN" sz="2500" b="0" i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+1)</m:t>
                              </m:r>
                            </m:e>
                            <m:sup>
                              <m:r>
                                <a:rPr lang="vi-VN" sz="2500" b="0" i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vi-VN" sz="2500" b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vi-VN" sz="2500" b="0" i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p>
                              <m:r>
                                <a:rPr lang="vi-VN" sz="2500" b="0" i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vi-VN" sz="25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  <m:r>
                        <a:rPr lang="vi-VN" sz="2500" b="0" i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vi-VN" sz="2500" b="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vi-VN" sz="2500" b="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vi-VN" sz="2500" b="0" i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T</m:t>
                      </m:r>
                      <m:r>
                        <a:rPr lang="vi-VN" sz="2500" b="0" i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vi-VN" sz="2500" b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vi-VN" sz="25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vi-VN" sz="25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+1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vi-VN" sz="25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vi-VN" sz="25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  <m:r>
                        <a:rPr lang="vi-VN" sz="2500" b="0" i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.</m:t>
                      </m:r>
                      <m:f>
                        <m:fPr>
                          <m:ctrlPr>
                            <a:rPr lang="vi-VN" sz="2500" b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vi-VN" sz="2500" b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vi-VN" sz="2500" b="0" i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p>
                              <m:r>
                                <a:rPr lang="vi-VN" sz="2500" b="0" i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vi-VN" sz="25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+1</m:t>
                          </m:r>
                        </m:num>
                        <m:den>
                          <m:sSup>
                            <m:sSupPr>
                              <m:ctrlPr>
                                <a:rPr lang="vi-VN" sz="2500" b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sz="2500" b="0" i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m:rPr>
                                  <m:sty m:val="p"/>
                                </m:rPr>
                                <a:rPr lang="vi-VN" sz="2500" b="0" i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  <m:r>
                                <a:rPr lang="vi-VN" sz="2500" b="0" i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+1)</m:t>
                              </m:r>
                            </m:e>
                            <m:sup>
                              <m:r>
                                <a:rPr lang="vi-VN" sz="2500" b="0" i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vi-VN" sz="25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indent="0">
                  <a:buNone/>
                </a:pPr>
                <a:endParaRPr lang="vi-VN" sz="25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vi-VN" sz="2500" b="0" i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T</m:t>
                      </m:r>
                      <m:r>
                        <a:rPr lang="vi-VN" sz="2500" b="0" i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2500" b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25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vi-VN" sz="25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vi-VN" sz="25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  <m:r>
                        <a:rPr lang="vi-VN" sz="2500" b="0" i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.</m:t>
                      </m:r>
                      <m:f>
                        <m:fPr>
                          <m:ctrlPr>
                            <a:rPr lang="vi-VN" sz="2500" b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vi-VN" sz="2500" b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vi-VN" sz="2500" b="0" i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p>
                              <m:r>
                                <a:rPr lang="vi-VN" sz="2500" b="0" i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vi-VN" sz="25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+1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vi-VN" sz="25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vi-VN" sz="25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</m:oMath>
                  </m:oMathPara>
                </a14:m>
                <a:endParaRPr lang="vi-VN" sz="25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indent="0">
                  <a:buNone/>
                </a:pPr>
                <a:endParaRPr lang="vi-VN" sz="25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vi-VN" sz="2500" b="0" i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T</m:t>
                      </m:r>
                      <m:r>
                        <a:rPr lang="vi-VN" sz="2500" b="0" i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vi-VN" sz="2500" b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vi-VN" sz="2500" b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vi-VN" sz="2500" b="0" i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p>
                              <m:r>
                                <a:rPr lang="vi-VN" sz="2500" b="0" i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vi-VN" sz="25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+1</m:t>
                          </m:r>
                        </m:num>
                        <m:den>
                          <m:sSup>
                            <m:sSupPr>
                              <m:ctrlPr>
                                <a:rPr lang="vi-VN" sz="2500" b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vi-VN" sz="2500" b="0" i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p>
                              <m:r>
                                <a:rPr lang="vi-VN" sz="2500" b="0" i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vi-VN" sz="25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</m:oMath>
                  </m:oMathPara>
                </a14:m>
                <a:endParaRPr lang="vi-VN" sz="25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7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6741" y="2074055"/>
                <a:ext cx="6094414" cy="478394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373247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47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5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6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6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animBg="1"/>
      <p:bldP spid="6" grpId="0" build="p" animBg="1"/>
      <p:bldP spid="7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1600201"/>
            <a:ext cx="12188825" cy="265406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/>
            <a:r>
              <a:rPr lang="vi-VN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Bài 9</a:t>
            </a:r>
            <a:r>
              <a:rPr lang="vi-VN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Biến đổi các biểu thức hữu tỉ. Giá trị của phân thức</a:t>
            </a:r>
            <a:endParaRPr lang="vi-VN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1" y="4259996"/>
            <a:ext cx="12188824" cy="1150203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Font typeface="Euphemia" pitchFamily="34" charset="0"/>
              <a:buChar char="›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1264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–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7840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4416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itchFamily="34" charset="0"/>
              <a:buChar char="–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70992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07568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–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44144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80720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–"/>
              <a:defRPr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17296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vi-VN" b="1" dirty="0" smtClean="0"/>
              <a:t>3. Giá trị của phân thức</a:t>
            </a:r>
            <a:endParaRPr lang="vi-VN" b="1" dirty="0"/>
          </a:p>
        </p:txBody>
      </p:sp>
    </p:spTree>
    <p:extLst>
      <p:ext uri="{BB962C8B-B14F-4D97-AF65-F5344CB8AC3E}">
        <p14:creationId xmlns:p14="http://schemas.microsoft.com/office/powerpoint/2010/main" val="30516914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88840"/>
            <a:ext cx="12188825" cy="4869159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vi-VN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Giá trị của phân thức được xác dịnh khi các mẫu thức khác 0</a:t>
            </a:r>
            <a:endParaRPr lang="vi-VN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2"/>
          <p:cNvSpPr txBox="1">
            <a:spLocks noGrp="1"/>
          </p:cNvSpPr>
          <p:nvPr>
            <p:ph type="title"/>
          </p:nvPr>
        </p:nvSpPr>
        <p:spPr>
          <a:xfrm>
            <a:off x="7562" y="0"/>
            <a:ext cx="12181263" cy="198884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Font typeface="Euphemia" pitchFamily="34" charset="0"/>
              <a:buChar char="›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1264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–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7840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4416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itchFamily="34" charset="0"/>
              <a:buChar char="–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70992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07568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–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44144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80720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–"/>
              <a:defRPr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17296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vi-VN" sz="7000" b="1" dirty="0" smtClean="0"/>
              <a:t>3. Giá trị của phân thức</a:t>
            </a:r>
            <a:endParaRPr lang="vi-VN" sz="7000" b="1" dirty="0"/>
          </a:p>
        </p:txBody>
      </p:sp>
    </p:spTree>
    <p:extLst>
      <p:ext uri="{BB962C8B-B14F-4D97-AF65-F5344CB8AC3E}">
        <p14:creationId xmlns:p14="http://schemas.microsoft.com/office/powerpoint/2010/main" val="49914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65" y="1417637"/>
            <a:ext cx="12188825" cy="643211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vi-VN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VD:</a:t>
            </a:r>
            <a:endParaRPr lang="vi-VN" sz="2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Content Placeholder 2"/>
              <p:cNvSpPr txBox="1">
                <a:spLocks/>
              </p:cNvSpPr>
              <p:nvPr/>
            </p:nvSpPr>
            <p:spPr>
              <a:xfrm>
                <a:off x="0" y="2074055"/>
                <a:ext cx="6094414" cy="4783945"/>
              </a:xfrm>
              <a:prstGeom prst="rect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vert="horz" lIns="91440" tIns="45720" rIns="91440" bIns="45720" rtlCol="0">
                <a:normAutofit/>
              </a:bodyPr>
              <a:lstStyle>
                <a:lvl1pPr marL="246888" indent="-246888" algn="l" defTabSz="914400" rtl="0" eaLnBrk="1" latinLnBrk="0" hangingPunct="1">
                  <a:lnSpc>
                    <a:spcPct val="90000"/>
                  </a:lnSpc>
                  <a:spcBef>
                    <a:spcPts val="1400"/>
                  </a:spcBef>
                  <a:buFont typeface="Euphemia" pitchFamily="34" charset="0"/>
                  <a:buChar char="›"/>
                  <a:defRPr sz="2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612648" indent="-246888" algn="l" defTabSz="914400" rtl="0" eaLnBrk="1" latinLnBrk="0" hangingPunct="1">
                  <a:lnSpc>
                    <a:spcPct val="90000"/>
                  </a:lnSpc>
                  <a:spcBef>
                    <a:spcPts val="600"/>
                  </a:spcBef>
                  <a:buFont typeface="Euphemia" pitchFamily="34" charset="0"/>
                  <a:buChar char="–"/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78408" indent="-246888" algn="l" defTabSz="914400" rtl="0" eaLnBrk="1" latinLnBrk="0" hangingPunct="1">
                  <a:lnSpc>
                    <a:spcPct val="90000"/>
                  </a:lnSpc>
                  <a:spcBef>
                    <a:spcPts val="600"/>
                  </a:spcBef>
                  <a:buFont typeface="Euphemia" pitchFamily="34" charset="0"/>
                  <a:buChar char="›"/>
                  <a:defRPr sz="20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44168" indent="-246888" algn="l" defTabSz="914400" rtl="0" eaLnBrk="1" latinLnBrk="0" hangingPunct="1">
                  <a:lnSpc>
                    <a:spcPct val="90000"/>
                  </a:lnSpc>
                  <a:spcBef>
                    <a:spcPts val="600"/>
                  </a:spcBef>
                  <a:buFont typeface="Arial" pitchFamily="34" charset="0"/>
                  <a:buChar char="–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709928" indent="-246888" algn="l" defTabSz="914400" rtl="0" eaLnBrk="1" latinLnBrk="0" hangingPunct="1">
                  <a:lnSpc>
                    <a:spcPct val="90000"/>
                  </a:lnSpc>
                  <a:spcBef>
                    <a:spcPts val="600"/>
                  </a:spcBef>
                  <a:buFont typeface="Euphemia" pitchFamily="34" charset="0"/>
                  <a:buChar char="›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075688" indent="-246888" algn="l" defTabSz="914400" rtl="0" eaLnBrk="1" latinLnBrk="0" hangingPunct="1">
                  <a:lnSpc>
                    <a:spcPct val="90000"/>
                  </a:lnSpc>
                  <a:spcBef>
                    <a:spcPts val="600"/>
                  </a:spcBef>
                  <a:buFont typeface="Euphemia" pitchFamily="34" charset="0"/>
                  <a:buChar char="–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441448" indent="-246888" algn="l" defTabSz="914400" rtl="0" eaLnBrk="1" latinLnBrk="0" hangingPunct="1">
                  <a:lnSpc>
                    <a:spcPct val="90000"/>
                  </a:lnSpc>
                  <a:spcBef>
                    <a:spcPts val="600"/>
                  </a:spcBef>
                  <a:buFont typeface="Euphemia" pitchFamily="34" charset="0"/>
                  <a:buChar char="›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2807208" indent="-246888" algn="l" defTabSz="914400" rtl="0" eaLnBrk="1" latinLnBrk="0" hangingPunct="1">
                  <a:lnSpc>
                    <a:spcPct val="90000"/>
                  </a:lnSpc>
                  <a:spcBef>
                    <a:spcPts val="600"/>
                  </a:spcBef>
                  <a:buFont typeface="Euphemia" pitchFamily="34" charset="0"/>
                  <a:buChar char="–"/>
                  <a:defRPr sz="1800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172968" indent="-246888" algn="l" defTabSz="914400" rtl="0" eaLnBrk="1" latinLnBrk="0" hangingPunct="1">
                  <a:lnSpc>
                    <a:spcPct val="90000"/>
                  </a:lnSpc>
                  <a:spcBef>
                    <a:spcPts val="600"/>
                  </a:spcBef>
                  <a:buFont typeface="Euphemia" pitchFamily="34" charset="0"/>
                  <a:buChar char="›"/>
                  <a:defRPr sz="1800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vi-VN" sz="2500" b="0" i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vi-VN" sz="2500" b="0" i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. </m:t>
                      </m:r>
                      <m:f>
                        <m:fPr>
                          <m:ctrlPr>
                            <a:rPr lang="vi-VN" sz="2500" b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25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7</m:t>
                          </m:r>
                          <m:r>
                            <m:rPr>
                              <m:sty m:val="p"/>
                            </m:rPr>
                            <a:rPr lang="vi-VN" sz="25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x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vi-VN" sz="25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vi-VN" sz="25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+4</m:t>
                          </m:r>
                        </m:den>
                      </m:f>
                    </m:oMath>
                  </m:oMathPara>
                </a14:m>
                <a:endParaRPr lang="vi-VN" sz="25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buFontTx/>
                  <a:buChar char="-"/>
                </a:pPr>
                <a:r>
                  <a:rPr lang="vi-VN" sz="25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Điều kiện xác định (ĐKXĐ):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vi-VN" sz="2500" b="0" i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x</m:t>
                    </m:r>
                    <m:r>
                      <a:rPr lang="vi-VN" sz="2500" b="0" i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+4≠0</m:t>
                    </m:r>
                  </m:oMath>
                </a14:m>
                <a:endParaRPr lang="vi-VN" sz="25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indent="0">
                  <a:buNone/>
                </a:pPr>
                <a:r>
                  <a:rPr lang="vi-VN" sz="25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	</a:t>
                </a:r>
                <a:r>
                  <a:rPr lang="vi-VN" sz="25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			</a:t>
                </a:r>
                <a14:m>
                  <m:oMath xmlns:m="http://schemas.openxmlformats.org/officeDocument/2006/math">
                    <m:r>
                      <a:rPr lang="vi-VN" sz="2500" i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m:rPr>
                        <m:sty m:val="p"/>
                      </m:rPr>
                      <a:rPr lang="vi-VN" sz="2500" b="0" i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x</m:t>
                    </m:r>
                    <m:r>
                      <a:rPr lang="vi-VN" sz="2500" b="0" i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≠−4</m:t>
                    </m:r>
                  </m:oMath>
                </a14:m>
                <a:endParaRPr lang="vi-VN" sz="25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indent="0">
                  <a:buNone/>
                </a:pPr>
                <a:endParaRPr lang="vi-VN" sz="25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vi-VN" sz="2500" b="0" i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b</m:t>
                      </m:r>
                      <m:r>
                        <a:rPr lang="vi-VN" sz="2500" b="0" i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. </m:t>
                      </m:r>
                      <m:f>
                        <m:fPr>
                          <m:ctrlPr>
                            <a:rPr lang="vi-VN" sz="2500" b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25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m:rPr>
                              <m:sty m:val="p"/>
                            </m:rPr>
                            <a:rPr lang="vi-VN" sz="25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x</m:t>
                          </m:r>
                        </m:num>
                        <m:den>
                          <m:r>
                            <a:rPr lang="vi-VN" sz="25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m:rPr>
                              <m:sty m:val="p"/>
                            </m:rPr>
                            <a:rPr lang="vi-VN" sz="25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vi-VN" sz="25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+4</m:t>
                          </m:r>
                        </m:den>
                      </m:f>
                    </m:oMath>
                  </m:oMathPara>
                </a14:m>
                <a:endParaRPr lang="vi-VN" sz="25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buFontTx/>
                  <a:buChar char="-"/>
                </a:pPr>
                <a:r>
                  <a:rPr lang="vi-VN" sz="25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Điều kiện xác định (ĐKXĐ): </a:t>
                </a:r>
                <a:r>
                  <a:rPr lang="vi-VN" sz="25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2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vi-VN" sz="2500" i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x</m:t>
                    </m:r>
                    <m:r>
                      <a:rPr lang="vi-VN" sz="2500" i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+4≠0</m:t>
                    </m:r>
                  </m:oMath>
                </a14:m>
                <a:endParaRPr lang="vi-VN" sz="25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indent="0">
                  <a:buNone/>
                </a:pPr>
                <a:r>
                  <a:rPr lang="vi-VN" sz="25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	</a:t>
                </a:r>
                <a:r>
                  <a:rPr lang="vi-VN" sz="25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			</a:t>
                </a:r>
                <a14:m>
                  <m:oMath xmlns:m="http://schemas.openxmlformats.org/officeDocument/2006/math">
                    <m:r>
                      <a:rPr lang="vi-VN" sz="2500" i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vi-VN" sz="2500" b="0" i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m:rPr>
                        <m:sty m:val="p"/>
                      </m:rPr>
                      <a:rPr lang="vi-VN" sz="2500" i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x</m:t>
                    </m:r>
                    <m:r>
                      <a:rPr lang="vi-VN" sz="2500" i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≠−4</m:t>
                    </m:r>
                  </m:oMath>
                </a14:m>
                <a:endParaRPr lang="vi-VN" sz="25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vi-VN" sz="250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				</a:t>
                </a:r>
                <a14:m>
                  <m:oMath xmlns:m="http://schemas.openxmlformats.org/officeDocument/2006/math">
                    <m:r>
                      <a:rPr lang="vi-VN" sz="2500" i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vi-VN" sz="2500" b="0" i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  <m:r>
                      <m:rPr>
                        <m:sty m:val="p"/>
                      </m:rPr>
                      <a:rPr lang="vi-VN" sz="2500" b="0" i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x</m:t>
                    </m:r>
                    <m:r>
                      <a:rPr lang="vi-VN" sz="2500" b="0" i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≠−2</m:t>
                    </m:r>
                  </m:oMath>
                </a14:m>
                <a:endParaRPr lang="vi-VN" sz="25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indent="0">
                  <a:buNone/>
                </a:pPr>
                <a:endParaRPr lang="vi-VN" sz="25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6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074055"/>
                <a:ext cx="6094414" cy="4783945"/>
              </a:xfrm>
              <a:prstGeom prst="rect">
                <a:avLst/>
              </a:prstGeom>
              <a:blipFill>
                <a:blip r:embed="rId2"/>
                <a:stretch>
                  <a:fillRect l="-149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Content Placeholder 2"/>
              <p:cNvSpPr txBox="1">
                <a:spLocks/>
              </p:cNvSpPr>
              <p:nvPr/>
            </p:nvSpPr>
            <p:spPr>
              <a:xfrm>
                <a:off x="6106741" y="2074055"/>
                <a:ext cx="6094414" cy="4783945"/>
              </a:xfrm>
              <a:prstGeom prst="rect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vert="horz" lIns="91440" tIns="45720" rIns="91440" bIns="45720" rtlCol="0">
                <a:normAutofit lnSpcReduction="10000"/>
              </a:bodyPr>
              <a:lstStyle>
                <a:lvl1pPr marL="246888" indent="-246888" algn="l" defTabSz="914400" rtl="0" eaLnBrk="1" latinLnBrk="0" hangingPunct="1">
                  <a:lnSpc>
                    <a:spcPct val="90000"/>
                  </a:lnSpc>
                  <a:spcBef>
                    <a:spcPts val="1400"/>
                  </a:spcBef>
                  <a:buFont typeface="Euphemia" pitchFamily="34" charset="0"/>
                  <a:buChar char="›"/>
                  <a:defRPr sz="2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612648" indent="-246888" algn="l" defTabSz="914400" rtl="0" eaLnBrk="1" latinLnBrk="0" hangingPunct="1">
                  <a:lnSpc>
                    <a:spcPct val="90000"/>
                  </a:lnSpc>
                  <a:spcBef>
                    <a:spcPts val="600"/>
                  </a:spcBef>
                  <a:buFont typeface="Euphemia" pitchFamily="34" charset="0"/>
                  <a:buChar char="–"/>
                  <a:defRPr sz="24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78408" indent="-246888" algn="l" defTabSz="914400" rtl="0" eaLnBrk="1" latinLnBrk="0" hangingPunct="1">
                  <a:lnSpc>
                    <a:spcPct val="90000"/>
                  </a:lnSpc>
                  <a:spcBef>
                    <a:spcPts val="600"/>
                  </a:spcBef>
                  <a:buFont typeface="Euphemia" pitchFamily="34" charset="0"/>
                  <a:buChar char="›"/>
                  <a:defRPr sz="20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44168" indent="-246888" algn="l" defTabSz="914400" rtl="0" eaLnBrk="1" latinLnBrk="0" hangingPunct="1">
                  <a:lnSpc>
                    <a:spcPct val="90000"/>
                  </a:lnSpc>
                  <a:spcBef>
                    <a:spcPts val="600"/>
                  </a:spcBef>
                  <a:buFont typeface="Arial" pitchFamily="34" charset="0"/>
                  <a:buChar char="–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709928" indent="-246888" algn="l" defTabSz="914400" rtl="0" eaLnBrk="1" latinLnBrk="0" hangingPunct="1">
                  <a:lnSpc>
                    <a:spcPct val="90000"/>
                  </a:lnSpc>
                  <a:spcBef>
                    <a:spcPts val="600"/>
                  </a:spcBef>
                  <a:buFont typeface="Euphemia" pitchFamily="34" charset="0"/>
                  <a:buChar char="›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075688" indent="-246888" algn="l" defTabSz="914400" rtl="0" eaLnBrk="1" latinLnBrk="0" hangingPunct="1">
                  <a:lnSpc>
                    <a:spcPct val="90000"/>
                  </a:lnSpc>
                  <a:spcBef>
                    <a:spcPts val="600"/>
                  </a:spcBef>
                  <a:buFont typeface="Euphemia" pitchFamily="34" charset="0"/>
                  <a:buChar char="–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441448" indent="-246888" algn="l" defTabSz="914400" rtl="0" eaLnBrk="1" latinLnBrk="0" hangingPunct="1">
                  <a:lnSpc>
                    <a:spcPct val="90000"/>
                  </a:lnSpc>
                  <a:spcBef>
                    <a:spcPts val="600"/>
                  </a:spcBef>
                  <a:buFont typeface="Euphemia" pitchFamily="34" charset="0"/>
                  <a:buChar char="›"/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2807208" indent="-246888" algn="l" defTabSz="914400" rtl="0" eaLnBrk="1" latinLnBrk="0" hangingPunct="1">
                  <a:lnSpc>
                    <a:spcPct val="90000"/>
                  </a:lnSpc>
                  <a:spcBef>
                    <a:spcPts val="600"/>
                  </a:spcBef>
                  <a:buFont typeface="Euphemia" pitchFamily="34" charset="0"/>
                  <a:buChar char="–"/>
                  <a:defRPr sz="1800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172968" indent="-246888" algn="l" defTabSz="914400" rtl="0" eaLnBrk="1" latinLnBrk="0" hangingPunct="1">
                  <a:lnSpc>
                    <a:spcPct val="90000"/>
                  </a:lnSpc>
                  <a:spcBef>
                    <a:spcPts val="600"/>
                  </a:spcBef>
                  <a:buFont typeface="Euphemia" pitchFamily="34" charset="0"/>
                  <a:buChar char="›"/>
                  <a:defRPr sz="1800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vi-VN" sz="2500" b="0" i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c</m:t>
                      </m:r>
                      <m:r>
                        <a:rPr lang="vi-VN" sz="2500" b="0" i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. </m:t>
                      </m:r>
                      <m:f>
                        <m:fPr>
                          <m:ctrlPr>
                            <a:rPr lang="vi-VN" sz="2500" b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25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8+</m:t>
                          </m:r>
                          <m:r>
                            <m:rPr>
                              <m:sty m:val="p"/>
                            </m:rPr>
                            <a:rPr lang="vi-VN" sz="25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x</m:t>
                          </m:r>
                        </m:num>
                        <m:den>
                          <m:r>
                            <a:rPr lang="vi-VN" sz="25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m:rPr>
                              <m:sty m:val="p"/>
                            </m:rPr>
                            <a:rPr lang="vi-VN" sz="25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vi-VN" sz="25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−9</m:t>
                          </m:r>
                        </m:den>
                      </m:f>
                    </m:oMath>
                  </m:oMathPara>
                </a14:m>
                <a:endParaRPr lang="vi-VN" sz="25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buFontTx/>
                  <a:buChar char="-"/>
                </a:pPr>
                <a:r>
                  <a:rPr lang="vi-VN" sz="25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Điều kiện xác định (ĐKXĐ):</a:t>
                </a:r>
                <a14:m>
                  <m:oMath xmlns:m="http://schemas.openxmlformats.org/officeDocument/2006/math">
                    <m:r>
                      <a:rPr lang="vi-VN" sz="2500" b="0" i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3</m:t>
                    </m:r>
                    <m:r>
                      <m:rPr>
                        <m:sty m:val="p"/>
                      </m:rPr>
                      <a:rPr lang="vi-VN" sz="2500" b="0" i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x</m:t>
                    </m:r>
                    <m:r>
                      <a:rPr lang="vi-VN" sz="2500" b="0" i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−9≠0</m:t>
                    </m:r>
                  </m:oMath>
                </a14:m>
                <a:endParaRPr lang="vi-VN" sz="25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indent="0">
                  <a:buNone/>
                </a:pPr>
                <a:r>
                  <a:rPr lang="vi-VN" sz="25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				</a:t>
                </a:r>
                <a14:m>
                  <m:oMath xmlns:m="http://schemas.openxmlformats.org/officeDocument/2006/math">
                    <m:r>
                      <a:rPr lang="vi-VN" sz="2500" i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vi-VN" sz="2500" b="0" i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  <m:r>
                      <m:rPr>
                        <m:sty m:val="p"/>
                      </m:rPr>
                      <a:rPr lang="vi-VN" sz="2500" b="0" i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x</m:t>
                    </m:r>
                    <m:r>
                      <a:rPr lang="vi-VN" sz="2500" i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vi-VN" sz="2500" b="0" i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9</m:t>
                    </m:r>
                  </m:oMath>
                </a14:m>
                <a:endParaRPr lang="vi-VN" sz="25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vi-VN" sz="25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				</a:t>
                </a:r>
                <a14:m>
                  <m:oMath xmlns:m="http://schemas.openxmlformats.org/officeDocument/2006/math">
                    <m:r>
                      <a:rPr lang="vi-VN" sz="2500" i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   </m:t>
                    </m:r>
                    <m:r>
                      <m:rPr>
                        <m:sty m:val="p"/>
                      </m:rPr>
                      <a:rPr lang="vi-VN" sz="2500" i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x</m:t>
                    </m:r>
                    <m:r>
                      <a:rPr lang="vi-VN" sz="2500" i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≠3</m:t>
                    </m:r>
                  </m:oMath>
                </a14:m>
                <a:endParaRPr lang="vi-VN" sz="2500" b="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vi-VN" sz="25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vi-VN" sz="2500" b="0" i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d</m:t>
                      </m:r>
                      <m:r>
                        <a:rPr lang="vi-VN" sz="2500" b="0" i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. </m:t>
                      </m:r>
                      <m:f>
                        <m:fPr>
                          <m:ctrlPr>
                            <a:rPr lang="vi-VN" sz="2500" b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vi-VN" sz="25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vi-VN" sz="25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−1</m:t>
                          </m:r>
                        </m:num>
                        <m:den>
                          <m:sSup>
                            <m:sSupPr>
                              <m:ctrlPr>
                                <a:rPr lang="vi-VN" sz="2500" b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vi-VN" sz="2500" b="0" i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p>
                              <m:r>
                                <a:rPr lang="vi-VN" sz="2500" b="0" i="0" smtClean="0"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vi-VN" sz="2500" b="0" i="0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</m:oMath>
                  </m:oMathPara>
                </a14:m>
                <a:endParaRPr lang="vi-VN" sz="25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buFontTx/>
                  <a:buChar char="-"/>
                </a:pPr>
                <a:r>
                  <a:rPr lang="vi-VN" sz="25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Điều kiện xác định (ĐKXĐ):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vi-VN" sz="2500" b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vi-VN" sz="2500" b="0" i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p>
                        <m:r>
                          <a:rPr lang="vi-VN" sz="2500" b="0" i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vi-VN" sz="2500" b="0" i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−1</m:t>
                    </m:r>
                    <m:r>
                      <a:rPr lang="vi-VN" sz="2500" i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≠0</m:t>
                    </m:r>
                  </m:oMath>
                </a14:m>
                <a:endParaRPr lang="vi-VN" sz="25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indent="0">
                  <a:buNone/>
                </a:pPr>
                <a:r>
                  <a:rPr lang="vi-VN" sz="25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		</a:t>
                </a:r>
                <a14:m>
                  <m:oMath xmlns:m="http://schemas.openxmlformats.org/officeDocument/2006/math">
                    <m:r>
                      <a:rPr lang="vi-VN" sz="2500" i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d>
                      <m:dPr>
                        <m:ctrlPr>
                          <a:rPr lang="vi-VN" sz="2500" b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vi-VN" sz="2500" b="0" i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x</m:t>
                        </m:r>
                        <m:r>
                          <a:rPr lang="vi-VN" sz="2500" b="0" i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+1</m:t>
                        </m:r>
                      </m:e>
                    </m:d>
                    <m:d>
                      <m:dPr>
                        <m:ctrlPr>
                          <a:rPr lang="vi-VN" sz="2500" b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vi-VN" sz="2500" b="0" i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x</m:t>
                        </m:r>
                        <m:r>
                          <a:rPr lang="vi-VN" sz="2500" b="0" i="0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e>
                    </m:d>
                    <m:r>
                      <a:rPr lang="vi-VN" sz="2500" i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vi-VN" sz="2500" b="0" i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endParaRPr lang="vi-VN" sz="25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vi-VN" sz="25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		</a:t>
                </a:r>
                <a14:m>
                  <m:oMath xmlns:m="http://schemas.openxmlformats.org/officeDocument/2006/math">
                    <m:r>
                      <a:rPr lang="vi-VN" sz="2500" i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   </m:t>
                    </m:r>
                    <m:r>
                      <m:rPr>
                        <m:sty m:val="p"/>
                      </m:rPr>
                      <a:rPr lang="vi-VN" sz="2500" i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x</m:t>
                    </m:r>
                    <m:r>
                      <a:rPr lang="vi-VN" sz="2500" b="0" i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+1≠0 </m:t>
                    </m:r>
                    <m:r>
                      <m:rPr>
                        <m:sty m:val="p"/>
                      </m:rPr>
                      <a:rPr lang="vi-VN" sz="2500" b="0" i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v</m:t>
                    </m:r>
                    <m:r>
                      <a:rPr lang="vi-VN" sz="2500" b="0" i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à </m:t>
                    </m:r>
                    <m:r>
                      <m:rPr>
                        <m:sty m:val="p"/>
                      </m:rPr>
                      <a:rPr lang="vi-VN" sz="2500" b="0" i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x</m:t>
                    </m:r>
                    <m:r>
                      <a:rPr lang="vi-VN" sz="2500" b="0" i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−1≠0</m:t>
                    </m:r>
                  </m:oMath>
                </a14:m>
                <a:endParaRPr lang="vi-VN" sz="25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indent="0">
                  <a:buNone/>
                </a:pPr>
                <a:endParaRPr lang="vi-VN" sz="25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7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6741" y="2074055"/>
                <a:ext cx="6094414" cy="4783945"/>
              </a:xfrm>
              <a:prstGeom prst="rect">
                <a:avLst/>
              </a:prstGeom>
              <a:blipFill>
                <a:blip r:embed="rId3"/>
                <a:stretch>
                  <a:fillRect l="-159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Content Placeholder 2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4990" cy="1417637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Font typeface="Euphemia" pitchFamily="34" charset="0"/>
              <a:buChar char="›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1264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–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7840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4416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itchFamily="34" charset="0"/>
              <a:buChar char="–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70992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07568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–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44144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80720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–"/>
              <a:defRPr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17296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vi-VN" sz="7000" b="1" dirty="0" smtClean="0"/>
              <a:t>3. Giá trị của phân thức</a:t>
            </a:r>
            <a:endParaRPr lang="vi-VN" sz="7000" b="1" dirty="0"/>
          </a:p>
        </p:txBody>
      </p:sp>
    </p:spTree>
    <p:extLst>
      <p:ext uri="{BB962C8B-B14F-4D97-AF65-F5344CB8AC3E}">
        <p14:creationId xmlns:p14="http://schemas.microsoft.com/office/powerpoint/2010/main" val="18880960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6" grpId="0" build="p" animBg="1"/>
      <p:bldP spid="7" grpId="0" build="p" animBg="1"/>
      <p:bldP spid="8" grpId="0" animBg="1"/>
    </p:bldLst>
  </p:timing>
</p:sld>
</file>

<file path=ppt/theme/theme1.xml><?xml version="1.0" encoding="utf-8"?>
<a:theme xmlns:a="http://schemas.openxmlformats.org/drawingml/2006/main" name="Math 16x9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th education presentation with Pi  (widescreen).potx" id="{DF132673-7A8C-4FB7-A35E-0123B6C0D98B}" vid="{CCAAB50D-2EF2-4925-80C2-C83131AE58AC}"/>
    </a:ext>
  </a:extLst>
</a:theme>
</file>

<file path=ppt/theme/theme2.xml><?xml version="1.0" encoding="utf-8"?>
<a:theme xmlns:a="http://schemas.openxmlformats.org/drawingml/2006/main" name="Office Them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Math education presentation with Pi  (widescreen)</Template>
  <TotalTime>50</TotalTime>
  <Words>256</Words>
  <Application>Microsoft Office PowerPoint</Application>
  <PresentationFormat>Custom</PresentationFormat>
  <Paragraphs>61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Euphemia</vt:lpstr>
      <vt:lpstr>Times New Roman</vt:lpstr>
      <vt:lpstr>Math 16x9</vt:lpstr>
      <vt:lpstr>Bài 9: Biến đổi các biểu thức hữu tỉ. Giá trị của phân thức</vt:lpstr>
      <vt:lpstr>Bài 9: Biến đổi các biểu thức hữu tỉ. Giá trị của phân thức</vt:lpstr>
      <vt:lpstr>Bài 9: Biến đổi các biểu thức hữu tỉ. Giá trị của phân thức</vt:lpstr>
      <vt:lpstr>1. Biểu thức hữu tỉ</vt:lpstr>
      <vt:lpstr>Bài 9: Biến đổi các biểu thức hữu tỉ. Giá trị của phân thức</vt:lpstr>
      <vt:lpstr>2. Biến đổi một biểu thức hữu tỉ thành một phân thức</vt:lpstr>
      <vt:lpstr>Bài 9: Biến đổi các biểu thức hữu tỉ. Giá trị của phân thức</vt:lpstr>
      <vt:lpstr>3. Giá trị của phân thức</vt:lpstr>
      <vt:lpstr>3. Giá trị của phân thức</vt:lpstr>
      <vt:lpstr>?2 (sgk/57)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9: Biến đổi các biểu thức hữu tỉ. Giá trị của phân thức</dc:title>
  <dc:creator>Windows User</dc:creator>
  <cp:lastModifiedBy>Windows User</cp:lastModifiedBy>
  <cp:revision>6</cp:revision>
  <dcterms:created xsi:type="dcterms:W3CDTF">2022-03-05T02:57:08Z</dcterms:created>
  <dcterms:modified xsi:type="dcterms:W3CDTF">2022-03-05T03:47:36Z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</Properties>
</file>