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63" r:id="rId4"/>
    <p:sldId id="267" r:id="rId5"/>
    <p:sldId id="272" r:id="rId6"/>
    <p:sldId id="300" r:id="rId7"/>
    <p:sldId id="276" r:id="rId8"/>
    <p:sldId id="301" r:id="rId9"/>
    <p:sldId id="295" r:id="rId10"/>
    <p:sldId id="292" r:id="rId11"/>
    <p:sldId id="302" r:id="rId12"/>
    <p:sldId id="277" r:id="rId13"/>
    <p:sldId id="278" r:id="rId14"/>
    <p:sldId id="296" r:id="rId15"/>
    <p:sldId id="298" r:id="rId16"/>
    <p:sldId id="279" r:id="rId17"/>
    <p:sldId id="282" r:id="rId18"/>
    <p:sldId id="283" r:id="rId19"/>
    <p:sldId id="284" r:id="rId20"/>
    <p:sldId id="286" r:id="rId21"/>
    <p:sldId id="285" r:id="rId22"/>
    <p:sldId id="287" r:id="rId23"/>
    <p:sldId id="280" r:id="rId24"/>
    <p:sldId id="297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.VnTime" panose="020B720000000000000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300"/>
    <a:srgbClr val="FF0000"/>
    <a:srgbClr val="E86189"/>
    <a:srgbClr val="FCDC22"/>
    <a:srgbClr val="FBDA21"/>
    <a:srgbClr val="FBE23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0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gif"/><Relationship Id="rId5" Type="http://schemas.openxmlformats.org/officeDocument/2006/relationships/image" Target="../media/image31.w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8.gif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oleObject" Target="../embeddings/oleObject20.bin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9.png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48.png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42.wmf"/><Relationship Id="rId4" Type="http://schemas.openxmlformats.org/officeDocument/2006/relationships/image" Target="../media/image47.pn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4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slide" Target="slide20.xml"/><Relationship Id="rId2" Type="http://schemas.openxmlformats.org/officeDocument/2006/relationships/audio" Target="../media/audio1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openxmlformats.org/officeDocument/2006/relationships/slide" Target="slide21.xml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slide" Target="slide19.xml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3.wmf"/><Relationship Id="rId18" Type="http://schemas.openxmlformats.org/officeDocument/2006/relationships/oleObject" Target="../embeddings/oleObject26.bin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5.bin"/><Relationship Id="rId1" Type="http://schemas.openxmlformats.org/officeDocument/2006/relationships/vmlDrawing" Target="../drawings/vmlDrawing15.vml"/><Relationship Id="rId6" Type="http://schemas.openxmlformats.org/officeDocument/2006/relationships/slide" Target="slide20.xml"/><Relationship Id="rId11" Type="http://schemas.openxmlformats.org/officeDocument/2006/relationships/image" Target="../media/image62.wmf"/><Relationship Id="rId5" Type="http://schemas.openxmlformats.org/officeDocument/2006/relationships/audio" Target="../media/audio3.wav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66.wmf"/><Relationship Id="rId4" Type="http://schemas.openxmlformats.org/officeDocument/2006/relationships/audio" Target="../media/audio6.wav"/><Relationship Id="rId9" Type="http://schemas.openxmlformats.org/officeDocument/2006/relationships/slide" Target="slide17.xml"/><Relationship Id="rId14" Type="http://schemas.openxmlformats.org/officeDocument/2006/relationships/oleObject" Target="../embeddings/oleObject2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0.wmf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slide" Target="slide20.xml"/><Relationship Id="rId11" Type="http://schemas.openxmlformats.org/officeDocument/2006/relationships/image" Target="../media/image69.wmf"/><Relationship Id="rId5" Type="http://schemas.openxmlformats.org/officeDocument/2006/relationships/audio" Target="../media/audio3.wav"/><Relationship Id="rId15" Type="http://schemas.openxmlformats.org/officeDocument/2006/relationships/image" Target="../media/image71.wmf"/><Relationship Id="rId10" Type="http://schemas.openxmlformats.org/officeDocument/2006/relationships/oleObject" Target="../embeddings/oleObject27.bin"/><Relationship Id="rId4" Type="http://schemas.openxmlformats.org/officeDocument/2006/relationships/audio" Target="../media/audio6.wav"/><Relationship Id="rId9" Type="http://schemas.openxmlformats.org/officeDocument/2006/relationships/slide" Target="slide17.xml"/><Relationship Id="rId14" Type="http://schemas.openxmlformats.org/officeDocument/2006/relationships/oleObject" Target="../embeddings/oleObject29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jpeg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jpe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slide" Target="slide3.xml"/><Relationship Id="rId23" Type="http://schemas.openxmlformats.org/officeDocument/2006/relationships/slide" Target="slide5.xml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3.wmf"/><Relationship Id="rId18" Type="http://schemas.openxmlformats.org/officeDocument/2006/relationships/oleObject" Target="../embeddings/oleObject34.bin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7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3.bin"/><Relationship Id="rId1" Type="http://schemas.openxmlformats.org/officeDocument/2006/relationships/vmlDrawing" Target="../drawings/vmlDrawing17.vml"/><Relationship Id="rId6" Type="http://schemas.openxmlformats.org/officeDocument/2006/relationships/slide" Target="slide20.xml"/><Relationship Id="rId11" Type="http://schemas.openxmlformats.org/officeDocument/2006/relationships/image" Target="../media/image72.wmf"/><Relationship Id="rId5" Type="http://schemas.openxmlformats.org/officeDocument/2006/relationships/audio" Target="../media/audio3.wav"/><Relationship Id="rId15" Type="http://schemas.openxmlformats.org/officeDocument/2006/relationships/image" Target="../media/image74.wmf"/><Relationship Id="rId10" Type="http://schemas.openxmlformats.org/officeDocument/2006/relationships/oleObject" Target="../embeddings/oleObject30.bin"/><Relationship Id="rId19" Type="http://schemas.openxmlformats.org/officeDocument/2006/relationships/image" Target="../media/image76.wmf"/><Relationship Id="rId4" Type="http://schemas.openxmlformats.org/officeDocument/2006/relationships/audio" Target="../media/audio6.wav"/><Relationship Id="rId9" Type="http://schemas.openxmlformats.org/officeDocument/2006/relationships/slide" Target="slide17.xml"/><Relationship Id="rId14" Type="http://schemas.openxmlformats.org/officeDocument/2006/relationships/oleObject" Target="../embeddings/oleObject3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6.wav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slide" Target="slide20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7.jp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8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g"/><Relationship Id="rId11" Type="http://schemas.openxmlformats.org/officeDocument/2006/relationships/image" Target="../media/image19.wmf"/><Relationship Id="rId5" Type="http://schemas.openxmlformats.org/officeDocument/2006/relationships/audio" Target="../media/audio3.wav"/><Relationship Id="rId10" Type="http://schemas.openxmlformats.org/officeDocument/2006/relationships/oleObject" Target="../embeddings/oleObject1.bin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jpg"/><Relationship Id="rId11" Type="http://schemas.openxmlformats.org/officeDocument/2006/relationships/image" Target="../media/image23.wmf"/><Relationship Id="rId5" Type="http://schemas.openxmlformats.org/officeDocument/2006/relationships/audio" Target="../media/audio3.wav"/><Relationship Id="rId10" Type="http://schemas.openxmlformats.org/officeDocument/2006/relationships/oleObject" Target="../embeddings/oleObject2.bin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1484720" y="815435"/>
            <a:ext cx="4800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800" dirty="0">
                <a:latin typeface="Times New Roman" panose="02020603050405020304" pitchFamily="18" charset="0"/>
              </a:rPr>
              <a:t>: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898933" y="777335"/>
            <a:ext cx="533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/>
              <a:t>?3</a:t>
            </a:r>
          </a:p>
        </p:txBody>
      </p:sp>
      <p:sp>
        <p:nvSpPr>
          <p:cNvPr id="8200" name="Rectangle 22"/>
          <p:cNvSpPr>
            <a:spLocks noChangeArrowheads="1"/>
          </p:cNvSpPr>
          <p:nvPr/>
        </p:nvSpPr>
        <p:spPr bwMode="auto">
          <a:xfrm>
            <a:off x="722721" y="-1280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14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580749"/>
              </p:ext>
            </p:extLst>
          </p:nvPr>
        </p:nvGraphicFramePr>
        <p:xfrm>
          <a:off x="5720170" y="570960"/>
          <a:ext cx="3132138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Equation" r:id="rId4" imgW="1422360" imgH="457200" progId="Equation.DSMT4">
                  <p:embed/>
                </p:oleObj>
              </mc:Choice>
              <mc:Fallback>
                <p:oleObj name="Equation" r:id="rId4" imgW="1422360" imgH="457200" progId="Equation.DSMT4">
                  <p:embed/>
                  <p:pic>
                    <p:nvPicPr>
                      <p:cNvPr id="514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170" y="570960"/>
                        <a:ext cx="3132138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Rectangle 24"/>
          <p:cNvSpPr>
            <a:spLocks noChangeArrowheads="1"/>
          </p:cNvSpPr>
          <p:nvPr/>
        </p:nvSpPr>
        <p:spPr bwMode="auto">
          <a:xfrm>
            <a:off x="722721" y="-14710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6" name="Rectangle 30"/>
          <p:cNvSpPr>
            <a:spLocks noChangeArrowheads="1"/>
          </p:cNvSpPr>
          <p:nvPr/>
        </p:nvSpPr>
        <p:spPr bwMode="auto">
          <a:xfrm>
            <a:off x="722721" y="-1280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" name="Picture 8" descr="Digit 1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431" y="356648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67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842638"/>
              </p:ext>
            </p:extLst>
          </p:nvPr>
        </p:nvGraphicFramePr>
        <p:xfrm>
          <a:off x="2552700" y="957263"/>
          <a:ext cx="3735388" cy="498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Equation" r:id="rId3" imgW="1384200" imgH="1828800" progId="Equation.DSMT4">
                  <p:embed/>
                </p:oleObj>
              </mc:Choice>
              <mc:Fallback>
                <p:oleObj name="Equation" r:id="rId3" imgW="1384200" imgH="1828800" progId="Equation.DSMT4">
                  <p:embed/>
                  <p:pic>
                    <p:nvPicPr>
                      <p:cNvPr id="514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2700" y="957263"/>
                        <a:ext cx="3735388" cy="498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799460" y="438363"/>
            <a:ext cx="4800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án</a:t>
            </a:r>
            <a:endParaRPr lang="en-US" altLang="en-US" sz="28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59876" y="686455"/>
            <a:ext cx="65084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*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chất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phép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nhân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1904999" y="1543704"/>
            <a:ext cx="52633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a)  </a:t>
            </a:r>
            <a:r>
              <a:rPr lang="en-US" altLang="en-US" sz="28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hoán</a:t>
            </a:r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615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750959"/>
              </p:ext>
            </p:extLst>
          </p:nvPr>
        </p:nvGraphicFramePr>
        <p:xfrm>
          <a:off x="2238375" y="2023129"/>
          <a:ext cx="169545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0" name="Equation" r:id="rId3" imgW="914400" imgH="393700" progId="Equation.DSMT4">
                  <p:embed/>
                </p:oleObj>
              </mc:Choice>
              <mc:Fallback>
                <p:oleObj name="Equation" r:id="rId3" imgW="9144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8375" y="2023129"/>
                        <a:ext cx="1695450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1904999" y="2803297"/>
            <a:ext cx="45114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b)  </a:t>
            </a:r>
            <a:r>
              <a:rPr lang="en-US" altLang="en-US" sz="28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16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889747"/>
              </p:ext>
            </p:extLst>
          </p:nvPr>
        </p:nvGraphicFramePr>
        <p:xfrm>
          <a:off x="2163764" y="3317452"/>
          <a:ext cx="291147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1" name="Equation" r:id="rId5" imgW="1612900" imgH="431800" progId="Equation.DSMT4">
                  <p:embed/>
                </p:oleObj>
              </mc:Choice>
              <mc:Fallback>
                <p:oleObj name="Equation" r:id="rId5" imgW="16129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764" y="3317452"/>
                        <a:ext cx="291147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1743959" y="4429818"/>
            <a:ext cx="59200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c)  </a:t>
            </a:r>
            <a:r>
              <a:rPr lang="en-US" altLang="en-US" sz="28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phối</a:t>
            </a:r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16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147421"/>
              </p:ext>
            </p:extLst>
          </p:nvPr>
        </p:nvGraphicFramePr>
        <p:xfrm>
          <a:off x="2011364" y="5118755"/>
          <a:ext cx="3521075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2" name="Equation" r:id="rId7" imgW="1803400" imgH="431800" progId="Equation.DSMT4">
                  <p:embed/>
                </p:oleObj>
              </mc:Choice>
              <mc:Fallback>
                <p:oleObj name="Equation" r:id="rId7" imgW="18034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1364" y="5118755"/>
                        <a:ext cx="3521075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975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8" grpId="0"/>
      <p:bldP spid="6160" grpId="0"/>
      <p:bldP spid="61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08732" y="887024"/>
            <a:ext cx="55420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nhanh</a:t>
            </a:r>
            <a:r>
              <a:rPr lang="en-US" altLang="en-US" sz="2400" dirty="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1082966" y="821011"/>
            <a:ext cx="533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?4</a:t>
            </a:r>
          </a:p>
        </p:txBody>
      </p:sp>
      <p:graphicFrame>
        <p:nvGraphicFramePr>
          <p:cNvPr id="718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970321"/>
              </p:ext>
            </p:extLst>
          </p:nvPr>
        </p:nvGraphicFramePr>
        <p:xfrm>
          <a:off x="4119563" y="622300"/>
          <a:ext cx="47212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" name="Equation" r:id="rId3" imgW="2577960" imgH="444240" progId="Equation.DSMT4">
                  <p:embed/>
                </p:oleObj>
              </mc:Choice>
              <mc:Fallback>
                <p:oleObj name="Equation" r:id="rId3" imgW="25779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622300"/>
                        <a:ext cx="47212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38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08732" y="887024"/>
            <a:ext cx="55420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nhanh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: 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082966" y="821011"/>
            <a:ext cx="533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?4</a:t>
            </a:r>
          </a:p>
        </p:txBody>
      </p:sp>
      <p:graphicFrame>
        <p:nvGraphicFramePr>
          <p:cNvPr id="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419072"/>
              </p:ext>
            </p:extLst>
          </p:nvPr>
        </p:nvGraphicFramePr>
        <p:xfrm>
          <a:off x="4119563" y="622300"/>
          <a:ext cx="47212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Equation" r:id="rId4" imgW="2577960" imgH="444240" progId="Equation.DSMT4">
                  <p:embed/>
                </p:oleObj>
              </mc:Choice>
              <mc:Fallback>
                <p:oleObj name="Equation" r:id="rId4" imgW="2577960" imgH="444240" progId="Equation.DSMT4">
                  <p:embed/>
                  <p:pic>
                    <p:nvPicPr>
                      <p:cNvPr id="718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622300"/>
                        <a:ext cx="47212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1" descr="Digit 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003" y="147911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1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84146" y="862013"/>
            <a:ext cx="55420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nhanh</a:t>
            </a:r>
            <a:r>
              <a:rPr lang="en-US" altLang="en-US" sz="2400" dirty="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1082966" y="821011"/>
            <a:ext cx="533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?4</a:t>
            </a:r>
          </a:p>
        </p:txBody>
      </p:sp>
      <p:graphicFrame>
        <p:nvGraphicFramePr>
          <p:cNvPr id="718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830395"/>
              </p:ext>
            </p:extLst>
          </p:nvPr>
        </p:nvGraphicFramePr>
        <p:xfrm>
          <a:off x="3910650" y="640869"/>
          <a:ext cx="4721225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6" name="Equation" r:id="rId3" imgW="2577960" imgH="634680" progId="Equation.DSMT4">
                  <p:embed/>
                </p:oleObj>
              </mc:Choice>
              <mc:Fallback>
                <p:oleObj name="Equation" r:id="rId3" imgW="2577960" imgH="634680" progId="Equation.DSMT4">
                  <p:embed/>
                  <p:pic>
                    <p:nvPicPr>
                      <p:cNvPr id="718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0650" y="640869"/>
                        <a:ext cx="4721225" cy="141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762317"/>
              </p:ext>
            </p:extLst>
          </p:nvPr>
        </p:nvGraphicFramePr>
        <p:xfrm>
          <a:off x="3840799" y="1348100"/>
          <a:ext cx="4860925" cy="169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7" name="Equation" r:id="rId5" imgW="2654280" imgH="761760" progId="Equation.DSMT4">
                  <p:embed/>
                </p:oleObj>
              </mc:Choice>
              <mc:Fallback>
                <p:oleObj name="Equation" r:id="rId5" imgW="2654280" imgH="761760" progId="Equation.DSMT4">
                  <p:embed/>
                  <p:pic>
                    <p:nvPicPr>
                      <p:cNvPr id="718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0799" y="1348100"/>
                        <a:ext cx="4860925" cy="169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440888"/>
              </p:ext>
            </p:extLst>
          </p:nvPr>
        </p:nvGraphicFramePr>
        <p:xfrm>
          <a:off x="3769249" y="3046725"/>
          <a:ext cx="1138237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Equation" r:id="rId7" imgW="622080" imgH="431640" progId="Equation.DSMT4">
                  <p:embed/>
                </p:oleObj>
              </mc:Choice>
              <mc:Fallback>
                <p:oleObj name="Equation" r:id="rId7" imgW="622080" imgH="431640" progId="Equation.DSMT4">
                  <p:embed/>
                  <p:pic>
                    <p:nvPicPr>
                      <p:cNvPr id="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9249" y="3046725"/>
                        <a:ext cx="1138237" cy="96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554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574800"/>
            <a:ext cx="33655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048001"/>
            <a:ext cx="3271838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image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540" y="2543764"/>
            <a:ext cx="1661850" cy="176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image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4" y="3397465"/>
            <a:ext cx="2608771" cy="102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 descr="image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628" y="3745357"/>
            <a:ext cx="3464974" cy="205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 descr="image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2" y="2269502"/>
            <a:ext cx="2238375" cy="197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48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973615"/>
              </p:ext>
            </p:extLst>
          </p:nvPr>
        </p:nvGraphicFramePr>
        <p:xfrm>
          <a:off x="5949950" y="1295400"/>
          <a:ext cx="1462088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2" name="Equation" r:id="rId9" imgW="838080" imgH="406080" progId="Equation.DSMT4">
                  <p:embed/>
                </p:oleObj>
              </mc:Choice>
              <mc:Fallback>
                <p:oleObj name="Equation" r:id="rId9" imgW="8380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9950" y="1295400"/>
                        <a:ext cx="1462088" cy="7064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34856"/>
              </p:ext>
            </p:extLst>
          </p:nvPr>
        </p:nvGraphicFramePr>
        <p:xfrm>
          <a:off x="7037390" y="2361612"/>
          <a:ext cx="1573212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3" name="Equation" r:id="rId11" imgW="901440" imgH="406080" progId="Equation.DSMT4">
                  <p:embed/>
                </p:oleObj>
              </mc:Choice>
              <mc:Fallback>
                <p:oleObj name="Equation" r:id="rId11" imgW="90144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7390" y="2361612"/>
                        <a:ext cx="1573212" cy="7064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837806"/>
              </p:ext>
            </p:extLst>
          </p:nvPr>
        </p:nvGraphicFramePr>
        <p:xfrm>
          <a:off x="7527928" y="3322754"/>
          <a:ext cx="2814637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4" name="Equation" r:id="rId13" imgW="1612800" imgH="444240" progId="Equation.DSMT4">
                  <p:embed/>
                </p:oleObj>
              </mc:Choice>
              <mc:Fallback>
                <p:oleObj name="Equation" r:id="rId13" imgW="16128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7928" y="3322754"/>
                        <a:ext cx="2814637" cy="7715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289902"/>
              </p:ext>
            </p:extLst>
          </p:nvPr>
        </p:nvGraphicFramePr>
        <p:xfrm>
          <a:off x="8088152" y="4968712"/>
          <a:ext cx="31686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5" name="Equation" r:id="rId15" imgW="1815840" imgH="444240" progId="Equation.DSMT4">
                  <p:embed/>
                </p:oleObj>
              </mc:Choice>
              <mc:Fallback>
                <p:oleObj name="Equation" r:id="rId15" imgW="18158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8152" y="4968712"/>
                        <a:ext cx="3168650" cy="7715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16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811" y="1028353"/>
            <a:ext cx="6711161" cy="5243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730" y="718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 BÌNH TRÂN TRỌNG CẢM ƠN 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BÀO CẢ NƯỚC!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216" y="9428106"/>
            <a:ext cx="1219414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845" y="1207"/>
            <a:ext cx="12191995" cy="6856793"/>
          </a:xfrm>
          <a:prstGeom prst="rect">
            <a:avLst/>
          </a:prstGeom>
        </p:spPr>
      </p:pic>
      <p:pic>
        <p:nvPicPr>
          <p:cNvPr id="7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85" y="1021507"/>
            <a:ext cx="3218967" cy="2243522"/>
          </a:xfrm>
          <a:prstGeom prst="rect">
            <a:avLst/>
          </a:prstGeom>
        </p:spPr>
      </p:pic>
      <p:pic>
        <p:nvPicPr>
          <p:cNvPr id="8" name="1a">
            <a:hlinkClick r:id="rId6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47" y="1018519"/>
            <a:ext cx="3212870" cy="2312293"/>
          </a:xfrm>
          <a:prstGeom prst="rect">
            <a:avLst/>
          </a:prstGeom>
        </p:spPr>
      </p:pic>
      <p:pic>
        <p:nvPicPr>
          <p:cNvPr id="9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94" y="1075096"/>
            <a:ext cx="3212870" cy="2255716"/>
          </a:xfrm>
          <a:prstGeom prst="rect">
            <a:avLst/>
          </a:prstGeom>
        </p:spPr>
      </p:pic>
      <p:pic>
        <p:nvPicPr>
          <p:cNvPr id="10" name="2a">
            <a:hlinkClick r:id="rId9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37" y="1047306"/>
            <a:ext cx="3205203" cy="2305071"/>
          </a:xfrm>
          <a:prstGeom prst="rect">
            <a:avLst/>
          </a:prstGeom>
        </p:spPr>
      </p:pic>
      <p:pic>
        <p:nvPicPr>
          <p:cNvPr id="11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49" y="3396157"/>
            <a:ext cx="3194581" cy="2225233"/>
          </a:xfrm>
          <a:prstGeom prst="rect">
            <a:avLst/>
          </a:prstGeom>
        </p:spPr>
      </p:pic>
      <p:pic>
        <p:nvPicPr>
          <p:cNvPr id="12" name="3a">
            <a:hlinkClick r:id="rId12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525" y="3389372"/>
            <a:ext cx="3176291" cy="2291294"/>
          </a:xfrm>
          <a:prstGeom prst="rect">
            <a:avLst/>
          </a:prstGeom>
        </p:spPr>
      </p:pic>
      <p:pic>
        <p:nvPicPr>
          <p:cNvPr id="13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94" y="3373943"/>
            <a:ext cx="3176291" cy="2225233"/>
          </a:xfrm>
          <a:prstGeom prst="rect">
            <a:avLst/>
          </a:prstGeom>
        </p:spPr>
      </p:pic>
      <p:pic>
        <p:nvPicPr>
          <p:cNvPr id="14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02" y="3389372"/>
            <a:ext cx="3173458" cy="2308524"/>
          </a:xfrm>
          <a:prstGeom prst="rect">
            <a:avLst/>
          </a:prstGeom>
        </p:spPr>
      </p:pic>
      <p:sp>
        <p:nvSpPr>
          <p:cNvPr id="3" name="Cloud 2">
            <a:hlinkClick r:id="" action="ppaction://noaction"/>
          </p:cNvPr>
          <p:cNvSpPr/>
          <p:nvPr/>
        </p:nvSpPr>
        <p:spPr>
          <a:xfrm>
            <a:off x="11178895" y="0"/>
            <a:ext cx="914400" cy="914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10675312" y="214512"/>
            <a:ext cx="914400" cy="914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87" y="2559918"/>
            <a:ext cx="675788" cy="59387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86674" y="2559918"/>
            <a:ext cx="623435" cy="593874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87" y="3779763"/>
            <a:ext cx="675788" cy="59387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498" y="3779763"/>
            <a:ext cx="675789" cy="59387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ight Arrow 1">
            <a:hlinkClick r:id="rId9" action="ppaction://hlinksldjump"/>
          </p:cNvPr>
          <p:cNvSpPr/>
          <p:nvPr/>
        </p:nvSpPr>
        <p:spPr>
          <a:xfrm>
            <a:off x="10116833" y="534473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52779" y="447872"/>
            <a:ext cx="9622533" cy="1362080"/>
            <a:chOff x="1067750" y="481455"/>
            <a:chExt cx="9622533" cy="1362080"/>
          </a:xfrm>
        </p:grpSpPr>
        <p:sp>
          <p:nvSpPr>
            <p:cNvPr id="9" name="Snip Diagonal Corner Rectangle 8"/>
            <p:cNvSpPr/>
            <p:nvPr/>
          </p:nvSpPr>
          <p:spPr>
            <a:xfrm>
              <a:off x="1067750" y="481455"/>
              <a:ext cx="9622533" cy="1362080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90000"/>
                </a:lnSpc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  <a:r>
                <a:rPr lang="en-US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>
                  <a:solidFill>
                    <a:schemeClr val="tx1"/>
                  </a:solidFill>
                  <a:latin typeface="Times New Roman" panose="02020603050405020304" pitchFamily="18" charset="0"/>
                </a:rPr>
                <a:t>Kết quả của phép tính                  là: </a:t>
              </a:r>
              <a:endParaRPr lang="en-US" altLang="en-US" sz="3200" dirty="0">
                <a:solidFill>
                  <a:schemeClr val="tx1"/>
                </a:solidFill>
                <a:latin typeface=".VnTime" panose="020B7200000000000000" pitchFamily="34" charset="0"/>
              </a:endParaRPr>
            </a:p>
          </p:txBody>
        </p:sp>
        <p:graphicFrame>
          <p:nvGraphicFramePr>
            <p:cNvPr id="1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8067418"/>
                </p:ext>
              </p:extLst>
            </p:nvPr>
          </p:nvGraphicFramePr>
          <p:xfrm>
            <a:off x="6317346" y="689221"/>
            <a:ext cx="1355725" cy="1039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31" name="Equation" r:id="rId10" imgW="545760" imgH="419040" progId="Equation.DSMT4">
                    <p:embed/>
                  </p:oleObj>
                </mc:Choice>
                <mc:Fallback>
                  <p:oleObj name="Equation" r:id="rId10" imgW="54576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17346" y="689221"/>
                          <a:ext cx="1355725" cy="10398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314615"/>
              </p:ext>
            </p:extLst>
          </p:nvPr>
        </p:nvGraphicFramePr>
        <p:xfrm>
          <a:off x="3438525" y="2738438"/>
          <a:ext cx="1238250" cy="3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2" name="Equation" r:id="rId12" imgW="469800" imgH="190440" progId="Equation.DSMT4">
                  <p:embed/>
                </p:oleObj>
              </mc:Choice>
              <mc:Fallback>
                <p:oleObj name="Equation" r:id="rId12" imgW="4698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38525" y="2738438"/>
                        <a:ext cx="1238250" cy="322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51634"/>
              </p:ext>
            </p:extLst>
          </p:nvPr>
        </p:nvGraphicFramePr>
        <p:xfrm>
          <a:off x="7256463" y="2717800"/>
          <a:ext cx="76993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3" name="Equation" r:id="rId14" imgW="291960" imgH="190440" progId="Equation.DSMT4">
                  <p:embed/>
                </p:oleObj>
              </mc:Choice>
              <mc:Fallback>
                <p:oleObj name="Equation" r:id="rId14" imgW="2919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256463" y="2717800"/>
                        <a:ext cx="769937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843791"/>
              </p:ext>
            </p:extLst>
          </p:nvPr>
        </p:nvGraphicFramePr>
        <p:xfrm>
          <a:off x="3582988" y="3914775"/>
          <a:ext cx="7683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4" name="Equation" r:id="rId16" imgW="291960" imgH="190440" progId="Equation.DSMT4">
                  <p:embed/>
                </p:oleObj>
              </mc:Choice>
              <mc:Fallback>
                <p:oleObj name="Equation" r:id="rId16" imgW="2919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582988" y="3914775"/>
                        <a:ext cx="768350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210819"/>
              </p:ext>
            </p:extLst>
          </p:nvPr>
        </p:nvGraphicFramePr>
        <p:xfrm>
          <a:off x="7256463" y="3914775"/>
          <a:ext cx="80327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5" name="Equation" r:id="rId18" imgW="304560" imgH="190440" progId="Equation.DSMT4">
                  <p:embed/>
                </p:oleObj>
              </mc:Choice>
              <mc:Fallback>
                <p:oleObj name="Equation" r:id="rId18" imgW="304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256463" y="3914775"/>
                        <a:ext cx="803275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880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10675312" y="214512"/>
            <a:ext cx="914400" cy="914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4"/>
          <p:cNvSpPr txBox="1"/>
          <p:nvPr/>
        </p:nvSpPr>
        <p:spPr>
          <a:xfrm>
            <a:off x="3795498" y="2215273"/>
            <a:ext cx="4079257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1" name="Text Box 7"/>
          <p:cNvSpPr txBox="1"/>
          <p:nvPr/>
        </p:nvSpPr>
        <p:spPr>
          <a:xfrm>
            <a:off x="3795499" y="3002822"/>
            <a:ext cx="4079257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7x</a:t>
            </a:r>
            <a:r>
              <a:rPr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2" name="Text Box 6"/>
          <p:cNvSpPr txBox="1"/>
          <p:nvPr/>
        </p:nvSpPr>
        <p:spPr>
          <a:xfrm>
            <a:off x="3795499" y="3812587"/>
            <a:ext cx="4094532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" name="Text Box 5"/>
          <p:cNvSpPr txBox="1"/>
          <p:nvPr/>
        </p:nvSpPr>
        <p:spPr>
          <a:xfrm>
            <a:off x="3795499" y="4638163"/>
            <a:ext cx="4094532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81" y="2998290"/>
            <a:ext cx="675788" cy="532283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072557" y="2219867"/>
            <a:ext cx="623435" cy="510966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81" y="3768505"/>
            <a:ext cx="675788" cy="52322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81" y="4638163"/>
            <a:ext cx="675788" cy="52322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116833" y="534473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70495" y="685800"/>
            <a:ext cx="8153400" cy="1008063"/>
            <a:chOff x="-1250733" y="1522393"/>
            <a:chExt cx="8153400" cy="1008063"/>
          </a:xfrm>
        </p:grpSpPr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-1250733" y="1720119"/>
              <a:ext cx="8153400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Câu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2: </a:t>
              </a:r>
              <a:r>
                <a:rPr lang="en-US" altLang="en-US" sz="2800" dirty="0" err="1">
                  <a:latin typeface="Times New Roman" panose="02020603050405020304" pitchFamily="18" charset="0"/>
                </a:rPr>
                <a:t>Kết</a:t>
              </a:r>
              <a:r>
                <a:rPr lang="en-US" altLang="en-US" sz="2800" dirty="0">
                  <a:latin typeface="Times New Roman" panose="02020603050405020304" pitchFamily="18" charset="0"/>
                </a:rPr>
                <a:t> quả </a:t>
              </a:r>
              <a:r>
                <a:rPr lang="en-US" altLang="en-US" sz="2800" dirty="0" err="1">
                  <a:latin typeface="Times New Roman" panose="02020603050405020304" pitchFamily="18" charset="0"/>
                </a:rPr>
                <a:t>của</a:t>
              </a:r>
              <a:r>
                <a:rPr lang="en-US" altLang="en-US" sz="2800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</a:rPr>
                <a:t>phép</a:t>
              </a:r>
              <a:r>
                <a:rPr lang="en-US" altLang="en-US" sz="2800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</a:rPr>
                <a:t>tính</a:t>
              </a:r>
              <a:r>
                <a:rPr lang="en-US" altLang="en-US" sz="2800" dirty="0">
                  <a:latin typeface="Times New Roman" panose="02020603050405020304" pitchFamily="18" charset="0"/>
                </a:rPr>
                <a:t>                   là:   </a:t>
              </a:r>
              <a:endParaRPr lang="en-US" altLang="en-US" sz="2800" b="0" dirty="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22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727721"/>
                </p:ext>
              </p:extLst>
            </p:nvPr>
          </p:nvGraphicFramePr>
          <p:xfrm>
            <a:off x="3262022" y="1522393"/>
            <a:ext cx="1285875" cy="1008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28" name="Equation" r:id="rId10" imgW="571320" imgH="444240" progId="Equation.DSMT4">
                    <p:embed/>
                  </p:oleObj>
                </mc:Choice>
                <mc:Fallback>
                  <p:oleObj name="Equation" r:id="rId10" imgW="57132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2022" y="1522393"/>
                          <a:ext cx="1285875" cy="10080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679526"/>
              </p:ext>
            </p:extLst>
          </p:nvPr>
        </p:nvGraphicFramePr>
        <p:xfrm>
          <a:off x="4372679" y="2190971"/>
          <a:ext cx="571500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Equation" r:id="rId12" imgW="253800" imgH="203040" progId="Equation.DSMT4">
                  <p:embed/>
                </p:oleObj>
              </mc:Choice>
              <mc:Fallback>
                <p:oleObj name="Equation" r:id="rId12" imgW="253800" imgH="203040" progId="Equation.DSMT4">
                  <p:embed/>
                  <p:pic>
                    <p:nvPicPr>
                      <p:cNvPr id="22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2679" y="2190971"/>
                        <a:ext cx="571500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878716"/>
              </p:ext>
            </p:extLst>
          </p:nvPr>
        </p:nvGraphicFramePr>
        <p:xfrm>
          <a:off x="4372679" y="3626926"/>
          <a:ext cx="8001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Equation" r:id="rId14" imgW="355320" imgH="444240" progId="Equation.DSMT4">
                  <p:embed/>
                </p:oleObj>
              </mc:Choice>
              <mc:Fallback>
                <p:oleObj name="Equation" r:id="rId14" imgW="355320" imgH="444240" progId="Equation.DSMT4">
                  <p:embed/>
                  <p:pic>
                    <p:nvPicPr>
                      <p:cNvPr id="1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2679" y="3626926"/>
                        <a:ext cx="800100" cy="1011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210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" action="ppaction://noaction"/>
            <a:extLst>
              <a:ext uri="{FF2B5EF4-FFF2-40B4-BE49-F238E27FC236}">
                <a16:creationId xmlns:a16="http://schemas.microsoft.com/office/drawing/2014/main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" action="ppaction://noaction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" action="ppaction://noaction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8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549056" y="95387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5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8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" action="ppaction://noaction"/>
            <a:extLst>
              <a:ext uri="{FF2B5EF4-FFF2-40B4-BE49-F238E27FC236}">
                <a16:creationId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8" action="ppaction://hlinksldjump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pic>
        <p:nvPicPr>
          <p:cNvPr id="39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10031104" y="5882185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49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29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audio>
              <p:cMediaNode vol="25758">
                <p:cTn id="3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Cloud 5"/>
          <p:cNvSpPr/>
          <p:nvPr/>
        </p:nvSpPr>
        <p:spPr>
          <a:xfrm>
            <a:off x="10675312" y="214512"/>
            <a:ext cx="914400" cy="914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219803" y="5412845"/>
            <a:ext cx="661633" cy="649731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48" y="4406543"/>
            <a:ext cx="675788" cy="532283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03" y="3450797"/>
            <a:ext cx="661633" cy="52322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7" y="2342017"/>
            <a:ext cx="675788" cy="52322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116833" y="534473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142327" y="896024"/>
            <a:ext cx="8153400" cy="904875"/>
            <a:chOff x="-38755" y="2775632"/>
            <a:chExt cx="8153400" cy="904875"/>
          </a:xfrm>
        </p:grpSpPr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>
              <a:off x="-38755" y="2968514"/>
              <a:ext cx="81534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solidFill>
                    <a:srgbClr val="FF0000"/>
                  </a:solidFill>
                  <a:latin typeface="Times New Roman" panose="02020603050405020304" pitchFamily="18" charset="0"/>
                </a:rPr>
                <a:t>Câu 3. </a:t>
              </a:r>
              <a:r>
                <a:rPr lang="en-US" altLang="en-US" sz="2800">
                  <a:latin typeface="Times New Roman" panose="02020603050405020304" pitchFamily="18" charset="0"/>
                </a:rPr>
                <a:t>Kết quả của phép tính                              là:   </a:t>
              </a:r>
              <a:endParaRPr lang="en-US" altLang="en-US" sz="2800" b="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2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48421476"/>
                </p:ext>
              </p:extLst>
            </p:nvPr>
          </p:nvGraphicFramePr>
          <p:xfrm>
            <a:off x="4341539" y="2775632"/>
            <a:ext cx="2362200" cy="904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45" name="Equation" r:id="rId10" imgW="1016000" imgH="393700" progId="Equation.DSMT4">
                    <p:embed/>
                  </p:oleObj>
                </mc:Choice>
                <mc:Fallback>
                  <p:oleObj name="Equation" r:id="rId10" imgW="1016000" imgH="393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1539" y="2775632"/>
                          <a:ext cx="2362200" cy="904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/>
          <p:cNvGrpSpPr/>
          <p:nvPr/>
        </p:nvGrpSpPr>
        <p:grpSpPr>
          <a:xfrm>
            <a:off x="4686394" y="2103438"/>
            <a:ext cx="2583583" cy="1000125"/>
            <a:chOff x="4635444" y="1975142"/>
            <a:chExt cx="2583583" cy="1000125"/>
          </a:xfrm>
        </p:grpSpPr>
        <p:sp>
          <p:nvSpPr>
            <p:cNvPr id="9" name="Text Box 4"/>
            <p:cNvSpPr txBox="1"/>
            <p:nvPr/>
          </p:nvSpPr>
          <p:spPr>
            <a:xfrm>
              <a:off x="4635444" y="2242918"/>
              <a:ext cx="2583583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22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6830993"/>
                </p:ext>
              </p:extLst>
            </p:nvPr>
          </p:nvGraphicFramePr>
          <p:xfrm>
            <a:off x="5279875" y="1975142"/>
            <a:ext cx="909638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46" name="Equation" r:id="rId12" imgW="355320" imgH="393480" progId="Equation.DSMT4">
                    <p:embed/>
                  </p:oleObj>
                </mc:Choice>
                <mc:Fallback>
                  <p:oleObj name="Equation" r:id="rId12" imgW="35532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9875" y="1975142"/>
                          <a:ext cx="909638" cy="1000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/>
          <p:nvPr/>
        </p:nvGrpSpPr>
        <p:grpSpPr>
          <a:xfrm>
            <a:off x="4706075" y="3129542"/>
            <a:ext cx="2563902" cy="1000125"/>
            <a:chOff x="4706075" y="3129542"/>
            <a:chExt cx="2563902" cy="1000125"/>
          </a:xfrm>
        </p:grpSpPr>
        <p:sp>
          <p:nvSpPr>
            <p:cNvPr id="10" name="Text Box 4"/>
            <p:cNvSpPr txBox="1"/>
            <p:nvPr/>
          </p:nvSpPr>
          <p:spPr>
            <a:xfrm>
              <a:off x="4706075" y="3450797"/>
              <a:ext cx="2563902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2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770306"/>
                </p:ext>
              </p:extLst>
            </p:nvPr>
          </p:nvGraphicFramePr>
          <p:xfrm>
            <a:off x="5345911" y="3129542"/>
            <a:ext cx="876300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47" name="Equation" r:id="rId14" imgW="342751" imgH="393529" progId="Equation.DSMT4">
                    <p:embed/>
                  </p:oleObj>
                </mc:Choice>
                <mc:Fallback>
                  <p:oleObj name="Equation" r:id="rId14" imgW="342751" imgH="39352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45911" y="3129542"/>
                          <a:ext cx="876300" cy="1000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/>
          <p:cNvGrpSpPr/>
          <p:nvPr/>
        </p:nvGrpSpPr>
        <p:grpSpPr>
          <a:xfrm>
            <a:off x="4672108" y="4136033"/>
            <a:ext cx="2597869" cy="1000125"/>
            <a:chOff x="4672108" y="4136033"/>
            <a:chExt cx="2597869" cy="1000125"/>
          </a:xfrm>
        </p:grpSpPr>
        <p:sp>
          <p:nvSpPr>
            <p:cNvPr id="12" name="Text Box 4"/>
            <p:cNvSpPr txBox="1"/>
            <p:nvPr/>
          </p:nvSpPr>
          <p:spPr>
            <a:xfrm>
              <a:off x="4672108" y="4374486"/>
              <a:ext cx="2597869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24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9639147"/>
                </p:ext>
              </p:extLst>
            </p:nvPr>
          </p:nvGraphicFramePr>
          <p:xfrm>
            <a:off x="5345911" y="4136033"/>
            <a:ext cx="854075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48" name="Equation" r:id="rId16" imgW="330057" imgH="393529" progId="Equation.DSMT4">
                    <p:embed/>
                  </p:oleObj>
                </mc:Choice>
                <mc:Fallback>
                  <p:oleObj name="Equation" r:id="rId16" imgW="330057" imgH="39352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45911" y="4136033"/>
                          <a:ext cx="854075" cy="1000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4672108" y="5298175"/>
            <a:ext cx="2597869" cy="1000125"/>
            <a:chOff x="4672108" y="5298175"/>
            <a:chExt cx="2597869" cy="1000125"/>
          </a:xfrm>
        </p:grpSpPr>
        <p:sp>
          <p:nvSpPr>
            <p:cNvPr id="13" name="Text Box 4"/>
            <p:cNvSpPr txBox="1"/>
            <p:nvPr/>
          </p:nvSpPr>
          <p:spPr>
            <a:xfrm>
              <a:off x="4672108" y="5560607"/>
              <a:ext cx="2597869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25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0254258"/>
                </p:ext>
              </p:extLst>
            </p:nvPr>
          </p:nvGraphicFramePr>
          <p:xfrm>
            <a:off x="5258675" y="5298175"/>
            <a:ext cx="877888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49" name="Equation" r:id="rId18" imgW="342751" imgH="393529" progId="Equation.DSMT4">
                    <p:embed/>
                  </p:oleObj>
                </mc:Choice>
                <mc:Fallback>
                  <p:oleObj name="Equation" r:id="rId18" imgW="342751" imgH="39352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58675" y="5298175"/>
                          <a:ext cx="877888" cy="1000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4319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87888" y="865625"/>
            <a:ext cx="4229043" cy="6340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latin typeface=".VnTime" panose="020B7200000000000000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0675312" y="214512"/>
            <a:ext cx="914400" cy="914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4"/>
          <p:cNvSpPr txBox="1"/>
          <p:nvPr/>
        </p:nvSpPr>
        <p:spPr>
          <a:xfrm>
            <a:off x="1386249" y="1977927"/>
            <a:ext cx="10522039" cy="11695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AutoNum type="alphaUcPeriod"/>
            </a:pPr>
            <a:r>
              <a:rPr lang="en-US" altLang="en-US" sz="2800">
                <a:latin typeface="Times New Roman" panose="02020603050405020304" pitchFamily="18" charset="0"/>
              </a:rPr>
              <a:t>Muốn nhân hai phân thức, ta nhân các tử thức với nhau, 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giữ nguyên mẫu thức.</a:t>
            </a:r>
          </a:p>
        </p:txBody>
      </p:sp>
      <p:sp>
        <p:nvSpPr>
          <p:cNvPr id="11" name="Text Box 4"/>
          <p:cNvSpPr txBox="1"/>
          <p:nvPr/>
        </p:nvSpPr>
        <p:spPr>
          <a:xfrm>
            <a:off x="1386249" y="3600520"/>
            <a:ext cx="9924777" cy="11695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B. Muốn nhân hai phân thức, ta nhân các tử thức với nhau, 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nhân các mẫu thức với nhau.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924" y="2049596"/>
            <a:ext cx="675788" cy="52322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999308" y="3739061"/>
            <a:ext cx="623435" cy="510966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5" name="Right Arrow 14">
            <a:hlinkClick r:id="rId8" action="ppaction://hlinksldjump"/>
          </p:cNvPr>
          <p:cNvSpPr/>
          <p:nvPr/>
        </p:nvSpPr>
        <p:spPr>
          <a:xfrm>
            <a:off x="10116833" y="534473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6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09" y="986218"/>
            <a:ext cx="8750082" cy="5504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43" y="1060627"/>
            <a:ext cx="7712766" cy="5243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5589" y="147619"/>
            <a:ext cx="6612836" cy="852179"/>
          </a:xfrm>
        </p:spPr>
        <p:txBody>
          <a:bodyPr>
            <a:norm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 LÀ SỨC MẠNH !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216" y="9428106"/>
            <a:ext cx="1219414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07"/>
            <a:ext cx="12191995" cy="6856793"/>
          </a:xfrm>
          <a:prstGeom prst="rect">
            <a:avLst/>
          </a:prstGeom>
        </p:spPr>
      </p:pic>
      <p:pic>
        <p:nvPicPr>
          <p:cNvPr id="7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24" y="999798"/>
            <a:ext cx="3218967" cy="2243522"/>
          </a:xfrm>
          <a:prstGeom prst="rect">
            <a:avLst/>
          </a:prstGeom>
        </p:spPr>
      </p:pic>
      <p:pic>
        <p:nvPicPr>
          <p:cNvPr id="9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73" y="1060627"/>
            <a:ext cx="3212870" cy="2255716"/>
          </a:xfrm>
          <a:prstGeom prst="rect">
            <a:avLst/>
          </a:prstGeom>
        </p:spPr>
      </p:pic>
      <p:pic>
        <p:nvPicPr>
          <p:cNvPr id="11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245" y="3441303"/>
            <a:ext cx="3194581" cy="2225233"/>
          </a:xfrm>
          <a:prstGeom prst="rect">
            <a:avLst/>
          </a:prstGeom>
        </p:spPr>
      </p:pic>
      <p:pic>
        <p:nvPicPr>
          <p:cNvPr id="13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68" y="3329682"/>
            <a:ext cx="3176291" cy="2225233"/>
          </a:xfrm>
          <a:prstGeom prst="rect">
            <a:avLst/>
          </a:prstGeom>
        </p:spPr>
      </p:pic>
      <p:sp>
        <p:nvSpPr>
          <p:cNvPr id="3" name="Cloud 2">
            <a:hlinkClick r:id="" action="ppaction://noaction"/>
          </p:cNvPr>
          <p:cNvSpPr/>
          <p:nvPr/>
        </p:nvSpPr>
        <p:spPr>
          <a:xfrm>
            <a:off x="11178895" y="0"/>
            <a:ext cx="914400" cy="914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581400" y="334964"/>
            <a:ext cx="4648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HƯỚNG DẪN VỀ NHÀ 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676400" y="1095376"/>
            <a:ext cx="8991600" cy="543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0">
                <a:latin typeface="Times New Roman" panose="02020603050405020304" pitchFamily="18" charset="0"/>
              </a:rPr>
              <a:t>Học thuộc quy tắc, tính chất phép nhân các phân thức đại số.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0">
                <a:latin typeface="Times New Roman" panose="02020603050405020304" pitchFamily="18" charset="0"/>
              </a:rPr>
              <a:t>- Xem lại các bài tập đã giải.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0">
                <a:latin typeface="Times New Roman" panose="02020603050405020304" pitchFamily="18" charset="0"/>
              </a:rPr>
              <a:t> Bài tập về nhà: 38, 39, 40 (SGK Tr52); bài 29, 30, 31, 32 (SBT Tr32-33).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0">
                <a:latin typeface="Times New Roman" panose="02020603050405020304" pitchFamily="18" charset="0"/>
              </a:rPr>
              <a:t> Tiết sau học bài mới </a:t>
            </a:r>
            <a:r>
              <a:rPr lang="en-US" altLang="en-US" sz="2800" b="0" i="1">
                <a:latin typeface="Times New Roman" panose="02020603050405020304" pitchFamily="18" charset="0"/>
              </a:rPr>
              <a:t>“Bài 8. Phép chia các phân thức đại số”.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0" i="1">
                <a:latin typeface="Times New Roman" panose="02020603050405020304" pitchFamily="18" charset="0"/>
              </a:rPr>
              <a:t>* Chuẩn bị: Ôn tập kiến thức phân số đối, quy tắc chia phân số (lớp 6). tìm hiểu ?1, ?2 (SGK Tr53).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0">
                <a:latin typeface="Times New Roman" panose="02020603050405020304" pitchFamily="18" charset="0"/>
              </a:rPr>
              <a:t>------o0o------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1524001" y="31109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80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2760" y="438150"/>
            <a:ext cx="8153400" cy="992188"/>
            <a:chOff x="-38755" y="2732537"/>
            <a:chExt cx="8153400" cy="992188"/>
          </a:xfrm>
        </p:grpSpPr>
        <p:sp>
          <p:nvSpPr>
            <p:cNvPr id="3" name="Text Box 29"/>
            <p:cNvSpPr txBox="1">
              <a:spLocks noChangeArrowheads="1"/>
            </p:cNvSpPr>
            <p:nvPr/>
          </p:nvSpPr>
          <p:spPr bwMode="auto">
            <a:xfrm>
              <a:off x="-38755" y="2968514"/>
              <a:ext cx="81534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Thực</a:t>
              </a:r>
              <a:r>
                <a:rPr lang="en-US" alt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hiện</a:t>
              </a:r>
              <a:r>
                <a:rPr lang="en-US" alt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phép</a:t>
              </a:r>
              <a:r>
                <a:rPr lang="en-US" alt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2800" dirty="0" smtClean="0">
                  <a:latin typeface="Times New Roman" panose="02020603050405020304" pitchFamily="18" charset="0"/>
                </a:rPr>
                <a:t>:   </a:t>
              </a:r>
              <a:endParaRPr lang="en-US" altLang="en-US" sz="2800" b="0" dirty="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4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9943838"/>
                </p:ext>
              </p:extLst>
            </p:nvPr>
          </p:nvGraphicFramePr>
          <p:xfrm>
            <a:off x="3456010" y="2732537"/>
            <a:ext cx="4133850" cy="992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8" name="Equation" r:id="rId3" imgW="1777680" imgH="431640" progId="Equation.DSMT4">
                    <p:embed/>
                  </p:oleObj>
                </mc:Choice>
                <mc:Fallback>
                  <p:oleObj name="Equation" r:id="rId3" imgW="1777680" imgH="431640" progId="Equation.DSMT4">
                    <p:embed/>
                    <p:pic>
                      <p:nvPicPr>
                        <p:cNvPr id="2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6010" y="2732537"/>
                          <a:ext cx="4133850" cy="9921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034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0398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252329" y="4336099"/>
              <a:ext cx="8915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8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263549" y="4336099"/>
              <a:ext cx="8691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6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201032" y="4336099"/>
              <a:ext cx="994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C.10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201032" y="4336099"/>
              <a:ext cx="994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D.15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99BDEE1-934A-4620-8521-F006D3E68E6C}"/>
                </a:ext>
              </a:extLst>
            </p:cNvPr>
            <p:cNvGrpSpPr/>
            <p:nvPr/>
          </p:nvGrpSpPr>
          <p:grpSpPr>
            <a:xfrm>
              <a:off x="1930400" y="663984"/>
              <a:ext cx="9143085" cy="2017486"/>
              <a:chOff x="1930400" y="663984"/>
              <a:chExt cx="9143085" cy="20174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061FC1E-45D0-44EE-8E6E-FAF1E5314FA3}"/>
                  </a:ext>
                </a:extLst>
              </p:cNvPr>
              <p:cNvSpPr/>
              <p:nvPr/>
            </p:nvSpPr>
            <p:spPr>
              <a:xfrm>
                <a:off x="1930400" y="663984"/>
                <a:ext cx="9143085" cy="2017486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7B73DD2-DA58-47B7-9EA1-FAFC5DD88A0B}"/>
                  </a:ext>
                </a:extLst>
              </p:cNvPr>
              <p:cNvSpPr/>
              <p:nvPr/>
            </p:nvSpPr>
            <p:spPr>
              <a:xfrm>
                <a:off x="2089599" y="794613"/>
                <a:ext cx="8824686" cy="1756228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 quả của phép nhân hai phân số            là:</a:t>
                </a:r>
                <a:endPara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9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0881386"/>
                </p:ext>
              </p:extLst>
            </p:nvPr>
          </p:nvGraphicFramePr>
          <p:xfrm>
            <a:off x="8950325" y="1131888"/>
            <a:ext cx="876300" cy="971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2" name="Equation" r:id="rId10" imgW="355320" imgH="393480" progId="Equation.DSMT4">
                    <p:embed/>
                  </p:oleObj>
                </mc:Choice>
                <mc:Fallback>
                  <p:oleObj name="Equation" r:id="rId10" imgW="35532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50325" y="1131888"/>
                          <a:ext cx="876300" cy="971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Right Arrow 2">
            <a:hlinkClick r:id="rId7" action="ppaction://hlinksldjump"/>
          </p:cNvPr>
          <p:cNvSpPr/>
          <p:nvPr/>
        </p:nvSpPr>
        <p:spPr>
          <a:xfrm>
            <a:off x="10455452" y="58084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9C874C-8CAE-4AEC-B390-242EC3D4EC5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212254" y="4336099"/>
              <a:ext cx="9717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B.20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201032" y="4336099"/>
              <a:ext cx="994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D.10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180326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201032" y="4336099"/>
              <a:ext cx="994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A.12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201032" y="4336099"/>
              <a:ext cx="994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C.14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99BDEE1-934A-4620-8521-F006D3E68E6C}"/>
                </a:ext>
              </a:extLst>
            </p:cNvPr>
            <p:cNvGrpSpPr/>
            <p:nvPr/>
          </p:nvGrpSpPr>
          <p:grpSpPr>
            <a:xfrm>
              <a:off x="1930400" y="663984"/>
              <a:ext cx="9143085" cy="2017486"/>
              <a:chOff x="1930400" y="663984"/>
              <a:chExt cx="9143085" cy="20174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061FC1E-45D0-44EE-8E6E-FAF1E5314FA3}"/>
                  </a:ext>
                </a:extLst>
              </p:cNvPr>
              <p:cNvSpPr/>
              <p:nvPr/>
            </p:nvSpPr>
            <p:spPr>
              <a:xfrm>
                <a:off x="1930400" y="663984"/>
                <a:ext cx="9143085" cy="2017486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7B73DD2-DA58-47B7-9EA1-FAFC5DD88A0B}"/>
                  </a:ext>
                </a:extLst>
              </p:cNvPr>
              <p:cNvSpPr/>
              <p:nvPr/>
            </p:nvSpPr>
            <p:spPr>
              <a:xfrm>
                <a:off x="2089599" y="794613"/>
                <a:ext cx="8824686" cy="1756228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 quả của phép nhân hai phân số           là:</a:t>
                </a:r>
                <a:endParaRPr lang="en-US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0625437"/>
                </p:ext>
              </p:extLst>
            </p:nvPr>
          </p:nvGraphicFramePr>
          <p:xfrm>
            <a:off x="8775700" y="1150938"/>
            <a:ext cx="1039813" cy="976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4" name="Equation" r:id="rId10" imgW="419040" imgH="393480" progId="Equation.DSMT4">
                    <p:embed/>
                  </p:oleObj>
                </mc:Choice>
                <mc:Fallback>
                  <p:oleObj name="Equation" r:id="rId10" imgW="41904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75700" y="1150938"/>
                          <a:ext cx="1039813" cy="976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Right Arrow 25">
            <a:hlinkClick r:id="rId8" action="ppaction://hlinksldjump"/>
          </p:cNvPr>
          <p:cNvSpPr/>
          <p:nvPr/>
        </p:nvSpPr>
        <p:spPr>
          <a:xfrm>
            <a:off x="10455452" y="58084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930400" y="838201"/>
            <a:ext cx="7137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en-US" sz="32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2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2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tắc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930400" y="1588135"/>
            <a:ext cx="993104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>
                <a:solidFill>
                  <a:srgbClr val="CC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3200" b="0">
                <a:latin typeface="Times New Roman" panose="02020603050405020304" pitchFamily="18" charset="0"/>
              </a:rPr>
              <a:t>Muốn nhân hai phân số, ta nhân các tử với nhau và nhân các mẫu với nhau .</a:t>
            </a:r>
          </a:p>
        </p:txBody>
      </p:sp>
      <p:graphicFrame>
        <p:nvGraphicFramePr>
          <p:cNvPr id="20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748411"/>
              </p:ext>
            </p:extLst>
          </p:nvPr>
        </p:nvGraphicFramePr>
        <p:xfrm>
          <a:off x="4806950" y="2830513"/>
          <a:ext cx="2335213" cy="130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Equation" r:id="rId3" imgW="685800" imgH="393480" progId="Equation.DSMT4">
                  <p:embed/>
                </p:oleObj>
              </mc:Choice>
              <mc:Fallback>
                <p:oleObj name="Equation" r:id="rId3" imgW="685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950" y="2830513"/>
                        <a:ext cx="2335213" cy="1303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2261818" y="4653868"/>
            <a:ext cx="7636325" cy="8382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8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8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28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tự</a:t>
            </a:r>
            <a:endParaRPr lang="en-US" altLang="en-US" sz="2800" dirty="0" smtClean="0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8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2800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6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545381" y="345819"/>
            <a:ext cx="9220029" cy="8382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 smtClean="0">
                <a:solidFill>
                  <a:srgbClr val="FF03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dirty="0" smtClean="0">
                <a:solidFill>
                  <a:srgbClr val="FF0300"/>
                </a:solidFill>
                <a:latin typeface="Times New Roman" panose="02020603050405020304" pitchFamily="18" charset="0"/>
              </a:rPr>
              <a:t> 31. PHÉP NHÂN CÁC PHÂN THỨC ĐẠI SỐ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08250" y="1479551"/>
            <a:ext cx="3054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>
                <a:latin typeface="Times New Roman" panose="02020603050405020304" pitchFamily="18" charset="0"/>
              </a:rPr>
              <a:t>Cho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800" b="0" dirty="0"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/>
          </p:nvPr>
        </p:nvGraphicFramePr>
        <p:xfrm>
          <a:off x="5514975" y="1200150"/>
          <a:ext cx="661988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Equation" r:id="rId3" imgW="279360" imgH="444240" progId="Equation.DSMT4">
                  <p:embed/>
                </p:oleObj>
              </mc:Choice>
              <mc:Fallback>
                <p:oleObj name="Equation" r:id="rId3" imgW="279360" imgH="444240" progId="Equation.DSMT4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975" y="1200150"/>
                        <a:ext cx="661988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276975" y="14239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latin typeface="Times New Roman" panose="02020603050405020304" pitchFamily="18" charset="0"/>
              </a:rPr>
              <a:t>và</a:t>
            </a:r>
            <a:endParaRPr lang="en-US" altLang="en-US" sz="2800" b="0" dirty="0">
              <a:latin typeface="Times New Roman" panose="02020603050405020304" pitchFamily="18" charset="0"/>
            </a:endParaRPr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/>
          </p:nvPr>
        </p:nvGraphicFramePr>
        <p:xfrm>
          <a:off x="7140575" y="1192213"/>
          <a:ext cx="817563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Equation" r:id="rId5" imgW="330120" imgH="419040" progId="Equation.DSMT4">
                  <p:embed/>
                </p:oleObj>
              </mc:Choice>
              <mc:Fallback>
                <p:oleObj name="Equation" r:id="rId5" imgW="330120" imgH="419040" progId="Equation.DSMT4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0575" y="1192213"/>
                        <a:ext cx="817563" cy="103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28800" y="2209800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tử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tử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mẫu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mẫu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0" i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800" b="0" i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1952625" y="1504950"/>
            <a:ext cx="533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?1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665401" y="3597872"/>
            <a:ext cx="49419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tắc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2131254" y="4165889"/>
            <a:ext cx="8229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800" dirty="0">
                <a:latin typeface="Times New Roman" panose="02020603050405020304" pitchFamily="18" charset="0"/>
              </a:rPr>
              <a:t>, ta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mẫu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1181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9" grpId="0"/>
      <p:bldP spid="10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530498" y="402431"/>
            <a:ext cx="4944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thức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:</a:t>
            </a:r>
            <a:r>
              <a:rPr lang="en-US" altLang="en-US" sz="2800" b="0" dirty="0" smtClean="0">
                <a:latin typeface="Times New Roman" panose="02020603050405020304" pitchFamily="18" charset="0"/>
              </a:rPr>
              <a:t> </a:t>
            </a:r>
            <a:endParaRPr lang="en-US" altLang="en-US" sz="2800" b="0" dirty="0">
              <a:latin typeface="Times New Roman" panose="02020603050405020304" pitchFamily="18" charset="0"/>
            </a:endParaRP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1828800" y="452438"/>
            <a:ext cx="278449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?2</a:t>
            </a:r>
          </a:p>
        </p:txBody>
      </p:sp>
      <p:graphicFrame>
        <p:nvGraphicFramePr>
          <p:cNvPr id="513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1583999"/>
              </p:ext>
            </p:extLst>
          </p:nvPr>
        </p:nvGraphicFramePr>
        <p:xfrm>
          <a:off x="2362201" y="1207907"/>
          <a:ext cx="2982797" cy="1101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6" name="Equation" r:id="rId3" imgW="1015920" imgH="419040" progId="Equation.DSMT4">
                  <p:embed/>
                </p:oleObj>
              </mc:Choice>
              <mc:Fallback>
                <p:oleObj name="Equation" r:id="rId3" imgW="10159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1207907"/>
                        <a:ext cx="2982797" cy="11016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05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Digit 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55" y="26395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116676" y="419428"/>
            <a:ext cx="4944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thức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:</a:t>
            </a:r>
            <a:r>
              <a:rPr lang="en-US" altLang="en-US" sz="2800" b="0" dirty="0" smtClean="0">
                <a:latin typeface="Times New Roman" panose="02020603050405020304" pitchFamily="18" charset="0"/>
              </a:rPr>
              <a:t> </a:t>
            </a:r>
            <a:endParaRPr lang="en-US" altLang="en-US" sz="2800" b="0" dirty="0">
              <a:latin typeface="Times New Roman" panose="02020603050405020304" pitchFamily="18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1828800" y="452438"/>
            <a:ext cx="278449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?2</a:t>
            </a:r>
          </a:p>
        </p:txBody>
      </p:sp>
      <p:graphicFrame>
        <p:nvGraphicFramePr>
          <p:cNvPr id="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513317"/>
              </p:ext>
            </p:extLst>
          </p:nvPr>
        </p:nvGraphicFramePr>
        <p:xfrm>
          <a:off x="2362201" y="1207907"/>
          <a:ext cx="2982797" cy="1101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Equation" r:id="rId5" imgW="1015920" imgH="419040" progId="Equation.DSMT4">
                  <p:embed/>
                </p:oleObj>
              </mc:Choice>
              <mc:Fallback>
                <p:oleObj name="Equation" r:id="rId5" imgW="1015920" imgH="419040" progId="Equation.DSMT4">
                  <p:embed/>
                  <p:pic>
                    <p:nvPicPr>
                      <p:cNvPr id="513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1207907"/>
                        <a:ext cx="2982797" cy="11016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783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1362170" y="928557"/>
            <a:ext cx="4800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800" dirty="0">
                <a:latin typeface="Times New Roman" panose="02020603050405020304" pitchFamily="18" charset="0"/>
              </a:rPr>
              <a:t>: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776383" y="890457"/>
            <a:ext cx="533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/>
              <a:t>?3</a:t>
            </a:r>
          </a:p>
        </p:txBody>
      </p:sp>
      <p:sp>
        <p:nvSpPr>
          <p:cNvPr id="8200" name="Rectangle 22"/>
          <p:cNvSpPr>
            <a:spLocks noChangeArrowheads="1"/>
          </p:cNvSpPr>
          <p:nvPr/>
        </p:nvSpPr>
        <p:spPr bwMode="auto">
          <a:xfrm>
            <a:off x="600171" y="-14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14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600962"/>
              </p:ext>
            </p:extLst>
          </p:nvPr>
        </p:nvGraphicFramePr>
        <p:xfrm>
          <a:off x="5638800" y="698500"/>
          <a:ext cx="304800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Equation" r:id="rId3" imgW="1384200" imgH="444240" progId="Equation.DSMT4">
                  <p:embed/>
                </p:oleObj>
              </mc:Choice>
              <mc:Fallback>
                <p:oleObj name="Equation" r:id="rId3" imgW="1384200" imgH="444240" progId="Equation.DSMT4">
                  <p:embed/>
                  <p:pic>
                    <p:nvPicPr>
                      <p:cNvPr id="514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698500"/>
                        <a:ext cx="3048000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Rectangle 24"/>
          <p:cNvSpPr>
            <a:spLocks noChangeArrowheads="1"/>
          </p:cNvSpPr>
          <p:nvPr/>
        </p:nvSpPr>
        <p:spPr bwMode="auto">
          <a:xfrm>
            <a:off x="600171" y="-339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6" name="Rectangle 30"/>
          <p:cNvSpPr>
            <a:spLocks noChangeArrowheads="1"/>
          </p:cNvSpPr>
          <p:nvPr/>
        </p:nvSpPr>
        <p:spPr bwMode="auto">
          <a:xfrm>
            <a:off x="600171" y="-14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5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2172&quot;&gt;&lt;object type=&quot;3&quot; unique_id=&quot;12173&quot;&gt;&lt;property id=&quot;20148&quot; value=&quot;5&quot;/&gt;&lt;property id=&quot;20300&quot; value=&quot;Slide 2&quot;/&gt;&lt;property id=&quot;20307&quot; value=&quot;271&quot;/&gt;&lt;/object&gt;&lt;object type=&quot;3&quot; unique_id=&quot;12174&quot;&gt;&lt;property id=&quot;20148&quot; value=&quot;5&quot;/&gt;&lt;property id=&quot;20300&quot; value=&quot;Slide 3&quot;/&gt;&lt;property id=&quot;20307&quot; value=&quot;256&quot;/&gt;&lt;/object&gt;&lt;object type=&quot;3&quot; unique_id=&quot;12179&quot;&gt;&lt;property id=&quot;20148&quot; value=&quot;5&quot;/&gt;&lt;property id=&quot;20300&quot; value=&quot;Slide 4&quot;/&gt;&lt;property id=&quot;20307&quot; value=&quot;263&quot;/&gt;&lt;/object&gt;&lt;object type=&quot;3&quot; unique_id=&quot;12183&quot;&gt;&lt;property id=&quot;20148&quot; value=&quot;5&quot;/&gt;&lt;property id=&quot;20300&quot; value=&quot;Slide 5&quot;/&gt;&lt;property id=&quot;20307&quot; value=&quot;267&quot;/&gt;&lt;/object&gt;&lt;object type=&quot;3&quot; unique_id=&quot;12229&quot;&gt;&lt;property id=&quot;20148&quot; value=&quot;5&quot;/&gt;&lt;property id=&quot;20300&quot; value=&quot;Slide 6&quot;/&gt;&lt;property id=&quot;20307&quot; value=&quot;272&quot;/&gt;&lt;/object&gt;&lt;object type=&quot;3&quot; unique_id=&quot;12230&quot;&gt;&lt;property id=&quot;20148&quot; value=&quot;5&quot;/&gt;&lt;property id=&quot;20300&quot; value=&quot;Slide 7&quot;/&gt;&lt;property id=&quot;20307&quot; value=&quot;273&quot;/&gt;&lt;/object&gt;&lt;object type=&quot;3&quot; unique_id=&quot;12380&quot;&gt;&lt;property id=&quot;20148&quot; value=&quot;5&quot;/&gt;&lt;property id=&quot;20300&quot; value=&quot;Slide 8&quot;/&gt;&lt;property id=&quot;20307&quot; value=&quot;274&quot;/&gt;&lt;/object&gt;&lt;object type=&quot;3&quot; unique_id=&quot;12489&quot;&gt;&lt;property id=&quot;20148&quot; value=&quot;5&quot;/&gt;&lt;property id=&quot;20300&quot; value=&quot;Slide 9&quot;/&gt;&lt;property id=&quot;20307&quot; value=&quot;275&quot;/&gt;&lt;/object&gt;&lt;object type=&quot;3&quot; unique_id=&quot;12560&quot;&gt;&lt;property id=&quot;20148&quot; value=&quot;5&quot;/&gt;&lt;property id=&quot;20300&quot; value=&quot;Slide 10&quot;/&gt;&lt;property id=&quot;20307&quot; value=&quot;276&quot;/&gt;&lt;/object&gt;&lt;object type=&quot;3&quot; unique_id=&quot;12648&quot;&gt;&lt;property id=&quot;20148&quot; value=&quot;5&quot;/&gt;&lt;property id=&quot;20300&quot; value=&quot;Slide 11&quot;/&gt;&lt;property id=&quot;20307&quot; value=&quot;277&quot;/&gt;&lt;/object&gt;&lt;object type=&quot;3&quot; unique_id=&quot;12721&quot;&gt;&lt;property id=&quot;20148&quot; value=&quot;5&quot;/&gt;&lt;property id=&quot;20300&quot; value=&quot;Slide 12&quot;/&gt;&lt;property id=&quot;20307&quot; value=&quot;278&quot;/&gt;&lt;/object&gt;&lt;object type=&quot;3&quot; unique_id=&quot;12761&quot;&gt;&lt;property id=&quot;20148&quot; value=&quot;5&quot;/&gt;&lt;property id=&quot;20300&quot; value=&quot;Slide 13&quot;/&gt;&lt;property id=&quot;20307&quot; value=&quot;279&quot;/&gt;&lt;/object&gt;&lt;object type=&quot;3&quot; unique_id=&quot;12804&quot;&gt;&lt;property id=&quot;20148&quot; value=&quot;5&quot;/&gt;&lt;property id=&quot;20300&quot; value=&quot;Slide 20&quot;/&gt;&lt;property id=&quot;20307&quot; value=&quot;280&quot;/&gt;&lt;/object&gt;&lt;object type=&quot;3&quot; unique_id=&quot;27945&quot;&gt;&lt;property id=&quot;20148&quot; value=&quot;5&quot;/&gt;&lt;property id=&quot;20300&quot; value=&quot;Slide 1&quot;/&gt;&lt;property id=&quot;20307&quot; value=&quot;281&quot;/&gt;&lt;/object&gt;&lt;object type=&quot;3&quot; unique_id=&quot;28367&quot;&gt;&lt;property id=&quot;20148&quot; value=&quot;5&quot;/&gt;&lt;property id=&quot;20300&quot; value=&quot;Slide 14 - &amp;quot;QUẢNG BÌNH TRÂN TRỌNG CẢM ƠN  ĐỒNG BÀO CẢ NƯỚC!&amp;quot;&quot;/&gt;&lt;property id=&quot;20307&quot; value=&quot;282&quot;/&gt;&lt;/object&gt;&lt;object type=&quot;3&quot; unique_id=&quot;28368&quot;&gt;&lt;property id=&quot;20148&quot; value=&quot;5&quot;/&gt;&lt;property id=&quot;20300&quot; value=&quot;Slide 15&quot;/&gt;&lt;property id=&quot;20307&quot; value=&quot;283&quot;/&gt;&lt;/object&gt;&lt;object type=&quot;3&quot; unique_id=&quot;28369&quot;&gt;&lt;property id=&quot;20148&quot; value=&quot;5&quot;/&gt;&lt;property id=&quot;20300&quot; value=&quot;Slide 16&quot;/&gt;&lt;property id=&quot;20307&quot; value=&quot;284&quot;/&gt;&lt;/object&gt;&lt;object type=&quot;3&quot; unique_id=&quot;28370&quot;&gt;&lt;property id=&quot;20148&quot; value=&quot;5&quot;/&gt;&lt;property id=&quot;20300&quot; value=&quot;Slide 17&quot;/&gt;&lt;property id=&quot;20307&quot; value=&quot;286&quot;/&gt;&lt;/object&gt;&lt;object type=&quot;3&quot; unique_id=&quot;28371&quot;&gt;&lt;property id=&quot;20148&quot; value=&quot;5&quot;/&gt;&lt;property id=&quot;20300&quot; value=&quot;Slide 18&quot;/&gt;&lt;property id=&quot;20307&quot; value=&quot;285&quot;/&gt;&lt;/object&gt;&lt;object type=&quot;3&quot; unique_id=&quot;28477&quot;&gt;&lt;property id=&quot;20148&quot; value=&quot;5&quot;/&gt;&lt;property id=&quot;20300&quot; value=&quot;Slide 19 - &amp;quot;ĐOÀN KẾT LÀ SỨC MẠNH !&amp;quot;&quot;/&gt;&lt;property id=&quot;20307&quot; value=&quot;287&quot;/&gt;&lt;/object&gt;&lt;/object&gt;&lt;object type=&quot;8&quot; unique_id=&quot;1220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450</Words>
  <Application>Microsoft Office PowerPoint</Application>
  <PresentationFormat>Widescreen</PresentationFormat>
  <Paragraphs>67</Paragraphs>
  <Slides>24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Symbol</vt:lpstr>
      <vt:lpstr>Arial</vt:lpstr>
      <vt:lpstr>Times New Roman</vt:lpstr>
      <vt:lpstr>Calibri Light</vt:lpstr>
      <vt:lpstr>.VnTime</vt:lpstr>
      <vt:lpstr>Calibri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QUẢNG BÌNH TRÂN TRỌNG CẢM ƠN  ĐỒNG BÀO CẢ NƯỚC!</vt:lpstr>
      <vt:lpstr>PowerPoint Presentation</vt:lpstr>
      <vt:lpstr>PowerPoint Presentation</vt:lpstr>
      <vt:lpstr>PowerPoint Presentation</vt:lpstr>
      <vt:lpstr>PowerPoint Presentation</vt:lpstr>
      <vt:lpstr>ĐOÀN KẾT LÀ SỨC MẠNH 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182</cp:revision>
  <dcterms:created xsi:type="dcterms:W3CDTF">2018-01-28T07:11:08Z</dcterms:created>
  <dcterms:modified xsi:type="dcterms:W3CDTF">2022-12-26T14:18:15Z</dcterms:modified>
</cp:coreProperties>
</file>