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51" r:id="rId2"/>
  </p:sldMasterIdLst>
  <p:notesMasterIdLst>
    <p:notesMasterId r:id="rId19"/>
  </p:notesMasterIdLst>
  <p:sldIdLst>
    <p:sldId id="290" r:id="rId3"/>
    <p:sldId id="292" r:id="rId4"/>
    <p:sldId id="279" r:id="rId5"/>
    <p:sldId id="260" r:id="rId6"/>
    <p:sldId id="295" r:id="rId7"/>
    <p:sldId id="296" r:id="rId8"/>
    <p:sldId id="302" r:id="rId9"/>
    <p:sldId id="299" r:id="rId10"/>
    <p:sldId id="298" r:id="rId11"/>
    <p:sldId id="300" r:id="rId12"/>
    <p:sldId id="297" r:id="rId13"/>
    <p:sldId id="271" r:id="rId14"/>
    <p:sldId id="266" r:id="rId15"/>
    <p:sldId id="272" r:id="rId16"/>
    <p:sldId id="267" r:id="rId17"/>
    <p:sldId id="288" r:id="rId18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60B68-C1B7-4FE9-8CD2-741086ADC5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C8CDD-96CB-4A11-A8BB-BF1D0667C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5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5B1146-553E-460E-9AB2-4B53496E680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8110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7371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7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A42B6-3391-4C22-A547-C4217B2B8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07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7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9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96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18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8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19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19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2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6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68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AB34-38B6-4136-A63C-C1372B936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5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21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DDF7-B2C0-463E-A00E-2AA8C85E5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6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6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9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3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8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9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325E-66F7-4320-B9C3-8240258B9055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5D7CE-9DC7-409D-AF03-B72634F3A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9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4" r:id="rId12"/>
    <p:sldLayoutId id="21474837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8.jpe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7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49.wmf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pexels.com/photo/beautiful-flowers-blooming-bright-bunch-of-flowers-165900/" TargetMode="External"/><Relationship Id="rId5" Type="http://schemas.openxmlformats.org/officeDocument/2006/relationships/image" Target="../media/image53.jpg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.jpeg"/><Relationship Id="rId21" Type="http://schemas.openxmlformats.org/officeDocument/2006/relationships/image" Target="../media/image32.pn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17" Type="http://schemas.openxmlformats.org/officeDocument/2006/relationships/image" Target="../media/image29.png"/><Relationship Id="rId2" Type="http://schemas.openxmlformats.org/officeDocument/2006/relationships/image" Target="../media/image12.jpeg"/><Relationship Id="rId16" Type="http://schemas.openxmlformats.org/officeDocument/2006/relationships/image" Target="../media/image28.png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eg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5" Type="http://schemas.openxmlformats.org/officeDocument/2006/relationships/image" Target="../media/image27.png"/><Relationship Id="rId23" Type="http://schemas.openxmlformats.org/officeDocument/2006/relationships/image" Target="../media/image16.jpeg"/><Relationship Id="rId10" Type="http://schemas.openxmlformats.org/officeDocument/2006/relationships/image" Target="../media/image14.jpeg"/><Relationship Id="rId19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2405476" y="0"/>
            <a:ext cx="4328316" cy="5880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0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7" y="2832842"/>
            <a:ext cx="1371600" cy="7960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87390"/>
            <a:ext cx="1447800" cy="7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14" y="1709157"/>
            <a:ext cx="1394990" cy="86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41950"/>
            <a:ext cx="1290457" cy="7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3" y="4211170"/>
            <a:ext cx="1075638" cy="66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50" y="6105962"/>
            <a:ext cx="1181100" cy="7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188" y="3805059"/>
            <a:ext cx="1507299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00" y="5415342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628" y="3833717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9" y="5879848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49" y="5851845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02" y="5861535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 descr="Một tổ kiến cỡ trung có khoảng 250.000 chú kiến, hãy cùng khám phá bên  trong nhà của chú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05476" cy="168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Một tổ kiến cỡ trung có khoảng 250.000 chú kiến, hãy cùng khám phá bên  trong nhà của chú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92" y="3039"/>
            <a:ext cx="2405476" cy="16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0" y="1143000"/>
            <a:ext cx="2405476" cy="5443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 THỨC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ình chữ nhật 24"/>
          <p:cNvSpPr/>
          <p:nvPr/>
        </p:nvSpPr>
        <p:spPr>
          <a:xfrm>
            <a:off x="6766684" y="1106097"/>
            <a:ext cx="2405476" cy="5443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 THỨC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Bầu dục 20"/>
          <p:cNvSpPr/>
          <p:nvPr/>
        </p:nvSpPr>
        <p:spPr>
          <a:xfrm>
            <a:off x="5261192" y="5207831"/>
            <a:ext cx="1165508" cy="9577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8xy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ình Bầu dục 28"/>
              <p:cNvSpPr/>
              <p:nvPr/>
            </p:nvSpPr>
            <p:spPr>
              <a:xfrm>
                <a:off x="76201" y="1981200"/>
                <a:ext cx="2082408" cy="1154803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vi-V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9" name="Hình Bầu dục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1981200"/>
                <a:ext cx="2082408" cy="1154803"/>
              </a:xfrm>
              <a:prstGeom prst="ellipse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ình Bầu dục 29"/>
              <p:cNvSpPr/>
              <p:nvPr/>
            </p:nvSpPr>
            <p:spPr>
              <a:xfrm>
                <a:off x="4570246" y="3208936"/>
                <a:ext cx="1381891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30" name="Hình Bầu dục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246" y="3208936"/>
                <a:ext cx="1381891" cy="957782"/>
              </a:xfrm>
              <a:prstGeom prst="ellipse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ình Bầu dục 30"/>
              <p:cNvSpPr/>
              <p:nvPr/>
            </p:nvSpPr>
            <p:spPr>
              <a:xfrm>
                <a:off x="2857500" y="1026550"/>
                <a:ext cx="1118600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Hình Bầu dục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0" y="1026550"/>
                <a:ext cx="1118600" cy="957782"/>
              </a:xfrm>
              <a:prstGeom prst="ellipse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ình Bầu dục 31"/>
          <p:cNvSpPr/>
          <p:nvPr/>
        </p:nvSpPr>
        <p:spPr>
          <a:xfrm>
            <a:off x="4360101" y="1106097"/>
            <a:ext cx="2333880" cy="98473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12x - 4y+3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ình Bầu dục 32"/>
              <p:cNvSpPr/>
              <p:nvPr/>
            </p:nvSpPr>
            <p:spPr>
              <a:xfrm>
                <a:off x="76200" y="3539863"/>
                <a:ext cx="1042399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Hình Bầu dục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539863"/>
                <a:ext cx="1042399" cy="957782"/>
              </a:xfrm>
              <a:prstGeom prst="ellipse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ình Bầu dục 33"/>
              <p:cNvSpPr/>
              <p:nvPr/>
            </p:nvSpPr>
            <p:spPr>
              <a:xfrm>
                <a:off x="6879006" y="1750047"/>
                <a:ext cx="1118600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𝑥𝑦𝑧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Hình Bầu dục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006" y="1750047"/>
                <a:ext cx="1118600" cy="957782"/>
              </a:xfrm>
              <a:prstGeom prst="ellipse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ình Bầu dục 34"/>
              <p:cNvSpPr/>
              <p:nvPr/>
            </p:nvSpPr>
            <p:spPr>
              <a:xfrm>
                <a:off x="2581600" y="5513626"/>
                <a:ext cx="1118600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17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Hình Bầu dục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00" y="5513626"/>
                <a:ext cx="1118600" cy="957782"/>
              </a:xfrm>
              <a:prstGeom prst="ellipse">
                <a:avLst/>
              </a:prstGeom>
              <a:blipFill rotWithShape="1">
                <a:blip r:embed="rId17"/>
                <a:stretch>
                  <a:fillRect l="-58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ình Bầu dục 35"/>
              <p:cNvSpPr/>
              <p:nvPr/>
            </p:nvSpPr>
            <p:spPr>
              <a:xfrm>
                <a:off x="6449662" y="3195460"/>
                <a:ext cx="2333880" cy="98473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3xy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+y</a:t>
                </a:r>
                <a:endParaRPr lang="vi-VN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Hình Bầu dục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662" y="3195460"/>
                <a:ext cx="2333880" cy="984735"/>
              </a:xfrm>
              <a:prstGeom prst="ellipse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ình Bầu dục 36"/>
              <p:cNvSpPr/>
              <p:nvPr/>
            </p:nvSpPr>
            <p:spPr>
              <a:xfrm>
                <a:off x="7306660" y="5148180"/>
                <a:ext cx="1381891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37" name="Hình Bầu dục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660" y="5148180"/>
                <a:ext cx="1381891" cy="957782"/>
              </a:xfrm>
              <a:prstGeom prst="ellipse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00" y="3500184"/>
            <a:ext cx="1219200" cy="7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ình Bầu dục 37"/>
              <p:cNvSpPr/>
              <p:nvPr/>
            </p:nvSpPr>
            <p:spPr>
              <a:xfrm>
                <a:off x="2053050" y="2727872"/>
                <a:ext cx="2517195" cy="107718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- 5xy+3x</a:t>
                </a:r>
                <a:endParaRPr lang="vi-VN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Hình Bầu dục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050" y="2727872"/>
                <a:ext cx="2517195" cy="1077187"/>
              </a:xfrm>
              <a:prstGeom prst="ellipse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Hình Bầu dục 38"/>
          <p:cNvSpPr/>
          <p:nvPr/>
        </p:nvSpPr>
        <p:spPr>
          <a:xfrm>
            <a:off x="3009900" y="4555330"/>
            <a:ext cx="2226501" cy="10771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12x +3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Hình Bầu dục 39"/>
          <p:cNvSpPr/>
          <p:nvPr/>
        </p:nvSpPr>
        <p:spPr>
          <a:xfrm>
            <a:off x="0" y="4975032"/>
            <a:ext cx="2581600" cy="11905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(2x-y)(3x+y)  </a:t>
            </a:r>
            <a:endParaRPr lang="vi-VN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ình chữ nhật 23"/>
          <p:cNvSpPr/>
          <p:nvPr/>
        </p:nvSpPr>
        <p:spPr>
          <a:xfrm>
            <a:off x="2405476" y="3039"/>
            <a:ext cx="4328316" cy="81637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CHƠI: KIẾN THA MỒI 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5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7848600" cy="792162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SGK 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36: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2+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9067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6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2"/>
          <p:cNvSpPr txBox="1">
            <a:spLocks noChangeArrowheads="1"/>
          </p:cNvSpPr>
          <p:nvPr/>
        </p:nvSpPr>
        <p:spPr bwMode="auto">
          <a:xfrm>
            <a:off x="1676400" y="228818"/>
            <a:ext cx="579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THỨC ĐẠI SỐ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8600" y="99060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228600" y="1676400"/>
            <a:ext cx="647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419100" y="235202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</a:rPr>
              <a:t>?</a:t>
            </a:r>
            <a:r>
              <a:rPr lang="en-US" sz="2400" b="1" i="1" dirty="0" smtClean="0">
                <a:latin typeface="Times New Roman" pitchFamily="18" charset="0"/>
              </a:rPr>
              <a:t>5 (SGK – 35)  </a:t>
            </a:r>
            <a:r>
              <a:rPr lang="en-US" sz="2400" b="1" i="1" dirty="0">
                <a:latin typeface="Times New Roman" pitchFamily="18" charset="0"/>
              </a:rPr>
              <a:t>Theo </a:t>
            </a:r>
            <a:r>
              <a:rPr lang="en-US" sz="2400" b="1" i="1" dirty="0" err="1">
                <a:latin typeface="Times New Roman" pitchFamily="18" charset="0"/>
              </a:rPr>
              <a:t>em</a:t>
            </a:r>
            <a:r>
              <a:rPr lang="en-US" sz="2400" b="1" i="1" dirty="0">
                <a:latin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</a:rPr>
              <a:t>ai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nói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đúng</a:t>
            </a:r>
            <a:r>
              <a:rPr lang="en-US" sz="2400" b="1" i="1" dirty="0">
                <a:latin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15" name="Group 8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65359273"/>
              </p:ext>
            </p:extLst>
          </p:nvPr>
        </p:nvGraphicFramePr>
        <p:xfrm>
          <a:off x="533400" y="2971800"/>
          <a:ext cx="8077200" cy="3700549"/>
        </p:xfrm>
        <a:graphic>
          <a:graphicData uri="http://schemas.openxmlformats.org/drawingml/2006/table">
            <a:tbl>
              <a:tblPr/>
              <a:tblGrid>
                <a:gridCol w="149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1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Khẳng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1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4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556753" y="51054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535488" y="6111617"/>
            <a:ext cx="1469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</a:rPr>
              <a:t>Kết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luận</a:t>
            </a:r>
            <a:endParaRPr lang="en-US" sz="2000" b="1" dirty="0">
              <a:latin typeface="Times New Roman" pitchFamily="18" charset="0"/>
            </a:endParaRPr>
          </a:p>
        </p:txBody>
      </p:sp>
      <p:graphicFrame>
        <p:nvGraphicFramePr>
          <p:cNvPr id="4" name="Đối tượng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365254"/>
              </p:ext>
            </p:extLst>
          </p:nvPr>
        </p:nvGraphicFramePr>
        <p:xfrm>
          <a:off x="2971800" y="3657600"/>
          <a:ext cx="990600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3" name="Equation" r:id="rId3" imgW="545863" imgH="418918" progId="Equation.DSMT4">
                  <p:embed/>
                </p:oleObj>
              </mc:Choice>
              <mc:Fallback>
                <p:oleObj name="Equation" r:id="rId3" imgW="545863" imgH="418918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657600"/>
                        <a:ext cx="990600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873582"/>
              </p:ext>
            </p:extLst>
          </p:nvPr>
        </p:nvGraphicFramePr>
        <p:xfrm>
          <a:off x="6172200" y="3733800"/>
          <a:ext cx="137160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4" name="Equation" r:id="rId5" imgW="761669" imgH="418918" progId="Equation.DSMT4">
                  <p:embed/>
                </p:oleObj>
              </mc:Choice>
              <mc:Fallback>
                <p:oleObj name="Equation" r:id="rId5" imgW="761669" imgH="418918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733800"/>
                        <a:ext cx="1371600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2505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113" name="Group 8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84239376"/>
              </p:ext>
            </p:extLst>
          </p:nvPr>
        </p:nvGraphicFramePr>
        <p:xfrm>
          <a:off x="457200" y="990600"/>
          <a:ext cx="8077200" cy="4629150"/>
        </p:xfrm>
        <a:graphic>
          <a:graphicData uri="http://schemas.openxmlformats.org/drawingml/2006/table">
            <a:tbl>
              <a:tblPr/>
              <a:tblGrid>
                <a:gridCol w="149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Khẳng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9092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406372073"/>
              </p:ext>
            </p:extLst>
          </p:nvPr>
        </p:nvGraphicFramePr>
        <p:xfrm>
          <a:off x="5451475" y="2705100"/>
          <a:ext cx="2320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7" name="Equation" r:id="rId3" imgW="1459866" imgH="482391" progId="Equation.3">
                  <p:embed/>
                </p:oleObj>
              </mc:Choice>
              <mc:Fallback>
                <p:oleObj name="Equation" r:id="rId3" imgW="1459866" imgH="482391" progId="Equation.3">
                  <p:embed/>
                  <p:pic>
                    <p:nvPicPr>
                      <p:cNvPr id="0" name="Picture 13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5" y="2705100"/>
                        <a:ext cx="2320925" cy="766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9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000106722"/>
              </p:ext>
            </p:extLst>
          </p:nvPr>
        </p:nvGraphicFramePr>
        <p:xfrm>
          <a:off x="5507038" y="4038600"/>
          <a:ext cx="186372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8" name="Equation" r:id="rId5" imgW="1040948" imgH="393529" progId="Equation.3">
                  <p:embed/>
                </p:oleObj>
              </mc:Choice>
              <mc:Fallback>
                <p:oleObj name="Equation" r:id="rId5" imgW="1040948" imgH="393529" progId="Equation.3">
                  <p:embed/>
                  <p:pic>
                    <p:nvPicPr>
                      <p:cNvPr id="0" name="Picture 13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4038600"/>
                        <a:ext cx="1863725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106" name="Object 10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40917420"/>
              </p:ext>
            </p:extLst>
          </p:nvPr>
        </p:nvGraphicFramePr>
        <p:xfrm>
          <a:off x="5507038" y="3597275"/>
          <a:ext cx="2522537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9" name="Equation" r:id="rId7" imgW="1447172" imgH="203112" progId="Equation.DSMT4">
                  <p:embed/>
                </p:oleObj>
              </mc:Choice>
              <mc:Fallback>
                <p:oleObj name="Equation" r:id="rId7" imgW="1447172" imgH="203112" progId="Equation.DSMT4">
                  <p:embed/>
                  <p:pic>
                    <p:nvPicPr>
                      <p:cNvPr id="0" name="Picture 13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3597275"/>
                        <a:ext cx="2522537" cy="354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7" name="Text Box 24"/>
          <p:cNvSpPr txBox="1">
            <a:spLocks noChangeArrowheads="1"/>
          </p:cNvSpPr>
          <p:nvPr/>
        </p:nvSpPr>
        <p:spPr bwMode="auto">
          <a:xfrm>
            <a:off x="4137025" y="304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11298" name="Rectangle 2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99" name="Rectangle 2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300" name="Rectangle 2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301" name="Text Box 30"/>
          <p:cNvSpPr txBox="1">
            <a:spLocks noChangeArrowheads="1"/>
          </p:cNvSpPr>
          <p:nvPr/>
        </p:nvSpPr>
        <p:spPr bwMode="auto">
          <a:xfrm>
            <a:off x="5562600" y="2895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129055" name="Text Box 31"/>
          <p:cNvSpPr txBox="1">
            <a:spLocks noChangeArrowheads="1"/>
          </p:cNvSpPr>
          <p:nvPr/>
        </p:nvSpPr>
        <p:spPr bwMode="auto">
          <a:xfrm>
            <a:off x="2133600" y="2682875"/>
            <a:ext cx="2895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(3x + 3).1 = 3x + 3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3x.3 = 9x</a:t>
            </a:r>
          </a:p>
        </p:txBody>
      </p:sp>
      <p:sp>
        <p:nvSpPr>
          <p:cNvPr id="11303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2962275" y="4387850"/>
          <a:ext cx="24765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0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Picture 13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275" y="4387850"/>
                        <a:ext cx="247650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04" name="Rectangle 34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305" name="Rectangle 35"/>
          <p:cNvSpPr>
            <a:spLocks noChangeArrowheads="1"/>
          </p:cNvSpPr>
          <p:nvPr/>
        </p:nvSpPr>
        <p:spPr bwMode="auto">
          <a:xfrm>
            <a:off x="-4191000" y="1905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306" name="Rectangle 3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307" name="Rectangle 37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9062" name="Text Box 38"/>
          <p:cNvSpPr txBox="1">
            <a:spLocks noChangeArrowheads="1"/>
          </p:cNvSpPr>
          <p:nvPr/>
        </p:nvSpPr>
        <p:spPr bwMode="auto">
          <a:xfrm>
            <a:off x="2438400" y="5029200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0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063" name="Text Box 39"/>
          <p:cNvSpPr txBox="1">
            <a:spLocks noChangeArrowheads="1"/>
          </p:cNvSpPr>
          <p:nvPr/>
        </p:nvSpPr>
        <p:spPr bwMode="auto">
          <a:xfrm>
            <a:off x="5562600" y="502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Vân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310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311" name="Text Box 44"/>
          <p:cNvSpPr txBox="1">
            <a:spLocks noChangeArrowheads="1"/>
          </p:cNvSpPr>
          <p:nvPr/>
        </p:nvSpPr>
        <p:spPr bwMode="auto">
          <a:xfrm>
            <a:off x="457200" y="334963"/>
            <a:ext cx="830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</a:rPr>
              <a:t>?5. </a:t>
            </a:r>
            <a:r>
              <a:rPr lang="en-US" sz="2800" b="1" i="1" dirty="0">
                <a:latin typeface="Times New Roman" pitchFamily="18" charset="0"/>
              </a:rPr>
              <a:t>Theo </a:t>
            </a:r>
            <a:r>
              <a:rPr lang="en-US" sz="2800" b="1" i="1" dirty="0" err="1">
                <a:latin typeface="Times New Roman" pitchFamily="18" charset="0"/>
              </a:rPr>
              <a:t>em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ai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nói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đúng</a:t>
            </a:r>
            <a:r>
              <a:rPr lang="en-US" sz="2800" b="1" i="1" dirty="0">
                <a:latin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1312" name="Text Box 45"/>
          <p:cNvSpPr txBox="1">
            <a:spLocks noChangeArrowheads="1"/>
          </p:cNvSpPr>
          <p:nvPr/>
        </p:nvSpPr>
        <p:spPr bwMode="auto">
          <a:xfrm>
            <a:off x="495300" y="35052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13" name="Text Box 46"/>
          <p:cNvSpPr txBox="1">
            <a:spLocks noChangeArrowheads="1"/>
          </p:cNvSpPr>
          <p:nvPr/>
        </p:nvSpPr>
        <p:spPr bwMode="auto">
          <a:xfrm>
            <a:off x="533400" y="5029200"/>
            <a:ext cx="152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</a:rPr>
              <a:t>Kết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luận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29072" name="Text Box 48"/>
          <p:cNvSpPr txBox="1">
            <a:spLocks noChangeArrowheads="1"/>
          </p:cNvSpPr>
          <p:nvPr/>
        </p:nvSpPr>
        <p:spPr bwMode="auto">
          <a:xfrm>
            <a:off x="2057400" y="3429000"/>
            <a:ext cx="2895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Ta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thấy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(3x + 3).1  ≠  3x.3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graphicFrame>
        <p:nvGraphicFramePr>
          <p:cNvPr id="12907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767781"/>
              </p:ext>
            </p:extLst>
          </p:nvPr>
        </p:nvGraphicFramePr>
        <p:xfrm>
          <a:off x="2133600" y="3916047"/>
          <a:ext cx="1371600" cy="725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1" name="Equation" r:id="rId11" imgW="926698" imgH="393529" progId="Equation.3">
                  <p:embed/>
                </p:oleObj>
              </mc:Choice>
              <mc:Fallback>
                <p:oleObj name="Equation" r:id="rId11" imgW="926698" imgH="393529" progId="Equation.3">
                  <p:embed/>
                  <p:pic>
                    <p:nvPicPr>
                      <p:cNvPr id="0" name="Picture 13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916047"/>
                        <a:ext cx="1371600" cy="725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261200"/>
              </p:ext>
            </p:extLst>
          </p:nvPr>
        </p:nvGraphicFramePr>
        <p:xfrm>
          <a:off x="2133600" y="1752600"/>
          <a:ext cx="1066800" cy="81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2" name="Equation" r:id="rId13" imgW="545863" imgH="418918" progId="Equation.DSMT4">
                  <p:embed/>
                </p:oleObj>
              </mc:Choice>
              <mc:Fallback>
                <p:oleObj name="Equation" r:id="rId13" imgW="545863" imgH="418918" progId="Equation.DSMT4">
                  <p:embed/>
                  <p:pic>
                    <p:nvPicPr>
                      <p:cNvPr id="0" name="Picture 13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752600"/>
                        <a:ext cx="1066800" cy="8187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6248400" y="1779270"/>
          <a:ext cx="1371600" cy="75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3" name="Equation" r:id="rId15" imgW="761669" imgH="418918" progId="Equation.DSMT4">
                  <p:embed/>
                </p:oleObj>
              </mc:Choice>
              <mc:Fallback>
                <p:oleObj name="Equation" r:id="rId15" imgW="761669" imgH="418918" progId="Equation.DSMT4">
                  <p:embed/>
                  <p:pic>
                    <p:nvPicPr>
                      <p:cNvPr id="0" name="Picture 13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779270"/>
                        <a:ext cx="1371600" cy="75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750306"/>
              </p:ext>
            </p:extLst>
          </p:nvPr>
        </p:nvGraphicFramePr>
        <p:xfrm>
          <a:off x="3208338" y="1752600"/>
          <a:ext cx="166211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4" name="Equation" r:id="rId17" imgW="850680" imgH="419040" progId="Equation.DSMT4">
                  <p:embed/>
                </p:oleObj>
              </mc:Choice>
              <mc:Fallback>
                <p:oleObj name="Equation" r:id="rId17" imgW="850680" imgH="419040" progId="Equation.DSMT4">
                  <p:embed/>
                  <p:pic>
                    <p:nvPicPr>
                      <p:cNvPr id="0" name="Picture 13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1752600"/>
                        <a:ext cx="1662112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33400" y="457200"/>
            <a:ext cx="457200" cy="381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9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9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55" grpId="0"/>
      <p:bldP spid="129062" grpId="0"/>
      <p:bldP spid="129063" grpId="0"/>
      <p:bldP spid="1290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2"/>
          <p:cNvSpPr>
            <a:spLocks noChangeArrowheads="1" noChangeShapeType="1" noTextEdit="1"/>
          </p:cNvSpPr>
          <p:nvPr/>
        </p:nvSpPr>
        <p:spPr bwMode="auto">
          <a:xfrm>
            <a:off x="990600" y="325438"/>
            <a:ext cx="7162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PHÂN THỨC ĐẠI SỐ TRONG THẾ GIỚI QUANH TA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!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059" y="1447800"/>
            <a:ext cx="3422282" cy="2347913"/>
            <a:chOff x="334" y="1968"/>
            <a:chExt cx="2114" cy="1296"/>
          </a:xfrm>
        </p:grpSpPr>
        <p:pic>
          <p:nvPicPr>
            <p:cNvPr id="14352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" y="2400"/>
              <a:ext cx="168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3" name="Text Box 10"/>
            <p:cNvSpPr txBox="1">
              <a:spLocks noChangeArrowheads="1"/>
            </p:cNvSpPr>
            <p:nvPr/>
          </p:nvSpPr>
          <p:spPr bwMode="auto">
            <a:xfrm>
              <a:off x="334" y="2055"/>
              <a:ext cx="193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tốc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graphicFrame>
          <p:nvGraphicFramePr>
            <p:cNvPr id="14340" name="Object 2"/>
            <p:cNvGraphicFramePr>
              <a:graphicFrameLocks noChangeAspect="1"/>
            </p:cNvGraphicFramePr>
            <p:nvPr/>
          </p:nvGraphicFramePr>
          <p:xfrm>
            <a:off x="1778" y="2007"/>
            <a:ext cx="363" cy="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61" name="Equation" r:id="rId4" imgW="380835" imgH="393529" progId="Equation.DSMT4">
                    <p:embed/>
                  </p:oleObj>
                </mc:Choice>
                <mc:Fallback>
                  <p:oleObj name="Equation" r:id="rId4" imgW="380835" imgH="393529" progId="Equation.DSMT4">
                    <p:embed/>
                    <p:pic>
                      <p:nvPicPr>
                        <p:cNvPr id="0" name="Picture 5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8" y="2007"/>
                          <a:ext cx="363" cy="3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4" name="Rectangle 12"/>
            <p:cNvSpPr>
              <a:spLocks noChangeArrowheads="1"/>
            </p:cNvSpPr>
            <p:nvPr/>
          </p:nvSpPr>
          <p:spPr bwMode="auto">
            <a:xfrm>
              <a:off x="336" y="1968"/>
              <a:ext cx="2112" cy="129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186113" y="1447800"/>
            <a:ext cx="7345362" cy="2347913"/>
            <a:chOff x="1497" y="1968"/>
            <a:chExt cx="4657" cy="1248"/>
          </a:xfrm>
        </p:grpSpPr>
        <p:graphicFrame>
          <p:nvGraphicFramePr>
            <p:cNvPr id="14339" name="Object 3"/>
            <p:cNvGraphicFramePr>
              <a:graphicFrameLocks noChangeAspect="1"/>
            </p:cNvGraphicFramePr>
            <p:nvPr/>
          </p:nvGraphicFramePr>
          <p:xfrm>
            <a:off x="4187" y="2160"/>
            <a:ext cx="544" cy="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62" name="Equation" r:id="rId6" imgW="583947" imgH="837836" progId="Equation.DSMT4">
                    <p:embed/>
                  </p:oleObj>
                </mc:Choice>
                <mc:Fallback>
                  <p:oleObj name="Equation" r:id="rId6" imgW="583947" imgH="837836" progId="Equation.DSMT4">
                    <p:embed/>
                    <p:pic>
                      <p:nvPicPr>
                        <p:cNvPr id="0" name="Picture 5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7" y="2160"/>
                          <a:ext cx="544" cy="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349" name="Picture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76" y="2208"/>
              <a:ext cx="114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0" name="Text Box 16"/>
            <p:cNvSpPr txBox="1">
              <a:spLocks noChangeArrowheads="1"/>
            </p:cNvSpPr>
            <p:nvPr/>
          </p:nvSpPr>
          <p:spPr bwMode="auto">
            <a:xfrm>
              <a:off x="1497" y="2008"/>
              <a:ext cx="4657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cs typeface="Arial" charset="0"/>
                </a:rPr>
                <a:t>                                          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i="1" dirty="0" err="1">
                  <a:latin typeface="Times New Roman" pitchFamily="18" charset="0"/>
                  <a:cs typeface="Times New Roman" pitchFamily="18" charset="0"/>
                </a:rPr>
                <a:t>mol</a:t>
              </a:r>
              <a:endParaRPr 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51" name="Rectangle 17"/>
            <p:cNvSpPr>
              <a:spLocks noChangeArrowheads="1"/>
            </p:cNvSpPr>
            <p:nvPr/>
          </p:nvSpPr>
          <p:spPr bwMode="auto">
            <a:xfrm>
              <a:off x="2736" y="1968"/>
              <a:ext cx="2208" cy="124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4344" name="Text Box 23"/>
          <p:cNvSpPr txBox="1">
            <a:spLocks noChangeArrowheads="1"/>
          </p:cNvSpPr>
          <p:nvPr/>
        </p:nvSpPr>
        <p:spPr bwMode="auto">
          <a:xfrm>
            <a:off x="685800" y="838200"/>
            <a:ext cx="7937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52400" y="3962400"/>
            <a:ext cx="7467600" cy="2590800"/>
            <a:chOff x="-1313" y="1968"/>
            <a:chExt cx="4707" cy="1296"/>
          </a:xfrm>
        </p:grpSpPr>
        <p:sp>
          <p:nvSpPr>
            <p:cNvPr id="14347" name="Text Box 10"/>
            <p:cNvSpPr txBox="1">
              <a:spLocks noChangeArrowheads="1"/>
            </p:cNvSpPr>
            <p:nvPr/>
          </p:nvSpPr>
          <p:spPr bwMode="auto">
            <a:xfrm>
              <a:off x="-1313" y="2047"/>
              <a:ext cx="4707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cs typeface="Arial" charset="0"/>
                </a:rPr>
                <a:t>                                                          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err="1">
                  <a:latin typeface="Times New Roman" pitchFamily="18" charset="0"/>
                  <a:cs typeface="Times New Roman" pitchFamily="18" charset="0"/>
                </a:rPr>
                <a:t>thang</a:t>
              </a: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336" y="1968"/>
              <a:ext cx="2112" cy="129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itchFamily="18" charset="0"/>
                <a:cs typeface="Arial" charset="0"/>
              </a:endParaRPr>
            </a:p>
          </p:txBody>
        </p:sp>
      </p:grpSp>
      <p:pic>
        <p:nvPicPr>
          <p:cNvPr id="14346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68688" y="5105400"/>
            <a:ext cx="24368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3778250" y="4489450"/>
          <a:ext cx="12509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3" name="Equation" r:id="rId10" imgW="812447" imgH="393529" progId="Equation.DSMT4">
                  <p:embed/>
                </p:oleObj>
              </mc:Choice>
              <mc:Fallback>
                <p:oleObj name="Equation" r:id="rId10" imgW="812447" imgH="393529" progId="Equation.DSMT4">
                  <p:embed/>
                  <p:pic>
                    <p:nvPicPr>
                      <p:cNvPr id="0" name="Picture 5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0" y="4489450"/>
                        <a:ext cx="1250950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Line 18"/>
          <p:cNvSpPr>
            <a:spLocks noChangeShapeType="1"/>
          </p:cNvSpPr>
          <p:nvPr/>
        </p:nvSpPr>
        <p:spPr bwMode="auto">
          <a:xfrm>
            <a:off x="4572000" y="1219200"/>
            <a:ext cx="0" cy="41910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301" name="Text Box 37"/>
          <p:cNvSpPr txBox="1">
            <a:spLocks noChangeArrowheads="1"/>
          </p:cNvSpPr>
          <p:nvPr/>
        </p:nvSpPr>
        <p:spPr bwMode="auto">
          <a:xfrm>
            <a:off x="6305550" y="2057400"/>
            <a:ext cx="857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 dirty="0" err="1">
                <a:solidFill>
                  <a:srgbClr val="CC0000"/>
                </a:solidFill>
                <a:latin typeface="Times New Roman" pitchFamily="18" charset="0"/>
              </a:rPr>
              <a:t>Giải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39302" name="Rectangle 38"/>
          <p:cNvSpPr>
            <a:spLocks noChangeArrowheads="1"/>
          </p:cNvSpPr>
          <p:nvPr/>
        </p:nvSpPr>
        <p:spPr bwMode="auto">
          <a:xfrm>
            <a:off x="0" y="2514600"/>
            <a:ext cx="4191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Arial" charset="0"/>
              </a:rPr>
              <a:t>Xét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Arial" charset="0"/>
              </a:rPr>
              <a:t>các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Arial" charset="0"/>
              </a:rPr>
              <a:t>tích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:</a:t>
            </a:r>
          </a:p>
          <a:p>
            <a:pPr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     x.(x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-2x -3 ) =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3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- 2x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- 3x</a:t>
            </a:r>
          </a:p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    (x-3).(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+x ) =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3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+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- 3x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- 3x </a:t>
            </a:r>
          </a:p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                           =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3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- 2x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- 3x</a:t>
            </a:r>
          </a:p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 =&gt; x.(x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- 2x -3) = (x -3 ).(x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+ x) </a:t>
            </a:r>
            <a:endParaRPr lang="en-US" sz="2000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39303" name="Rectangle 39"/>
          <p:cNvSpPr>
            <a:spLocks noChangeArrowheads="1"/>
          </p:cNvSpPr>
          <p:nvPr/>
        </p:nvSpPr>
        <p:spPr bwMode="auto">
          <a:xfrm>
            <a:off x="609600" y="441960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</a:rPr>
              <a:t>Vậy</a:t>
            </a:r>
            <a:r>
              <a:rPr lang="en-US" dirty="0"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37" name="Object 2">
            <a:extLst>
              <a:ext uri="{FF2B5EF4-FFF2-40B4-BE49-F238E27FC236}">
                <a16:creationId xmlns:a16="http://schemas.microsoft.com/office/drawing/2014/main" id="{8E8A14A6-6321-4087-B22E-08C85934893E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42395560"/>
              </p:ext>
            </p:extLst>
          </p:nvPr>
        </p:nvGraphicFramePr>
        <p:xfrm>
          <a:off x="1135063" y="1181100"/>
          <a:ext cx="137953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79" name="Equation" r:id="rId4" imgW="889000" imgH="419100" progId="Equation.DSMT4">
                  <p:embed/>
                </p:oleObj>
              </mc:Choice>
              <mc:Fallback>
                <p:oleObj name="Equation" r:id="rId4" imgW="889000" imgH="419100" progId="Equation.DSMT4">
                  <p:embed/>
                  <p:pic>
                    <p:nvPicPr>
                      <p:cNvPr id="9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063" y="1181100"/>
                        <a:ext cx="1379537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">
            <a:extLst>
              <a:ext uri="{FF2B5EF4-FFF2-40B4-BE49-F238E27FC236}">
                <a16:creationId xmlns:a16="http://schemas.microsoft.com/office/drawing/2014/main" id="{C1DA5B8A-C2ED-4713-96AC-B311416F7376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19156600"/>
              </p:ext>
            </p:extLst>
          </p:nvPr>
        </p:nvGraphicFramePr>
        <p:xfrm>
          <a:off x="2827338" y="1143000"/>
          <a:ext cx="6889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80" name="Equation" r:id="rId6" imgW="355292" imgH="393359" progId="Equation.DSMT4">
                  <p:embed/>
                </p:oleObj>
              </mc:Choice>
              <mc:Fallback>
                <p:oleObj name="Equation" r:id="rId6" imgW="355292" imgH="393359" progId="Equation.DSMT4">
                  <p:embed/>
                  <p:pic>
                    <p:nvPicPr>
                      <p:cNvPr id="1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7338" y="1143000"/>
                        <a:ext cx="68897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">
            <a:extLst>
              <a:ext uri="{FF2B5EF4-FFF2-40B4-BE49-F238E27FC236}">
                <a16:creationId xmlns:a16="http://schemas.microsoft.com/office/drawing/2014/main" id="{A3864C32-49A0-4A33-B79C-09662A486D73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797542957"/>
              </p:ext>
            </p:extLst>
          </p:nvPr>
        </p:nvGraphicFramePr>
        <p:xfrm>
          <a:off x="6916738" y="1203325"/>
          <a:ext cx="10826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81" name="Equation" r:id="rId8" imgW="710891" imgH="418918" progId="Equation.DSMT4">
                  <p:embed/>
                </p:oleObj>
              </mc:Choice>
              <mc:Fallback>
                <p:oleObj name="Equation" r:id="rId8" imgW="710891" imgH="418918" progId="Equation.DSMT4">
                  <p:embed/>
                  <p:pic>
                    <p:nvPicPr>
                      <p:cNvPr id="11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6738" y="1203325"/>
                        <a:ext cx="108267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304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143000" y="4191000"/>
          <a:ext cx="21336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82" name="Equation" r:id="rId10" imgW="1168400" imgH="419100" progId="Equation.DSMT4">
                  <p:embed/>
                </p:oleObj>
              </mc:Choice>
              <mc:Fallback>
                <p:oleObj name="Equation" r:id="rId10" imgW="1168400" imgH="419100" progId="Equation.DSMT4">
                  <p:embed/>
                  <p:pic>
                    <p:nvPicPr>
                      <p:cNvPr id="0" name="Picture 127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191000"/>
                        <a:ext cx="21336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07" name="Rectangle 43"/>
          <p:cNvSpPr>
            <a:spLocks noChangeArrowheads="1"/>
          </p:cNvSpPr>
          <p:nvPr/>
        </p:nvSpPr>
        <p:spPr bwMode="auto">
          <a:xfrm>
            <a:off x="4800600" y="2451100"/>
            <a:ext cx="4419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Arial" charset="0"/>
              </a:rPr>
              <a:t>Xét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Arial" charset="0"/>
              </a:rPr>
              <a:t>các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Arial" charset="0"/>
              </a:rPr>
              <a:t>tích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: </a:t>
            </a:r>
          </a:p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  (x – 3).(x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– x) =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3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- 3x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+ 3x</a:t>
            </a:r>
          </a:p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                           =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3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- 4x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+ 3x</a:t>
            </a:r>
          </a:p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     x.(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- 4x+ 3 ) =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3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- 4x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 + 3x</a:t>
            </a:r>
          </a:p>
          <a:p>
            <a:pPr eaLnBrk="0" hangingPunct="0">
              <a:tabLst>
                <a:tab pos="228600" algn="l"/>
                <a:tab pos="685800" algn="l"/>
              </a:tabLst>
            </a:pP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=&gt; (x – 3).(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– x) = x.( x</a:t>
            </a:r>
            <a:r>
              <a:rPr lang="en-US" sz="2000" baseline="30000" dirty="0">
                <a:latin typeface="Times New Roman" pitchFamily="18" charset="0"/>
                <a:ea typeface="Times New Roman" pitchFamily="18" charset="0"/>
                <a:cs typeface="Arial" charset="0"/>
              </a:rPr>
              <a:t>2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Arial" charset="0"/>
              </a:rPr>
              <a:t>- 4x+ 3)</a:t>
            </a:r>
          </a:p>
        </p:txBody>
      </p:sp>
      <p:graphicFrame>
        <p:nvGraphicFramePr>
          <p:cNvPr id="139308" name="Object 6"/>
          <p:cNvGraphicFramePr>
            <a:graphicFrameLocks noChangeAspect="1"/>
          </p:cNvGraphicFramePr>
          <p:nvPr/>
        </p:nvGraphicFramePr>
        <p:xfrm>
          <a:off x="5562600" y="4191000"/>
          <a:ext cx="1981200" cy="77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83" name="Equation" r:id="rId12" imgW="1117440" imgH="419040" progId="Equation.DSMT4">
                  <p:embed/>
                </p:oleObj>
              </mc:Choice>
              <mc:Fallback>
                <p:oleObj name="Equation" r:id="rId12" imgW="1117440" imgH="419040" progId="Equation.DSMT4">
                  <p:embed/>
                  <p:pic>
                    <p:nvPicPr>
                      <p:cNvPr id="0" name="Picture 1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191000"/>
                        <a:ext cx="1981200" cy="77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09" name="Rectangle 45"/>
          <p:cNvSpPr>
            <a:spLocks noChangeArrowheads="1"/>
          </p:cNvSpPr>
          <p:nvPr/>
        </p:nvSpPr>
        <p:spPr bwMode="auto">
          <a:xfrm>
            <a:off x="4876800" y="434340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</a:rPr>
              <a:t>Vậy</a:t>
            </a:r>
            <a:r>
              <a:rPr lang="en-US" dirty="0">
                <a:latin typeface="Times New Roman" pitchFamily="18" charset="0"/>
              </a:rPr>
              <a:t>:</a:t>
            </a:r>
          </a:p>
        </p:txBody>
      </p:sp>
      <p:sp>
        <p:nvSpPr>
          <p:cNvPr id="139310" name="Text Box 46"/>
          <p:cNvSpPr txBox="1">
            <a:spLocks noChangeArrowheads="1"/>
          </p:cNvSpPr>
          <p:nvPr/>
        </p:nvSpPr>
        <p:spPr bwMode="auto">
          <a:xfrm>
            <a:off x="304800" y="5410200"/>
            <a:ext cx="274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(1)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(2)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39311" name="Object 7"/>
          <p:cNvGraphicFramePr>
            <a:graphicFrameLocks noChangeAspect="1"/>
          </p:cNvGraphicFramePr>
          <p:nvPr/>
        </p:nvGraphicFramePr>
        <p:xfrm>
          <a:off x="2895600" y="5334000"/>
          <a:ext cx="2819400" cy="793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84" name="Equation" r:id="rId14" imgW="1866600" imgH="419040" progId="Equation.DSMT4">
                  <p:embed/>
                </p:oleObj>
              </mc:Choice>
              <mc:Fallback>
                <p:oleObj name="Equation" r:id="rId14" imgW="1866600" imgH="419040" progId="Equation.DSMT4">
                  <p:embed/>
                  <p:pic>
                    <p:nvPicPr>
                      <p:cNvPr id="0" name="Picture 1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334000"/>
                        <a:ext cx="2819400" cy="7939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21" name="Text Box 57"/>
          <p:cNvSpPr txBox="1">
            <a:spLocks noChangeArrowheads="1"/>
          </p:cNvSpPr>
          <p:nvPr/>
        </p:nvSpPr>
        <p:spPr bwMode="auto">
          <a:xfrm>
            <a:off x="1885950" y="2133600"/>
            <a:ext cx="857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 dirty="0" err="1">
                <a:solidFill>
                  <a:srgbClr val="CC0000"/>
                </a:solidFill>
                <a:latin typeface="Times New Roman" pitchFamily="18" charset="0"/>
              </a:rPr>
              <a:t>Giải</a:t>
            </a:r>
            <a:r>
              <a:rPr lang="en-US" sz="2000" b="1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39322" name="Text Box 58"/>
          <p:cNvSpPr txBox="1">
            <a:spLocks noChangeArrowheads="1"/>
          </p:cNvSpPr>
          <p:nvPr/>
        </p:nvSpPr>
        <p:spPr bwMode="auto">
          <a:xfrm>
            <a:off x="6553200" y="548640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/t36)</a:t>
            </a:r>
          </a:p>
        </p:txBody>
      </p:sp>
      <p:sp>
        <p:nvSpPr>
          <p:cNvPr id="139323" name="Rectangle 59"/>
          <p:cNvSpPr>
            <a:spLocks noChangeArrowheads="1"/>
          </p:cNvSpPr>
          <p:nvPr/>
        </p:nvSpPr>
        <p:spPr bwMode="auto">
          <a:xfrm>
            <a:off x="6096000" y="5486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=&gt;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29000" y="4419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43800" y="4419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D36BF397-C1D0-4EF2-AEC2-645D6A52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221" y="76200"/>
            <a:ext cx="2767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u="sng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2400" b="1" i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u="sng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400" b="1" i="1" u="sng">
                <a:solidFill>
                  <a:srgbClr val="FF0000"/>
                </a:solidFill>
                <a:latin typeface="Times New Roman" pitchFamily="18" charset="0"/>
              </a:rPr>
              <a:t> cá nhân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" name="Text Box 55">
            <a:extLst>
              <a:ext uri="{FF2B5EF4-FFF2-40B4-BE49-F238E27FC236}">
                <a16:creationId xmlns:a16="http://schemas.microsoft.com/office/drawing/2014/main" id="{F25AF656-1D29-4685-8645-88610F17F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609600"/>
            <a:ext cx="5600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i="1" dirty="0" err="1">
                <a:solidFill>
                  <a:srgbClr val="006600"/>
                </a:solidFill>
                <a:latin typeface="Times New Roman" pitchFamily="18" charset="0"/>
              </a:rPr>
              <a:t>Hai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6600"/>
                </a:solidFill>
                <a:latin typeface="Times New Roman" pitchFamily="18" charset="0"/>
              </a:rPr>
              <a:t>phân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6600"/>
                </a:solidFill>
                <a:latin typeface="Times New Roman" pitchFamily="18" charset="0"/>
              </a:rPr>
              <a:t>thức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6600"/>
                </a:solidFill>
                <a:latin typeface="Times New Roman" pitchFamily="18" charset="0"/>
              </a:rPr>
              <a:t>sau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 có </a:t>
            </a:r>
            <a:r>
              <a:rPr lang="en-US" sz="2400" i="1" dirty="0" err="1">
                <a:solidFill>
                  <a:srgbClr val="006600"/>
                </a:solidFill>
                <a:latin typeface="Times New Roman" pitchFamily="18" charset="0"/>
              </a:rPr>
              <a:t>bằng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6600"/>
                </a:solidFill>
                <a:latin typeface="Times New Roman" pitchFamily="18" charset="0"/>
              </a:rPr>
              <a:t>nhau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6600"/>
                </a:solidFill>
                <a:latin typeface="Times New Roman" pitchFamily="18" charset="0"/>
              </a:rPr>
              <a:t>không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BF53FD-5B95-4475-9535-8DDD9A787F04}"/>
              </a:ext>
            </a:extLst>
          </p:cNvPr>
          <p:cNvSpPr txBox="1"/>
          <p:nvPr/>
        </p:nvSpPr>
        <p:spPr>
          <a:xfrm>
            <a:off x="489002" y="1276498"/>
            <a:ext cx="66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a)</a:t>
            </a:r>
          </a:p>
        </p:txBody>
      </p:sp>
      <p:graphicFrame>
        <p:nvGraphicFramePr>
          <p:cNvPr id="43" name="Object 8">
            <a:extLst>
              <a:ext uri="{FF2B5EF4-FFF2-40B4-BE49-F238E27FC236}">
                <a16:creationId xmlns:a16="http://schemas.microsoft.com/office/drawing/2014/main" id="{BDB4E81A-02E0-4665-BA68-C5FC37BEC9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020691"/>
              </p:ext>
            </p:extLst>
          </p:nvPr>
        </p:nvGraphicFramePr>
        <p:xfrm>
          <a:off x="5872163" y="1168463"/>
          <a:ext cx="909637" cy="747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85" name="Equation" r:id="rId16" imgW="457002" imgH="393529" progId="Equation.DSMT4">
                  <p:embed/>
                </p:oleObj>
              </mc:Choice>
              <mc:Fallback>
                <p:oleObj name="Equation" r:id="rId16" imgW="457002" imgH="393529" progId="Equation.DSMT4">
                  <p:embed/>
                  <p:pic>
                    <p:nvPicPr>
                      <p:cNvPr id="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1168463"/>
                        <a:ext cx="909637" cy="747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A9A45866-B44E-4A91-95B7-FFDBBF8F55E9}"/>
              </a:ext>
            </a:extLst>
          </p:cNvPr>
          <p:cNvSpPr txBox="1"/>
          <p:nvPr/>
        </p:nvSpPr>
        <p:spPr>
          <a:xfrm>
            <a:off x="5239320" y="1291307"/>
            <a:ext cx="66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3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39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39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39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393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39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39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301" grpId="0"/>
      <p:bldP spid="139302" grpId="0"/>
      <p:bldP spid="139303" grpId="0"/>
      <p:bldP spid="139307" grpId="0"/>
      <p:bldP spid="139309" grpId="0"/>
      <p:bldP spid="139310" grpId="0"/>
      <p:bldP spid="139321" grpId="0"/>
      <p:bldP spid="139322" grpId="0"/>
      <p:bldP spid="1393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8"/>
          <p:cNvSpPr txBox="1">
            <a:spLocks noChangeArrowheads="1"/>
          </p:cNvSpPr>
          <p:nvPr/>
        </p:nvSpPr>
        <p:spPr bwMode="auto">
          <a:xfrm>
            <a:off x="533400" y="685800"/>
            <a:ext cx="8077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US" sz="3600" b="1" u="sng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(e),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(SGK /T36)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2, 3 (SBT).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oa020m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Flies_aw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0487">
            <a:off x="6096000" y="1143000"/>
            <a:ext cx="1095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8" descr="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6352">
            <a:off x="4495800" y="2590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 rot="21110631">
            <a:off x="-542166" y="677306"/>
            <a:ext cx="725939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6600" b="1">
                <a:blipFill>
                  <a:blip r:embed="rId5">
                    <a:extLst>
                      <a:ext uri="{837473B0-CC2E-450A-ABE3-18F120FF3D39}">
                        <a1611:picAttrSrcUrl xmlns="" xmlns:a1611="http://schemas.microsoft.com/office/drawing/2016/11/main" r:id="rId6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 CÁC EM </a:t>
            </a:r>
          </a:p>
          <a:p>
            <a:pPr algn="ctr" eaLnBrk="1" hangingPunct="1"/>
            <a:r>
              <a:rPr lang="en-US" altLang="en-US" sz="6600" b="1">
                <a:blipFill>
                  <a:blip r:embed="rId5">
                    <a:extLst>
                      <a:ext uri="{837473B0-CC2E-450A-ABE3-18F120FF3D39}">
                        <a1611:picAttrSrcUrl xmlns="" xmlns:a1611="http://schemas.microsoft.com/office/drawing/2016/11/main" r:id="rId6"/>
                      </a:ext>
                    </a:extLst>
                  </a:blip>
                  <a:stretch>
                    <a:fillRect/>
                  </a:stretch>
                </a:blip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04869480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2286000" y="3039"/>
            <a:ext cx="2674644" cy="6854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6260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0" y="1893962"/>
            <a:ext cx="1073537" cy="7960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71" y="2028709"/>
            <a:ext cx="1447800" cy="7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09" y="3259361"/>
            <a:ext cx="1394990" cy="86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6" y="5161481"/>
            <a:ext cx="948705" cy="56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3" y="3025357"/>
            <a:ext cx="1075638" cy="66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9" y="5974979"/>
            <a:ext cx="1181100" cy="7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672" y="5975043"/>
            <a:ext cx="1507299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9" y="5382644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47" y="2488824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6" y="4122614"/>
            <a:ext cx="976245" cy="60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40" y="6107729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88" y="4211432"/>
            <a:ext cx="1212415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 descr="Một tổ kiến cỡ trung có khoảng 250.000 chú kiến, hãy cùng khám phá bên  trong nhà của chú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09800" cy="168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Một tổ kiến cỡ trung có khoảng 250.000 chú kiến, hãy cùng khám phá bên  trong nhà của chú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92" y="3039"/>
            <a:ext cx="2405476" cy="16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0" y="1143000"/>
            <a:ext cx="2209800" cy="5443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 THỨC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ình chữ nhật 24"/>
          <p:cNvSpPr/>
          <p:nvPr/>
        </p:nvSpPr>
        <p:spPr>
          <a:xfrm>
            <a:off x="6766684" y="1106097"/>
            <a:ext cx="2405476" cy="5443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 THỨC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Bầu dục 20"/>
          <p:cNvSpPr/>
          <p:nvPr/>
        </p:nvSpPr>
        <p:spPr>
          <a:xfrm>
            <a:off x="253483" y="3637387"/>
            <a:ext cx="1165508" cy="61530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8xy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ình Bầu dục 28"/>
              <p:cNvSpPr/>
              <p:nvPr/>
            </p:nvSpPr>
            <p:spPr>
              <a:xfrm>
                <a:off x="2528266" y="1246764"/>
                <a:ext cx="2082408" cy="97486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vi-V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9" name="Hình Bầu dục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266" y="1246764"/>
                <a:ext cx="2082408" cy="974864"/>
              </a:xfrm>
              <a:prstGeom prst="ellipse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ình Bầu dục 29"/>
              <p:cNvSpPr/>
              <p:nvPr/>
            </p:nvSpPr>
            <p:spPr>
              <a:xfrm>
                <a:off x="2776154" y="5318002"/>
                <a:ext cx="1381891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30" name="Hình Bầu dục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154" y="5318002"/>
                <a:ext cx="1381891" cy="957782"/>
              </a:xfrm>
              <a:prstGeom prst="ellipse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ình Bầu dục 30"/>
              <p:cNvSpPr/>
              <p:nvPr/>
            </p:nvSpPr>
            <p:spPr>
              <a:xfrm>
                <a:off x="266729" y="1669254"/>
                <a:ext cx="891729" cy="55237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Hình Bầu dục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29" y="1669254"/>
                <a:ext cx="891729" cy="552374"/>
              </a:xfrm>
              <a:prstGeom prst="ellipse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ình Bầu dục 31"/>
          <p:cNvSpPr/>
          <p:nvPr/>
        </p:nvSpPr>
        <p:spPr>
          <a:xfrm>
            <a:off x="4960644" y="2491098"/>
            <a:ext cx="2333880" cy="9847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12x +3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ình Bầu dục 32"/>
              <p:cNvSpPr/>
              <p:nvPr/>
            </p:nvSpPr>
            <p:spPr>
              <a:xfrm>
                <a:off x="308694" y="2690039"/>
                <a:ext cx="889999" cy="612587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Hình Bầu dục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94" y="2690039"/>
                <a:ext cx="889999" cy="612587"/>
              </a:xfrm>
              <a:prstGeom prst="ellipse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ình Bầu dục 33"/>
              <p:cNvSpPr/>
              <p:nvPr/>
            </p:nvSpPr>
            <p:spPr>
              <a:xfrm>
                <a:off x="194393" y="4637692"/>
                <a:ext cx="1118600" cy="648021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𝑥𝑦𝑧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Hình Bầu dục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93" y="4637692"/>
                <a:ext cx="1118600" cy="648021"/>
              </a:xfrm>
              <a:prstGeom prst="ellipse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ình Bầu dục 34"/>
              <p:cNvSpPr/>
              <p:nvPr/>
            </p:nvSpPr>
            <p:spPr>
              <a:xfrm>
                <a:off x="7578" y="5725834"/>
                <a:ext cx="1118600" cy="54995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17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Hình Bầu dục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" y="5725834"/>
                <a:ext cx="1118600" cy="549950"/>
              </a:xfrm>
              <a:prstGeom prst="ellipse">
                <a:avLst/>
              </a:prstGeom>
              <a:blipFill rotWithShape="1">
                <a:blip r:embed="rId18"/>
                <a:stretch>
                  <a:fillRect l="-5851" b="-10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ình Bầu dục 35"/>
              <p:cNvSpPr/>
              <p:nvPr/>
            </p:nvSpPr>
            <p:spPr>
              <a:xfrm>
                <a:off x="6802482" y="1666314"/>
                <a:ext cx="2333880" cy="98473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3xy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+y</a:t>
                </a:r>
                <a:endParaRPr lang="vi-VN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Hình Bầu dục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482" y="1666314"/>
                <a:ext cx="2333880" cy="984735"/>
              </a:xfrm>
              <a:prstGeom prst="ellipse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71" y="4130701"/>
            <a:ext cx="1219200" cy="7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ình Bầu dục 36"/>
              <p:cNvSpPr/>
              <p:nvPr/>
            </p:nvSpPr>
            <p:spPr>
              <a:xfrm>
                <a:off x="2786853" y="3466146"/>
                <a:ext cx="1381891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37" name="Hình Bầu dục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853" y="3466146"/>
                <a:ext cx="1381891" cy="957782"/>
              </a:xfrm>
              <a:prstGeom prst="ellipse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ình Bầu dục 37"/>
              <p:cNvSpPr/>
              <p:nvPr/>
            </p:nvSpPr>
            <p:spPr>
              <a:xfrm>
                <a:off x="6666287" y="5382644"/>
                <a:ext cx="2362201" cy="102951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- 5xy+3x</a:t>
                </a:r>
                <a:endParaRPr lang="vi-VN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Hình Bầu dục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287" y="5382644"/>
                <a:ext cx="2362201" cy="1029510"/>
              </a:xfrm>
              <a:prstGeom prst="ellipse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Hình Bầu dục 38"/>
          <p:cNvSpPr/>
          <p:nvPr/>
        </p:nvSpPr>
        <p:spPr>
          <a:xfrm>
            <a:off x="6884354" y="3269215"/>
            <a:ext cx="2226501" cy="1077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12x - 4y+3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Hình Bầu dục 39"/>
          <p:cNvSpPr/>
          <p:nvPr/>
        </p:nvSpPr>
        <p:spPr>
          <a:xfrm>
            <a:off x="4987346" y="4366412"/>
            <a:ext cx="2581600" cy="11905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(2x-y)(3x+y)  </a:t>
            </a:r>
            <a:endParaRPr lang="vi-VN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Hình ảnh dấu chấm hỏi đẹp, độc đáo, ấn tượng nhấ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71" y="3039"/>
            <a:ext cx="984709" cy="11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Hình chữ nhật 40"/>
          <p:cNvSpPr/>
          <p:nvPr/>
        </p:nvSpPr>
        <p:spPr>
          <a:xfrm>
            <a:off x="2286000" y="28629"/>
            <a:ext cx="2701346" cy="10774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THỨC ĐẠI SỐ 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07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2776" y="3124200"/>
            <a:ext cx="69979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tx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25</a:t>
            </a:r>
            <a:r>
              <a:rPr lang="en-US" sz="44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44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THỨC ĐẠI SỐ 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-12526" y="520987"/>
            <a:ext cx="78486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II: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34605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2"/>
          <p:cNvSpPr txBox="1">
            <a:spLocks noChangeArrowheads="1"/>
          </p:cNvSpPr>
          <p:nvPr/>
        </p:nvSpPr>
        <p:spPr bwMode="auto">
          <a:xfrm>
            <a:off x="1676400" y="228818"/>
            <a:ext cx="579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THỨC ĐẠI SỐ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8600" y="99060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84967" y="1847092"/>
            <a:ext cx="8382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</a:rPr>
              <a:t>*</a:t>
            </a:r>
            <a:r>
              <a:rPr lang="en-US" sz="2400" i="1" dirty="0" err="1">
                <a:latin typeface="Times New Roman" pitchFamily="18" charset="0"/>
              </a:rPr>
              <a:t>Định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nghĩa</a:t>
            </a:r>
            <a:r>
              <a:rPr lang="en-US" sz="2400" i="1" dirty="0">
                <a:latin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</a:rPr>
              <a:t> (hay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</a:rPr>
              <a:t>    ,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A, B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B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0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65966" y="3838575"/>
            <a:ext cx="55062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+  A </a:t>
            </a:r>
            <a:r>
              <a:rPr lang="en-US" sz="2400" dirty="0" err="1">
                <a:latin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</a:rPr>
              <a:t> (hay </a:t>
            </a:r>
            <a:r>
              <a:rPr lang="en-US" sz="2400" dirty="0" err="1">
                <a:latin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</a:rPr>
              <a:t>);                       </a:t>
            </a:r>
            <a:endParaRPr lang="en-US" sz="2400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+  </a:t>
            </a:r>
            <a:r>
              <a:rPr lang="en-US" sz="2400" dirty="0">
                <a:latin typeface="Times New Roman" pitchFamily="18" charset="0"/>
              </a:rPr>
              <a:t>B </a:t>
            </a:r>
            <a:r>
              <a:rPr lang="en-US" sz="2400" dirty="0" err="1">
                <a:latin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</a:rPr>
              <a:t> (hay </a:t>
            </a:r>
            <a:r>
              <a:rPr lang="en-US" sz="2400" dirty="0" err="1">
                <a:latin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2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760842"/>
              </p:ext>
            </p:extLst>
          </p:nvPr>
        </p:nvGraphicFramePr>
        <p:xfrm>
          <a:off x="3124200" y="2447469"/>
          <a:ext cx="251760" cy="553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47" name="Equation" r:id="rId3" imgW="190500" imgH="419100" progId="Equation.DSMT4">
                  <p:embed/>
                </p:oleObj>
              </mc:Choice>
              <mc:Fallback>
                <p:oleObj name="Equation" r:id="rId3" imgW="190500" imgH="419100" progId="Equation.DSMT4">
                  <p:embed/>
                  <p:pic>
                    <p:nvPicPr>
                      <p:cNvPr id="0" name="Picture 13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447469"/>
                        <a:ext cx="251760" cy="5535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0" y="3039"/>
            <a:ext cx="3886200" cy="6854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3" y="1676400"/>
            <a:ext cx="1447800" cy="7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89" y="5975043"/>
            <a:ext cx="1507299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ình Bầu dục 28"/>
              <p:cNvSpPr/>
              <p:nvPr/>
            </p:nvSpPr>
            <p:spPr>
              <a:xfrm>
                <a:off x="704445" y="884369"/>
                <a:ext cx="2082408" cy="97486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vi-V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9" name="Hình Bầu dục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45" y="884369"/>
                <a:ext cx="2082408" cy="974864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ình Bầu dục 29"/>
              <p:cNvSpPr/>
              <p:nvPr/>
            </p:nvSpPr>
            <p:spPr>
              <a:xfrm>
                <a:off x="889327" y="5290292"/>
                <a:ext cx="1381891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𝑥𝑦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30" name="Hình Bầu dục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27" y="5290292"/>
                <a:ext cx="1381891" cy="957782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37+ Tranh tô màu con kiến dễ thương cho bé tập t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8" y="4014592"/>
            <a:ext cx="1219200" cy="7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ình Bầu dục 36"/>
              <p:cNvSpPr/>
              <p:nvPr/>
            </p:nvSpPr>
            <p:spPr>
              <a:xfrm>
                <a:off x="973636" y="3276600"/>
                <a:ext cx="1381891" cy="95778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37" name="Hình Bầu dục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36" y="3276600"/>
                <a:ext cx="1381891" cy="957782"/>
              </a:xfrm>
              <a:prstGeom prst="ellipse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 2"/>
          <p:cNvSpPr/>
          <p:nvPr/>
        </p:nvSpPr>
        <p:spPr>
          <a:xfrm>
            <a:off x="3886200" y="3040"/>
            <a:ext cx="5257800" cy="881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 3"/>
              <p:cNvSpPr/>
              <p:nvPr/>
            </p:nvSpPr>
            <p:spPr>
              <a:xfrm>
                <a:off x="3893507" y="884370"/>
                <a:ext cx="4488493" cy="115442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Tx/>
                  <a:buChar char="-"/>
                </a:pP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Tử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+2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+7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Mẫu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+1</m:t>
                    </m:r>
                  </m:oMath>
                </a14:m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endParaRPr lang="vi-VN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Hình chữ nhậ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507" y="884370"/>
                <a:ext cx="4488493" cy="1154426"/>
              </a:xfrm>
              <a:prstGeom prst="rect">
                <a:avLst/>
              </a:prstGeom>
              <a:blipFill rotWithShape="1">
                <a:blip r:embed="rId8"/>
                <a:stretch>
                  <a:fillRect l="-2162" t="-41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 4"/>
              <p:cNvSpPr/>
              <p:nvPr/>
            </p:nvSpPr>
            <p:spPr>
              <a:xfrm>
                <a:off x="3893506" y="3116127"/>
                <a:ext cx="4640893" cy="12757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Tx/>
                  <a:buChar char="-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Tử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+5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Mẫu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vi-VN" dirty="0"/>
              </a:p>
            </p:txBody>
          </p:sp>
        </mc:Choice>
        <mc:Fallback xmlns="">
          <p:sp>
            <p:nvSpPr>
              <p:cNvPr id="5" name="Hình chữ nhậ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506" y="3116127"/>
                <a:ext cx="4640893" cy="1275700"/>
              </a:xfrm>
              <a:prstGeom prst="rect">
                <a:avLst/>
              </a:prstGeom>
              <a:blipFill rotWithShape="1">
                <a:blip r:embed="rId9"/>
                <a:stretch>
                  <a:fillRect l="-2092" t="-14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ình chữ nhật 42"/>
              <p:cNvSpPr/>
              <p:nvPr/>
            </p:nvSpPr>
            <p:spPr>
              <a:xfrm>
                <a:off x="3893507" y="5337193"/>
                <a:ext cx="4648198" cy="12757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Tx/>
                  <a:buChar char="-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Tử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19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Mẫu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𝑥𝑦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>
                  <a:buFontTx/>
                  <a:buChar char="-"/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vi-VN" dirty="0"/>
              </a:p>
            </p:txBody>
          </p:sp>
        </mc:Choice>
        <mc:Fallback xmlns="">
          <p:sp>
            <p:nvSpPr>
              <p:cNvPr id="43" name="Hình chữ nhật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507" y="5337193"/>
                <a:ext cx="4648198" cy="1275700"/>
              </a:xfrm>
              <a:prstGeom prst="rect">
                <a:avLst/>
              </a:prstGeom>
              <a:blipFill rotWithShape="1">
                <a:blip r:embed="rId10"/>
                <a:stretch>
                  <a:fillRect l="-2089" t="-12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08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Nội dung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" y="-177713"/>
            <a:ext cx="9296400" cy="7029450"/>
          </a:xfrm>
          <a:prstGeom prst="rect">
            <a:avLst/>
          </a:prstGeom>
        </p:spPr>
      </p:pic>
      <p:sp>
        <p:nvSpPr>
          <p:cNvPr id="8" name="Mũi tên Phải 7"/>
          <p:cNvSpPr/>
          <p:nvPr/>
        </p:nvSpPr>
        <p:spPr>
          <a:xfrm>
            <a:off x="1447800" y="152400"/>
            <a:ext cx="6005708" cy="1524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CHƠI: TIẾP SỨC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304800" y="1676400"/>
            <a:ext cx="8686800" cy="4876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vi-V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219200" y="7620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2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>
                <a:latin typeface="Verdana" pitchFamily="34" charset="0"/>
              </a:rPr>
              <a:t>BỘ ĐỒNG HỒ ĐẾM NGƯỢC</a:t>
            </a:r>
          </a:p>
        </p:txBody>
      </p:sp>
      <p:pic>
        <p:nvPicPr>
          <p:cNvPr id="22536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5" y="19685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ình chữ nhật 10"/>
          <p:cNvSpPr/>
          <p:nvPr/>
        </p:nvSpPr>
        <p:spPr>
          <a:xfrm>
            <a:off x="0" y="1676400"/>
            <a:ext cx="9144000" cy="5181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2" name="Mũi tên Phải 11"/>
          <p:cNvSpPr/>
          <p:nvPr/>
        </p:nvSpPr>
        <p:spPr>
          <a:xfrm>
            <a:off x="228600" y="152400"/>
            <a:ext cx="6005708" cy="1524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CHƠI: TIẾP SỨC 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64824"/>
      </p:ext>
    </p:extLst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2"/>
          <p:cNvSpPr txBox="1">
            <a:spLocks noChangeArrowheads="1"/>
          </p:cNvSpPr>
          <p:nvPr/>
        </p:nvSpPr>
        <p:spPr bwMode="auto">
          <a:xfrm>
            <a:off x="1676400" y="228818"/>
            <a:ext cx="579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25: </a:t>
            </a: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THỨC ĐẠI SỐ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8600" y="99060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228600" y="1676400"/>
            <a:ext cx="647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76200" y="2514600"/>
            <a:ext cx="8991600" cy="388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(5’) </a:t>
            </a:r>
          </a:p>
          <a:p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+ 3: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a+ c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(SGK –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36)</a:t>
            </a:r>
          </a:p>
          <a:p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+ 4: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b+ d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(SGK –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06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7848600" cy="792162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SGK 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36: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1+ 3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6" y="1066800"/>
            <a:ext cx="917009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0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807</Words>
  <Application>Microsoft Office PowerPoint</Application>
  <PresentationFormat>On-screen Show (4:3)</PresentationFormat>
  <Paragraphs>135</Paragraphs>
  <Slides>16</Slides>
  <Notes>1</Notes>
  <HiddenSlides>0</HiddenSlides>
  <MMClips>0</MMClips>
  <ScaleCrop>false</ScaleCrop>
  <HeadingPairs>
    <vt:vector size="10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  <vt:variant>
        <vt:lpstr>Custom Shows</vt:lpstr>
      </vt:variant>
      <vt:variant>
        <vt:i4>1</vt:i4>
      </vt:variant>
    </vt:vector>
  </HeadingPairs>
  <TitlesOfParts>
    <vt:vector size="30" baseType="lpstr">
      <vt:lpstr>Arial</vt:lpstr>
      <vt:lpstr>Arial Unicode MS</vt:lpstr>
      <vt:lpstr>Calibri</vt:lpstr>
      <vt:lpstr>Cambria Math</vt:lpstr>
      <vt:lpstr>Symbol</vt:lpstr>
      <vt:lpstr>Times New Roman</vt:lpstr>
      <vt:lpstr>Trebuchet MS</vt:lpstr>
      <vt:lpstr>Verdana</vt:lpstr>
      <vt:lpstr>Wingdings 3</vt:lpstr>
      <vt:lpstr>Facet</vt:lpstr>
      <vt:lpstr>Chủ đề của Office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SGK -Tr 36: (nhóm 1+ 3) </vt:lpstr>
      <vt:lpstr>Bài 1: SGK -Tr 36: (nhóm 2+ 4)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Admin</cp:lastModifiedBy>
  <cp:revision>372</cp:revision>
  <dcterms:created xsi:type="dcterms:W3CDTF">2020-11-22T12:48:23Z</dcterms:created>
  <dcterms:modified xsi:type="dcterms:W3CDTF">2022-11-08T00:04:31Z</dcterms:modified>
</cp:coreProperties>
</file>