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63" r:id="rId3"/>
    <p:sldId id="258" r:id="rId4"/>
    <p:sldId id="267" r:id="rId5"/>
    <p:sldId id="260" r:id="rId6"/>
    <p:sldId id="259" r:id="rId7"/>
    <p:sldId id="261" r:id="rId8"/>
    <p:sldId id="262" r:id="rId9"/>
    <p:sldId id="269" r:id="rId10"/>
    <p:sldId id="265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9729E-FA59-41AC-A6D3-ED3984A31CF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E1E86-B7BA-4F58-B90F-7E4D5F1DE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22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ACE3E7-D43E-42F7-A0CD-C26E91887F05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18795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00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7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7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4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36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3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97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3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238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5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3F02C-7BAB-48D0-9C46-060DA721797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7D9F4-CDC8-4D7E-811B-813AB719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1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PHAN%20GIAC\Going%20home%20-%20Kenny%20G.mp3" TargetMode="External"/><Relationship Id="rId5" Type="http://schemas.openxmlformats.org/officeDocument/2006/relationships/image" Target="../media/image11.gif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audio" Target="../media/audio3.wav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832100" y="22653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endParaRPr lang="vi-VN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371600" y="788988"/>
            <a:ext cx="9144000" cy="3784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40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10:</a:t>
            </a:r>
          </a:p>
          <a:p>
            <a:pPr algn="ctr" eaLnBrk="1" hangingPunct="1">
              <a:defRPr/>
            </a:pP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PHÂN TÍCH ĐA THỨC THÀNH </a:t>
            </a:r>
          </a:p>
          <a:p>
            <a:pPr algn="ctr" eaLnBrk="1" hangingPunct="1">
              <a:defRPr/>
            </a:pP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NHÂN TỬ BẰNG </a:t>
            </a:r>
          </a:p>
          <a:p>
            <a:pPr algn="ctr" eaLnBrk="1" hangingPunct="1">
              <a:defRPr/>
            </a:pP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PP DÙNG HẰNG ĐẲNG </a:t>
            </a:r>
            <a:r>
              <a:rPr lang="en-US" sz="40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THỨC(TIẾP)</a:t>
            </a:r>
            <a:endParaRPr lang="en-US" sz="40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vi-VN" sz="40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7" descr="BOOKS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937000"/>
            <a:ext cx="2895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-1588"/>
            <a:ext cx="7620000" cy="706438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4FCD0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THCS </a:t>
            </a:r>
            <a:r>
              <a:rPr lang="vi-VN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...</a:t>
            </a:r>
            <a:endParaRPr lang="en-US" sz="40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5422900"/>
            <a:ext cx="6477000" cy="70802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vi-VN" sz="4000" b="1" smtClean="0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GV:......</a:t>
            </a:r>
            <a:endParaRPr lang="en-US" sz="4000" b="1" dirty="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14600" y="6143625"/>
            <a:ext cx="6477000" cy="70643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NĂM HỌC 2021-2022</a:t>
            </a:r>
          </a:p>
        </p:txBody>
      </p:sp>
    </p:spTree>
    <p:extLst>
      <p:ext uri="{BB962C8B-B14F-4D97-AF65-F5344CB8AC3E}">
        <p14:creationId xmlns:p14="http://schemas.microsoft.com/office/powerpoint/2010/main" val="30726969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Hình chữ nhật 17"/>
          <p:cNvSpPr>
            <a:spLocks noGrp="1"/>
          </p:cNvSpPr>
          <p:nvPr>
            <p:ph type="ctrTitle"/>
          </p:nvPr>
        </p:nvSpPr>
        <p:spPr>
          <a:xfrm>
            <a:off x="5763758" y="2587289"/>
            <a:ext cx="5251957" cy="3578416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  <a:extLst/>
        </p:spPr>
        <p:txBody>
          <a:bodyPr wrap="square" rtlCol="0">
            <a:spAutoFit/>
          </a:bodyPr>
          <a:lstStyle/>
          <a:p>
            <a:pPr marL="228600" algn="l" eaLnBrk="1" fontAlgn="auto" hangingPunct="1">
              <a:lnSpc>
                <a:spcPct val="115000"/>
              </a:lnSpc>
              <a:spcAft>
                <a:spcPts val="1000"/>
              </a:spcAft>
              <a:defRPr/>
            </a:pP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1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  <a:t>)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+ 2AB + 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=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(A + B)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</a:t>
            </a:r>
          </a:p>
          <a:p>
            <a:pPr marL="228600" algn="l" eaLnBrk="1" fontAlgn="auto" hangingPunct="1">
              <a:lnSpc>
                <a:spcPct val="115000"/>
              </a:lnSpc>
              <a:spcAft>
                <a:spcPts val="1000"/>
              </a:spcAft>
              <a:defRPr/>
            </a:pP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  <a:t>)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- 2AB + 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=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(A - B)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  <a:t/>
            </a:r>
            <a:b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</a:b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  <a:t>)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– 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=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(A + B)(A – B)</a:t>
            </a:r>
            <a:b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</a:b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4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  <a:t>)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+ 3A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B + 3AB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+ 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=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  <a:t>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(A + B)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</a:t>
            </a:r>
            <a:endParaRPr lang="vi-VN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ea typeface="Arial"/>
              <a:cs typeface="Times New Roman" pitchFamily="18" charset="0"/>
            </a:endParaRPr>
          </a:p>
          <a:p>
            <a:pPr marL="228600" algn="l" eaLnBrk="1" fontAlgn="auto" hangingPunct="1">
              <a:lnSpc>
                <a:spcPct val="115000"/>
              </a:lnSpc>
              <a:spcAft>
                <a:spcPts val="1000"/>
              </a:spcAft>
              <a:defRPr/>
            </a:pP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5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  <a:t>)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- 3A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B + 3AB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- 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=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  <a:t>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(A - B)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</a:t>
            </a:r>
            <a:endParaRPr lang="vi-VN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ea typeface="Arial"/>
              <a:cs typeface="Times New Roman" pitchFamily="18" charset="0"/>
            </a:endParaRPr>
          </a:p>
          <a:p>
            <a:pPr marL="228600" algn="l" eaLnBrk="1" fontAlgn="auto" hangingPunct="1">
              <a:lnSpc>
                <a:spcPct val="115000"/>
              </a:lnSpc>
              <a:spcAft>
                <a:spcPts val="1000"/>
              </a:spcAft>
              <a:defRPr/>
            </a:pP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6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  <a:t>)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+ 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=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(A + B)( 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- AB + 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)</a:t>
            </a:r>
          </a:p>
          <a:p>
            <a:pPr marL="228600" algn="l" eaLnBrk="1" fontAlgn="auto" hangingPunct="1">
              <a:lnSpc>
                <a:spcPct val="115000"/>
              </a:lnSpc>
              <a:spcAft>
                <a:spcPts val="1000"/>
              </a:spcAft>
              <a:defRPr/>
            </a:pP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7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"/>
                <a:cs typeface="Times New Roman" pitchFamily="18" charset="0"/>
              </a:rPr>
              <a:t>)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- 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3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=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(A - B)( A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 + AB + B</a:t>
            </a:r>
            <a:r>
              <a:rPr lang="vi-VN" sz="2400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2 </a:t>
            </a:r>
            <a:r>
              <a:rPr lang="vi-V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Arial"/>
                <a:cs typeface="Times New Roman" pitchFamily="18" charset="0"/>
              </a:rPr>
              <a:t>)</a:t>
            </a:r>
          </a:p>
        </p:txBody>
      </p:sp>
      <p:sp>
        <p:nvSpPr>
          <p:cNvPr id="21507" name="Subtitle 2"/>
          <p:cNvSpPr>
            <a:spLocks noGrp="1"/>
          </p:cNvSpPr>
          <p:nvPr>
            <p:ph type="subTitle" idx="1"/>
          </p:nvPr>
        </p:nvSpPr>
        <p:spPr>
          <a:xfrm>
            <a:off x="1695450" y="1520961"/>
            <a:ext cx="3963988" cy="598488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5836443" y="1506076"/>
            <a:ext cx="4572000" cy="59848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124200" y="971550"/>
            <a:ext cx="0" cy="56515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088063" y="1065232"/>
            <a:ext cx="7937" cy="3778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24000" y="111125"/>
            <a:ext cx="9144000" cy="954107"/>
          </a:xfrm>
          <a:prstGeom prst="rect">
            <a:avLst/>
          </a:prstGeom>
          <a:solidFill>
            <a:srgbClr val="00B0F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PHÂN TÍCH ĐA THỨC THÀNH NHÂN TỬ 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BẰNG PHƯƠNG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PHÁP: 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296304"/>
            <a:ext cx="9240202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ý: 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A.B = 0 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=&gt; A=0 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B=0  ( 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x)</a:t>
            </a:r>
            <a:endParaRPr lang="en-US" sz="2800" i="1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863725" y="2185988"/>
            <a:ext cx="362743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24" name="Text Box 42"/>
          <p:cNvSpPr txBox="1">
            <a:spLocks noChangeArrowheads="1"/>
          </p:cNvSpPr>
          <p:nvPr/>
        </p:nvSpPr>
        <p:spPr bwMode="auto">
          <a:xfrm>
            <a:off x="5741988" y="2225675"/>
            <a:ext cx="49260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Dùng hằng đẳng thức (nếu có).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5741988" y="1220788"/>
            <a:ext cx="1" cy="496068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488281" y="6234920"/>
            <a:ext cx="8729663" cy="7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93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43" name="Going home - Kenny G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5" descr="ml004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6" descr="Picture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2590800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11" descr="Picture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0"/>
            <a:ext cx="2590800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13" descr="Picture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71576">
            <a:off x="5946775" y="377825"/>
            <a:ext cx="2590800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14" descr="Picture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305800" y="1676400"/>
            <a:ext cx="2590800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1981200" y="6172200"/>
            <a:ext cx="2438400" cy="457200"/>
          </a:xfrm>
          <a:prstGeom prst="rect">
            <a:avLst/>
          </a:prstGeom>
          <a:solidFill>
            <a:srgbClr val="C4AD7E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pic>
        <p:nvPicPr>
          <p:cNvPr id="19465" name="Picture 16" descr="Picture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603375" y="4340225"/>
            <a:ext cx="2590800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21" descr="Picture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854143">
            <a:off x="4568825" y="4111625"/>
            <a:ext cx="2590800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41" name="WordArt 25"/>
          <p:cNvSpPr>
            <a:spLocks noChangeArrowheads="1" noChangeShapeType="1" noTextEdit="1"/>
          </p:cNvSpPr>
          <p:nvPr/>
        </p:nvSpPr>
        <p:spPr bwMode="auto">
          <a:xfrm>
            <a:off x="3200400" y="3810000"/>
            <a:ext cx="6019800" cy="990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cs typeface="Arial" panose="020B0604020202020204" pitchFamily="34" charset="0"/>
              </a:rPr>
              <a:t>Good bye. See you again.</a:t>
            </a:r>
            <a:endParaRPr lang="en-US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19468" name="WordArt 28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7381875" cy="5029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9661044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FF33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0609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6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6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86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57489" fill="hold"/>
                                        <p:tgtEl>
                                          <p:spTgt spid="860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604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AutoShape 4"/>
          <p:cNvSpPr>
            <a:spLocks noChangeArrowheads="1"/>
          </p:cNvSpPr>
          <p:nvPr/>
        </p:nvSpPr>
        <p:spPr bwMode="auto">
          <a:xfrm>
            <a:off x="0" y="-57945"/>
            <a:ext cx="11900263" cy="1628775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1" name="WordArt 5"/>
          <p:cNvSpPr>
            <a:spLocks noChangeArrowheads="1" noChangeShapeType="1" noTextEdit="1"/>
          </p:cNvSpPr>
          <p:nvPr/>
        </p:nvSpPr>
        <p:spPr bwMode="auto">
          <a:xfrm>
            <a:off x="3467894" y="378814"/>
            <a:ext cx="5111750" cy="1439862"/>
          </a:xfrm>
          <a:prstGeom prst="rect">
            <a:avLst/>
          </a:prstGeom>
        </p:spPr>
        <p:txBody>
          <a:bodyPr wrap="none" fromWordArt="1">
            <a:prstTxWarp prst="textDeflateInflateDeflate">
              <a:avLst>
                <a:gd name="adj" fmla="val 44097"/>
              </a:avLst>
            </a:prstTxWarp>
          </a:bodyPr>
          <a:lstStyle/>
          <a:p>
            <a:pPr algn="ctr"/>
            <a:r>
              <a:rPr lang="en-US" sz="3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HƠN???</a:t>
            </a:r>
            <a:endParaRPr lang="en-US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5384" name="Group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809452"/>
              </p:ext>
            </p:extLst>
          </p:nvPr>
        </p:nvGraphicFramePr>
        <p:xfrm>
          <a:off x="335756" y="2740025"/>
          <a:ext cx="4824073" cy="3596388"/>
        </p:xfrm>
        <a:graphic>
          <a:graphicData uri="http://schemas.openxmlformats.org/drawingml/2006/table">
            <a:tbl>
              <a:tblPr/>
              <a:tblGrid>
                <a:gridCol w="863650">
                  <a:extLst>
                    <a:ext uri="{9D8B030D-6E8A-4147-A177-3AD203B41FA5}">
                      <a16:colId xmlns:a16="http://schemas.microsoft.com/office/drawing/2014/main" val="3031758032"/>
                    </a:ext>
                  </a:extLst>
                </a:gridCol>
                <a:gridCol w="3960423">
                  <a:extLst>
                    <a:ext uri="{9D8B030D-6E8A-4147-A177-3AD203B41FA5}">
                      <a16:colId xmlns:a16="http://schemas.microsoft.com/office/drawing/2014/main" val="2906090560"/>
                    </a:ext>
                  </a:extLst>
                </a:gridCol>
              </a:tblGrid>
              <a:tr h="10667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Coät</a:t>
                      </a: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Bieåu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alt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thöùc</a:t>
                      </a: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582996"/>
                  </a:ext>
                </a:extLst>
              </a:tr>
              <a:tr h="608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6279792"/>
                  </a:ext>
                </a:extLst>
              </a:tr>
              <a:tr h="608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3558221"/>
                  </a:ext>
                </a:extLst>
              </a:tr>
              <a:tr h="608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497196"/>
                  </a:ext>
                </a:extLst>
              </a:tr>
              <a:tr h="608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479684"/>
                  </a:ext>
                </a:extLst>
              </a:tr>
            </a:tbl>
          </a:graphicData>
        </a:graphic>
      </p:graphicFrame>
      <p:graphicFrame>
        <p:nvGraphicFramePr>
          <p:cNvPr id="55374" name="Group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499119"/>
              </p:ext>
            </p:extLst>
          </p:nvPr>
        </p:nvGraphicFramePr>
        <p:xfrm>
          <a:off x="6690972" y="2723364"/>
          <a:ext cx="4597988" cy="3599136"/>
        </p:xfrm>
        <a:graphic>
          <a:graphicData uri="http://schemas.openxmlformats.org/drawingml/2006/table">
            <a:tbl>
              <a:tblPr/>
              <a:tblGrid>
                <a:gridCol w="1104896">
                  <a:extLst>
                    <a:ext uri="{9D8B030D-6E8A-4147-A177-3AD203B41FA5}">
                      <a16:colId xmlns:a16="http://schemas.microsoft.com/office/drawing/2014/main" val="2169067671"/>
                    </a:ext>
                  </a:extLst>
                </a:gridCol>
                <a:gridCol w="3493092">
                  <a:extLst>
                    <a:ext uri="{9D8B030D-6E8A-4147-A177-3AD203B41FA5}">
                      <a16:colId xmlns:a16="http://schemas.microsoft.com/office/drawing/2014/main" val="2661430550"/>
                    </a:ext>
                  </a:extLst>
                </a:gridCol>
              </a:tblGrid>
              <a:tr h="10640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Coät</a:t>
                      </a: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Bieåu thöùc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333055"/>
                  </a:ext>
                </a:extLst>
              </a:tr>
              <a:tr h="60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83149"/>
                  </a:ext>
                </a:extLst>
              </a:tr>
              <a:tr h="60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288873"/>
                  </a:ext>
                </a:extLst>
              </a:tr>
              <a:tr h="60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788949"/>
                  </a:ext>
                </a:extLst>
              </a:tr>
              <a:tr h="60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5572263"/>
                  </a:ext>
                </a:extLst>
              </a:tr>
            </a:tbl>
          </a:graphicData>
        </a:graphic>
      </p:graphicFrame>
      <p:sp>
        <p:nvSpPr>
          <p:cNvPr id="55361" name="Text Box 65"/>
          <p:cNvSpPr txBox="1">
            <a:spLocks noChangeArrowheads="1"/>
          </p:cNvSpPr>
          <p:nvPr/>
        </p:nvSpPr>
        <p:spPr bwMode="auto">
          <a:xfrm>
            <a:off x="0" y="1508966"/>
            <a:ext cx="12192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62" name="Text Box 66"/>
          <p:cNvSpPr txBox="1">
            <a:spLocks noChangeArrowheads="1"/>
          </p:cNvSpPr>
          <p:nvPr/>
        </p:nvSpPr>
        <p:spPr bwMode="auto">
          <a:xfrm>
            <a:off x="1213677" y="3877539"/>
            <a:ext cx="38678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 smtClean="0"/>
              <a:t>x</a:t>
            </a:r>
            <a:r>
              <a:rPr lang="en-US" altLang="en-US" sz="3200" b="1" baseline="30000" dirty="0" smtClean="0"/>
              <a:t>3</a:t>
            </a:r>
            <a:r>
              <a:rPr lang="en-US" altLang="en-US" sz="3200" baseline="30000" dirty="0" smtClean="0"/>
              <a:t> </a:t>
            </a:r>
            <a:r>
              <a:rPr lang="en-US" altLang="en-US" sz="3200" dirty="0" smtClean="0"/>
              <a:t>– 6x</a:t>
            </a:r>
            <a:r>
              <a:rPr lang="en-US" altLang="en-US" sz="3200" b="1" baseline="30000" dirty="0" smtClean="0"/>
              <a:t>2</a:t>
            </a:r>
            <a:r>
              <a:rPr lang="en-US" altLang="en-US" sz="3200" baseline="30000" dirty="0" smtClean="0"/>
              <a:t> </a:t>
            </a:r>
            <a:r>
              <a:rPr lang="en-US" altLang="en-US" sz="3200" dirty="0" smtClean="0"/>
              <a:t>+ 12x – 8 </a:t>
            </a:r>
          </a:p>
        </p:txBody>
      </p:sp>
      <p:sp>
        <p:nvSpPr>
          <p:cNvPr id="55363" name="Text Box 67"/>
          <p:cNvSpPr txBox="1">
            <a:spLocks noChangeArrowheads="1"/>
          </p:cNvSpPr>
          <p:nvPr/>
        </p:nvSpPr>
        <p:spPr bwMode="auto">
          <a:xfrm>
            <a:off x="1108869" y="4481780"/>
            <a:ext cx="352742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/>
              <a:t> </a:t>
            </a:r>
            <a:r>
              <a:rPr lang="en-US" altLang="en-US" sz="3200" dirty="0" smtClean="0"/>
              <a:t>x</a:t>
            </a:r>
            <a:r>
              <a:rPr lang="en-US" altLang="en-US" sz="3200" b="1" baseline="30000" dirty="0" smtClean="0"/>
              <a:t>3</a:t>
            </a:r>
            <a:r>
              <a:rPr lang="en-US" altLang="en-US" sz="3200" baseline="30000" dirty="0" smtClean="0"/>
              <a:t> </a:t>
            </a:r>
            <a:r>
              <a:rPr lang="en-US" altLang="en-US" sz="3200" dirty="0"/>
              <a:t>+</a:t>
            </a:r>
            <a:r>
              <a:rPr lang="en-US" altLang="en-US" sz="3200" dirty="0" smtClean="0"/>
              <a:t> 6x</a:t>
            </a:r>
            <a:r>
              <a:rPr lang="en-US" altLang="en-US" sz="3200" b="1" baseline="30000" dirty="0" smtClean="0"/>
              <a:t>2</a:t>
            </a:r>
            <a:r>
              <a:rPr lang="en-US" altLang="en-US" sz="3200" baseline="30000" dirty="0" smtClean="0"/>
              <a:t> </a:t>
            </a:r>
            <a:r>
              <a:rPr lang="en-US" altLang="en-US" sz="3200" dirty="0" smtClean="0"/>
              <a:t>+ 12x + 8 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 dirty="0"/>
          </a:p>
        </p:txBody>
      </p:sp>
      <p:sp>
        <p:nvSpPr>
          <p:cNvPr id="55364" name="Text Box 68"/>
          <p:cNvSpPr txBox="1">
            <a:spLocks noChangeArrowheads="1"/>
          </p:cNvSpPr>
          <p:nvPr/>
        </p:nvSpPr>
        <p:spPr bwMode="auto">
          <a:xfrm>
            <a:off x="1177937" y="5122786"/>
            <a:ext cx="39393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smtClean="0"/>
              <a:t>9y</a:t>
            </a:r>
            <a:r>
              <a:rPr lang="en-US" altLang="en-US" sz="3200" baseline="30000" dirty="0" smtClean="0"/>
              <a:t>2</a:t>
            </a:r>
            <a:r>
              <a:rPr lang="en-US" altLang="en-US" sz="3200" dirty="0" smtClean="0"/>
              <a:t> – 30xy + 25x</a:t>
            </a:r>
            <a:r>
              <a:rPr lang="en-US" altLang="en-US" sz="3200" baseline="30000" dirty="0" smtClean="0"/>
              <a:t>2</a:t>
            </a:r>
            <a:endParaRPr lang="en-US" altLang="en-US" sz="3200" dirty="0"/>
          </a:p>
        </p:txBody>
      </p:sp>
      <p:sp>
        <p:nvSpPr>
          <p:cNvPr id="55365" name="Text Box 69"/>
          <p:cNvSpPr txBox="1">
            <a:spLocks noChangeArrowheads="1"/>
          </p:cNvSpPr>
          <p:nvPr/>
        </p:nvSpPr>
        <p:spPr bwMode="auto">
          <a:xfrm>
            <a:off x="1162004" y="5727305"/>
            <a:ext cx="38877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smtClean="0"/>
              <a:t>16x</a:t>
            </a:r>
            <a:r>
              <a:rPr lang="en-US" altLang="en-US" sz="3200" baseline="30000" dirty="0" smtClean="0"/>
              <a:t>2</a:t>
            </a:r>
            <a:r>
              <a:rPr lang="en-US" altLang="en-US" sz="3200" dirty="0" smtClean="0"/>
              <a:t> – 36y</a:t>
            </a:r>
            <a:r>
              <a:rPr lang="en-US" altLang="en-US" sz="3200" baseline="30000" dirty="0" smtClean="0"/>
              <a:t>2</a:t>
            </a:r>
            <a:endParaRPr lang="en-US" altLang="en-US" sz="3200" dirty="0"/>
          </a:p>
        </p:txBody>
      </p:sp>
      <p:sp>
        <p:nvSpPr>
          <p:cNvPr id="55366" name="Text Box 70"/>
          <p:cNvSpPr txBox="1">
            <a:spLocks noChangeArrowheads="1"/>
          </p:cNvSpPr>
          <p:nvPr/>
        </p:nvSpPr>
        <p:spPr bwMode="auto">
          <a:xfrm>
            <a:off x="7967663" y="3877539"/>
            <a:ext cx="3932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(4x – 6y)(4x +6y)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75" name="Text Box 79"/>
          <p:cNvSpPr txBox="1">
            <a:spLocks noChangeArrowheads="1"/>
          </p:cNvSpPr>
          <p:nvPr/>
        </p:nvSpPr>
        <p:spPr bwMode="auto">
          <a:xfrm>
            <a:off x="8039100" y="4522932"/>
            <a:ext cx="17119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 + 2)</a:t>
            </a:r>
            <a:r>
              <a:rPr lang="en-US" altLang="en-US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76" name="Text Box 80"/>
          <p:cNvSpPr txBox="1">
            <a:spLocks noChangeArrowheads="1"/>
          </p:cNvSpPr>
          <p:nvPr/>
        </p:nvSpPr>
        <p:spPr bwMode="auto">
          <a:xfrm>
            <a:off x="8039100" y="5046514"/>
            <a:ext cx="31670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(3y – 5x)</a:t>
            </a:r>
            <a:r>
              <a:rPr lang="en-US" altLang="en-US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77" name="Text Box 81"/>
          <p:cNvSpPr txBox="1">
            <a:spLocks noChangeArrowheads="1"/>
          </p:cNvSpPr>
          <p:nvPr/>
        </p:nvSpPr>
        <p:spPr bwMode="auto">
          <a:xfrm>
            <a:off x="7967663" y="5727305"/>
            <a:ext cx="20777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– 2)</a:t>
            </a:r>
            <a:r>
              <a:rPr lang="en-US" altLang="en-US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80" name="Line 84"/>
          <p:cNvSpPr>
            <a:spLocks noChangeShapeType="1"/>
          </p:cNvSpPr>
          <p:nvPr/>
        </p:nvSpPr>
        <p:spPr bwMode="auto">
          <a:xfrm>
            <a:off x="4749007" y="4094359"/>
            <a:ext cx="2487816" cy="192761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81" name="Line 85"/>
          <p:cNvSpPr>
            <a:spLocks noChangeShapeType="1"/>
          </p:cNvSpPr>
          <p:nvPr/>
        </p:nvSpPr>
        <p:spPr bwMode="auto">
          <a:xfrm>
            <a:off x="4785723" y="4784059"/>
            <a:ext cx="2333533" cy="21543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82" name="Line 86"/>
          <p:cNvSpPr>
            <a:spLocks noChangeShapeType="1"/>
          </p:cNvSpPr>
          <p:nvPr/>
        </p:nvSpPr>
        <p:spPr bwMode="auto">
          <a:xfrm>
            <a:off x="4946447" y="5305372"/>
            <a:ext cx="2290376" cy="169904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83" name="Line 87"/>
          <p:cNvSpPr>
            <a:spLocks noChangeShapeType="1"/>
          </p:cNvSpPr>
          <p:nvPr/>
        </p:nvSpPr>
        <p:spPr bwMode="auto">
          <a:xfrm flipV="1">
            <a:off x="4689428" y="4258069"/>
            <a:ext cx="2429827" cy="180198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1262834" y="2777232"/>
            <a:ext cx="7881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1_d</a:t>
            </a:r>
            <a:endParaRPr lang="en-US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275897" y="3629875"/>
            <a:ext cx="7881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2_b</a:t>
            </a:r>
            <a:endParaRPr lang="en-US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282903" y="4373349"/>
            <a:ext cx="7881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3_c</a:t>
            </a:r>
            <a:endParaRPr lang="en-US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240383" y="5189738"/>
            <a:ext cx="7881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4_a</a:t>
            </a:r>
            <a:endParaRPr lang="en-US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713422"/>
      </p:ext>
    </p:extLst>
  </p:cSld>
  <p:clrMapOvr>
    <a:masterClrMapping/>
  </p:clrMapOvr>
  <p:transition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80" grpId="0" animBg="1"/>
      <p:bldP spid="55381" grpId="0" animBg="1"/>
      <p:bldP spid="55382" grpId="0" animBg="1"/>
      <p:bldP spid="55383" grpId="0" animBg="1"/>
      <p:bldP spid="2" grpId="0"/>
      <p:bldP spid="20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0" y="-91440"/>
            <a:ext cx="13319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u="sng" dirty="0" smtClean="0">
                <a:solidFill>
                  <a:srgbClr val="0000FF"/>
                </a:solidFill>
                <a:latin typeface="VNI-Awchon" pitchFamily="2" charset="0"/>
              </a:rPr>
              <a:t>:</a:t>
            </a:r>
            <a:endParaRPr lang="en-US" altLang="en-US" sz="3600" u="sng" dirty="0">
              <a:solidFill>
                <a:srgbClr val="0000FF"/>
              </a:solidFill>
              <a:latin typeface="VNI-Awchon" pitchFamily="2" charset="0"/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1214348" y="-60484"/>
            <a:ext cx="59769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latin typeface="VNI-Times" pitchFamily="2" charset="0"/>
              </a:rPr>
              <a:t>Ñieàn</a:t>
            </a:r>
            <a:r>
              <a:rPr lang="en-US" altLang="en-US" sz="3200" dirty="0">
                <a:latin typeface="VNI-Times" pitchFamily="2" charset="0"/>
              </a:rPr>
              <a:t> </a:t>
            </a:r>
            <a:r>
              <a:rPr lang="en-US" altLang="en-US" sz="3200" dirty="0" err="1">
                <a:latin typeface="VNI-Times" pitchFamily="2" charset="0"/>
              </a:rPr>
              <a:t>daáu</a:t>
            </a:r>
            <a:r>
              <a:rPr lang="en-US" altLang="en-US" sz="3200" dirty="0">
                <a:latin typeface="VNI-Times" pitchFamily="2" charset="0"/>
              </a:rPr>
              <a:t> “x” </a:t>
            </a:r>
            <a:r>
              <a:rPr lang="en-US" altLang="en-US" sz="3200" dirty="0" err="1">
                <a:latin typeface="VNI-Times" pitchFamily="2" charset="0"/>
              </a:rPr>
              <a:t>vaøo</a:t>
            </a:r>
            <a:r>
              <a:rPr lang="en-US" altLang="en-US" sz="3200" dirty="0">
                <a:latin typeface="VNI-Times" pitchFamily="2" charset="0"/>
              </a:rPr>
              <a:t> </a:t>
            </a:r>
            <a:r>
              <a:rPr lang="en-US" altLang="en-US" sz="3200" dirty="0" err="1">
                <a:latin typeface="VNI-Times" pitchFamily="2" charset="0"/>
              </a:rPr>
              <a:t>oâ</a:t>
            </a:r>
            <a:r>
              <a:rPr lang="en-US" altLang="en-US" sz="3200" dirty="0">
                <a:latin typeface="VNI-Times" pitchFamily="2" charset="0"/>
              </a:rPr>
              <a:t> </a:t>
            </a:r>
            <a:r>
              <a:rPr lang="en-US" altLang="en-US" sz="3200" dirty="0" err="1">
                <a:latin typeface="VNI-Times" pitchFamily="2" charset="0"/>
              </a:rPr>
              <a:t>thích</a:t>
            </a:r>
            <a:r>
              <a:rPr lang="en-US" altLang="en-US" sz="3200" dirty="0">
                <a:latin typeface="VNI-Times" pitchFamily="2" charset="0"/>
              </a:rPr>
              <a:t> </a:t>
            </a:r>
            <a:r>
              <a:rPr lang="en-US" altLang="en-US" sz="3200" dirty="0" err="1">
                <a:latin typeface="VNI-Times" pitchFamily="2" charset="0"/>
              </a:rPr>
              <a:t>hôïp</a:t>
            </a:r>
            <a:r>
              <a:rPr lang="en-US" altLang="en-US" sz="3200" dirty="0">
                <a:latin typeface="VNI-Times" pitchFamily="2" charset="0"/>
              </a:rPr>
              <a:t>: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855914" y="2565400"/>
            <a:ext cx="6911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200"/>
          </a:p>
        </p:txBody>
      </p:sp>
      <p:graphicFrame>
        <p:nvGraphicFramePr>
          <p:cNvPr id="41056" name="Group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730466"/>
              </p:ext>
            </p:extLst>
          </p:nvPr>
        </p:nvGraphicFramePr>
        <p:xfrm>
          <a:off x="261256" y="979715"/>
          <a:ext cx="10907488" cy="4715691"/>
        </p:xfrm>
        <a:graphic>
          <a:graphicData uri="http://schemas.openxmlformats.org/drawingml/2006/table">
            <a:tbl>
              <a:tblPr/>
              <a:tblGrid>
                <a:gridCol w="1202208">
                  <a:extLst>
                    <a:ext uri="{9D8B030D-6E8A-4147-A177-3AD203B41FA5}">
                      <a16:colId xmlns:a16="http://schemas.microsoft.com/office/drawing/2014/main" val="1139083661"/>
                    </a:ext>
                  </a:extLst>
                </a:gridCol>
                <a:gridCol w="6840357">
                  <a:extLst>
                    <a:ext uri="{9D8B030D-6E8A-4147-A177-3AD203B41FA5}">
                      <a16:colId xmlns:a16="http://schemas.microsoft.com/office/drawing/2014/main" val="2743617788"/>
                    </a:ext>
                  </a:extLst>
                </a:gridCol>
                <a:gridCol w="1477290">
                  <a:extLst>
                    <a:ext uri="{9D8B030D-6E8A-4147-A177-3AD203B41FA5}">
                      <a16:colId xmlns:a16="http://schemas.microsoft.com/office/drawing/2014/main" val="2680392465"/>
                    </a:ext>
                  </a:extLst>
                </a:gridCol>
                <a:gridCol w="1387633">
                  <a:extLst>
                    <a:ext uri="{9D8B030D-6E8A-4147-A177-3AD203B41FA5}">
                      <a16:colId xmlns:a16="http://schemas.microsoft.com/office/drawing/2014/main" val="955481716"/>
                    </a:ext>
                  </a:extLst>
                </a:gridCol>
              </a:tblGrid>
              <a:tr h="846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Caâu</a:t>
                      </a: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Noäi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dung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Ñuùng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Sai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6493079"/>
                  </a:ext>
                </a:extLst>
              </a:tr>
              <a:tr h="9660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x</a:t>
                      </a:r>
                      <a:r>
                        <a:rPr kumimoji="0" lang="en-US" alt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+ 4xy + 4y</a:t>
                      </a:r>
                      <a:r>
                        <a:rPr kumimoji="0" lang="en-US" alt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= (x + 2y)</a:t>
                      </a:r>
                      <a:r>
                        <a:rPr kumimoji="0" lang="en-US" altLang="en-US" sz="3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6827058"/>
                  </a:ext>
                </a:extLst>
              </a:tr>
              <a:tr h="9682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4x</a:t>
                      </a:r>
                      <a:r>
                        <a:rPr kumimoji="0" lang="en-US" alt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– 12xy + 9y</a:t>
                      </a:r>
                      <a:r>
                        <a:rPr kumimoji="0" lang="en-US" alt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= (3x – 2y)</a:t>
                      </a:r>
                      <a:r>
                        <a:rPr kumimoji="0" lang="en-US" altLang="en-US" sz="3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737329"/>
                  </a:ext>
                </a:extLst>
              </a:tr>
              <a:tr h="9660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x</a:t>
                      </a:r>
                      <a:r>
                        <a:rPr kumimoji="0" lang="en-US" alt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3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+ 125= (x – 5)(x</a:t>
                      </a:r>
                      <a:r>
                        <a:rPr kumimoji="0" lang="en-US" altLang="en-US" sz="3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+5x +25)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4200733"/>
                  </a:ext>
                </a:extLst>
              </a:tr>
              <a:tr h="9682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x</a:t>
                      </a:r>
                      <a:r>
                        <a:rPr kumimoji="0" lang="en-US" altLang="en-US" sz="3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4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– 3 = (x</a:t>
                      </a:r>
                      <a:r>
                        <a:rPr kumimoji="0" lang="en-US" altLang="en-US" sz="3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         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(x</a:t>
                      </a:r>
                      <a:r>
                        <a:rPr kumimoji="0" lang="en-US" altLang="en-US" sz="3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  <a:r>
                        <a:rPr kumimoji="0" lang="en-US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611402"/>
                  </a:ext>
                </a:extLst>
              </a:tr>
            </a:tbl>
          </a:graphicData>
        </a:graphic>
      </p:graphicFrame>
      <p:sp>
        <p:nvSpPr>
          <p:cNvPr id="41037" name="Text Box 77">
            <a:hlinkClick r:id="" action="ppaction://noaction">
              <a:snd r:embed="rId3" name="applause.wav"/>
            </a:hlinkClick>
          </p:cNvPr>
          <p:cNvSpPr txBox="1">
            <a:spLocks noChangeArrowheads="1"/>
          </p:cNvSpPr>
          <p:nvPr/>
        </p:nvSpPr>
        <p:spPr bwMode="auto">
          <a:xfrm>
            <a:off x="8756036" y="1985963"/>
            <a:ext cx="5762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1038" name="Text Box 78"/>
          <p:cNvSpPr txBox="1">
            <a:spLocks noChangeArrowheads="1"/>
          </p:cNvSpPr>
          <p:nvPr/>
        </p:nvSpPr>
        <p:spPr bwMode="auto">
          <a:xfrm>
            <a:off x="10235835" y="3047841"/>
            <a:ext cx="5762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1039" name="Text Box 79"/>
          <p:cNvSpPr txBox="1">
            <a:spLocks noChangeArrowheads="1"/>
          </p:cNvSpPr>
          <p:nvPr/>
        </p:nvSpPr>
        <p:spPr bwMode="auto">
          <a:xfrm>
            <a:off x="10235835" y="4039587"/>
            <a:ext cx="720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1040" name="Text Box 80"/>
          <p:cNvSpPr txBox="1">
            <a:spLocks noChangeArrowheads="1"/>
          </p:cNvSpPr>
          <p:nvPr/>
        </p:nvSpPr>
        <p:spPr bwMode="auto">
          <a:xfrm>
            <a:off x="8826020" y="4899659"/>
            <a:ext cx="720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</a:rPr>
              <a:t>x</a:t>
            </a:r>
          </a:p>
        </p:txBody>
      </p:sp>
      <p:graphicFrame>
        <p:nvGraphicFramePr>
          <p:cNvPr id="11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102665"/>
              </p:ext>
            </p:extLst>
          </p:nvPr>
        </p:nvGraphicFramePr>
        <p:xfrm>
          <a:off x="6422701" y="4800980"/>
          <a:ext cx="768585" cy="488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4" imgW="419100" imgH="279400" progId="Equation.DSMT4">
                  <p:embed/>
                </p:oleObj>
              </mc:Choice>
              <mc:Fallback>
                <p:oleObj name="Equation" r:id="rId4" imgW="419100" imgH="279400" progId="Equation.DSMT4">
                  <p:embed/>
                  <p:pic>
                    <p:nvPicPr>
                      <p:cNvPr id="31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2701" y="4800980"/>
                        <a:ext cx="768585" cy="488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259876"/>
              </p:ext>
            </p:extLst>
          </p:nvPr>
        </p:nvGraphicFramePr>
        <p:xfrm>
          <a:off x="5190582" y="4800980"/>
          <a:ext cx="769972" cy="488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6" imgW="419100" imgH="279400" progId="Equation.DSMT4">
                  <p:embed/>
                </p:oleObj>
              </mc:Choice>
              <mc:Fallback>
                <p:oleObj name="Equation" r:id="rId6" imgW="419100" imgH="279400" progId="Equation.DSMT4">
                  <p:embed/>
                  <p:pic>
                    <p:nvPicPr>
                      <p:cNvPr id="2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0582" y="4800980"/>
                        <a:ext cx="769972" cy="488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73869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utoUpdateAnimBg="0"/>
      <p:bldP spid="40965" grpId="0"/>
      <p:bldP spid="41037" grpId="0" autoUpdateAnimBg="0"/>
      <p:bldP spid="41038" grpId="0" autoUpdateAnimBg="0"/>
      <p:bldP spid="41039" grpId="0" autoUpdateAnimBg="0"/>
      <p:bldP spid="4104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6527800" y="1498600"/>
            <a:ext cx="1562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3760789" y="2314941"/>
            <a:ext cx="4032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FF9900"/>
                </a:solidFill>
                <a:latin typeface="Times New Roman" panose="02020603050405020304" pitchFamily="18" charset="0"/>
              </a:rPr>
              <a:t>A.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latin typeface="Times New Roman" panose="02020603050405020304" pitchFamily="18" charset="0"/>
              </a:rPr>
              <a:t>1 - 3x + 3x</a:t>
            </a:r>
            <a:r>
              <a:rPr lang="en-US" altLang="en-US" sz="3600" b="1" baseline="30000" dirty="0">
                <a:latin typeface="Times New Roman" panose="02020603050405020304" pitchFamily="18" charset="0"/>
              </a:rPr>
              <a:t>2</a:t>
            </a:r>
            <a:r>
              <a:rPr lang="en-US" altLang="en-US" sz="3600" b="1" dirty="0">
                <a:latin typeface="Times New Roman" panose="02020603050405020304" pitchFamily="18" charset="0"/>
              </a:rPr>
              <a:t> - x</a:t>
            </a:r>
            <a:r>
              <a:rPr lang="en-US" altLang="en-US" sz="3600" b="1" baseline="30000" dirty="0">
                <a:latin typeface="Times New Roman" panose="02020603050405020304" pitchFamily="18" charset="0"/>
              </a:rPr>
              <a:t>3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7887090" y="5107128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925382" y="6080473"/>
            <a:ext cx="13541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(1 - x)</a:t>
            </a:r>
            <a:r>
              <a:rPr lang="en-US" altLang="en-US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3" name="Text Box 17"/>
          <p:cNvSpPr txBox="1">
            <a:spLocks noChangeArrowheads="1"/>
          </p:cNvSpPr>
          <p:nvPr/>
        </p:nvSpPr>
        <p:spPr bwMode="auto">
          <a:xfrm>
            <a:off x="4132264" y="22177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VNtimes new roman"/>
            </a:endParaRPr>
          </a:p>
        </p:txBody>
      </p:sp>
      <p:sp>
        <p:nvSpPr>
          <p:cNvPr id="11274" name="Rectangle 18"/>
          <p:cNvSpPr>
            <a:spLocks noChangeArrowheads="1"/>
          </p:cNvSpPr>
          <p:nvPr/>
        </p:nvSpPr>
        <p:spPr bwMode="auto">
          <a:xfrm>
            <a:off x="3713163" y="3103916"/>
            <a:ext cx="43576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FF9900"/>
                </a:solidFill>
                <a:latin typeface="Times New Roman" panose="02020603050405020304" pitchFamily="18" charset="0"/>
              </a:rPr>
              <a:t>X.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latin typeface="Times New Roman" panose="02020603050405020304" pitchFamily="18" charset="0"/>
              </a:rPr>
              <a:t>8x</a:t>
            </a:r>
            <a:r>
              <a:rPr lang="en-US" altLang="en-US" sz="3600" b="1" baseline="30000" dirty="0">
                <a:latin typeface="Times New Roman" panose="02020603050405020304" pitchFamily="18" charset="0"/>
              </a:rPr>
              <a:t>3 </a:t>
            </a:r>
            <a:r>
              <a:rPr lang="en-US" altLang="en-US" sz="3600" b="1" dirty="0">
                <a:latin typeface="Times New Roman" panose="02020603050405020304" pitchFamily="18" charset="0"/>
              </a:rPr>
              <a:t>+ 12x</a:t>
            </a:r>
            <a:r>
              <a:rPr lang="en-US" altLang="en-US" sz="3600" b="1" baseline="30000" dirty="0">
                <a:latin typeface="Times New Roman" panose="02020603050405020304" pitchFamily="18" charset="0"/>
              </a:rPr>
              <a:t>2</a:t>
            </a:r>
            <a:r>
              <a:rPr lang="en-US" altLang="en-US" sz="3600" b="1" dirty="0">
                <a:latin typeface="Times New Roman" panose="02020603050405020304" pitchFamily="18" charset="0"/>
              </a:rPr>
              <a:t> + 6x + 1</a:t>
            </a:r>
            <a:endParaRPr lang="en-US" altLang="en-US" sz="3600" b="1" dirty="0"/>
          </a:p>
        </p:txBody>
      </p:sp>
      <p:sp>
        <p:nvSpPr>
          <p:cNvPr id="11275" name="Rectangle 20"/>
          <p:cNvSpPr>
            <a:spLocks noChangeArrowheads="1"/>
          </p:cNvSpPr>
          <p:nvPr/>
        </p:nvSpPr>
        <p:spPr bwMode="auto">
          <a:xfrm>
            <a:off x="0" y="3050483"/>
            <a:ext cx="39608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9900"/>
                </a:solidFill>
                <a:latin typeface="Times New Roman" panose="02020603050405020304" pitchFamily="18" charset="0"/>
              </a:rPr>
              <a:t>O.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25 </a:t>
            </a:r>
            <a:r>
              <a:rPr lang="en-US" altLang="en-US" sz="3600" b="1" dirty="0">
                <a:latin typeface="Times New Roman" panose="02020603050405020304" pitchFamily="18" charset="0"/>
              </a:rPr>
              <a:t>– 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10x </a:t>
            </a:r>
            <a:r>
              <a:rPr lang="en-US" altLang="en-US" sz="3600" b="1" dirty="0">
                <a:latin typeface="Times New Roman" panose="02020603050405020304" pitchFamily="18" charset="0"/>
              </a:rPr>
              <a:t>+ 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x</a:t>
            </a:r>
            <a:r>
              <a:rPr lang="en-US" altLang="en-US" sz="3600" b="1" baseline="30000" dirty="0" smtClean="0">
                <a:latin typeface="Times New Roman" panose="02020603050405020304" pitchFamily="18" charset="0"/>
              </a:rPr>
              <a:t>2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11276" name="Rectangle 25"/>
          <p:cNvSpPr>
            <a:spLocks noChangeArrowheads="1"/>
          </p:cNvSpPr>
          <p:nvPr/>
        </p:nvSpPr>
        <p:spPr bwMode="auto">
          <a:xfrm>
            <a:off x="-174625" y="2306231"/>
            <a:ext cx="3613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99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b="1" dirty="0" smtClean="0">
                <a:solidFill>
                  <a:srgbClr val="FF9900"/>
                </a:solidFill>
                <a:latin typeface="Times New Roman" panose="02020603050405020304" pitchFamily="18" charset="0"/>
              </a:rPr>
              <a:t>Y.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 x</a:t>
            </a:r>
            <a:r>
              <a:rPr lang="en-US" altLang="en-US" sz="3600" b="1" baseline="30000" dirty="0" smtClean="0">
                <a:latin typeface="Times New Roman" panose="02020603050405020304" pitchFamily="18" charset="0"/>
              </a:rPr>
              <a:t>3 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+ 64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2963160" y="6091751"/>
            <a:ext cx="8931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(2x+1)</a:t>
            </a:r>
            <a:r>
              <a:rPr lang="en-US" altLang="en-US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8" name="Text Box 31"/>
          <p:cNvSpPr txBox="1">
            <a:spLocks noChangeArrowheads="1"/>
          </p:cNvSpPr>
          <p:nvPr/>
        </p:nvSpPr>
        <p:spPr bwMode="auto">
          <a:xfrm>
            <a:off x="2362200" y="609600"/>
            <a:ext cx="6934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.VnTime" pitchFamily="34" charset="0"/>
            </a:endParaRP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4015671" y="6099521"/>
            <a:ext cx="8386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(3 - x)</a:t>
            </a:r>
            <a:r>
              <a:rPr lang="en-US" altLang="en-US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80" name="Rectangle 40"/>
          <p:cNvSpPr>
            <a:spLocks noChangeArrowheads="1"/>
          </p:cNvSpPr>
          <p:nvPr/>
        </p:nvSpPr>
        <p:spPr bwMode="auto">
          <a:xfrm>
            <a:off x="8389428" y="3157768"/>
            <a:ext cx="24352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99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3600" b="1" dirty="0" smtClean="0">
                <a:solidFill>
                  <a:srgbClr val="FF9900"/>
                </a:solidFill>
                <a:latin typeface="Times New Roman" panose="02020603050405020304" pitchFamily="18" charset="0"/>
              </a:rPr>
              <a:t>.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latin typeface="Times New Roman" panose="02020603050405020304" pitchFamily="18" charset="0"/>
              </a:rPr>
              <a:t>4</a:t>
            </a:r>
            <a:r>
              <a:rPr lang="en-US" altLang="en-US" sz="3600" b="1" baseline="300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latin typeface="Times New Roman" panose="02020603050405020304" pitchFamily="18" charset="0"/>
              </a:rPr>
              <a:t>- y</a:t>
            </a:r>
            <a:r>
              <a:rPr lang="en-US" altLang="en-US" sz="3600" b="1" baseline="30000" dirty="0">
                <a:latin typeface="Times New Roman" panose="02020603050405020304" pitchFamily="18" charset="0"/>
              </a:rPr>
              <a:t>2</a:t>
            </a:r>
            <a:endParaRPr lang="en-US" altLang="en-US" sz="3600" dirty="0"/>
          </a:p>
        </p:txBody>
      </p:sp>
      <p:sp>
        <p:nvSpPr>
          <p:cNvPr id="23595" name="Text Box 43"/>
          <p:cNvSpPr txBox="1">
            <a:spLocks noChangeArrowheads="1"/>
          </p:cNvSpPr>
          <p:nvPr/>
        </p:nvSpPr>
        <p:spPr bwMode="auto">
          <a:xfrm>
            <a:off x="-125413" y="6091751"/>
            <a:ext cx="1162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smtClean="0">
                <a:latin typeface="VNtimes new roman"/>
              </a:rPr>
              <a:t>(</a:t>
            </a:r>
            <a:r>
              <a:rPr lang="en-US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2-y)(2+y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7364414" y="4316413"/>
            <a:ext cx="1931987" cy="584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37085" y="6083538"/>
            <a:ext cx="899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x)</a:t>
            </a:r>
            <a:r>
              <a:rPr lang="en-US" alt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270462" y="-73716"/>
            <a:ext cx="11921538" cy="1022573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WordArt 5"/>
          <p:cNvSpPr>
            <a:spLocks noChangeArrowheads="1" noChangeShapeType="1" noTextEdit="1"/>
          </p:cNvSpPr>
          <p:nvPr/>
        </p:nvSpPr>
        <p:spPr bwMode="auto">
          <a:xfrm>
            <a:off x="3544776" y="288503"/>
            <a:ext cx="5017200" cy="822627"/>
          </a:xfrm>
          <a:prstGeom prst="rect">
            <a:avLst/>
          </a:prstGeom>
        </p:spPr>
        <p:txBody>
          <a:bodyPr wrap="none" fromWordArt="1">
            <a:prstTxWarp prst="textDeflateInflateDeflate">
              <a:avLst>
                <a:gd name="adj" fmla="val 44097"/>
              </a:avLst>
            </a:prstTxWarp>
          </a:bodyPr>
          <a:lstStyle/>
          <a:p>
            <a:pPr algn="ctr"/>
            <a:r>
              <a:rPr lang="en-US" sz="3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 TÀI BẠN???</a:t>
            </a:r>
            <a:endParaRPr lang="en-US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31"/>
          <p:cNvSpPr txBox="1">
            <a:spLocks noChangeArrowheads="1"/>
          </p:cNvSpPr>
          <p:nvPr/>
        </p:nvSpPr>
        <p:spPr bwMode="auto">
          <a:xfrm>
            <a:off x="-54332" y="916813"/>
            <a:ext cx="1225404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u="sng" dirty="0" err="1" smtClean="0">
                <a:solidFill>
                  <a:srgbClr val="C00000"/>
                </a:solidFill>
                <a:latin typeface="VNI-Times" pitchFamily="2" charset="0"/>
              </a:rPr>
              <a:t>Baøi</a:t>
            </a:r>
            <a:r>
              <a:rPr lang="en-US" altLang="en-US" sz="2800" u="sng" dirty="0" smtClean="0">
                <a:solidFill>
                  <a:srgbClr val="C00000"/>
                </a:solidFill>
                <a:latin typeface="VNI-Times" pitchFamily="2" charset="0"/>
              </a:rPr>
              <a:t> 3</a:t>
            </a:r>
            <a:r>
              <a:rPr lang="en-US" altLang="en-US" sz="2800" dirty="0" smtClean="0">
                <a:solidFill>
                  <a:srgbClr val="C00000"/>
                </a:solidFill>
                <a:latin typeface="VNI-Times" pitchFamily="2" charset="0"/>
              </a:rPr>
              <a:t>: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altLang="en-US" sz="28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solidFill>
                <a:schemeClr val="accent6"/>
              </a:solidFill>
              <a:latin typeface="VNI-Times" pitchFamily="2" charset="0"/>
            </a:endParaRPr>
          </a:p>
        </p:txBody>
      </p:sp>
      <p:sp>
        <p:nvSpPr>
          <p:cNvPr id="35" name="Rectangle 25"/>
          <p:cNvSpPr>
            <a:spLocks noChangeArrowheads="1"/>
          </p:cNvSpPr>
          <p:nvPr/>
        </p:nvSpPr>
        <p:spPr bwMode="auto">
          <a:xfrm>
            <a:off x="8174925" y="3887022"/>
            <a:ext cx="36131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FF99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b="1" dirty="0" smtClean="0">
                <a:solidFill>
                  <a:srgbClr val="FF9900"/>
                </a:solidFill>
                <a:latin typeface="Times New Roman" panose="02020603050405020304" pitchFamily="18" charset="0"/>
              </a:rPr>
              <a:t>H.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 x</a:t>
            </a:r>
            <a:r>
              <a:rPr lang="en-US" altLang="en-US" sz="3600" b="1" baseline="30000" dirty="0" smtClean="0">
                <a:latin typeface="Times New Roman" panose="02020603050405020304" pitchFamily="18" charset="0"/>
              </a:rPr>
              <a:t>2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+10x + 25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3544776" y="3931285"/>
            <a:ext cx="3613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99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b="1" dirty="0" smtClean="0">
                <a:solidFill>
                  <a:srgbClr val="FF9900"/>
                </a:solidFill>
                <a:latin typeface="Times New Roman" panose="02020603050405020304" pitchFamily="18" charset="0"/>
              </a:rPr>
              <a:t>T.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 36 + 12x </a:t>
            </a:r>
            <a:r>
              <a:rPr lang="en-US" altLang="en-US" sz="3600" b="1" dirty="0">
                <a:latin typeface="Times New Roman" panose="02020603050405020304" pitchFamily="18" charset="0"/>
              </a:rPr>
              <a:t>+ x</a:t>
            </a:r>
            <a:r>
              <a:rPr lang="en-US" altLang="en-US" sz="3600" b="1" baseline="30000" dirty="0">
                <a:latin typeface="Times New Roman" panose="02020603050405020304" pitchFamily="18" charset="0"/>
              </a:rPr>
              <a:t>2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38" name="Rectangle 25"/>
          <p:cNvSpPr>
            <a:spLocks noChangeArrowheads="1"/>
          </p:cNvSpPr>
          <p:nvPr/>
        </p:nvSpPr>
        <p:spPr bwMode="auto">
          <a:xfrm>
            <a:off x="8174925" y="2306231"/>
            <a:ext cx="3613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99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b="1" dirty="0" smtClean="0">
                <a:solidFill>
                  <a:srgbClr val="FF9900"/>
                </a:solidFill>
                <a:latin typeface="Times New Roman" panose="02020603050405020304" pitchFamily="18" charset="0"/>
              </a:rPr>
              <a:t>U.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latin typeface="Times New Roman" panose="02020603050405020304" pitchFamily="18" charset="0"/>
              </a:rPr>
              <a:t>9 – 6x + x</a:t>
            </a:r>
            <a:r>
              <a:rPr lang="en-US" altLang="en-US" sz="3600" b="1" baseline="30000" dirty="0">
                <a:latin typeface="Times New Roman" panose="02020603050405020304" pitchFamily="18" charset="0"/>
              </a:rPr>
              <a:t>2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42" name="Rectangle 6"/>
          <p:cNvSpPr>
            <a:spLocks noChangeArrowheads="1"/>
          </p:cNvSpPr>
          <p:nvPr/>
        </p:nvSpPr>
        <p:spPr bwMode="auto">
          <a:xfrm>
            <a:off x="82178" y="5143452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6906406" y="5117741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1022665" y="5143451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2024235" y="5124211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" name="Rectangle 6"/>
          <p:cNvSpPr>
            <a:spLocks noChangeArrowheads="1"/>
          </p:cNvSpPr>
          <p:nvPr/>
        </p:nvSpPr>
        <p:spPr bwMode="auto">
          <a:xfrm>
            <a:off x="2977964" y="5122965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" name="Rectangle 6"/>
          <p:cNvSpPr>
            <a:spLocks noChangeArrowheads="1"/>
          </p:cNvSpPr>
          <p:nvPr/>
        </p:nvSpPr>
        <p:spPr bwMode="auto">
          <a:xfrm>
            <a:off x="3931693" y="5143451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" name="Rectangle 6"/>
          <p:cNvSpPr>
            <a:spLocks noChangeArrowheads="1"/>
          </p:cNvSpPr>
          <p:nvPr/>
        </p:nvSpPr>
        <p:spPr bwMode="auto">
          <a:xfrm>
            <a:off x="4942667" y="5122965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5896396" y="5125799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017755" y="6058573"/>
            <a:ext cx="899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(x+ 6)</a:t>
            </a:r>
            <a:r>
              <a:rPr lang="en-US" alt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5939078" y="6089051"/>
            <a:ext cx="899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(x+ 6)</a:t>
            </a:r>
            <a:r>
              <a:rPr lang="en-US" alt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11201012" y="6006815"/>
            <a:ext cx="899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(x+ 6)</a:t>
            </a:r>
            <a:r>
              <a:rPr lang="en-US" alt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8898096" y="5064216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10094813" y="5065265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11087439" y="5052349"/>
            <a:ext cx="886633" cy="850037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  <a:contourClr>
              <a:srgbClr val="00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97" name="WordArt 45"/>
          <p:cNvSpPr>
            <a:spLocks noChangeArrowheads="1" noChangeShapeType="1" noTextEdit="1"/>
          </p:cNvSpPr>
          <p:nvPr/>
        </p:nvSpPr>
        <p:spPr bwMode="auto">
          <a:xfrm rot="5400000">
            <a:off x="178675" y="5259690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s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33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.VnTifani HeavyH"/>
            </a:endParaRPr>
          </a:p>
        </p:txBody>
      </p:sp>
      <p:sp>
        <p:nvSpPr>
          <p:cNvPr id="58" name="WordArt 45"/>
          <p:cNvSpPr>
            <a:spLocks noChangeArrowheads="1" noChangeShapeType="1" noTextEdit="1"/>
          </p:cNvSpPr>
          <p:nvPr/>
        </p:nvSpPr>
        <p:spPr bwMode="auto">
          <a:xfrm rot="5400000">
            <a:off x="1111694" y="5244619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o</a:t>
            </a:r>
          </a:p>
        </p:txBody>
      </p:sp>
      <p:sp>
        <p:nvSpPr>
          <p:cNvPr id="59" name="WordArt 45"/>
          <p:cNvSpPr>
            <a:spLocks noChangeArrowheads="1" noChangeShapeType="1" noTextEdit="1"/>
          </p:cNvSpPr>
          <p:nvPr/>
        </p:nvSpPr>
        <p:spPr bwMode="auto">
          <a:xfrm rot="5400000">
            <a:off x="2069971" y="5261735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T</a:t>
            </a:r>
          </a:p>
        </p:txBody>
      </p:sp>
      <p:sp>
        <p:nvSpPr>
          <p:cNvPr id="60" name="WordArt 45"/>
          <p:cNvSpPr>
            <a:spLocks noChangeArrowheads="1" noChangeShapeType="1" noTextEdit="1"/>
          </p:cNvSpPr>
          <p:nvPr/>
        </p:nvSpPr>
        <p:spPr bwMode="auto">
          <a:xfrm rot="5400000">
            <a:off x="3100434" y="5274125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X</a:t>
            </a:r>
          </a:p>
        </p:txBody>
      </p:sp>
      <p:sp>
        <p:nvSpPr>
          <p:cNvPr id="61" name="WordArt 45"/>
          <p:cNvSpPr>
            <a:spLocks noChangeArrowheads="1" noChangeShapeType="1" noTextEdit="1"/>
          </p:cNvSpPr>
          <p:nvPr/>
        </p:nvSpPr>
        <p:spPr bwMode="auto">
          <a:xfrm rot="5400000">
            <a:off x="4086872" y="5274125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U</a:t>
            </a:r>
          </a:p>
        </p:txBody>
      </p:sp>
      <p:sp>
        <p:nvSpPr>
          <p:cNvPr id="62" name="WordArt 45"/>
          <p:cNvSpPr>
            <a:spLocks noChangeArrowheads="1" noChangeShapeType="1" noTextEdit="1"/>
          </p:cNvSpPr>
          <p:nvPr/>
        </p:nvSpPr>
        <p:spPr bwMode="auto">
          <a:xfrm rot="5400000">
            <a:off x="5010628" y="5274125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A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33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.VnTifani HeavyH"/>
            </a:endParaRPr>
          </a:p>
        </p:txBody>
      </p:sp>
      <p:sp>
        <p:nvSpPr>
          <p:cNvPr id="63" name="WordArt 45"/>
          <p:cNvSpPr>
            <a:spLocks noChangeArrowheads="1" noChangeShapeType="1" noTextEdit="1"/>
          </p:cNvSpPr>
          <p:nvPr/>
        </p:nvSpPr>
        <p:spPr bwMode="auto">
          <a:xfrm rot="5400000">
            <a:off x="6080265" y="5259690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T</a:t>
            </a:r>
          </a:p>
        </p:txBody>
      </p:sp>
      <p:sp>
        <p:nvSpPr>
          <p:cNvPr id="64" name="WordArt 45"/>
          <p:cNvSpPr>
            <a:spLocks noChangeArrowheads="1" noChangeShapeType="1" noTextEdit="1"/>
          </p:cNvSpPr>
          <p:nvPr/>
        </p:nvSpPr>
        <p:spPr bwMode="auto">
          <a:xfrm rot="5400000">
            <a:off x="7040700" y="5225379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H</a:t>
            </a:r>
          </a:p>
        </p:txBody>
      </p:sp>
      <p:sp>
        <p:nvSpPr>
          <p:cNvPr id="65" name="WordArt 45"/>
          <p:cNvSpPr>
            <a:spLocks noChangeArrowheads="1" noChangeShapeType="1" noTextEdit="1"/>
          </p:cNvSpPr>
          <p:nvPr/>
        </p:nvSpPr>
        <p:spPr bwMode="auto">
          <a:xfrm rot="5400000">
            <a:off x="8054885" y="5243401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U</a:t>
            </a:r>
          </a:p>
        </p:txBody>
      </p:sp>
      <p:sp>
        <p:nvSpPr>
          <p:cNvPr id="66" name="WordArt 45"/>
          <p:cNvSpPr>
            <a:spLocks noChangeArrowheads="1" noChangeShapeType="1" noTextEdit="1"/>
          </p:cNvSpPr>
          <p:nvPr/>
        </p:nvSpPr>
        <p:spPr bwMode="auto">
          <a:xfrm rot="5400000">
            <a:off x="9071443" y="5165383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Y</a:t>
            </a:r>
          </a:p>
        </p:txBody>
      </p:sp>
      <p:sp>
        <p:nvSpPr>
          <p:cNvPr id="67" name="WordArt 45"/>
          <p:cNvSpPr>
            <a:spLocks noChangeArrowheads="1" noChangeShapeType="1" noTextEdit="1"/>
          </p:cNvSpPr>
          <p:nvPr/>
        </p:nvSpPr>
        <p:spPr bwMode="auto">
          <a:xfrm rot="5400000">
            <a:off x="10191385" y="5140286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E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33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.VnTifani HeavyH"/>
            </a:endParaRPr>
          </a:p>
        </p:txBody>
      </p:sp>
      <p:sp>
        <p:nvSpPr>
          <p:cNvPr id="68" name="WordArt 45"/>
          <p:cNvSpPr>
            <a:spLocks noChangeArrowheads="1" noChangeShapeType="1" noTextEdit="1"/>
          </p:cNvSpPr>
          <p:nvPr/>
        </p:nvSpPr>
        <p:spPr bwMode="auto">
          <a:xfrm rot="5400000">
            <a:off x="11079321" y="5135879"/>
            <a:ext cx="632555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fani HeavyH"/>
              </a:rPr>
              <a:t>T</a:t>
            </a:r>
          </a:p>
        </p:txBody>
      </p:sp>
      <p:sp>
        <p:nvSpPr>
          <p:cNvPr id="70" name="Text Box 37"/>
          <p:cNvSpPr txBox="1">
            <a:spLocks noChangeArrowheads="1"/>
          </p:cNvSpPr>
          <p:nvPr/>
        </p:nvSpPr>
        <p:spPr bwMode="auto">
          <a:xfrm>
            <a:off x="7966105" y="6074356"/>
            <a:ext cx="7232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(x-3)</a:t>
            </a:r>
            <a:r>
              <a:rPr lang="en-US" altLang="en-US" sz="1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6838669" y="6144325"/>
            <a:ext cx="899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 + 5)</a:t>
            </a:r>
            <a:r>
              <a:rPr lang="en-US" alt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Rectangle 25"/>
          <p:cNvSpPr>
            <a:spLocks noChangeArrowheads="1"/>
          </p:cNvSpPr>
          <p:nvPr/>
        </p:nvSpPr>
        <p:spPr bwMode="auto">
          <a:xfrm>
            <a:off x="-241308" y="3952359"/>
            <a:ext cx="3613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9900"/>
                </a:solidFill>
                <a:latin typeface="Times New Roman" panose="02020603050405020304" pitchFamily="18" charset="0"/>
              </a:rPr>
              <a:t>  E</a:t>
            </a:r>
            <a:r>
              <a:rPr lang="en-US" altLang="en-US" sz="3600" b="1" dirty="0" smtClean="0">
                <a:solidFill>
                  <a:srgbClr val="FF9900"/>
                </a:solidFill>
                <a:latin typeface="Times New Roman" panose="02020603050405020304" pitchFamily="18" charset="0"/>
              </a:rPr>
              <a:t>.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 y</a:t>
            </a:r>
            <a:r>
              <a:rPr lang="en-US" altLang="en-US" sz="3600" b="1" baseline="30000" dirty="0" smtClean="0">
                <a:latin typeface="Times New Roman" panose="02020603050405020304" pitchFamily="18" charset="0"/>
              </a:rPr>
              <a:t>2 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– 4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73" name="Text Box 43"/>
          <p:cNvSpPr txBox="1">
            <a:spLocks noChangeArrowheads="1"/>
          </p:cNvSpPr>
          <p:nvPr/>
        </p:nvSpPr>
        <p:spPr bwMode="auto">
          <a:xfrm>
            <a:off x="10009111" y="6006815"/>
            <a:ext cx="1162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smtClean="0">
                <a:latin typeface="VNtimes new roman"/>
              </a:rPr>
              <a:t>(</a:t>
            </a:r>
            <a:r>
              <a:rPr lang="en-US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y-2)(2+y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Rectangle 1"/>
          <p:cNvSpPr/>
          <p:nvPr/>
        </p:nvSpPr>
        <p:spPr>
          <a:xfrm>
            <a:off x="8730874" y="5993249"/>
            <a:ext cx="153564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 smtClean="0">
                <a:latin typeface="Times New Roman" panose="02020603050405020304" pitchFamily="18" charset="0"/>
              </a:rPr>
              <a:t>(x+4)</a:t>
            </a:r>
          </a:p>
          <a:p>
            <a:pPr>
              <a:spcBef>
                <a:spcPct val="50000"/>
              </a:spcBef>
            </a:pPr>
            <a:r>
              <a:rPr lang="en-US" altLang="en-US" b="1" dirty="0" smtClean="0">
                <a:latin typeface="Times New Roman" panose="02020603050405020304" pitchFamily="18" charset="0"/>
              </a:rPr>
              <a:t>(16 </a:t>
            </a:r>
            <a:r>
              <a:rPr lang="vi-VN" altLang="en-US" b="1" dirty="0">
                <a:latin typeface="Times New Roman" panose="02020603050405020304" pitchFamily="18" charset="0"/>
              </a:rPr>
              <a:t>-</a:t>
            </a:r>
            <a:r>
              <a:rPr lang="en-US" altLang="en-US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</a:rPr>
              <a:t>4</a:t>
            </a:r>
            <a:r>
              <a:rPr lang="en-US" altLang="en-US" b="1" dirty="0" smtClean="0">
                <a:latin typeface="Times New Roman" panose="02020603050405020304" pitchFamily="18" charset="0"/>
              </a:rPr>
              <a:t>x </a:t>
            </a:r>
            <a:r>
              <a:rPr lang="en-US" altLang="en-US" b="1" dirty="0">
                <a:latin typeface="Times New Roman" panose="02020603050405020304" pitchFamily="18" charset="0"/>
              </a:rPr>
              <a:t>+ </a:t>
            </a:r>
            <a:r>
              <a:rPr lang="en-US" altLang="en-US" b="1" dirty="0" smtClean="0">
                <a:latin typeface="Times New Roman" panose="02020603050405020304" pitchFamily="18" charset="0"/>
              </a:rPr>
              <a:t>x</a:t>
            </a:r>
            <a:r>
              <a:rPr lang="en-US" altLang="en-US" b="1" baseline="30000" dirty="0" smtClean="0">
                <a:latin typeface="Times New Roman" panose="02020603050405020304" pitchFamily="18" charset="0"/>
              </a:rPr>
              <a:t>2)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4947" y="5163097"/>
            <a:ext cx="902324" cy="7897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74" name="Rectangle 73"/>
          <p:cNvSpPr/>
          <p:nvPr/>
        </p:nvSpPr>
        <p:spPr>
          <a:xfrm>
            <a:off x="2930123" y="5147858"/>
            <a:ext cx="902324" cy="789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75" name="Rectangle 74"/>
          <p:cNvSpPr/>
          <p:nvPr/>
        </p:nvSpPr>
        <p:spPr>
          <a:xfrm>
            <a:off x="3971316" y="5163097"/>
            <a:ext cx="902324" cy="78979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76" name="Rectangle 75"/>
          <p:cNvSpPr/>
          <p:nvPr/>
        </p:nvSpPr>
        <p:spPr>
          <a:xfrm>
            <a:off x="4946798" y="5181978"/>
            <a:ext cx="902324" cy="7897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77" name="Rectangle 76"/>
          <p:cNvSpPr/>
          <p:nvPr/>
        </p:nvSpPr>
        <p:spPr>
          <a:xfrm>
            <a:off x="5852569" y="5147859"/>
            <a:ext cx="902324" cy="78979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78" name="Rectangle 77"/>
          <p:cNvSpPr/>
          <p:nvPr/>
        </p:nvSpPr>
        <p:spPr>
          <a:xfrm>
            <a:off x="6824946" y="5122965"/>
            <a:ext cx="902324" cy="78979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79" name="Rectangle 78"/>
          <p:cNvSpPr/>
          <p:nvPr/>
        </p:nvSpPr>
        <p:spPr>
          <a:xfrm>
            <a:off x="7919086" y="5140042"/>
            <a:ext cx="902324" cy="7897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80" name="Rectangle 79"/>
          <p:cNvSpPr/>
          <p:nvPr/>
        </p:nvSpPr>
        <p:spPr>
          <a:xfrm>
            <a:off x="8890250" y="5078533"/>
            <a:ext cx="902324" cy="78979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81" name="Rectangle 80"/>
          <p:cNvSpPr/>
          <p:nvPr/>
        </p:nvSpPr>
        <p:spPr>
          <a:xfrm>
            <a:off x="10175816" y="5033990"/>
            <a:ext cx="902324" cy="78979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82" name="Rectangle 81"/>
          <p:cNvSpPr/>
          <p:nvPr/>
        </p:nvSpPr>
        <p:spPr>
          <a:xfrm>
            <a:off x="11087439" y="5064215"/>
            <a:ext cx="902324" cy="7897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83" name="Rectangle 82"/>
          <p:cNvSpPr/>
          <p:nvPr/>
        </p:nvSpPr>
        <p:spPr>
          <a:xfrm>
            <a:off x="996352" y="5154638"/>
            <a:ext cx="902324" cy="789799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  <p:sp>
        <p:nvSpPr>
          <p:cNvPr id="84" name="Rectangle 83"/>
          <p:cNvSpPr/>
          <p:nvPr/>
        </p:nvSpPr>
        <p:spPr>
          <a:xfrm>
            <a:off x="1956136" y="5163097"/>
            <a:ext cx="902324" cy="77556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948897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/>
      <p:bldP spid="23582" grpId="0"/>
      <p:bldP spid="23589" grpId="0"/>
      <p:bldP spid="23595" grpId="0"/>
      <p:bldP spid="6" grpId="0"/>
      <p:bldP spid="50" grpId="0"/>
      <p:bldP spid="51" grpId="0"/>
      <p:bldP spid="52" grpId="0"/>
      <p:bldP spid="70" grpId="0"/>
      <p:bldP spid="71" grpId="0"/>
      <p:bldP spid="73" grpId="0"/>
      <p:bldP spid="2" grpId="0"/>
      <p:bldP spid="28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2581731" y="2012320"/>
            <a:ext cx="63722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smtClean="0">
                <a:latin typeface="VNI-Times" pitchFamily="2" charset="0"/>
              </a:rPr>
              <a:t>a) 3x</a:t>
            </a:r>
            <a:r>
              <a:rPr lang="en-US" altLang="en-US" sz="2800" b="1" baseline="30000" dirty="0" smtClean="0">
                <a:latin typeface="VNI-Times" pitchFamily="2" charset="0"/>
              </a:rPr>
              <a:t>2</a:t>
            </a:r>
            <a:r>
              <a:rPr lang="en-US" altLang="en-US" sz="2800" dirty="0" smtClean="0">
                <a:latin typeface="VNI-Times" pitchFamily="2" charset="0"/>
              </a:rPr>
              <a:t> </a:t>
            </a:r>
            <a:r>
              <a:rPr lang="en-US" altLang="en-US" sz="2800" b="1" dirty="0">
                <a:latin typeface="VNI-Times" pitchFamily="2" charset="0"/>
              </a:rPr>
              <a:t>–</a:t>
            </a:r>
            <a:r>
              <a:rPr lang="en-US" altLang="en-US" sz="2800" dirty="0">
                <a:latin typeface="VNI-Times" pitchFamily="2" charset="0"/>
              </a:rPr>
              <a:t> 6x = 0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-11906" y="2447714"/>
            <a:ext cx="15478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u="sng" dirty="0" err="1" smtClean="0">
                <a:solidFill>
                  <a:srgbClr val="FF0000"/>
                </a:solidFill>
                <a:latin typeface="VNI-Times" pitchFamily="2" charset="0"/>
              </a:rPr>
              <a:t>Giaûi</a:t>
            </a:r>
            <a:r>
              <a:rPr lang="en-US" altLang="en-US" sz="2800" u="sng" dirty="0" smtClean="0">
                <a:solidFill>
                  <a:srgbClr val="FF0000"/>
                </a:solidFill>
                <a:latin typeface="VNI-Times" pitchFamily="2" charset="0"/>
              </a:rPr>
              <a:t>: </a:t>
            </a:r>
            <a:endParaRPr lang="en-US" altLang="en-US" sz="2800" u="sng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817879" y="2447714"/>
            <a:ext cx="4321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smtClean="0">
                <a:latin typeface="VNI-Times" pitchFamily="2" charset="0"/>
              </a:rPr>
              <a:t>a) 3x</a:t>
            </a:r>
            <a:r>
              <a:rPr lang="en-US" altLang="en-US" sz="2800" b="1" baseline="30000" dirty="0" smtClean="0">
                <a:latin typeface="VNI-Times" pitchFamily="2" charset="0"/>
              </a:rPr>
              <a:t>2</a:t>
            </a:r>
            <a:r>
              <a:rPr lang="en-US" altLang="en-US" sz="2800" dirty="0" smtClean="0">
                <a:latin typeface="VNI-Times" pitchFamily="2" charset="0"/>
              </a:rPr>
              <a:t> </a:t>
            </a:r>
            <a:r>
              <a:rPr lang="en-US" altLang="en-US" sz="2800" b="1" dirty="0">
                <a:latin typeface="VNI-Times" pitchFamily="2" charset="0"/>
              </a:rPr>
              <a:t>–</a:t>
            </a:r>
            <a:r>
              <a:rPr lang="en-US" altLang="en-US" sz="2800" dirty="0">
                <a:latin typeface="VNI-Times" pitchFamily="2" charset="0"/>
              </a:rPr>
              <a:t> 6x = 0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817879" y="2966826"/>
            <a:ext cx="3671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VNI-Times" pitchFamily="2" charset="0"/>
              </a:rPr>
              <a:t>3x(x </a:t>
            </a:r>
            <a:r>
              <a:rPr lang="en-US" altLang="en-US" sz="2800" b="1" dirty="0">
                <a:latin typeface="VNI-Times" pitchFamily="2" charset="0"/>
              </a:rPr>
              <a:t>–</a:t>
            </a:r>
            <a:r>
              <a:rPr lang="en-US" altLang="en-US" sz="2800" dirty="0">
                <a:latin typeface="VNI-Times" pitchFamily="2" charset="0"/>
              </a:rPr>
              <a:t> 2) = 0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1039138" y="3574906"/>
            <a:ext cx="2232025" cy="81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 dirty="0">
                <a:latin typeface="VNI-Times" pitchFamily="2" charset="0"/>
              </a:rPr>
              <a:t>3x = 0</a:t>
            </a:r>
          </a:p>
          <a:p>
            <a:pPr eaLnBrk="1" hangingPunct="1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 dirty="0">
                <a:latin typeface="VNI-Times" pitchFamily="2" charset="0"/>
              </a:rPr>
              <a:t>x </a:t>
            </a:r>
            <a:r>
              <a:rPr lang="en-US" altLang="en-US" sz="2800" b="1" dirty="0">
                <a:latin typeface="VNI-Times" pitchFamily="2" charset="0"/>
              </a:rPr>
              <a:t>–</a:t>
            </a:r>
            <a:r>
              <a:rPr lang="en-US" altLang="en-US" sz="2800" dirty="0">
                <a:latin typeface="VNI-Times" pitchFamily="2" charset="0"/>
              </a:rPr>
              <a:t> 2 = 0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1110118" y="4533300"/>
            <a:ext cx="1728788" cy="81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 dirty="0">
                <a:latin typeface="VNI-Times" pitchFamily="2" charset="0"/>
              </a:rPr>
              <a:t>x = 0</a:t>
            </a:r>
          </a:p>
          <a:p>
            <a:pPr eaLnBrk="1" hangingPunct="1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 dirty="0">
                <a:latin typeface="VNI-Times" pitchFamily="2" charset="0"/>
              </a:rPr>
              <a:t>x = 2</a:t>
            </a:r>
          </a:p>
        </p:txBody>
      </p:sp>
      <p:grpSp>
        <p:nvGrpSpPr>
          <p:cNvPr id="47121" name="Group 17"/>
          <p:cNvGrpSpPr>
            <a:grpSpLocks/>
          </p:cNvGrpSpPr>
          <p:nvPr/>
        </p:nvGrpSpPr>
        <p:grpSpPr bwMode="auto">
          <a:xfrm>
            <a:off x="884441" y="3718082"/>
            <a:ext cx="144462" cy="504825"/>
            <a:chOff x="1338" y="3475"/>
            <a:chExt cx="181" cy="409"/>
          </a:xfrm>
        </p:grpSpPr>
        <p:sp>
          <p:nvSpPr>
            <p:cNvPr id="12306" name="Line 14"/>
            <p:cNvSpPr>
              <a:spLocks noChangeShapeType="1"/>
            </p:cNvSpPr>
            <p:nvPr/>
          </p:nvSpPr>
          <p:spPr bwMode="auto">
            <a:xfrm>
              <a:off x="1338" y="3475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Line 15"/>
            <p:cNvSpPr>
              <a:spLocks noChangeShapeType="1"/>
            </p:cNvSpPr>
            <p:nvPr/>
          </p:nvSpPr>
          <p:spPr bwMode="auto">
            <a:xfrm>
              <a:off x="1338" y="3884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Line 16"/>
            <p:cNvSpPr>
              <a:spLocks noChangeShapeType="1"/>
            </p:cNvSpPr>
            <p:nvPr/>
          </p:nvSpPr>
          <p:spPr bwMode="auto">
            <a:xfrm>
              <a:off x="1338" y="3475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27" name="Group 23"/>
          <p:cNvGrpSpPr>
            <a:grpSpLocks/>
          </p:cNvGrpSpPr>
          <p:nvPr/>
        </p:nvGrpSpPr>
        <p:grpSpPr bwMode="auto">
          <a:xfrm>
            <a:off x="822233" y="4662253"/>
            <a:ext cx="214312" cy="504825"/>
            <a:chOff x="1338" y="3475"/>
            <a:chExt cx="181" cy="409"/>
          </a:xfrm>
        </p:grpSpPr>
        <p:sp>
          <p:nvSpPr>
            <p:cNvPr id="12303" name="Line 24"/>
            <p:cNvSpPr>
              <a:spLocks noChangeShapeType="1"/>
            </p:cNvSpPr>
            <p:nvPr/>
          </p:nvSpPr>
          <p:spPr bwMode="auto">
            <a:xfrm>
              <a:off x="1338" y="3475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25"/>
            <p:cNvSpPr>
              <a:spLocks noChangeShapeType="1"/>
            </p:cNvSpPr>
            <p:nvPr/>
          </p:nvSpPr>
          <p:spPr bwMode="auto">
            <a:xfrm>
              <a:off x="1338" y="3884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Line 26"/>
            <p:cNvSpPr>
              <a:spLocks noChangeShapeType="1"/>
            </p:cNvSpPr>
            <p:nvPr/>
          </p:nvSpPr>
          <p:spPr bwMode="auto">
            <a:xfrm>
              <a:off x="1338" y="3475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7133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61474"/>
              </p:ext>
            </p:extLst>
          </p:nvPr>
        </p:nvGraphicFramePr>
        <p:xfrm>
          <a:off x="327176" y="3756174"/>
          <a:ext cx="471230" cy="408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3" imgW="190417" imgH="152334" progId="Equation.3">
                  <p:embed/>
                </p:oleObj>
              </mc:Choice>
              <mc:Fallback>
                <p:oleObj name="Equation" r:id="rId3" imgW="190417" imgH="152334" progId="Equation.3">
                  <p:embed/>
                  <p:pic>
                    <p:nvPicPr>
                      <p:cNvPr id="47133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76" y="3756174"/>
                        <a:ext cx="471230" cy="4081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3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449373"/>
              </p:ext>
            </p:extLst>
          </p:nvPr>
        </p:nvGraphicFramePr>
        <p:xfrm>
          <a:off x="270462" y="4725774"/>
          <a:ext cx="337459" cy="332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5" imgW="190417" imgH="152334" progId="Equation.3">
                  <p:embed/>
                </p:oleObj>
              </mc:Choice>
              <mc:Fallback>
                <p:oleObj name="Equation" r:id="rId5" imgW="190417" imgH="152334" progId="Equation.3">
                  <p:embed/>
                  <p:pic>
                    <p:nvPicPr>
                      <p:cNvPr id="47134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462" y="4725774"/>
                        <a:ext cx="337459" cy="3320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35" name="Text Box 31"/>
          <p:cNvSpPr txBox="1">
            <a:spLocks noChangeArrowheads="1"/>
          </p:cNvSpPr>
          <p:nvPr/>
        </p:nvSpPr>
        <p:spPr bwMode="auto">
          <a:xfrm>
            <a:off x="-56966" y="2012320"/>
            <a:ext cx="30718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u="sng" dirty="0" err="1" smtClean="0">
                <a:solidFill>
                  <a:srgbClr val="C00000"/>
                </a:solidFill>
                <a:latin typeface="VNI-Times" pitchFamily="2" charset="0"/>
              </a:rPr>
              <a:t>Baøi</a:t>
            </a:r>
            <a:r>
              <a:rPr lang="en-US" altLang="en-US" sz="2800" u="sng" dirty="0" smtClean="0">
                <a:solidFill>
                  <a:srgbClr val="C00000"/>
                </a:solidFill>
                <a:latin typeface="VNI-Times" pitchFamily="2" charset="0"/>
              </a:rPr>
              <a:t> 4</a:t>
            </a:r>
            <a:r>
              <a:rPr lang="en-US" altLang="en-US" sz="2800" dirty="0" smtClean="0">
                <a:solidFill>
                  <a:srgbClr val="C00000"/>
                </a:solidFill>
                <a:latin typeface="VNI-Times" pitchFamily="2" charset="0"/>
              </a:rPr>
              <a:t>: </a:t>
            </a:r>
            <a:r>
              <a:rPr lang="en-US" altLang="en-US" sz="2800" dirty="0" err="1" smtClean="0">
                <a:latin typeface="VNI-Times" pitchFamily="2" charset="0"/>
              </a:rPr>
              <a:t>Tìm</a:t>
            </a:r>
            <a:r>
              <a:rPr lang="en-US" altLang="en-US" sz="2800" dirty="0" smtClean="0">
                <a:latin typeface="VNI-Times" pitchFamily="2" charset="0"/>
              </a:rPr>
              <a:t> x </a:t>
            </a:r>
            <a:r>
              <a:rPr lang="en-US" altLang="en-US" sz="2800" dirty="0" err="1" smtClean="0">
                <a:latin typeface="VNI-Times" pitchFamily="2" charset="0"/>
              </a:rPr>
              <a:t>bieát</a:t>
            </a:r>
            <a:r>
              <a:rPr lang="en-US" altLang="en-US" sz="2800" dirty="0" smtClean="0">
                <a:latin typeface="VNI-Times" pitchFamily="2" charset="0"/>
              </a:rPr>
              <a:t>:</a:t>
            </a:r>
            <a:endParaRPr lang="en-US" altLang="en-US" sz="2800" dirty="0">
              <a:latin typeface="VNI-Times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1906" y="1474472"/>
            <a:ext cx="8959077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A.B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= 0 </a:t>
            </a: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=&gt; A</a:t>
            </a:r>
            <a:r>
              <a:rPr lang="en-US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= 0 </a:t>
            </a:r>
            <a:r>
              <a:rPr lang="en-US" sz="24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 = 0 ( </a:t>
            </a:r>
            <a:r>
              <a:rPr lang="en-US" sz="24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x)</a:t>
            </a:r>
            <a:endParaRPr lang="en-US" sz="2400" i="1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-56966" y="5419491"/>
            <a:ext cx="30718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0; x = 2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270462" y="-73716"/>
            <a:ext cx="11900263" cy="1628775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WordArt 5"/>
          <p:cNvSpPr>
            <a:spLocks noChangeArrowheads="1" noChangeShapeType="1" noTextEdit="1"/>
          </p:cNvSpPr>
          <p:nvPr/>
        </p:nvSpPr>
        <p:spPr bwMode="auto">
          <a:xfrm>
            <a:off x="3467894" y="378814"/>
            <a:ext cx="5111750" cy="1439862"/>
          </a:xfrm>
          <a:prstGeom prst="rect">
            <a:avLst/>
          </a:prstGeom>
        </p:spPr>
        <p:txBody>
          <a:bodyPr wrap="none" fromWordArt="1">
            <a:prstTxWarp prst="textDeflateInflateDeflate">
              <a:avLst>
                <a:gd name="adj" fmla="val 44097"/>
              </a:avLst>
            </a:prstTxWarp>
          </a:bodyPr>
          <a:lstStyle/>
          <a:p>
            <a:pPr algn="ctr"/>
            <a:r>
              <a:rPr lang="en-US" sz="3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THÔNG MINH HƠN???</a:t>
            </a:r>
            <a:endParaRPr lang="en-US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61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2" grpId="0"/>
      <p:bldP spid="47113" grpId="0"/>
      <p:bldP spid="47114" grpId="0"/>
      <p:bldP spid="47115" grpId="0"/>
      <p:bldP spid="47116" grpId="0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0" y="69057"/>
            <a:ext cx="7559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smtClean="0">
                <a:latin typeface="VNI-Times" pitchFamily="2" charset="0"/>
              </a:rPr>
              <a:t>4b) x</a:t>
            </a:r>
            <a:r>
              <a:rPr lang="en-US" altLang="en-US" sz="3200" b="1" baseline="30000" dirty="0" smtClean="0">
                <a:latin typeface="VNI-Times" pitchFamily="2" charset="0"/>
              </a:rPr>
              <a:t>3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b="1" dirty="0">
                <a:latin typeface="VNI-Times" pitchFamily="2" charset="0"/>
              </a:rPr>
              <a:t>–</a:t>
            </a:r>
            <a:r>
              <a:rPr lang="en-US" altLang="en-US" sz="3200" dirty="0">
                <a:latin typeface="VNI-Times" pitchFamily="2" charset="0"/>
              </a:rPr>
              <a:t> 7</a:t>
            </a:r>
            <a:r>
              <a:rPr lang="en-US" altLang="en-US" sz="3200" dirty="0" smtClean="0">
                <a:latin typeface="VNI-Times" pitchFamily="2" charset="0"/>
              </a:rPr>
              <a:t>x </a:t>
            </a:r>
            <a:r>
              <a:rPr lang="en-US" altLang="en-US" sz="3200" dirty="0">
                <a:latin typeface="VNI-Times" pitchFamily="2" charset="0"/>
              </a:rPr>
              <a:t>= 0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0" y="873124"/>
            <a:ext cx="1245326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 err="1" smtClean="0">
                <a:solidFill>
                  <a:srgbClr val="FF0000"/>
                </a:solidFill>
                <a:latin typeface="VNI-Times" pitchFamily="2" charset="0"/>
              </a:rPr>
              <a:t>Giaûi</a:t>
            </a:r>
            <a:r>
              <a:rPr lang="en-US" altLang="en-US" sz="3200" u="sng" dirty="0" smtClean="0">
                <a:solidFill>
                  <a:srgbClr val="FF0000"/>
                </a:solidFill>
                <a:latin typeface="VNI-Times" pitchFamily="2" charset="0"/>
              </a:rPr>
              <a:t>:</a:t>
            </a:r>
            <a:r>
              <a:rPr lang="en-US" altLang="en-US" sz="32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en-US" altLang="en-US" sz="3200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055688" y="858045"/>
            <a:ext cx="3372621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VNI-Times" pitchFamily="2" charset="0"/>
              </a:rPr>
              <a:t>Ta </a:t>
            </a:r>
            <a:r>
              <a:rPr lang="en-US" altLang="en-US" sz="3200" dirty="0" err="1" smtClean="0">
                <a:latin typeface="VNI-Times" pitchFamily="2" charset="0"/>
              </a:rPr>
              <a:t>coù</a:t>
            </a:r>
            <a:r>
              <a:rPr lang="en-US" altLang="en-US" sz="3200" dirty="0" smtClean="0">
                <a:latin typeface="VNI-Times" pitchFamily="2" charset="0"/>
              </a:rPr>
              <a:t>:  x</a:t>
            </a:r>
            <a:r>
              <a:rPr lang="en-US" altLang="en-US" sz="3200" b="1" baseline="30000" dirty="0" smtClean="0">
                <a:latin typeface="VNI-Times" pitchFamily="2" charset="0"/>
              </a:rPr>
              <a:t>3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b="1" dirty="0">
                <a:latin typeface="VNI-Times" pitchFamily="2" charset="0"/>
              </a:rPr>
              <a:t>–</a:t>
            </a:r>
            <a:r>
              <a:rPr lang="en-US" altLang="en-US" sz="3200" dirty="0">
                <a:latin typeface="VNI-Times" pitchFamily="2" charset="0"/>
              </a:rPr>
              <a:t> 7</a:t>
            </a:r>
            <a:r>
              <a:rPr lang="en-US" altLang="en-US" sz="3200" dirty="0" smtClean="0">
                <a:latin typeface="VNI-Times" pitchFamily="2" charset="0"/>
              </a:rPr>
              <a:t>x </a:t>
            </a:r>
            <a:r>
              <a:rPr lang="en-US" altLang="en-US" sz="3200" dirty="0">
                <a:latin typeface="VNI-Times" pitchFamily="2" charset="0"/>
              </a:rPr>
              <a:t>= 0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2088334" y="1400970"/>
            <a:ext cx="253591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VNI-Times" pitchFamily="2" charset="0"/>
              </a:rPr>
              <a:t>x(x</a:t>
            </a:r>
            <a:r>
              <a:rPr lang="en-US" altLang="en-US" sz="3200" b="1" baseline="30000" dirty="0">
                <a:latin typeface="VNI-Times" pitchFamily="2" charset="0"/>
              </a:rPr>
              <a:t>2</a:t>
            </a:r>
            <a:r>
              <a:rPr lang="en-US" altLang="en-US" sz="3200" dirty="0">
                <a:latin typeface="VNI-Times" pitchFamily="2" charset="0"/>
              </a:rPr>
              <a:t> </a:t>
            </a:r>
            <a:r>
              <a:rPr lang="en-US" altLang="en-US" sz="3200" b="1" dirty="0">
                <a:latin typeface="VNI-Times" pitchFamily="2" charset="0"/>
              </a:rPr>
              <a:t>–</a:t>
            </a:r>
            <a:r>
              <a:rPr lang="en-US" altLang="en-US" sz="3200" dirty="0">
                <a:latin typeface="VNI-Times" pitchFamily="2" charset="0"/>
              </a:rPr>
              <a:t> 7</a:t>
            </a:r>
            <a:r>
              <a:rPr lang="en-US" altLang="en-US" sz="3200" dirty="0" smtClean="0">
                <a:latin typeface="VNI-Times" pitchFamily="2" charset="0"/>
              </a:rPr>
              <a:t>) </a:t>
            </a:r>
            <a:r>
              <a:rPr lang="en-US" altLang="en-US" sz="3200" dirty="0">
                <a:latin typeface="VNI-Times" pitchFamily="2" charset="0"/>
              </a:rPr>
              <a:t>= 0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2192630" y="2117908"/>
            <a:ext cx="2519363" cy="94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dirty="0">
                <a:latin typeface="VNI-Times" pitchFamily="2" charset="0"/>
              </a:rPr>
              <a:t>x = 0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dirty="0">
                <a:latin typeface="VNI-Times" pitchFamily="2" charset="0"/>
              </a:rPr>
              <a:t>x</a:t>
            </a:r>
            <a:r>
              <a:rPr lang="en-US" altLang="en-US" sz="3200" b="1" baseline="30000" dirty="0">
                <a:latin typeface="VNI-Times" pitchFamily="2" charset="0"/>
              </a:rPr>
              <a:t>2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smtClean="0">
                <a:latin typeface="VNI-Times" pitchFamily="2" charset="0"/>
              </a:rPr>
              <a:t>–</a:t>
            </a:r>
            <a:r>
              <a:rPr lang="en-US" altLang="en-US" sz="3200" dirty="0">
                <a:latin typeface="VNI-Times" pitchFamily="2" charset="0"/>
              </a:rPr>
              <a:t>7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dirty="0">
                <a:latin typeface="VNI-Times" pitchFamily="2" charset="0"/>
              </a:rPr>
              <a:t>= 0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2192630" y="3106300"/>
            <a:ext cx="2016125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dirty="0">
                <a:latin typeface="VNI-Times" pitchFamily="2" charset="0"/>
              </a:rPr>
              <a:t>x = 0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dirty="0">
                <a:latin typeface="VNI-Times" pitchFamily="2" charset="0"/>
              </a:rPr>
              <a:t>x</a:t>
            </a:r>
            <a:r>
              <a:rPr lang="en-US" altLang="en-US" sz="3200" b="1" baseline="30000" dirty="0">
                <a:latin typeface="VNI-Times" pitchFamily="2" charset="0"/>
              </a:rPr>
              <a:t>2</a:t>
            </a:r>
            <a:r>
              <a:rPr lang="en-US" altLang="en-US" sz="3200" dirty="0">
                <a:latin typeface="VNI-Times" pitchFamily="2" charset="0"/>
              </a:rPr>
              <a:t> = 7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2192630" y="4066724"/>
            <a:ext cx="3024188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dirty="0">
                <a:latin typeface="VNI-Times" pitchFamily="2" charset="0"/>
              </a:rPr>
              <a:t>x = 0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dirty="0">
                <a:latin typeface="VNI-Times" pitchFamily="2" charset="0"/>
              </a:rPr>
              <a:t>x =	</a:t>
            </a:r>
          </a:p>
        </p:txBody>
      </p:sp>
      <p:sp>
        <p:nvSpPr>
          <p:cNvPr id="14345" name="Text Box 11"/>
          <p:cNvSpPr txBox="1">
            <a:spLocks noChangeArrowheads="1"/>
          </p:cNvSpPr>
          <p:nvPr/>
        </p:nvSpPr>
        <p:spPr bwMode="auto">
          <a:xfrm>
            <a:off x="423977" y="5189538"/>
            <a:ext cx="101216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 smtClean="0"/>
              <a:t>Vậy</a:t>
            </a:r>
            <a:r>
              <a:rPr lang="en-US" altLang="en-US" sz="3200" dirty="0" smtClean="0"/>
              <a:t> x = 0, x =</a:t>
            </a:r>
            <a:endParaRPr lang="en-US" altLang="en-US" sz="3200" dirty="0"/>
          </a:p>
        </p:txBody>
      </p:sp>
      <p:graphicFrame>
        <p:nvGraphicFramePr>
          <p:cNvPr id="542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96159"/>
              </p:ext>
            </p:extLst>
          </p:nvPr>
        </p:nvGraphicFramePr>
        <p:xfrm>
          <a:off x="2851467" y="4283650"/>
          <a:ext cx="100965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3" name="Equation" r:id="rId4" imgW="355320" imgH="228600" progId="Equation.3">
                  <p:embed/>
                </p:oleObj>
              </mc:Choice>
              <mc:Fallback>
                <p:oleObj name="Equation" r:id="rId4" imgW="355320" imgH="228600" progId="Equation.3">
                  <p:embed/>
                  <p:pic>
                    <p:nvPicPr>
                      <p:cNvPr id="542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467" y="4283650"/>
                        <a:ext cx="1009650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290" name="Group 18"/>
          <p:cNvGrpSpPr>
            <a:grpSpLocks/>
          </p:cNvGrpSpPr>
          <p:nvPr/>
        </p:nvGrpSpPr>
        <p:grpSpPr bwMode="auto">
          <a:xfrm>
            <a:off x="1976731" y="3226037"/>
            <a:ext cx="144463" cy="576262"/>
            <a:chOff x="295" y="2341"/>
            <a:chExt cx="136" cy="454"/>
          </a:xfrm>
        </p:grpSpPr>
        <p:sp>
          <p:nvSpPr>
            <p:cNvPr id="14359" name="Line 15"/>
            <p:cNvSpPr>
              <a:spLocks noChangeShapeType="1"/>
            </p:cNvSpPr>
            <p:nvPr/>
          </p:nvSpPr>
          <p:spPr bwMode="auto">
            <a:xfrm>
              <a:off x="295" y="2341"/>
              <a:ext cx="0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Line 16"/>
            <p:cNvSpPr>
              <a:spLocks noChangeShapeType="1"/>
            </p:cNvSpPr>
            <p:nvPr/>
          </p:nvSpPr>
          <p:spPr bwMode="auto">
            <a:xfrm>
              <a:off x="295" y="2795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Line 17"/>
            <p:cNvSpPr>
              <a:spLocks noChangeShapeType="1"/>
            </p:cNvSpPr>
            <p:nvPr/>
          </p:nvSpPr>
          <p:spPr bwMode="auto">
            <a:xfrm>
              <a:off x="295" y="234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42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557731"/>
              </p:ext>
            </p:extLst>
          </p:nvPr>
        </p:nvGraphicFramePr>
        <p:xfrm>
          <a:off x="1305219" y="3176587"/>
          <a:ext cx="67151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4" name="Equation" r:id="rId6" imgW="190417" imgH="152334" progId="Equation.3">
                  <p:embed/>
                </p:oleObj>
              </mc:Choice>
              <mc:Fallback>
                <p:oleObj name="Equation" r:id="rId6" imgW="190417" imgH="152334" progId="Equation.3">
                  <p:embed/>
                  <p:pic>
                    <p:nvPicPr>
                      <p:cNvPr id="542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5219" y="3176587"/>
                        <a:ext cx="671512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293" name="Group 21"/>
          <p:cNvGrpSpPr>
            <a:grpSpLocks/>
          </p:cNvGrpSpPr>
          <p:nvPr/>
        </p:nvGrpSpPr>
        <p:grpSpPr bwMode="auto">
          <a:xfrm>
            <a:off x="1976731" y="2248457"/>
            <a:ext cx="142875" cy="576263"/>
            <a:chOff x="295" y="2341"/>
            <a:chExt cx="136" cy="454"/>
          </a:xfrm>
        </p:grpSpPr>
        <p:sp>
          <p:nvSpPr>
            <p:cNvPr id="14356" name="Line 22"/>
            <p:cNvSpPr>
              <a:spLocks noChangeShapeType="1"/>
            </p:cNvSpPr>
            <p:nvPr/>
          </p:nvSpPr>
          <p:spPr bwMode="auto">
            <a:xfrm>
              <a:off x="295" y="2341"/>
              <a:ext cx="0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Line 23"/>
            <p:cNvSpPr>
              <a:spLocks noChangeShapeType="1"/>
            </p:cNvSpPr>
            <p:nvPr/>
          </p:nvSpPr>
          <p:spPr bwMode="auto">
            <a:xfrm>
              <a:off x="295" y="2795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Line 24"/>
            <p:cNvSpPr>
              <a:spLocks noChangeShapeType="1"/>
            </p:cNvSpPr>
            <p:nvPr/>
          </p:nvSpPr>
          <p:spPr bwMode="auto">
            <a:xfrm>
              <a:off x="295" y="234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429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129363"/>
              </p:ext>
            </p:extLst>
          </p:nvPr>
        </p:nvGraphicFramePr>
        <p:xfrm>
          <a:off x="1245326" y="2248695"/>
          <a:ext cx="67151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5" name="Equation" r:id="rId8" imgW="190417" imgH="152334" progId="Equation.3">
                  <p:embed/>
                </p:oleObj>
              </mc:Choice>
              <mc:Fallback>
                <p:oleObj name="Equation" r:id="rId8" imgW="190417" imgH="152334" progId="Equation.3">
                  <p:embed/>
                  <p:pic>
                    <p:nvPicPr>
                      <p:cNvPr id="5429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326" y="2248695"/>
                        <a:ext cx="671512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298" name="Group 26"/>
          <p:cNvGrpSpPr>
            <a:grpSpLocks/>
          </p:cNvGrpSpPr>
          <p:nvPr/>
        </p:nvGrpSpPr>
        <p:grpSpPr bwMode="auto">
          <a:xfrm>
            <a:off x="1987324" y="4163219"/>
            <a:ext cx="144462" cy="576263"/>
            <a:chOff x="295" y="2341"/>
            <a:chExt cx="136" cy="454"/>
          </a:xfrm>
        </p:grpSpPr>
        <p:sp>
          <p:nvSpPr>
            <p:cNvPr id="14353" name="Line 27"/>
            <p:cNvSpPr>
              <a:spLocks noChangeShapeType="1"/>
            </p:cNvSpPr>
            <p:nvPr/>
          </p:nvSpPr>
          <p:spPr bwMode="auto">
            <a:xfrm>
              <a:off x="295" y="2341"/>
              <a:ext cx="0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Line 28"/>
            <p:cNvSpPr>
              <a:spLocks noChangeShapeType="1"/>
            </p:cNvSpPr>
            <p:nvPr/>
          </p:nvSpPr>
          <p:spPr bwMode="auto">
            <a:xfrm>
              <a:off x="295" y="2795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Line 29"/>
            <p:cNvSpPr>
              <a:spLocks noChangeShapeType="1"/>
            </p:cNvSpPr>
            <p:nvPr/>
          </p:nvSpPr>
          <p:spPr bwMode="auto">
            <a:xfrm>
              <a:off x="295" y="234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430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561604"/>
              </p:ext>
            </p:extLst>
          </p:nvPr>
        </p:nvGraphicFramePr>
        <p:xfrm>
          <a:off x="1305219" y="4250422"/>
          <a:ext cx="6699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6" name="Equation" r:id="rId9" imgW="190417" imgH="152334" progId="Equation.3">
                  <p:embed/>
                </p:oleObj>
              </mc:Choice>
              <mc:Fallback>
                <p:oleObj name="Equation" r:id="rId9" imgW="190417" imgH="152334" progId="Equation.3">
                  <p:embed/>
                  <p:pic>
                    <p:nvPicPr>
                      <p:cNvPr id="5430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5219" y="4250422"/>
                        <a:ext cx="6699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961708"/>
              </p:ext>
            </p:extLst>
          </p:nvPr>
        </p:nvGraphicFramePr>
        <p:xfrm>
          <a:off x="3109368" y="5099729"/>
          <a:ext cx="100965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7" name="Equation" r:id="rId10" imgW="355320" imgH="228600" progId="Equation.3">
                  <p:embed/>
                </p:oleObj>
              </mc:Choice>
              <mc:Fallback>
                <p:oleObj name="Equation" r:id="rId10" imgW="355320" imgH="228600" progId="Equation.3">
                  <p:embed/>
                  <p:pic>
                    <p:nvPicPr>
                      <p:cNvPr id="542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9368" y="5099729"/>
                        <a:ext cx="1009650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2753490"/>
      </p:ext>
    </p:extLst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10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5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4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4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4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79" grpId="0"/>
      <p:bldP spid="54280" grpId="0"/>
      <p:bldP spid="54281" grpId="0"/>
      <p:bldP spid="54282" grpId="0"/>
      <p:bldP spid="143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46832" y="-20637"/>
            <a:ext cx="2590801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4c)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81 =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080" y="2672148"/>
            <a:ext cx="11415486" cy="523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4d) ( x – 2)</a:t>
            </a:r>
            <a:r>
              <a:rPr lang="en-US" sz="28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228600" y="1071949"/>
            <a:ext cx="2409826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 x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–9 = 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13342" y="1089832"/>
            <a:ext cx="2768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=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67299" y="1598613"/>
            <a:ext cx="2768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0" y="2161709"/>
            <a:ext cx="34925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9;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–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0669" y="3236913"/>
            <a:ext cx="382111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=&gt; ( 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–2)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499" y="3631406"/>
            <a:ext cx="4764088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=&gt; ( x – 2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5)(x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2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+5)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0669" y="4116740"/>
            <a:ext cx="4765675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&gt;(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 –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7)(x+3)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533" y="4592063"/>
            <a:ext cx="2409826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– 7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96960" y="4570506"/>
            <a:ext cx="2768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3=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228600" y="5087173"/>
            <a:ext cx="2409825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=&gt; x=7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48568" y="5074410"/>
            <a:ext cx="2768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639" y="5789387"/>
            <a:ext cx="41072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7;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x= –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508000" y="520701"/>
            <a:ext cx="4179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 – 9)(x + 9)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-459719" y="1628802"/>
            <a:ext cx="2409826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=9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9150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8"/>
          <p:cNvSpPr>
            <a:spLocks noChangeArrowheads="1"/>
          </p:cNvSpPr>
          <p:nvPr/>
        </p:nvSpPr>
        <p:spPr bwMode="auto">
          <a:xfrm>
            <a:off x="0" y="0"/>
            <a:ext cx="12192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5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tử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a/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vi-VN" altLang="en-US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+ b</a:t>
            </a:r>
            <a:r>
              <a:rPr lang="vi-VN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+ c</a:t>
            </a:r>
            <a:r>
              <a:rPr lang="vi-VN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- 3abc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               b/ (x-y)</a:t>
            </a:r>
            <a:r>
              <a:rPr lang="vi-VN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+(y-z)</a:t>
            </a:r>
            <a:r>
              <a:rPr lang="vi-VN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+(z-x)</a:t>
            </a:r>
            <a:r>
              <a:rPr lang="vi-VN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28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6" name="Text Box 10"/>
          <p:cNvSpPr txBox="1">
            <a:spLocks noChangeArrowheads="1"/>
          </p:cNvSpPr>
          <p:nvPr/>
        </p:nvSpPr>
        <p:spPr bwMode="auto">
          <a:xfrm>
            <a:off x="3830918" y="3140043"/>
            <a:ext cx="75764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 (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a+b+c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 . ( a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+ 2ab + b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-a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–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 +c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-3ab)</a:t>
            </a:r>
            <a:endParaRPr lang="en-US" altLang="en-US" sz="2800" dirty="0"/>
          </a:p>
        </p:txBody>
      </p:sp>
      <p:sp>
        <p:nvSpPr>
          <p:cNvPr id="18437" name="Text Box 11"/>
          <p:cNvSpPr txBox="1">
            <a:spLocks noChangeArrowheads="1"/>
          </p:cNvSpPr>
          <p:nvPr/>
        </p:nvSpPr>
        <p:spPr bwMode="auto">
          <a:xfrm>
            <a:off x="-38100" y="938125"/>
            <a:ext cx="1227909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54921" y="1262202"/>
            <a:ext cx="14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Ta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alt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830918" y="3786996"/>
            <a:ext cx="63877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= (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a+b+c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) . ( a</a:t>
            </a:r>
            <a:r>
              <a:rPr lang="en-US" altLang="en-US" sz="28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+ b</a:t>
            </a:r>
            <a:r>
              <a:rPr lang="en-US" altLang="en-US" sz="28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+ c</a:t>
            </a:r>
            <a:r>
              <a:rPr lang="en-US" altLang="en-US" sz="28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–ab – ac -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)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6630" y="1262202"/>
            <a:ext cx="2959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800" b="1" baseline="30000" dirty="0">
                <a:solidFill>
                  <a:srgbClr val="7030A0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+ b</a:t>
            </a:r>
            <a:r>
              <a:rPr lang="en-US" altLang="en-US" sz="2800" b="1" baseline="30000" dirty="0">
                <a:solidFill>
                  <a:srgbClr val="7030A0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+ c</a:t>
            </a:r>
            <a:r>
              <a:rPr lang="en-US" altLang="en-US" sz="2800" b="1" baseline="30000" dirty="0">
                <a:solidFill>
                  <a:srgbClr val="7030A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– 3abc </a:t>
            </a:r>
          </a:p>
        </p:txBody>
      </p:sp>
      <p:sp>
        <p:nvSpPr>
          <p:cNvPr id="5" name="Rectangle 4"/>
          <p:cNvSpPr/>
          <p:nvPr/>
        </p:nvSpPr>
        <p:spPr>
          <a:xfrm>
            <a:off x="4059604" y="1255046"/>
            <a:ext cx="67595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 ( a + b) 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– 3ab ( a + b) + c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3abc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30918" y="1837259"/>
            <a:ext cx="64043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 [( a + b) 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+ c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]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– [ 3ab ( a + b) 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+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3abc)]</a:t>
            </a:r>
          </a:p>
        </p:txBody>
      </p:sp>
      <p:sp>
        <p:nvSpPr>
          <p:cNvPr id="7" name="Rectangle 6"/>
          <p:cNvSpPr/>
          <p:nvPr/>
        </p:nvSpPr>
        <p:spPr>
          <a:xfrm>
            <a:off x="3830918" y="2419472"/>
            <a:ext cx="80522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 (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a+b+c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). [ (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a+b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– (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a+b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).c + c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] – 3ab (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a+b+c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]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-38100" y="4472242"/>
            <a:ext cx="6149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b/ </a:t>
            </a:r>
            <a:r>
              <a:rPr lang="en-US" altLang="en-US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x-y =a, y-z=b, z-x=c </a:t>
            </a:r>
            <a:r>
              <a:rPr lang="en-US" altLang="en-US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a+b+c</a:t>
            </a:r>
            <a:r>
              <a:rPr lang="en-US" altLang="en-US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= 0</a:t>
            </a:r>
            <a:endParaRPr lang="en-US" alt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16057" y="5157488"/>
            <a:ext cx="113522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Do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đó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theo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câu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a/ ta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có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800" b="1" baseline="300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+ b</a:t>
            </a:r>
            <a:r>
              <a:rPr lang="en-US" altLang="en-US" sz="2800" b="1" baseline="300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+ c</a:t>
            </a:r>
            <a:r>
              <a:rPr lang="en-US" altLang="en-US" sz="2800" b="1" baseline="300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– 3abc = 0.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Suy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ra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a</a:t>
            </a:r>
            <a:r>
              <a:rPr lang="vi-VN" altLang="en-US" sz="2800" b="1" baseline="30000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3</a:t>
            </a:r>
            <a:r>
              <a:rPr lang="vi-VN" alt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+ b</a:t>
            </a:r>
            <a:r>
              <a:rPr lang="vi-VN" altLang="en-US" sz="2800" b="1" baseline="30000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3</a:t>
            </a:r>
            <a:r>
              <a:rPr lang="vi-VN" alt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 + c</a:t>
            </a:r>
            <a:r>
              <a:rPr lang="vi-VN" altLang="en-US" sz="2800" b="1" baseline="30000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3</a:t>
            </a:r>
            <a:r>
              <a:rPr lang="vi-VN" alt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 = 3abc</a:t>
            </a:r>
            <a:r>
              <a:rPr lang="en-US" alt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0097" y="5719014"/>
            <a:ext cx="6239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=&gt; 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x-y)</a:t>
            </a:r>
            <a:r>
              <a:rPr lang="vi-VN" altLang="en-US" sz="2800" baseline="30000" dirty="0">
                <a:solidFill>
                  <a:srgbClr val="00206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+(y-z)</a:t>
            </a:r>
            <a:r>
              <a:rPr lang="vi-VN" altLang="en-US" sz="2800" baseline="30000" dirty="0">
                <a:solidFill>
                  <a:srgbClr val="00206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+(z-x)</a:t>
            </a:r>
            <a:r>
              <a:rPr lang="vi-VN" altLang="en-US" sz="2800" baseline="30000" dirty="0">
                <a:solidFill>
                  <a:srgbClr val="00206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= 3(x-y)(y-z)(z-x)</a:t>
            </a:r>
            <a:endParaRPr lang="en-US" altLang="en-US" sz="28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7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7" grpId="0"/>
      <p:bldP spid="2" grpId="0"/>
      <p:bldP spid="9" grpId="0"/>
      <p:bldP spid="4" grpId="0"/>
      <p:bldP spid="5" grpId="0"/>
      <p:bldP spid="6" grpId="0"/>
      <p:bldP spid="7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-38100" y="5690914"/>
            <a:ext cx="51064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b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c</a:t>
            </a:r>
            <a:r>
              <a:rPr lang="en-US" altLang="en-US" sz="2800" b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3abc </a:t>
            </a:r>
            <a:r>
              <a:rPr lang="en-US" alt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đpcm</a:t>
            </a:r>
            <a:r>
              <a:rPr lang="en-US" alt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8"/>
          <p:cNvSpPr>
            <a:spLocks noChangeArrowheads="1"/>
          </p:cNvSpPr>
          <p:nvPr/>
        </p:nvSpPr>
        <p:spPr bwMode="auto">
          <a:xfrm>
            <a:off x="0" y="0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6</a:t>
            </a:r>
            <a:r>
              <a:rPr lang="vi-V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. Chứng minh rằng nếu :  a+b+c = 0 thì  a</a:t>
            </a:r>
            <a:r>
              <a:rPr lang="vi-VN" altLang="en-US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vi-V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+ b</a:t>
            </a:r>
            <a:r>
              <a:rPr lang="vi-VN" altLang="en-US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vi-V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+ c</a:t>
            </a:r>
            <a:r>
              <a:rPr lang="vi-VN" altLang="en-US" sz="32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vi-V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= 3abc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6" name="Text Box 10"/>
          <p:cNvSpPr txBox="1">
            <a:spLocks noChangeArrowheads="1"/>
          </p:cNvSpPr>
          <p:nvPr/>
        </p:nvSpPr>
        <p:spPr bwMode="auto">
          <a:xfrm>
            <a:off x="3830918" y="3140043"/>
            <a:ext cx="75764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 (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a+b+c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 . ( a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+ 2ab + b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-a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–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 +c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-3ab)</a:t>
            </a:r>
            <a:endParaRPr lang="en-US" altLang="en-US" sz="2800" dirty="0"/>
          </a:p>
        </p:txBody>
      </p:sp>
      <p:sp>
        <p:nvSpPr>
          <p:cNvPr id="18437" name="Text Box 11"/>
          <p:cNvSpPr txBox="1">
            <a:spLocks noChangeArrowheads="1"/>
          </p:cNvSpPr>
          <p:nvPr/>
        </p:nvSpPr>
        <p:spPr bwMode="auto">
          <a:xfrm>
            <a:off x="0" y="554971"/>
            <a:ext cx="1227909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8100" y="1234413"/>
            <a:ext cx="11550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830918" y="3786996"/>
            <a:ext cx="63877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= (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a+b+c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) . ( a</a:t>
            </a:r>
            <a:r>
              <a:rPr lang="en-US" altLang="en-US" sz="28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+ b</a:t>
            </a:r>
            <a:r>
              <a:rPr lang="en-US" altLang="en-US" sz="28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+ c</a:t>
            </a:r>
            <a:r>
              <a:rPr lang="en-US" altLang="en-US" sz="28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–ab – ac -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)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4207" y="1240513"/>
            <a:ext cx="2959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800" b="1" baseline="30000" dirty="0">
                <a:solidFill>
                  <a:srgbClr val="7030A0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+ b</a:t>
            </a:r>
            <a:r>
              <a:rPr lang="en-US" altLang="en-US" sz="2800" b="1" baseline="30000" dirty="0">
                <a:solidFill>
                  <a:srgbClr val="7030A0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+ c</a:t>
            </a:r>
            <a:r>
              <a:rPr lang="en-US" altLang="en-US" sz="2800" b="1" baseline="30000" dirty="0">
                <a:solidFill>
                  <a:srgbClr val="7030A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– 3abc </a:t>
            </a:r>
          </a:p>
        </p:txBody>
      </p:sp>
      <p:sp>
        <p:nvSpPr>
          <p:cNvPr id="5" name="Rectangle 4"/>
          <p:cNvSpPr/>
          <p:nvPr/>
        </p:nvSpPr>
        <p:spPr>
          <a:xfrm>
            <a:off x="3830918" y="1283645"/>
            <a:ext cx="67595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 ( a + b) 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– 3ab ( a + b) + c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+ 3abc)</a:t>
            </a:r>
          </a:p>
        </p:txBody>
      </p:sp>
      <p:sp>
        <p:nvSpPr>
          <p:cNvPr id="6" name="Rectangle 5"/>
          <p:cNvSpPr/>
          <p:nvPr/>
        </p:nvSpPr>
        <p:spPr>
          <a:xfrm>
            <a:off x="3830918" y="1837259"/>
            <a:ext cx="64043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 [( a + b) 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+ c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]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– [ 3ab ( a + b) + 3abc)]</a:t>
            </a:r>
          </a:p>
        </p:txBody>
      </p:sp>
      <p:sp>
        <p:nvSpPr>
          <p:cNvPr id="7" name="Rectangle 6"/>
          <p:cNvSpPr/>
          <p:nvPr/>
        </p:nvSpPr>
        <p:spPr>
          <a:xfrm>
            <a:off x="3830918" y="2419472"/>
            <a:ext cx="7837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 (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a+b+c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). [ (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a+b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– (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a+b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).c + c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] – 3ab (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a+b+c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0" y="4478744"/>
            <a:ext cx="1211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 ra</a:t>
            </a: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b="1" baseline="30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c</a:t>
            </a:r>
            <a:r>
              <a:rPr lang="en-US" altLang="en-US" sz="2800" b="1" baseline="30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a+b+c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)(a</a:t>
            </a:r>
            <a:r>
              <a:rPr lang="en-US" altLang="en-US" sz="2800" b="1" baseline="30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c</a:t>
            </a:r>
            <a:r>
              <a:rPr lang="en-US" altLang="en-US" sz="2800" b="1" baseline="30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ab –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ac) + 3abc</a:t>
            </a:r>
          </a:p>
        </p:txBody>
      </p:sp>
      <p:sp>
        <p:nvSpPr>
          <p:cNvPr id="10" name="Rectangle 9"/>
          <p:cNvSpPr/>
          <p:nvPr/>
        </p:nvSpPr>
        <p:spPr>
          <a:xfrm>
            <a:off x="-38100" y="4989763"/>
            <a:ext cx="104883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a + b + c = 0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+ b + c) (a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c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ab –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ac) = 0</a:t>
            </a:r>
          </a:p>
        </p:txBody>
      </p:sp>
    </p:spTree>
    <p:extLst>
      <p:ext uri="{BB962C8B-B14F-4D97-AF65-F5344CB8AC3E}">
        <p14:creationId xmlns:p14="http://schemas.microsoft.com/office/powerpoint/2010/main" val="410532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18436" grpId="0"/>
      <p:bldP spid="18437" grpId="0"/>
      <p:bldP spid="2" grpId="0"/>
      <p:bldP spid="9" grpId="0"/>
      <p:bldP spid="4" grpId="0"/>
      <p:bldP spid="5" grpId="0"/>
      <p:bldP spid="6" grpId="0"/>
      <p:bldP spid="7" grpId="0"/>
      <p:bldP spid="8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1122</Words>
  <Application>Microsoft Office PowerPoint</Application>
  <PresentationFormat>Widescreen</PresentationFormat>
  <Paragraphs>169</Paragraphs>
  <Slides>11</Slides>
  <Notes>1</Notes>
  <HiddenSlides>0</HiddenSlides>
  <MMClips>1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.VnTifani HeavyH</vt:lpstr>
      <vt:lpstr>.VnTime</vt:lpstr>
      <vt:lpstr>Arial</vt:lpstr>
      <vt:lpstr>Calibri</vt:lpstr>
      <vt:lpstr>Calibri Light</vt:lpstr>
      <vt:lpstr>Times New Roman</vt:lpstr>
      <vt:lpstr>VNI-Awchon</vt:lpstr>
      <vt:lpstr>VNI-Times</vt:lpstr>
      <vt:lpstr>VNtimes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1) A2 + 2AB + B2 = (A + B)2  2) A2 - 2AB + B2 = (A - B)2  3) A2 – B2 = (A + B)(A – B) 4) A3 + 3A2B + 3AB2 + B3 = (A + B)3 5) A3 - 3A2B + 3AB2 - B3 = (A - B)3 6) A3 + B3 = (A + B)( A2 - AB + B2 ) 7) A3 - B3 = (A - B)( A2 + AB + B2 )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A2 + 2AB + B2 = (A + B)2  2) A2 - 2AB + B2 = (A - B)2  3) A2 – B2 = (A + B)(A – B) 4) A3 + 3A2B + 3AB2 + B3 = (A + B)3 5) A3 - 3A2B + 3AB2 - B3 = (A - B)3 6) A3 + B3 = (A + B)( A2 - AB + B2 ) 7) A3 - B3 = (A - B)( A2 + AB + B2 )</dc:title>
  <dc:creator>ad</dc:creator>
  <cp:lastModifiedBy>ad</cp:lastModifiedBy>
  <cp:revision>43</cp:revision>
  <dcterms:created xsi:type="dcterms:W3CDTF">2021-10-15T01:23:20Z</dcterms:created>
  <dcterms:modified xsi:type="dcterms:W3CDTF">2021-10-15T09:40:00Z</dcterms:modified>
</cp:coreProperties>
</file>