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312" r:id="rId5"/>
    <p:sldId id="258" r:id="rId6"/>
    <p:sldId id="273" r:id="rId7"/>
    <p:sldId id="262" r:id="rId8"/>
    <p:sldId id="274" r:id="rId9"/>
    <p:sldId id="275" r:id="rId10"/>
    <p:sldId id="288" r:id="rId11"/>
    <p:sldId id="289" r:id="rId12"/>
    <p:sldId id="290" r:id="rId13"/>
    <p:sldId id="291" r:id="rId14"/>
    <p:sldId id="313" r:id="rId15"/>
    <p:sldId id="292" r:id="rId16"/>
    <p:sldId id="293" r:id="rId17"/>
    <p:sldId id="295" r:id="rId18"/>
    <p:sldId id="294" r:id="rId19"/>
    <p:sldId id="296" r:id="rId20"/>
    <p:sldId id="314" r:id="rId21"/>
    <p:sldId id="297" r:id="rId22"/>
    <p:sldId id="298" r:id="rId23"/>
    <p:sldId id="308" r:id="rId24"/>
    <p:sldId id="257" r:id="rId25"/>
    <p:sldId id="276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283" r:id="rId34"/>
    <p:sldId id="315" r:id="rId35"/>
    <p:sldId id="316" r:id="rId36"/>
    <p:sldId id="319" r:id="rId37"/>
    <p:sldId id="320" r:id="rId38"/>
    <p:sldId id="317" r:id="rId39"/>
    <p:sldId id="318" r:id="rId40"/>
    <p:sldId id="321" r:id="rId41"/>
    <p:sldId id="279" r:id="rId42"/>
    <p:sldId id="266" r:id="rId43"/>
    <p:sldId id="269" r:id="rId44"/>
    <p:sldId id="307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777D-E8B6-4818-BA44-539346FC72F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C71C-C98F-4320-95F3-482E1425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3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8F4B3-0971-4B7F-8A6A-39FE83C1B7C1}" type="slidenum">
              <a:rPr lang="en-US"/>
              <a:pPr/>
              <a:t>31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29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8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3B1C89-CA41-4426-87E1-1FEB3A990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CD98-AA0C-4392-AA01-191D993BA7F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file:///D:\Virus\ANTISCAM\C1\Ga%20dien%20tu\Toan\L8\Haihinhdx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slide" Target="slide2.xml"/><Relationship Id="rId9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4383103" y="974937"/>
            <a:ext cx="4419600" cy="5263781"/>
            <a:chOff x="48" y="2164"/>
            <a:chExt cx="2016" cy="2590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8" y="2256"/>
              <a:ext cx="2016" cy="2400"/>
              <a:chOff x="1776" y="480"/>
              <a:chExt cx="3889" cy="3504"/>
            </a:xfrm>
          </p:grpSpPr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776" y="480"/>
                <a:ext cx="3889" cy="3504"/>
                <a:chOff x="672" y="240"/>
                <a:chExt cx="5090" cy="4320"/>
              </a:xfrm>
            </p:grpSpPr>
            <p:graphicFrame>
              <p:nvGraphicFramePr>
                <p:cNvPr id="20" name="Object 15"/>
                <p:cNvGraphicFramePr>
                  <a:graphicFrameLocks noChangeAspect="1"/>
                </p:cNvGraphicFramePr>
                <p:nvPr/>
              </p:nvGraphicFramePr>
              <p:xfrm>
                <a:off x="3456" y="1025"/>
                <a:ext cx="2306" cy="28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54" name="Photo Editor Photo" r:id="rId3" imgW="3809524" imgH="3048426" progId="">
                        <p:embed/>
                      </p:oleObj>
                    </mc:Choice>
                    <mc:Fallback>
                      <p:oleObj name="Photo Editor Photo" r:id="rId3" imgW="3809524" imgH="3048426" progId="">
                        <p:embed/>
                        <p:pic>
                          <p:nvPicPr>
                            <p:cNvPr id="2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56" y="1025"/>
                              <a:ext cx="2306" cy="288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16"/>
                <p:cNvGraphicFramePr>
                  <a:graphicFrameLocks noChangeAspect="1"/>
                </p:cNvGraphicFramePr>
                <p:nvPr/>
              </p:nvGraphicFramePr>
              <p:xfrm>
                <a:off x="672" y="1025"/>
                <a:ext cx="2396" cy="28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55" name="Photo Editor Photo" r:id="rId5" imgW="3809524" imgH="3048426" progId="">
                        <p:embed/>
                      </p:oleObj>
                    </mc:Choice>
                    <mc:Fallback>
                      <p:oleObj name="Photo Editor Photo" r:id="rId5" imgW="3809524" imgH="3048426" progId="">
                        <p:embed/>
                        <p:pic>
                          <p:nvPicPr>
                            <p:cNvPr id="21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" y="1025"/>
                              <a:ext cx="2396" cy="289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3268" y="24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9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2075" y="1152"/>
                <a:ext cx="33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3057" y="2880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70" y="4195"/>
              <a:ext cx="224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00FF"/>
                  </a:solidFill>
                  <a:latin typeface="VNI-Script" pitchFamily="2" charset="0"/>
                </a:rPr>
                <a:t>H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453" y="4195"/>
              <a:ext cx="55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00FF"/>
                  </a:solidFill>
                  <a:latin typeface="VNI-Script" pitchFamily="2" charset="0"/>
                </a:rPr>
                <a:t>H’’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1087" y="2164"/>
              <a:ext cx="24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pic>
        <p:nvPicPr>
          <p:cNvPr id="24" name="Picture 4" descr="H2">
            <a:extLst>
              <a:ext uri="{FF2B5EF4-FFF2-40B4-BE49-F238E27FC236}">
                <a16:creationId xmlns:a16="http://schemas.microsoft.com/office/drawing/2014/main" id="{2C7B5A51-0F31-4FB9-8492-BC6C226C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25737" y="697215"/>
            <a:ext cx="3881166" cy="6248400"/>
          </a:xfrm>
          <a:prstGeom prst="rect">
            <a:avLst/>
          </a:prstGeom>
          <a:noFill/>
          <a:ln/>
        </p:spPr>
      </p:pic>
      <p:sp>
        <p:nvSpPr>
          <p:cNvPr id="25" name="Line 17">
            <a:extLst>
              <a:ext uri="{FF2B5EF4-FFF2-40B4-BE49-F238E27FC236}">
                <a16:creationId xmlns:a16="http://schemas.microsoft.com/office/drawing/2014/main" id="{A91802FD-E7A2-4529-96F7-C6046D425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04800"/>
            <a:ext cx="76200" cy="655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664A31-437E-4F74-8740-603BEDD96EF7}"/>
              </a:ext>
            </a:extLst>
          </p:cNvPr>
          <p:cNvSpPr/>
          <p:nvPr/>
        </p:nvSpPr>
        <p:spPr>
          <a:xfrm>
            <a:off x="3056747" y="670555"/>
            <a:ext cx="560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10" dirty="0" smtClean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CÁC BẠN HỌC SINH LỚP 8 </a:t>
            </a:r>
            <a:endParaRPr lang="en-US" sz="2400" kern="10" dirty="0">
              <a:ln w="0" cap="rnd">
                <a:solidFill>
                  <a:srgbClr val="FF33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353ED-3951-42BE-A194-8F80810643DB}"/>
              </a:ext>
            </a:extLst>
          </p:cNvPr>
          <p:cNvSpPr/>
          <p:nvPr/>
        </p:nvSpPr>
        <p:spPr>
          <a:xfrm>
            <a:off x="5780103" y="601781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Gi</a:t>
            </a: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áo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vi</a:t>
            </a: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ê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n: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Ngô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Ngọc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Hưng</a:t>
            </a:r>
            <a:endParaRPr lang="vi-VN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Môn        :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Toán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8</a:t>
            </a:r>
            <a:endParaRPr lang="vi-VN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F07C0085-82EE-41A2-8402-F9B8F1A9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114" y="488325"/>
            <a:ext cx="526143" cy="97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43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49" y="788987"/>
            <a:ext cx="3788891" cy="328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5334000" y="3995678"/>
                <a:ext cx="3810000" cy="262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</a:rPr>
                  <a:t>Ta </a:t>
                </a:r>
                <a:r>
                  <a:rPr lang="en-US" sz="2000" i="1" dirty="0" err="1">
                    <a:latin typeface="Times New Roman" pitchFamily="18" charset="0"/>
                  </a:rPr>
                  <a:t>có</a:t>
                </a:r>
                <a:r>
                  <a:rPr lang="en-US" sz="2000" dirty="0">
                    <a:latin typeface="Times New Roman" pitchFamily="18" charset="0"/>
                  </a:rPr>
                  <a:t>:  +</a:t>
                </a:r>
                <a:r>
                  <a:rPr lang="en-US" sz="2000" dirty="0" err="1">
                    <a:latin typeface="Times New Roman" pitchFamily="18" charset="0"/>
                  </a:rPr>
                  <a:t>Hai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đoạn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thẳng</a:t>
                </a:r>
                <a:r>
                  <a:rPr lang="en-US" sz="2000" dirty="0">
                    <a:latin typeface="Times New Roman" pitchFamily="18" charset="0"/>
                  </a:rPr>
                  <a:t> AB </a:t>
                </a:r>
                <a:r>
                  <a:rPr lang="en-US" sz="2000" dirty="0" err="1">
                    <a:latin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</a:rPr>
                  <a:t> A’B’; AC </a:t>
                </a:r>
                <a:r>
                  <a:rPr lang="en-US" sz="2000" dirty="0" err="1">
                    <a:latin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</a:rPr>
                  <a:t> A’C’; BC </a:t>
                </a:r>
                <a:r>
                  <a:rPr lang="en-US" sz="2000" dirty="0" err="1">
                    <a:latin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</a:rPr>
                  <a:t> B’C’ </a:t>
                </a:r>
                <a:r>
                  <a:rPr lang="en-US" sz="2000" dirty="0" err="1">
                    <a:latin typeface="Times New Roman" pitchFamily="18" charset="0"/>
                  </a:rPr>
                  <a:t>đối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xứng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với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nhau</a:t>
                </a:r>
                <a:r>
                  <a:rPr lang="en-US" sz="2000" dirty="0">
                    <a:latin typeface="Times New Roman" pitchFamily="18" charset="0"/>
                  </a:rPr>
                  <a:t> qua </a:t>
                </a:r>
                <a:r>
                  <a:rPr lang="en-US" sz="2000" dirty="0" err="1">
                    <a:latin typeface="Times New Roman" pitchFamily="18" charset="0"/>
                  </a:rPr>
                  <a:t>trục</a:t>
                </a:r>
                <a:r>
                  <a:rPr lang="en-US" sz="2000" dirty="0">
                    <a:latin typeface="Times New Roman" pitchFamily="18" charset="0"/>
                  </a:rPr>
                  <a:t> d.</a:t>
                </a:r>
                <a:br>
                  <a:rPr lang="en-US" sz="2000" dirty="0">
                    <a:latin typeface="Times New Roman" pitchFamily="18" charset="0"/>
                  </a:rPr>
                </a:br>
                <a:r>
                  <a:rPr lang="en-US" sz="2000" dirty="0">
                    <a:latin typeface="Times New Roman" pitchFamily="18" charset="0"/>
                  </a:rPr>
                  <a:t> +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BAC</m:t>
                        </m:r>
                      </m:e>
                    </m:acc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</m:t>
                    </m:r>
                    <m:r>
                      <a:rPr lang="en-US" sz="2000" b="0" i="0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</a:rPr>
                          <m:t>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ABC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</m:t>
                        </m:r>
                        <m:r>
                          <a:rPr lang="en-US" sz="2000" b="0" i="0" smtClean="0">
                            <a:latin typeface="Cambria Math"/>
                          </a:rPr>
                          <m:t>;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ACB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itchFamily="18" charset="0"/>
                  </a:rPr>
                  <a:t>đối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xứng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với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nhau</a:t>
                </a:r>
                <a:r>
                  <a:rPr lang="en-US" sz="2000" dirty="0">
                    <a:latin typeface="Times New Roman" pitchFamily="18" charset="0"/>
                  </a:rPr>
                  <a:t> qua </a:t>
                </a:r>
                <a:r>
                  <a:rPr lang="en-US" sz="2000" dirty="0" err="1">
                    <a:latin typeface="Times New Roman" pitchFamily="18" charset="0"/>
                  </a:rPr>
                  <a:t>trục</a:t>
                </a:r>
                <a:r>
                  <a:rPr lang="en-US" sz="2000" dirty="0">
                    <a:latin typeface="Times New Roman" pitchFamily="18" charset="0"/>
                  </a:rPr>
                  <a:t> d.</a:t>
                </a:r>
                <a:br>
                  <a:rPr lang="en-US" sz="2000" dirty="0">
                    <a:latin typeface="Times New Roman" pitchFamily="18" charset="0"/>
                  </a:rPr>
                </a:br>
                <a:r>
                  <a:rPr lang="en-US" sz="2000" dirty="0">
                    <a:latin typeface="Times New Roman" pitchFamily="18" charset="0"/>
                  </a:rPr>
                  <a:t>   +</a:t>
                </a:r>
                <a:r>
                  <a:rPr lang="en-US" sz="2000" dirty="0" err="1">
                    <a:latin typeface="Times New Roman" pitchFamily="18" charset="0"/>
                  </a:rPr>
                  <a:t>Hai</a:t>
                </a:r>
                <a:r>
                  <a:rPr lang="en-US" sz="2000" dirty="0">
                    <a:latin typeface="Times New Roman" pitchFamily="18" charset="0"/>
                  </a:rPr>
                  <a:t> tam </a:t>
                </a:r>
                <a:r>
                  <a:rPr lang="en-US" sz="2000" dirty="0" err="1">
                    <a:latin typeface="Times New Roman" pitchFamily="18" charset="0"/>
                  </a:rPr>
                  <a:t>giác</a:t>
                </a:r>
                <a:r>
                  <a:rPr lang="en-US" sz="2000" dirty="0">
                    <a:latin typeface="Times New Roman" pitchFamily="18" charset="0"/>
                  </a:rPr>
                  <a:t> ABC </a:t>
                </a:r>
                <a:r>
                  <a:rPr lang="en-US" sz="2000" dirty="0" err="1">
                    <a:latin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</a:rPr>
                  <a:t> A’B’C’ </a:t>
                </a:r>
                <a:r>
                  <a:rPr lang="en-US" sz="2000" dirty="0" err="1">
                    <a:latin typeface="Times New Roman" pitchFamily="18" charset="0"/>
                  </a:rPr>
                  <a:t>đối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xứng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với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nhau</a:t>
                </a:r>
                <a:r>
                  <a:rPr lang="en-US" sz="2000" dirty="0">
                    <a:latin typeface="Times New Roman" pitchFamily="18" charset="0"/>
                  </a:rPr>
                  <a:t> qua </a:t>
                </a:r>
                <a:r>
                  <a:rPr lang="en-US" sz="2000" dirty="0" err="1">
                    <a:latin typeface="Times New Roman" pitchFamily="18" charset="0"/>
                  </a:rPr>
                  <a:t>trục</a:t>
                </a:r>
                <a:r>
                  <a:rPr lang="en-US" sz="2000" dirty="0">
                    <a:latin typeface="Times New Roman" pitchFamily="18" charset="0"/>
                  </a:rPr>
                  <a:t> d.</a:t>
                </a:r>
              </a:p>
            </p:txBody>
          </p:sp>
        </mc:Choice>
        <mc:Fallback xmlns="">
          <p:sp>
            <p:nvSpPr>
              <p:cNvPr id="53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3995678"/>
                <a:ext cx="3810000" cy="2622128"/>
              </a:xfrm>
              <a:prstGeom prst="rect">
                <a:avLst/>
              </a:prstGeom>
              <a:blipFill rotWithShape="1">
                <a:blip r:embed="rId4"/>
                <a:stretch>
                  <a:fillRect l="-1600" t="-1160" r="-31840" b="-30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04800" y="173672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5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50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1447" y="781049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04800" y="173672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486400" y="984619"/>
            <a:ext cx="3505200" cy="2442593"/>
            <a:chOff x="48" y="2164"/>
            <a:chExt cx="2016" cy="2590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8" y="2256"/>
              <a:ext cx="2016" cy="2400"/>
              <a:chOff x="1776" y="480"/>
              <a:chExt cx="3889" cy="3504"/>
            </a:xfrm>
          </p:grpSpPr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776" y="480"/>
                <a:ext cx="3889" cy="3504"/>
                <a:chOff x="672" y="240"/>
                <a:chExt cx="5090" cy="4320"/>
              </a:xfrm>
            </p:grpSpPr>
            <p:graphicFrame>
              <p:nvGraphicFramePr>
                <p:cNvPr id="20" name="Object 15"/>
                <p:cNvGraphicFramePr>
                  <a:graphicFrameLocks noChangeAspect="1"/>
                </p:cNvGraphicFramePr>
                <p:nvPr/>
              </p:nvGraphicFramePr>
              <p:xfrm>
                <a:off x="3456" y="1025"/>
                <a:ext cx="2306" cy="28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98" name="Photo Editor Photo" r:id="rId4" imgW="3809524" imgH="3048426" progId="">
                        <p:embed/>
                      </p:oleObj>
                    </mc:Choice>
                    <mc:Fallback>
                      <p:oleObj name="Photo Editor Photo" r:id="rId4" imgW="3809524" imgH="3048426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56" y="1025"/>
                              <a:ext cx="2306" cy="288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16"/>
                <p:cNvGraphicFramePr>
                  <a:graphicFrameLocks noChangeAspect="1"/>
                </p:cNvGraphicFramePr>
                <p:nvPr/>
              </p:nvGraphicFramePr>
              <p:xfrm>
                <a:off x="672" y="1025"/>
                <a:ext cx="2396" cy="28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99" name="Photo Editor Photo" r:id="rId6" imgW="3809524" imgH="3048426" progId="">
                        <p:embed/>
                      </p:oleObj>
                    </mc:Choice>
                    <mc:Fallback>
                      <p:oleObj name="Photo Editor Photo" r:id="rId6" imgW="3809524" imgH="3048426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" y="1025"/>
                              <a:ext cx="2396" cy="289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3268" y="24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9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2075" y="1152"/>
                <a:ext cx="33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3057" y="2880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70" y="4195"/>
              <a:ext cx="224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00FF"/>
                  </a:solidFill>
                  <a:latin typeface="VNI-Script" pitchFamily="2" charset="0"/>
                </a:rPr>
                <a:t>H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453" y="4195"/>
              <a:ext cx="55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00FF"/>
                  </a:solidFill>
                  <a:latin typeface="VNI-Script" pitchFamily="2" charset="0"/>
                </a:rPr>
                <a:t>H’’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1087" y="2164"/>
              <a:ext cx="24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331941" y="3581400"/>
            <a:ext cx="381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</a:rPr>
              <a:t>Hai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VNI-Script" pitchFamily="2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VNI-Script" pitchFamily="2" charset="0"/>
              </a:rPr>
              <a:t>H ‘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d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VNI-Script" pitchFamily="2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   =   </a:t>
            </a:r>
            <a:r>
              <a:rPr lang="en-US" sz="2400" i="1" dirty="0">
                <a:latin typeface="VNI-Script" pitchFamily="2" charset="0"/>
              </a:rPr>
              <a:t>H ‘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0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A,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206873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 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BH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CH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5553774" y="2407859"/>
            <a:ext cx="3361626" cy="27432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AH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5273040" y="5638800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000" b="1" dirty="0">
                    <a:latin typeface="Times New Roman" pitchFamily="18" charset="0"/>
                  </a:rPr>
                  <a:t>  </a:t>
                </a:r>
                <a:r>
                  <a:rPr lang="en-US" sz="2200" dirty="0" err="1">
                    <a:latin typeface="Times New Roman" pitchFamily="18" charset="0"/>
                  </a:rPr>
                  <a:t>Điểm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đối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xứng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với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mỗi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điểm</a:t>
                </a:r>
                <a:r>
                  <a:rPr lang="en-US" sz="2200" dirty="0">
                    <a:latin typeface="Times New Roman" pitchFamily="18" charset="0"/>
                  </a:rPr>
                  <a:t> thuộc cạnh của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>
                    <a:latin typeface="Times New Roman" pitchFamily="18" charset="0"/>
                  </a:rPr>
                  <a:t>ABC </a:t>
                </a:r>
                <a:r>
                  <a:rPr lang="en-US" sz="2200">
                    <a:latin typeface="Times New Roman" pitchFamily="18" charset="0"/>
                  </a:rPr>
                  <a:t>qua AH cũng thuộc cạnh của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>
                    <a:latin typeface="Times New Roman" pitchFamily="18" charset="0"/>
                  </a:rPr>
                  <a:t>ABC.</a:t>
                </a:r>
              </a:p>
            </p:txBody>
          </p:sp>
        </mc:Choice>
        <mc:Fallback xmlns=""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3040" y="5638800"/>
                <a:ext cx="3835400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908" t="-3297" r="-2067" b="-9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4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A,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206873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 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BH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CH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5553774" y="2443381"/>
            <a:ext cx="3626512" cy="283097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AH sẽ nằm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5334000" y="5737835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000" b="1" dirty="0">
                    <a:latin typeface="Times New Roman" pitchFamily="18" charset="0"/>
                  </a:rPr>
                  <a:t>  </a:t>
                </a:r>
                <a:r>
                  <a:rPr lang="en-US" sz="2200" dirty="0" err="1">
                    <a:latin typeface="Times New Roman" pitchFamily="18" charset="0"/>
                  </a:rPr>
                  <a:t>Điểm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đối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xứng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với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mỗi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err="1">
                    <a:latin typeface="Times New Roman" pitchFamily="18" charset="0"/>
                  </a:rPr>
                  <a:t>điểm</a:t>
                </a:r>
                <a:r>
                  <a:rPr lang="en-US" sz="2200">
                    <a:latin typeface="Times New Roman" pitchFamily="18" charset="0"/>
                  </a:rPr>
                  <a:t> thuộc cạnh của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>
                    <a:latin typeface="Times New Roman" pitchFamily="18" charset="0"/>
                  </a:rPr>
                  <a:t>ABC </a:t>
                </a:r>
                <a:r>
                  <a:rPr lang="en-US" sz="2200">
                    <a:latin typeface="Times New Roman" pitchFamily="18" charset="0"/>
                  </a:rPr>
                  <a:t>qua  AH cũng thuộc cạnh của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>
                    <a:latin typeface="Times New Roman" pitchFamily="18" charset="0"/>
                  </a:rPr>
                  <a:t>ABC.</a:t>
                </a:r>
              </a:p>
            </p:txBody>
          </p:sp>
        </mc:Choice>
        <mc:Fallback xmlns=""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5737835"/>
                <a:ext cx="3835400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908" t="-3297" r="-2067" b="-9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7200" y="5524586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đường thẳng AH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xứng của tam giác ABC.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95300" y="4380593"/>
            <a:ext cx="43434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gọi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trục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  </a:t>
            </a:r>
            <a:r>
              <a:rPr lang="en-US" sz="2000" b="1" i="1" dirty="0" err="1">
                <a:latin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với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mỗi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  qua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cũng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?4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    a) </a:t>
            </a:r>
            <a:r>
              <a:rPr lang="en-US" sz="2400" dirty="0" err="1">
                <a:latin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A.        </a:t>
            </a:r>
          </a:p>
          <a:p>
            <a:r>
              <a:rPr lang="en-US" sz="2400" dirty="0">
                <a:latin typeface="Times New Roman" pitchFamily="18" charset="0"/>
              </a:rPr>
              <a:t>    b)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</a:rPr>
              <a:t> ABC.</a:t>
            </a:r>
          </a:p>
          <a:p>
            <a:r>
              <a:rPr lang="en-US" sz="2400" dirty="0">
                <a:latin typeface="Times New Roman" pitchFamily="18" charset="0"/>
              </a:rPr>
              <a:t>    c)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</a:rPr>
              <a:t> O.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24300"/>
            <a:ext cx="259080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352800" y="3886200"/>
            <a:ext cx="2362200" cy="1905000"/>
          </a:xfrm>
          <a:prstGeom prst="triangle">
            <a:avLst>
              <a:gd name="adj" fmla="val 4919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000">
              <a:solidFill>
                <a:srgbClr val="0000FF"/>
              </a:solidFill>
              <a:latin typeface="VNtimes new roman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6705600" y="4038600"/>
            <a:ext cx="1676400" cy="1600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/>
              <a:t>    </a:t>
            </a:r>
            <a:r>
              <a:rPr lang="en-US" sz="2400" dirty="0"/>
              <a:t>O</a:t>
            </a:r>
          </a:p>
        </p:txBody>
      </p:sp>
      <p:sp>
        <p:nvSpPr>
          <p:cNvPr id="35" name="Oval 72"/>
          <p:cNvSpPr>
            <a:spLocks noChangeArrowheads="1"/>
          </p:cNvSpPr>
          <p:nvPr/>
        </p:nvSpPr>
        <p:spPr bwMode="auto">
          <a:xfrm>
            <a:off x="7467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63143" y="343038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56007" y="590731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95257" y="590731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1676400" y="38862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1676400" y="3717925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 flipV="1">
            <a:off x="3200400" y="4267200"/>
            <a:ext cx="30480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2971800" y="4267200"/>
            <a:ext cx="2819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H="1">
            <a:off x="4495800" y="3429000"/>
            <a:ext cx="381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3352800" y="38703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4495800" y="41751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410200" y="44799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6705600" y="3810000"/>
            <a:ext cx="18288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7543800" y="3429000"/>
            <a:ext cx="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6324600" y="3962400"/>
            <a:ext cx="2438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362700" y="340948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500257" y="325626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8382000" y="4046764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8109857" y="336357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152400" y="6232525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3200400" y="6248400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5" name="Text Box 48"/>
          <p:cNvSpPr txBox="1">
            <a:spLocks noChangeArrowheads="1"/>
          </p:cNvSpPr>
          <p:nvPr/>
        </p:nvSpPr>
        <p:spPr bwMode="auto">
          <a:xfrm>
            <a:off x="6324600" y="6232525"/>
            <a:ext cx="2781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vô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6934200" y="3779460"/>
            <a:ext cx="1251857" cy="21278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35" grpId="0" animBg="1"/>
      <p:bldP spid="38" grpId="0"/>
      <p:bldP spid="39" grpId="0"/>
      <p:bldP spid="40" grpId="0"/>
      <p:bldP spid="44" grpId="0" animBg="1"/>
      <p:bldP spid="45" grpId="0"/>
      <p:bldP spid="46" grpId="0" animBg="1"/>
      <p:bldP spid="48" grpId="0" animBg="1"/>
      <p:bldP spid="50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609600" y="296069"/>
            <a:ext cx="739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Bài 40:</a:t>
            </a:r>
            <a:r>
              <a:rPr lang="en-US" sz="2400" dirty="0"/>
              <a:t> Trong các biển báo giao thông sau đây ,biển báo nào có trục đối xứng?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685479" y="1609219"/>
            <a:ext cx="62753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a) Biển nguy hiểm : Đường hẹp hai bên.(203a)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571500" y="2512869"/>
            <a:ext cx="624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b) Biển nguy hiểm : Đường giao với đường sắt có rào chắn(110</a:t>
            </a:r>
            <a:r>
              <a:rPr lang="en-US" dirty="0"/>
              <a:t>)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685479" y="4013131"/>
            <a:ext cx="571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c) Biển nguy hiểm : Đường ưu tiên gặp đường không ưu tiên bên phải.(207b</a:t>
            </a:r>
            <a:r>
              <a:rPr lang="en-US" dirty="0"/>
              <a:t>)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778636" y="5717481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d) Biển nguy hiểm khác.(233)</a:t>
            </a:r>
          </a:p>
        </p:txBody>
      </p:sp>
      <p:pic>
        <p:nvPicPr>
          <p:cNvPr id="23617" name="Picture 65" descr="h233_[1]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1890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19" name="Picture 67" descr="h210_[1]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52" y="2413052"/>
            <a:ext cx="1257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20" name="Group 68"/>
          <p:cNvGrpSpPr>
            <a:grpSpLocks/>
          </p:cNvGrpSpPr>
          <p:nvPr/>
        </p:nvGrpSpPr>
        <p:grpSpPr bwMode="auto">
          <a:xfrm>
            <a:off x="7208838" y="1169193"/>
            <a:ext cx="1143000" cy="1087438"/>
            <a:chOff x="1200" y="3024"/>
            <a:chExt cx="816" cy="746"/>
          </a:xfrm>
        </p:grpSpPr>
        <p:sp>
          <p:nvSpPr>
            <p:cNvPr id="23621" name="AutoShape 69"/>
            <p:cNvSpPr>
              <a:spLocks noChangeArrowheads="1"/>
            </p:cNvSpPr>
            <p:nvPr/>
          </p:nvSpPr>
          <p:spPr bwMode="auto">
            <a:xfrm>
              <a:off x="1200" y="3024"/>
              <a:ext cx="720" cy="528"/>
            </a:xfrm>
            <a:prstGeom prst="flowChartExtract">
              <a:avLst/>
            </a:prstGeom>
            <a:solidFill>
              <a:srgbClr val="FFFF00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22" name="Group 70"/>
            <p:cNvGrpSpPr>
              <a:grpSpLocks/>
            </p:cNvGrpSpPr>
            <p:nvPr/>
          </p:nvGrpSpPr>
          <p:grpSpPr bwMode="auto">
            <a:xfrm>
              <a:off x="1467" y="3216"/>
              <a:ext cx="192" cy="240"/>
              <a:chOff x="3744" y="2976"/>
              <a:chExt cx="432" cy="624"/>
            </a:xfrm>
          </p:grpSpPr>
          <p:sp>
            <p:nvSpPr>
              <p:cNvPr id="23623" name="Line 71"/>
              <p:cNvSpPr>
                <a:spLocks noChangeShapeType="1"/>
              </p:cNvSpPr>
              <p:nvPr/>
            </p:nvSpPr>
            <p:spPr bwMode="auto">
              <a:xfrm>
                <a:off x="3888" y="297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Line 72"/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73"/>
              <p:cNvSpPr>
                <a:spLocks/>
              </p:cNvSpPr>
              <p:nvPr/>
            </p:nvSpPr>
            <p:spPr bwMode="auto">
              <a:xfrm>
                <a:off x="3744" y="3168"/>
                <a:ext cx="144" cy="432"/>
              </a:xfrm>
              <a:custGeom>
                <a:avLst/>
                <a:gdLst>
                  <a:gd name="T0" fmla="*/ 112 w 112"/>
                  <a:gd name="T1" fmla="*/ 0 h 192"/>
                  <a:gd name="T2" fmla="*/ 16 w 112"/>
                  <a:gd name="T3" fmla="*/ 48 h 192"/>
                  <a:gd name="T4" fmla="*/ 16 w 112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92">
                    <a:moveTo>
                      <a:pt x="112" y="0"/>
                    </a:moveTo>
                    <a:cubicBezTo>
                      <a:pt x="72" y="8"/>
                      <a:pt x="32" y="16"/>
                      <a:pt x="16" y="48"/>
                    </a:cubicBezTo>
                    <a:cubicBezTo>
                      <a:pt x="0" y="80"/>
                      <a:pt x="16" y="176"/>
                      <a:pt x="16" y="192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Freeform 74"/>
              <p:cNvSpPr>
                <a:spLocks/>
              </p:cNvSpPr>
              <p:nvPr/>
            </p:nvSpPr>
            <p:spPr bwMode="auto">
              <a:xfrm>
                <a:off x="3984" y="3168"/>
                <a:ext cx="192" cy="432"/>
              </a:xfrm>
              <a:custGeom>
                <a:avLst/>
                <a:gdLst>
                  <a:gd name="T0" fmla="*/ 0 w 112"/>
                  <a:gd name="T1" fmla="*/ 0 h 192"/>
                  <a:gd name="T2" fmla="*/ 96 w 112"/>
                  <a:gd name="T3" fmla="*/ 48 h 192"/>
                  <a:gd name="T4" fmla="*/ 96 w 112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92">
                    <a:moveTo>
                      <a:pt x="0" y="0"/>
                    </a:moveTo>
                    <a:cubicBezTo>
                      <a:pt x="40" y="8"/>
                      <a:pt x="80" y="16"/>
                      <a:pt x="96" y="48"/>
                    </a:cubicBezTo>
                    <a:cubicBezTo>
                      <a:pt x="112" y="80"/>
                      <a:pt x="96" y="176"/>
                      <a:pt x="96" y="192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27" name="Text Box 75"/>
            <p:cNvSpPr txBox="1">
              <a:spLocks noChangeArrowheads="1"/>
            </p:cNvSpPr>
            <p:nvPr/>
          </p:nvSpPr>
          <p:spPr bwMode="auto">
            <a:xfrm>
              <a:off x="1344" y="3561"/>
              <a:ext cx="672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203a</a:t>
              </a:r>
            </a:p>
          </p:txBody>
        </p:sp>
      </p:grpSp>
      <p:sp>
        <p:nvSpPr>
          <p:cNvPr id="23628" name="Line 76"/>
          <p:cNvSpPr>
            <a:spLocks noChangeShapeType="1"/>
          </p:cNvSpPr>
          <p:nvPr/>
        </p:nvSpPr>
        <p:spPr bwMode="auto">
          <a:xfrm>
            <a:off x="7718599" y="805326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9" name="Line 77"/>
          <p:cNvSpPr>
            <a:spLocks noChangeShapeType="1"/>
          </p:cNvSpPr>
          <p:nvPr/>
        </p:nvSpPr>
        <p:spPr bwMode="auto">
          <a:xfrm>
            <a:off x="7732246" y="2433067"/>
            <a:ext cx="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18" name="Picture 66" descr="h207b[1]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02" y="3886200"/>
            <a:ext cx="1371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30" name="Line 78"/>
          <p:cNvSpPr>
            <a:spLocks noChangeShapeType="1"/>
          </p:cNvSpPr>
          <p:nvPr/>
        </p:nvSpPr>
        <p:spPr bwMode="auto">
          <a:xfrm>
            <a:off x="7772400" y="5181600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32" name="Picture 80" descr="IMG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165" y="1004459"/>
            <a:ext cx="914400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7" name="Picture 85" descr="IMG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309" y="52578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8" name="Picture 86" descr="IMG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32" y="2077186"/>
            <a:ext cx="9906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5" y="1587613"/>
            <a:ext cx="754996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40" name="Picture 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6955"/>
            <a:ext cx="7810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41" name="Picture 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8" y="2530289"/>
            <a:ext cx="685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1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2" grpId="0"/>
      <p:bldP spid="23614" grpId="0"/>
      <p:bldP spid="23615" grpId="0"/>
      <p:bldP spid="23616" grpId="0"/>
      <p:bldP spid="23628" grpId="0" animBg="1"/>
      <p:bldP spid="23629" grpId="0" animBg="1"/>
      <p:bldP spid="236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5486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0960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8486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6106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334000" y="2590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7162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6781800" y="1376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7620000" y="137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4770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553200" y="2519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6962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7724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58000" y="990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7818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K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34000" y="342900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69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/>
      <p:bldP spid="28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5486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0960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8486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6106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334000" y="2590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7162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6781800" y="1376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7620000" y="137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4770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553200" y="2519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6962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7724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58000" y="990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7818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K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34000" y="342900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200" y="20574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80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30934887-FB5F-4197-AA63-1D2671E1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2" y="1377462"/>
            <a:ext cx="5777754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Vì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H?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492FED2C-8B08-49A5-94AE-20EEE64E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3185811"/>
            <a:ext cx="45719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9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E2FE50A0-3B5E-4089-88EE-942735908D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7096125" y="482298"/>
            <a:ext cx="1666875" cy="1838325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66170"/>
                <a:gd name="adj2" fmla="val 50000"/>
              </a:avLst>
            </a:prstTxWarp>
          </a:bodyPr>
          <a:lstStyle/>
          <a:p>
            <a:pPr algn="ctr"/>
            <a:r>
              <a:rPr lang="en-US" sz="2400" b="1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kern="10" normalizeH="1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normalizeH="1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normalizeH="1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*</a:t>
            </a:r>
          </a:p>
        </p:txBody>
      </p:sp>
      <p:sp>
        <p:nvSpPr>
          <p:cNvPr id="3078" name="WordArt 6">
            <a:extLst>
              <a:ext uri="{FF2B5EF4-FFF2-40B4-BE49-F238E27FC236}">
                <a16:creationId xmlns:a16="http://schemas.microsoft.com/office/drawing/2014/main" id="{D9DAE088-EEEC-4315-806A-5E9148A35B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371600"/>
            <a:ext cx="518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chemeClr val="bg1"/>
              </a:contour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96031-901F-4D3E-8CB6-0A4C2745C07E}"/>
              </a:ext>
            </a:extLst>
          </p:cNvPr>
          <p:cNvSpPr/>
          <p:nvPr/>
        </p:nvSpPr>
        <p:spPr>
          <a:xfrm>
            <a:off x="498719" y="0"/>
            <a:ext cx="605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)  </a:t>
            </a:r>
          </a:p>
        </p:txBody>
      </p:sp>
    </p:spTree>
    <p:extLst>
      <p:ext uri="{BB962C8B-B14F-4D97-AF65-F5344CB8AC3E}">
        <p14:creationId xmlns:p14="http://schemas.microsoft.com/office/powerpoint/2010/main" val="21997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200" y="20574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10800000">
            <a:off x="952500" y="4114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5621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3147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076700" y="5272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800100" y="5257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628900" y="3581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2247900" y="4043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>
            <a:off x="3086100" y="4038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>
            <a:off x="2019300" y="5186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32385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2324100" y="3657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2247900" y="5272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K</a:t>
            </a:r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33528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21336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57200" y="5878529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đường thẳng HK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xứng của hình thang ABCD.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1600200"/>
            <a:ext cx="3887787" cy="4525963"/>
          </a:xfrm>
          <a:noFill/>
          <a:ln/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572000" y="1219200"/>
            <a:ext cx="0" cy="533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632200" y="21590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644900" y="2578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3136900" y="3048000"/>
            <a:ext cx="29591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3352800" y="4724400"/>
            <a:ext cx="24384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708400" y="5372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708400" y="56896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32766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4584700" y="2006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4584700" y="24257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4584700" y="5694363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584700" y="5207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584700" y="2895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84700" y="4572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41148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0419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4114800" y="2451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5041900" y="246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3886200" y="28956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5295900" y="28829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4013200" y="4572000"/>
            <a:ext cx="0" cy="228600"/>
          </a:xfrm>
          <a:prstGeom prst="line">
            <a:avLst/>
          </a:prstGeom>
          <a:noFill/>
          <a:ln w="69850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5143500" y="4546600"/>
            <a:ext cx="0" cy="228600"/>
          </a:xfrm>
          <a:prstGeom prst="line">
            <a:avLst/>
          </a:prstGeom>
          <a:noFill/>
          <a:ln w="79375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41910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50165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191000" y="5562600"/>
            <a:ext cx="0" cy="228600"/>
          </a:xfrm>
          <a:prstGeom prst="line">
            <a:avLst/>
          </a:prstGeom>
          <a:noFill/>
          <a:ln w="6667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5016500" y="5562600"/>
            <a:ext cx="0" cy="228600"/>
          </a:xfrm>
          <a:prstGeom prst="line">
            <a:avLst/>
          </a:prstGeom>
          <a:noFill/>
          <a:ln w="6032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2986088" y="3595688"/>
            <a:ext cx="3200400" cy="1428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591050" y="3429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7084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578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  <p:bldP spid="47114" grpId="0" animBg="1"/>
      <p:bldP spid="47115" grpId="0" animBg="1"/>
      <p:bldP spid="47117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  <p:bldP spid="47128" grpId="0" animBg="1"/>
      <p:bldP spid="47130" grpId="0" animBg="1"/>
      <p:bldP spid="47131" grpId="0" animBg="1"/>
      <p:bldP spid="47132" grpId="0" animBg="1"/>
      <p:bldP spid="47133" grpId="0" animBg="1"/>
      <p:bldP spid="47134" grpId="0" animBg="1"/>
      <p:bldP spid="47135" grpId="0" animBg="1"/>
      <p:bldP spid="47136" grpId="0" animBg="1"/>
      <p:bldP spid="47137" grpId="0" animBg="1"/>
      <p:bldP spid="47138" grpId="0" animBg="1"/>
      <p:bldP spid="47139" grpId="0" animBg="1"/>
      <p:bldP spid="47140" grpId="0" animBg="1"/>
      <p:bldP spid="47141" grpId="0" animBg="1"/>
      <p:bldP spid="471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37/87 SGK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59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6200" y="434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400" b="1">
              <a:solidFill>
                <a:srgbClr val="000066"/>
              </a:solidFill>
              <a:latin typeface=".VnTim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2346325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819400"/>
            <a:ext cx="1228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3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37/87 SGK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209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24400" y="3429000"/>
            <a:ext cx="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495300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37/87 SGK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349598"/>
            <a:ext cx="2190094" cy="350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23554" idx="0"/>
          </p:cNvCxnSpPr>
          <p:nvPr/>
        </p:nvCxnSpPr>
        <p:spPr>
          <a:xfrm>
            <a:off x="4752648" y="3349598"/>
            <a:ext cx="0" cy="3127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37/87 SGK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58" y="3505201"/>
            <a:ext cx="240574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3" idx="2"/>
          </p:cNvCxnSpPr>
          <p:nvPr/>
        </p:nvCxnSpPr>
        <p:spPr>
          <a:xfrm>
            <a:off x="4572000" y="3429000"/>
            <a:ext cx="16329" cy="297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37/87 SGK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17322"/>
            <a:ext cx="2362200" cy="30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3429000"/>
            <a:ext cx="0" cy="289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37/87 SGK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36702"/>
            <a:ext cx="2057400" cy="317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4800600"/>
            <a:ext cx="297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37/87 SGK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14057"/>
            <a:ext cx="2447925" cy="31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3657600"/>
            <a:ext cx="0" cy="243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4495800"/>
            <a:ext cx="27432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57286" y="4495800"/>
            <a:ext cx="2600325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81400" y="4038600"/>
            <a:ext cx="152400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52800" y="3886200"/>
            <a:ext cx="175260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37/87 SGK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760889" cy="32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19600" y="3429000"/>
            <a:ext cx="0" cy="320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 rot="16200000">
            <a:off x="7103052" y="66675"/>
            <a:ext cx="1666875" cy="1838325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66170"/>
                <a:gd name="adj2" fmla="val 50000"/>
              </a:avLst>
            </a:prstTxWarp>
          </a:bodyPr>
          <a:lstStyle/>
          <a:p>
            <a:pPr algn="ctr"/>
            <a:r>
              <a:rPr lang="en-US" sz="2400" b="1" kern="10" normalizeH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 Hình học lớp 8 *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940238" y="2705100"/>
            <a:ext cx="7049387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ĐỐI  XỨNG  TRỤC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45812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BÀI 6  -   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1386-E35C-48BD-9FA4-50A3C8076C84}"/>
              </a:ext>
            </a:extLst>
          </p:cNvPr>
          <p:cNvSpPr txBox="1"/>
          <p:nvPr/>
        </p:nvSpPr>
        <p:spPr>
          <a:xfrm>
            <a:off x="533400" y="4419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30210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>
            <a:hlinkClick r:id="rId2" action="ppaction://program"/>
          </p:cNvPr>
          <p:cNvSpPr>
            <a:spLocks noChangeArrowheads="1"/>
          </p:cNvSpPr>
          <p:nvPr/>
        </p:nvSpPr>
        <p:spPr bwMode="auto">
          <a:xfrm>
            <a:off x="2057400" y="381000"/>
            <a:ext cx="54864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90" name="Picture 18" descr="Hinh co truc doi xung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2" y="3902710"/>
            <a:ext cx="3749988" cy="25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19" descr="Hinh co truc doi xung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28154"/>
            <a:ext cx="3505200" cy="25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Minh hoa hinh co truc doi x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71575"/>
            <a:ext cx="35052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AA754-590D-4240-A546-35C1FD5A77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2" y="1171575"/>
            <a:ext cx="3749988" cy="24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vi-VN" sz="44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4800" b="1">
                <a:solidFill>
                  <a:srgbClr val="F01448"/>
                </a:solidFill>
                <a:latin typeface="Times New Roman" panose="02020603050405020304" pitchFamily="18" charset="0"/>
              </a:rPr>
              <a:t>NGỌ MÔN</a:t>
            </a:r>
          </a:p>
          <a:p>
            <a:r>
              <a:rPr lang="en-US" sz="2800"/>
              <a:t>                                  </a:t>
            </a:r>
            <a:r>
              <a:rPr lang="en-US" sz="2800" b="1">
                <a:solidFill>
                  <a:srgbClr val="9828EC"/>
                </a:solidFill>
              </a:rPr>
              <a:t>Kinh thành Huế</a:t>
            </a:r>
          </a:p>
        </p:txBody>
      </p:sp>
      <p:pic>
        <p:nvPicPr>
          <p:cNvPr id="29700" name="Picture 4" descr="dai noi ba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dai noi ba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0"/>
            <a:ext cx="451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686300" y="0"/>
            <a:ext cx="0" cy="6858000"/>
          </a:xfrm>
          <a:prstGeom prst="line">
            <a:avLst/>
          </a:prstGeom>
          <a:noFill/>
          <a:ln w="76200">
            <a:solidFill>
              <a:srgbClr val="D50523">
                <a:alpha val="39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09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67000" y="2667000"/>
            <a:ext cx="3505200" cy="1200150"/>
          </a:xfrm>
          <a:prstGeom prst="rect">
            <a:avLst/>
          </a:prstGeom>
          <a:noFill/>
          <a:ln w="9525">
            <a:solidFill>
              <a:srgbClr val="D505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C7F18"/>
                </a:solidFill>
              </a:rPr>
              <a:t>LĂNG BÁC HỒ KÍNH YÊU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49580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3307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519613" y="0"/>
            <a:ext cx="0" cy="6629400"/>
          </a:xfrm>
          <a:prstGeom prst="line">
            <a:avLst/>
          </a:prstGeom>
          <a:noFill/>
          <a:ln w="76200">
            <a:solidFill>
              <a:srgbClr val="D61C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2" dur="123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3" dur="1230" decel="100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5" dur="1230" decel="100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31214E-7 L 1.11022E-16 -2.31214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31214E-7 L 0 -2.31214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3" grpId="0" animBg="1"/>
      <p:bldP spid="3277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28003" name="Picture 3" descr="IMG_1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801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.VnTimeH" panose="020B7200000000000000" pitchFamily="34" charset="0"/>
              </a:rPr>
              <a:t>Nhµ bia t­ëng niÖm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.VnTimeH" panose="020B7200000000000000" pitchFamily="34" charset="0"/>
              </a:rPr>
              <a:t>liÖt sÜ thanh niªn xung phong TOµN QUèC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.VnTimeH" panose="020B7200000000000000" pitchFamily="34" charset="0"/>
              </a:rPr>
              <a:t>Ng· BA §åNG LéC – Hµ TÜNH</a:t>
            </a:r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 flipH="1">
            <a:off x="4857750" y="1905000"/>
            <a:ext cx="57150" cy="495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2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0000FF"/>
                </a:solidFill>
                <a:latin typeface=".VnTimeH" panose="020B7200000000000000" pitchFamily="34" charset="0"/>
              </a:rPr>
              <a:t>KHU</a:t>
            </a:r>
            <a:r>
              <a:rPr lang="en-US" altLang="vi-VN" sz="2000" b="1" smtClean="0">
                <a:solidFill>
                  <a:srgbClr val="0000FF"/>
                </a:solidFill>
              </a:rPr>
              <a:t> </a:t>
            </a:r>
            <a:r>
              <a:rPr lang="en-US" altLang="vi-VN" sz="2000" b="1" smtClean="0">
                <a:solidFill>
                  <a:srgbClr val="0000FF"/>
                </a:solidFill>
                <a:latin typeface=".VnTimeH" panose="020B7200000000000000" pitchFamily="34" charset="0"/>
              </a:rPr>
              <a:t>Mé 10 N÷ ANH HïNG LIÖT SÜ THANH NI£N XUNG PHONG </a:t>
            </a:r>
            <a:br>
              <a:rPr lang="en-US" altLang="vi-VN" sz="2000" b="1" smtClean="0">
                <a:solidFill>
                  <a:srgbClr val="0000FF"/>
                </a:solidFill>
                <a:latin typeface=".VnTimeH" panose="020B7200000000000000" pitchFamily="34" charset="0"/>
              </a:rPr>
            </a:br>
            <a:r>
              <a:rPr lang="en-US" altLang="vi-VN" sz="2000" b="1" smtClean="0">
                <a:solidFill>
                  <a:srgbClr val="0000FF"/>
                </a:solidFill>
                <a:latin typeface=".VnTimeH" panose="020B7200000000000000" pitchFamily="34" charset="0"/>
              </a:rPr>
              <a:t>ng· ba ®ång léc – Hµ tÜnh</a:t>
            </a:r>
            <a:endParaRPr lang="en-US" altLang="vi-VN" sz="2000" b="1" smtClean="0">
              <a:solidFill>
                <a:srgbClr val="0000FF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29028" name="Picture 4" descr="IMG_1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5010150" y="914400"/>
            <a:ext cx="0" cy="594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9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705">
            <a:off x="228600" y="1676400"/>
            <a:ext cx="3505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549">
            <a:off x="4862513" y="1871663"/>
            <a:ext cx="3200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895475" y="1524000"/>
            <a:ext cx="382588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6149975" y="1431925"/>
            <a:ext cx="306388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00813"/>
            <a:ext cx="381000" cy="35718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7" descr="ChuaD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341813" y="301625"/>
            <a:ext cx="1587" cy="6229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75920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756150" y="304800"/>
            <a:ext cx="0" cy="541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1" name="Picture 11" descr="141164356_3222abc66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4419600" y="0"/>
            <a:ext cx="0" cy="655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85800" y="56388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/>
              <a:t>Chùa thiên mụ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838200" y="57912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/>
              <a:t>Chùa dâu ở Bắc Ninh</a:t>
            </a:r>
          </a:p>
        </p:txBody>
      </p:sp>
      <p:pic>
        <p:nvPicPr>
          <p:cNvPr id="40975" name="Picture 15" descr="Pict00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305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276600" y="685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</a:rPr>
              <a:t>LĂNG KHẢI ĐỊNH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4648200" y="0"/>
            <a:ext cx="0" cy="640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8" name="Picture 18" descr="l1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9" name="Picture 19" descr="C15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286000" y="685800"/>
            <a:ext cx="0" cy="579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6629400" y="457200"/>
            <a:ext cx="76200" cy="640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2" dur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3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3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4" grpId="1" animBg="1"/>
      <p:bldP spid="40965" grpId="0" animBg="1"/>
      <p:bldP spid="40965" grpId="1" animBg="1"/>
      <p:bldP spid="40968" grpId="0" animBg="1"/>
      <p:bldP spid="40968" grpId="1" animBg="1"/>
      <p:bldP spid="40970" grpId="0" animBg="1"/>
      <p:bldP spid="40970" grpId="1" animBg="1"/>
      <p:bldP spid="40972" grpId="0" animBg="1"/>
      <p:bldP spid="40972" grpId="1" animBg="1"/>
      <p:bldP spid="40973" grpId="0"/>
      <p:bldP spid="40973" grpId="1"/>
      <p:bldP spid="40974" grpId="0"/>
      <p:bldP spid="40974" grpId="1"/>
      <p:bldP spid="40976" grpId="0"/>
      <p:bldP spid="40977" grpId="0" animBg="1"/>
      <p:bldP spid="40977" grpId="1" animBg="1"/>
      <p:bldP spid="40977" grpId="2" animBg="1"/>
      <p:bldP spid="40980" grpId="0" animBg="1"/>
      <p:bldP spid="40980" grpId="1" animBg="1"/>
      <p:bldP spid="40981" grpId="0" animBg="1"/>
      <p:bldP spid="4098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2pttg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429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 descr="pics1136586779i9859fullp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pics1136586930i9593fullp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581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 descr="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2865438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84109BE8-81CB-4651-979D-27FC4A8A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348288"/>
            <a:ext cx="1676400" cy="6413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3D1A1D5A-6D5B-47DC-9D39-93F5D5FD8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2550"/>
            <a:ext cx="3810000" cy="6794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41/SGK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2795CFDA-17F5-4796-AFED-80E56823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6363"/>
            <a:ext cx="4953000" cy="579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câu sau đúng hay sai?</a:t>
            </a:r>
          </a:p>
        </p:txBody>
      </p:sp>
      <p:graphicFrame>
        <p:nvGraphicFramePr>
          <p:cNvPr id="25605" name="Group 5">
            <a:extLst>
              <a:ext uri="{FF2B5EF4-FFF2-40B4-BE49-F238E27FC236}">
                <a16:creationId xmlns:a16="http://schemas.microsoft.com/office/drawing/2014/main" id="{285B45C7-3668-4021-9609-9A13B29E6CA6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371600"/>
          <a:ext cx="8991600" cy="4886420"/>
        </p:xfrm>
        <a:graphic>
          <a:graphicData uri="http://schemas.openxmlformats.org/drawingml/2006/table">
            <a:tbl>
              <a:tblPr/>
              <a:tblGrid>
                <a:gridCol w="7662863">
                  <a:extLst>
                    <a:ext uri="{9D8B030D-6E8A-4147-A177-3AD203B41FA5}">
                      <a16:colId xmlns:a16="http://schemas.microsoft.com/office/drawing/2014/main" val="1220626857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val="3145341977"/>
                    </a:ext>
                  </a:extLst>
                </a:gridCol>
              </a:tblGrid>
              <a:tr h="8228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87322"/>
                  </a:ext>
                </a:extLst>
              </a:tr>
              <a:tr h="1015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72014"/>
                  </a:ext>
                </a:extLst>
              </a:tr>
              <a:tr h="1015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1787"/>
                  </a:ext>
                </a:extLst>
              </a:tr>
              <a:tr h="1015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11520"/>
                  </a:ext>
                </a:extLst>
              </a:tr>
              <a:tr h="1015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3459"/>
                  </a:ext>
                </a:extLst>
              </a:tr>
            </a:tbl>
          </a:graphicData>
        </a:graphic>
      </p:graphicFrame>
      <p:sp>
        <p:nvSpPr>
          <p:cNvPr id="25625" name="Text Box 25">
            <a:extLst>
              <a:ext uri="{FF2B5EF4-FFF2-40B4-BE49-F238E27FC236}">
                <a16:creationId xmlns:a16="http://schemas.microsoft.com/office/drawing/2014/main" id="{C258773F-6E19-4049-9946-52DA9C0C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6" name="Text Box 26">
            <a:extLst>
              <a:ext uri="{FF2B5EF4-FFF2-40B4-BE49-F238E27FC236}">
                <a16:creationId xmlns:a16="http://schemas.microsoft.com/office/drawing/2014/main" id="{749A2644-6C85-48E6-8D22-BF392907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Hai tam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7" name="Text Box 27">
            <a:extLst>
              <a:ext uri="{FF2B5EF4-FFF2-40B4-BE49-F238E27FC236}">
                <a16:creationId xmlns:a16="http://schemas.microsoft.com/office/drawing/2014/main" id="{B1161A30-F09C-4A44-926B-68FABF42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79925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Một đường tròn có vô số trục đối xứng.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8" name="Text Box 28">
            <a:extLst>
              <a:ext uri="{FF2B5EF4-FFF2-40B4-BE49-F238E27FC236}">
                <a16:creationId xmlns:a16="http://schemas.microsoft.com/office/drawing/2014/main" id="{0F10C57B-1BE6-4799-ACEA-9310CD623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244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Một đường thẳng chỉ có một trục đối xứng.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9" name="Text Box 29">
            <a:extLst>
              <a:ext uri="{FF2B5EF4-FFF2-40B4-BE49-F238E27FC236}">
                <a16:creationId xmlns:a16="http://schemas.microsoft.com/office/drawing/2014/main" id="{733C73C5-B680-492E-87AF-2B0CE3867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392238"/>
            <a:ext cx="19050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Đúng?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Sai?</a:t>
            </a:r>
          </a:p>
        </p:txBody>
      </p:sp>
      <p:sp>
        <p:nvSpPr>
          <p:cNvPr id="25630" name="Text Box 30">
            <a:extLst>
              <a:ext uri="{FF2B5EF4-FFF2-40B4-BE49-F238E27FC236}">
                <a16:creationId xmlns:a16="http://schemas.microsoft.com/office/drawing/2014/main" id="{9001D48B-E707-47A2-9A6D-178A4040E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371600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31" name="Text Box 31">
            <a:extLst>
              <a:ext uri="{FF2B5EF4-FFF2-40B4-BE49-F238E27FC236}">
                <a16:creationId xmlns:a16="http://schemas.microsoft.com/office/drawing/2014/main" id="{84B553E1-4F34-4C79-A621-C4922E1E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2438400"/>
            <a:ext cx="12192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25632" name="Text Box 32">
            <a:extLst>
              <a:ext uri="{FF2B5EF4-FFF2-40B4-BE49-F238E27FC236}">
                <a16:creationId xmlns:a16="http://schemas.microsoft.com/office/drawing/2014/main" id="{D536492D-9225-481C-AFC0-62078B29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3429000"/>
            <a:ext cx="12192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25633" name="Text Box 33">
            <a:extLst>
              <a:ext uri="{FF2B5EF4-FFF2-40B4-BE49-F238E27FC236}">
                <a16:creationId xmlns:a16="http://schemas.microsoft.com/office/drawing/2014/main" id="{8F9882EC-FE68-490E-B5E2-96C9A224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4486275"/>
            <a:ext cx="12192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25634" name="Text Box 34">
            <a:extLst>
              <a:ext uri="{FF2B5EF4-FFF2-40B4-BE49-F238E27FC236}">
                <a16:creationId xmlns:a16="http://schemas.microsoft.com/office/drawing/2014/main" id="{1534A96C-72A4-4DD7-BB26-79BD04AF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5434013"/>
            <a:ext cx="12192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25" grpId="0"/>
      <p:bldP spid="25626" grpId="0"/>
      <p:bldP spid="25627" grpId="0"/>
      <p:bldP spid="25628" grpId="0"/>
      <p:bldP spid="25629" grpId="0"/>
      <p:bldP spid="25630" grpId="0"/>
      <p:bldP spid="25631" grpId="0" animBg="1"/>
      <p:bldP spid="25632" grpId="0" animBg="1"/>
      <p:bldP spid="25633" grpId="0" animBg="1"/>
      <p:bldP spid="256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C3D2CE6-E142-4066-98C0-5F9D299C4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75E7A55-B453-4A1D-BCDF-1D0C4FEEF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E</a:t>
            </a: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EADAD2A1-4332-49C8-A6B3-B3586EA5AF5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3" name="Picture 5" descr="HA8">
              <a:extLst>
                <a:ext uri="{FF2B5EF4-FFF2-40B4-BE49-F238E27FC236}">
                  <a16:creationId xmlns:a16="http://schemas.microsoft.com/office/drawing/2014/main" id="{4A02CC8A-1221-46E3-8E6A-A22D89B488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4" name="Text Box 6">
              <a:extLst>
                <a:ext uri="{FF2B5EF4-FFF2-40B4-BE49-F238E27FC236}">
                  <a16:creationId xmlns:a16="http://schemas.microsoft.com/office/drawing/2014/main" id="{7CAACB79-E6C3-4904-A2A4-D90597CDB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6"/>
              <a:ext cx="5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i="1" dirty="0">
                  <a:solidFill>
                    <a:srgbClr val="0000FF"/>
                  </a:solidFill>
                </a:rPr>
                <a:t>    </a:t>
              </a:r>
              <a:r>
                <a:rPr lang="en-US" altLang="en-US" sz="2400" b="1" i="1" u="sng" dirty="0">
                  <a:solidFill>
                    <a:srgbClr val="0000FF"/>
                  </a:solidFill>
                </a:rPr>
                <a:t>Tiết 8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:                             </a:t>
              </a:r>
              <a:r>
                <a:rPr lang="en-US" altLang="en-US" sz="2400" b="1" dirty="0">
                  <a:solidFill>
                    <a:srgbClr val="0000FF"/>
                  </a:solidFill>
                </a:rPr>
                <a:t>ĐỐI XỨNG TRỤC</a:t>
              </a:r>
              <a:endParaRPr lang="en-US" altLang="en-US" sz="2400" dirty="0"/>
            </a:p>
          </p:txBody>
        </p:sp>
      </p:grpSp>
      <p:sp>
        <p:nvSpPr>
          <p:cNvPr id="12295" name="Rectangle 7">
            <a:extLst>
              <a:ext uri="{FF2B5EF4-FFF2-40B4-BE49-F238E27FC236}">
                <a16:creationId xmlns:a16="http://schemas.microsoft.com/office/drawing/2014/main" id="{04B42217-CBF8-45EC-81CD-A1D22937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97" y="1143000"/>
            <a:ext cx="91440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3B874860-A754-4AD6-A5F9-5A131383C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5791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sz="2000" b="1" u="sng" dirty="0">
                <a:solidFill>
                  <a:srgbClr val="FF0000"/>
                </a:solidFill>
              </a:rPr>
              <a:t> 41(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sgk</a:t>
            </a:r>
            <a:r>
              <a:rPr lang="en-US" altLang="en-US" sz="2000" b="1" u="sng" dirty="0">
                <a:solidFill>
                  <a:srgbClr val="FF0000"/>
                </a:solidFill>
              </a:rPr>
              <a:t>)</a:t>
            </a:r>
            <a:r>
              <a:rPr lang="en-US" altLang="en-US" sz="2000" b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câu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sau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đúng</a:t>
            </a:r>
            <a:r>
              <a:rPr lang="en-US" altLang="en-US" sz="2000" b="1" dirty="0">
                <a:solidFill>
                  <a:srgbClr val="0000FF"/>
                </a:solidFill>
              </a:rPr>
              <a:t> hay </a:t>
            </a:r>
            <a:r>
              <a:rPr lang="en-US" altLang="en-US" sz="2000" b="1" dirty="0" err="1">
                <a:solidFill>
                  <a:srgbClr val="0000FF"/>
                </a:solidFill>
              </a:rPr>
              <a:t>sai</a:t>
            </a:r>
            <a:r>
              <a:rPr lang="en-US" altLang="en-US" sz="2000" b="1" dirty="0">
                <a:solidFill>
                  <a:srgbClr val="0000FF"/>
                </a:solidFill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   a) </a:t>
            </a:r>
            <a:r>
              <a:rPr lang="en-US" altLang="en-US" sz="2000" b="1" dirty="0" err="1">
                <a:solidFill>
                  <a:srgbClr val="0000FF"/>
                </a:solidFill>
              </a:rPr>
              <a:t>Nếu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ba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điểm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thẳng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hàng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thì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ba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điểm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xứng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chúng</a:t>
            </a:r>
            <a:r>
              <a:rPr lang="en-US" altLang="en-US" sz="2000" b="1" dirty="0">
                <a:solidFill>
                  <a:srgbClr val="0000FF"/>
                </a:solidFill>
              </a:rPr>
              <a:t> qua </a:t>
            </a:r>
            <a:r>
              <a:rPr lang="en-US" altLang="en-US" sz="20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trục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cũng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thẳng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hàng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   b) Hai tam </a:t>
            </a:r>
            <a:r>
              <a:rPr lang="en-US" altLang="en-US" sz="2000" b="1" dirty="0" err="1">
                <a:solidFill>
                  <a:srgbClr val="0000FF"/>
                </a:solidFill>
              </a:rPr>
              <a:t>giác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xứng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nhau</a:t>
            </a:r>
            <a:r>
              <a:rPr lang="en-US" altLang="en-US" sz="2000" b="1" dirty="0">
                <a:solidFill>
                  <a:srgbClr val="0000FF"/>
                </a:solidFill>
              </a:rPr>
              <a:t> qua </a:t>
            </a:r>
            <a:r>
              <a:rPr lang="en-US" altLang="en-US" sz="20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trục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thì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có</a:t>
            </a:r>
            <a:r>
              <a:rPr lang="en-US" altLang="en-US" sz="2000" b="1" dirty="0">
                <a:solidFill>
                  <a:srgbClr val="0000FF"/>
                </a:solidFill>
              </a:rPr>
              <a:t> chu vi </a:t>
            </a:r>
            <a:r>
              <a:rPr lang="en-US" altLang="en-US" sz="20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nhau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  c) </a:t>
            </a:r>
            <a:r>
              <a:rPr lang="en-US" altLang="en-US" sz="20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đường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tròn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có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vô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số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trục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xứng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  d) </a:t>
            </a:r>
            <a:r>
              <a:rPr lang="en-US" altLang="en-US" sz="20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thẳng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chỉ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có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trục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xứng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</p:txBody>
      </p: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66EDE23C-650C-4334-BE6A-BF7E0CA82AC2}"/>
              </a:ext>
            </a:extLst>
          </p:cNvPr>
          <p:cNvGrpSpPr>
            <a:grpSpLocks/>
          </p:cNvGrpSpPr>
          <p:nvPr/>
        </p:nvGrpSpPr>
        <p:grpSpPr bwMode="auto">
          <a:xfrm>
            <a:off x="5776585" y="1830388"/>
            <a:ext cx="609600" cy="609600"/>
            <a:chOff x="4176" y="1440"/>
            <a:chExt cx="384" cy="384"/>
          </a:xfrm>
        </p:grpSpPr>
        <p:sp>
          <p:nvSpPr>
            <p:cNvPr id="12298" name="Rectangle 10">
              <a:extLst>
                <a:ext uri="{FF2B5EF4-FFF2-40B4-BE49-F238E27FC236}">
                  <a16:creationId xmlns:a16="http://schemas.microsoft.com/office/drawing/2014/main" id="{20738AC8-983A-44D5-8FB4-05C3D5041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384" cy="3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Text Box 11">
              <a:extLst>
                <a:ext uri="{FF2B5EF4-FFF2-40B4-BE49-F238E27FC236}">
                  <a16:creationId xmlns:a16="http://schemas.microsoft.com/office/drawing/2014/main" id="{4C3106EF-F528-4DD0-BA1E-9FF3861A5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488"/>
              <a:ext cx="274" cy="2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VNtimes new roman" pitchFamily="34" charset="0"/>
                </a:rPr>
                <a:t>Đ</a:t>
              </a:r>
            </a:p>
          </p:txBody>
        </p:sp>
      </p:grpSp>
      <p:grpSp>
        <p:nvGrpSpPr>
          <p:cNvPr id="12303" name="Group 15">
            <a:extLst>
              <a:ext uri="{FF2B5EF4-FFF2-40B4-BE49-F238E27FC236}">
                <a16:creationId xmlns:a16="http://schemas.microsoft.com/office/drawing/2014/main" id="{F755194A-4269-41E7-9B1D-778782A0FAEE}"/>
              </a:ext>
            </a:extLst>
          </p:cNvPr>
          <p:cNvGrpSpPr>
            <a:grpSpLocks/>
          </p:cNvGrpSpPr>
          <p:nvPr/>
        </p:nvGrpSpPr>
        <p:grpSpPr bwMode="auto">
          <a:xfrm>
            <a:off x="5810250" y="2609337"/>
            <a:ext cx="609600" cy="609600"/>
            <a:chOff x="4176" y="1440"/>
            <a:chExt cx="384" cy="384"/>
          </a:xfrm>
        </p:grpSpPr>
        <p:sp>
          <p:nvSpPr>
            <p:cNvPr id="12304" name="Rectangle 16">
              <a:extLst>
                <a:ext uri="{FF2B5EF4-FFF2-40B4-BE49-F238E27FC236}">
                  <a16:creationId xmlns:a16="http://schemas.microsoft.com/office/drawing/2014/main" id="{7284EDCA-01F7-4787-8024-4417364C5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384" cy="3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Text Box 17">
              <a:extLst>
                <a:ext uri="{FF2B5EF4-FFF2-40B4-BE49-F238E27FC236}">
                  <a16:creationId xmlns:a16="http://schemas.microsoft.com/office/drawing/2014/main" id="{8B0FF8EA-B077-4273-A1AA-DD8821723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488"/>
              <a:ext cx="274" cy="2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VNtimes new roman" pitchFamily="34" charset="0"/>
                </a:rPr>
                <a:t>Đ</a:t>
              </a:r>
            </a:p>
          </p:txBody>
        </p:sp>
      </p:grp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DCE44FFD-88A4-4FDD-8A5A-61E7A3233ECE}"/>
              </a:ext>
            </a:extLst>
          </p:cNvPr>
          <p:cNvGrpSpPr>
            <a:grpSpLocks/>
          </p:cNvGrpSpPr>
          <p:nvPr/>
        </p:nvGrpSpPr>
        <p:grpSpPr bwMode="auto">
          <a:xfrm>
            <a:off x="4938923" y="3227246"/>
            <a:ext cx="609600" cy="609600"/>
            <a:chOff x="4176" y="1440"/>
            <a:chExt cx="384" cy="384"/>
          </a:xfrm>
        </p:grpSpPr>
        <p:sp>
          <p:nvSpPr>
            <p:cNvPr id="12307" name="Rectangle 19">
              <a:extLst>
                <a:ext uri="{FF2B5EF4-FFF2-40B4-BE49-F238E27FC236}">
                  <a16:creationId xmlns:a16="http://schemas.microsoft.com/office/drawing/2014/main" id="{B7A6F83D-001B-4ADF-B607-ED47ADE7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384" cy="3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20">
              <a:extLst>
                <a:ext uri="{FF2B5EF4-FFF2-40B4-BE49-F238E27FC236}">
                  <a16:creationId xmlns:a16="http://schemas.microsoft.com/office/drawing/2014/main" id="{DC04B30E-0859-4553-88B9-819D0258D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488"/>
              <a:ext cx="274" cy="2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VNtimes new roman" pitchFamily="34" charset="0"/>
                </a:rPr>
                <a:t>Đ</a:t>
              </a:r>
            </a:p>
          </p:txBody>
        </p:sp>
      </p:grpSp>
      <p:grpSp>
        <p:nvGrpSpPr>
          <p:cNvPr id="12318" name="Group 30">
            <a:extLst>
              <a:ext uri="{FF2B5EF4-FFF2-40B4-BE49-F238E27FC236}">
                <a16:creationId xmlns:a16="http://schemas.microsoft.com/office/drawing/2014/main" id="{23A78EA5-CC9E-49C6-9071-C25474E2C38A}"/>
              </a:ext>
            </a:extLst>
          </p:cNvPr>
          <p:cNvGrpSpPr>
            <a:grpSpLocks/>
          </p:cNvGrpSpPr>
          <p:nvPr/>
        </p:nvGrpSpPr>
        <p:grpSpPr bwMode="auto">
          <a:xfrm>
            <a:off x="4938923" y="3952874"/>
            <a:ext cx="685800" cy="609600"/>
            <a:chOff x="4752" y="1440"/>
            <a:chExt cx="432" cy="384"/>
          </a:xfrm>
        </p:grpSpPr>
        <p:sp>
          <p:nvSpPr>
            <p:cNvPr id="12319" name="Rectangle 31">
              <a:extLst>
                <a:ext uri="{FF2B5EF4-FFF2-40B4-BE49-F238E27FC236}">
                  <a16:creationId xmlns:a16="http://schemas.microsoft.com/office/drawing/2014/main" id="{255DBEAA-D3B1-4216-9DF2-14F1491F1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440"/>
              <a:ext cx="432" cy="3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Text Box 32">
              <a:extLst>
                <a:ext uri="{FF2B5EF4-FFF2-40B4-BE49-F238E27FC236}">
                  <a16:creationId xmlns:a16="http://schemas.microsoft.com/office/drawing/2014/main" id="{4A8633EF-9FAE-4595-BAC1-B2461252A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488"/>
              <a:ext cx="240" cy="2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429BC68F-3727-4AC7-B8CA-03B9F42D858E}"/>
              </a:ext>
            </a:extLst>
          </p:cNvPr>
          <p:cNvGrpSpPr>
            <a:grpSpLocks/>
          </p:cNvGrpSpPr>
          <p:nvPr/>
        </p:nvGrpSpPr>
        <p:grpSpPr bwMode="auto">
          <a:xfrm>
            <a:off x="6257063" y="992648"/>
            <a:ext cx="3352800" cy="2438400"/>
            <a:chOff x="0" y="1968"/>
            <a:chExt cx="2448" cy="1872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F5128425-5439-4AD5-B6A3-8E6F94F4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2448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32" name="Picture 44">
              <a:extLst>
                <a:ext uri="{FF2B5EF4-FFF2-40B4-BE49-F238E27FC236}">
                  <a16:creationId xmlns:a16="http://schemas.microsoft.com/office/drawing/2014/main" id="{C978ABFB-EA87-48F7-BC3A-1AFB3A573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028"/>
              <a:ext cx="1764" cy="1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46" name="Group 58">
            <a:extLst>
              <a:ext uri="{FF2B5EF4-FFF2-40B4-BE49-F238E27FC236}">
                <a16:creationId xmlns:a16="http://schemas.microsoft.com/office/drawing/2014/main" id="{C22A9F6F-70A9-479E-8E94-272A0B12D38B}"/>
              </a:ext>
            </a:extLst>
          </p:cNvPr>
          <p:cNvGrpSpPr>
            <a:grpSpLocks/>
          </p:cNvGrpSpPr>
          <p:nvPr/>
        </p:nvGrpSpPr>
        <p:grpSpPr bwMode="auto">
          <a:xfrm>
            <a:off x="5670226" y="2872325"/>
            <a:ext cx="3352800" cy="2225675"/>
            <a:chOff x="1344" y="2774"/>
            <a:chExt cx="2112" cy="1402"/>
          </a:xfrm>
        </p:grpSpPr>
        <p:pic>
          <p:nvPicPr>
            <p:cNvPr id="12338" name="Picture 50">
              <a:extLst>
                <a:ext uri="{FF2B5EF4-FFF2-40B4-BE49-F238E27FC236}">
                  <a16:creationId xmlns:a16="http://schemas.microsoft.com/office/drawing/2014/main" id="{A3C5FAFA-26D0-481D-A567-D85E3AC5B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790"/>
              <a:ext cx="1728" cy="1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39" name="Text Box 51">
              <a:extLst>
                <a:ext uri="{FF2B5EF4-FFF2-40B4-BE49-F238E27FC236}">
                  <a16:creationId xmlns:a16="http://schemas.microsoft.com/office/drawing/2014/main" id="{21CB2D86-4945-4AB7-9030-28C796E64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97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2340" name="Text Box 52">
              <a:extLst>
                <a:ext uri="{FF2B5EF4-FFF2-40B4-BE49-F238E27FC236}">
                  <a16:creationId xmlns:a16="http://schemas.microsoft.com/office/drawing/2014/main" id="{CB4890FD-3C6B-4C53-BA11-A4E6D7BE0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55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2341" name="Text Box 53">
              <a:extLst>
                <a:ext uri="{FF2B5EF4-FFF2-40B4-BE49-F238E27FC236}">
                  <a16:creationId xmlns:a16="http://schemas.microsoft.com/office/drawing/2014/main" id="{CCBD68DF-1E0C-4A10-B60F-DD1476B14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93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2342" name="Text Box 54">
              <a:extLst>
                <a:ext uri="{FF2B5EF4-FFF2-40B4-BE49-F238E27FC236}">
                  <a16:creationId xmlns:a16="http://schemas.microsoft.com/office/drawing/2014/main" id="{03DE3261-2114-48C0-8599-8AE06488A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88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</a:rPr>
                <a:t>A’</a:t>
              </a:r>
            </a:p>
          </p:txBody>
        </p:sp>
        <p:sp>
          <p:nvSpPr>
            <p:cNvPr id="12343" name="Text Box 55">
              <a:extLst>
                <a:ext uri="{FF2B5EF4-FFF2-40B4-BE49-F238E27FC236}">
                  <a16:creationId xmlns:a16="http://schemas.microsoft.com/office/drawing/2014/main" id="{6F63F4CA-0648-4E8C-9DF2-331906F58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36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</a:rPr>
                <a:t>B’</a:t>
              </a:r>
            </a:p>
          </p:txBody>
        </p:sp>
        <p:sp>
          <p:nvSpPr>
            <p:cNvPr id="12344" name="Text Box 56">
              <a:extLst>
                <a:ext uri="{FF2B5EF4-FFF2-40B4-BE49-F238E27FC236}">
                  <a16:creationId xmlns:a16="http://schemas.microsoft.com/office/drawing/2014/main" id="{0335374C-BA79-4E8F-BDDA-9C2D9709D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84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2345" name="Text Box 57">
              <a:extLst>
                <a:ext uri="{FF2B5EF4-FFF2-40B4-BE49-F238E27FC236}">
                  <a16:creationId xmlns:a16="http://schemas.microsoft.com/office/drawing/2014/main" id="{5DED2189-D423-4AC4-8813-77E02552C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7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12360" name="Group 72">
            <a:extLst>
              <a:ext uri="{FF2B5EF4-FFF2-40B4-BE49-F238E27FC236}">
                <a16:creationId xmlns:a16="http://schemas.microsoft.com/office/drawing/2014/main" id="{B7FCFEDA-F8B7-4A4B-A8B5-B82E5086C316}"/>
              </a:ext>
            </a:extLst>
          </p:cNvPr>
          <p:cNvGrpSpPr>
            <a:grpSpLocks/>
          </p:cNvGrpSpPr>
          <p:nvPr/>
        </p:nvGrpSpPr>
        <p:grpSpPr bwMode="auto">
          <a:xfrm>
            <a:off x="217252" y="4212806"/>
            <a:ext cx="3297238" cy="2911475"/>
            <a:chOff x="3635" y="2448"/>
            <a:chExt cx="2077" cy="1834"/>
          </a:xfrm>
        </p:grpSpPr>
        <p:sp>
          <p:nvSpPr>
            <p:cNvPr id="12347" name="Oval 59">
              <a:extLst>
                <a:ext uri="{FF2B5EF4-FFF2-40B4-BE49-F238E27FC236}">
                  <a16:creationId xmlns:a16="http://schemas.microsoft.com/office/drawing/2014/main" id="{1292D50F-439F-4DE0-8573-37F00C7B4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784"/>
              <a:ext cx="1056" cy="100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48" name="Group 60">
              <a:extLst>
                <a:ext uri="{FF2B5EF4-FFF2-40B4-BE49-F238E27FC236}">
                  <a16:creationId xmlns:a16="http://schemas.microsoft.com/office/drawing/2014/main" id="{33543DCE-8D15-4143-9F4B-15CEB5B37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" y="2448"/>
              <a:ext cx="2077" cy="1834"/>
              <a:chOff x="3635" y="2448"/>
              <a:chExt cx="2077" cy="1834"/>
            </a:xfrm>
          </p:grpSpPr>
          <p:grpSp>
            <p:nvGrpSpPr>
              <p:cNvPr id="12349" name="Group 61">
                <a:extLst>
                  <a:ext uri="{FF2B5EF4-FFF2-40B4-BE49-F238E27FC236}">
                    <a16:creationId xmlns:a16="http://schemas.microsoft.com/office/drawing/2014/main" id="{9543FBB1-40AC-4425-8217-F1D0CBC80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35" y="2448"/>
                <a:ext cx="2077" cy="1632"/>
                <a:chOff x="3635" y="2448"/>
                <a:chExt cx="2077" cy="1632"/>
              </a:xfrm>
            </p:grpSpPr>
            <p:sp>
              <p:nvSpPr>
                <p:cNvPr id="12350" name="Line 62">
                  <a:extLst>
                    <a:ext uri="{FF2B5EF4-FFF2-40B4-BE49-F238E27FC236}">
                      <a16:creationId xmlns:a16="http://schemas.microsoft.com/office/drawing/2014/main" id="{653838E9-BA48-44E1-98D7-6D3A45BA0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1" y="2448"/>
                  <a:ext cx="0" cy="163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1" name="Line 63">
                  <a:extLst>
                    <a:ext uri="{FF2B5EF4-FFF2-40B4-BE49-F238E27FC236}">
                      <a16:creationId xmlns:a16="http://schemas.microsoft.com/office/drawing/2014/main" id="{9D8C68F1-8683-4D7E-9DDF-C7AC3F4BD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5" y="3290"/>
                  <a:ext cx="20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2" name="Line 64">
                  <a:extLst>
                    <a:ext uri="{FF2B5EF4-FFF2-40B4-BE49-F238E27FC236}">
                      <a16:creationId xmlns:a16="http://schemas.microsoft.com/office/drawing/2014/main" id="{D4498E28-3C3F-4FFE-BFE6-909434722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88" y="2688"/>
                  <a:ext cx="1536" cy="105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3" name="Line 65">
                  <a:extLst>
                    <a:ext uri="{FF2B5EF4-FFF2-40B4-BE49-F238E27FC236}">
                      <a16:creationId xmlns:a16="http://schemas.microsoft.com/office/drawing/2014/main" id="{FC294387-6BA9-40CB-85DE-E8A05C90C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627"/>
                  <a:ext cx="1152" cy="13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4" name="Text Box 66">
                  <a:extLst>
                    <a:ext uri="{FF2B5EF4-FFF2-40B4-BE49-F238E27FC236}">
                      <a16:creationId xmlns:a16="http://schemas.microsoft.com/office/drawing/2014/main" id="{1BE600A5-D2D9-4BD4-A801-C772CFD543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" y="2544"/>
                  <a:ext cx="4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sz="2000" baseline="-25000">
                      <a:solidFill>
                        <a:srgbClr val="FF0000"/>
                      </a:solidFill>
                    </a:rPr>
                    <a:t>1</a:t>
                  </a:r>
                  <a:endParaRPr lang="en-US" altLang="en-US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356" name="Text Box 68">
                  <a:extLst>
                    <a:ext uri="{FF2B5EF4-FFF2-40B4-BE49-F238E27FC236}">
                      <a16:creationId xmlns:a16="http://schemas.microsoft.com/office/drawing/2014/main" id="{B3805694-59D7-4BDF-B45D-C3D18A2AC9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32" y="2736"/>
                  <a:ext cx="4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sz="2000" baseline="-25000">
                      <a:solidFill>
                        <a:srgbClr val="FF0000"/>
                      </a:solidFill>
                    </a:rPr>
                    <a:t>3</a:t>
                  </a:r>
                  <a:endParaRPr lang="en-US" altLang="en-US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357" name="Text Box 69">
                  <a:extLst>
                    <a:ext uri="{FF2B5EF4-FFF2-40B4-BE49-F238E27FC236}">
                      <a16:creationId xmlns:a16="http://schemas.microsoft.com/office/drawing/2014/main" id="{8DCB07BB-80B1-4A89-8B00-89C06C5136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24" y="3254"/>
                  <a:ext cx="28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sz="2000" baseline="-25000">
                      <a:solidFill>
                        <a:srgbClr val="FF0000"/>
                      </a:solidFill>
                    </a:rPr>
                    <a:t>4</a:t>
                  </a:r>
                  <a:endParaRPr lang="en-US" altLang="en-US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358" name="Text Box 70">
                  <a:extLst>
                    <a:ext uri="{FF2B5EF4-FFF2-40B4-BE49-F238E27FC236}">
                      <a16:creationId xmlns:a16="http://schemas.microsoft.com/office/drawing/2014/main" id="{AFCE5DD2-EB54-416C-A597-F090445B0C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2" y="3024"/>
                  <a:ext cx="14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FF0000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2359" name="Text Box 71">
                <a:extLst>
                  <a:ext uri="{FF2B5EF4-FFF2-40B4-BE49-F238E27FC236}">
                    <a16:creationId xmlns:a16="http://schemas.microsoft.com/office/drawing/2014/main" id="{A60C4968-EF88-4D7E-B2D2-FCEA6390A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4032"/>
                <a:ext cx="16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0000FF"/>
                    </a:solidFill>
                  </a:rPr>
                  <a:t>Có vô số trục đối xứng</a:t>
                </a:r>
              </a:p>
            </p:txBody>
          </p:sp>
        </p:grpSp>
      </p:grpSp>
      <p:grpSp>
        <p:nvGrpSpPr>
          <p:cNvPr id="12364" name="Group 76">
            <a:extLst>
              <a:ext uri="{FF2B5EF4-FFF2-40B4-BE49-F238E27FC236}">
                <a16:creationId xmlns:a16="http://schemas.microsoft.com/office/drawing/2014/main" id="{031D7056-A76E-4F05-9D10-8AEF37F4C8B5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5116116"/>
            <a:ext cx="4495800" cy="1768475"/>
            <a:chOff x="144" y="2688"/>
            <a:chExt cx="2832" cy="1114"/>
          </a:xfrm>
        </p:grpSpPr>
        <p:pic>
          <p:nvPicPr>
            <p:cNvPr id="12322" name="Picture 34">
              <a:extLst>
                <a:ext uri="{FF2B5EF4-FFF2-40B4-BE49-F238E27FC236}">
                  <a16:creationId xmlns:a16="http://schemas.microsoft.com/office/drawing/2014/main" id="{E3102611-6E1F-49CC-8668-551DF50C4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688"/>
              <a:ext cx="1272" cy="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63" name="Text Box 75">
              <a:extLst>
                <a:ext uri="{FF2B5EF4-FFF2-40B4-BE49-F238E27FC236}">
                  <a16:creationId xmlns:a16="http://schemas.microsoft.com/office/drawing/2014/main" id="{E5954819-6F15-4C15-A872-F98F24963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552"/>
              <a:ext cx="28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err="1">
                  <a:solidFill>
                    <a:srgbClr val="0000FF"/>
                  </a:solidFill>
                </a:rPr>
                <a:t>Đoạn</a:t>
              </a:r>
              <a:r>
                <a:rPr lang="en-US" altLang="en-US" sz="200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</a:rPr>
                <a:t>thẳng</a:t>
              </a:r>
              <a:r>
                <a:rPr lang="en-US" altLang="en-US" sz="2000" dirty="0">
                  <a:solidFill>
                    <a:srgbClr val="0000FF"/>
                  </a:solidFill>
                </a:rPr>
                <a:t> AA’ </a:t>
              </a:r>
              <a:r>
                <a:rPr lang="en-US" altLang="en-US" sz="2000" dirty="0" err="1">
                  <a:solidFill>
                    <a:srgbClr val="0000FF"/>
                  </a:solidFill>
                </a:rPr>
                <a:t>có</a:t>
              </a:r>
              <a:r>
                <a:rPr lang="en-US" altLang="en-US" sz="200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</a:rPr>
                <a:t>hai</a:t>
              </a:r>
              <a:r>
                <a:rPr lang="en-US" altLang="en-US" sz="200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</a:rPr>
                <a:t>trục</a:t>
              </a:r>
              <a:r>
                <a:rPr lang="en-US" altLang="en-US" sz="200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</a:rPr>
                <a:t>đối</a:t>
              </a:r>
              <a:r>
                <a:rPr lang="en-US" altLang="en-US" sz="200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</a:rPr>
                <a:t>xứng</a:t>
              </a:r>
              <a:r>
                <a:rPr lang="en-US" altLang="en-US" sz="2000" dirty="0">
                  <a:solidFill>
                    <a:srgbClr val="0000FF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5725" y="745362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u="sng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727938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2075" y="8001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5605" y="3802898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?1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 Cho </a:t>
              </a:r>
              <a:r>
                <a:rPr lang="en-US" sz="2000" dirty="0" err="1">
                  <a:latin typeface="Times New Roman" pitchFamily="18" charset="0"/>
                </a:rPr>
                <a:t>đường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thẳng</a:t>
              </a:r>
              <a:r>
                <a:rPr lang="en-US" sz="2000" dirty="0">
                  <a:latin typeface="Times New Roman" pitchFamily="18" charset="0"/>
                </a:rPr>
                <a:t> d </a:t>
              </a:r>
              <a:r>
                <a:rPr lang="en-US" sz="2000" dirty="0" err="1">
                  <a:latin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một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điểm</a:t>
              </a:r>
              <a:r>
                <a:rPr lang="en-US" sz="2000" dirty="0">
                  <a:latin typeface="Times New Roman" pitchFamily="18" charset="0"/>
                </a:rPr>
                <a:t> A </a:t>
              </a:r>
              <a:r>
                <a:rPr lang="en-US" sz="2000" dirty="0" err="1">
                  <a:latin typeface="Times New Roman" pitchFamily="18" charset="0"/>
                </a:rPr>
                <a:t>không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thuộc</a:t>
              </a:r>
              <a:r>
                <a:rPr lang="en-US" sz="2000" dirty="0">
                  <a:latin typeface="Times New Roman" pitchFamily="18" charset="0"/>
                </a:rPr>
                <a:t> d. </a:t>
              </a:r>
              <a:r>
                <a:rPr lang="en-US" sz="2000" dirty="0" err="1">
                  <a:latin typeface="Times New Roman" pitchFamily="18" charset="0"/>
                </a:rPr>
                <a:t>Hãy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vẽ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điểm</a:t>
              </a:r>
              <a:r>
                <a:rPr lang="en-US" sz="2000" dirty="0">
                  <a:latin typeface="Times New Roman" pitchFamily="18" charset="0"/>
                </a:rPr>
                <a:t> A’ </a:t>
              </a:r>
              <a:r>
                <a:rPr lang="en-US" sz="2000" dirty="0" err="1">
                  <a:latin typeface="Times New Roman" pitchFamily="18" charset="0"/>
                </a:rPr>
                <a:t>sao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cho</a:t>
              </a:r>
              <a:r>
                <a:rPr lang="en-US" sz="2000" dirty="0">
                  <a:latin typeface="Times New Roman" pitchFamily="18" charset="0"/>
                </a:rPr>
                <a:t> d </a:t>
              </a:r>
              <a:r>
                <a:rPr lang="en-US" sz="2000" dirty="0" err="1">
                  <a:latin typeface="Times New Roman" pitchFamily="18" charset="0"/>
                </a:rPr>
                <a:t>là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đường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err="1">
                  <a:latin typeface="Times New Roman" pitchFamily="18" charset="0"/>
                </a:rPr>
                <a:t>trung</a:t>
              </a:r>
              <a:r>
                <a:rPr lang="en-US" sz="2000">
                  <a:latin typeface="Times New Roman" pitchFamily="18" charset="0"/>
                </a:rPr>
                <a:t> trực </a:t>
              </a:r>
              <a:r>
                <a:rPr lang="en-US" sz="2000" dirty="0" err="1">
                  <a:latin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đoạn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thẳng</a:t>
              </a:r>
              <a:r>
                <a:rPr lang="en-US" sz="2000" dirty="0">
                  <a:latin typeface="Times New Roman" pitchFamily="18" charset="0"/>
                </a:rPr>
                <a:t> AA’.</a:t>
              </a: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5848350" y="3137724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5124450" y="5487061"/>
            <a:ext cx="4000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A'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5143500" y="3910881"/>
            <a:ext cx="518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d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5105400" y="4495800"/>
            <a:ext cx="403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HA' = 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588224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70" grpId="0" animBg="1"/>
      <p:bldP spid="71" grpId="0"/>
      <p:bldP spid="72" grpId="0"/>
      <p:bldP spid="73" grpId="0" animBg="1"/>
      <p:bldP spid="77" grpId="0"/>
      <p:bldP spid="78" grpId="0"/>
      <p:bldP spid="79" grpId="0"/>
      <p:bldP spid="80" grpId="0" animBg="1"/>
      <p:bldP spid="81" grpId="0"/>
      <p:bldP spid="86" grpId="0"/>
      <p:bldP spid="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" y="2133600"/>
            <a:ext cx="6096000" cy="47244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7500" y="2743200"/>
            <a:ext cx="85344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92100" y="1193234"/>
            <a:ext cx="8559800" cy="83099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635000"/>
            <a:ext cx="6273800" cy="6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93700" y="44196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.VnAristoteH" pitchFamily="34" charset="0"/>
                <a:cs typeface="Times New Roman" pitchFamily="18" charset="0"/>
              </a:rPr>
              <a:t>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.VnAristoteH" pitchFamily="34" charset="0"/>
                <a:cs typeface="Times New Roman" pitchFamily="18" charset="0"/>
              </a:rPr>
              <a:t>H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.VnAristoteH" pitchFamily="34" charset="0"/>
                <a:cs typeface="Times New Roman" pitchFamily="18" charset="0"/>
              </a:rPr>
              <a:t>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904455"/>
            <a:ext cx="3962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69900" y="5589657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CỦNG CỐ BÀI HỌC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/>
      <p:bldP spid="51207" grpId="0"/>
      <p:bldP spid="51208" grpId="0"/>
      <p:bldP spid="51211" grpId="0"/>
      <p:bldP spid="51212" grpId="0"/>
      <p:bldP spid="512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8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9144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* Làm các bài tập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36 , 37, 39,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41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trang  87 , 88 SGK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HƯỚNG DẪN VỀ NHÀ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D:\dowload-hinh-nen-may-tinh-dep-mien-ph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838200"/>
            <a:ext cx="64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>
                <a:latin typeface="Times New Roman" pitchFamily="18" charset="0"/>
                <a:cs typeface="Times New Roman" pitchFamily="18" charset="0"/>
              </a:rPr>
              <a:t>BUỔI HỌC KẾT THÚC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2540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3635514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43500" y="4052349"/>
            <a:ext cx="3810000" cy="1534184"/>
            <a:chOff x="96" y="1835"/>
            <a:chExt cx="2400" cy="805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96" y="1872"/>
              <a:ext cx="2352" cy="768"/>
            </a:xfrm>
            <a:prstGeom prst="wedgeRoundRectCallout">
              <a:avLst>
                <a:gd name="adj1" fmla="val 54037"/>
                <a:gd name="adj2" fmla="val 786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96" y="1835"/>
              <a:ext cx="240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4479925"/>
            <a:ext cx="4876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 Cho </a:t>
              </a:r>
              <a:r>
                <a:rPr lang="en-US" sz="2000" dirty="0" err="1">
                  <a:latin typeface="Times New Roman" pitchFamily="18" charset="0"/>
                </a:rPr>
                <a:t>đường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thẳng</a:t>
              </a:r>
              <a:r>
                <a:rPr lang="en-US" sz="2000" dirty="0">
                  <a:latin typeface="Times New Roman" pitchFamily="18" charset="0"/>
                </a:rPr>
                <a:t> d </a:t>
              </a:r>
              <a:r>
                <a:rPr lang="en-US" sz="2000" dirty="0" err="1">
                  <a:latin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một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điểm</a:t>
              </a:r>
              <a:r>
                <a:rPr lang="en-US" sz="2000" dirty="0">
                  <a:latin typeface="Times New Roman" pitchFamily="18" charset="0"/>
                </a:rPr>
                <a:t> A </a:t>
              </a:r>
              <a:r>
                <a:rPr lang="en-US" sz="2000" dirty="0" err="1">
                  <a:latin typeface="Times New Roman" pitchFamily="18" charset="0"/>
                </a:rPr>
                <a:t>không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thuộc</a:t>
              </a:r>
              <a:r>
                <a:rPr lang="en-US" sz="2000" dirty="0">
                  <a:latin typeface="Times New Roman" pitchFamily="18" charset="0"/>
                </a:rPr>
                <a:t> d. </a:t>
              </a:r>
              <a:r>
                <a:rPr lang="en-US" sz="2000" dirty="0" err="1">
                  <a:latin typeface="Times New Roman" pitchFamily="18" charset="0"/>
                </a:rPr>
                <a:t>Hãy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vẽ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điểm</a:t>
              </a:r>
              <a:r>
                <a:rPr lang="en-US" sz="2000" dirty="0">
                  <a:latin typeface="Times New Roman" pitchFamily="18" charset="0"/>
                </a:rPr>
                <a:t> A’ </a:t>
              </a:r>
              <a:r>
                <a:rPr lang="en-US" sz="2000" dirty="0" err="1">
                  <a:latin typeface="Times New Roman" pitchFamily="18" charset="0"/>
                </a:rPr>
                <a:t>sao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cho</a:t>
              </a:r>
              <a:r>
                <a:rPr lang="en-US" sz="2000" dirty="0">
                  <a:latin typeface="Times New Roman" pitchFamily="18" charset="0"/>
                </a:rPr>
                <a:t> d </a:t>
              </a:r>
              <a:r>
                <a:rPr lang="en-US" sz="2000" dirty="0" err="1">
                  <a:latin typeface="Times New Roman" pitchFamily="18" charset="0"/>
                </a:rPr>
                <a:t>là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đường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trung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trục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đoạn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thẳng</a:t>
              </a:r>
              <a:r>
                <a:rPr lang="en-US" sz="2000" dirty="0">
                  <a:latin typeface="Times New Roman" pitchFamily="18" charset="0"/>
                </a:rPr>
                <a:t> AA’.</a:t>
              </a: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6002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0333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7450" y="193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2540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800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3635514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4479925"/>
            <a:ext cx="4876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52400" y="5562600"/>
            <a:ext cx="495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B </a:t>
            </a:r>
            <a:r>
              <a:rPr lang="en-US" sz="2000" b="1" dirty="0" err="1">
                <a:latin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B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B.</a:t>
            </a:r>
            <a:endParaRPr lang="en-US" sz="2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0" name="Text Box 20"/>
              <p:cNvSpPr txBox="1">
                <a:spLocks noChangeArrowheads="1"/>
              </p:cNvSpPr>
              <p:nvPr/>
            </p:nvSpPr>
            <p:spPr bwMode="auto">
              <a:xfrm>
                <a:off x="5130800" y="5085546"/>
                <a:ext cx="4038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solidFill>
                      <a:schemeClr val="tx1"/>
                    </a:solidFill>
                    <a:latin typeface="Times New Roman" pitchFamily="18" charset="0"/>
                  </a:rPr>
                  <a:t>?</a:t>
                </a:r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</a:rPr>
                  <a:t> Nếu 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d.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xứng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B qua d ?</a:t>
                </a:r>
              </a:p>
            </p:txBody>
          </p:sp>
        </mc:Choice>
        <mc:Fallback xmlns="">
          <p:sp>
            <p:nvSpPr>
              <p:cNvPr id="514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0800" y="5085546"/>
                <a:ext cx="4038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3172"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</a:rPr>
                <a:t>Cho </a:t>
              </a:r>
              <a:r>
                <a:rPr lang="en-US" sz="2000" dirty="0" err="1">
                  <a:latin typeface="Times New Roman" pitchFamily="18" charset="0"/>
                </a:rPr>
                <a:t>đường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thẳng</a:t>
              </a:r>
              <a:r>
                <a:rPr lang="en-US" sz="2000" dirty="0">
                  <a:latin typeface="Times New Roman" pitchFamily="18" charset="0"/>
                </a:rPr>
                <a:t> d </a:t>
              </a:r>
              <a:r>
                <a:rPr lang="en-US" sz="2000" dirty="0" err="1">
                  <a:latin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một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điểm</a:t>
              </a:r>
              <a:r>
                <a:rPr lang="en-US" sz="2000" dirty="0">
                  <a:latin typeface="Times New Roman" pitchFamily="18" charset="0"/>
                </a:rPr>
                <a:t> A </a:t>
              </a:r>
              <a:r>
                <a:rPr lang="en-US" sz="2000" dirty="0" err="1">
                  <a:latin typeface="Times New Roman" pitchFamily="18" charset="0"/>
                </a:rPr>
                <a:t>không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thuộc</a:t>
              </a:r>
              <a:r>
                <a:rPr lang="en-US" sz="2000" dirty="0">
                  <a:latin typeface="Times New Roman" pitchFamily="18" charset="0"/>
                </a:rPr>
                <a:t> d. </a:t>
              </a:r>
              <a:r>
                <a:rPr lang="en-US" sz="2000" dirty="0" err="1">
                  <a:latin typeface="Times New Roman" pitchFamily="18" charset="0"/>
                </a:rPr>
                <a:t>Hãy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vẽ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điểm</a:t>
              </a:r>
              <a:r>
                <a:rPr lang="en-US" sz="2000" dirty="0">
                  <a:latin typeface="Times New Roman" pitchFamily="18" charset="0"/>
                </a:rPr>
                <a:t> A’ </a:t>
              </a:r>
              <a:r>
                <a:rPr lang="en-US" sz="2000" dirty="0" err="1">
                  <a:latin typeface="Times New Roman" pitchFamily="18" charset="0"/>
                </a:rPr>
                <a:t>sao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cho</a:t>
              </a:r>
              <a:r>
                <a:rPr lang="en-US" sz="2000" dirty="0">
                  <a:latin typeface="Times New Roman" pitchFamily="18" charset="0"/>
                </a:rPr>
                <a:t> d </a:t>
              </a:r>
              <a:r>
                <a:rPr lang="en-US" sz="2000" dirty="0" err="1">
                  <a:latin typeface="Times New Roman" pitchFamily="18" charset="0"/>
                </a:rPr>
                <a:t>là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đường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trung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trục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đoạn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thẳng</a:t>
              </a:r>
              <a:r>
                <a:rPr lang="en-US" sz="2000" dirty="0">
                  <a:latin typeface="Times New Roman" pitchFamily="18" charset="0"/>
                </a:rPr>
                <a:t> AA’.</a:t>
              </a: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6002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0333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8550" y="18449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9685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5140" grpId="0"/>
      <p:bldP spid="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103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104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106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107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5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1257">
            <a:off x="683187" y="4195101"/>
            <a:ext cx="4403303" cy="533400"/>
          </a:xfrm>
          <a:prstGeom prst="rect">
            <a:avLst/>
          </a:prstGeom>
          <a:noFill/>
        </p:spPr>
      </p:pic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3795" y="4648200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8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3795" y="4643392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6700" y="60198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</a:rPr>
              <a:t>*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trục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EF0DF76844B2C341A3F96F1B9D90110B" ma:contentTypeVersion="13" ma:contentTypeDescription="Tạo tài liệu mới." ma:contentTypeScope="" ma:versionID="bcc386f8359e05da9e63404474636285">
  <xsd:schema xmlns:xsd="http://www.w3.org/2001/XMLSchema" xmlns:xs="http://www.w3.org/2001/XMLSchema" xmlns:p="http://schemas.microsoft.com/office/2006/metadata/properties" xmlns:ns2="9188d888-32b7-492b-8013-7fc86c9c972c" xmlns:ns3="e152a597-8ef4-4ea1-9b50-c97b10fc9c4c" targetNamespace="http://schemas.microsoft.com/office/2006/metadata/properties" ma:root="true" ma:fieldsID="a90e3f5d3f54b637bc43bc9735a80625" ns2:_="" ns3:_="">
    <xsd:import namespace="9188d888-32b7-492b-8013-7fc86c9c972c"/>
    <xsd:import namespace="e152a597-8ef4-4ea1-9b50-c97b10fc9c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8d888-32b7-492b-8013-7fc86c9c97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2a597-8ef4-4ea1-9b50-c97b10fc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BA7D5F-C42B-46B8-95EE-A84929ACF8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4F62C2-E398-4B49-8096-36C4B64EB9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FC55C4-07BA-473A-8EB2-D1364C4D8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8d888-32b7-492b-8013-7fc86c9c972c"/>
    <ds:schemaRef ds:uri="e152a597-8ef4-4ea1-9b50-c97b10fc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2398</Words>
  <Application>Microsoft Office PowerPoint</Application>
  <PresentationFormat>On-screen Show (4:3)</PresentationFormat>
  <Paragraphs>294</Paragraphs>
  <Slides>42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.VnAristoteH</vt:lpstr>
      <vt:lpstr>.VnTime</vt:lpstr>
      <vt:lpstr>.VnTimeH</vt:lpstr>
      <vt:lpstr>Arial</vt:lpstr>
      <vt:lpstr>Calibri</vt:lpstr>
      <vt:lpstr>Cambria Math</vt:lpstr>
      <vt:lpstr>Symbol</vt:lpstr>
      <vt:lpstr>Times New Roman</vt:lpstr>
      <vt:lpstr>VNI-Script</vt:lpstr>
      <vt:lpstr>VNtimes new roman</vt:lpstr>
      <vt:lpstr>Wingdings</vt:lpstr>
      <vt:lpstr>Office Theme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Ứng dụng trục đối xứng để vẽ lọ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KHU Mé 10 N÷ ANH HïNG LIÖT SÜ THANH NI£N XUNG PHONG  ng· ba ®ång léc – Hµ tÜnh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Hai hình đối xứng qua một đường thẳng</vt:lpstr>
      <vt:lpstr>PowerPoint Presentation</vt:lpstr>
      <vt:lpstr>PowerPoint Presentation</vt:lpstr>
    </vt:vector>
  </TitlesOfParts>
  <Company>http://sanhotim.blogspot.com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MrThai_0978343155</dc:creator>
  <cp:lastModifiedBy>Admin</cp:lastModifiedBy>
  <cp:revision>98</cp:revision>
  <dcterms:created xsi:type="dcterms:W3CDTF">2014-10-02T14:34:49Z</dcterms:created>
  <dcterms:modified xsi:type="dcterms:W3CDTF">2022-10-02T15:35:30Z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0x010100EF0DF76844B2C341A3F96F1B9D90110B</vt:lpwstr>
  </property>
</Properties>
</file>