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8" r:id="rId2"/>
    <p:sldId id="259" r:id="rId3"/>
    <p:sldId id="265" r:id="rId4"/>
    <p:sldId id="260" r:id="rId5"/>
    <p:sldId id="266" r:id="rId6"/>
    <p:sldId id="267" r:id="rId7"/>
    <p:sldId id="268" r:id="rId8"/>
    <p:sldId id="269" r:id="rId9"/>
    <p:sldId id="261" r:id="rId10"/>
    <p:sldId id="262" r:id="rId11"/>
    <p:sldId id="263" r:id="rId12"/>
    <p:sldId id="270" r:id="rId13"/>
    <p:sldId id="272" r:id="rId14"/>
    <p:sldId id="264" r:id="rId15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08FC"/>
    <a:srgbClr val="FFFF00"/>
    <a:srgbClr val="FF1705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86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BE01B84D-E6B3-457F-A873-122004BE44A8}" type="datetimeFigureOut">
              <a:rPr lang="en-US"/>
              <a:pPr>
                <a:defRPr/>
              </a:pPr>
              <a:t>6/30/2022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1284A3D-31E4-4B8B-B93E-70F6DF0DE6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5934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1EC6B73-586D-4EAB-8E68-9C04BC28327D}" type="slidenum">
              <a:rPr lang="en-US"/>
              <a:pPr eaLnBrk="1" hangingPunct="1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524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1B1FDC-7FDA-477E-A437-9B700CA822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329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172251-DB28-48C5-80C6-CD65CBAB99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998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AE2F7A-503E-45D7-A618-0DA21079B4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4651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D0C80-4AD7-4825-B0FF-FBAAD40F673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910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BF0622-D189-4C12-ACA6-F36E830665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34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FA8D88-A012-497D-A333-56A1389D6E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615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5EA1C6-3D74-42EC-A5B4-0AC8870672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247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079A67-AFD1-424E-99EC-3BBD517442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304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93A6DC-3F8C-4509-B182-5B4A95F94D3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059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4BD485-23D5-45C4-9D27-DDE9A4A511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860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A80B57-E4A9-4F80-A64C-D240F059AA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848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D9EF18-A9E8-4D69-9958-332AB0304A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515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1104A42-48D1-4A69-BBF9-0B9A4BAEAF2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hyperlink" Target="../Gi&#225;o%20&#225;n%20&#273;i&#7879;n%20t&#7917;%20d&#7841;y%20HH%202012-2013/DU%20DOAN%20DINH%20LY%201.gs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8.wmf"/><Relationship Id="rId7" Type="http://schemas.openxmlformats.org/officeDocument/2006/relationships/image" Target="../media/image20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9.wmf"/><Relationship Id="rId10" Type="http://schemas.openxmlformats.org/officeDocument/2006/relationships/hyperlink" Target="../Gi&#225;o%20&#225;n%20&#273;i&#7879;n%20t&#7917;%20d&#7841;y%20HH%202012-2013/DU%20DOAN%20DINH%20LY%201.gsp" TargetMode="External"/><Relationship Id="rId4" Type="http://schemas.openxmlformats.org/officeDocument/2006/relationships/oleObject" Target="../embeddings/oleObject5.bin"/><Relationship Id="rId9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../Gi&#225;o%20&#225;n%20&#273;i&#7879;n%20t&#7917;%20d&#7841;y%20HH%202012-2013/DU%20DOAN%20DINH%20LY%201.gsp" TargetMode="External"/><Relationship Id="rId4" Type="http://schemas.openxmlformats.org/officeDocument/2006/relationships/image" Target="../media/image2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2.xml"/><Relationship Id="rId5" Type="http://schemas.openxmlformats.org/officeDocument/2006/relationships/hyperlink" Target="../Gi&#225;o%20&#225;n%20&#273;i&#7879;n%20t&#7917;%20d&#7841;y%20HH%202012-2013/DU%20DOAN%20DINH%20LY%201.gsp" TargetMode="External"/><Relationship Id="rId4" Type="http://schemas.openxmlformats.org/officeDocument/2006/relationships/image" Target="../media/image25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../Gi&#225;o%20&#225;n%20&#273;i&#7879;n%20t&#7917;%20d&#7841;y%20HH%202012-2013/DU%20DOAN%20DINH%20LY%201.gs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../Gi&#225;o%20&#225;n%20&#273;i&#7879;n%20t&#7917;%20d&#7841;y%20HH%202012-2013/DU%20DOAN%20DINH%20LY%201.gs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../Gi&#225;o%20&#225;n%20&#273;i&#7879;n%20t&#7917;%20d&#7841;y%20HH%202012-2013/DU%20DOAN%20DINH%20LY%201.gsp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hyperlink" Target="../Gi&#225;o%20&#225;n%20&#273;i&#7879;n%20t&#7917;%20d&#7841;y%20HH%202012-2013/DU%20DOAN%20DINH%20LY%201.gsp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hyperlink" Target="../Gi&#225;o%20&#225;n%20&#273;i&#7879;n%20t&#7917;%20d&#7841;y%20HH%202012-2013/DU%20DOAN%20DINH%20LY%201.gsp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../Gi&#225;o%20&#225;n%20&#273;i&#7879;n%20t&#7917;%20d&#7841;y%20HH%202012-2013/DU%20DOAN%20DINH%20LY%201.gsp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image" Target="../media/image13.png"/><Relationship Id="rId7" Type="http://schemas.openxmlformats.org/officeDocument/2006/relationships/image" Target="../media/image15.jpeg"/><Relationship Id="rId2" Type="http://schemas.openxmlformats.org/officeDocument/2006/relationships/hyperlink" Target="../Gi&#225;o%20&#225;n%20&#273;i&#7879;n%20t&#7917;%20d&#7841;y%20HH%202012-2013/DU%20DOAN%20DINH%20LY%202.gs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../Gi&#225;o%20&#225;n%20&#273;i&#7879;n%20t&#7917;%20d&#7841;y%20HH%202012-2013/DU%20DOAN%20DINH%20LY%201.gsp" TargetMode="Externa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ext Box 14"/>
          <p:cNvSpPr txBox="1">
            <a:spLocks noChangeArrowheads="1"/>
          </p:cNvSpPr>
          <p:nvPr/>
        </p:nvSpPr>
        <p:spPr bwMode="auto">
          <a:xfrm>
            <a:off x="685800" y="10668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MÔN: TOÁN (HÌNH HỌC) - LỚP 8</a:t>
            </a:r>
          </a:p>
        </p:txBody>
      </p:sp>
      <p:sp>
        <p:nvSpPr>
          <p:cNvPr id="2055" name="Text Box 16"/>
          <p:cNvSpPr txBox="1">
            <a:spLocks noChangeArrowheads="1"/>
          </p:cNvSpPr>
          <p:nvPr/>
        </p:nvSpPr>
        <p:spPr bwMode="auto">
          <a:xfrm>
            <a:off x="1524000" y="2895600"/>
            <a:ext cx="9144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sz="40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Tiết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5: 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ĐƯỜNG TRUNG BÌNH CỦA TAM GIÁC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7"/>
          <p:cNvSpPr>
            <a:spLocks noChangeArrowheads="1" noChangeShapeType="1" noTextEdit="1"/>
          </p:cNvSpPr>
          <p:nvPr/>
        </p:nvSpPr>
        <p:spPr bwMode="auto">
          <a:xfrm>
            <a:off x="2209800" y="23814"/>
            <a:ext cx="7696200" cy="433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000" b="1" kern="1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4: ĐƯỜNG TRUNG BÌNH CỦA TAM GIÁC, HÌNH THANG</a:t>
            </a:r>
            <a:endParaRPr lang="en-US" sz="2000" b="1" kern="1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7" name="Line 8"/>
          <p:cNvSpPr>
            <a:spLocks noChangeShapeType="1"/>
          </p:cNvSpPr>
          <p:nvPr/>
        </p:nvSpPr>
        <p:spPr bwMode="auto">
          <a:xfrm>
            <a:off x="6248400" y="557213"/>
            <a:ext cx="0" cy="61722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900" name="Text Box 12">
            <a:hlinkClick r:id="rId2"/>
          </p:cNvPr>
          <p:cNvSpPr txBox="1">
            <a:spLocks noChangeArrowheads="1"/>
          </p:cNvSpPr>
          <p:nvPr/>
        </p:nvSpPr>
        <p:spPr bwMode="auto">
          <a:xfrm>
            <a:off x="531284" y="2071843"/>
            <a:ext cx="568325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Định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lí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2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trung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bình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tam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giác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thì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song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song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cạnh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thứ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nửa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cạnh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ấy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" name="Text Box 24">
            <a:hlinkClick r:id="rId2"/>
            <a:extLst>
              <a:ext uri="{FF2B5EF4-FFF2-40B4-BE49-F238E27FC236}">
                <a16:creationId xmlns:a16="http://schemas.microsoft.com/office/drawing/2014/main" id="{71F83DF2-375B-E3EF-DB2E-082CF7FBE4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284" y="1162503"/>
            <a:ext cx="5638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Định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lí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1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: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7" name="Text Box 6">
            <a:extLst>
              <a:ext uri="{FF2B5EF4-FFF2-40B4-BE49-F238E27FC236}">
                <a16:creationId xmlns:a16="http://schemas.microsoft.com/office/drawing/2014/main" id="{E753F091-0D7E-2024-3585-30F08A0B8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25" y="638175"/>
            <a:ext cx="472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1.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Đường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trung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bình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của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tam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giác</a:t>
            </a:r>
            <a:endParaRPr lang="en-US" sz="2400" b="1" u="sng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" name="Text Box 8">
            <a:extLst>
              <a:ext uri="{FF2B5EF4-FFF2-40B4-BE49-F238E27FC236}">
                <a16:creationId xmlns:a16="http://schemas.microsoft.com/office/drawing/2014/main" id="{8581F906-615B-626F-F0B7-55EF870C2E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25" y="1665443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 dirty="0">
                <a:solidFill>
                  <a:srgbClr val="FFFF00"/>
                </a:solidFill>
                <a:sym typeface="Wingdings" panose="05000000000000000000" pitchFamily="2" charset="2"/>
              </a:rPr>
              <a:t> </a:t>
            </a:r>
            <a:r>
              <a:rPr lang="en-US" sz="2400" b="1" dirty="0" err="1">
                <a:solidFill>
                  <a:srgbClr val="FFFF00"/>
                </a:solidFill>
              </a:rPr>
              <a:t>Định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nghĩa</a:t>
            </a:r>
            <a:r>
              <a:rPr lang="en-US" sz="2400" b="1" dirty="0">
                <a:solidFill>
                  <a:srgbClr val="FFFF00"/>
                </a:solidFill>
              </a:rPr>
              <a:t>:</a:t>
            </a:r>
          </a:p>
        </p:txBody>
      </p:sp>
      <p:sp>
        <p:nvSpPr>
          <p:cNvPr id="29" name="AutoShape 18">
            <a:extLst>
              <a:ext uri="{FF2B5EF4-FFF2-40B4-BE49-F238E27FC236}">
                <a16:creationId xmlns:a16="http://schemas.microsoft.com/office/drawing/2014/main" id="{D1523E25-2DE8-E200-2E3A-9E0DA24965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959" y="3341336"/>
            <a:ext cx="3124200" cy="2438400"/>
          </a:xfrm>
          <a:prstGeom prst="triangle">
            <a:avLst>
              <a:gd name="adj" fmla="val 75440"/>
            </a:avLst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solidFill>
                <a:schemeClr val="bg1"/>
              </a:solidFill>
            </a:endParaRPr>
          </a:p>
        </p:txBody>
      </p:sp>
      <p:sp>
        <p:nvSpPr>
          <p:cNvPr id="30" name="Line 19">
            <a:extLst>
              <a:ext uri="{FF2B5EF4-FFF2-40B4-BE49-F238E27FC236}">
                <a16:creationId xmlns:a16="http://schemas.microsoft.com/office/drawing/2014/main" id="{4D1EAC31-C2D5-7323-5A66-2FE6E8E0E78D}"/>
              </a:ext>
            </a:extLst>
          </p:cNvPr>
          <p:cNvSpPr>
            <a:spLocks noChangeShapeType="1"/>
          </p:cNvSpPr>
          <p:nvPr/>
        </p:nvSpPr>
        <p:spPr bwMode="auto">
          <a:xfrm>
            <a:off x="1964267" y="4628444"/>
            <a:ext cx="1637845" cy="723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1" name="Text Box 21">
            <a:extLst>
              <a:ext uri="{FF2B5EF4-FFF2-40B4-BE49-F238E27FC236}">
                <a16:creationId xmlns:a16="http://schemas.microsoft.com/office/drawing/2014/main" id="{3E7DCF35-A4CF-AFE7-0B41-33827D1E2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669" y="5659438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2" name="Text Box 22">
            <a:extLst>
              <a:ext uri="{FF2B5EF4-FFF2-40B4-BE49-F238E27FC236}">
                <a16:creationId xmlns:a16="http://schemas.microsoft.com/office/drawing/2014/main" id="{F362017D-95E3-AA33-7B11-BF08F037B0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2366" y="5619297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33" name="Text Box 23">
            <a:extLst>
              <a:ext uri="{FF2B5EF4-FFF2-40B4-BE49-F238E27FC236}">
                <a16:creationId xmlns:a16="http://schemas.microsoft.com/office/drawing/2014/main" id="{D5B20D85-FE3D-C307-C2B7-FB8FC43566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3597" y="4291897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 dirty="0">
                <a:solidFill>
                  <a:schemeClr val="bg1"/>
                </a:solidFill>
              </a:rPr>
              <a:t>E</a:t>
            </a:r>
          </a:p>
        </p:txBody>
      </p:sp>
      <p:sp>
        <p:nvSpPr>
          <p:cNvPr id="34" name="Text Box 24">
            <a:extLst>
              <a:ext uri="{FF2B5EF4-FFF2-40B4-BE49-F238E27FC236}">
                <a16:creationId xmlns:a16="http://schemas.microsoft.com/office/drawing/2014/main" id="{50935C16-0534-DF03-0ED1-433342F781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3064" y="4237205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35" name="Line 25">
            <a:extLst>
              <a:ext uri="{FF2B5EF4-FFF2-40B4-BE49-F238E27FC236}">
                <a16:creationId xmlns:a16="http://schemas.microsoft.com/office/drawing/2014/main" id="{BFB1092A-3512-7388-58B8-7C147230894F}"/>
              </a:ext>
            </a:extLst>
          </p:cNvPr>
          <p:cNvSpPr>
            <a:spLocks noChangeShapeType="1"/>
          </p:cNvSpPr>
          <p:nvPr/>
        </p:nvSpPr>
        <p:spPr bwMode="auto">
          <a:xfrm>
            <a:off x="1478306" y="5009447"/>
            <a:ext cx="152400" cy="76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6" name="Line 26">
            <a:extLst>
              <a:ext uri="{FF2B5EF4-FFF2-40B4-BE49-F238E27FC236}">
                <a16:creationId xmlns:a16="http://schemas.microsoft.com/office/drawing/2014/main" id="{39362903-EBE1-7710-4200-3BD00D711928}"/>
              </a:ext>
            </a:extLst>
          </p:cNvPr>
          <p:cNvSpPr>
            <a:spLocks noChangeShapeType="1"/>
          </p:cNvSpPr>
          <p:nvPr/>
        </p:nvSpPr>
        <p:spPr bwMode="auto">
          <a:xfrm>
            <a:off x="2491317" y="3950409"/>
            <a:ext cx="152400" cy="76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Line 27">
            <a:extLst>
              <a:ext uri="{FF2B5EF4-FFF2-40B4-BE49-F238E27FC236}">
                <a16:creationId xmlns:a16="http://schemas.microsoft.com/office/drawing/2014/main" id="{02139B28-8305-835D-5AA7-2A2EAB961A1A}"/>
              </a:ext>
            </a:extLst>
          </p:cNvPr>
          <p:cNvSpPr>
            <a:spLocks noChangeShapeType="1"/>
          </p:cNvSpPr>
          <p:nvPr/>
        </p:nvSpPr>
        <p:spPr bwMode="auto">
          <a:xfrm>
            <a:off x="3370439" y="4211638"/>
            <a:ext cx="152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8" name="Line 28">
            <a:extLst>
              <a:ext uri="{FF2B5EF4-FFF2-40B4-BE49-F238E27FC236}">
                <a16:creationId xmlns:a16="http://schemas.microsoft.com/office/drawing/2014/main" id="{EADDC5D3-5922-C334-DB2B-D7A11AD0A7EA}"/>
              </a:ext>
            </a:extLst>
          </p:cNvPr>
          <p:cNvSpPr>
            <a:spLocks noChangeShapeType="1"/>
          </p:cNvSpPr>
          <p:nvPr/>
        </p:nvSpPr>
        <p:spPr bwMode="auto">
          <a:xfrm>
            <a:off x="3372909" y="4125914"/>
            <a:ext cx="152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9" name="Line 29">
            <a:extLst>
              <a:ext uri="{FF2B5EF4-FFF2-40B4-BE49-F238E27FC236}">
                <a16:creationId xmlns:a16="http://schemas.microsoft.com/office/drawing/2014/main" id="{EFA5DA41-6C88-8F4E-ED38-9CE195EBDE33}"/>
              </a:ext>
            </a:extLst>
          </p:cNvPr>
          <p:cNvSpPr>
            <a:spLocks noChangeShapeType="1"/>
          </p:cNvSpPr>
          <p:nvPr/>
        </p:nvSpPr>
        <p:spPr bwMode="auto">
          <a:xfrm>
            <a:off x="3666066" y="5165374"/>
            <a:ext cx="152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40" name="Line 30">
            <a:extLst>
              <a:ext uri="{FF2B5EF4-FFF2-40B4-BE49-F238E27FC236}">
                <a16:creationId xmlns:a16="http://schemas.microsoft.com/office/drawing/2014/main" id="{681BA969-A2BF-3ABD-4164-642D59467BE7}"/>
              </a:ext>
            </a:extLst>
          </p:cNvPr>
          <p:cNvSpPr>
            <a:spLocks noChangeShapeType="1"/>
          </p:cNvSpPr>
          <p:nvPr/>
        </p:nvSpPr>
        <p:spPr bwMode="auto">
          <a:xfrm>
            <a:off x="3629379" y="5065713"/>
            <a:ext cx="152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42" name="Text Box 20">
            <a:extLst>
              <a:ext uri="{FF2B5EF4-FFF2-40B4-BE49-F238E27FC236}">
                <a16:creationId xmlns:a16="http://schemas.microsoft.com/office/drawing/2014/main" id="{C292D90E-B20B-136E-4BE7-1722CE8D2B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6958" y="2884136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43" name="Text Box 14">
            <a:extLst>
              <a:ext uri="{FF2B5EF4-FFF2-40B4-BE49-F238E27FC236}">
                <a16:creationId xmlns:a16="http://schemas.microsoft.com/office/drawing/2014/main" id="{8D02D6BD-57E2-0633-2C6B-1BF0DD3C5F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2863" y="495456"/>
            <a:ext cx="4953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GT	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ABC, AD = DB, AE = EC</a:t>
            </a:r>
          </a:p>
          <a:p>
            <a:pPr eaLnBrk="1" hangingPunct="1"/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KL	 DE//BC,DE = </a:t>
            </a:r>
          </a:p>
        </p:txBody>
      </p:sp>
      <p:sp>
        <p:nvSpPr>
          <p:cNvPr id="44" name="Line 15">
            <a:extLst>
              <a:ext uri="{FF2B5EF4-FFF2-40B4-BE49-F238E27FC236}">
                <a16:creationId xmlns:a16="http://schemas.microsoft.com/office/drawing/2014/main" id="{5DD20040-C2EA-CEAE-5075-F88AF31AC0EC}"/>
              </a:ext>
            </a:extLst>
          </p:cNvPr>
          <p:cNvSpPr>
            <a:spLocks noChangeShapeType="1"/>
          </p:cNvSpPr>
          <p:nvPr/>
        </p:nvSpPr>
        <p:spPr bwMode="auto">
          <a:xfrm>
            <a:off x="7078662" y="427275"/>
            <a:ext cx="0" cy="147637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45" name="Line 16">
            <a:extLst>
              <a:ext uri="{FF2B5EF4-FFF2-40B4-BE49-F238E27FC236}">
                <a16:creationId xmlns:a16="http://schemas.microsoft.com/office/drawing/2014/main" id="{033A7058-6DB3-4B18-D656-D26022D70B79}"/>
              </a:ext>
            </a:extLst>
          </p:cNvPr>
          <p:cNvSpPr>
            <a:spLocks noChangeShapeType="1"/>
          </p:cNvSpPr>
          <p:nvPr/>
        </p:nvSpPr>
        <p:spPr bwMode="auto">
          <a:xfrm>
            <a:off x="6392863" y="1036874"/>
            <a:ext cx="463867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graphicFrame>
        <p:nvGraphicFramePr>
          <p:cNvPr id="46" name="Object 17">
            <a:extLst>
              <a:ext uri="{FF2B5EF4-FFF2-40B4-BE49-F238E27FC236}">
                <a16:creationId xmlns:a16="http://schemas.microsoft.com/office/drawing/2014/main" id="{F74B5512-58D7-AC93-C35E-EE8177D90C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2709134"/>
              </p:ext>
            </p:extLst>
          </p:nvPr>
        </p:nvGraphicFramePr>
        <p:xfrm>
          <a:off x="9189331" y="1095375"/>
          <a:ext cx="722313" cy="735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11000" imgH="723600" progId="Equation.DSMT4">
                  <p:embed/>
                </p:oleObj>
              </mc:Choice>
              <mc:Fallback>
                <p:oleObj name="Equation" r:id="rId3" imgW="711000" imgH="723600" progId="Equation.DSMT4">
                  <p:embed/>
                  <p:pic>
                    <p:nvPicPr>
                      <p:cNvPr id="1230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89331" y="1095375"/>
                        <a:ext cx="722313" cy="735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00" grpId="0"/>
      <p:bldP spid="29" grpId="0" animBg="1"/>
      <p:bldP spid="30" grpId="0" animBg="1"/>
      <p:bldP spid="31" grpId="0"/>
      <p:bldP spid="32" grpId="0"/>
      <p:bldP spid="33" grpId="0"/>
      <p:bldP spid="34" grpId="0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2" grpId="0"/>
      <p:bldP spid="43" grpId="0"/>
      <p:bldP spid="44" grpId="0" animBg="1"/>
      <p:bldP spid="4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7" name="Text Box 14"/>
          <p:cNvSpPr txBox="1">
            <a:spLocks noChangeArrowheads="1"/>
          </p:cNvSpPr>
          <p:nvPr/>
        </p:nvSpPr>
        <p:spPr bwMode="auto">
          <a:xfrm>
            <a:off x="6324601" y="449182"/>
            <a:ext cx="4953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GT	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ABC, AD = DB, AE = EC</a:t>
            </a:r>
          </a:p>
          <a:p>
            <a:pPr eaLnBrk="1" hangingPunct="1"/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KL	 DE//BC,DE = </a:t>
            </a:r>
          </a:p>
        </p:txBody>
      </p:sp>
      <p:sp>
        <p:nvSpPr>
          <p:cNvPr id="12298" name="Line 15"/>
          <p:cNvSpPr>
            <a:spLocks noChangeShapeType="1"/>
          </p:cNvSpPr>
          <p:nvPr/>
        </p:nvSpPr>
        <p:spPr bwMode="auto">
          <a:xfrm>
            <a:off x="7010400" y="381001"/>
            <a:ext cx="0" cy="147637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2299" name="Line 16"/>
          <p:cNvSpPr>
            <a:spLocks noChangeShapeType="1"/>
          </p:cNvSpPr>
          <p:nvPr/>
        </p:nvSpPr>
        <p:spPr bwMode="auto">
          <a:xfrm>
            <a:off x="6324601" y="990600"/>
            <a:ext cx="463867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graphicFrame>
        <p:nvGraphicFramePr>
          <p:cNvPr id="12300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7401960"/>
              </p:ext>
            </p:extLst>
          </p:nvPr>
        </p:nvGraphicFramePr>
        <p:xfrm>
          <a:off x="9153550" y="1036873"/>
          <a:ext cx="722313" cy="735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11000" imgH="723600" progId="Equation.DSMT4">
                  <p:embed/>
                </p:oleObj>
              </mc:Choice>
              <mc:Fallback>
                <p:oleObj name="Equation" r:id="rId2" imgW="711000" imgH="7236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53550" y="1036873"/>
                        <a:ext cx="722313" cy="735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30" name="AutoShape 18"/>
          <p:cNvSpPr>
            <a:spLocks noChangeArrowheads="1"/>
          </p:cNvSpPr>
          <p:nvPr/>
        </p:nvSpPr>
        <p:spPr bwMode="auto">
          <a:xfrm>
            <a:off x="788970" y="3341336"/>
            <a:ext cx="3124200" cy="2438400"/>
          </a:xfrm>
          <a:prstGeom prst="triangle">
            <a:avLst>
              <a:gd name="adj" fmla="val 75440"/>
            </a:avLst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solidFill>
                <a:schemeClr val="bg1"/>
              </a:solidFill>
            </a:endParaRPr>
          </a:p>
        </p:txBody>
      </p:sp>
      <p:sp>
        <p:nvSpPr>
          <p:cNvPr id="38931" name="Line 19"/>
          <p:cNvSpPr>
            <a:spLocks noChangeShapeType="1"/>
          </p:cNvSpPr>
          <p:nvPr/>
        </p:nvSpPr>
        <p:spPr bwMode="auto">
          <a:xfrm flipV="1">
            <a:off x="1904470" y="4605693"/>
            <a:ext cx="1643063" cy="1234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8932" name="Text Box 20"/>
          <p:cNvSpPr txBox="1">
            <a:spLocks noChangeArrowheads="1"/>
          </p:cNvSpPr>
          <p:nvPr/>
        </p:nvSpPr>
        <p:spPr bwMode="auto">
          <a:xfrm>
            <a:off x="2956958" y="2884136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38933" name="Text Box 21"/>
          <p:cNvSpPr txBox="1">
            <a:spLocks noChangeArrowheads="1"/>
          </p:cNvSpPr>
          <p:nvPr/>
        </p:nvSpPr>
        <p:spPr bwMode="auto">
          <a:xfrm>
            <a:off x="398269" y="5507038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8934" name="Text Box 22"/>
          <p:cNvSpPr txBox="1">
            <a:spLocks noChangeArrowheads="1"/>
          </p:cNvSpPr>
          <p:nvPr/>
        </p:nvSpPr>
        <p:spPr bwMode="auto">
          <a:xfrm>
            <a:off x="3969966" y="5466897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38935" name="Text Box 23"/>
          <p:cNvSpPr txBox="1">
            <a:spLocks noChangeArrowheads="1"/>
          </p:cNvSpPr>
          <p:nvPr/>
        </p:nvSpPr>
        <p:spPr bwMode="auto">
          <a:xfrm>
            <a:off x="3481197" y="4139497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 dirty="0">
                <a:solidFill>
                  <a:schemeClr val="bg1"/>
                </a:solidFill>
              </a:rPr>
              <a:t>E</a:t>
            </a:r>
          </a:p>
        </p:txBody>
      </p:sp>
      <p:sp>
        <p:nvSpPr>
          <p:cNvPr id="38936" name="Text Box 24"/>
          <p:cNvSpPr txBox="1">
            <a:spLocks noChangeArrowheads="1"/>
          </p:cNvSpPr>
          <p:nvPr/>
        </p:nvSpPr>
        <p:spPr bwMode="auto">
          <a:xfrm>
            <a:off x="1533525" y="4269496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38937" name="Line 25"/>
          <p:cNvSpPr>
            <a:spLocks noChangeShapeType="1"/>
          </p:cNvSpPr>
          <p:nvPr/>
        </p:nvSpPr>
        <p:spPr bwMode="auto">
          <a:xfrm>
            <a:off x="1457325" y="4960939"/>
            <a:ext cx="152400" cy="76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8938" name="Line 26"/>
          <p:cNvSpPr>
            <a:spLocks noChangeShapeType="1"/>
          </p:cNvSpPr>
          <p:nvPr/>
        </p:nvSpPr>
        <p:spPr bwMode="auto">
          <a:xfrm>
            <a:off x="2486025" y="3903487"/>
            <a:ext cx="152400" cy="76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8939" name="Line 27"/>
          <p:cNvSpPr>
            <a:spLocks noChangeShapeType="1"/>
          </p:cNvSpPr>
          <p:nvPr/>
        </p:nvSpPr>
        <p:spPr bwMode="auto">
          <a:xfrm>
            <a:off x="3274484" y="4059238"/>
            <a:ext cx="152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8940" name="Line 28"/>
          <p:cNvSpPr>
            <a:spLocks noChangeShapeType="1"/>
          </p:cNvSpPr>
          <p:nvPr/>
        </p:nvSpPr>
        <p:spPr bwMode="auto">
          <a:xfrm>
            <a:off x="3220509" y="3973514"/>
            <a:ext cx="152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8941" name="Line 29"/>
          <p:cNvSpPr>
            <a:spLocks noChangeShapeType="1"/>
          </p:cNvSpPr>
          <p:nvPr/>
        </p:nvSpPr>
        <p:spPr bwMode="auto">
          <a:xfrm>
            <a:off x="3581400" y="5012974"/>
            <a:ext cx="152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8942" name="Line 30"/>
          <p:cNvSpPr>
            <a:spLocks noChangeShapeType="1"/>
          </p:cNvSpPr>
          <p:nvPr/>
        </p:nvSpPr>
        <p:spPr bwMode="auto">
          <a:xfrm>
            <a:off x="3581400" y="4913313"/>
            <a:ext cx="152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8943" name="Text Box 31"/>
          <p:cNvSpPr txBox="1">
            <a:spLocks noChangeArrowheads="1"/>
          </p:cNvSpPr>
          <p:nvPr/>
        </p:nvSpPr>
        <p:spPr bwMode="auto">
          <a:xfrm>
            <a:off x="6417399" y="1752537"/>
            <a:ext cx="297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bg1"/>
                </a:solidFill>
              </a:rPr>
              <a:t>Chứng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minh</a:t>
            </a:r>
            <a:r>
              <a:rPr lang="en-US" sz="2000" b="1" dirty="0">
                <a:solidFill>
                  <a:schemeClr val="bg1"/>
                </a:solidFill>
              </a:rPr>
              <a:t>: </a:t>
            </a:r>
          </a:p>
        </p:txBody>
      </p:sp>
      <p:sp>
        <p:nvSpPr>
          <p:cNvPr id="38944" name="Text Box 32"/>
          <p:cNvSpPr txBox="1">
            <a:spLocks noChangeArrowheads="1"/>
          </p:cNvSpPr>
          <p:nvPr/>
        </p:nvSpPr>
        <p:spPr bwMode="auto">
          <a:xfrm>
            <a:off x="6400801" y="2133568"/>
            <a:ext cx="541145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bg1"/>
                </a:solidFill>
              </a:rPr>
              <a:t>Ve</a:t>
            </a:r>
            <a:r>
              <a:rPr lang="en-US" sz="2000" b="1" dirty="0">
                <a:solidFill>
                  <a:schemeClr val="bg1"/>
                </a:solidFill>
              </a:rPr>
              <a:t>̃ F </a:t>
            </a:r>
            <a:r>
              <a:rPr lang="en-US" sz="2000" b="1" dirty="0" err="1">
                <a:solidFill>
                  <a:schemeClr val="bg1"/>
                </a:solidFill>
              </a:rPr>
              <a:t>sao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cho</a:t>
            </a:r>
            <a:r>
              <a:rPr lang="en-US" sz="2000" b="1" dirty="0">
                <a:solidFill>
                  <a:schemeClr val="bg1"/>
                </a:solidFill>
              </a:rPr>
              <a:t> E là </a:t>
            </a:r>
            <a:r>
              <a:rPr lang="en-US" sz="2000" b="1" dirty="0" err="1">
                <a:solidFill>
                  <a:schemeClr val="bg1"/>
                </a:solidFill>
              </a:rPr>
              <a:t>trung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điểm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của</a:t>
            </a:r>
            <a:r>
              <a:rPr lang="en-US" sz="2000" b="1" dirty="0">
                <a:solidFill>
                  <a:schemeClr val="bg1"/>
                </a:solidFill>
              </a:rPr>
              <a:t> DF. </a:t>
            </a:r>
          </a:p>
        </p:txBody>
      </p:sp>
      <p:sp>
        <p:nvSpPr>
          <p:cNvPr id="38945" name="Text Box 33"/>
          <p:cNvSpPr txBox="1">
            <a:spLocks noChangeArrowheads="1"/>
          </p:cNvSpPr>
          <p:nvPr/>
        </p:nvSpPr>
        <p:spPr bwMode="auto">
          <a:xfrm>
            <a:off x="6400801" y="2627310"/>
            <a:ext cx="3962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000" b="1" dirty="0">
                <a:solidFill>
                  <a:schemeClr val="bg1"/>
                </a:solidFill>
                <a:sym typeface="Symbol" panose="05050102010706020507" pitchFamily="18" charset="2"/>
              </a:rPr>
              <a:t>ADE = CFE (c – g – c) </a:t>
            </a:r>
          </a:p>
        </p:txBody>
      </p:sp>
      <p:graphicFrame>
        <p:nvGraphicFramePr>
          <p:cNvPr id="38946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362951"/>
              </p:ext>
            </p:extLst>
          </p:nvPr>
        </p:nvGraphicFramePr>
        <p:xfrm>
          <a:off x="6931026" y="3240088"/>
          <a:ext cx="1376363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58640" imgH="304560" progId="Equation.DSMT4">
                  <p:embed/>
                </p:oleObj>
              </mc:Choice>
              <mc:Fallback>
                <p:oleObj name="Equation" r:id="rId4" imgW="1358640" imgH="30456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1026" y="3240088"/>
                        <a:ext cx="1376363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47" name="Text Box 35"/>
          <p:cNvSpPr txBox="1">
            <a:spLocks noChangeArrowheads="1"/>
          </p:cNvSpPr>
          <p:nvPr/>
        </p:nvSpPr>
        <p:spPr bwMode="auto">
          <a:xfrm>
            <a:off x="6291263" y="3576639"/>
            <a:ext cx="1676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000" b="1">
                <a:solidFill>
                  <a:schemeClr val="bg1"/>
                </a:solidFill>
                <a:sym typeface="Symbol" panose="05050102010706020507" pitchFamily="18" charset="2"/>
              </a:rPr>
              <a:t>Mà AD = DB </a:t>
            </a:r>
          </a:p>
        </p:txBody>
      </p:sp>
      <p:sp>
        <p:nvSpPr>
          <p:cNvPr id="38948" name="Text Box 36"/>
          <p:cNvSpPr txBox="1">
            <a:spLocks noChangeArrowheads="1"/>
          </p:cNvSpPr>
          <p:nvPr/>
        </p:nvSpPr>
        <p:spPr bwMode="auto">
          <a:xfrm>
            <a:off x="6382457" y="3959521"/>
            <a:ext cx="1905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000" b="1" dirty="0">
                <a:solidFill>
                  <a:schemeClr val="bg1"/>
                </a:solidFill>
                <a:sym typeface="Symbol" panose="05050102010706020507" pitchFamily="18" charset="2"/>
              </a:rPr>
              <a:t>Ta có:  </a:t>
            </a:r>
          </a:p>
        </p:txBody>
      </p:sp>
      <p:sp>
        <p:nvSpPr>
          <p:cNvPr id="38949" name="Text Box 37"/>
          <p:cNvSpPr txBox="1">
            <a:spLocks noChangeArrowheads="1"/>
          </p:cNvSpPr>
          <p:nvPr/>
        </p:nvSpPr>
        <p:spPr bwMode="auto">
          <a:xfrm>
            <a:off x="8043863" y="3576639"/>
            <a:ext cx="1905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000" b="1" dirty="0">
                <a:solidFill>
                  <a:schemeClr val="bg1"/>
                </a:solidFill>
                <a:sym typeface="Symbol" panose="05050102010706020507" pitchFamily="18" charset="2"/>
              </a:rPr>
              <a:t> DB = CF </a:t>
            </a:r>
          </a:p>
        </p:txBody>
      </p:sp>
      <p:sp>
        <p:nvSpPr>
          <p:cNvPr id="38951" name="Text Box 39"/>
          <p:cNvSpPr txBox="1">
            <a:spLocks noChangeArrowheads="1"/>
          </p:cNvSpPr>
          <p:nvPr/>
        </p:nvSpPr>
        <p:spPr bwMode="auto">
          <a:xfrm>
            <a:off x="6434163" y="4300804"/>
            <a:ext cx="54387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000" b="1" dirty="0">
                <a:solidFill>
                  <a:schemeClr val="bg1"/>
                </a:solidFill>
                <a:sym typeface="Symbol" panose="05050102010706020507" pitchFamily="18" charset="2"/>
              </a:rPr>
              <a:t>Hai </a:t>
            </a:r>
            <a:r>
              <a:rPr lang="en-US" sz="2000" b="1" dirty="0" err="1">
                <a:solidFill>
                  <a:schemeClr val="bg1"/>
                </a:solidFill>
                <a:sym typeface="Symbol" panose="05050102010706020507" pitchFamily="18" charset="2"/>
              </a:rPr>
              <a:t>góc</a:t>
            </a:r>
            <a:r>
              <a:rPr lang="en-US" sz="2000" b="1" dirty="0">
                <a:solidFill>
                  <a:schemeClr val="bg1"/>
                </a:solidFill>
                <a:sym typeface="Symbol" panose="05050102010706020507" pitchFamily="18" charset="2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sym typeface="Symbol" panose="05050102010706020507" pitchFamily="18" charset="2"/>
              </a:rPr>
              <a:t>này</a:t>
            </a:r>
            <a:r>
              <a:rPr lang="en-US" sz="2000" b="1" dirty="0">
                <a:solidFill>
                  <a:schemeClr val="bg1"/>
                </a:solidFill>
                <a:sym typeface="Symbol" panose="05050102010706020507" pitchFamily="18" charset="2"/>
              </a:rPr>
              <a:t> ở vị trí so le </a:t>
            </a:r>
            <a:r>
              <a:rPr lang="en-US" sz="2000" b="1" dirty="0" err="1">
                <a:solidFill>
                  <a:schemeClr val="bg1"/>
                </a:solidFill>
                <a:sym typeface="Symbol" panose="05050102010706020507" pitchFamily="18" charset="2"/>
              </a:rPr>
              <a:t>trong</a:t>
            </a:r>
            <a:r>
              <a:rPr lang="en-US" sz="2000" b="1" dirty="0">
                <a:solidFill>
                  <a:schemeClr val="bg1"/>
                </a:solidFill>
                <a:sym typeface="Symbol" panose="05050102010706020507" pitchFamily="18" charset="2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sym typeface="Symbol" panose="05050102010706020507" pitchFamily="18" charset="2"/>
              </a:rPr>
              <a:t>nên</a:t>
            </a:r>
            <a:r>
              <a:rPr lang="en-US" sz="2000" b="1" dirty="0">
                <a:solidFill>
                  <a:schemeClr val="bg1"/>
                </a:solidFill>
                <a:sym typeface="Symbol" panose="05050102010706020507" pitchFamily="18" charset="2"/>
              </a:rPr>
              <a:t> AD//CF hay BD // CF  </a:t>
            </a:r>
          </a:p>
        </p:txBody>
      </p:sp>
      <p:sp>
        <p:nvSpPr>
          <p:cNvPr id="38952" name="Text Box 40"/>
          <p:cNvSpPr txBox="1">
            <a:spLocks noChangeArrowheads="1"/>
          </p:cNvSpPr>
          <p:nvPr/>
        </p:nvSpPr>
        <p:spPr bwMode="auto">
          <a:xfrm>
            <a:off x="6462730" y="4947796"/>
            <a:ext cx="419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000" b="1" dirty="0">
                <a:solidFill>
                  <a:schemeClr val="bg1"/>
                </a:solidFill>
                <a:sym typeface="Symbol" panose="05050102010706020507" pitchFamily="18" charset="2"/>
              </a:rPr>
              <a:t> BDFC là </a:t>
            </a:r>
            <a:r>
              <a:rPr lang="en-US" sz="2000" b="1" dirty="0" err="1">
                <a:solidFill>
                  <a:schemeClr val="bg1"/>
                </a:solidFill>
                <a:sym typeface="Symbol" panose="05050102010706020507" pitchFamily="18" charset="2"/>
              </a:rPr>
              <a:t>hình</a:t>
            </a:r>
            <a:r>
              <a:rPr lang="en-US" sz="2000" b="1" dirty="0">
                <a:solidFill>
                  <a:schemeClr val="bg1"/>
                </a:solidFill>
                <a:sym typeface="Symbol" panose="05050102010706020507" pitchFamily="18" charset="2"/>
              </a:rPr>
              <a:t> thang.  </a:t>
            </a:r>
          </a:p>
        </p:txBody>
      </p:sp>
      <p:sp>
        <p:nvSpPr>
          <p:cNvPr id="38953" name="Text Box 41"/>
          <p:cNvSpPr txBox="1">
            <a:spLocks noChangeArrowheads="1"/>
          </p:cNvSpPr>
          <p:nvPr/>
        </p:nvSpPr>
        <p:spPr bwMode="auto">
          <a:xfrm>
            <a:off x="6400801" y="5364162"/>
            <a:ext cx="556385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bg1"/>
                </a:solidFill>
                <a:sym typeface="Symbol" panose="05050102010706020507" pitchFamily="18" charset="2"/>
              </a:rPr>
              <a:t>Hình</a:t>
            </a:r>
            <a:r>
              <a:rPr lang="en-US" sz="2000" b="1" dirty="0">
                <a:solidFill>
                  <a:schemeClr val="bg1"/>
                </a:solidFill>
                <a:sym typeface="Symbol" panose="05050102010706020507" pitchFamily="18" charset="2"/>
              </a:rPr>
              <a:t> thang BDFC có </a:t>
            </a:r>
            <a:r>
              <a:rPr lang="en-US" sz="2000" b="1" dirty="0" err="1">
                <a:solidFill>
                  <a:schemeClr val="bg1"/>
                </a:solidFill>
                <a:sym typeface="Symbol" panose="05050102010706020507" pitchFamily="18" charset="2"/>
              </a:rPr>
              <a:t>hai</a:t>
            </a:r>
            <a:r>
              <a:rPr lang="en-US" sz="2000" b="1" dirty="0">
                <a:solidFill>
                  <a:schemeClr val="bg1"/>
                </a:solidFill>
                <a:sym typeface="Symbol" panose="05050102010706020507" pitchFamily="18" charset="2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sym typeface="Symbol" panose="05050102010706020507" pitchFamily="18" charset="2"/>
              </a:rPr>
              <a:t>đáy</a:t>
            </a:r>
            <a:r>
              <a:rPr lang="en-US" sz="2000" b="1" dirty="0">
                <a:solidFill>
                  <a:schemeClr val="bg1"/>
                </a:solidFill>
                <a:sym typeface="Symbol" panose="05050102010706020507" pitchFamily="18" charset="2"/>
              </a:rPr>
              <a:t>    BD = FC </a:t>
            </a:r>
            <a:r>
              <a:rPr lang="en-US" sz="2000" b="1" dirty="0" err="1">
                <a:solidFill>
                  <a:schemeClr val="bg1"/>
                </a:solidFill>
                <a:sym typeface="Symbol" panose="05050102010706020507" pitchFamily="18" charset="2"/>
              </a:rPr>
              <a:t>nên</a:t>
            </a:r>
            <a:r>
              <a:rPr lang="en-US" sz="2000" b="1" dirty="0">
                <a:solidFill>
                  <a:schemeClr val="bg1"/>
                </a:solidFill>
                <a:sym typeface="Symbol" panose="05050102010706020507" pitchFamily="18" charset="2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sym typeface="Symbol" panose="05050102010706020507" pitchFamily="18" charset="2"/>
              </a:rPr>
              <a:t>hai</a:t>
            </a:r>
            <a:r>
              <a:rPr lang="en-US" sz="2000" b="1" dirty="0">
                <a:solidFill>
                  <a:schemeClr val="bg1"/>
                </a:solidFill>
                <a:sym typeface="Symbol" panose="05050102010706020507" pitchFamily="18" charset="2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sym typeface="Symbol" panose="05050102010706020507" pitchFamily="18" charset="2"/>
              </a:rPr>
              <a:t>cạnh</a:t>
            </a:r>
            <a:r>
              <a:rPr lang="en-US" sz="2000" b="1" dirty="0">
                <a:solidFill>
                  <a:schemeClr val="bg1"/>
                </a:solidFill>
                <a:sym typeface="Symbol" panose="05050102010706020507" pitchFamily="18" charset="2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sym typeface="Symbol" panose="05050102010706020507" pitchFamily="18" charset="2"/>
              </a:rPr>
              <a:t>bên</a:t>
            </a:r>
            <a:r>
              <a:rPr lang="en-US" sz="2000" b="1" dirty="0">
                <a:solidFill>
                  <a:schemeClr val="bg1"/>
                </a:solidFill>
                <a:sym typeface="Symbol" panose="05050102010706020507" pitchFamily="18" charset="2"/>
              </a:rPr>
              <a:t> DF </a:t>
            </a:r>
            <a:r>
              <a:rPr lang="en-US" sz="2000" b="1" dirty="0" err="1">
                <a:solidFill>
                  <a:schemeClr val="bg1"/>
                </a:solidFill>
                <a:sym typeface="Symbol" panose="05050102010706020507" pitchFamily="18" charset="2"/>
              </a:rPr>
              <a:t>va</a:t>
            </a:r>
            <a:r>
              <a:rPr lang="en-US" sz="2000" b="1" dirty="0">
                <a:solidFill>
                  <a:schemeClr val="bg1"/>
                </a:solidFill>
                <a:sym typeface="Symbol" panose="05050102010706020507" pitchFamily="18" charset="2"/>
              </a:rPr>
              <a:t>̀ BC song </a:t>
            </a:r>
            <a:r>
              <a:rPr lang="en-US" sz="2000" b="1" dirty="0" err="1">
                <a:solidFill>
                  <a:schemeClr val="bg1"/>
                </a:solidFill>
                <a:sym typeface="Symbol" panose="05050102010706020507" pitchFamily="18" charset="2"/>
              </a:rPr>
              <a:t>song</a:t>
            </a:r>
            <a:r>
              <a:rPr lang="en-US" sz="2000" b="1" dirty="0">
                <a:solidFill>
                  <a:schemeClr val="bg1"/>
                </a:solidFill>
                <a:sym typeface="Symbol" panose="05050102010706020507" pitchFamily="18" charset="2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sym typeface="Symbol" panose="05050102010706020507" pitchFamily="18" charset="2"/>
              </a:rPr>
              <a:t>va</a:t>
            </a:r>
            <a:r>
              <a:rPr lang="en-US" sz="2000" b="1" dirty="0">
                <a:solidFill>
                  <a:schemeClr val="bg1"/>
                </a:solidFill>
                <a:sym typeface="Symbol" panose="05050102010706020507" pitchFamily="18" charset="2"/>
              </a:rPr>
              <a:t>̀ </a:t>
            </a:r>
            <a:r>
              <a:rPr lang="en-US" sz="2000" b="1" dirty="0" err="1">
                <a:solidFill>
                  <a:schemeClr val="bg1"/>
                </a:solidFill>
                <a:sym typeface="Symbol" panose="05050102010706020507" pitchFamily="18" charset="2"/>
              </a:rPr>
              <a:t>bằng</a:t>
            </a:r>
            <a:r>
              <a:rPr lang="en-US" sz="2000" b="1" dirty="0">
                <a:solidFill>
                  <a:schemeClr val="bg1"/>
                </a:solidFill>
                <a:sym typeface="Symbol" panose="05050102010706020507" pitchFamily="18" charset="2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sym typeface="Symbol" panose="05050102010706020507" pitchFamily="18" charset="2"/>
              </a:rPr>
              <a:t>nhau</a:t>
            </a:r>
            <a:r>
              <a:rPr lang="en-US" sz="2000" b="1" dirty="0">
                <a:solidFill>
                  <a:schemeClr val="bg1"/>
                </a:solidFill>
                <a:sym typeface="Symbol" panose="05050102010706020507" pitchFamily="18" charset="2"/>
              </a:rPr>
              <a:t>.</a:t>
            </a:r>
          </a:p>
        </p:txBody>
      </p:sp>
      <p:sp>
        <p:nvSpPr>
          <p:cNvPr id="38954" name="Text Box 42"/>
          <p:cNvSpPr txBox="1">
            <a:spLocks noChangeArrowheads="1"/>
          </p:cNvSpPr>
          <p:nvPr/>
        </p:nvSpPr>
        <p:spPr bwMode="auto">
          <a:xfrm>
            <a:off x="6291263" y="6300789"/>
            <a:ext cx="419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000" b="1">
                <a:solidFill>
                  <a:schemeClr val="bg1"/>
                </a:solidFill>
                <a:sym typeface="Symbol" panose="05050102010706020507" pitchFamily="18" charset="2"/>
              </a:rPr>
              <a:t>Do đó: DE //BC, </a:t>
            </a:r>
          </a:p>
        </p:txBody>
      </p:sp>
      <p:graphicFrame>
        <p:nvGraphicFramePr>
          <p:cNvPr id="38955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6374293"/>
              </p:ext>
            </p:extLst>
          </p:nvPr>
        </p:nvGraphicFramePr>
        <p:xfrm>
          <a:off x="8382001" y="6229350"/>
          <a:ext cx="2035175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06280" imgH="609480" progId="Equation.DSMT4">
                  <p:embed/>
                </p:oleObj>
              </mc:Choice>
              <mc:Fallback>
                <p:oleObj name="Equation" r:id="rId6" imgW="2006280" imgH="60948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1" y="6229350"/>
                        <a:ext cx="2035175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8333801" y="3139473"/>
                <a:ext cx="1038297" cy="410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𝐀</m:t>
                          </m:r>
                        </m:e>
                      </m:acc>
                      <m:r>
                        <a:rPr lang="en-US" sz="2000" b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𝐂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200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3801" y="3139473"/>
                <a:ext cx="1038297" cy="410177"/>
              </a:xfrm>
              <a:prstGeom prst="rect">
                <a:avLst/>
              </a:prstGeom>
              <a:blipFill>
                <a:blip r:embed="rId8"/>
                <a:stretch>
                  <a:fillRect t="-7463" r="-54118" b="-44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/>
              <p:cNvSpPr txBox="1"/>
              <p:nvPr/>
            </p:nvSpPr>
            <p:spPr>
              <a:xfrm>
                <a:off x="7273363" y="3939121"/>
                <a:ext cx="1038297" cy="410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𝐀</m:t>
                          </m:r>
                        </m:e>
                      </m:acc>
                      <m:r>
                        <a:rPr lang="en-US" sz="2000" b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𝐂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200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3363" y="3939121"/>
                <a:ext cx="1038297" cy="410177"/>
              </a:xfrm>
              <a:prstGeom prst="rect">
                <a:avLst/>
              </a:prstGeom>
              <a:blipFill>
                <a:blip r:embed="rId9"/>
                <a:stretch>
                  <a:fillRect t="-7463" r="-54118" b="-44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WordArt 7">
            <a:extLst>
              <a:ext uri="{FF2B5EF4-FFF2-40B4-BE49-F238E27FC236}">
                <a16:creationId xmlns:a16="http://schemas.microsoft.com/office/drawing/2014/main" id="{EDCB3C99-3642-4E70-CC8C-95CC6BC9144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09800" y="23814"/>
            <a:ext cx="7696200" cy="433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000" b="1" kern="1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4: ĐƯỜNG TRUNG BÌNH CỦA TAM GIÁC, HÌNH THANG</a:t>
            </a:r>
            <a:endParaRPr lang="en-US" sz="2000" b="1" kern="1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Line 8">
            <a:extLst>
              <a:ext uri="{FF2B5EF4-FFF2-40B4-BE49-F238E27FC236}">
                <a16:creationId xmlns:a16="http://schemas.microsoft.com/office/drawing/2014/main" id="{58F33E76-18A0-DE5B-02CB-30F72D92105E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557213"/>
            <a:ext cx="0" cy="61722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" name="Text Box 12">
            <a:hlinkClick r:id="rId10"/>
            <a:extLst>
              <a:ext uri="{FF2B5EF4-FFF2-40B4-BE49-F238E27FC236}">
                <a16:creationId xmlns:a16="http://schemas.microsoft.com/office/drawing/2014/main" id="{8D765B13-2F59-1432-8F8F-779B36E0D7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284" y="2071843"/>
            <a:ext cx="568325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Định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lí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2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trung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bình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tam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giác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thì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song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song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cạnh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thứ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nửa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cạnh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ấy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2" name="Text Box 24">
            <a:hlinkClick r:id="rId10"/>
            <a:extLst>
              <a:ext uri="{FF2B5EF4-FFF2-40B4-BE49-F238E27FC236}">
                <a16:creationId xmlns:a16="http://schemas.microsoft.com/office/drawing/2014/main" id="{8B785198-75AB-DEB8-664A-A0ABAB7C4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284" y="1162503"/>
            <a:ext cx="5638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Định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lí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1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: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43" name="Text Box 6">
            <a:extLst>
              <a:ext uri="{FF2B5EF4-FFF2-40B4-BE49-F238E27FC236}">
                <a16:creationId xmlns:a16="http://schemas.microsoft.com/office/drawing/2014/main" id="{B1CD9557-680E-AA22-E83B-B0941A082C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25" y="638175"/>
            <a:ext cx="472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1.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Đường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trung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bình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của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tam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giác</a:t>
            </a:r>
            <a:endParaRPr lang="en-US" sz="2400" b="1" u="sng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4" name="Text Box 8">
            <a:extLst>
              <a:ext uri="{FF2B5EF4-FFF2-40B4-BE49-F238E27FC236}">
                <a16:creationId xmlns:a16="http://schemas.microsoft.com/office/drawing/2014/main" id="{6207DCAD-1ADA-62A7-FDC1-81C825919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25" y="1665443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 dirty="0">
                <a:solidFill>
                  <a:srgbClr val="FFFF00"/>
                </a:solidFill>
                <a:sym typeface="Wingdings" panose="05000000000000000000" pitchFamily="2" charset="2"/>
              </a:rPr>
              <a:t> </a:t>
            </a:r>
            <a:r>
              <a:rPr lang="en-US" sz="2400" b="1" dirty="0" err="1">
                <a:solidFill>
                  <a:srgbClr val="FFFF00"/>
                </a:solidFill>
              </a:rPr>
              <a:t>Định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nghĩa</a:t>
            </a:r>
            <a:r>
              <a:rPr lang="en-US" sz="2400" b="1" dirty="0">
                <a:solidFill>
                  <a:srgbClr val="FFFF00"/>
                </a:solidFill>
              </a:rPr>
              <a:t>:</a:t>
            </a:r>
          </a:p>
        </p:txBody>
      </p:sp>
      <p:sp>
        <p:nvSpPr>
          <p:cNvPr id="45" name="Line 19">
            <a:extLst>
              <a:ext uri="{FF2B5EF4-FFF2-40B4-BE49-F238E27FC236}">
                <a16:creationId xmlns:a16="http://schemas.microsoft.com/office/drawing/2014/main" id="{C38D6506-35CA-B05C-40E1-BD19B6456A9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47531" y="4588231"/>
            <a:ext cx="1643063" cy="1234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46" name="Line 19">
            <a:extLst>
              <a:ext uri="{FF2B5EF4-FFF2-40B4-BE49-F238E27FC236}">
                <a16:creationId xmlns:a16="http://schemas.microsoft.com/office/drawing/2014/main" id="{0C2DD41A-5DB2-DDD9-2E9D-0E8DBD63946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21802" y="4571825"/>
            <a:ext cx="1286609" cy="122501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53" name="Text Box 23">
            <a:extLst>
              <a:ext uri="{FF2B5EF4-FFF2-40B4-BE49-F238E27FC236}">
                <a16:creationId xmlns:a16="http://schemas.microsoft.com/office/drawing/2014/main" id="{6DD2B7B5-2F06-5DA8-88C6-6AD16941D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0645" y="4169078"/>
            <a:ext cx="37221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 dirty="0">
                <a:solidFill>
                  <a:schemeClr val="bg1"/>
                </a:solidFill>
              </a:rPr>
              <a:t>F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F60EE0-BD8C-B7FD-00C2-C38527D88216}"/>
              </a:ext>
            </a:extLst>
          </p:cNvPr>
          <p:cNvSpPr txBox="1"/>
          <p:nvPr/>
        </p:nvSpPr>
        <p:spPr>
          <a:xfrm>
            <a:off x="2540725" y="440356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5A046B8-CDB4-EDDC-50FC-D7064A2D31C4}"/>
              </a:ext>
            </a:extLst>
          </p:cNvPr>
          <p:cNvSpPr txBox="1"/>
          <p:nvPr/>
        </p:nvSpPr>
        <p:spPr>
          <a:xfrm>
            <a:off x="4099505" y="440356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55" name="Line 26">
            <a:extLst>
              <a:ext uri="{FF2B5EF4-FFF2-40B4-BE49-F238E27FC236}">
                <a16:creationId xmlns:a16="http://schemas.microsoft.com/office/drawing/2014/main" id="{391B2520-D1EA-F9B6-CEEE-B4266C099C5A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5146234"/>
            <a:ext cx="152400" cy="76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2A064F7-FC49-3DCE-0199-B43EF3575105}"/>
              </a:ext>
            </a:extLst>
          </p:cNvPr>
          <p:cNvSpPr txBox="1"/>
          <p:nvPr/>
        </p:nvSpPr>
        <p:spPr>
          <a:xfrm>
            <a:off x="3815609" y="527522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8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1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8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8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6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8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8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8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38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8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8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8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8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43" grpId="0"/>
      <p:bldP spid="38944" grpId="0"/>
      <p:bldP spid="38945" grpId="0"/>
      <p:bldP spid="38947" grpId="0"/>
      <p:bldP spid="38948" grpId="0"/>
      <p:bldP spid="38949" grpId="0"/>
      <p:bldP spid="38951" grpId="0"/>
      <p:bldP spid="38952" grpId="0"/>
      <p:bldP spid="38953" grpId="0"/>
      <p:bldP spid="38954" grpId="0"/>
      <p:bldP spid="2" grpId="0"/>
      <p:bldP spid="40" grpId="0"/>
      <p:bldP spid="45" grpId="0" animBg="1"/>
      <p:bldP spid="46" grpId="0" animBg="1"/>
      <p:bldP spid="53" grpId="0"/>
      <p:bldP spid="3" grpId="0"/>
      <p:bldP spid="54" grpId="0"/>
      <p:bldP spid="55" grpId="0" animBg="1"/>
      <p:bldP spid="5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90" name="Text Box 10"/>
          <p:cNvSpPr txBox="1">
            <a:spLocks noChangeArrowheads="1"/>
          </p:cNvSpPr>
          <p:nvPr/>
        </p:nvSpPr>
        <p:spPr bwMode="auto">
          <a:xfrm>
            <a:off x="2209800" y="2165400"/>
            <a:ext cx="967739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 dirty="0">
                <a:solidFill>
                  <a:schemeClr val="bg1"/>
                </a:solidFill>
              </a:rPr>
              <a:t>?3 </a:t>
            </a:r>
            <a:r>
              <a:rPr lang="en-US" sz="2400" b="1" dirty="0" err="1">
                <a:solidFill>
                  <a:schemeClr val="bg1"/>
                </a:solidFill>
              </a:rPr>
              <a:t>Giữa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hai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điểm</a:t>
            </a:r>
            <a:r>
              <a:rPr lang="en-US" sz="2400" b="1" dirty="0">
                <a:solidFill>
                  <a:schemeClr val="bg1"/>
                </a:solidFill>
              </a:rPr>
              <a:t> B </a:t>
            </a:r>
            <a:r>
              <a:rPr lang="en-US" sz="2400" b="1" dirty="0" err="1">
                <a:solidFill>
                  <a:schemeClr val="bg1"/>
                </a:solidFill>
              </a:rPr>
              <a:t>va</a:t>
            </a:r>
            <a:r>
              <a:rPr lang="en-US" sz="2400" b="1" dirty="0">
                <a:solidFill>
                  <a:schemeClr val="bg1"/>
                </a:solidFill>
              </a:rPr>
              <a:t>̀ C có </a:t>
            </a:r>
            <a:r>
              <a:rPr lang="en-US" sz="2400" b="1" dirty="0" err="1">
                <a:solidFill>
                  <a:schemeClr val="bg1"/>
                </a:solidFill>
              </a:rPr>
              <a:t>chướng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ngại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vật</a:t>
            </a:r>
            <a:r>
              <a:rPr lang="en-US" sz="2400" b="1" dirty="0">
                <a:solidFill>
                  <a:schemeClr val="bg1"/>
                </a:solidFill>
              </a:rPr>
              <a:t>. </a:t>
            </a:r>
            <a:r>
              <a:rPr lang="en-US" sz="2400" b="1" dirty="0" err="1">
                <a:solidFill>
                  <a:schemeClr val="bg1"/>
                </a:solidFill>
              </a:rPr>
              <a:t>Biết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bằng</a:t>
            </a:r>
            <a:r>
              <a:rPr lang="en-US" sz="2400" b="1" dirty="0">
                <a:solidFill>
                  <a:schemeClr val="bg1"/>
                </a:solidFill>
              </a:rPr>
              <a:t> 50m, </a:t>
            </a:r>
            <a:r>
              <a:rPr lang="en-US" sz="2400" b="1" dirty="0" err="1">
                <a:solidFill>
                  <a:schemeClr val="bg1"/>
                </a:solidFill>
              </a:rPr>
              <a:t>tính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đô</a:t>
            </a:r>
            <a:r>
              <a:rPr lang="en-US" sz="2400" b="1" dirty="0">
                <a:solidFill>
                  <a:schemeClr val="bg1"/>
                </a:solidFill>
              </a:rPr>
              <a:t>̣ </a:t>
            </a:r>
            <a:r>
              <a:rPr lang="en-US" sz="2400" b="1" dirty="0" err="1">
                <a:solidFill>
                  <a:schemeClr val="bg1"/>
                </a:solidFill>
              </a:rPr>
              <a:t>dài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đoạn</a:t>
            </a:r>
            <a:r>
              <a:rPr lang="en-US" sz="2400" b="1" dirty="0">
                <a:solidFill>
                  <a:schemeClr val="bg1"/>
                </a:solidFill>
              </a:rPr>
              <a:t> BC </a:t>
            </a:r>
            <a:r>
              <a:rPr lang="en-US" sz="2400" b="1" dirty="0" err="1">
                <a:solidFill>
                  <a:schemeClr val="bg1"/>
                </a:solidFill>
              </a:rPr>
              <a:t>trên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hình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ve</a:t>
            </a:r>
            <a:r>
              <a:rPr lang="en-US" sz="2400" b="1" dirty="0">
                <a:solidFill>
                  <a:schemeClr val="bg1"/>
                </a:solidFill>
              </a:rPr>
              <a:t>̃</a:t>
            </a:r>
          </a:p>
        </p:txBody>
      </p:sp>
      <p:pic>
        <p:nvPicPr>
          <p:cNvPr id="46091" name="Picture 1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844" y="3240046"/>
            <a:ext cx="4095750" cy="340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6092" name="AutoShape 12" descr="Dashed horizontal"/>
          <p:cNvSpPr>
            <a:spLocks noChangeArrowheads="1"/>
          </p:cNvSpPr>
          <p:nvPr/>
        </p:nvSpPr>
        <p:spPr bwMode="auto">
          <a:xfrm rot="20879312">
            <a:off x="1699418" y="3823820"/>
            <a:ext cx="1752600" cy="533400"/>
          </a:xfrm>
          <a:prstGeom prst="cloudCallout">
            <a:avLst>
              <a:gd name="adj1" fmla="val -13782"/>
              <a:gd name="adj2" fmla="val 20801"/>
            </a:avLst>
          </a:prstGeom>
          <a:pattFill prst="dashHorz">
            <a:fgClr>
              <a:schemeClr val="tx1"/>
            </a:fgClr>
            <a:bgClr>
              <a:schemeClr val="bg1"/>
            </a:bgClr>
          </a:patt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6172200" y="2946044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 dirty="0">
                <a:solidFill>
                  <a:schemeClr val="bg1"/>
                </a:solidFill>
                <a:sym typeface="Wingdings" panose="05000000000000000000" pitchFamily="2" charset="2"/>
              </a:rPr>
              <a:t> </a:t>
            </a:r>
            <a:r>
              <a:rPr lang="en-US" sz="2400" b="1" dirty="0" err="1">
                <a:solidFill>
                  <a:schemeClr val="bg1"/>
                </a:solidFill>
              </a:rPr>
              <a:t>Giải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6172200" y="3432176"/>
            <a:ext cx="3810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 dirty="0" err="1">
                <a:solidFill>
                  <a:schemeClr val="bg1"/>
                </a:solidFill>
              </a:rPr>
              <a:t>Trong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>
                <a:solidFill>
                  <a:schemeClr val="bg1"/>
                </a:solidFill>
                <a:sym typeface="Symbol" panose="05050102010706020507" pitchFamily="18" charset="2"/>
              </a:rPr>
              <a:t>ABC, có: </a:t>
            </a:r>
          </a:p>
          <a:p>
            <a:pPr algn="just"/>
            <a:r>
              <a:rPr lang="en-US" sz="2400" b="1" dirty="0">
                <a:solidFill>
                  <a:schemeClr val="bg1"/>
                </a:solidFill>
                <a:sym typeface="Symbol" panose="05050102010706020507" pitchFamily="18" charset="2"/>
              </a:rPr>
              <a:t>AD = DB (</a:t>
            </a:r>
            <a:r>
              <a:rPr lang="en-US" sz="2400" b="1" dirty="0" err="1">
                <a:solidFill>
                  <a:schemeClr val="bg1"/>
                </a:solidFill>
                <a:sym typeface="Symbol" panose="05050102010706020507" pitchFamily="18" charset="2"/>
              </a:rPr>
              <a:t>gt</a:t>
            </a:r>
            <a:r>
              <a:rPr lang="en-US" sz="2400" b="1" dirty="0">
                <a:solidFill>
                  <a:schemeClr val="bg1"/>
                </a:solidFill>
                <a:sym typeface="Symbol" panose="05050102010706020507" pitchFamily="18" charset="2"/>
              </a:rPr>
              <a:t>), </a:t>
            </a:r>
          </a:p>
          <a:p>
            <a:pPr algn="just"/>
            <a:r>
              <a:rPr lang="en-US" sz="2400" b="1" dirty="0">
                <a:solidFill>
                  <a:schemeClr val="bg1"/>
                </a:solidFill>
                <a:sym typeface="Symbol" panose="05050102010706020507" pitchFamily="18" charset="2"/>
              </a:rPr>
              <a:t>AE = EC (</a:t>
            </a:r>
            <a:r>
              <a:rPr lang="en-US" sz="2400" b="1" dirty="0" err="1">
                <a:solidFill>
                  <a:schemeClr val="bg1"/>
                </a:solidFill>
                <a:sym typeface="Symbol" panose="05050102010706020507" pitchFamily="18" charset="2"/>
              </a:rPr>
              <a:t>gt</a:t>
            </a:r>
            <a:r>
              <a:rPr lang="en-US" sz="2400" b="1" dirty="0">
                <a:solidFill>
                  <a:schemeClr val="bg1"/>
                </a:solidFill>
                <a:sym typeface="Symbol" panose="05050102010706020507" pitchFamily="18" charset="2"/>
              </a:rPr>
              <a:t>)</a:t>
            </a: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4800600" y="4492625"/>
            <a:ext cx="586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 dirty="0" err="1">
                <a:solidFill>
                  <a:schemeClr val="bg1"/>
                </a:solidFill>
              </a:rPr>
              <a:t>Nên</a:t>
            </a:r>
            <a:r>
              <a:rPr lang="en-US" sz="2400" b="1" dirty="0">
                <a:solidFill>
                  <a:schemeClr val="bg1"/>
                </a:solidFill>
              </a:rPr>
              <a:t> DE là </a:t>
            </a:r>
            <a:r>
              <a:rPr lang="en-US" sz="2400" b="1" dirty="0" err="1">
                <a:solidFill>
                  <a:schemeClr val="bg1"/>
                </a:solidFill>
              </a:rPr>
              <a:t>đường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trung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bình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của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>
                <a:solidFill>
                  <a:schemeClr val="bg1"/>
                </a:solidFill>
                <a:sym typeface="Symbol" panose="05050102010706020507" pitchFamily="18" charset="2"/>
              </a:rPr>
              <a:t>ABC</a:t>
            </a:r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6705600" y="5032375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 dirty="0">
                <a:solidFill>
                  <a:schemeClr val="bg1"/>
                </a:solidFill>
                <a:sym typeface="Symbol" panose="05050102010706020507" pitchFamily="18" charset="2"/>
              </a:rPr>
              <a:t>(</a:t>
            </a:r>
            <a:r>
              <a:rPr lang="en-US" sz="2400" b="1" dirty="0" err="1">
                <a:solidFill>
                  <a:schemeClr val="bg1"/>
                </a:solidFill>
                <a:sym typeface="Symbol" panose="05050102010706020507" pitchFamily="18" charset="2"/>
              </a:rPr>
              <a:t>đl</a:t>
            </a:r>
            <a:r>
              <a:rPr lang="en-US" sz="2400" b="1" dirty="0">
                <a:solidFill>
                  <a:schemeClr val="bg1"/>
                </a:solidFill>
                <a:sym typeface="Symbol" panose="05050102010706020507" pitchFamily="18" charset="2"/>
              </a:rPr>
              <a:t>)</a:t>
            </a:r>
          </a:p>
        </p:txBody>
      </p:sp>
      <p:graphicFrame>
        <p:nvGraphicFramePr>
          <p:cNvPr id="4609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1521142"/>
              </p:ext>
            </p:extLst>
          </p:nvPr>
        </p:nvGraphicFramePr>
        <p:xfrm>
          <a:off x="5181600" y="4956176"/>
          <a:ext cx="1455738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34960" imgH="723600" progId="Equation.DSMT4">
                  <p:embed/>
                </p:oleObj>
              </mc:Choice>
              <mc:Fallback>
                <p:oleObj name="Equation" r:id="rId3" imgW="1434960" imgH="7236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956176"/>
                        <a:ext cx="1455738" cy="73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5105400" y="5641976"/>
            <a:ext cx="44196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>
                <a:solidFill>
                  <a:schemeClr val="bg1"/>
                </a:solidFill>
                <a:sym typeface="Symbol" panose="05050102010706020507" pitchFamily="18" charset="2"/>
              </a:rPr>
              <a:t> BC = 2 DE </a:t>
            </a:r>
          </a:p>
          <a:p>
            <a:pPr algn="just"/>
            <a:r>
              <a:rPr lang="en-US" sz="2400" b="1">
                <a:solidFill>
                  <a:schemeClr val="bg1"/>
                </a:solidFill>
                <a:sym typeface="Symbol" panose="05050102010706020507" pitchFamily="18" charset="2"/>
              </a:rPr>
              <a:t> BC = 2 . 50 = 100(m) </a:t>
            </a:r>
          </a:p>
        </p:txBody>
      </p:sp>
      <p:sp>
        <p:nvSpPr>
          <p:cNvPr id="46099" name="Text Box 19"/>
          <p:cNvSpPr txBox="1">
            <a:spLocks noChangeArrowheads="1"/>
          </p:cNvSpPr>
          <p:nvPr/>
        </p:nvSpPr>
        <p:spPr bwMode="auto">
          <a:xfrm>
            <a:off x="5029200" y="6403975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>
                <a:solidFill>
                  <a:schemeClr val="bg1"/>
                </a:solidFill>
                <a:sym typeface="Symbol" panose="05050102010706020507" pitchFamily="18" charset="2"/>
              </a:rPr>
              <a:t>Vậy BC = 100m</a:t>
            </a:r>
          </a:p>
        </p:txBody>
      </p:sp>
      <p:sp>
        <p:nvSpPr>
          <p:cNvPr id="17" name="WordArt 7">
            <a:extLst>
              <a:ext uri="{FF2B5EF4-FFF2-40B4-BE49-F238E27FC236}">
                <a16:creationId xmlns:a16="http://schemas.microsoft.com/office/drawing/2014/main" id="{B215D022-09F1-119B-539B-A244BEBFC01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09800" y="23814"/>
            <a:ext cx="7696200" cy="433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000" b="1" kern="1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4: ĐƯỜNG TRUNG BÌNH CỦA TAM GIÁC, HÌNH THANG</a:t>
            </a:r>
            <a:endParaRPr lang="en-US" sz="2000" b="1" kern="1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12">
            <a:hlinkClick r:id="rId5"/>
            <a:extLst>
              <a:ext uri="{FF2B5EF4-FFF2-40B4-BE49-F238E27FC236}">
                <a16:creationId xmlns:a16="http://schemas.microsoft.com/office/drawing/2014/main" id="{1641C38E-29CA-BD08-92D2-CF03DB12A8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284" y="2071843"/>
            <a:ext cx="568325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Định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lí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2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: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" name="Text Box 24">
            <a:hlinkClick r:id="rId5"/>
            <a:extLst>
              <a:ext uri="{FF2B5EF4-FFF2-40B4-BE49-F238E27FC236}">
                <a16:creationId xmlns:a16="http://schemas.microsoft.com/office/drawing/2014/main" id="{0917823D-754F-C4AF-FC58-E345A6AEE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284" y="1162503"/>
            <a:ext cx="5638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Định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lí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1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: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4" name="Text Box 6">
            <a:extLst>
              <a:ext uri="{FF2B5EF4-FFF2-40B4-BE49-F238E27FC236}">
                <a16:creationId xmlns:a16="http://schemas.microsoft.com/office/drawing/2014/main" id="{A1E8C226-9937-2C2E-796D-CB061DDEC8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25" y="638175"/>
            <a:ext cx="472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1.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Đường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trung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bình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của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tam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giác</a:t>
            </a:r>
            <a:endParaRPr lang="en-US" sz="2400" b="1" u="sng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" name="Text Box 8">
            <a:extLst>
              <a:ext uri="{FF2B5EF4-FFF2-40B4-BE49-F238E27FC236}">
                <a16:creationId xmlns:a16="http://schemas.microsoft.com/office/drawing/2014/main" id="{D87ACEF5-37EB-47AB-8BE2-92936B4284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25" y="1665443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 dirty="0">
                <a:solidFill>
                  <a:srgbClr val="FFFF00"/>
                </a:solidFill>
                <a:sym typeface="Wingdings" panose="05000000000000000000" pitchFamily="2" charset="2"/>
              </a:rPr>
              <a:t> </a:t>
            </a:r>
            <a:r>
              <a:rPr lang="en-US" sz="2400" b="1" dirty="0" err="1">
                <a:solidFill>
                  <a:srgbClr val="FFFF00"/>
                </a:solidFill>
              </a:rPr>
              <a:t>Định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nghĩa</a:t>
            </a:r>
            <a:r>
              <a:rPr lang="en-US" sz="2400" b="1" dirty="0">
                <a:solidFill>
                  <a:srgbClr val="FFFF00"/>
                </a:solidFill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6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6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6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60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60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6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6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46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46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90" grpId="0"/>
      <p:bldP spid="46092" grpId="0" animBg="1"/>
      <p:bldP spid="46093" grpId="0"/>
      <p:bldP spid="46095" grpId="0"/>
      <p:bldP spid="46096" grpId="0"/>
      <p:bldP spid="4609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4"/>
          <p:cNvSpPr>
            <a:spLocks noChangeArrowheads="1" noChangeShapeType="1" noTextEdit="1"/>
          </p:cNvSpPr>
          <p:nvPr/>
        </p:nvSpPr>
        <p:spPr bwMode="auto">
          <a:xfrm>
            <a:off x="2209800" y="23814"/>
            <a:ext cx="7696200" cy="433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000" b="1" kern="1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4: ĐƯỜNG TRUNG BÌNH CỦA TAM GIÁC, HÌNH THANG</a:t>
            </a:r>
            <a:endParaRPr lang="en-US" sz="2000" b="1" kern="1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39" name="Line 5"/>
          <p:cNvSpPr>
            <a:spLocks noChangeShapeType="1"/>
          </p:cNvSpPr>
          <p:nvPr/>
        </p:nvSpPr>
        <p:spPr bwMode="auto">
          <a:xfrm>
            <a:off x="6096000" y="685800"/>
            <a:ext cx="0" cy="61722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6324600" y="4572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 dirty="0" err="1">
                <a:solidFill>
                  <a:schemeClr val="bg1"/>
                </a:solidFill>
              </a:rPr>
              <a:t>Bài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tập</a:t>
            </a:r>
            <a:r>
              <a:rPr lang="en-US" sz="2400" b="1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48139" name="Text Box 11"/>
          <p:cNvSpPr txBox="1">
            <a:spLocks noChangeArrowheads="1"/>
          </p:cNvSpPr>
          <p:nvPr/>
        </p:nvSpPr>
        <p:spPr bwMode="auto">
          <a:xfrm>
            <a:off x="7543800" y="457200"/>
            <a:ext cx="3124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>
                <a:solidFill>
                  <a:schemeClr val="bg1"/>
                </a:solidFill>
              </a:rPr>
              <a:t>Bài 20 trang 79 SGK</a:t>
            </a:r>
          </a:p>
        </p:txBody>
      </p:sp>
      <p:sp>
        <p:nvSpPr>
          <p:cNvPr id="48140" name="Text Box 12"/>
          <p:cNvSpPr txBox="1">
            <a:spLocks noChangeArrowheads="1"/>
          </p:cNvSpPr>
          <p:nvPr/>
        </p:nvSpPr>
        <p:spPr bwMode="auto">
          <a:xfrm>
            <a:off x="6324600" y="914400"/>
            <a:ext cx="28956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 dirty="0" err="1">
                <a:solidFill>
                  <a:schemeClr val="bg1"/>
                </a:solidFill>
              </a:rPr>
              <a:t>Tìm</a:t>
            </a:r>
            <a:r>
              <a:rPr lang="en-US" sz="2400" b="1" dirty="0">
                <a:solidFill>
                  <a:schemeClr val="bg1"/>
                </a:solidFill>
              </a:rPr>
              <a:t> x </a:t>
            </a:r>
            <a:r>
              <a:rPr lang="en-US" sz="2400" b="1" dirty="0" err="1">
                <a:solidFill>
                  <a:schemeClr val="bg1"/>
                </a:solidFill>
              </a:rPr>
              <a:t>trên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hình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ve</a:t>
            </a:r>
            <a:r>
              <a:rPr lang="en-US" sz="2400" b="1" dirty="0">
                <a:solidFill>
                  <a:schemeClr val="bg1"/>
                </a:solidFill>
              </a:rPr>
              <a:t>̃: </a:t>
            </a:r>
          </a:p>
        </p:txBody>
      </p:sp>
      <p:pic>
        <p:nvPicPr>
          <p:cNvPr id="48141" name="Picture 1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1" y="1366838"/>
            <a:ext cx="3509963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7620000" y="35052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 dirty="0">
                <a:solidFill>
                  <a:schemeClr val="bg1"/>
                </a:solidFill>
                <a:sym typeface="Wingdings" panose="05000000000000000000" pitchFamily="2" charset="2"/>
              </a:rPr>
              <a:t> </a:t>
            </a:r>
            <a:r>
              <a:rPr lang="en-US" sz="2400" b="1" dirty="0" err="1">
                <a:solidFill>
                  <a:schemeClr val="bg1"/>
                </a:solidFill>
              </a:rPr>
              <a:t>Giải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48143" name="Text Box 15"/>
          <p:cNvSpPr txBox="1">
            <a:spLocks noChangeArrowheads="1"/>
          </p:cNvSpPr>
          <p:nvPr/>
        </p:nvSpPr>
        <p:spPr bwMode="auto">
          <a:xfrm>
            <a:off x="6248400" y="3886200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>
                <a:solidFill>
                  <a:schemeClr val="bg1"/>
                </a:solidFill>
              </a:rPr>
              <a:t>Trong </a:t>
            </a:r>
            <a:r>
              <a:rPr lang="en-US" sz="2400" b="1">
                <a:solidFill>
                  <a:schemeClr val="bg1"/>
                </a:solidFill>
                <a:sym typeface="Symbol" panose="05050102010706020507" pitchFamily="18" charset="2"/>
              </a:rPr>
              <a:t>ABC, có: </a:t>
            </a:r>
          </a:p>
        </p:txBody>
      </p:sp>
      <p:sp>
        <p:nvSpPr>
          <p:cNvPr id="48146" name="Text Box 18"/>
          <p:cNvSpPr txBox="1">
            <a:spLocks noChangeArrowheads="1"/>
          </p:cNvSpPr>
          <p:nvPr/>
        </p:nvSpPr>
        <p:spPr bwMode="auto">
          <a:xfrm>
            <a:off x="6248400" y="4643439"/>
            <a:ext cx="4419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>
                <a:solidFill>
                  <a:schemeClr val="bg1"/>
                </a:solidFill>
              </a:rPr>
              <a:t>Mà hai góc này ở vị trí đồng vị nên KI // BC</a:t>
            </a:r>
            <a:endParaRPr lang="en-US" sz="2400" b="1">
              <a:solidFill>
                <a:schemeClr val="bg1"/>
              </a:solidFill>
              <a:sym typeface="Symbol" panose="05050102010706020507" pitchFamily="18" charset="2"/>
            </a:endParaRPr>
          </a:p>
        </p:txBody>
      </p:sp>
      <p:sp>
        <p:nvSpPr>
          <p:cNvPr id="48147" name="Text Box 19"/>
          <p:cNvSpPr txBox="1">
            <a:spLocks noChangeArrowheads="1"/>
          </p:cNvSpPr>
          <p:nvPr/>
        </p:nvSpPr>
        <p:spPr bwMode="auto">
          <a:xfrm>
            <a:off x="6267450" y="5338763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 dirty="0">
                <a:solidFill>
                  <a:schemeClr val="bg1"/>
                </a:solidFill>
                <a:sym typeface="Symbol" panose="05050102010706020507" pitchFamily="18" charset="2"/>
              </a:rPr>
              <a:t>Ta </a:t>
            </a:r>
            <a:r>
              <a:rPr lang="en-US" sz="2400" b="1" dirty="0" err="1">
                <a:solidFill>
                  <a:schemeClr val="bg1"/>
                </a:solidFill>
                <a:sym typeface="Symbol" panose="05050102010706020507" pitchFamily="18" charset="2"/>
              </a:rPr>
              <a:t>lại</a:t>
            </a:r>
            <a:r>
              <a:rPr lang="en-US" sz="2400" b="1" dirty="0">
                <a:solidFill>
                  <a:schemeClr val="bg1"/>
                </a:solidFill>
                <a:sym typeface="Symbol" panose="05050102010706020507" pitchFamily="18" charset="2"/>
              </a:rPr>
              <a:t> có: AK = KC </a:t>
            </a:r>
          </a:p>
        </p:txBody>
      </p:sp>
      <p:sp>
        <p:nvSpPr>
          <p:cNvPr id="48148" name="Text Box 20"/>
          <p:cNvSpPr txBox="1">
            <a:spLocks noChangeArrowheads="1"/>
          </p:cNvSpPr>
          <p:nvPr/>
        </p:nvSpPr>
        <p:spPr bwMode="auto">
          <a:xfrm>
            <a:off x="6248400" y="5614988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>
                <a:solidFill>
                  <a:schemeClr val="bg1"/>
                </a:solidFill>
                <a:sym typeface="Symbol" panose="05050102010706020507" pitchFamily="18" charset="2"/>
              </a:rPr>
              <a:t>Nên AI = IB (đl1) </a:t>
            </a:r>
          </a:p>
        </p:txBody>
      </p:sp>
      <p:sp>
        <p:nvSpPr>
          <p:cNvPr id="48149" name="Text Box 21"/>
          <p:cNvSpPr txBox="1">
            <a:spLocks noChangeArrowheads="1"/>
          </p:cNvSpPr>
          <p:nvPr/>
        </p:nvSpPr>
        <p:spPr bwMode="auto">
          <a:xfrm>
            <a:off x="6272213" y="6019801"/>
            <a:ext cx="4267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>
                <a:solidFill>
                  <a:schemeClr val="bg1"/>
                </a:solidFill>
                <a:sym typeface="Symbol" panose="05050102010706020507" pitchFamily="18" charset="2"/>
              </a:rPr>
              <a:t>Vì IB = 10cm Vậy AI = 10cm hay x = 10cm</a:t>
            </a: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7608316"/>
              </p:ext>
            </p:extLst>
          </p:nvPr>
        </p:nvGraphicFramePr>
        <p:xfrm>
          <a:off x="6353176" y="4262438"/>
          <a:ext cx="258921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55600" imgH="228600" progId="Equation.DSMT4">
                  <p:embed/>
                </p:oleObj>
              </mc:Choice>
              <mc:Fallback>
                <p:oleObj name="Equation" r:id="rId3" imgW="11556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3176" y="4262438"/>
                        <a:ext cx="2589213" cy="381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 Box 12">
            <a:hlinkClick r:id="rId5"/>
            <a:extLst>
              <a:ext uri="{FF2B5EF4-FFF2-40B4-BE49-F238E27FC236}">
                <a16:creationId xmlns:a16="http://schemas.microsoft.com/office/drawing/2014/main" id="{30D11FF3-AEA5-873A-DD5B-15439A0F46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284" y="2071843"/>
            <a:ext cx="568325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Định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lí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2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: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" name="Text Box 24">
            <a:hlinkClick r:id="rId5"/>
            <a:extLst>
              <a:ext uri="{FF2B5EF4-FFF2-40B4-BE49-F238E27FC236}">
                <a16:creationId xmlns:a16="http://schemas.microsoft.com/office/drawing/2014/main" id="{FD98C3AE-918D-187A-450F-457606BC3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284" y="1162503"/>
            <a:ext cx="5638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Định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lí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1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: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2" name="Text Box 6">
            <a:extLst>
              <a:ext uri="{FF2B5EF4-FFF2-40B4-BE49-F238E27FC236}">
                <a16:creationId xmlns:a16="http://schemas.microsoft.com/office/drawing/2014/main" id="{DA7EC4E1-2025-CFE1-70BE-6641D4E51F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25" y="638175"/>
            <a:ext cx="472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1.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Đường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trung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bình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của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tam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giác</a:t>
            </a:r>
            <a:endParaRPr lang="en-US" sz="2400" b="1" u="sng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" name="Text Box 8">
            <a:extLst>
              <a:ext uri="{FF2B5EF4-FFF2-40B4-BE49-F238E27FC236}">
                <a16:creationId xmlns:a16="http://schemas.microsoft.com/office/drawing/2014/main" id="{E82ABD2D-B3CC-0C77-C736-272CDFB098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25" y="1665443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 dirty="0">
                <a:solidFill>
                  <a:srgbClr val="FFFF00"/>
                </a:solidFill>
                <a:sym typeface="Wingdings" panose="05000000000000000000" pitchFamily="2" charset="2"/>
              </a:rPr>
              <a:t> </a:t>
            </a:r>
            <a:r>
              <a:rPr lang="en-US" sz="2400" b="1" dirty="0" err="1">
                <a:solidFill>
                  <a:srgbClr val="FFFF00"/>
                </a:solidFill>
              </a:rPr>
              <a:t>Định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nghĩa</a:t>
            </a:r>
            <a:r>
              <a:rPr lang="en-US" sz="2400" b="1" dirty="0">
                <a:solidFill>
                  <a:srgbClr val="FFFF00"/>
                </a:solidFill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48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8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48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8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8" grpId="0"/>
      <p:bldP spid="48139" grpId="0" animBg="1"/>
      <p:bldP spid="48140" grpId="0" animBg="1"/>
      <p:bldP spid="48142" grpId="0"/>
      <p:bldP spid="48146" grpId="0"/>
      <p:bldP spid="48147" grpId="0"/>
      <p:bldP spid="4814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7"/>
          <p:cNvSpPr>
            <a:spLocks noChangeArrowheads="1" noChangeShapeType="1" noTextEdit="1"/>
          </p:cNvSpPr>
          <p:nvPr/>
        </p:nvSpPr>
        <p:spPr bwMode="auto">
          <a:xfrm>
            <a:off x="2209800" y="23814"/>
            <a:ext cx="7696200" cy="433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000" b="1" kern="1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4: ĐƯỜNG TRUNG BÌNH CỦA TAM GIÁC, HÌNH THANG</a:t>
            </a:r>
            <a:endParaRPr lang="en-US" sz="2000" b="1" kern="1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Line 8"/>
          <p:cNvSpPr>
            <a:spLocks noChangeShapeType="1"/>
          </p:cNvSpPr>
          <p:nvPr/>
        </p:nvSpPr>
        <p:spPr bwMode="auto">
          <a:xfrm>
            <a:off x="6248400" y="685800"/>
            <a:ext cx="0" cy="61722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6319838" y="533400"/>
            <a:ext cx="31289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>
                <a:solidFill>
                  <a:srgbClr val="FFFF00"/>
                </a:solidFill>
                <a:cs typeface="Arial" panose="020B0604020202020204" pitchFamily="34" charset="0"/>
              </a:rPr>
              <a:t>Hướng</a:t>
            </a:r>
            <a:r>
              <a:rPr lang="en-US" sz="2400" b="1" dirty="0">
                <a:solidFill>
                  <a:srgbClr val="FFFF00"/>
                </a:solidFill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cs typeface="Arial" panose="020B0604020202020204" pitchFamily="34" charset="0"/>
              </a:rPr>
              <a:t>dẫn</a:t>
            </a:r>
            <a:r>
              <a:rPr lang="en-US" sz="2400" b="1" dirty="0">
                <a:solidFill>
                  <a:srgbClr val="FFFF00"/>
                </a:solidFill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cs typeface="Arial" panose="020B0604020202020204" pitchFamily="34" charset="0"/>
              </a:rPr>
              <a:t>vê</a:t>
            </a:r>
            <a:r>
              <a:rPr lang="en-US" sz="2400" b="1" dirty="0">
                <a:solidFill>
                  <a:srgbClr val="FFFF00"/>
                </a:solidFill>
                <a:cs typeface="Arial" panose="020B0604020202020204" pitchFamily="34" charset="0"/>
              </a:rPr>
              <a:t>̀ </a:t>
            </a:r>
            <a:r>
              <a:rPr lang="en-US" sz="2400" b="1" dirty="0" err="1">
                <a:solidFill>
                  <a:srgbClr val="FFFF00"/>
                </a:solidFill>
                <a:cs typeface="Arial" panose="020B0604020202020204" pitchFamily="34" charset="0"/>
              </a:rPr>
              <a:t>nha</a:t>
            </a:r>
            <a:r>
              <a:rPr lang="en-US" sz="2400" b="1" dirty="0">
                <a:solidFill>
                  <a:srgbClr val="FFFF00"/>
                </a:solidFill>
                <a:cs typeface="Arial" panose="020B0604020202020204" pitchFamily="34" charset="0"/>
              </a:rPr>
              <a:t>̀:</a:t>
            </a:r>
          </a:p>
        </p:txBody>
      </p:sp>
      <p:sp>
        <p:nvSpPr>
          <p:cNvPr id="39950" name="Text Box 14"/>
          <p:cNvSpPr txBox="1">
            <a:spLocks noChangeArrowheads="1"/>
          </p:cNvSpPr>
          <p:nvPr/>
        </p:nvSpPr>
        <p:spPr bwMode="auto">
          <a:xfrm>
            <a:off x="6629400" y="1043970"/>
            <a:ext cx="51054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Học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thuộc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định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nghĩa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định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ly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́ 1; 2.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Chứng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minh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lại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định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ly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́ 1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̀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định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ly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́ 2.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Làm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bài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tập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21; 22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trang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79 SGK</a:t>
            </a:r>
          </a:p>
        </p:txBody>
      </p:sp>
      <p:sp>
        <p:nvSpPr>
          <p:cNvPr id="39951" name="Text Box 15"/>
          <p:cNvSpPr txBox="1">
            <a:spLocks noChangeArrowheads="1"/>
          </p:cNvSpPr>
          <p:nvPr/>
        </p:nvSpPr>
        <p:spPr bwMode="auto">
          <a:xfrm>
            <a:off x="6324600" y="2909888"/>
            <a:ext cx="434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cs typeface="Arial" panose="020B0604020202020204" pitchFamily="34" charset="0"/>
              </a:rPr>
              <a:t>Hướng dẫn bài tập:</a:t>
            </a:r>
          </a:p>
        </p:txBody>
      </p:sp>
      <p:sp>
        <p:nvSpPr>
          <p:cNvPr id="39952" name="Text Box 16"/>
          <p:cNvSpPr txBox="1">
            <a:spLocks noChangeArrowheads="1"/>
          </p:cNvSpPr>
          <p:nvPr/>
        </p:nvSpPr>
        <p:spPr bwMode="auto">
          <a:xfrm>
            <a:off x="6553201" y="5723872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tabLst>
                <a:tab pos="1036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1036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1036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1036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1036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036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036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036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036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Xem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trước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phần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còn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lại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bài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9953" name="Text Box 17"/>
          <p:cNvSpPr txBox="1">
            <a:spLocks noChangeArrowheads="1"/>
          </p:cNvSpPr>
          <p:nvPr/>
        </p:nvSpPr>
        <p:spPr bwMode="auto">
          <a:xfrm>
            <a:off x="6353705" y="3347384"/>
            <a:ext cx="5105399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tabLst>
                <a:tab pos="1036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1036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1036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1036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1036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036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036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036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0366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Bài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21: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Áp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dụng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định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ly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́ 2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vào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tam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giác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OAB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Bài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22: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Áp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dụng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định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lí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2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vào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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BDC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Áp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dụng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định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lí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1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vào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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AEM</a:t>
            </a:r>
          </a:p>
        </p:txBody>
      </p:sp>
      <p:sp>
        <p:nvSpPr>
          <p:cNvPr id="13" name="Text Box 12">
            <a:hlinkClick r:id="rId2"/>
            <a:extLst>
              <a:ext uri="{FF2B5EF4-FFF2-40B4-BE49-F238E27FC236}">
                <a16:creationId xmlns:a16="http://schemas.microsoft.com/office/drawing/2014/main" id="{20F55016-09A5-5DA7-9F28-A6248BD71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284" y="2071843"/>
            <a:ext cx="568325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Định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lí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2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: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" name="Text Box 24">
            <a:hlinkClick r:id="rId2"/>
            <a:extLst>
              <a:ext uri="{FF2B5EF4-FFF2-40B4-BE49-F238E27FC236}">
                <a16:creationId xmlns:a16="http://schemas.microsoft.com/office/drawing/2014/main" id="{58BE1654-2B32-C944-C42A-2379ED057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284" y="1162503"/>
            <a:ext cx="5638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Định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lí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1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: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5" name="Text Box 6">
            <a:extLst>
              <a:ext uri="{FF2B5EF4-FFF2-40B4-BE49-F238E27FC236}">
                <a16:creationId xmlns:a16="http://schemas.microsoft.com/office/drawing/2014/main" id="{8D8879D4-0744-0AD6-2B9B-C4251901B8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25" y="638175"/>
            <a:ext cx="472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1.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Đường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trung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bình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của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tam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giác</a:t>
            </a:r>
            <a:endParaRPr lang="en-US" sz="2400" b="1" u="sng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" name="Text Box 8">
            <a:extLst>
              <a:ext uri="{FF2B5EF4-FFF2-40B4-BE49-F238E27FC236}">
                <a16:creationId xmlns:a16="http://schemas.microsoft.com/office/drawing/2014/main" id="{DBA4BF03-6D32-C4C7-0A8A-748703F28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25" y="1665443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 dirty="0">
                <a:solidFill>
                  <a:srgbClr val="FFFF00"/>
                </a:solidFill>
                <a:sym typeface="Wingdings" panose="05000000000000000000" pitchFamily="2" charset="2"/>
              </a:rPr>
              <a:t> </a:t>
            </a:r>
            <a:r>
              <a:rPr lang="en-US" sz="2400" b="1" dirty="0" err="1">
                <a:solidFill>
                  <a:srgbClr val="FFFF00"/>
                </a:solidFill>
              </a:rPr>
              <a:t>Định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nghĩa</a:t>
            </a:r>
            <a:r>
              <a:rPr lang="en-US" sz="2400" b="1" dirty="0">
                <a:solidFill>
                  <a:srgbClr val="FFFF00"/>
                </a:solidFill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9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9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9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9" grpId="0"/>
      <p:bldP spid="39950" grpId="0"/>
      <p:bldP spid="39951" grpId="0"/>
      <p:bldP spid="39952" grpId="0"/>
      <p:bldP spid="3995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0" name="Group 6"/>
          <p:cNvGrpSpPr>
            <a:grpSpLocks/>
          </p:cNvGrpSpPr>
          <p:nvPr/>
        </p:nvGrpSpPr>
        <p:grpSpPr bwMode="auto">
          <a:xfrm>
            <a:off x="1552575" y="38100"/>
            <a:ext cx="4014470" cy="685800"/>
            <a:chOff x="240" y="144"/>
            <a:chExt cx="5232" cy="432"/>
          </a:xfrm>
        </p:grpSpPr>
        <p:sp>
          <p:nvSpPr>
            <p:cNvPr id="3081" name="Line 7"/>
            <p:cNvSpPr>
              <a:spLocks noChangeShapeType="1"/>
            </p:cNvSpPr>
            <p:nvPr/>
          </p:nvSpPr>
          <p:spPr bwMode="auto">
            <a:xfrm>
              <a:off x="240" y="480"/>
              <a:ext cx="5232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pic>
          <p:nvPicPr>
            <p:cNvPr id="3082" name="Picture 8" descr="FIL297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144"/>
              <a:ext cx="432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1676400" y="484188"/>
            <a:ext cx="8534400" cy="180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</a:rPr>
              <a:t>1. </a:t>
            </a:r>
            <a:r>
              <a:rPr lang="en-US" sz="2800" dirty="0" err="1">
                <a:solidFill>
                  <a:schemeClr val="bg1"/>
                </a:solidFill>
              </a:rPr>
              <a:t>Phát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biểu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định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nghĩa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hình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thang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cân</a:t>
            </a:r>
            <a:endParaRPr lang="en-US" sz="2800" dirty="0">
              <a:solidFill>
                <a:schemeClr val="bg1"/>
              </a:solidFill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</a:rPr>
              <a:t>2. </a:t>
            </a:r>
            <a:r>
              <a:rPr lang="en-US" sz="2800" dirty="0" err="1">
                <a:solidFill>
                  <a:schemeClr val="bg1"/>
                </a:solidFill>
              </a:rPr>
              <a:t>Tính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chất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của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hình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thang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cân</a:t>
            </a:r>
            <a:endParaRPr lang="en-US" sz="2800" dirty="0">
              <a:solidFill>
                <a:schemeClr val="bg1"/>
              </a:solidFill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</a:rPr>
              <a:t>3. </a:t>
            </a:r>
            <a:r>
              <a:rPr lang="en-US" sz="2800" dirty="0" err="1">
                <a:solidFill>
                  <a:schemeClr val="bg1"/>
                </a:solidFill>
              </a:rPr>
              <a:t>Nêu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dấu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hiệu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nhận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biết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hình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thang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cân</a:t>
            </a:r>
            <a:r>
              <a:rPr lang="en-US" sz="28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1905000" y="2819400"/>
            <a:ext cx="8534400" cy="2655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</a:rPr>
              <a:t>1. Hình thang cân là hình thang có hai góc kề một đáy bằng nhau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</a:rPr>
              <a:t>2. Tính chất của hình thang cân: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</a:rPr>
              <a:t>Trong hình thang cân, hai cạnh bên bằng nhau, hai đường chéo bằng nhau. </a:t>
            </a:r>
          </a:p>
        </p:txBody>
      </p:sp>
      <p:sp>
        <p:nvSpPr>
          <p:cNvPr id="34827" name="Text Box 11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1905000" y="2286000"/>
            <a:ext cx="754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FFFF00"/>
                </a:solidFill>
              </a:rPr>
              <a:t>TRẢ LỜI</a:t>
            </a:r>
          </a:p>
        </p:txBody>
      </p:sp>
      <p:sp>
        <p:nvSpPr>
          <p:cNvPr id="34828" name="Text Box 12"/>
          <p:cNvSpPr txBox="1">
            <a:spLocks noChangeArrowheads="1"/>
          </p:cNvSpPr>
          <p:nvPr/>
        </p:nvSpPr>
        <p:spPr bwMode="auto">
          <a:xfrm>
            <a:off x="1905000" y="2819400"/>
            <a:ext cx="8534400" cy="3297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</a:rPr>
              <a:t>3. Dấu hiệu nhận biết hình thang cân: 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</a:rPr>
              <a:t>Hình thang có hai góc kề một đáy bằng nhau là hình thang cân.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800">
                <a:solidFill>
                  <a:schemeClr val="bg1"/>
                </a:solidFill>
              </a:rPr>
              <a:t>Hình thang có hai đường chéo bằng nhau là hình thang cân.</a:t>
            </a:r>
          </a:p>
          <a:p>
            <a:pPr algn="just" eaLnBrk="1" hangingPunct="1">
              <a:spcBef>
                <a:spcPct val="50000"/>
              </a:spcBef>
            </a:pPr>
            <a:endParaRPr lang="en-US" sz="28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34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34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34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34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34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34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240"/>
                            </p:stCondLst>
                            <p:childTnLst>
                              <p:par>
                                <p:cTn id="2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48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48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48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35" dur="500"/>
                                        <p:tgtEl>
                                          <p:spTgt spid="34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34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348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5" grpId="0"/>
      <p:bldP spid="34826" grpId="0" build="allAtOnce"/>
      <p:bldP spid="34827" grpId="0"/>
      <p:bldP spid="348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1981200" y="1676400"/>
            <a:ext cx="3657600" cy="308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800" b="1" dirty="0" err="1">
                <a:solidFill>
                  <a:schemeClr val="bg1"/>
                </a:solidFill>
              </a:rPr>
              <a:t>Giữa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hai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điểm</a:t>
            </a:r>
            <a:r>
              <a:rPr lang="en-US" sz="2800" b="1" dirty="0">
                <a:solidFill>
                  <a:schemeClr val="bg1"/>
                </a:solidFill>
              </a:rPr>
              <a:t> B </a:t>
            </a:r>
            <a:r>
              <a:rPr lang="en-US" sz="2800" b="1" dirty="0" err="1">
                <a:solidFill>
                  <a:schemeClr val="bg1"/>
                </a:solidFill>
              </a:rPr>
              <a:t>va</a:t>
            </a:r>
            <a:r>
              <a:rPr lang="en-US" sz="2800" b="1" dirty="0">
                <a:solidFill>
                  <a:schemeClr val="bg1"/>
                </a:solidFill>
              </a:rPr>
              <a:t>̀ C có </a:t>
            </a:r>
            <a:r>
              <a:rPr lang="en-US" sz="2800" b="1" dirty="0" err="1">
                <a:solidFill>
                  <a:schemeClr val="bg1"/>
                </a:solidFill>
              </a:rPr>
              <a:t>chướng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ngại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vật</a:t>
            </a:r>
            <a:r>
              <a:rPr lang="en-US" sz="2800" b="1" dirty="0">
                <a:solidFill>
                  <a:schemeClr val="bg1"/>
                </a:solidFill>
              </a:rPr>
              <a:t> (</a:t>
            </a:r>
            <a:r>
              <a:rPr lang="en-US" sz="2800" b="1" dirty="0" err="1">
                <a:solidFill>
                  <a:schemeClr val="bg1"/>
                </a:solidFill>
              </a:rPr>
              <a:t>hình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bên</a:t>
            </a:r>
            <a:r>
              <a:rPr lang="en-US" sz="2800" b="1" dirty="0">
                <a:solidFill>
                  <a:schemeClr val="bg1"/>
                </a:solidFill>
              </a:rPr>
              <a:t>). ta có </a:t>
            </a:r>
            <a:r>
              <a:rPr lang="en-US" sz="2800" b="1" dirty="0" err="1">
                <a:solidFill>
                  <a:schemeClr val="bg1"/>
                </a:solidFill>
              </a:rPr>
              <a:t>thê</a:t>
            </a:r>
            <a:r>
              <a:rPr lang="en-US" sz="2800" b="1" dirty="0">
                <a:solidFill>
                  <a:schemeClr val="bg1"/>
                </a:solidFill>
              </a:rPr>
              <a:t>̉ </a:t>
            </a:r>
            <a:r>
              <a:rPr lang="en-US" sz="2800" b="1" dirty="0" err="1">
                <a:solidFill>
                  <a:schemeClr val="bg1"/>
                </a:solidFill>
              </a:rPr>
              <a:t>tính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được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khoảng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cách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giữa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hai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điểm</a:t>
            </a:r>
            <a:r>
              <a:rPr lang="en-US" sz="2800" b="1" dirty="0">
                <a:solidFill>
                  <a:schemeClr val="bg1"/>
                </a:solidFill>
              </a:rPr>
              <a:t> B </a:t>
            </a:r>
            <a:r>
              <a:rPr lang="en-US" sz="2800" b="1" dirty="0" err="1">
                <a:solidFill>
                  <a:schemeClr val="bg1"/>
                </a:solidFill>
              </a:rPr>
              <a:t>va</a:t>
            </a:r>
            <a:r>
              <a:rPr lang="en-US" sz="2800" b="1" dirty="0">
                <a:solidFill>
                  <a:schemeClr val="bg1"/>
                </a:solidFill>
              </a:rPr>
              <a:t>̀ C </a:t>
            </a:r>
            <a:r>
              <a:rPr lang="en-US" sz="2800" b="1" dirty="0" err="1">
                <a:solidFill>
                  <a:schemeClr val="bg1"/>
                </a:solidFill>
              </a:rPr>
              <a:t>không</a:t>
            </a:r>
            <a:r>
              <a:rPr lang="en-US" sz="2800" b="1" dirty="0">
                <a:solidFill>
                  <a:schemeClr val="bg1"/>
                </a:solidFill>
              </a:rPr>
              <a:t>?</a:t>
            </a:r>
          </a:p>
        </p:txBody>
      </p:sp>
      <p:pic>
        <p:nvPicPr>
          <p:cNvPr id="40965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752601"/>
            <a:ext cx="4095750" cy="340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00" name="AutoShape 6" descr="Dashed horizontal"/>
          <p:cNvSpPr>
            <a:spLocks noChangeArrowheads="1"/>
          </p:cNvSpPr>
          <p:nvPr/>
        </p:nvSpPr>
        <p:spPr bwMode="auto">
          <a:xfrm rot="-720688">
            <a:off x="7002463" y="2362200"/>
            <a:ext cx="1752600" cy="533400"/>
          </a:xfrm>
          <a:prstGeom prst="cloudCallout">
            <a:avLst>
              <a:gd name="adj1" fmla="val -13782"/>
              <a:gd name="adj2" fmla="val 20801"/>
            </a:avLst>
          </a:prstGeom>
          <a:pattFill prst="dashHorz">
            <a:fgClr>
              <a:schemeClr val="tx1"/>
            </a:fgClr>
            <a:bgClr>
              <a:schemeClr val="bg1"/>
            </a:bgClr>
          </a:patt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/>
          </a:p>
        </p:txBody>
      </p:sp>
      <p:sp>
        <p:nvSpPr>
          <p:cNvPr id="4101" name="Line 7"/>
          <p:cNvSpPr>
            <a:spLocks noChangeShapeType="1"/>
          </p:cNvSpPr>
          <p:nvPr/>
        </p:nvSpPr>
        <p:spPr bwMode="auto">
          <a:xfrm flipV="1">
            <a:off x="6248400" y="1981200"/>
            <a:ext cx="3505200" cy="1219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" name="Text Box 8"/>
          <p:cNvSpPr txBox="1">
            <a:spLocks noChangeArrowheads="1"/>
          </p:cNvSpPr>
          <p:nvPr/>
        </p:nvSpPr>
        <p:spPr bwMode="auto">
          <a:xfrm>
            <a:off x="5919788" y="2971800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4103" name="Text Box 9"/>
          <p:cNvSpPr txBox="1">
            <a:spLocks noChangeArrowheads="1"/>
          </p:cNvSpPr>
          <p:nvPr/>
        </p:nvSpPr>
        <p:spPr bwMode="auto">
          <a:xfrm>
            <a:off x="9661526" y="18129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 dirty="0">
                <a:solidFill>
                  <a:schemeClr val="bg1"/>
                </a:solidFill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09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96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4"/>
          <p:cNvSpPr>
            <a:spLocks noChangeArrowheads="1" noChangeShapeType="1" noTextEdit="1"/>
          </p:cNvSpPr>
          <p:nvPr/>
        </p:nvSpPr>
        <p:spPr bwMode="auto">
          <a:xfrm>
            <a:off x="2209800" y="23813"/>
            <a:ext cx="7696200" cy="342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000" b="1" kern="1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4: ĐƯỜNG TRUNG BÌNH CỦA TAM GIÁC, HÌNH THANG</a:t>
            </a:r>
            <a:endParaRPr lang="en-US" sz="2000" b="1" kern="1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Line 5"/>
          <p:cNvSpPr>
            <a:spLocks noChangeShapeType="1"/>
          </p:cNvSpPr>
          <p:nvPr/>
        </p:nvSpPr>
        <p:spPr bwMode="auto">
          <a:xfrm>
            <a:off x="6248400" y="557213"/>
            <a:ext cx="0" cy="61722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276225" y="638175"/>
            <a:ext cx="472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1.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Đường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trung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bình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của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tam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giác</a:t>
            </a:r>
            <a:endParaRPr lang="en-US" sz="2400" b="1" u="sng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847" name="Text Box 7">
            <a:hlinkClick r:id="rId2"/>
          </p:cNvPr>
          <p:cNvSpPr txBox="1">
            <a:spLocks noChangeArrowheads="1"/>
          </p:cNvSpPr>
          <p:nvPr/>
        </p:nvSpPr>
        <p:spPr bwMode="auto">
          <a:xfrm>
            <a:off x="6248400" y="638175"/>
            <a:ext cx="55626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indent="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?1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Ve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̃ tam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giác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ABC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bất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ky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̀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rồi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lấy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trung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điểm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D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của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AB. Qua D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ve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̃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đường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thẳng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song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song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với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BC,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đường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thẳng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này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cắt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AC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tại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E.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Bằng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sát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hãy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nêu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dư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̣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đoán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vê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̀ vị trí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điểm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E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cạnh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AC</a:t>
            </a:r>
          </a:p>
        </p:txBody>
      </p:sp>
      <p:sp>
        <p:nvSpPr>
          <p:cNvPr id="35848" name="AutoShape 8"/>
          <p:cNvSpPr>
            <a:spLocks noChangeArrowheads="1"/>
          </p:cNvSpPr>
          <p:nvPr/>
        </p:nvSpPr>
        <p:spPr bwMode="auto">
          <a:xfrm>
            <a:off x="7239000" y="3071813"/>
            <a:ext cx="2819400" cy="1828800"/>
          </a:xfrm>
          <a:prstGeom prst="triangle">
            <a:avLst>
              <a:gd name="adj" fmla="val 16500"/>
            </a:avLst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5849" name="Line 9"/>
          <p:cNvSpPr>
            <a:spLocks noChangeShapeType="1"/>
          </p:cNvSpPr>
          <p:nvPr/>
        </p:nvSpPr>
        <p:spPr bwMode="auto">
          <a:xfrm>
            <a:off x="7467601" y="3990975"/>
            <a:ext cx="1389063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7496176" y="2709863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35851" name="Text Box 11"/>
          <p:cNvSpPr txBox="1">
            <a:spLocks noChangeArrowheads="1"/>
          </p:cNvSpPr>
          <p:nvPr/>
        </p:nvSpPr>
        <p:spPr bwMode="auto">
          <a:xfrm>
            <a:off x="6886576" y="4786313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5852" name="Text Box 12"/>
          <p:cNvSpPr txBox="1">
            <a:spLocks noChangeArrowheads="1"/>
          </p:cNvSpPr>
          <p:nvPr/>
        </p:nvSpPr>
        <p:spPr bwMode="auto">
          <a:xfrm>
            <a:off x="10020301" y="4672013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35853" name="Text Box 13"/>
          <p:cNvSpPr txBox="1">
            <a:spLocks noChangeArrowheads="1"/>
          </p:cNvSpPr>
          <p:nvPr/>
        </p:nvSpPr>
        <p:spPr bwMode="auto">
          <a:xfrm>
            <a:off x="7034213" y="3714750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35854" name="Text Box 14"/>
          <p:cNvSpPr txBox="1">
            <a:spLocks noChangeArrowheads="1"/>
          </p:cNvSpPr>
          <p:nvPr/>
        </p:nvSpPr>
        <p:spPr bwMode="auto">
          <a:xfrm>
            <a:off x="8720138" y="3595688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 dirty="0">
                <a:solidFill>
                  <a:schemeClr val="bg1"/>
                </a:solidFill>
              </a:rPr>
              <a:t>E</a:t>
            </a:r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>
            <a:off x="7467600" y="3681413"/>
            <a:ext cx="152400" cy="76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>
            <a:off x="7315200" y="4291013"/>
            <a:ext cx="152400" cy="76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2611" name="Picture 83" descr="thuoc"/>
          <p:cNvPicPr>
            <a:picLocks noChangeAspect="1" noChangeArrowheads="1"/>
          </p:cNvPicPr>
          <p:nvPr/>
        </p:nvPicPr>
        <p:blipFill>
          <a:blip r:embed="rId3">
            <a:lum bright="-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094"/>
          <a:stretch>
            <a:fillRect/>
          </a:stretch>
        </p:blipFill>
        <p:spPr bwMode="auto">
          <a:xfrm rot="7690974">
            <a:off x="9392445" y="1794670"/>
            <a:ext cx="566737" cy="6492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858" name="Text Box 18"/>
          <p:cNvSpPr txBox="1">
            <a:spLocks noChangeArrowheads="1"/>
          </p:cNvSpPr>
          <p:nvPr/>
        </p:nvSpPr>
        <p:spPr bwMode="auto">
          <a:xfrm>
            <a:off x="6248401" y="5062539"/>
            <a:ext cx="414496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Đường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thẳng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DE có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những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điều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kiện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gi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̀?</a:t>
            </a:r>
          </a:p>
        </p:txBody>
      </p:sp>
      <p:sp>
        <p:nvSpPr>
          <p:cNvPr id="35859" name="Text Box 19"/>
          <p:cNvSpPr txBox="1">
            <a:spLocks noChangeArrowheads="1"/>
          </p:cNvSpPr>
          <p:nvPr/>
        </p:nvSpPr>
        <p:spPr bwMode="auto">
          <a:xfrm>
            <a:off x="6248400" y="5729288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DE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qua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trung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điểm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1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cạnh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860" name="Text Box 20"/>
          <p:cNvSpPr txBox="1">
            <a:spLocks noChangeArrowheads="1"/>
          </p:cNvSpPr>
          <p:nvPr/>
        </p:nvSpPr>
        <p:spPr bwMode="auto">
          <a:xfrm>
            <a:off x="6238875" y="6057900"/>
            <a:ext cx="434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DE song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song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với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cạnh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thư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́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hai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861" name="Text Box 21"/>
          <p:cNvSpPr txBox="1">
            <a:spLocks noChangeArrowheads="1"/>
          </p:cNvSpPr>
          <p:nvPr/>
        </p:nvSpPr>
        <p:spPr bwMode="auto">
          <a:xfrm>
            <a:off x="6248400" y="6400800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Đường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thẳng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DE có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tính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chất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̀?</a:t>
            </a:r>
          </a:p>
        </p:txBody>
      </p:sp>
      <p:sp>
        <p:nvSpPr>
          <p:cNvPr id="35862" name="Text Box 22"/>
          <p:cNvSpPr txBox="1">
            <a:spLocks noChangeArrowheads="1"/>
          </p:cNvSpPr>
          <p:nvPr/>
        </p:nvSpPr>
        <p:spPr bwMode="auto">
          <a:xfrm>
            <a:off x="6296521" y="6426304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sz="2400" b="1" dirty="0">
                <a:solidFill>
                  <a:srgbClr val="FFFF00"/>
                </a:solidFill>
                <a:sym typeface="Symbol" panose="05050102010706020507" pitchFamily="18" charset="2"/>
              </a:rPr>
              <a:t> 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</a:rPr>
              <a:t>DE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đi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</a:rPr>
              <a:t> qua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trung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điểm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cạnh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thư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</a:rPr>
              <a:t>́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ba</a:t>
            </a:r>
            <a:endParaRPr lang="en-US" sz="2000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500"/>
                                        <p:tgtEl>
                                          <p:spTgt spid="22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6" dur="500"/>
                                        <p:tgtEl>
                                          <p:spTgt spid="226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5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5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5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358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5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7" grpId="0"/>
      <p:bldP spid="35848" grpId="0" animBg="1"/>
      <p:bldP spid="35849" grpId="0" animBg="1"/>
      <p:bldP spid="35850" grpId="0"/>
      <p:bldP spid="35851" grpId="0"/>
      <p:bldP spid="35852" grpId="0"/>
      <p:bldP spid="35853" grpId="0"/>
      <p:bldP spid="35854" grpId="0"/>
      <p:bldP spid="35855" grpId="0" animBg="1"/>
      <p:bldP spid="35856" grpId="0" animBg="1"/>
      <p:bldP spid="35858" grpId="0"/>
      <p:bldP spid="35859" grpId="0"/>
      <p:bldP spid="35860" grpId="0"/>
      <p:bldP spid="35861" grpId="0"/>
      <p:bldP spid="35861" grpId="1"/>
      <p:bldP spid="3586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4"/>
          <p:cNvSpPr>
            <a:spLocks noChangeArrowheads="1" noChangeShapeType="1" noTextEdit="1"/>
          </p:cNvSpPr>
          <p:nvPr/>
        </p:nvSpPr>
        <p:spPr bwMode="auto">
          <a:xfrm>
            <a:off x="2209800" y="23814"/>
            <a:ext cx="7696200" cy="433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000" b="1" kern="1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4: ĐƯỜNG TRUNG BÌNH CỦA TAM GIÁC, HÌNH THANG</a:t>
            </a:r>
            <a:endParaRPr lang="en-US" sz="2000" b="1" kern="1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Line 5"/>
          <p:cNvSpPr>
            <a:spLocks noChangeShapeType="1"/>
          </p:cNvSpPr>
          <p:nvPr/>
        </p:nvSpPr>
        <p:spPr bwMode="auto">
          <a:xfrm>
            <a:off x="6248400" y="557213"/>
            <a:ext cx="0" cy="61722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49" name="AutoShape 8"/>
          <p:cNvSpPr>
            <a:spLocks noChangeArrowheads="1"/>
          </p:cNvSpPr>
          <p:nvPr/>
        </p:nvSpPr>
        <p:spPr bwMode="auto">
          <a:xfrm>
            <a:off x="7391400" y="762000"/>
            <a:ext cx="2819400" cy="1828800"/>
          </a:xfrm>
          <a:prstGeom prst="triangle">
            <a:avLst>
              <a:gd name="adj" fmla="val 16500"/>
            </a:avLst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150" name="Line 9"/>
          <p:cNvSpPr>
            <a:spLocks noChangeShapeType="1"/>
          </p:cNvSpPr>
          <p:nvPr/>
        </p:nvSpPr>
        <p:spPr bwMode="auto">
          <a:xfrm>
            <a:off x="7620001" y="1662113"/>
            <a:ext cx="1389063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1" name="Text Box 10"/>
          <p:cNvSpPr txBox="1">
            <a:spLocks noChangeArrowheads="1"/>
          </p:cNvSpPr>
          <p:nvPr/>
        </p:nvSpPr>
        <p:spPr bwMode="auto">
          <a:xfrm>
            <a:off x="7648576" y="414338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6152" name="Text Box 11"/>
          <p:cNvSpPr txBox="1">
            <a:spLocks noChangeArrowheads="1"/>
          </p:cNvSpPr>
          <p:nvPr/>
        </p:nvSpPr>
        <p:spPr bwMode="auto">
          <a:xfrm>
            <a:off x="7010401" y="2366963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6153" name="Text Box 12"/>
          <p:cNvSpPr txBox="1">
            <a:spLocks noChangeArrowheads="1"/>
          </p:cNvSpPr>
          <p:nvPr/>
        </p:nvSpPr>
        <p:spPr bwMode="auto">
          <a:xfrm>
            <a:off x="10163176" y="23336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6154" name="Text Box 13"/>
          <p:cNvSpPr txBox="1">
            <a:spLocks noChangeArrowheads="1"/>
          </p:cNvSpPr>
          <p:nvPr/>
        </p:nvSpPr>
        <p:spPr bwMode="auto">
          <a:xfrm>
            <a:off x="7162801" y="13716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155" name="Text Box 14"/>
          <p:cNvSpPr txBox="1">
            <a:spLocks noChangeArrowheads="1"/>
          </p:cNvSpPr>
          <p:nvPr/>
        </p:nvSpPr>
        <p:spPr bwMode="auto">
          <a:xfrm>
            <a:off x="8991600" y="12954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>
                <a:solidFill>
                  <a:schemeClr val="bg1"/>
                </a:solidFill>
              </a:rPr>
              <a:t>E</a:t>
            </a:r>
          </a:p>
        </p:txBody>
      </p:sp>
      <p:sp>
        <p:nvSpPr>
          <p:cNvPr id="6156" name="Line 15"/>
          <p:cNvSpPr>
            <a:spLocks noChangeShapeType="1"/>
          </p:cNvSpPr>
          <p:nvPr/>
        </p:nvSpPr>
        <p:spPr bwMode="auto">
          <a:xfrm>
            <a:off x="7439025" y="1981200"/>
            <a:ext cx="152400" cy="76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7" name="Line 16"/>
          <p:cNvSpPr>
            <a:spLocks noChangeShapeType="1"/>
          </p:cNvSpPr>
          <p:nvPr/>
        </p:nvSpPr>
        <p:spPr bwMode="auto">
          <a:xfrm>
            <a:off x="7653338" y="1204913"/>
            <a:ext cx="152400" cy="76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8" name="Text Box 19"/>
          <p:cNvSpPr txBox="1">
            <a:spLocks noChangeArrowheads="1"/>
          </p:cNvSpPr>
          <p:nvPr/>
        </p:nvSpPr>
        <p:spPr bwMode="auto">
          <a:xfrm>
            <a:off x="6248400" y="2895600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DE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qua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trung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điểm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1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cạnh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59" name="Text Box 20"/>
          <p:cNvSpPr txBox="1">
            <a:spLocks noChangeArrowheads="1"/>
          </p:cNvSpPr>
          <p:nvPr/>
        </p:nvSpPr>
        <p:spPr bwMode="auto">
          <a:xfrm>
            <a:off x="6238875" y="3276600"/>
            <a:ext cx="434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DE song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song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với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cạnh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thư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́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hai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60" name="Text Box 22"/>
          <p:cNvSpPr txBox="1">
            <a:spLocks noChangeArrowheads="1"/>
          </p:cNvSpPr>
          <p:nvPr/>
        </p:nvSpPr>
        <p:spPr bwMode="auto">
          <a:xfrm>
            <a:off x="6248400" y="3733800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sz="2400" b="1" dirty="0">
                <a:solidFill>
                  <a:srgbClr val="FFFF00"/>
                </a:solidFill>
                <a:sym typeface="Symbol" panose="05050102010706020507" pitchFamily="18" charset="2"/>
              </a:rPr>
              <a:t> 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</a:rPr>
              <a:t>DE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đi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</a:rPr>
              <a:t> qua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trung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điểm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cạnh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thư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</a:rPr>
              <a:t>́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ba</a:t>
            </a:r>
            <a:endParaRPr lang="en-US" sz="2000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2007" name="Text Box 23">
            <a:hlinkClick r:id="rId2"/>
          </p:cNvPr>
          <p:cNvSpPr txBox="1">
            <a:spLocks noChangeArrowheads="1"/>
          </p:cNvSpPr>
          <p:nvPr/>
        </p:nvSpPr>
        <p:spPr bwMode="auto">
          <a:xfrm>
            <a:off x="6324600" y="4229100"/>
            <a:ext cx="43434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 i="1" dirty="0" err="1">
                <a:solidFill>
                  <a:schemeClr val="bg1"/>
                </a:solidFill>
              </a:rPr>
              <a:t>Đường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</a:rPr>
              <a:t>thẳng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</a:rPr>
              <a:t>đi</a:t>
            </a:r>
            <a:r>
              <a:rPr lang="en-US" sz="2400" b="1" i="1" dirty="0">
                <a:solidFill>
                  <a:schemeClr val="bg1"/>
                </a:solidFill>
              </a:rPr>
              <a:t> qua </a:t>
            </a:r>
            <a:r>
              <a:rPr lang="en-US" sz="2400" b="1" i="1" dirty="0" err="1">
                <a:solidFill>
                  <a:schemeClr val="bg1"/>
                </a:solidFill>
              </a:rPr>
              <a:t>trung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</a:rPr>
              <a:t>điểm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</a:rPr>
              <a:t>một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</a:rPr>
              <a:t>cạnh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</a:rPr>
              <a:t>của</a:t>
            </a:r>
            <a:r>
              <a:rPr lang="en-US" sz="2400" b="1" i="1" dirty="0">
                <a:solidFill>
                  <a:schemeClr val="bg1"/>
                </a:solidFill>
              </a:rPr>
              <a:t> tam </a:t>
            </a:r>
            <a:r>
              <a:rPr lang="en-US" sz="2400" b="1" i="1" dirty="0" err="1">
                <a:solidFill>
                  <a:schemeClr val="bg1"/>
                </a:solidFill>
              </a:rPr>
              <a:t>giác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</a:rPr>
              <a:t>và</a:t>
            </a:r>
            <a:r>
              <a:rPr lang="en-US" sz="2400" b="1" i="1" dirty="0">
                <a:solidFill>
                  <a:schemeClr val="bg1"/>
                </a:solidFill>
              </a:rPr>
              <a:t> song </a:t>
            </a:r>
            <a:r>
              <a:rPr lang="en-US" sz="2400" b="1" i="1" dirty="0" err="1">
                <a:solidFill>
                  <a:schemeClr val="bg1"/>
                </a:solidFill>
              </a:rPr>
              <a:t>song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</a:rPr>
              <a:t>với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</a:rPr>
              <a:t>cạnh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</a:rPr>
              <a:t>thứ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</a:rPr>
              <a:t>hai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</a:rPr>
              <a:t>thì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</a:rPr>
              <a:t>đi</a:t>
            </a:r>
            <a:r>
              <a:rPr lang="en-US" sz="2400" b="1" i="1" dirty="0">
                <a:solidFill>
                  <a:schemeClr val="bg1"/>
                </a:solidFill>
              </a:rPr>
              <a:t> qua </a:t>
            </a:r>
            <a:r>
              <a:rPr lang="en-US" sz="2400" b="1" i="1" dirty="0" err="1">
                <a:solidFill>
                  <a:schemeClr val="bg1"/>
                </a:solidFill>
              </a:rPr>
              <a:t>trung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</a:rPr>
              <a:t>điểm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</a:rPr>
              <a:t>của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</a:rPr>
              <a:t>cạnh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</a:rPr>
              <a:t>thứ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</a:rPr>
              <a:t>ba</a:t>
            </a:r>
            <a:r>
              <a:rPr lang="en-US" sz="2400" b="1" i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42008" name="Text Box 24">
            <a:hlinkClick r:id="rId2"/>
          </p:cNvPr>
          <p:cNvSpPr txBox="1">
            <a:spLocks noChangeArrowheads="1"/>
          </p:cNvSpPr>
          <p:nvPr/>
        </p:nvSpPr>
        <p:spPr bwMode="auto">
          <a:xfrm>
            <a:off x="531284" y="1162503"/>
            <a:ext cx="56388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Định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lí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1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thẳng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qua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trung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điểm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cạnh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tam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giác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song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song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cạnh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thứ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hai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thì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qua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trung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điểm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cạnh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thứ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</a:p>
        </p:txBody>
      </p:sp>
      <p:grpSp>
        <p:nvGrpSpPr>
          <p:cNvPr id="42009" name="Group 25"/>
          <p:cNvGrpSpPr>
            <a:grpSpLocks/>
          </p:cNvGrpSpPr>
          <p:nvPr/>
        </p:nvGrpSpPr>
        <p:grpSpPr bwMode="auto">
          <a:xfrm>
            <a:off x="2147888" y="2405063"/>
            <a:ext cx="3757612" cy="2438400"/>
            <a:chOff x="3264" y="2064"/>
            <a:chExt cx="2367" cy="1536"/>
          </a:xfrm>
        </p:grpSpPr>
        <p:sp>
          <p:nvSpPr>
            <p:cNvPr id="6168" name="AutoShape 26"/>
            <p:cNvSpPr>
              <a:spLocks noChangeArrowheads="1"/>
            </p:cNvSpPr>
            <p:nvPr/>
          </p:nvSpPr>
          <p:spPr bwMode="auto">
            <a:xfrm>
              <a:off x="3552" y="2352"/>
              <a:ext cx="1776" cy="1152"/>
            </a:xfrm>
            <a:prstGeom prst="triangle">
              <a:avLst>
                <a:gd name="adj" fmla="val 16500"/>
              </a:avLst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6169" name="Line 27"/>
            <p:cNvSpPr>
              <a:spLocks noChangeShapeType="1"/>
            </p:cNvSpPr>
            <p:nvPr/>
          </p:nvSpPr>
          <p:spPr bwMode="auto">
            <a:xfrm>
              <a:off x="3696" y="2928"/>
              <a:ext cx="875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0" name="Text Box 28"/>
            <p:cNvSpPr txBox="1">
              <a:spLocks noChangeArrowheads="1"/>
            </p:cNvSpPr>
            <p:nvPr/>
          </p:nvSpPr>
          <p:spPr bwMode="auto">
            <a:xfrm>
              <a:off x="3744" y="2064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chemeClr val="bg1"/>
                  </a:solidFill>
                </a:rPr>
                <a:t>A</a:t>
              </a:r>
            </a:p>
          </p:txBody>
        </p:sp>
        <p:sp>
          <p:nvSpPr>
            <p:cNvPr id="6171" name="Text Box 29"/>
            <p:cNvSpPr txBox="1">
              <a:spLocks noChangeArrowheads="1"/>
            </p:cNvSpPr>
            <p:nvPr/>
          </p:nvSpPr>
          <p:spPr bwMode="auto">
            <a:xfrm>
              <a:off x="3264" y="3312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chemeClr val="bg1"/>
                  </a:solidFill>
                </a:rPr>
                <a:t>B</a:t>
              </a:r>
            </a:p>
          </p:txBody>
        </p:sp>
        <p:sp>
          <p:nvSpPr>
            <p:cNvPr id="6172" name="Text Box 30"/>
            <p:cNvSpPr txBox="1">
              <a:spLocks noChangeArrowheads="1"/>
            </p:cNvSpPr>
            <p:nvPr/>
          </p:nvSpPr>
          <p:spPr bwMode="auto">
            <a:xfrm>
              <a:off x="5376" y="3312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chemeClr val="bg1"/>
                  </a:solidFill>
                </a:rPr>
                <a:t>C</a:t>
              </a:r>
            </a:p>
          </p:txBody>
        </p:sp>
        <p:sp>
          <p:nvSpPr>
            <p:cNvPr id="6173" name="Text Box 31"/>
            <p:cNvSpPr txBox="1">
              <a:spLocks noChangeArrowheads="1"/>
            </p:cNvSpPr>
            <p:nvPr/>
          </p:nvSpPr>
          <p:spPr bwMode="auto">
            <a:xfrm>
              <a:off x="3408" y="2688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chemeClr val="bg1"/>
                  </a:solidFill>
                </a:rPr>
                <a:t>D</a:t>
              </a:r>
            </a:p>
          </p:txBody>
        </p:sp>
        <p:sp>
          <p:nvSpPr>
            <p:cNvPr id="6174" name="Text Box 32"/>
            <p:cNvSpPr txBox="1">
              <a:spLocks noChangeArrowheads="1"/>
            </p:cNvSpPr>
            <p:nvPr/>
          </p:nvSpPr>
          <p:spPr bwMode="auto">
            <a:xfrm>
              <a:off x="4656" y="2688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chemeClr val="bg1"/>
                  </a:solidFill>
                </a:rPr>
                <a:t>E</a:t>
              </a:r>
            </a:p>
          </p:txBody>
        </p:sp>
        <p:sp>
          <p:nvSpPr>
            <p:cNvPr id="6175" name="Line 33"/>
            <p:cNvSpPr>
              <a:spLocks noChangeShapeType="1"/>
            </p:cNvSpPr>
            <p:nvPr/>
          </p:nvSpPr>
          <p:spPr bwMode="auto">
            <a:xfrm>
              <a:off x="3724" y="2592"/>
              <a:ext cx="96" cy="4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6" name="Line 34"/>
            <p:cNvSpPr>
              <a:spLocks noChangeShapeType="1"/>
            </p:cNvSpPr>
            <p:nvPr/>
          </p:nvSpPr>
          <p:spPr bwMode="auto">
            <a:xfrm>
              <a:off x="3580" y="3158"/>
              <a:ext cx="96" cy="4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019" name="Text Box 35"/>
          <p:cNvSpPr txBox="1">
            <a:spLocks noChangeArrowheads="1"/>
          </p:cNvSpPr>
          <p:nvPr/>
        </p:nvSpPr>
        <p:spPr bwMode="auto">
          <a:xfrm>
            <a:off x="1562100" y="4916489"/>
            <a:ext cx="46863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GT	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ABC, AD = DB, DE // BC</a:t>
            </a:r>
          </a:p>
          <a:p>
            <a:pPr eaLnBrk="1" hangingPunct="1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KL	 AE = EC</a:t>
            </a:r>
          </a:p>
        </p:txBody>
      </p:sp>
      <p:grpSp>
        <p:nvGrpSpPr>
          <p:cNvPr id="42020" name="Group 36"/>
          <p:cNvGrpSpPr>
            <a:grpSpLocks/>
          </p:cNvGrpSpPr>
          <p:nvPr/>
        </p:nvGrpSpPr>
        <p:grpSpPr bwMode="auto">
          <a:xfrm>
            <a:off x="1538289" y="4876800"/>
            <a:ext cx="4676775" cy="762000"/>
            <a:chOff x="192" y="1200"/>
            <a:chExt cx="3072" cy="480"/>
          </a:xfrm>
        </p:grpSpPr>
        <p:sp>
          <p:nvSpPr>
            <p:cNvPr id="6166" name="Line 37"/>
            <p:cNvSpPr>
              <a:spLocks noChangeShapeType="1"/>
            </p:cNvSpPr>
            <p:nvPr/>
          </p:nvSpPr>
          <p:spPr bwMode="auto">
            <a:xfrm>
              <a:off x="720" y="1200"/>
              <a:ext cx="0" cy="48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7" name="Line 38"/>
            <p:cNvSpPr>
              <a:spLocks noChangeShapeType="1"/>
            </p:cNvSpPr>
            <p:nvPr/>
          </p:nvSpPr>
          <p:spPr bwMode="auto">
            <a:xfrm>
              <a:off x="192" y="1488"/>
              <a:ext cx="3072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" name="Text Box 6">
            <a:extLst>
              <a:ext uri="{FF2B5EF4-FFF2-40B4-BE49-F238E27FC236}">
                <a16:creationId xmlns:a16="http://schemas.microsoft.com/office/drawing/2014/main" id="{8F58FABF-6A67-947D-048E-2A0526180F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25" y="638175"/>
            <a:ext cx="472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1.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Đường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trung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bình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của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tam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giác</a:t>
            </a:r>
            <a:endParaRPr lang="en-US" sz="2400" b="1" u="sng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20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2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2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2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07" grpId="0"/>
      <p:bldP spid="42008" grpId="0"/>
      <p:bldP spid="420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4"/>
          <p:cNvSpPr>
            <a:spLocks noChangeArrowheads="1" noChangeShapeType="1" noTextEdit="1"/>
          </p:cNvSpPr>
          <p:nvPr/>
        </p:nvSpPr>
        <p:spPr bwMode="auto">
          <a:xfrm>
            <a:off x="2209800" y="23814"/>
            <a:ext cx="7696200" cy="433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000" b="1" kern="1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4: ĐƯỜNG TRUNG BÌNH CỦA TAM GIÁC, HÌNH THANG</a:t>
            </a:r>
            <a:endParaRPr lang="en-US" sz="2000" b="1" kern="1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1" name="Line 5"/>
          <p:cNvSpPr>
            <a:spLocks noChangeShapeType="1"/>
          </p:cNvSpPr>
          <p:nvPr/>
        </p:nvSpPr>
        <p:spPr bwMode="auto">
          <a:xfrm>
            <a:off x="6248400" y="557213"/>
            <a:ext cx="0" cy="61722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7174" name="Group 21"/>
          <p:cNvGrpSpPr>
            <a:grpSpLocks/>
          </p:cNvGrpSpPr>
          <p:nvPr/>
        </p:nvGrpSpPr>
        <p:grpSpPr bwMode="auto">
          <a:xfrm>
            <a:off x="2147888" y="2276475"/>
            <a:ext cx="3757612" cy="2438400"/>
            <a:chOff x="3264" y="2064"/>
            <a:chExt cx="2367" cy="1536"/>
          </a:xfrm>
        </p:grpSpPr>
        <p:sp>
          <p:nvSpPr>
            <p:cNvPr id="7206" name="AutoShape 22"/>
            <p:cNvSpPr>
              <a:spLocks noChangeArrowheads="1"/>
            </p:cNvSpPr>
            <p:nvPr/>
          </p:nvSpPr>
          <p:spPr bwMode="auto">
            <a:xfrm>
              <a:off x="3552" y="2352"/>
              <a:ext cx="1776" cy="1152"/>
            </a:xfrm>
            <a:prstGeom prst="triangle">
              <a:avLst>
                <a:gd name="adj" fmla="val 16500"/>
              </a:avLst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7207" name="Line 23"/>
            <p:cNvSpPr>
              <a:spLocks noChangeShapeType="1"/>
            </p:cNvSpPr>
            <p:nvPr/>
          </p:nvSpPr>
          <p:spPr bwMode="auto">
            <a:xfrm>
              <a:off x="3696" y="2928"/>
              <a:ext cx="875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8" name="Text Box 24"/>
            <p:cNvSpPr txBox="1">
              <a:spLocks noChangeArrowheads="1"/>
            </p:cNvSpPr>
            <p:nvPr/>
          </p:nvSpPr>
          <p:spPr bwMode="auto">
            <a:xfrm>
              <a:off x="3744" y="2064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chemeClr val="bg1"/>
                  </a:solidFill>
                </a:rPr>
                <a:t>A</a:t>
              </a:r>
            </a:p>
          </p:txBody>
        </p:sp>
        <p:sp>
          <p:nvSpPr>
            <p:cNvPr id="7209" name="Text Box 25"/>
            <p:cNvSpPr txBox="1">
              <a:spLocks noChangeArrowheads="1"/>
            </p:cNvSpPr>
            <p:nvPr/>
          </p:nvSpPr>
          <p:spPr bwMode="auto">
            <a:xfrm>
              <a:off x="3264" y="3312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chemeClr val="bg1"/>
                  </a:solidFill>
                </a:rPr>
                <a:t>B</a:t>
              </a:r>
            </a:p>
          </p:txBody>
        </p:sp>
        <p:sp>
          <p:nvSpPr>
            <p:cNvPr id="7210" name="Text Box 26"/>
            <p:cNvSpPr txBox="1">
              <a:spLocks noChangeArrowheads="1"/>
            </p:cNvSpPr>
            <p:nvPr/>
          </p:nvSpPr>
          <p:spPr bwMode="auto">
            <a:xfrm>
              <a:off x="5376" y="3312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chemeClr val="bg1"/>
                  </a:solidFill>
                </a:rPr>
                <a:t>C</a:t>
              </a:r>
            </a:p>
          </p:txBody>
        </p:sp>
        <p:sp>
          <p:nvSpPr>
            <p:cNvPr id="7211" name="Text Box 27"/>
            <p:cNvSpPr txBox="1">
              <a:spLocks noChangeArrowheads="1"/>
            </p:cNvSpPr>
            <p:nvPr/>
          </p:nvSpPr>
          <p:spPr bwMode="auto">
            <a:xfrm>
              <a:off x="3408" y="2688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chemeClr val="bg1"/>
                  </a:solidFill>
                </a:rPr>
                <a:t>D</a:t>
              </a:r>
            </a:p>
          </p:txBody>
        </p:sp>
        <p:sp>
          <p:nvSpPr>
            <p:cNvPr id="7212" name="Text Box 28"/>
            <p:cNvSpPr txBox="1">
              <a:spLocks noChangeArrowheads="1"/>
            </p:cNvSpPr>
            <p:nvPr/>
          </p:nvSpPr>
          <p:spPr bwMode="auto">
            <a:xfrm>
              <a:off x="4656" y="2688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chemeClr val="bg1"/>
                  </a:solidFill>
                </a:rPr>
                <a:t>E</a:t>
              </a:r>
            </a:p>
          </p:txBody>
        </p:sp>
        <p:sp>
          <p:nvSpPr>
            <p:cNvPr id="7213" name="Line 29"/>
            <p:cNvSpPr>
              <a:spLocks noChangeShapeType="1"/>
            </p:cNvSpPr>
            <p:nvPr/>
          </p:nvSpPr>
          <p:spPr bwMode="auto">
            <a:xfrm>
              <a:off x="3724" y="2592"/>
              <a:ext cx="96" cy="4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4" name="Line 30"/>
            <p:cNvSpPr>
              <a:spLocks noChangeShapeType="1"/>
            </p:cNvSpPr>
            <p:nvPr/>
          </p:nvSpPr>
          <p:spPr bwMode="auto">
            <a:xfrm>
              <a:off x="3580" y="3158"/>
              <a:ext cx="96" cy="4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5" name="Text Box 31"/>
          <p:cNvSpPr txBox="1">
            <a:spLocks noChangeArrowheads="1"/>
          </p:cNvSpPr>
          <p:nvPr/>
        </p:nvSpPr>
        <p:spPr bwMode="auto">
          <a:xfrm>
            <a:off x="1562100" y="4716464"/>
            <a:ext cx="46863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GT</a:t>
            </a:r>
            <a:r>
              <a:rPr lang="en-US" sz="2400" dirty="0">
                <a:latin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ABC, AD = DB, DE // BC</a:t>
            </a:r>
          </a:p>
          <a:p>
            <a:pPr eaLnBrk="1" hangingPunct="1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KL</a:t>
            </a:r>
            <a:r>
              <a:rPr lang="en-US" sz="2400" dirty="0">
                <a:latin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AE = EC</a:t>
            </a:r>
          </a:p>
        </p:txBody>
      </p:sp>
      <p:grpSp>
        <p:nvGrpSpPr>
          <p:cNvPr id="7176" name="Group 32"/>
          <p:cNvGrpSpPr>
            <a:grpSpLocks/>
          </p:cNvGrpSpPr>
          <p:nvPr/>
        </p:nvGrpSpPr>
        <p:grpSpPr bwMode="auto">
          <a:xfrm>
            <a:off x="1538289" y="4705350"/>
            <a:ext cx="4676775" cy="762000"/>
            <a:chOff x="192" y="1200"/>
            <a:chExt cx="3072" cy="480"/>
          </a:xfrm>
        </p:grpSpPr>
        <p:sp>
          <p:nvSpPr>
            <p:cNvPr id="7204" name="Line 33"/>
            <p:cNvSpPr>
              <a:spLocks noChangeShapeType="1"/>
            </p:cNvSpPr>
            <p:nvPr/>
          </p:nvSpPr>
          <p:spPr bwMode="auto">
            <a:xfrm>
              <a:off x="720" y="1200"/>
              <a:ext cx="0" cy="48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5" name="Line 34"/>
            <p:cNvSpPr>
              <a:spLocks noChangeShapeType="1"/>
            </p:cNvSpPr>
            <p:nvPr/>
          </p:nvSpPr>
          <p:spPr bwMode="auto">
            <a:xfrm>
              <a:off x="192" y="1488"/>
              <a:ext cx="3072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043" name="Text Box 35"/>
          <p:cNvSpPr txBox="1">
            <a:spLocks noChangeArrowheads="1"/>
          </p:cNvSpPr>
          <p:nvPr/>
        </p:nvSpPr>
        <p:spPr bwMode="auto">
          <a:xfrm>
            <a:off x="1495425" y="5414964"/>
            <a:ext cx="40386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200" b="1" dirty="0">
                <a:solidFill>
                  <a:schemeClr val="bg1"/>
                </a:solidFill>
                <a:sym typeface="Wingdings" panose="05000000000000000000" pitchFamily="2" charset="2"/>
              </a:rPr>
              <a:t> </a:t>
            </a:r>
            <a:r>
              <a:rPr lang="en-US" sz="2200" b="1" dirty="0" err="1">
                <a:solidFill>
                  <a:schemeClr val="bg1"/>
                </a:solidFill>
              </a:rPr>
              <a:t>Chứng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minh</a:t>
            </a:r>
            <a:r>
              <a:rPr lang="en-US" sz="2200" b="1" dirty="0">
                <a:solidFill>
                  <a:schemeClr val="bg1"/>
                </a:solidFill>
              </a:rPr>
              <a:t>: </a:t>
            </a:r>
          </a:p>
        </p:txBody>
      </p:sp>
      <p:sp>
        <p:nvSpPr>
          <p:cNvPr id="43044" name="Text Box 36"/>
          <p:cNvSpPr txBox="1">
            <a:spLocks noChangeArrowheads="1"/>
          </p:cNvSpPr>
          <p:nvPr/>
        </p:nvSpPr>
        <p:spPr bwMode="auto">
          <a:xfrm>
            <a:off x="1538288" y="5738814"/>
            <a:ext cx="40386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200" b="1" dirty="0">
                <a:solidFill>
                  <a:schemeClr val="bg1"/>
                </a:solidFill>
              </a:rPr>
              <a:t>Qua E, </a:t>
            </a:r>
            <a:r>
              <a:rPr lang="en-US" sz="2200" b="1" dirty="0" err="1">
                <a:solidFill>
                  <a:schemeClr val="bg1"/>
                </a:solidFill>
              </a:rPr>
              <a:t>ke</a:t>
            </a:r>
            <a:r>
              <a:rPr lang="en-US" sz="2200" b="1" dirty="0">
                <a:solidFill>
                  <a:schemeClr val="bg1"/>
                </a:solidFill>
              </a:rPr>
              <a:t>̉ EF // AB (F</a:t>
            </a:r>
            <a:r>
              <a:rPr lang="en-US" sz="2200" b="1" dirty="0">
                <a:solidFill>
                  <a:schemeClr val="bg1"/>
                </a:solidFill>
                <a:sym typeface="Symbol" panose="05050102010706020507" pitchFamily="18" charset="2"/>
              </a:rPr>
              <a:t> BC)</a:t>
            </a:r>
          </a:p>
        </p:txBody>
      </p:sp>
      <p:sp>
        <p:nvSpPr>
          <p:cNvPr id="43045" name="Line 37"/>
          <p:cNvSpPr>
            <a:spLocks noChangeShapeType="1"/>
          </p:cNvSpPr>
          <p:nvPr/>
        </p:nvSpPr>
        <p:spPr bwMode="auto">
          <a:xfrm flipH="1">
            <a:off x="3962400" y="3657600"/>
            <a:ext cx="228600" cy="9144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46" name="Text Box 38"/>
          <p:cNvSpPr txBox="1">
            <a:spLocks noChangeArrowheads="1"/>
          </p:cNvSpPr>
          <p:nvPr/>
        </p:nvSpPr>
        <p:spPr bwMode="auto">
          <a:xfrm>
            <a:off x="3771900" y="44958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 dirty="0">
                <a:solidFill>
                  <a:schemeClr val="bg1"/>
                </a:solidFill>
              </a:rPr>
              <a:t>F</a:t>
            </a:r>
          </a:p>
        </p:txBody>
      </p:sp>
      <p:sp>
        <p:nvSpPr>
          <p:cNvPr id="43047" name="Text Box 39"/>
          <p:cNvSpPr txBox="1">
            <a:spLocks noChangeArrowheads="1"/>
          </p:cNvSpPr>
          <p:nvPr/>
        </p:nvSpPr>
        <p:spPr bwMode="auto">
          <a:xfrm>
            <a:off x="3990975" y="42433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43048" name="Text Box 40"/>
          <p:cNvSpPr txBox="1">
            <a:spLocks noChangeArrowheads="1"/>
          </p:cNvSpPr>
          <p:nvPr/>
        </p:nvSpPr>
        <p:spPr bwMode="auto">
          <a:xfrm>
            <a:off x="4095750" y="3667126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43049" name="Text Box 41"/>
          <p:cNvSpPr txBox="1">
            <a:spLocks noChangeArrowheads="1"/>
          </p:cNvSpPr>
          <p:nvPr/>
        </p:nvSpPr>
        <p:spPr bwMode="auto">
          <a:xfrm>
            <a:off x="1509713" y="6092825"/>
            <a:ext cx="4419601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200" b="1">
                <a:solidFill>
                  <a:schemeClr val="bg1"/>
                </a:solidFill>
              </a:rPr>
              <a:t>DEFB là hình thang (vì DE//BF)</a:t>
            </a:r>
            <a:endParaRPr lang="en-US" sz="2200" b="1">
              <a:solidFill>
                <a:schemeClr val="bg1"/>
              </a:solidFill>
              <a:sym typeface="Symbol" panose="05050102010706020507" pitchFamily="18" charset="2"/>
            </a:endParaRPr>
          </a:p>
        </p:txBody>
      </p:sp>
      <p:sp>
        <p:nvSpPr>
          <p:cNvPr id="43050" name="Text Box 42"/>
          <p:cNvSpPr txBox="1">
            <a:spLocks noChangeArrowheads="1"/>
          </p:cNvSpPr>
          <p:nvPr/>
        </p:nvSpPr>
        <p:spPr bwMode="auto">
          <a:xfrm>
            <a:off x="2828925" y="3324226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43051" name="Text Box 43"/>
          <p:cNvSpPr txBox="1">
            <a:spLocks noChangeArrowheads="1"/>
          </p:cNvSpPr>
          <p:nvPr/>
        </p:nvSpPr>
        <p:spPr bwMode="auto">
          <a:xfrm>
            <a:off x="6343650" y="525464"/>
            <a:ext cx="40386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200" b="1">
                <a:solidFill>
                  <a:schemeClr val="bg1"/>
                </a:solidFill>
              </a:rPr>
              <a:t>có DB // EF</a:t>
            </a:r>
            <a:endParaRPr lang="en-US" sz="2200" b="1">
              <a:solidFill>
                <a:schemeClr val="bg1"/>
              </a:solidFill>
              <a:sym typeface="Symbol" panose="05050102010706020507" pitchFamily="18" charset="2"/>
            </a:endParaRPr>
          </a:p>
        </p:txBody>
      </p:sp>
      <p:sp>
        <p:nvSpPr>
          <p:cNvPr id="43052" name="Text Box 44"/>
          <p:cNvSpPr txBox="1">
            <a:spLocks noChangeArrowheads="1"/>
          </p:cNvSpPr>
          <p:nvPr/>
        </p:nvSpPr>
        <p:spPr bwMode="auto">
          <a:xfrm>
            <a:off x="8020050" y="525464"/>
            <a:ext cx="19050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200" b="1">
                <a:solidFill>
                  <a:schemeClr val="bg1"/>
                </a:solidFill>
                <a:sym typeface="Symbol" panose="05050102010706020507" pitchFamily="18" charset="2"/>
              </a:rPr>
              <a:t></a:t>
            </a:r>
            <a:r>
              <a:rPr lang="en-US" sz="2200" b="1">
                <a:solidFill>
                  <a:schemeClr val="bg1"/>
                </a:solidFill>
              </a:rPr>
              <a:t> DB = EF</a:t>
            </a:r>
            <a:endParaRPr lang="en-US" sz="2200" b="1">
              <a:solidFill>
                <a:schemeClr val="bg1"/>
              </a:solidFill>
              <a:sym typeface="Symbol" panose="05050102010706020507" pitchFamily="18" charset="2"/>
            </a:endParaRPr>
          </a:p>
        </p:txBody>
      </p:sp>
      <p:sp>
        <p:nvSpPr>
          <p:cNvPr id="43053" name="Text Box 45"/>
          <p:cNvSpPr txBox="1">
            <a:spLocks noChangeArrowheads="1"/>
          </p:cNvSpPr>
          <p:nvPr/>
        </p:nvSpPr>
        <p:spPr bwMode="auto">
          <a:xfrm>
            <a:off x="6343650" y="823913"/>
            <a:ext cx="4267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200" b="1">
                <a:solidFill>
                  <a:schemeClr val="bg1"/>
                </a:solidFill>
              </a:rPr>
              <a:t>(hình thang có hai cạnh bên song song)</a:t>
            </a:r>
            <a:endParaRPr lang="en-US" sz="2200" b="1">
              <a:solidFill>
                <a:schemeClr val="bg1"/>
              </a:solidFill>
              <a:sym typeface="Symbol" panose="05050102010706020507" pitchFamily="18" charset="2"/>
            </a:endParaRPr>
          </a:p>
        </p:txBody>
      </p:sp>
      <p:sp>
        <p:nvSpPr>
          <p:cNvPr id="43054" name="Text Box 46"/>
          <p:cNvSpPr txBox="1">
            <a:spLocks noChangeArrowheads="1"/>
          </p:cNvSpPr>
          <p:nvPr/>
        </p:nvSpPr>
        <p:spPr bwMode="auto">
          <a:xfrm>
            <a:off x="8401050" y="1490664"/>
            <a:ext cx="19050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200" b="1" dirty="0">
                <a:solidFill>
                  <a:schemeClr val="bg1"/>
                </a:solidFill>
                <a:sym typeface="Symbol" panose="05050102010706020507" pitchFamily="18" charset="2"/>
              </a:rPr>
              <a:t></a:t>
            </a:r>
            <a:r>
              <a:rPr lang="en-US" sz="2200" b="1" dirty="0">
                <a:solidFill>
                  <a:schemeClr val="bg1"/>
                </a:solidFill>
              </a:rPr>
              <a:t> AD = EF</a:t>
            </a:r>
            <a:endParaRPr lang="en-US" sz="2200" b="1" dirty="0">
              <a:solidFill>
                <a:schemeClr val="bg1"/>
              </a:solidFill>
              <a:sym typeface="Symbol" panose="05050102010706020507" pitchFamily="18" charset="2"/>
            </a:endParaRPr>
          </a:p>
        </p:txBody>
      </p:sp>
      <p:sp>
        <p:nvSpPr>
          <p:cNvPr id="43055" name="Text Box 47"/>
          <p:cNvSpPr txBox="1">
            <a:spLocks noChangeArrowheads="1"/>
          </p:cNvSpPr>
          <p:nvPr/>
        </p:nvSpPr>
        <p:spPr bwMode="auto">
          <a:xfrm>
            <a:off x="6335713" y="1491900"/>
            <a:ext cx="40386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200" b="1" dirty="0">
                <a:solidFill>
                  <a:schemeClr val="bg1"/>
                </a:solidFill>
              </a:rPr>
              <a:t>do AD =DB (</a:t>
            </a:r>
            <a:r>
              <a:rPr lang="en-US" sz="2200" b="1" dirty="0" err="1">
                <a:solidFill>
                  <a:schemeClr val="bg1"/>
                </a:solidFill>
              </a:rPr>
              <a:t>gt</a:t>
            </a:r>
            <a:r>
              <a:rPr lang="en-US" sz="2200" b="1" dirty="0">
                <a:solidFill>
                  <a:schemeClr val="bg1"/>
                </a:solidFill>
              </a:rPr>
              <a:t>)</a:t>
            </a:r>
            <a:endParaRPr lang="en-US" sz="2200" b="1" dirty="0">
              <a:solidFill>
                <a:schemeClr val="bg1"/>
              </a:solidFill>
              <a:sym typeface="Symbol" panose="05050102010706020507" pitchFamily="18" charset="2"/>
            </a:endParaRPr>
          </a:p>
        </p:txBody>
      </p:sp>
      <p:sp>
        <p:nvSpPr>
          <p:cNvPr id="43056" name="Text Box 48"/>
          <p:cNvSpPr txBox="1">
            <a:spLocks noChangeArrowheads="1"/>
          </p:cNvSpPr>
          <p:nvPr/>
        </p:nvSpPr>
        <p:spPr bwMode="auto">
          <a:xfrm>
            <a:off x="6343650" y="1922464"/>
            <a:ext cx="40386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200" b="1">
                <a:solidFill>
                  <a:schemeClr val="bg1"/>
                </a:solidFill>
              </a:rPr>
              <a:t>Xét </a:t>
            </a:r>
            <a:r>
              <a:rPr lang="en-US" sz="2200" b="1">
                <a:solidFill>
                  <a:schemeClr val="bg1"/>
                </a:solidFill>
                <a:sym typeface="Symbol" panose="05050102010706020507" pitchFamily="18" charset="2"/>
              </a:rPr>
              <a:t>ADE và EFC, có: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057" name="Text Box 49"/>
              <p:cNvSpPr txBox="1">
                <a:spLocks noChangeArrowheads="1"/>
              </p:cNvSpPr>
              <p:nvPr/>
            </p:nvSpPr>
            <p:spPr bwMode="auto">
              <a:xfrm>
                <a:off x="6756400" y="2302118"/>
                <a:ext cx="2997200" cy="4410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just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2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</m:acc>
                    <m:r>
                      <a:rPr lang="en-US" sz="22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2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2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en-US" sz="22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200" b="1" dirty="0">
                    <a:solidFill>
                      <a:schemeClr val="bg1"/>
                    </a:solidFill>
                  </a:rPr>
                  <a:t>(</a:t>
                </a:r>
                <a:r>
                  <a:rPr lang="en-US" sz="2200" b="1" dirty="0" err="1">
                    <a:solidFill>
                      <a:schemeClr val="bg1"/>
                    </a:solidFill>
                  </a:rPr>
                  <a:t>đồng</a:t>
                </a:r>
                <a:r>
                  <a:rPr lang="en-US" sz="2200" b="1" dirty="0">
                    <a:solidFill>
                      <a:schemeClr val="bg1"/>
                    </a:solidFill>
                  </a:rPr>
                  <a:t> vị)</a:t>
                </a:r>
                <a:r>
                  <a:rPr lang="en-US" sz="2200" b="1" dirty="0">
                    <a:solidFill>
                      <a:schemeClr val="bg1"/>
                    </a:solidFill>
                    <a:sym typeface="Symbol" panose="05050102010706020507" pitchFamily="18" charset="2"/>
                  </a:rPr>
                  <a:t> </a:t>
                </a:r>
              </a:p>
            </p:txBody>
          </p:sp>
        </mc:Choice>
        <mc:Fallback xmlns="">
          <p:sp>
            <p:nvSpPr>
              <p:cNvPr id="43057" name="Text 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756400" y="2302118"/>
                <a:ext cx="2997200" cy="441083"/>
              </a:xfrm>
              <a:prstGeom prst="rect">
                <a:avLst/>
              </a:prstGeom>
              <a:blipFill>
                <a:blip r:embed="rId3"/>
                <a:stretch>
                  <a:fillRect l="-203" t="-6944" b="-2777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059" name="Text Box 51"/>
          <p:cNvSpPr txBox="1">
            <a:spLocks noChangeArrowheads="1"/>
          </p:cNvSpPr>
          <p:nvPr/>
        </p:nvSpPr>
        <p:spPr bwMode="auto">
          <a:xfrm>
            <a:off x="6238875" y="3538539"/>
            <a:ext cx="6096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200" b="1">
                <a:solidFill>
                  <a:schemeClr val="bg1"/>
                </a:solidFill>
              </a:rPr>
              <a:t>mà</a:t>
            </a:r>
            <a:endParaRPr lang="en-US" sz="2200" b="1">
              <a:solidFill>
                <a:schemeClr val="bg1"/>
              </a:solidFill>
              <a:sym typeface="Symbol" panose="05050102010706020507" pitchFamily="18" charset="2"/>
            </a:endParaRPr>
          </a:p>
        </p:txBody>
      </p:sp>
      <p:sp>
        <p:nvSpPr>
          <p:cNvPr id="43060" name="Text Box 52"/>
          <p:cNvSpPr txBox="1">
            <a:spLocks noChangeArrowheads="1"/>
          </p:cNvSpPr>
          <p:nvPr/>
        </p:nvSpPr>
        <p:spPr bwMode="auto">
          <a:xfrm>
            <a:off x="6724650" y="2684464"/>
            <a:ext cx="3124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200" b="1">
                <a:solidFill>
                  <a:schemeClr val="bg1"/>
                </a:solidFill>
              </a:rPr>
              <a:t>AD = EF(cmt)</a:t>
            </a:r>
            <a:endParaRPr lang="en-US" sz="2200" b="1">
              <a:solidFill>
                <a:schemeClr val="bg1"/>
              </a:solidFill>
              <a:sym typeface="Symbol" panose="05050102010706020507" pitchFamily="18" charset="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062" name="Text Box 54"/>
              <p:cNvSpPr txBox="1">
                <a:spLocks noChangeArrowheads="1"/>
              </p:cNvSpPr>
              <p:nvPr/>
            </p:nvSpPr>
            <p:spPr bwMode="auto">
              <a:xfrm>
                <a:off x="6724650" y="3070227"/>
                <a:ext cx="2684462" cy="4401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just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2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2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</m:acc>
                    <m:r>
                      <a:rPr lang="en-US" sz="22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2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2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acc>
                  </m:oMath>
                </a14:m>
                <a:r>
                  <a:rPr lang="en-US" sz="2200" b="1" dirty="0">
                    <a:solidFill>
                      <a:schemeClr val="bg1"/>
                    </a:solidFill>
                  </a:rPr>
                  <a:t>(</a:t>
                </a:r>
                <a:r>
                  <a:rPr lang="en-US" sz="2200" b="1" dirty="0" err="1">
                    <a:solidFill>
                      <a:schemeClr val="bg1"/>
                    </a:solidFill>
                  </a:rPr>
                  <a:t>đồng</a:t>
                </a:r>
                <a:r>
                  <a:rPr lang="en-US" sz="2200" b="1" dirty="0">
                    <a:solidFill>
                      <a:schemeClr val="bg1"/>
                    </a:solidFill>
                  </a:rPr>
                  <a:t> vị)</a:t>
                </a:r>
                <a:r>
                  <a:rPr lang="en-US" sz="2200" b="1" dirty="0">
                    <a:solidFill>
                      <a:schemeClr val="bg1"/>
                    </a:solidFill>
                    <a:sym typeface="Symbol" panose="05050102010706020507" pitchFamily="18" charset="2"/>
                  </a:rPr>
                  <a:t> </a:t>
                </a:r>
              </a:p>
            </p:txBody>
          </p:sp>
        </mc:Choice>
        <mc:Fallback xmlns="">
          <p:sp>
            <p:nvSpPr>
              <p:cNvPr id="43062" name="Text 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724650" y="3070227"/>
                <a:ext cx="2684462" cy="440120"/>
              </a:xfrm>
              <a:prstGeom prst="rect">
                <a:avLst/>
              </a:prstGeom>
              <a:blipFill>
                <a:blip r:embed="rId4"/>
                <a:stretch>
                  <a:fillRect l="-227" t="-6944" b="-2777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064" name="Text Box 56"/>
              <p:cNvSpPr txBox="1">
                <a:spLocks noChangeArrowheads="1"/>
              </p:cNvSpPr>
              <p:nvPr/>
            </p:nvSpPr>
            <p:spPr bwMode="auto">
              <a:xfrm>
                <a:off x="6809581" y="3507581"/>
                <a:ext cx="2514600" cy="4401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just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2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2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2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</m:acc>
                    <m:r>
                      <a:rPr lang="en-US" sz="22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2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2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acc>
                  </m:oMath>
                </a14:m>
                <a:r>
                  <a:rPr lang="en-US" sz="2200" b="1" dirty="0">
                    <a:solidFill>
                      <a:schemeClr val="bg1"/>
                    </a:solidFill>
                  </a:rPr>
                  <a:t>(</a:t>
                </a:r>
                <a:r>
                  <a:rPr lang="en-US" sz="2200" b="1" dirty="0" err="1">
                    <a:solidFill>
                      <a:schemeClr val="bg1"/>
                    </a:solidFill>
                  </a:rPr>
                  <a:t>đồng</a:t>
                </a:r>
                <a:r>
                  <a:rPr lang="en-US" sz="2200" b="1" dirty="0">
                    <a:solidFill>
                      <a:schemeClr val="bg1"/>
                    </a:solidFill>
                  </a:rPr>
                  <a:t> vị)</a:t>
                </a:r>
                <a:r>
                  <a:rPr lang="en-US" sz="2200" b="1" dirty="0">
                    <a:solidFill>
                      <a:schemeClr val="bg1"/>
                    </a:solidFill>
                    <a:sym typeface="Symbol" panose="05050102010706020507" pitchFamily="18" charset="2"/>
                  </a:rPr>
                  <a:t> </a:t>
                </a:r>
              </a:p>
            </p:txBody>
          </p:sp>
        </mc:Choice>
        <mc:Fallback xmlns="">
          <p:sp>
            <p:nvSpPr>
              <p:cNvPr id="43064" name="Text 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09581" y="3507581"/>
                <a:ext cx="2514600" cy="440120"/>
              </a:xfrm>
              <a:prstGeom prst="rect">
                <a:avLst/>
              </a:prstGeom>
              <a:blipFill>
                <a:blip r:embed="rId5"/>
                <a:stretch>
                  <a:fillRect l="-242" t="-5479" b="-2739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065" name="Text Box 57"/>
              <p:cNvSpPr txBox="1">
                <a:spLocks noChangeArrowheads="1"/>
              </p:cNvSpPr>
              <p:nvPr/>
            </p:nvSpPr>
            <p:spPr bwMode="auto">
              <a:xfrm>
                <a:off x="6267450" y="3962400"/>
                <a:ext cx="3063328" cy="4398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just"/>
                <a:r>
                  <a:rPr lang="en-US" sz="2200" b="1" dirty="0">
                    <a:solidFill>
                      <a:schemeClr val="bg1"/>
                    </a:solidFill>
                  </a:rPr>
                  <a:t>Nên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2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2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2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</m:acc>
                    <m:r>
                      <a:rPr lang="en-US" sz="22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2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2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2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</m:acc>
                  </m:oMath>
                </a14:m>
                <a:endParaRPr lang="en-US" sz="2200" b="1" dirty="0">
                  <a:solidFill>
                    <a:schemeClr val="bg1"/>
                  </a:solidFill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43065" name="Text 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67450" y="3962400"/>
                <a:ext cx="3063328" cy="439864"/>
              </a:xfrm>
              <a:prstGeom prst="rect">
                <a:avLst/>
              </a:prstGeom>
              <a:blipFill>
                <a:blip r:embed="rId6"/>
                <a:stretch>
                  <a:fillRect l="-2584" t="-6944" b="-2777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067" name="Text Box 59"/>
          <p:cNvSpPr txBox="1">
            <a:spLocks noChangeArrowheads="1"/>
          </p:cNvSpPr>
          <p:nvPr/>
        </p:nvSpPr>
        <p:spPr bwMode="auto">
          <a:xfrm>
            <a:off x="6343650" y="4314825"/>
            <a:ext cx="4267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200" b="1" dirty="0" err="1">
                <a:solidFill>
                  <a:schemeClr val="bg1"/>
                </a:solidFill>
              </a:rPr>
              <a:t>Vậy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>
                <a:solidFill>
                  <a:schemeClr val="bg1"/>
                </a:solidFill>
                <a:sym typeface="Symbol" panose="05050102010706020507" pitchFamily="18" charset="2"/>
              </a:rPr>
              <a:t>ADE = EFC (g – c – g)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endParaRPr lang="en-US" sz="2200" b="1" dirty="0">
              <a:solidFill>
                <a:schemeClr val="bg1"/>
              </a:solidFill>
              <a:sym typeface="Symbol" panose="05050102010706020507" pitchFamily="18" charset="2"/>
            </a:endParaRPr>
          </a:p>
        </p:txBody>
      </p:sp>
      <p:sp>
        <p:nvSpPr>
          <p:cNvPr id="43068" name="Text Box 60"/>
          <p:cNvSpPr txBox="1">
            <a:spLocks noChangeArrowheads="1"/>
          </p:cNvSpPr>
          <p:nvPr/>
        </p:nvSpPr>
        <p:spPr bwMode="auto">
          <a:xfrm>
            <a:off x="6496050" y="4772025"/>
            <a:ext cx="19050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200" b="1">
                <a:solidFill>
                  <a:schemeClr val="bg1"/>
                </a:solidFill>
                <a:sym typeface="Symbol" panose="05050102010706020507" pitchFamily="18" charset="2"/>
              </a:rPr>
              <a:t></a:t>
            </a:r>
            <a:r>
              <a:rPr lang="en-US" sz="2200" b="1">
                <a:solidFill>
                  <a:schemeClr val="bg1"/>
                </a:solidFill>
              </a:rPr>
              <a:t> AE = EC</a:t>
            </a:r>
            <a:endParaRPr lang="en-US" sz="2200" b="1">
              <a:solidFill>
                <a:schemeClr val="bg1"/>
              </a:solidFill>
              <a:sym typeface="Symbol" panose="05050102010706020507" pitchFamily="18" charset="2"/>
            </a:endParaRPr>
          </a:p>
        </p:txBody>
      </p:sp>
      <p:sp>
        <p:nvSpPr>
          <p:cNvPr id="43069" name="Text Box 61"/>
          <p:cNvSpPr txBox="1">
            <a:spLocks noChangeArrowheads="1"/>
          </p:cNvSpPr>
          <p:nvPr/>
        </p:nvSpPr>
        <p:spPr bwMode="auto">
          <a:xfrm>
            <a:off x="6496050" y="5229225"/>
            <a:ext cx="4114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200" b="1">
                <a:solidFill>
                  <a:schemeClr val="bg1"/>
                </a:solidFill>
                <a:sym typeface="Symbol" panose="05050102010706020507" pitchFamily="18" charset="2"/>
              </a:rPr>
              <a:t>Vậy E là trung điểm của AC.</a:t>
            </a:r>
          </a:p>
        </p:txBody>
      </p:sp>
      <p:sp>
        <p:nvSpPr>
          <p:cNvPr id="43" name="Text Box 24">
            <a:hlinkClick r:id="rId7"/>
            <a:extLst>
              <a:ext uri="{FF2B5EF4-FFF2-40B4-BE49-F238E27FC236}">
                <a16:creationId xmlns:a16="http://schemas.microsoft.com/office/drawing/2014/main" id="{B4D27359-8122-0753-8D34-C930476883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284" y="1162503"/>
            <a:ext cx="56388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Định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lí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1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thẳng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qua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trung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điểm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cạnh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tam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giác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song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song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cạnh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thứ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hai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thì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qua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trung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điểm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cạnh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thứ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44" name="Text Box 6">
            <a:extLst>
              <a:ext uri="{FF2B5EF4-FFF2-40B4-BE49-F238E27FC236}">
                <a16:creationId xmlns:a16="http://schemas.microsoft.com/office/drawing/2014/main" id="{57DFB5F9-B272-2A84-A91F-F59A6AD528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25" y="638175"/>
            <a:ext cx="472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1.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Đường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trung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bình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của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tam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giác</a:t>
            </a:r>
            <a:endParaRPr lang="en-US" sz="2400" b="1" u="sng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3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3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3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3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3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3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3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43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2000"/>
                                        <p:tgtEl>
                                          <p:spTgt spid="43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43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2000"/>
                                        <p:tgtEl>
                                          <p:spTgt spid="43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2000"/>
                                        <p:tgtEl>
                                          <p:spTgt spid="43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2000"/>
                                        <p:tgtEl>
                                          <p:spTgt spid="43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2000"/>
                                        <p:tgtEl>
                                          <p:spTgt spid="43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" dur="2000"/>
                                        <p:tgtEl>
                                          <p:spTgt spid="43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" dur="2000"/>
                                        <p:tgtEl>
                                          <p:spTgt spid="43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2" dur="2000"/>
                                        <p:tgtEl>
                                          <p:spTgt spid="43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5" dur="2000"/>
                                        <p:tgtEl>
                                          <p:spTgt spid="43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0" dur="2000"/>
                                        <p:tgtEl>
                                          <p:spTgt spid="43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5" dur="2000"/>
                                        <p:tgtEl>
                                          <p:spTgt spid="43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0" dur="2000"/>
                                        <p:tgtEl>
                                          <p:spTgt spid="43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3" dur="2000"/>
                                        <p:tgtEl>
                                          <p:spTgt spid="43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43" grpId="0"/>
      <p:bldP spid="43044" grpId="0"/>
      <p:bldP spid="43045" grpId="0" animBg="1"/>
      <p:bldP spid="43046" grpId="0"/>
      <p:bldP spid="43047" grpId="0"/>
      <p:bldP spid="43048" grpId="0"/>
      <p:bldP spid="43049" grpId="0"/>
      <p:bldP spid="43050" grpId="0"/>
      <p:bldP spid="43051" grpId="0"/>
      <p:bldP spid="43052" grpId="0"/>
      <p:bldP spid="43053" grpId="0"/>
      <p:bldP spid="43054" grpId="0"/>
      <p:bldP spid="43055" grpId="0"/>
      <p:bldP spid="43056" grpId="0"/>
      <p:bldP spid="43057" grpId="0"/>
      <p:bldP spid="43059" grpId="0"/>
      <p:bldP spid="43060" grpId="0"/>
      <p:bldP spid="43062" grpId="0"/>
      <p:bldP spid="43064" grpId="0"/>
      <p:bldP spid="43065" grpId="0"/>
      <p:bldP spid="43067" grpId="0"/>
      <p:bldP spid="43068" grpId="0"/>
      <p:bldP spid="4306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Line 5"/>
          <p:cNvSpPr>
            <a:spLocks noChangeShapeType="1"/>
          </p:cNvSpPr>
          <p:nvPr/>
        </p:nvSpPr>
        <p:spPr bwMode="auto">
          <a:xfrm>
            <a:off x="6248400" y="557213"/>
            <a:ext cx="0" cy="61722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6400809" y="631093"/>
            <a:ext cx="525990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Trong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mỗi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hình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dưới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đây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phải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bô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̉ sung </a:t>
            </a:r>
            <a:r>
              <a:rPr lang="en-US" sz="24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thêm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điều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kiện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gi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̀ </a:t>
            </a:r>
            <a:r>
              <a:rPr lang="en-US" sz="24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đê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̉ EA = EC? </a:t>
            </a:r>
          </a:p>
        </p:txBody>
      </p:sp>
      <p:pic>
        <p:nvPicPr>
          <p:cNvPr id="44041" name="Picture 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752601"/>
            <a:ext cx="3581400" cy="319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042" name="Text Box 10"/>
          <p:cNvSpPr txBox="1">
            <a:spLocks noChangeArrowheads="1"/>
          </p:cNvSpPr>
          <p:nvPr/>
        </p:nvSpPr>
        <p:spPr bwMode="auto">
          <a:xfrm>
            <a:off x="6248400" y="5233987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 dirty="0" err="1">
                <a:solidFill>
                  <a:schemeClr val="bg1"/>
                </a:solidFill>
              </a:rPr>
              <a:t>Thêm</a:t>
            </a:r>
            <a:r>
              <a:rPr lang="en-US" sz="2400" b="1" dirty="0">
                <a:solidFill>
                  <a:schemeClr val="bg1"/>
                </a:solidFill>
              </a:rPr>
              <a:t> DE // BC </a:t>
            </a:r>
            <a:r>
              <a:rPr lang="en-US" sz="2400" b="1" dirty="0" err="1">
                <a:solidFill>
                  <a:schemeClr val="bg1"/>
                </a:solidFill>
              </a:rPr>
              <a:t>thi</a:t>
            </a:r>
            <a:r>
              <a:rPr lang="en-US" sz="2400" b="1" dirty="0">
                <a:solidFill>
                  <a:schemeClr val="bg1"/>
                </a:solidFill>
              </a:rPr>
              <a:t>̀ AE = EC</a:t>
            </a:r>
          </a:p>
        </p:txBody>
      </p:sp>
      <p:pic>
        <p:nvPicPr>
          <p:cNvPr id="44043" name="Picture 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5411" y="1990725"/>
            <a:ext cx="3238500" cy="287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044" name="Text Box 12"/>
          <p:cNvSpPr txBox="1">
            <a:spLocks noChangeArrowheads="1"/>
          </p:cNvSpPr>
          <p:nvPr/>
        </p:nvSpPr>
        <p:spPr bwMode="auto">
          <a:xfrm>
            <a:off x="6242756" y="5238047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 dirty="0" err="1">
                <a:solidFill>
                  <a:schemeClr val="bg1"/>
                </a:solidFill>
              </a:rPr>
              <a:t>Thêm</a:t>
            </a:r>
            <a:r>
              <a:rPr lang="en-US" sz="2400" b="1" dirty="0">
                <a:solidFill>
                  <a:schemeClr val="bg1"/>
                </a:solidFill>
              </a:rPr>
              <a:t> AD = DB </a:t>
            </a:r>
            <a:r>
              <a:rPr lang="en-US" sz="2400" b="1" dirty="0" err="1">
                <a:solidFill>
                  <a:schemeClr val="bg1"/>
                </a:solidFill>
              </a:rPr>
              <a:t>thi</a:t>
            </a:r>
            <a:r>
              <a:rPr lang="en-US" sz="2400" b="1" dirty="0">
                <a:solidFill>
                  <a:schemeClr val="bg1"/>
                </a:solidFill>
              </a:rPr>
              <a:t>̀ AE = EC</a:t>
            </a:r>
          </a:p>
        </p:txBody>
      </p:sp>
      <p:sp>
        <p:nvSpPr>
          <p:cNvPr id="11" name="WordArt 4">
            <a:extLst>
              <a:ext uri="{FF2B5EF4-FFF2-40B4-BE49-F238E27FC236}">
                <a16:creationId xmlns:a16="http://schemas.microsoft.com/office/drawing/2014/main" id="{47C945DA-B93E-DDFB-B00D-8BFBAC92A66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09800" y="23814"/>
            <a:ext cx="7696200" cy="433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000" b="1" kern="1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4: ĐƯỜNG TRUNG BÌNH CỦA TAM GIÁC, HÌNH THANG</a:t>
            </a:r>
            <a:endParaRPr lang="en-US" sz="2000" b="1" kern="1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24">
            <a:hlinkClick r:id="rId4"/>
            <a:extLst>
              <a:ext uri="{FF2B5EF4-FFF2-40B4-BE49-F238E27FC236}">
                <a16:creationId xmlns:a16="http://schemas.microsoft.com/office/drawing/2014/main" id="{75BC494E-8EE5-7BD4-C9C1-E3A0A32BA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284" y="1162503"/>
            <a:ext cx="56388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Định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lí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1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thẳng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qua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trung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điểm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cạnh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tam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giác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song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song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cạnh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thứ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hai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thì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qua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trung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điểm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cạnh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thứ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5" name="Text Box 6">
            <a:extLst>
              <a:ext uri="{FF2B5EF4-FFF2-40B4-BE49-F238E27FC236}">
                <a16:creationId xmlns:a16="http://schemas.microsoft.com/office/drawing/2014/main" id="{17B6B03A-C223-7378-B952-6C585853C2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25" y="638175"/>
            <a:ext cx="472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1.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Đường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trung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bình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của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tam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giác</a:t>
            </a:r>
            <a:endParaRPr lang="en-US" sz="2400" b="1" u="sng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4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4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440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440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4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4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/>
      <p:bldP spid="44042" grpId="0"/>
      <p:bldP spid="44042" grpId="1"/>
      <p:bldP spid="4404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4"/>
          <p:cNvSpPr>
            <a:spLocks noChangeArrowheads="1" noChangeShapeType="1" noTextEdit="1"/>
          </p:cNvSpPr>
          <p:nvPr/>
        </p:nvSpPr>
        <p:spPr bwMode="auto">
          <a:xfrm>
            <a:off x="2209800" y="23814"/>
            <a:ext cx="7696200" cy="433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000" b="1" kern="1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4: ĐƯỜNG TRUNG BÌNH CỦA TAM GIÁC, HÌNH THANG</a:t>
            </a:r>
            <a:endParaRPr lang="en-US" sz="2000" b="1" kern="1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Line 5"/>
          <p:cNvSpPr>
            <a:spLocks noChangeShapeType="1"/>
          </p:cNvSpPr>
          <p:nvPr/>
        </p:nvSpPr>
        <p:spPr bwMode="auto">
          <a:xfrm>
            <a:off x="6248400" y="557213"/>
            <a:ext cx="0" cy="61722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22" name="Text Box 8"/>
          <p:cNvSpPr txBox="1">
            <a:spLocks noChangeArrowheads="1"/>
          </p:cNvSpPr>
          <p:nvPr/>
        </p:nvSpPr>
        <p:spPr bwMode="auto">
          <a:xfrm>
            <a:off x="276225" y="1665443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 dirty="0">
                <a:solidFill>
                  <a:srgbClr val="FFFF00"/>
                </a:solidFill>
                <a:sym typeface="Wingdings" panose="05000000000000000000" pitchFamily="2" charset="2"/>
              </a:rPr>
              <a:t> </a:t>
            </a:r>
            <a:r>
              <a:rPr lang="en-US" sz="2400" b="1" dirty="0" err="1">
                <a:solidFill>
                  <a:srgbClr val="FFFF00"/>
                </a:solidFill>
              </a:rPr>
              <a:t>Định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nghĩa</a:t>
            </a:r>
            <a:r>
              <a:rPr lang="en-US" sz="2400" b="1" dirty="0">
                <a:solidFill>
                  <a:srgbClr val="FFFF00"/>
                </a:solidFill>
              </a:rPr>
              <a:t>:</a:t>
            </a:r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6248400" y="2362201"/>
            <a:ext cx="5638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 dirty="0">
                <a:solidFill>
                  <a:srgbClr val="FFFF00"/>
                </a:solidFill>
              </a:rPr>
              <a:t>DE là </a:t>
            </a:r>
            <a:r>
              <a:rPr lang="en-US" sz="2400" b="1" dirty="0" err="1">
                <a:solidFill>
                  <a:srgbClr val="FFFF00"/>
                </a:solidFill>
              </a:rPr>
              <a:t>đường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trung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bình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của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>
                <a:solidFill>
                  <a:srgbClr val="FFFF00"/>
                </a:solidFill>
                <a:sym typeface="Symbol" panose="05050102010706020507" pitchFamily="18" charset="2"/>
              </a:rPr>
              <a:t></a:t>
            </a:r>
            <a:r>
              <a:rPr lang="en-US" sz="2400" b="1" dirty="0">
                <a:solidFill>
                  <a:srgbClr val="FFFF00"/>
                </a:solidFill>
              </a:rPr>
              <a:t>ABC</a:t>
            </a:r>
          </a:p>
        </p:txBody>
      </p:sp>
      <p:sp>
        <p:nvSpPr>
          <p:cNvPr id="45066" name="Text Box 10"/>
          <p:cNvSpPr txBox="1">
            <a:spLocks noChangeArrowheads="1"/>
          </p:cNvSpPr>
          <p:nvPr/>
        </p:nvSpPr>
        <p:spPr bwMode="auto">
          <a:xfrm>
            <a:off x="6248400" y="457201"/>
            <a:ext cx="4419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 dirty="0">
                <a:solidFill>
                  <a:schemeClr val="bg1"/>
                </a:solidFill>
                <a:sym typeface="Symbol" panose="05050102010706020507" pitchFamily="18" charset="2"/>
              </a:rPr>
              <a:t>Quan </a:t>
            </a:r>
            <a:r>
              <a:rPr lang="en-US" sz="2400" b="1" dirty="0" err="1">
                <a:solidFill>
                  <a:schemeClr val="bg1"/>
                </a:solidFill>
                <a:sym typeface="Symbol" panose="05050102010706020507" pitchFamily="18" charset="2"/>
              </a:rPr>
              <a:t>sát</a:t>
            </a:r>
            <a:r>
              <a:rPr lang="en-US" sz="2400" b="1" dirty="0">
                <a:solidFill>
                  <a:schemeClr val="bg1"/>
                </a:solidFill>
                <a:sym typeface="Symbol" panose="05050102010706020507" pitchFamily="18" charset="2"/>
              </a:rPr>
              <a:t> ABC </a:t>
            </a:r>
            <a:r>
              <a:rPr lang="en-US" sz="2400" b="1" dirty="0" err="1">
                <a:solidFill>
                  <a:schemeClr val="bg1"/>
                </a:solidFill>
                <a:sym typeface="Symbol" panose="05050102010706020507" pitchFamily="18" charset="2"/>
              </a:rPr>
              <a:t>trên</a:t>
            </a:r>
            <a:r>
              <a:rPr lang="en-US" sz="2400" b="1" dirty="0">
                <a:solidFill>
                  <a:schemeClr val="bg1"/>
                </a:solidFill>
                <a:sym typeface="Symbol" panose="05050102010706020507" pitchFamily="18" charset="2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sym typeface="Symbol" panose="05050102010706020507" pitchFamily="18" charset="2"/>
              </a:rPr>
              <a:t>hình</a:t>
            </a:r>
            <a:r>
              <a:rPr lang="en-US" sz="2400" b="1" dirty="0">
                <a:solidFill>
                  <a:schemeClr val="bg1"/>
                </a:solidFill>
                <a:sym typeface="Symbol" panose="05050102010706020507" pitchFamily="18" charset="2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sym typeface="Symbol" panose="05050102010706020507" pitchFamily="18" charset="2"/>
              </a:rPr>
              <a:t>ve</a:t>
            </a:r>
            <a:r>
              <a:rPr lang="en-US" sz="2400" b="1" dirty="0">
                <a:solidFill>
                  <a:schemeClr val="bg1"/>
                </a:solidFill>
                <a:sym typeface="Symbol" panose="05050102010706020507" pitchFamily="18" charset="2"/>
              </a:rPr>
              <a:t>̃ </a:t>
            </a:r>
            <a:r>
              <a:rPr lang="en-US" sz="2400" b="1" dirty="0" err="1">
                <a:solidFill>
                  <a:schemeClr val="bg1"/>
                </a:solidFill>
                <a:sym typeface="Symbol" panose="05050102010706020507" pitchFamily="18" charset="2"/>
              </a:rPr>
              <a:t>nêu</a:t>
            </a:r>
            <a:r>
              <a:rPr lang="en-US" sz="2400" b="1" dirty="0">
                <a:solidFill>
                  <a:schemeClr val="bg1"/>
                </a:solidFill>
                <a:sym typeface="Symbol" panose="05050102010706020507" pitchFamily="18" charset="2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sym typeface="Symbol" panose="05050102010706020507" pitchFamily="18" charset="2"/>
              </a:rPr>
              <a:t>gia</a:t>
            </a:r>
            <a:r>
              <a:rPr lang="en-US" sz="2400" b="1" dirty="0">
                <a:solidFill>
                  <a:schemeClr val="bg1"/>
                </a:solidFill>
                <a:sym typeface="Symbol" panose="05050102010706020507" pitchFamily="18" charset="2"/>
              </a:rPr>
              <a:t>̉ </a:t>
            </a:r>
            <a:r>
              <a:rPr lang="en-US" sz="2400" b="1" dirty="0" err="1">
                <a:solidFill>
                  <a:schemeClr val="bg1"/>
                </a:solidFill>
                <a:sym typeface="Symbol" panose="05050102010706020507" pitchFamily="18" charset="2"/>
              </a:rPr>
              <a:t>thiết</a:t>
            </a:r>
            <a:r>
              <a:rPr lang="en-US" sz="2400" b="1" dirty="0">
                <a:solidFill>
                  <a:schemeClr val="bg1"/>
                </a:solidFill>
                <a:sym typeface="Symbol" panose="05050102010706020507" pitchFamily="18" charset="2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sym typeface="Symbol" panose="05050102010706020507" pitchFamily="18" charset="2"/>
              </a:rPr>
              <a:t>đa</a:t>
            </a:r>
            <a:r>
              <a:rPr lang="en-US" sz="2400" b="1" dirty="0">
                <a:solidFill>
                  <a:schemeClr val="bg1"/>
                </a:solidFill>
                <a:sym typeface="Symbol" panose="05050102010706020507" pitchFamily="18" charset="2"/>
              </a:rPr>
              <a:t>̃ có?</a:t>
            </a:r>
          </a:p>
        </p:txBody>
      </p:sp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6248400" y="3048001"/>
            <a:ext cx="5562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 dirty="0">
                <a:solidFill>
                  <a:schemeClr val="bg1"/>
                </a:solidFill>
              </a:rPr>
              <a:t>   </a:t>
            </a:r>
            <a:r>
              <a:rPr lang="en-US" sz="2400" b="1" dirty="0" err="1">
                <a:solidFill>
                  <a:schemeClr val="bg1"/>
                </a:solidFill>
              </a:rPr>
              <a:t>Đường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trung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bình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của</a:t>
            </a:r>
            <a:r>
              <a:rPr lang="en-US" sz="2400" b="1" dirty="0">
                <a:solidFill>
                  <a:schemeClr val="bg1"/>
                </a:solidFill>
              </a:rPr>
              <a:t> tam </a:t>
            </a:r>
            <a:r>
              <a:rPr lang="en-US" sz="2400" b="1" dirty="0" err="1">
                <a:solidFill>
                  <a:schemeClr val="bg1"/>
                </a:solidFill>
              </a:rPr>
              <a:t>giác</a:t>
            </a:r>
            <a:r>
              <a:rPr lang="en-US" sz="2400" b="1" dirty="0">
                <a:solidFill>
                  <a:schemeClr val="bg1"/>
                </a:solidFill>
              </a:rPr>
              <a:t> là </a:t>
            </a:r>
            <a:r>
              <a:rPr lang="en-US" sz="2400" b="1" dirty="0" err="1">
                <a:solidFill>
                  <a:schemeClr val="bg1"/>
                </a:solidFill>
              </a:rPr>
              <a:t>đoạn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thẳng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nối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trung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điểm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hai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cạnh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của</a:t>
            </a:r>
            <a:r>
              <a:rPr lang="en-US" sz="2400" b="1" dirty="0">
                <a:solidFill>
                  <a:schemeClr val="bg1"/>
                </a:solidFill>
              </a:rPr>
              <a:t> tam </a:t>
            </a:r>
            <a:r>
              <a:rPr lang="en-US" sz="2400" b="1" dirty="0" err="1">
                <a:solidFill>
                  <a:schemeClr val="bg1"/>
                </a:solidFill>
              </a:rPr>
              <a:t>giác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45068" name="Picture 1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35238"/>
            <a:ext cx="2895600" cy="2605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069" name="Text Box 13"/>
          <p:cNvSpPr txBox="1">
            <a:spLocks noChangeArrowheads="1"/>
          </p:cNvSpPr>
          <p:nvPr/>
        </p:nvSpPr>
        <p:spPr bwMode="auto">
          <a:xfrm>
            <a:off x="7162800" y="1219200"/>
            <a:ext cx="274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 dirty="0">
                <a:solidFill>
                  <a:schemeClr val="bg1"/>
                </a:solidFill>
                <a:sym typeface="Symbol" panose="05050102010706020507" pitchFamily="18" charset="2"/>
              </a:rPr>
              <a:t>ABC có:</a:t>
            </a:r>
          </a:p>
        </p:txBody>
      </p:sp>
      <p:sp>
        <p:nvSpPr>
          <p:cNvPr id="45070" name="Text Box 14"/>
          <p:cNvSpPr txBox="1">
            <a:spLocks noChangeArrowheads="1"/>
          </p:cNvSpPr>
          <p:nvPr/>
        </p:nvSpPr>
        <p:spPr bwMode="auto">
          <a:xfrm>
            <a:off x="7153275" y="1600200"/>
            <a:ext cx="274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>
                <a:solidFill>
                  <a:schemeClr val="bg1"/>
                </a:solidFill>
                <a:sym typeface="Symbol" panose="05050102010706020507" pitchFamily="18" charset="2"/>
              </a:rPr>
              <a:t>AD = DB</a:t>
            </a:r>
          </a:p>
        </p:txBody>
      </p:sp>
      <p:sp>
        <p:nvSpPr>
          <p:cNvPr id="45071" name="Text Box 15"/>
          <p:cNvSpPr txBox="1">
            <a:spLocks noChangeArrowheads="1"/>
          </p:cNvSpPr>
          <p:nvPr/>
        </p:nvSpPr>
        <p:spPr bwMode="auto">
          <a:xfrm>
            <a:off x="7115175" y="1981200"/>
            <a:ext cx="274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>
                <a:solidFill>
                  <a:schemeClr val="bg1"/>
                </a:solidFill>
                <a:sym typeface="Symbol" panose="05050102010706020507" pitchFamily="18" charset="2"/>
              </a:rPr>
              <a:t>AE = EC</a:t>
            </a:r>
          </a:p>
        </p:txBody>
      </p:sp>
      <p:sp>
        <p:nvSpPr>
          <p:cNvPr id="45072" name="Text Box 16">
            <a:hlinkClick r:id="rId3"/>
          </p:cNvPr>
          <p:cNvSpPr txBox="1">
            <a:spLocks noChangeArrowheads="1"/>
          </p:cNvSpPr>
          <p:nvPr/>
        </p:nvSpPr>
        <p:spPr bwMode="auto">
          <a:xfrm>
            <a:off x="6248400" y="4191001"/>
            <a:ext cx="5562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 dirty="0" err="1">
                <a:solidFill>
                  <a:srgbClr val="FFFF00"/>
                </a:solidFill>
              </a:rPr>
              <a:t>Trong</a:t>
            </a:r>
            <a:r>
              <a:rPr lang="en-US" sz="2400" b="1" dirty="0">
                <a:solidFill>
                  <a:srgbClr val="FFFF00"/>
                </a:solidFill>
              </a:rPr>
              <a:t> tam </a:t>
            </a:r>
            <a:r>
              <a:rPr lang="en-US" sz="2400" b="1" dirty="0" err="1">
                <a:solidFill>
                  <a:srgbClr val="FFFF00"/>
                </a:solidFill>
              </a:rPr>
              <a:t>giác</a:t>
            </a:r>
            <a:r>
              <a:rPr lang="en-US" sz="2400" b="1" dirty="0">
                <a:solidFill>
                  <a:srgbClr val="FFFF00"/>
                </a:solidFill>
              </a:rPr>
              <a:t> có </a:t>
            </a:r>
            <a:r>
              <a:rPr lang="en-US" sz="2400" b="1" dirty="0" err="1">
                <a:solidFill>
                  <a:srgbClr val="FFFF00"/>
                </a:solidFill>
              </a:rPr>
              <a:t>mấy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đường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trung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bình</a:t>
            </a:r>
            <a:r>
              <a:rPr lang="en-US" sz="2400" b="1" dirty="0">
                <a:solidFill>
                  <a:srgbClr val="FFFF00"/>
                </a:solidFill>
              </a:rPr>
              <a:t>?</a:t>
            </a:r>
          </a:p>
        </p:txBody>
      </p:sp>
      <p:sp>
        <p:nvSpPr>
          <p:cNvPr id="45073" name="Text Box 17"/>
          <p:cNvSpPr txBox="1">
            <a:spLocks noChangeArrowheads="1"/>
          </p:cNvSpPr>
          <p:nvPr/>
        </p:nvSpPr>
        <p:spPr bwMode="auto">
          <a:xfrm>
            <a:off x="6324599" y="5181601"/>
            <a:ext cx="556259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 dirty="0" err="1">
                <a:solidFill>
                  <a:schemeClr val="bg1"/>
                </a:solidFill>
              </a:rPr>
              <a:t>Trong</a:t>
            </a:r>
            <a:r>
              <a:rPr lang="en-US" sz="2400" b="1" dirty="0">
                <a:solidFill>
                  <a:schemeClr val="bg1"/>
                </a:solidFill>
              </a:rPr>
              <a:t> tam </a:t>
            </a:r>
            <a:r>
              <a:rPr lang="en-US" sz="2400" b="1" dirty="0" err="1">
                <a:solidFill>
                  <a:schemeClr val="bg1"/>
                </a:solidFill>
              </a:rPr>
              <a:t>giác</a:t>
            </a:r>
            <a:r>
              <a:rPr lang="en-US" sz="2400" b="1" dirty="0">
                <a:solidFill>
                  <a:schemeClr val="bg1"/>
                </a:solidFill>
              </a:rPr>
              <a:t> có 3 </a:t>
            </a:r>
            <a:r>
              <a:rPr lang="en-US" sz="2400" b="1" dirty="0" err="1">
                <a:solidFill>
                  <a:schemeClr val="bg1"/>
                </a:solidFill>
              </a:rPr>
              <a:t>đường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trung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bình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45074" name="Picture 1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969" y="2560638"/>
            <a:ext cx="2895599" cy="2646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075" name="Text Box 19"/>
          <p:cNvSpPr txBox="1">
            <a:spLocks noChangeArrowheads="1"/>
          </p:cNvSpPr>
          <p:nvPr/>
        </p:nvSpPr>
        <p:spPr bwMode="auto">
          <a:xfrm>
            <a:off x="674511" y="5181601"/>
            <a:ext cx="542148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trung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bình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tam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giác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đoạn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thẳng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nối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trung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điểm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hai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cạnh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tam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giác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" name="Text Box 24">
            <a:hlinkClick r:id="rId3"/>
            <a:extLst>
              <a:ext uri="{FF2B5EF4-FFF2-40B4-BE49-F238E27FC236}">
                <a16:creationId xmlns:a16="http://schemas.microsoft.com/office/drawing/2014/main" id="{7291D9E6-683C-37F8-E8FF-DB6E374C4E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284" y="1162503"/>
            <a:ext cx="5638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Định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lí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1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: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9" name="Text Box 6">
            <a:extLst>
              <a:ext uri="{FF2B5EF4-FFF2-40B4-BE49-F238E27FC236}">
                <a16:creationId xmlns:a16="http://schemas.microsoft.com/office/drawing/2014/main" id="{04D153BC-F2CD-578F-F3BE-DFCE535D2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25" y="638175"/>
            <a:ext cx="472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1.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Đường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trung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bình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của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tam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giác</a:t>
            </a:r>
            <a:endParaRPr lang="en-US" sz="2400" b="1" u="sng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5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5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5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5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5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5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45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5" grpId="0"/>
      <p:bldP spid="45066" grpId="0"/>
      <p:bldP spid="45067" grpId="0"/>
      <p:bldP spid="45067" grpId="1"/>
      <p:bldP spid="45069" grpId="0"/>
      <p:bldP spid="45070" grpId="0"/>
      <p:bldP spid="45071" grpId="0"/>
      <p:bldP spid="45072" grpId="0"/>
      <p:bldP spid="45073" grpId="0"/>
      <p:bldP spid="4507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7"/>
          <p:cNvSpPr>
            <a:spLocks noChangeArrowheads="1" noChangeShapeType="1" noTextEdit="1"/>
          </p:cNvSpPr>
          <p:nvPr/>
        </p:nvSpPr>
        <p:spPr bwMode="auto">
          <a:xfrm>
            <a:off x="2209800" y="23814"/>
            <a:ext cx="7696200" cy="433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000" b="1" kern="1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4: ĐƯỜNG TRUNG BÌNH CỦA TAM GIÁC, HÌNH THANG</a:t>
            </a:r>
            <a:endParaRPr lang="en-US" sz="2000" b="1" kern="1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875" name="Text Box 11">
            <a:hlinkClick r:id="rId2"/>
          </p:cNvPr>
          <p:cNvSpPr txBox="1">
            <a:spLocks noChangeArrowheads="1"/>
          </p:cNvSpPr>
          <p:nvPr/>
        </p:nvSpPr>
        <p:spPr bwMode="auto">
          <a:xfrm>
            <a:off x="3121378" y="1706383"/>
            <a:ext cx="8153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?2 Cho tam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giác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ABC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lấy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trung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điểm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D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của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AB,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trung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điểm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E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của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AC.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Dùng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thước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đo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góc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đê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̉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kiểm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tra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góc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ADE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̀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góc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B,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dùng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thước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chia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khoảng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đo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đô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̣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dài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DE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̀ BC.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Rút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ra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nhận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xét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36876" name="AutoShape 12"/>
          <p:cNvSpPr>
            <a:spLocks noChangeArrowheads="1"/>
          </p:cNvSpPr>
          <p:nvPr/>
        </p:nvSpPr>
        <p:spPr bwMode="auto">
          <a:xfrm>
            <a:off x="3124200" y="3686175"/>
            <a:ext cx="3124200" cy="2438400"/>
          </a:xfrm>
          <a:prstGeom prst="triangle">
            <a:avLst>
              <a:gd name="adj" fmla="val 75440"/>
            </a:avLst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>
              <a:solidFill>
                <a:schemeClr val="bg1"/>
              </a:solidFill>
            </a:endParaRPr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>
            <a:off x="4298950" y="4905375"/>
            <a:ext cx="152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5257801" y="33051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2667001" y="58197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6880" name="Text Box 16"/>
          <p:cNvSpPr txBox="1">
            <a:spLocks noChangeArrowheads="1"/>
          </p:cNvSpPr>
          <p:nvPr/>
        </p:nvSpPr>
        <p:spPr bwMode="auto">
          <a:xfrm>
            <a:off x="6248401" y="58959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6019800" y="4371975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>
                <a:solidFill>
                  <a:schemeClr val="bg1"/>
                </a:solidFill>
              </a:rPr>
              <a:t>E</a:t>
            </a:r>
          </a:p>
        </p:txBody>
      </p:sp>
      <p:sp>
        <p:nvSpPr>
          <p:cNvPr id="36882" name="Text Box 18"/>
          <p:cNvSpPr txBox="1">
            <a:spLocks noChangeArrowheads="1"/>
          </p:cNvSpPr>
          <p:nvPr/>
        </p:nvSpPr>
        <p:spPr bwMode="auto">
          <a:xfrm>
            <a:off x="3733801" y="44481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36883" name="Line 19"/>
          <p:cNvSpPr>
            <a:spLocks noChangeShapeType="1"/>
          </p:cNvSpPr>
          <p:nvPr/>
        </p:nvSpPr>
        <p:spPr bwMode="auto">
          <a:xfrm>
            <a:off x="3673475" y="5438775"/>
            <a:ext cx="152400" cy="76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6884" name="Line 20"/>
          <p:cNvSpPr>
            <a:spLocks noChangeShapeType="1"/>
          </p:cNvSpPr>
          <p:nvPr/>
        </p:nvSpPr>
        <p:spPr bwMode="auto">
          <a:xfrm>
            <a:off x="4784725" y="4279900"/>
            <a:ext cx="152400" cy="76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6885" name="Line 21"/>
          <p:cNvSpPr>
            <a:spLocks noChangeShapeType="1"/>
          </p:cNvSpPr>
          <p:nvPr/>
        </p:nvSpPr>
        <p:spPr bwMode="auto">
          <a:xfrm>
            <a:off x="5594350" y="4295775"/>
            <a:ext cx="152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6886" name="Line 22"/>
          <p:cNvSpPr>
            <a:spLocks noChangeShapeType="1"/>
          </p:cNvSpPr>
          <p:nvPr/>
        </p:nvSpPr>
        <p:spPr bwMode="auto">
          <a:xfrm>
            <a:off x="5626100" y="4352925"/>
            <a:ext cx="152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6887" name="Line 23"/>
          <p:cNvSpPr>
            <a:spLocks noChangeShapeType="1"/>
          </p:cNvSpPr>
          <p:nvPr/>
        </p:nvSpPr>
        <p:spPr bwMode="auto">
          <a:xfrm>
            <a:off x="5911850" y="5302250"/>
            <a:ext cx="152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6888" name="Line 24"/>
          <p:cNvSpPr>
            <a:spLocks noChangeShapeType="1"/>
          </p:cNvSpPr>
          <p:nvPr/>
        </p:nvSpPr>
        <p:spPr bwMode="auto">
          <a:xfrm>
            <a:off x="5943600" y="5362575"/>
            <a:ext cx="152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4" name="Group 84"/>
          <p:cNvGrpSpPr>
            <a:grpSpLocks/>
          </p:cNvGrpSpPr>
          <p:nvPr/>
        </p:nvGrpSpPr>
        <p:grpSpPr bwMode="auto">
          <a:xfrm>
            <a:off x="2571751" y="3352800"/>
            <a:ext cx="3497263" cy="1747838"/>
            <a:chOff x="968" y="965"/>
            <a:chExt cx="3424" cy="1824"/>
          </a:xfrm>
        </p:grpSpPr>
        <p:pic>
          <p:nvPicPr>
            <p:cNvPr id="10275" name="Picture 85" descr="Untitled-1"/>
            <p:cNvPicPr>
              <a:picLocks noChangeAspect="1" noChangeArrowheads="1"/>
            </p:cNvPicPr>
            <p:nvPr/>
          </p:nvPicPr>
          <p:blipFill>
            <a:blip r:embed="rId3">
              <a:lum contrast="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8" y="965"/>
              <a:ext cx="3424" cy="18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76" name="Line 86"/>
            <p:cNvSpPr>
              <a:spLocks noChangeShapeType="1"/>
            </p:cNvSpPr>
            <p:nvPr/>
          </p:nvSpPr>
          <p:spPr bwMode="auto">
            <a:xfrm>
              <a:off x="968" y="2781"/>
              <a:ext cx="3394" cy="0"/>
            </a:xfrm>
            <a:prstGeom prst="line">
              <a:avLst/>
            </a:prstGeom>
            <a:noFill/>
            <a:ln w="12700" cap="sq">
              <a:solidFill>
                <a:srgbClr val="33CC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2" name="Group 84"/>
          <p:cNvGrpSpPr>
            <a:grpSpLocks/>
          </p:cNvGrpSpPr>
          <p:nvPr/>
        </p:nvGrpSpPr>
        <p:grpSpPr bwMode="auto">
          <a:xfrm>
            <a:off x="1498601" y="4451350"/>
            <a:ext cx="3497263" cy="1747838"/>
            <a:chOff x="968" y="965"/>
            <a:chExt cx="3424" cy="1824"/>
          </a:xfrm>
        </p:grpSpPr>
        <p:pic>
          <p:nvPicPr>
            <p:cNvPr id="10273" name="Picture 85" descr="Untitled-1"/>
            <p:cNvPicPr>
              <a:picLocks noChangeAspect="1" noChangeArrowheads="1"/>
            </p:cNvPicPr>
            <p:nvPr/>
          </p:nvPicPr>
          <p:blipFill>
            <a:blip r:embed="rId3">
              <a:lum contrast="1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8" y="965"/>
              <a:ext cx="3424" cy="18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74" name="Line 86"/>
            <p:cNvSpPr>
              <a:spLocks noChangeShapeType="1"/>
            </p:cNvSpPr>
            <p:nvPr/>
          </p:nvSpPr>
          <p:spPr bwMode="auto">
            <a:xfrm>
              <a:off x="968" y="2781"/>
              <a:ext cx="3394" cy="0"/>
            </a:xfrm>
            <a:prstGeom prst="line">
              <a:avLst/>
            </a:prstGeom>
            <a:noFill/>
            <a:ln w="12700" cap="sq">
              <a:solidFill>
                <a:srgbClr val="33CC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36895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513240"/>
              </p:ext>
            </p:extLst>
          </p:nvPr>
        </p:nvGraphicFramePr>
        <p:xfrm>
          <a:off x="6934200" y="4905375"/>
          <a:ext cx="242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25680" imgH="380880" progId="Equation.DSMT4">
                  <p:embed/>
                </p:oleObj>
              </mc:Choice>
              <mc:Fallback>
                <p:oleObj name="Equation" r:id="rId4" imgW="2425680" imgH="38088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4905375"/>
                        <a:ext cx="2425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96" name="Text Box 32">
            <a:hlinkClick r:id="rId6"/>
          </p:cNvPr>
          <p:cNvSpPr txBox="1">
            <a:spLocks noChangeArrowheads="1"/>
          </p:cNvSpPr>
          <p:nvPr/>
        </p:nvSpPr>
        <p:spPr bwMode="auto">
          <a:xfrm>
            <a:off x="7013575" y="4981575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>
                <a:solidFill>
                  <a:schemeClr val="bg1"/>
                </a:solidFill>
                <a:sym typeface="Symbol" panose="05050102010706020507" pitchFamily="18" charset="2"/>
              </a:rPr>
              <a:t> DE // BC</a:t>
            </a:r>
          </a:p>
        </p:txBody>
      </p:sp>
      <p:sp>
        <p:nvSpPr>
          <p:cNvPr id="36897" name="Text Box 33">
            <a:hlinkClick r:id="rId6"/>
          </p:cNvPr>
          <p:cNvSpPr txBox="1">
            <a:spLocks noChangeArrowheads="1"/>
          </p:cNvSpPr>
          <p:nvPr/>
        </p:nvSpPr>
        <p:spPr bwMode="auto">
          <a:xfrm>
            <a:off x="6400800" y="3228975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 dirty="0">
                <a:solidFill>
                  <a:schemeClr val="bg1"/>
                </a:solidFill>
                <a:sym typeface="Symbol" panose="05050102010706020507" pitchFamily="18" charset="2"/>
              </a:rPr>
              <a:t>ABC, có: AD = DB(</a:t>
            </a:r>
            <a:r>
              <a:rPr lang="en-US" sz="2400" b="1" dirty="0" err="1">
                <a:solidFill>
                  <a:schemeClr val="bg1"/>
                </a:solidFill>
                <a:sym typeface="Symbol" panose="05050102010706020507" pitchFamily="18" charset="2"/>
              </a:rPr>
              <a:t>gt</a:t>
            </a:r>
            <a:r>
              <a:rPr lang="en-US" sz="2400" b="1" dirty="0">
                <a:solidFill>
                  <a:schemeClr val="bg1"/>
                </a:solidFill>
                <a:sym typeface="Symbol" panose="05050102010706020507" pitchFamily="18" charset="2"/>
              </a:rPr>
              <a:t>)</a:t>
            </a:r>
          </a:p>
        </p:txBody>
      </p:sp>
      <p:sp>
        <p:nvSpPr>
          <p:cNvPr id="36898" name="Text Box 34">
            <a:hlinkClick r:id="rId6"/>
          </p:cNvPr>
          <p:cNvSpPr txBox="1">
            <a:spLocks noChangeArrowheads="1"/>
          </p:cNvSpPr>
          <p:nvPr/>
        </p:nvSpPr>
        <p:spPr bwMode="auto">
          <a:xfrm>
            <a:off x="6248400" y="2924175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>
                <a:solidFill>
                  <a:schemeClr val="bg1"/>
                </a:solidFill>
                <a:sym typeface="Symbol" panose="05050102010706020507" pitchFamily="18" charset="2"/>
              </a:rPr>
              <a:t>Giải </a:t>
            </a:r>
          </a:p>
        </p:txBody>
      </p:sp>
      <p:sp>
        <p:nvSpPr>
          <p:cNvPr id="36899" name="Text Box 35">
            <a:hlinkClick r:id="rId6"/>
          </p:cNvPr>
          <p:cNvSpPr txBox="1">
            <a:spLocks noChangeArrowheads="1"/>
          </p:cNvSpPr>
          <p:nvPr/>
        </p:nvSpPr>
        <p:spPr bwMode="auto">
          <a:xfrm>
            <a:off x="6400800" y="3686175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>
                <a:solidFill>
                  <a:schemeClr val="bg1"/>
                </a:solidFill>
                <a:sym typeface="Symbol" panose="05050102010706020507" pitchFamily="18" charset="2"/>
              </a:rPr>
              <a:t>                   AE = EC(gt)</a:t>
            </a:r>
          </a:p>
        </p:txBody>
      </p:sp>
      <p:sp>
        <p:nvSpPr>
          <p:cNvPr id="36900" name="Text Box 36">
            <a:hlinkClick r:id="rId6"/>
          </p:cNvPr>
          <p:cNvSpPr txBox="1">
            <a:spLocks noChangeArrowheads="1"/>
          </p:cNvSpPr>
          <p:nvPr/>
        </p:nvSpPr>
        <p:spPr bwMode="auto">
          <a:xfrm>
            <a:off x="6416675" y="4060826"/>
            <a:ext cx="3962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>
                <a:solidFill>
                  <a:schemeClr val="bg1"/>
                </a:solidFill>
                <a:sym typeface="Symbol" panose="05050102010706020507" pitchFamily="18" charset="2"/>
              </a:rPr>
              <a:t>Nên DE là đường trung bình của tam giác ABC</a:t>
            </a:r>
          </a:p>
        </p:txBody>
      </p:sp>
      <p:pic>
        <p:nvPicPr>
          <p:cNvPr id="22611" name="Picture 83" descr="thuoc"/>
          <p:cNvPicPr>
            <a:picLocks noChangeAspect="1" noChangeArrowheads="1"/>
          </p:cNvPicPr>
          <p:nvPr/>
        </p:nvPicPr>
        <p:blipFill>
          <a:blip r:embed="rId7">
            <a:lum bright="-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92"/>
          <a:stretch>
            <a:fillRect/>
          </a:stretch>
        </p:blipFill>
        <p:spPr bwMode="auto">
          <a:xfrm>
            <a:off x="3889551" y="4935666"/>
            <a:ext cx="6484938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83" descr="thuoc"/>
          <p:cNvPicPr>
            <a:picLocks noChangeAspect="1" noChangeArrowheads="1"/>
          </p:cNvPicPr>
          <p:nvPr/>
        </p:nvPicPr>
        <p:blipFill>
          <a:blip r:embed="rId7">
            <a:lum bright="-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92"/>
          <a:stretch>
            <a:fillRect/>
          </a:stretch>
        </p:blipFill>
        <p:spPr bwMode="auto">
          <a:xfrm>
            <a:off x="2752725" y="6156325"/>
            <a:ext cx="6484938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903" name="Text Box 39">
            <a:hlinkClick r:id="rId6"/>
          </p:cNvPr>
          <p:cNvSpPr txBox="1">
            <a:spLocks noChangeArrowheads="1"/>
          </p:cNvSpPr>
          <p:nvPr/>
        </p:nvSpPr>
        <p:spPr bwMode="auto">
          <a:xfrm>
            <a:off x="7089775" y="5438775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>
                <a:solidFill>
                  <a:schemeClr val="bg1"/>
                </a:solidFill>
              </a:rPr>
              <a:t>Sđ DE = 2cm</a:t>
            </a:r>
          </a:p>
        </p:txBody>
      </p:sp>
      <p:sp>
        <p:nvSpPr>
          <p:cNvPr id="36904" name="Text Box 40">
            <a:hlinkClick r:id="rId6"/>
          </p:cNvPr>
          <p:cNvSpPr txBox="1">
            <a:spLocks noChangeArrowheads="1"/>
          </p:cNvSpPr>
          <p:nvPr/>
        </p:nvSpPr>
        <p:spPr bwMode="auto">
          <a:xfrm>
            <a:off x="7089775" y="5819775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>
                <a:solidFill>
                  <a:schemeClr val="bg1"/>
                </a:solidFill>
              </a:rPr>
              <a:t>Sđ BC = 4cm</a:t>
            </a:r>
          </a:p>
        </p:txBody>
      </p:sp>
      <p:graphicFrame>
        <p:nvGraphicFramePr>
          <p:cNvPr id="36905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6134136"/>
              </p:ext>
            </p:extLst>
          </p:nvPr>
        </p:nvGraphicFramePr>
        <p:xfrm>
          <a:off x="7396957" y="5445566"/>
          <a:ext cx="12319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31560" imgH="723600" progId="Equation.DSMT4">
                  <p:embed/>
                </p:oleObj>
              </mc:Choice>
              <mc:Fallback>
                <p:oleObj name="Equation" r:id="rId8" imgW="1231560" imgH="72360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6957" y="5445566"/>
                        <a:ext cx="12319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 Box 24">
            <a:hlinkClick r:id="rId6"/>
            <a:extLst>
              <a:ext uri="{FF2B5EF4-FFF2-40B4-BE49-F238E27FC236}">
                <a16:creationId xmlns:a16="http://schemas.microsoft.com/office/drawing/2014/main" id="{3B440FC7-4446-74EE-05E9-E1F635CD52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284" y="1162503"/>
            <a:ext cx="5638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Định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lí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1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</a:rPr>
              <a:t>: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39" name="Text Box 6">
            <a:extLst>
              <a:ext uri="{FF2B5EF4-FFF2-40B4-BE49-F238E27FC236}">
                <a16:creationId xmlns:a16="http://schemas.microsoft.com/office/drawing/2014/main" id="{F957E80E-F804-A176-1AD3-1F08B1DF3D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25" y="638175"/>
            <a:ext cx="472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1.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Đường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trung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bình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của</a:t>
            </a:r>
            <a:r>
              <a:rPr lang="en-US" sz="2400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tam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giác</a:t>
            </a:r>
            <a:endParaRPr lang="en-US" sz="2400" b="1" u="sng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" name="Text Box 8">
            <a:extLst>
              <a:ext uri="{FF2B5EF4-FFF2-40B4-BE49-F238E27FC236}">
                <a16:creationId xmlns:a16="http://schemas.microsoft.com/office/drawing/2014/main" id="{BA4B3528-7ECD-06B9-FB18-FB41E947C6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25" y="1665443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sz="2400" b="1" dirty="0">
                <a:solidFill>
                  <a:srgbClr val="FFFF00"/>
                </a:solidFill>
                <a:sym typeface="Wingdings" panose="05000000000000000000" pitchFamily="2" charset="2"/>
              </a:rPr>
              <a:t> </a:t>
            </a:r>
            <a:r>
              <a:rPr lang="en-US" sz="2400" b="1" dirty="0" err="1">
                <a:solidFill>
                  <a:srgbClr val="FFFF00"/>
                </a:solidFill>
              </a:rPr>
              <a:t>Định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nghĩa</a:t>
            </a:r>
            <a:r>
              <a:rPr lang="en-US" sz="2400" b="1" dirty="0">
                <a:solidFill>
                  <a:srgbClr val="FFFF00"/>
                </a:solidFill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6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6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6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6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6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6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36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6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36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36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36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36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6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36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8" dur="500"/>
                                        <p:tgtEl>
                                          <p:spTgt spid="36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2" dur="500"/>
                                        <p:tgtEl>
                                          <p:spTgt spid="368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36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2" dur="500"/>
                                        <p:tgtEl>
                                          <p:spTgt spid="22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6" dur="500"/>
                                        <p:tgtEl>
                                          <p:spTgt spid="226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500"/>
                                        <p:tgtEl>
                                          <p:spTgt spid="36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3" dur="500"/>
                                        <p:tgtEl>
                                          <p:spTgt spid="36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7" dur="500"/>
                                        <p:tgtEl>
                                          <p:spTgt spid="369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0" dur="500"/>
                                        <p:tgtEl>
                                          <p:spTgt spid="369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6" dur="500"/>
                                        <p:tgtEl>
                                          <p:spTgt spid="36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5" grpId="0"/>
      <p:bldP spid="36876" grpId="0" animBg="1"/>
      <p:bldP spid="36877" grpId="0" animBg="1"/>
      <p:bldP spid="36878" grpId="0"/>
      <p:bldP spid="36879" grpId="0"/>
      <p:bldP spid="36880" grpId="0"/>
      <p:bldP spid="36881" grpId="0"/>
      <p:bldP spid="36882" grpId="0"/>
      <p:bldP spid="36883" grpId="0" animBg="1"/>
      <p:bldP spid="36884" grpId="0" animBg="1"/>
      <p:bldP spid="36885" grpId="0" animBg="1"/>
      <p:bldP spid="36886" grpId="0" animBg="1"/>
      <p:bldP spid="36887" grpId="0" animBg="1"/>
      <p:bldP spid="36888" grpId="0" animBg="1"/>
      <p:bldP spid="36896" grpId="0"/>
      <p:bldP spid="36897" grpId="0"/>
      <p:bldP spid="36898" grpId="0"/>
      <p:bldP spid="36899" grpId="0"/>
      <p:bldP spid="36900" grpId="0"/>
      <p:bldP spid="36903" grpId="0"/>
      <p:bldP spid="36903" grpId="1"/>
      <p:bldP spid="36904" grpId="0"/>
      <p:bldP spid="36904" grpId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</TotalTime>
  <Words>1498</Words>
  <Application>Microsoft Office PowerPoint</Application>
  <PresentationFormat>Widescreen</PresentationFormat>
  <Paragraphs>201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Cambria Math</vt:lpstr>
      <vt:lpstr>Times New Roman</vt:lpstr>
      <vt:lpstr>Default Design</vt:lpstr>
      <vt:lpstr>Equation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VNPT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95</cp:revision>
  <dcterms:created xsi:type="dcterms:W3CDTF">2008-05-20T09:31:48Z</dcterms:created>
  <dcterms:modified xsi:type="dcterms:W3CDTF">2022-06-30T14:16:44Z</dcterms:modified>
</cp:coreProperties>
</file>