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334" r:id="rId2"/>
    <p:sldId id="336" r:id="rId3"/>
    <p:sldId id="335" r:id="rId4"/>
    <p:sldId id="333" r:id="rId5"/>
    <p:sldId id="317" r:id="rId6"/>
    <p:sldId id="318" r:id="rId7"/>
    <p:sldId id="320" r:id="rId8"/>
    <p:sldId id="321" r:id="rId9"/>
    <p:sldId id="309" r:id="rId10"/>
    <p:sldId id="299" r:id="rId11"/>
    <p:sldId id="323" r:id="rId12"/>
    <p:sldId id="301" r:id="rId13"/>
    <p:sldId id="302" r:id="rId14"/>
    <p:sldId id="303" r:id="rId15"/>
    <p:sldId id="304" r:id="rId16"/>
    <p:sldId id="305" r:id="rId17"/>
    <p:sldId id="327" r:id="rId18"/>
    <p:sldId id="307" r:id="rId19"/>
    <p:sldId id="331" r:id="rId20"/>
    <p:sldId id="308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1036B0"/>
    <a:srgbClr val="CC00CC"/>
    <a:srgbClr val="800080"/>
    <a:srgbClr val="6666FF"/>
    <a:srgbClr val="99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827DA-F829-41A2-9127-A9762D0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F4B5-36F4-4713-8C88-5702B4197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91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6303-36CC-4CBC-AE1D-037488D62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8026-0C8C-4867-8A88-37608EF87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154D-10DF-4973-B453-F38078974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285C-0E49-444F-A2F5-D996455C8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7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3FB0-CA64-4712-AC08-A5307496D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3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5DAC-B2C3-4A3C-A801-53CD7C443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6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4242-FCC1-4AF1-8D01-98E94CEBA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0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5571-95F0-4541-BFC0-650628B74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34FE-7B2B-4336-86D1-450E675DB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C2F0-C00D-4891-A848-A95215A5D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E984-DD0A-4BC9-9C64-E796BE854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3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1583FF-846E-40A0-9AE8-6ADC874C5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9" r:id="rId8"/>
    <p:sldLayoutId id="2147483770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565400"/>
            <a:ext cx="3667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875"/>
            <a:ext cx="3629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50875" y="981075"/>
            <a:ext cx="3776663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KỆ TRANG TRÍ TREO TƯỜNG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72063" y="4581525"/>
            <a:ext cx="3776662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GIỎ HOA GỖ TREO TƯỜNG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 cap="rnd">
            <a:solidFill>
              <a:srgbClr val="8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0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916113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Dấu hiệu nhận biết: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5105400" y="1066800"/>
            <a:ext cx="3886200" cy="1600200"/>
          </a:xfrm>
          <a:prstGeom prst="cloudCallout">
            <a:avLst>
              <a:gd name="adj1" fmla="val -48162"/>
              <a:gd name="adj2" fmla="val 48611"/>
            </a:avLst>
          </a:prstGeom>
          <a:gradFill rotWithShape="1">
            <a:gsLst>
              <a:gs pos="0">
                <a:srgbClr val="6600FF"/>
              </a:gs>
              <a:gs pos="50000">
                <a:srgbClr val="F5EFFF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Để tứ giác là hình thoi, ta cần điều kiện gì?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1412875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Định nghĩa:</a:t>
            </a: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16403" name="Freeform 9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66 h 672"/>
                <a:gd name="T2" fmla="*/ 375 w 1248"/>
                <a:gd name="T3" fmla="*/ 66 h 672"/>
                <a:gd name="T4" fmla="*/ 303 w 1248"/>
                <a:gd name="T5" fmla="*/ 19 h 672"/>
                <a:gd name="T6" fmla="*/ 87 w 1248"/>
                <a:gd name="T7" fmla="*/ 0 h 672"/>
                <a:gd name="T8" fmla="*/ 0 w 1248"/>
                <a:gd name="T9" fmla="*/ 6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Text Box 10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16401" name="AutoShape 12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2" name="Text Box 13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hành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86033" name="AutoShape 17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86035" name="AutoShape 19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86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1" grpId="1" animBg="1"/>
      <p:bldP spid="86021" grpId="2"/>
      <p:bldP spid="86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11-GreenFlow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2544763" y="3000375"/>
            <a:ext cx="3657600" cy="914400"/>
          </a:xfrm>
          <a:prstGeom prst="parallelogram">
            <a:avLst>
              <a:gd name="adj" fmla="val 100000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071538" y="642918"/>
            <a:ext cx="7758114" cy="857256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cạnh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hoặc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đường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chéo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thoi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VNI-Brush" pitchFamily="2" charset="0"/>
            </a:endParaRP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084513" y="3227388"/>
            <a:ext cx="147637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33588" y="2306638"/>
            <a:ext cx="1377950" cy="1544637"/>
            <a:chOff x="1336" y="192"/>
            <a:chExt cx="868" cy="973"/>
          </a:xfrm>
        </p:grpSpPr>
        <p:grpSp>
          <p:nvGrpSpPr>
            <p:cNvPr id="17455" name="Group 10"/>
            <p:cNvGrpSpPr>
              <a:grpSpLocks/>
            </p:cNvGrpSpPr>
            <p:nvPr/>
          </p:nvGrpSpPr>
          <p:grpSpPr bwMode="auto">
            <a:xfrm rot="-438542">
              <a:off x="1353" y="192"/>
              <a:ext cx="851" cy="454"/>
              <a:chOff x="2760" y="1870"/>
              <a:chExt cx="851" cy="454"/>
            </a:xfrm>
          </p:grpSpPr>
          <p:sp>
            <p:nvSpPr>
              <p:cNvPr id="17462" name="Freeform 11" descr="Narrow vertical"/>
              <p:cNvSpPr>
                <a:spLocks/>
              </p:cNvSpPr>
              <p:nvPr/>
            </p:nvSpPr>
            <p:spPr bwMode="auto">
              <a:xfrm rot="-1039421">
                <a:off x="2792" y="1870"/>
                <a:ext cx="46" cy="90"/>
              </a:xfrm>
              <a:custGeom>
                <a:avLst/>
                <a:gdLst>
                  <a:gd name="T0" fmla="*/ 0 w 462"/>
                  <a:gd name="T1" fmla="*/ 0 h 714"/>
                  <a:gd name="T2" fmla="*/ 0 w 462"/>
                  <a:gd name="T3" fmla="*/ 0 h 714"/>
                  <a:gd name="T4" fmla="*/ 0 w 462"/>
                  <a:gd name="T5" fmla="*/ 0 h 714"/>
                  <a:gd name="T6" fmla="*/ 0 w 462"/>
                  <a:gd name="T7" fmla="*/ 0 h 714"/>
                  <a:gd name="T8" fmla="*/ 0 w 462"/>
                  <a:gd name="T9" fmla="*/ 0 h 714"/>
                  <a:gd name="T10" fmla="*/ 0 w 462"/>
                  <a:gd name="T11" fmla="*/ 0 h 714"/>
                  <a:gd name="T12" fmla="*/ 0 w 462"/>
                  <a:gd name="T13" fmla="*/ 0 h 714"/>
                  <a:gd name="T14" fmla="*/ 0 w 462"/>
                  <a:gd name="T15" fmla="*/ 0 h 714"/>
                  <a:gd name="T16" fmla="*/ 0 w 462"/>
                  <a:gd name="T17" fmla="*/ 0 h 714"/>
                  <a:gd name="T18" fmla="*/ 0 w 462"/>
                  <a:gd name="T19" fmla="*/ 0 h 7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2"/>
                  <a:gd name="T31" fmla="*/ 0 h 714"/>
                  <a:gd name="T32" fmla="*/ 462 w 462"/>
                  <a:gd name="T33" fmla="*/ 714 h 7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2" h="714">
                    <a:moveTo>
                      <a:pt x="0" y="691"/>
                    </a:moveTo>
                    <a:cubicBezTo>
                      <a:pt x="0" y="508"/>
                      <a:pt x="0" y="324"/>
                      <a:pt x="0" y="141"/>
                    </a:cubicBezTo>
                    <a:cubicBezTo>
                      <a:pt x="26" y="100"/>
                      <a:pt x="29" y="59"/>
                      <a:pt x="77" y="38"/>
                    </a:cubicBezTo>
                    <a:cubicBezTo>
                      <a:pt x="101" y="27"/>
                      <a:pt x="128" y="21"/>
                      <a:pt x="153" y="13"/>
                    </a:cubicBezTo>
                    <a:cubicBezTo>
                      <a:pt x="166" y="9"/>
                      <a:pt x="192" y="0"/>
                      <a:pt x="192" y="0"/>
                    </a:cubicBezTo>
                    <a:cubicBezTo>
                      <a:pt x="269" y="10"/>
                      <a:pt x="321" y="10"/>
                      <a:pt x="384" y="51"/>
                    </a:cubicBezTo>
                    <a:cubicBezTo>
                      <a:pt x="462" y="172"/>
                      <a:pt x="419" y="218"/>
                      <a:pt x="409" y="410"/>
                    </a:cubicBezTo>
                    <a:cubicBezTo>
                      <a:pt x="395" y="673"/>
                      <a:pt x="397" y="519"/>
                      <a:pt x="397" y="691"/>
                    </a:cubicBezTo>
                    <a:cubicBezTo>
                      <a:pt x="286" y="714"/>
                      <a:pt x="222" y="714"/>
                      <a:pt x="102" y="704"/>
                    </a:cubicBezTo>
                    <a:cubicBezTo>
                      <a:pt x="35" y="687"/>
                      <a:pt x="69" y="691"/>
                      <a:pt x="0" y="691"/>
                    </a:cubicBez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63" name="Group 12"/>
              <p:cNvGrpSpPr>
                <a:grpSpLocks/>
              </p:cNvGrpSpPr>
              <p:nvPr/>
            </p:nvGrpSpPr>
            <p:grpSpPr bwMode="auto">
              <a:xfrm>
                <a:off x="2760" y="2028"/>
                <a:ext cx="851" cy="296"/>
                <a:chOff x="3360" y="1968"/>
                <a:chExt cx="851" cy="296"/>
              </a:xfrm>
            </p:grpSpPr>
            <p:grpSp>
              <p:nvGrpSpPr>
                <p:cNvPr id="17464" name="Group 13"/>
                <p:cNvGrpSpPr>
                  <a:grpSpLocks/>
                </p:cNvGrpSpPr>
                <p:nvPr/>
              </p:nvGrpSpPr>
              <p:grpSpPr bwMode="auto">
                <a:xfrm rot="-2978294">
                  <a:off x="3638" y="1690"/>
                  <a:ext cx="296" cy="851"/>
                  <a:chOff x="2483" y="1475"/>
                  <a:chExt cx="509" cy="1451"/>
                </a:xfrm>
              </p:grpSpPr>
              <p:sp>
                <p:nvSpPr>
                  <p:cNvPr id="17466" name="Line 14"/>
                  <p:cNvSpPr>
                    <a:spLocks noChangeShapeType="1"/>
                  </p:cNvSpPr>
                  <p:nvPr/>
                </p:nvSpPr>
                <p:spPr bwMode="auto">
                  <a:xfrm rot="19483747" flipH="1">
                    <a:off x="2483" y="1515"/>
                    <a:ext cx="432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7" name="Line 15"/>
                  <p:cNvSpPr>
                    <a:spLocks noChangeShapeType="1"/>
                  </p:cNvSpPr>
                  <p:nvPr/>
                </p:nvSpPr>
                <p:spPr bwMode="auto">
                  <a:xfrm rot="19483747" flipH="1">
                    <a:off x="2512" y="1504"/>
                    <a:ext cx="48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46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31" y="1475"/>
                    <a:ext cx="96" cy="96"/>
                    <a:chOff x="2531" y="1462"/>
                    <a:chExt cx="96" cy="96"/>
                  </a:xfrm>
                </p:grpSpPr>
                <p:sp>
                  <p:nvSpPr>
                    <p:cNvPr id="17473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1" y="1462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p:txBody>
                </p:sp>
                <p:sp>
                  <p:nvSpPr>
                    <p:cNvPr id="17474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3" y="1488"/>
                      <a:ext cx="35" cy="35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746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860" y="2708"/>
                    <a:ext cx="89" cy="218"/>
                    <a:chOff x="2860" y="2708"/>
                    <a:chExt cx="89" cy="218"/>
                  </a:xfrm>
                </p:grpSpPr>
                <p:sp>
                  <p:nvSpPr>
                    <p:cNvPr id="17470" name="Freeform 20"/>
                    <p:cNvSpPr>
                      <a:spLocks/>
                    </p:cNvSpPr>
                    <p:nvPr/>
                  </p:nvSpPr>
                  <p:spPr bwMode="auto">
                    <a:xfrm rot="-2116253">
                      <a:off x="2871" y="2708"/>
                      <a:ext cx="26" cy="39"/>
                    </a:xfrm>
                    <a:custGeom>
                      <a:avLst/>
                      <a:gdLst>
                        <a:gd name="T0" fmla="*/ 0 w 26"/>
                        <a:gd name="T1" fmla="*/ 0 h 39"/>
                        <a:gd name="T2" fmla="*/ 26 w 26"/>
                        <a:gd name="T3" fmla="*/ 39 h 39"/>
                        <a:gd name="T4" fmla="*/ 0 w 26"/>
                        <a:gd name="T5" fmla="*/ 0 h 39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39"/>
                        <a:gd name="T11" fmla="*/ 26 w 26"/>
                        <a:gd name="T12" fmla="*/ 39 h 3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39">
                          <a:moveTo>
                            <a:pt x="0" y="0"/>
                          </a:moveTo>
                          <a:cubicBezTo>
                            <a:pt x="9" y="13"/>
                            <a:pt x="26" y="39"/>
                            <a:pt x="26" y="39"/>
                          </a:cubicBezTo>
                          <a:cubicBezTo>
                            <a:pt x="26" y="39"/>
                            <a:pt x="9" y="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71" name="Line 21"/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860" y="2715"/>
                      <a:ext cx="69" cy="1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72" name="Line 22"/>
                    <p:cNvSpPr>
                      <a:spLocks noChangeShapeType="1"/>
                    </p:cNvSpPr>
                    <p:nvPr/>
                  </p:nvSpPr>
                  <p:spPr bwMode="auto">
                    <a:xfrm rot="19805284" flipH="1">
                      <a:off x="2880" y="2736"/>
                      <a:ext cx="69" cy="1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7465" name="Rectangle 23"/>
                <p:cNvSpPr>
                  <a:spLocks noChangeArrowheads="1"/>
                </p:cNvSpPr>
                <p:nvPr/>
              </p:nvSpPr>
              <p:spPr bwMode="auto">
                <a:xfrm rot="-3725124">
                  <a:off x="4046" y="2194"/>
                  <a:ext cx="21" cy="50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CC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456" name="Group 24"/>
            <p:cNvGrpSpPr>
              <a:grpSpLocks/>
            </p:cNvGrpSpPr>
            <p:nvPr/>
          </p:nvGrpSpPr>
          <p:grpSpPr bwMode="auto">
            <a:xfrm rot="-2140391">
              <a:off x="1336" y="343"/>
              <a:ext cx="357" cy="822"/>
              <a:chOff x="1187" y="266"/>
              <a:chExt cx="357" cy="822"/>
            </a:xfrm>
          </p:grpSpPr>
          <p:sp>
            <p:nvSpPr>
              <p:cNvPr id="17457" name="Line 25"/>
              <p:cNvSpPr>
                <a:spLocks noChangeShapeType="1"/>
              </p:cNvSpPr>
              <p:nvPr/>
            </p:nvSpPr>
            <p:spPr bwMode="auto">
              <a:xfrm rot="21552185" flipH="1">
                <a:off x="1233" y="271"/>
                <a:ext cx="266" cy="726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26"/>
              <p:cNvSpPr>
                <a:spLocks noChangeShapeType="1"/>
              </p:cNvSpPr>
              <p:nvPr/>
            </p:nvSpPr>
            <p:spPr bwMode="auto">
              <a:xfrm rot="21554110" flipH="1">
                <a:off x="1248" y="288"/>
                <a:ext cx="296" cy="726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27"/>
              <p:cNvSpPr>
                <a:spLocks/>
              </p:cNvSpPr>
              <p:nvPr/>
            </p:nvSpPr>
            <p:spPr bwMode="auto">
              <a:xfrm rot="-159015">
                <a:off x="1211" y="969"/>
                <a:ext cx="16" cy="24"/>
              </a:xfrm>
              <a:custGeom>
                <a:avLst/>
                <a:gdLst>
                  <a:gd name="T0" fmla="*/ 0 w 26"/>
                  <a:gd name="T1" fmla="*/ 0 h 39"/>
                  <a:gd name="T2" fmla="*/ 1 w 26"/>
                  <a:gd name="T3" fmla="*/ 1 h 39"/>
                  <a:gd name="T4" fmla="*/ 0 w 26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9"/>
                  <a:gd name="T11" fmla="*/ 26 w 26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9">
                    <a:moveTo>
                      <a:pt x="0" y="0"/>
                    </a:moveTo>
                    <a:cubicBezTo>
                      <a:pt x="9" y="13"/>
                      <a:pt x="26" y="39"/>
                      <a:pt x="26" y="39"/>
                    </a:cubicBezTo>
                    <a:cubicBezTo>
                      <a:pt x="26" y="39"/>
                      <a:pt x="9" y="1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28"/>
              <p:cNvSpPr>
                <a:spLocks noChangeShapeType="1"/>
              </p:cNvSpPr>
              <p:nvPr/>
            </p:nvSpPr>
            <p:spPr bwMode="auto">
              <a:xfrm rot="20022221" flipH="1">
                <a:off x="1187" y="99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29"/>
              <p:cNvSpPr>
                <a:spLocks noChangeShapeType="1"/>
              </p:cNvSpPr>
              <p:nvPr/>
            </p:nvSpPr>
            <p:spPr bwMode="auto">
              <a:xfrm rot="20523285" flipH="1">
                <a:off x="1475" y="266"/>
                <a:ext cx="60" cy="84"/>
              </a:xfrm>
              <a:prstGeom prst="line">
                <a:avLst/>
              </a:prstGeom>
              <a:noFill/>
              <a:ln w="5715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3199" name="Freeform 31"/>
          <p:cNvSpPr>
            <a:spLocks/>
          </p:cNvSpPr>
          <p:nvPr/>
        </p:nvSpPr>
        <p:spPr bwMode="auto">
          <a:xfrm rot="259032">
            <a:off x="4621213" y="2789238"/>
            <a:ext cx="115887" cy="317500"/>
          </a:xfrm>
          <a:custGeom>
            <a:avLst/>
            <a:gdLst>
              <a:gd name="T0" fmla="*/ 0 w 200"/>
              <a:gd name="T1" fmla="*/ 0 h 708"/>
              <a:gd name="T2" fmla="*/ 2147483646 w 200"/>
              <a:gd name="T3" fmla="*/ 2147483646 h 708"/>
              <a:gd name="T4" fmla="*/ 2147483646 w 200"/>
              <a:gd name="T5" fmla="*/ 2147483646 h 708"/>
              <a:gd name="T6" fmla="*/ 0 60000 65536"/>
              <a:gd name="T7" fmla="*/ 0 60000 65536"/>
              <a:gd name="T8" fmla="*/ 0 60000 65536"/>
              <a:gd name="T9" fmla="*/ 0 w 200"/>
              <a:gd name="T10" fmla="*/ 0 h 708"/>
              <a:gd name="T11" fmla="*/ 200 w 200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708">
                <a:moveTo>
                  <a:pt x="0" y="0"/>
                </a:moveTo>
                <a:cubicBezTo>
                  <a:pt x="91" y="30"/>
                  <a:pt x="109" y="121"/>
                  <a:pt x="156" y="192"/>
                </a:cubicBezTo>
                <a:cubicBezTo>
                  <a:pt x="199" y="364"/>
                  <a:pt x="200" y="548"/>
                  <a:pt x="120" y="708"/>
                </a:cubicBezTo>
              </a:path>
            </a:pathLst>
          </a:custGeom>
          <a:noFill/>
          <a:ln w="190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224088" y="1714500"/>
            <a:ext cx="2847975" cy="2665413"/>
            <a:chOff x="1440" y="289"/>
            <a:chExt cx="1794" cy="1679"/>
          </a:xfrm>
        </p:grpSpPr>
        <p:grpSp>
          <p:nvGrpSpPr>
            <p:cNvPr id="17433" name="Group 33"/>
            <p:cNvGrpSpPr>
              <a:grpSpLocks/>
            </p:cNvGrpSpPr>
            <p:nvPr/>
          </p:nvGrpSpPr>
          <p:grpSpPr bwMode="auto">
            <a:xfrm>
              <a:off x="2214" y="289"/>
              <a:ext cx="1020" cy="822"/>
              <a:chOff x="2214" y="289"/>
              <a:chExt cx="1020" cy="822"/>
            </a:xfrm>
          </p:grpSpPr>
          <p:grpSp>
            <p:nvGrpSpPr>
              <p:cNvPr id="17435" name="Group 34"/>
              <p:cNvGrpSpPr>
                <a:grpSpLocks/>
              </p:cNvGrpSpPr>
              <p:nvPr/>
            </p:nvGrpSpPr>
            <p:grpSpPr bwMode="auto">
              <a:xfrm rot="1913463">
                <a:off x="2383" y="381"/>
                <a:ext cx="851" cy="454"/>
                <a:chOff x="2760" y="1870"/>
                <a:chExt cx="851" cy="454"/>
              </a:xfrm>
            </p:grpSpPr>
            <p:sp>
              <p:nvSpPr>
                <p:cNvPr id="17442" name="Freeform 35" descr="Narrow vertical"/>
                <p:cNvSpPr>
                  <a:spLocks/>
                </p:cNvSpPr>
                <p:nvPr/>
              </p:nvSpPr>
              <p:spPr bwMode="auto">
                <a:xfrm rot="-1039421">
                  <a:off x="2792" y="1870"/>
                  <a:ext cx="46" cy="90"/>
                </a:xfrm>
                <a:custGeom>
                  <a:avLst/>
                  <a:gdLst>
                    <a:gd name="T0" fmla="*/ 0 w 462"/>
                    <a:gd name="T1" fmla="*/ 0 h 714"/>
                    <a:gd name="T2" fmla="*/ 0 w 462"/>
                    <a:gd name="T3" fmla="*/ 0 h 714"/>
                    <a:gd name="T4" fmla="*/ 0 w 462"/>
                    <a:gd name="T5" fmla="*/ 0 h 714"/>
                    <a:gd name="T6" fmla="*/ 0 w 462"/>
                    <a:gd name="T7" fmla="*/ 0 h 714"/>
                    <a:gd name="T8" fmla="*/ 0 w 462"/>
                    <a:gd name="T9" fmla="*/ 0 h 714"/>
                    <a:gd name="T10" fmla="*/ 0 w 462"/>
                    <a:gd name="T11" fmla="*/ 0 h 714"/>
                    <a:gd name="T12" fmla="*/ 0 w 462"/>
                    <a:gd name="T13" fmla="*/ 0 h 714"/>
                    <a:gd name="T14" fmla="*/ 0 w 462"/>
                    <a:gd name="T15" fmla="*/ 0 h 714"/>
                    <a:gd name="T16" fmla="*/ 0 w 462"/>
                    <a:gd name="T17" fmla="*/ 0 h 714"/>
                    <a:gd name="T18" fmla="*/ 0 w 462"/>
                    <a:gd name="T19" fmla="*/ 0 h 7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2"/>
                    <a:gd name="T31" fmla="*/ 0 h 714"/>
                    <a:gd name="T32" fmla="*/ 462 w 462"/>
                    <a:gd name="T33" fmla="*/ 714 h 7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2" h="714">
                      <a:moveTo>
                        <a:pt x="0" y="691"/>
                      </a:moveTo>
                      <a:cubicBezTo>
                        <a:pt x="0" y="508"/>
                        <a:pt x="0" y="324"/>
                        <a:pt x="0" y="141"/>
                      </a:cubicBezTo>
                      <a:cubicBezTo>
                        <a:pt x="26" y="100"/>
                        <a:pt x="29" y="59"/>
                        <a:pt x="77" y="38"/>
                      </a:cubicBezTo>
                      <a:cubicBezTo>
                        <a:pt x="101" y="27"/>
                        <a:pt x="128" y="21"/>
                        <a:pt x="153" y="13"/>
                      </a:cubicBezTo>
                      <a:cubicBezTo>
                        <a:pt x="166" y="9"/>
                        <a:pt x="192" y="0"/>
                        <a:pt x="192" y="0"/>
                      </a:cubicBezTo>
                      <a:cubicBezTo>
                        <a:pt x="269" y="10"/>
                        <a:pt x="321" y="10"/>
                        <a:pt x="384" y="51"/>
                      </a:cubicBezTo>
                      <a:cubicBezTo>
                        <a:pt x="462" y="172"/>
                        <a:pt x="419" y="218"/>
                        <a:pt x="409" y="410"/>
                      </a:cubicBezTo>
                      <a:cubicBezTo>
                        <a:pt x="395" y="673"/>
                        <a:pt x="397" y="519"/>
                        <a:pt x="397" y="691"/>
                      </a:cubicBezTo>
                      <a:cubicBezTo>
                        <a:pt x="286" y="714"/>
                        <a:pt x="222" y="714"/>
                        <a:pt x="102" y="704"/>
                      </a:cubicBezTo>
                      <a:cubicBezTo>
                        <a:pt x="35" y="687"/>
                        <a:pt x="69" y="691"/>
                        <a:pt x="0" y="691"/>
                      </a:cubicBez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43" name="Group 36"/>
                <p:cNvGrpSpPr>
                  <a:grpSpLocks/>
                </p:cNvGrpSpPr>
                <p:nvPr/>
              </p:nvGrpSpPr>
              <p:grpSpPr bwMode="auto">
                <a:xfrm>
                  <a:off x="2760" y="2028"/>
                  <a:ext cx="851" cy="296"/>
                  <a:chOff x="3360" y="1968"/>
                  <a:chExt cx="851" cy="296"/>
                </a:xfrm>
              </p:grpSpPr>
              <p:grpSp>
                <p:nvGrpSpPr>
                  <p:cNvPr id="17444" name="Group 37"/>
                  <p:cNvGrpSpPr>
                    <a:grpSpLocks/>
                  </p:cNvGrpSpPr>
                  <p:nvPr/>
                </p:nvGrpSpPr>
                <p:grpSpPr bwMode="auto">
                  <a:xfrm rot="-2978294">
                    <a:off x="3638" y="1690"/>
                    <a:ext cx="296" cy="851"/>
                    <a:chOff x="2483" y="1475"/>
                    <a:chExt cx="509" cy="1451"/>
                  </a:xfrm>
                </p:grpSpPr>
                <p:sp>
                  <p:nvSpPr>
                    <p:cNvPr id="17446" name="Line 38"/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483" y="1515"/>
                      <a:ext cx="432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47" name="Line 39"/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512" y="1504"/>
                      <a:ext cx="480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44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1" y="1475"/>
                      <a:ext cx="96" cy="96"/>
                      <a:chOff x="2531" y="1462"/>
                      <a:chExt cx="96" cy="96"/>
                    </a:xfrm>
                  </p:grpSpPr>
                  <p:sp>
                    <p:nvSpPr>
                      <p:cNvPr id="17453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1" y="1462"/>
                        <a:ext cx="96" cy="96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5pPr>
                        <a:lvl6pPr marL="25146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6pPr>
                        <a:lvl7pPr marL="29718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7pPr>
                        <a:lvl8pPr marL="34290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8pPr>
                        <a:lvl9pPr marL="38862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9pPr>
                      </a:lstStyle>
                      <a:p>
                        <a:pPr algn="ctr"/>
                        <a:r>
                          <a:rPr lang="en-US" altLang="en-US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17454" name="AutoShap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3" y="1488"/>
                        <a:ext cx="35" cy="35"/>
                      </a:xfrm>
                      <a:prstGeom prst="flowChartConnector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5pPr>
                        <a:lvl6pPr marL="25146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6pPr>
                        <a:lvl7pPr marL="29718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7pPr>
                        <a:lvl8pPr marL="34290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8pPr>
                        <a:lvl9pPr marL="38862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449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60" y="2708"/>
                      <a:ext cx="89" cy="218"/>
                      <a:chOff x="2860" y="2708"/>
                      <a:chExt cx="89" cy="218"/>
                    </a:xfrm>
                  </p:grpSpPr>
                  <p:sp>
                    <p:nvSpPr>
                      <p:cNvPr id="17450" name="Freeform 44"/>
                      <p:cNvSpPr>
                        <a:spLocks/>
                      </p:cNvSpPr>
                      <p:nvPr/>
                    </p:nvSpPr>
                    <p:spPr bwMode="auto">
                      <a:xfrm rot="-2116253">
                        <a:off x="2871" y="2708"/>
                        <a:ext cx="26" cy="39"/>
                      </a:xfrm>
                      <a:custGeom>
                        <a:avLst/>
                        <a:gdLst>
                          <a:gd name="T0" fmla="*/ 0 w 26"/>
                          <a:gd name="T1" fmla="*/ 0 h 39"/>
                          <a:gd name="T2" fmla="*/ 26 w 26"/>
                          <a:gd name="T3" fmla="*/ 39 h 39"/>
                          <a:gd name="T4" fmla="*/ 0 w 26"/>
                          <a:gd name="T5" fmla="*/ 0 h 39"/>
                          <a:gd name="T6" fmla="*/ 0 60000 65536"/>
                          <a:gd name="T7" fmla="*/ 0 60000 65536"/>
                          <a:gd name="T8" fmla="*/ 0 60000 65536"/>
                          <a:gd name="T9" fmla="*/ 0 w 26"/>
                          <a:gd name="T10" fmla="*/ 0 h 39"/>
                          <a:gd name="T11" fmla="*/ 26 w 26"/>
                          <a:gd name="T12" fmla="*/ 39 h 3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6" h="39">
                            <a:moveTo>
                              <a:pt x="0" y="0"/>
                            </a:moveTo>
                            <a:cubicBezTo>
                              <a:pt x="9" y="13"/>
                              <a:pt x="26" y="39"/>
                              <a:pt x="26" y="39"/>
                            </a:cubicBezTo>
                            <a:cubicBezTo>
                              <a:pt x="26" y="39"/>
                              <a:pt x="9" y="13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51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rot="19483747" flipH="1">
                        <a:off x="2860" y="2715"/>
                        <a:ext cx="69" cy="19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52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rot="19805284" flipH="1">
                        <a:off x="2880" y="2736"/>
                        <a:ext cx="69" cy="19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445" name="Rectangle 47"/>
                  <p:cNvSpPr>
                    <a:spLocks noChangeArrowheads="1"/>
                  </p:cNvSpPr>
                  <p:nvPr/>
                </p:nvSpPr>
                <p:spPr bwMode="auto">
                  <a:xfrm rot="-3725124">
                    <a:off x="4046" y="2194"/>
                    <a:ext cx="21" cy="50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solidFill>
                      <a:srgbClr val="CC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7436" name="Group 48"/>
              <p:cNvGrpSpPr>
                <a:grpSpLocks/>
              </p:cNvGrpSpPr>
              <p:nvPr/>
            </p:nvGrpSpPr>
            <p:grpSpPr bwMode="auto">
              <a:xfrm rot="211614">
                <a:off x="2214" y="289"/>
                <a:ext cx="348" cy="822"/>
                <a:chOff x="1187" y="266"/>
                <a:chExt cx="348" cy="822"/>
              </a:xfrm>
            </p:grpSpPr>
            <p:sp>
              <p:nvSpPr>
                <p:cNvPr id="17437" name="Line 49"/>
                <p:cNvSpPr>
                  <a:spLocks noChangeShapeType="1"/>
                </p:cNvSpPr>
                <p:nvPr/>
              </p:nvSpPr>
              <p:spPr bwMode="auto">
                <a:xfrm rot="21552185" flipH="1">
                  <a:off x="1233" y="271"/>
                  <a:ext cx="266" cy="726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50"/>
                <p:cNvSpPr>
                  <a:spLocks noChangeShapeType="1"/>
                </p:cNvSpPr>
                <p:nvPr/>
              </p:nvSpPr>
              <p:spPr bwMode="auto">
                <a:xfrm rot="21554110" flipH="1">
                  <a:off x="1203" y="344"/>
                  <a:ext cx="296" cy="726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Freeform 51"/>
                <p:cNvSpPr>
                  <a:spLocks/>
                </p:cNvSpPr>
                <p:nvPr/>
              </p:nvSpPr>
              <p:spPr bwMode="auto">
                <a:xfrm rot="-159015">
                  <a:off x="1211" y="969"/>
                  <a:ext cx="16" cy="24"/>
                </a:xfrm>
                <a:custGeom>
                  <a:avLst/>
                  <a:gdLst>
                    <a:gd name="T0" fmla="*/ 0 w 26"/>
                    <a:gd name="T1" fmla="*/ 0 h 39"/>
                    <a:gd name="T2" fmla="*/ 1 w 26"/>
                    <a:gd name="T3" fmla="*/ 1 h 39"/>
                    <a:gd name="T4" fmla="*/ 0 w 26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39"/>
                    <a:gd name="T11" fmla="*/ 26 w 26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39">
                      <a:moveTo>
                        <a:pt x="0" y="0"/>
                      </a:moveTo>
                      <a:cubicBezTo>
                        <a:pt x="9" y="13"/>
                        <a:pt x="26" y="39"/>
                        <a:pt x="26" y="39"/>
                      </a:cubicBezTo>
                      <a:cubicBezTo>
                        <a:pt x="26" y="39"/>
                        <a:pt x="9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52"/>
                <p:cNvSpPr>
                  <a:spLocks noChangeShapeType="1"/>
                </p:cNvSpPr>
                <p:nvPr/>
              </p:nvSpPr>
              <p:spPr bwMode="auto">
                <a:xfrm rot="20022221" flipH="1">
                  <a:off x="1187" y="992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53"/>
                <p:cNvSpPr>
                  <a:spLocks noChangeShapeType="1"/>
                </p:cNvSpPr>
                <p:nvPr/>
              </p:nvSpPr>
              <p:spPr bwMode="auto">
                <a:xfrm rot="20523285" flipH="1">
                  <a:off x="1475" y="266"/>
                  <a:ext cx="60" cy="84"/>
                </a:xfrm>
                <a:prstGeom prst="line">
                  <a:avLst/>
                </a:prstGeom>
                <a:noFill/>
                <a:ln w="57150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34" name="Oval 54"/>
            <p:cNvSpPr>
              <a:spLocks noChangeArrowheads="1"/>
            </p:cNvSpPr>
            <p:nvPr/>
          </p:nvSpPr>
          <p:spPr bwMode="auto">
            <a:xfrm flipH="1">
              <a:off x="1440" y="1920"/>
              <a:ext cx="48" cy="48"/>
            </a:xfrm>
            <a:prstGeom prst="ellips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3223" name="Line 55"/>
          <p:cNvSpPr>
            <a:spLocks noChangeShapeType="1"/>
          </p:cNvSpPr>
          <p:nvPr/>
        </p:nvSpPr>
        <p:spPr bwMode="auto">
          <a:xfrm flipH="1">
            <a:off x="3800475" y="3014663"/>
            <a:ext cx="9144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26" name="Line 58"/>
          <p:cNvSpPr>
            <a:spLocks noChangeShapeType="1"/>
          </p:cNvSpPr>
          <p:nvPr/>
        </p:nvSpPr>
        <p:spPr bwMode="auto">
          <a:xfrm>
            <a:off x="3937000" y="2911475"/>
            <a:ext cx="103188" cy="173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2513013" y="3000375"/>
            <a:ext cx="2209800" cy="914400"/>
            <a:chOff x="1640" y="1104"/>
            <a:chExt cx="1392" cy="576"/>
          </a:xfrm>
        </p:grpSpPr>
        <p:sp>
          <p:nvSpPr>
            <p:cNvPr id="17429" name="Line 60"/>
            <p:cNvSpPr>
              <a:spLocks noChangeShapeType="1"/>
            </p:cNvSpPr>
            <p:nvPr/>
          </p:nvSpPr>
          <p:spPr bwMode="auto">
            <a:xfrm flipH="1">
              <a:off x="1653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61"/>
            <p:cNvSpPr>
              <a:spLocks noChangeShapeType="1"/>
            </p:cNvSpPr>
            <p:nvPr/>
          </p:nvSpPr>
          <p:spPr bwMode="auto">
            <a:xfrm>
              <a:off x="1640" y="16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62"/>
            <p:cNvSpPr>
              <a:spLocks noChangeShapeType="1"/>
            </p:cNvSpPr>
            <p:nvPr/>
          </p:nvSpPr>
          <p:spPr bwMode="auto">
            <a:xfrm flipV="1">
              <a:off x="2450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63"/>
            <p:cNvSpPr>
              <a:spLocks noChangeShapeType="1"/>
            </p:cNvSpPr>
            <p:nvPr/>
          </p:nvSpPr>
          <p:spPr bwMode="auto">
            <a:xfrm flipH="1">
              <a:off x="2216" y="1104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Rectangle 10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1" name="Rectangle 1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2" name="Rectangle 1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3" name="Rectangle 1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4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3304" name="Picture 136" descr="Cau ho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305" name="Rectangle 137"/>
          <p:cNvSpPr>
            <a:spLocks noChangeArrowheads="1"/>
          </p:cNvSpPr>
          <p:nvPr/>
        </p:nvSpPr>
        <p:spPr bwMode="auto">
          <a:xfrm>
            <a:off x="323850" y="765175"/>
            <a:ext cx="533400" cy="457200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82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26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3814E-6 L -0.19583 0.349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747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5511E-6 L -0.18212 0.324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162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793E-6 L -0.17917 0.321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6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11-GreenFlow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8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Dấu hiệu nhận biết: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3716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Định nghĩa:</a:t>
            </a: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18451" name="Freeform 8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66 h 672"/>
                <a:gd name="T2" fmla="*/ 375 w 1248"/>
                <a:gd name="T3" fmla="*/ 66 h 672"/>
                <a:gd name="T4" fmla="*/ 303 w 1248"/>
                <a:gd name="T5" fmla="*/ 19 h 672"/>
                <a:gd name="T6" fmla="*/ 87 w 1248"/>
                <a:gd name="T7" fmla="*/ 0 h 672"/>
                <a:gd name="T8" fmla="*/ 0 w 1248"/>
                <a:gd name="T9" fmla="*/ 6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18449" name="AutoShape 11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0" name="Text Box 12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hành</a:t>
              </a:r>
            </a:p>
          </p:txBody>
        </p:sp>
      </p:grpSp>
      <p:grpSp>
        <p:nvGrpSpPr>
          <p:cNvPr id="18442" name="Group 13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18447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18443" name="AutoShape 16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18445" name="AutoShape 18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86000" y="4102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cạnh kề bằng nhau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 rot="-960000">
            <a:off x="4656138" y="3354388"/>
            <a:ext cx="152400" cy="152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460000">
            <a:off x="3786188" y="3522663"/>
            <a:ext cx="1792287" cy="0"/>
            <a:chOff x="1968" y="3024"/>
            <a:chExt cx="1152" cy="0"/>
          </a:xfrm>
        </p:grpSpPr>
        <p:sp>
          <p:nvSpPr>
            <p:cNvPr id="19476" name="Line 4"/>
            <p:cNvSpPr>
              <a:spLocks noChangeShapeType="1"/>
            </p:cNvSpPr>
            <p:nvPr/>
          </p:nvSpPr>
          <p:spPr bwMode="auto">
            <a:xfrm>
              <a:off x="1968" y="3024"/>
              <a:ext cx="57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5"/>
            <p:cNvSpPr>
              <a:spLocks noChangeShapeType="1"/>
            </p:cNvSpPr>
            <p:nvPr/>
          </p:nvSpPr>
          <p:spPr bwMode="auto">
            <a:xfrm>
              <a:off x="2544" y="3024"/>
              <a:ext cx="57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002088" y="2943225"/>
            <a:ext cx="274161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2622550" y="4108450"/>
            <a:ext cx="274161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rot="-2400000">
            <a:off x="2397125" y="352742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rot="-2400000">
            <a:off x="5143500" y="352107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rot="-960000">
            <a:off x="2530475" y="3524250"/>
            <a:ext cx="42957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960000">
            <a:off x="4387850" y="1295400"/>
            <a:ext cx="1514475" cy="2032000"/>
            <a:chOff x="1296" y="1392"/>
            <a:chExt cx="954" cy="1280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317500">
              <a:solidFill>
                <a:srgbClr val="66CC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74" name="AutoShape 13"/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5" name="AutoShape 14"/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103" name="Line 15"/>
          <p:cNvSpPr>
            <a:spLocks noChangeShapeType="1"/>
          </p:cNvSpPr>
          <p:nvPr/>
        </p:nvSpPr>
        <p:spPr bwMode="auto">
          <a:xfrm rot="-2340000">
            <a:off x="2362200" y="337502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rot="-2340000">
            <a:off x="4667250" y="366077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rot="420000">
            <a:off x="2613025" y="425132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rot="420000">
            <a:off x="4413250" y="2794000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2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980000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11-GreenFlow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6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Dấu hiệu nhận biết: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3716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9144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Định nghĩa:</a:t>
            </a: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0488" name="Group 7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20501" name="Freeform 8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66 h 672"/>
                <a:gd name="T2" fmla="*/ 375 w 1248"/>
                <a:gd name="T3" fmla="*/ 66 h 672"/>
                <a:gd name="T4" fmla="*/ 303 w 1248"/>
                <a:gd name="T5" fmla="*/ 19 h 672"/>
                <a:gd name="T6" fmla="*/ 87 w 1248"/>
                <a:gd name="T7" fmla="*/ 0 h 672"/>
                <a:gd name="T8" fmla="*/ 0 w 1248"/>
                <a:gd name="T9" fmla="*/ 6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20499" name="AutoShape 11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0" name="Text Box 12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hành</a:t>
              </a:r>
            </a:p>
          </p:txBody>
        </p:sp>
      </p:grpSp>
      <p:grpSp>
        <p:nvGrpSpPr>
          <p:cNvPr id="20490" name="Group 13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20497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8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20491" name="AutoShape 16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20493" name="AutoShape 18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4" name="Text Box 19"/>
          <p:cNvSpPr txBox="1">
            <a:spLocks noChangeArrowheads="1"/>
          </p:cNvSpPr>
          <p:nvPr/>
        </p:nvSpPr>
        <p:spPr bwMode="auto">
          <a:xfrm>
            <a:off x="2286000" y="4102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cạnh kề bằng nhau</a:t>
            </a:r>
          </a:p>
        </p:txBody>
      </p:sp>
      <p:cxnSp>
        <p:nvCxnSpPr>
          <p:cNvPr id="20495" name="AutoShape 20"/>
          <p:cNvCxnSpPr>
            <a:cxnSpLocks noChangeShapeType="1"/>
          </p:cNvCxnSpPr>
          <p:nvPr/>
        </p:nvCxnSpPr>
        <p:spPr bwMode="auto">
          <a:xfrm flipV="1">
            <a:off x="2514600" y="5106988"/>
            <a:ext cx="4686300" cy="33655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2667000" y="50165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đường chéo vuông góc nhau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2460000">
            <a:off x="2952750" y="3200400"/>
            <a:ext cx="2741613" cy="0"/>
            <a:chOff x="1968" y="3024"/>
            <a:chExt cx="1152" cy="0"/>
          </a:xfrm>
        </p:grpSpPr>
        <p:sp>
          <p:nvSpPr>
            <p:cNvPr id="21573" name="Line 3"/>
            <p:cNvSpPr>
              <a:spLocks noChangeShapeType="1"/>
            </p:cNvSpPr>
            <p:nvPr/>
          </p:nvSpPr>
          <p:spPr bwMode="auto">
            <a:xfrm>
              <a:off x="1968" y="3024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4"/>
            <p:cNvSpPr>
              <a:spLocks noChangeShapeType="1"/>
            </p:cNvSpPr>
            <p:nvPr/>
          </p:nvSpPr>
          <p:spPr bwMode="auto">
            <a:xfrm>
              <a:off x="2544" y="3024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2371725" y="4098925"/>
            <a:ext cx="2970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rot="-3780000">
            <a:off x="1830387" y="3194051"/>
            <a:ext cx="202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rot="-1500000">
            <a:off x="2181225" y="3200400"/>
            <a:ext cx="42957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4920000">
            <a:off x="4305300" y="320040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Arc 9"/>
          <p:cNvSpPr>
            <a:spLocks/>
          </p:cNvSpPr>
          <p:nvPr/>
        </p:nvSpPr>
        <p:spPr bwMode="auto">
          <a:xfrm rot="20100000" flipH="1">
            <a:off x="4951413" y="3913188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Arc 10"/>
          <p:cNvSpPr>
            <a:spLocks/>
          </p:cNvSpPr>
          <p:nvPr/>
        </p:nvSpPr>
        <p:spPr bwMode="auto">
          <a:xfrm rot="900000" flipH="1">
            <a:off x="5113338" y="3724275"/>
            <a:ext cx="182562" cy="1825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3286125" y="2305050"/>
            <a:ext cx="2970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rot="-3780000">
            <a:off x="4786312" y="3195638"/>
            <a:ext cx="202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rot="7860000">
            <a:off x="3117056" y="3210719"/>
            <a:ext cx="23955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rot="4920000">
            <a:off x="2505075" y="3190875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3524250" y="409575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3276600" y="230505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8" y="2708275"/>
            <a:ext cx="2743200" cy="2743200"/>
            <a:chOff x="2502" y="1698"/>
            <a:chExt cx="1728" cy="1728"/>
          </a:xfrm>
        </p:grpSpPr>
        <p:grpSp>
          <p:nvGrpSpPr>
            <p:cNvPr id="21523" name="Group 18"/>
            <p:cNvGrpSpPr>
              <a:grpSpLocks/>
            </p:cNvGrpSpPr>
            <p:nvPr/>
          </p:nvGrpSpPr>
          <p:grpSpPr bwMode="auto">
            <a:xfrm>
              <a:off x="2502" y="1698"/>
              <a:ext cx="1728" cy="1728"/>
              <a:chOff x="2016" y="1104"/>
              <a:chExt cx="1728" cy="1728"/>
            </a:xfrm>
          </p:grpSpPr>
          <p:grpSp>
            <p:nvGrpSpPr>
              <p:cNvPr id="21525" name="Group 19"/>
              <p:cNvGrpSpPr>
                <a:grpSpLocks/>
              </p:cNvGrpSpPr>
              <p:nvPr/>
            </p:nvGrpSpPr>
            <p:grpSpPr bwMode="auto">
              <a:xfrm>
                <a:off x="2016" y="1104"/>
                <a:ext cx="1728" cy="1728"/>
                <a:chOff x="2016" y="1104"/>
                <a:chExt cx="1728" cy="1728"/>
              </a:xfrm>
            </p:grpSpPr>
            <p:grpSp>
              <p:nvGrpSpPr>
                <p:cNvPr id="21550" name="Group 20"/>
                <p:cNvGrpSpPr>
                  <a:grpSpLocks/>
                </p:cNvGrpSpPr>
                <p:nvPr/>
              </p:nvGrpSpPr>
              <p:grpSpPr bwMode="auto">
                <a:xfrm>
                  <a:off x="2016" y="1106"/>
                  <a:ext cx="1728" cy="1726"/>
                  <a:chOff x="1448" y="2448"/>
                  <a:chExt cx="2267" cy="2267"/>
                </a:xfrm>
              </p:grpSpPr>
              <p:sp>
                <p:nvSpPr>
                  <p:cNvPr id="2157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448"/>
                    <a:ext cx="2267" cy="226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99CCFF">
                      <a:alpha val="30196"/>
                    </a:srgbClr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580"/>
                    <a:ext cx="226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1" name="Group 23"/>
                <p:cNvGrpSpPr>
                  <a:grpSpLocks/>
                </p:cNvGrpSpPr>
                <p:nvPr/>
              </p:nvGrpSpPr>
              <p:grpSpPr bwMode="auto">
                <a:xfrm rot="-5400000">
                  <a:off x="2023" y="1107"/>
                  <a:ext cx="954" cy="959"/>
                  <a:chOff x="3870" y="1536"/>
                  <a:chExt cx="1254" cy="1258"/>
                </a:xfrm>
              </p:grpSpPr>
              <p:sp>
                <p:nvSpPr>
                  <p:cNvPr id="21563" name="Line 24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4" name="Line 25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5" name="Line 26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6" name="Line 27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7" name="Line 28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8" name="Line 29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9" name="Line 30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0" name="Line 31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2" name="Group 32"/>
                <p:cNvGrpSpPr>
                  <a:grpSpLocks/>
                </p:cNvGrpSpPr>
                <p:nvPr/>
              </p:nvGrpSpPr>
              <p:grpSpPr bwMode="auto">
                <a:xfrm>
                  <a:off x="2779" y="1109"/>
                  <a:ext cx="956" cy="957"/>
                  <a:chOff x="3870" y="1536"/>
                  <a:chExt cx="1254" cy="1258"/>
                </a:xfrm>
              </p:grpSpPr>
              <p:sp>
                <p:nvSpPr>
                  <p:cNvPr id="21555" name="Line 33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6" name="Line 34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7" name="Line 35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8" name="Line 36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9" name="Line 37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0" name="Line 38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1" name="Line 39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2" name="Line 40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53" name="WordArt 4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02" y="1195"/>
                  <a:ext cx="1555" cy="1553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en-US" sz="9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10   20   30   40   50   60   70   80   90  100 110 120 130 140 150 160 170    </a:t>
                  </a:r>
                </a:p>
              </p:txBody>
            </p:sp>
            <p:sp>
              <p:nvSpPr>
                <p:cNvPr id="21554" name="Line 42"/>
                <p:cNvSpPr>
                  <a:spLocks noChangeShapeType="1"/>
                </p:cNvSpPr>
                <p:nvPr/>
              </p:nvSpPr>
              <p:spPr bwMode="auto">
                <a:xfrm rot="5400000">
                  <a:off x="2449" y="1536"/>
                  <a:ext cx="863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 type="none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6" name="Group 43"/>
              <p:cNvGrpSpPr>
                <a:grpSpLocks/>
              </p:cNvGrpSpPr>
              <p:nvPr/>
            </p:nvGrpSpPr>
            <p:grpSpPr bwMode="auto">
              <a:xfrm rot="10800000">
                <a:off x="2016" y="1104"/>
                <a:ext cx="1728" cy="1728"/>
                <a:chOff x="2016" y="1104"/>
                <a:chExt cx="1728" cy="1728"/>
              </a:xfrm>
            </p:grpSpPr>
            <p:grpSp>
              <p:nvGrpSpPr>
                <p:cNvPr id="21527" name="Group 44"/>
                <p:cNvGrpSpPr>
                  <a:grpSpLocks/>
                </p:cNvGrpSpPr>
                <p:nvPr/>
              </p:nvGrpSpPr>
              <p:grpSpPr bwMode="auto">
                <a:xfrm>
                  <a:off x="2016" y="1106"/>
                  <a:ext cx="1728" cy="1726"/>
                  <a:chOff x="1448" y="2448"/>
                  <a:chExt cx="2267" cy="2267"/>
                </a:xfrm>
              </p:grpSpPr>
              <p:sp>
                <p:nvSpPr>
                  <p:cNvPr id="21548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448"/>
                    <a:ext cx="2267" cy="226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580"/>
                    <a:ext cx="2267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8" name="Group 47"/>
                <p:cNvGrpSpPr>
                  <a:grpSpLocks/>
                </p:cNvGrpSpPr>
                <p:nvPr/>
              </p:nvGrpSpPr>
              <p:grpSpPr bwMode="auto">
                <a:xfrm rot="-5400000">
                  <a:off x="2023" y="1107"/>
                  <a:ext cx="954" cy="959"/>
                  <a:chOff x="3870" y="1536"/>
                  <a:chExt cx="1254" cy="1258"/>
                </a:xfrm>
              </p:grpSpPr>
              <p:sp>
                <p:nvSpPr>
                  <p:cNvPr id="21540" name="Line 48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1" name="Line 49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2" name="Line 50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3" name="Line 51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4" name="Line 52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5" name="Line 53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6" name="Line 54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7" name="Line 55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9" name="Group 56"/>
                <p:cNvGrpSpPr>
                  <a:grpSpLocks/>
                </p:cNvGrpSpPr>
                <p:nvPr/>
              </p:nvGrpSpPr>
              <p:grpSpPr bwMode="auto">
                <a:xfrm>
                  <a:off x="2779" y="1109"/>
                  <a:ext cx="956" cy="957"/>
                  <a:chOff x="3870" y="1536"/>
                  <a:chExt cx="1254" cy="1258"/>
                </a:xfrm>
              </p:grpSpPr>
              <p:sp>
                <p:nvSpPr>
                  <p:cNvPr id="21532" name="Line 57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3" name="Line 58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4" name="Line 59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5" name="Line 60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6" name="Line 61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7" name="Line 62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8" name="Line 63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9" name="Line 64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30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02" y="1195"/>
                  <a:ext cx="1555" cy="155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en-US" sz="900" kern="10">
                      <a:noFill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10   20   30   40   50   60   70   80   90  100 110 120 130 140 150 160 170    </a:t>
                  </a:r>
                </a:p>
              </p:txBody>
            </p:sp>
            <p:sp>
              <p:nvSpPr>
                <p:cNvPr id="21531" name="Line 66"/>
                <p:cNvSpPr>
                  <a:spLocks noChangeShapeType="1"/>
                </p:cNvSpPr>
                <p:nvPr/>
              </p:nvSpPr>
              <p:spPr bwMode="auto">
                <a:xfrm rot="5400000">
                  <a:off x="2449" y="1536"/>
                  <a:ext cx="863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oval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24" name="Line 67"/>
            <p:cNvSpPr>
              <a:spLocks noChangeShapeType="1"/>
            </p:cNvSpPr>
            <p:nvPr/>
          </p:nvSpPr>
          <p:spPr bwMode="auto">
            <a:xfrm>
              <a:off x="2712" y="1998"/>
              <a:ext cx="240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7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46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440000">
                                      <p:cBhvr>
                                        <p:cTn id="33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9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11-GreenFlow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Dấu hiệu nhận biết: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3716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9144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Định nghĩa:</a:t>
            </a: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2536" name="Group 7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22552" name="Freeform 8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66 h 672"/>
                <a:gd name="T2" fmla="*/ 375 w 1248"/>
                <a:gd name="T3" fmla="*/ 66 h 672"/>
                <a:gd name="T4" fmla="*/ 303 w 1248"/>
                <a:gd name="T5" fmla="*/ 19 h 672"/>
                <a:gd name="T6" fmla="*/ 87 w 1248"/>
                <a:gd name="T7" fmla="*/ 0 h 672"/>
                <a:gd name="T8" fmla="*/ 0 w 1248"/>
                <a:gd name="T9" fmla="*/ 6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22537" name="Group 10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22550" name="AutoShape 11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1" name="Text Box 12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hành</a:t>
              </a:r>
            </a:p>
          </p:txBody>
        </p:sp>
      </p:grp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22548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9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92176" name="AutoShape 16"/>
          <p:cNvCxnSpPr>
            <a:cxnSpLocks noChangeShapeType="1"/>
            <a:stCxn id="22550" idx="4"/>
            <a:endCxn id="22548" idx="3"/>
          </p:cNvCxnSpPr>
          <p:nvPr/>
        </p:nvCxnSpPr>
        <p:spPr bwMode="auto">
          <a:xfrm rot="5400000" flipH="1" flipV="1">
            <a:off x="4362450" y="1835150"/>
            <a:ext cx="1423988" cy="6796088"/>
          </a:xfrm>
          <a:prstGeom prst="bentConnector4">
            <a:avLst>
              <a:gd name="adj1" fmla="val -24194"/>
              <a:gd name="adj2" fmla="val 103153"/>
            </a:avLst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AutoShape 17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Text Box 18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22542" name="AutoShape 19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20"/>
          <p:cNvSpPr txBox="1">
            <a:spLocks noChangeArrowheads="1"/>
          </p:cNvSpPr>
          <p:nvPr/>
        </p:nvSpPr>
        <p:spPr bwMode="auto">
          <a:xfrm>
            <a:off x="2286000" y="4102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cạnh kề bằng nhau</a:t>
            </a:r>
          </a:p>
        </p:txBody>
      </p:sp>
      <p:cxnSp>
        <p:nvCxnSpPr>
          <p:cNvPr id="22544" name="AutoShape 21"/>
          <p:cNvCxnSpPr>
            <a:cxnSpLocks noChangeShapeType="1"/>
          </p:cNvCxnSpPr>
          <p:nvPr/>
        </p:nvCxnSpPr>
        <p:spPr bwMode="auto">
          <a:xfrm flipV="1">
            <a:off x="2514600" y="5106988"/>
            <a:ext cx="4686300" cy="33655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Text Box 22"/>
          <p:cNvSpPr txBox="1">
            <a:spLocks noChangeArrowheads="1"/>
          </p:cNvSpPr>
          <p:nvPr/>
        </p:nvSpPr>
        <p:spPr bwMode="auto">
          <a:xfrm>
            <a:off x="2667000" y="50165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đường chéo vuông góc nhau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2362200" y="5854700"/>
            <a:ext cx="653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1 đường chéo là đường phân giác của một góc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663575"/>
            <a:ext cx="21145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1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93713"/>
            <a:ext cx="2943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2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389063"/>
            <a:ext cx="23574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3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154113"/>
            <a:ext cx="3190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4" name="Picture 6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822450"/>
            <a:ext cx="32416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5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844675"/>
            <a:ext cx="38306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6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746250"/>
            <a:ext cx="218281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7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3221038"/>
            <a:ext cx="32734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8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3328988"/>
            <a:ext cx="33575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9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352800"/>
            <a:ext cx="33909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80" name="Picture 12" descr="image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397250"/>
            <a:ext cx="38338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Decision 30"/>
          <p:cNvSpPr/>
          <p:nvPr/>
        </p:nvSpPr>
        <p:spPr>
          <a:xfrm>
            <a:off x="30163" y="1222375"/>
            <a:ext cx="2178050" cy="1590675"/>
          </a:xfrm>
          <a:prstGeom prst="flowChartDecisio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62225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8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05088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8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05088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800">
              <a:latin typeface="VNI-Times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762000"/>
            <a:ext cx="3352800" cy="2057400"/>
            <a:chOff x="3424" y="845"/>
            <a:chExt cx="1860" cy="1296"/>
          </a:xfrm>
        </p:grpSpPr>
        <p:sp>
          <p:nvSpPr>
            <p:cNvPr id="24597" name="Text Box 6"/>
            <p:cNvSpPr txBox="1">
              <a:spLocks noChangeArrowheads="1"/>
            </p:cNvSpPr>
            <p:nvPr/>
          </p:nvSpPr>
          <p:spPr bwMode="auto">
            <a:xfrm>
              <a:off x="3424" y="1373"/>
              <a:ext cx="1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4598" name="Text Box 7"/>
            <p:cNvSpPr txBox="1">
              <a:spLocks noChangeArrowheads="1"/>
            </p:cNvSpPr>
            <p:nvPr/>
          </p:nvSpPr>
          <p:spPr bwMode="auto">
            <a:xfrm>
              <a:off x="5092" y="1373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4599" name="Text Box 8"/>
            <p:cNvSpPr txBox="1">
              <a:spLocks noChangeArrowheads="1"/>
            </p:cNvSpPr>
            <p:nvPr/>
          </p:nvSpPr>
          <p:spPr bwMode="auto">
            <a:xfrm>
              <a:off x="4224" y="845"/>
              <a:ext cx="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pic>
          <p:nvPicPr>
            <p:cNvPr id="24600" name="Picture 9" descr="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1027"/>
              <a:ext cx="1539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1" name="Line 10"/>
            <p:cNvSpPr>
              <a:spLocks noChangeShapeType="1"/>
            </p:cNvSpPr>
            <p:nvPr/>
          </p:nvSpPr>
          <p:spPr bwMode="auto">
            <a:xfrm>
              <a:off x="4290" y="1325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11"/>
            <p:cNvSpPr>
              <a:spLocks noChangeShapeType="1"/>
            </p:cNvSpPr>
            <p:nvPr/>
          </p:nvSpPr>
          <p:spPr bwMode="auto">
            <a:xfrm>
              <a:off x="4290" y="166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12"/>
            <p:cNvSpPr>
              <a:spLocks noChangeShapeType="1"/>
            </p:cNvSpPr>
            <p:nvPr/>
          </p:nvSpPr>
          <p:spPr bwMode="auto">
            <a:xfrm>
              <a:off x="4047" y="146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13"/>
            <p:cNvSpPr>
              <a:spLocks noChangeShapeType="1"/>
            </p:cNvSpPr>
            <p:nvPr/>
          </p:nvSpPr>
          <p:spPr bwMode="auto">
            <a:xfrm>
              <a:off x="4074" y="1469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14"/>
            <p:cNvSpPr>
              <a:spLocks noChangeShapeType="1"/>
            </p:cNvSpPr>
            <p:nvPr/>
          </p:nvSpPr>
          <p:spPr bwMode="auto">
            <a:xfrm>
              <a:off x="4514" y="1469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15"/>
            <p:cNvSpPr>
              <a:spLocks noChangeShapeType="1"/>
            </p:cNvSpPr>
            <p:nvPr/>
          </p:nvSpPr>
          <p:spPr bwMode="auto">
            <a:xfrm>
              <a:off x="4487" y="146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Text Box 16"/>
            <p:cNvSpPr txBox="1">
              <a:spLocks noChangeArrowheads="1"/>
            </p:cNvSpPr>
            <p:nvPr/>
          </p:nvSpPr>
          <p:spPr bwMode="auto">
            <a:xfrm>
              <a:off x="4198" y="1853"/>
              <a:ext cx="1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4608" name="Text Box 17"/>
            <p:cNvSpPr txBox="1">
              <a:spLocks noChangeArrowheads="1"/>
            </p:cNvSpPr>
            <p:nvPr/>
          </p:nvSpPr>
          <p:spPr bwMode="auto">
            <a:xfrm>
              <a:off x="4473" y="1853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c)</a:t>
              </a:r>
            </a:p>
          </p:txBody>
        </p:sp>
      </p:grpSp>
      <p:sp>
        <p:nvSpPr>
          <p:cNvPr id="24582" name="Text Box 18"/>
          <p:cNvSpPr txBox="1">
            <a:spLocks noChangeArrowheads="1"/>
          </p:cNvSpPr>
          <p:nvPr/>
        </p:nvSpPr>
        <p:spPr bwMode="auto">
          <a:xfrm>
            <a:off x="27432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179388" y="196850"/>
            <a:ext cx="88392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tập 73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:(SGK /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105;106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 các hình thoi trên hình:</a:t>
            </a:r>
          </a:p>
        </p:txBody>
      </p:sp>
      <p:sp>
        <p:nvSpPr>
          <p:cNvPr id="94276" name="AutoShape 68"/>
          <p:cNvSpPr>
            <a:spLocks noChangeArrowheads="1"/>
          </p:cNvSpPr>
          <p:nvPr/>
        </p:nvSpPr>
        <p:spPr bwMode="auto">
          <a:xfrm>
            <a:off x="228600" y="2895600"/>
            <a:ext cx="2101850" cy="838200"/>
          </a:xfrm>
          <a:prstGeom prst="wedgeRoundRectCallout">
            <a:avLst>
              <a:gd name="adj1" fmla="val 17370"/>
              <a:gd name="adj2" fmla="val -1225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ABCD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thoi</a:t>
            </a:r>
            <a:r>
              <a:rPr lang="en-US" b="1" dirty="0">
                <a:solidFill>
                  <a:srgbClr val="0000CC"/>
                </a:solidFill>
                <a:latin typeface="VNI-Times" pitchFamily="2" charset="0"/>
                <a:cs typeface="Arial" charset="0"/>
              </a:rPr>
              <a:t> ( dh1 )</a:t>
            </a:r>
          </a:p>
        </p:txBody>
      </p:sp>
      <p:sp>
        <p:nvSpPr>
          <p:cNvPr id="94277" name="AutoShape 69"/>
          <p:cNvSpPr>
            <a:spLocks noChangeArrowheads="1"/>
          </p:cNvSpPr>
          <p:nvPr/>
        </p:nvSpPr>
        <p:spPr bwMode="auto">
          <a:xfrm>
            <a:off x="2484438" y="2852738"/>
            <a:ext cx="3352800" cy="936625"/>
          </a:xfrm>
          <a:prstGeom prst="wedgeRectCallout">
            <a:avLst>
              <a:gd name="adj1" fmla="val -3218"/>
              <a:gd name="adj2" fmla="val -9728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EFGH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hành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Mà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EG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giác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EFGH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thoi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( dh4</a:t>
            </a:r>
            <a:r>
              <a:rPr lang="en-US" b="1" dirty="0">
                <a:solidFill>
                  <a:srgbClr val="0000CC"/>
                </a:solidFill>
                <a:latin typeface="VNI-Times" pitchFamily="2" charset="0"/>
                <a:cs typeface="Arial" charset="0"/>
                <a:sym typeface="Symbol" pitchFamily="18" charset="2"/>
              </a:rPr>
              <a:t> )</a:t>
            </a:r>
          </a:p>
        </p:txBody>
      </p:sp>
      <p:sp>
        <p:nvSpPr>
          <p:cNvPr id="94278" name="AutoShape 70"/>
          <p:cNvSpPr>
            <a:spLocks noChangeArrowheads="1"/>
          </p:cNvSpPr>
          <p:nvPr/>
        </p:nvSpPr>
        <p:spPr bwMode="auto">
          <a:xfrm>
            <a:off x="6019800" y="2743200"/>
            <a:ext cx="3124200" cy="1295400"/>
          </a:xfrm>
          <a:prstGeom prst="wedgeRectCallout">
            <a:avLst>
              <a:gd name="adj1" fmla="val 7671"/>
              <a:gd name="adj2" fmla="val -9889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KINM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bình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hành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 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Mà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IM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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KN.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 KINM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thoi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( dh3 )</a:t>
            </a:r>
          </a:p>
        </p:txBody>
      </p:sp>
      <p:sp>
        <p:nvSpPr>
          <p:cNvPr id="94279" name="AutoShape 71"/>
          <p:cNvSpPr>
            <a:spLocks noChangeArrowheads="1"/>
          </p:cNvSpPr>
          <p:nvPr/>
        </p:nvSpPr>
        <p:spPr bwMode="auto">
          <a:xfrm>
            <a:off x="179388" y="5880100"/>
            <a:ext cx="3124200" cy="762000"/>
          </a:xfrm>
          <a:prstGeom prst="wedgeEllipseCallout">
            <a:avLst>
              <a:gd name="adj1" fmla="val 5537"/>
              <a:gd name="adj2" fmla="val -9541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PQRS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thoi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4280" name="AutoShape 72"/>
          <p:cNvSpPr>
            <a:spLocks noChangeArrowheads="1"/>
          </p:cNvSpPr>
          <p:nvPr/>
        </p:nvSpPr>
        <p:spPr bwMode="auto">
          <a:xfrm>
            <a:off x="6429375" y="5210175"/>
            <a:ext cx="2786063" cy="1219200"/>
          </a:xfrm>
          <a:prstGeom prst="wedgeRectCallout">
            <a:avLst>
              <a:gd name="adj1" fmla="val -68171"/>
              <a:gd name="adj2" fmla="val -3658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17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AC = AD = BC = BD = 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 ABCD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thoi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                ( dh1 ) </a:t>
            </a:r>
          </a:p>
        </p:txBody>
      </p: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6781800" y="4876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e)</a:t>
            </a:r>
          </a:p>
        </p:txBody>
      </p:sp>
      <p:pic>
        <p:nvPicPr>
          <p:cNvPr id="2459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941388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052888"/>
            <a:ext cx="1905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830263"/>
            <a:ext cx="1981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913188"/>
            <a:ext cx="2343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2287588" y="2170113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5176838" y="223202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82" name="Rectangle 73"/>
          <p:cNvSpPr>
            <a:spLocks noChangeArrowheads="1"/>
          </p:cNvSpPr>
          <p:nvPr/>
        </p:nvSpPr>
        <p:spPr bwMode="auto">
          <a:xfrm>
            <a:off x="2994025" y="482917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 animBg="1"/>
      <p:bldP spid="94276" grpId="0" animBg="1"/>
      <p:bldP spid="94277" grpId="0" animBg="1"/>
      <p:bldP spid="94278" grpId="0" animBg="1"/>
      <p:bldP spid="94279" grpId="0" animBg="1"/>
      <p:bldP spid="94280" grpId="0" animBg="1"/>
      <p:bldP spid="94281" grpId="0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43250" y="42863"/>
            <a:ext cx="1371600" cy="1066800"/>
            <a:chOff x="2304" y="0"/>
            <a:chExt cx="864" cy="672"/>
          </a:xfrm>
        </p:grpSpPr>
        <p:sp>
          <p:nvSpPr>
            <p:cNvPr id="114695" name="Freeform 7"/>
            <p:cNvSpPr>
              <a:spLocks/>
            </p:cNvSpPr>
            <p:nvPr/>
          </p:nvSpPr>
          <p:spPr bwMode="auto">
            <a:xfrm>
              <a:off x="2304" y="0"/>
              <a:ext cx="864" cy="672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0" y="336"/>
                </a:cxn>
                <a:cxn ang="0">
                  <a:pos x="576" y="864"/>
                </a:cxn>
                <a:cxn ang="0">
                  <a:pos x="1008" y="240"/>
                </a:cxn>
                <a:cxn ang="0">
                  <a:pos x="528" y="0"/>
                </a:cxn>
              </a:cxnLst>
              <a:rect l="0" t="0" r="r" b="b"/>
              <a:pathLst>
                <a:path w="1008" h="864">
                  <a:moveTo>
                    <a:pt x="528" y="0"/>
                  </a:moveTo>
                  <a:lnTo>
                    <a:pt x="0" y="336"/>
                  </a:lnTo>
                  <a:lnTo>
                    <a:pt x="576" y="864"/>
                  </a:lnTo>
                  <a:lnTo>
                    <a:pt x="1008" y="24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59" name="Text Box 8"/>
            <p:cNvSpPr txBox="1">
              <a:spLocks noChangeArrowheads="1"/>
            </p:cNvSpPr>
            <p:nvPr/>
          </p:nvSpPr>
          <p:spPr bwMode="auto">
            <a:xfrm>
              <a:off x="2544" y="0"/>
              <a:ext cx="52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71813" y="1963738"/>
            <a:ext cx="1981200" cy="830262"/>
            <a:chOff x="2112" y="912"/>
            <a:chExt cx="1248" cy="523"/>
          </a:xfrm>
        </p:grpSpPr>
        <p:sp>
          <p:nvSpPr>
            <p:cNvPr id="114698" name="Freeform 10"/>
            <p:cNvSpPr>
              <a:spLocks/>
            </p:cNvSpPr>
            <p:nvPr/>
          </p:nvSpPr>
          <p:spPr bwMode="auto">
            <a:xfrm>
              <a:off x="2112" y="912"/>
              <a:ext cx="1248" cy="48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576"/>
                </a:cxn>
                <a:cxn ang="0">
                  <a:pos x="1536" y="576"/>
                </a:cxn>
                <a:cxn ang="0">
                  <a:pos x="1056" y="0"/>
                </a:cxn>
                <a:cxn ang="0">
                  <a:pos x="240" y="0"/>
                </a:cxn>
              </a:cxnLst>
              <a:rect l="0" t="0" r="r" b="b"/>
              <a:pathLst>
                <a:path w="1536" h="576">
                  <a:moveTo>
                    <a:pt x="240" y="0"/>
                  </a:moveTo>
                  <a:lnTo>
                    <a:pt x="0" y="576"/>
                  </a:lnTo>
                  <a:lnTo>
                    <a:pt x="1536" y="576"/>
                  </a:lnTo>
                  <a:lnTo>
                    <a:pt x="1056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57" name="Text Box 11"/>
            <p:cNvSpPr txBox="1">
              <a:spLocks noChangeArrowheads="1"/>
            </p:cNvSpPr>
            <p:nvPr/>
          </p:nvSpPr>
          <p:spPr bwMode="auto">
            <a:xfrm>
              <a:off x="2352" y="912"/>
              <a:ext cx="8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thang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43250" y="3778250"/>
            <a:ext cx="2209800" cy="889000"/>
            <a:chOff x="2256" y="1728"/>
            <a:chExt cx="1392" cy="560"/>
          </a:xfrm>
        </p:grpSpPr>
        <p:sp>
          <p:nvSpPr>
            <p:cNvPr id="114701" name="Freeform 13"/>
            <p:cNvSpPr>
              <a:spLocks/>
            </p:cNvSpPr>
            <p:nvPr/>
          </p:nvSpPr>
          <p:spPr bwMode="auto">
            <a:xfrm>
              <a:off x="2304" y="1728"/>
              <a:ext cx="1152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4"/>
                </a:cxn>
                <a:cxn ang="0">
                  <a:pos x="1248" y="624"/>
                </a:cxn>
                <a:cxn ang="0">
                  <a:pos x="816" y="0"/>
                </a:cxn>
                <a:cxn ang="0">
                  <a:pos x="0" y="0"/>
                </a:cxn>
              </a:cxnLst>
              <a:rect l="0" t="0" r="r" b="b"/>
              <a:pathLst>
                <a:path w="1248" h="624">
                  <a:moveTo>
                    <a:pt x="0" y="0"/>
                  </a:moveTo>
                  <a:lnTo>
                    <a:pt x="0" y="624"/>
                  </a:lnTo>
                  <a:lnTo>
                    <a:pt x="1248" y="624"/>
                  </a:lnTo>
                  <a:lnTo>
                    <a:pt x="8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55" name="Text Box 14"/>
            <p:cNvSpPr txBox="1">
              <a:spLocks noChangeArrowheads="1"/>
            </p:cNvSpPr>
            <p:nvPr/>
          </p:nvSpPr>
          <p:spPr bwMode="auto">
            <a:xfrm>
              <a:off x="2256" y="1824"/>
              <a:ext cx="139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 Hình 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thang vuông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42875" y="3035300"/>
            <a:ext cx="1905000" cy="830263"/>
            <a:chOff x="192" y="1816"/>
            <a:chExt cx="1200" cy="523"/>
          </a:xfrm>
        </p:grpSpPr>
        <p:sp>
          <p:nvSpPr>
            <p:cNvPr id="114704" name="AutoShape 16"/>
            <p:cNvSpPr>
              <a:spLocks noChangeArrowheads="1"/>
            </p:cNvSpPr>
            <p:nvPr/>
          </p:nvSpPr>
          <p:spPr bwMode="auto">
            <a:xfrm rot="10800000">
              <a:off x="192" y="1816"/>
              <a:ext cx="1056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53" name="Text Box 17"/>
            <p:cNvSpPr txBox="1">
              <a:spLocks noChangeArrowheads="1"/>
            </p:cNvSpPr>
            <p:nvPr/>
          </p:nvSpPr>
          <p:spPr bwMode="auto">
            <a:xfrm>
              <a:off x="336" y="1816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Hình       thang cân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872163" y="2971800"/>
            <a:ext cx="2057400" cy="838200"/>
            <a:chOff x="4134" y="1776"/>
            <a:chExt cx="1296" cy="528"/>
          </a:xfrm>
        </p:grpSpPr>
        <p:sp>
          <p:nvSpPr>
            <p:cNvPr id="114707" name="AutoShape 19"/>
            <p:cNvSpPr>
              <a:spLocks noChangeArrowheads="1"/>
            </p:cNvSpPr>
            <p:nvPr/>
          </p:nvSpPr>
          <p:spPr bwMode="auto">
            <a:xfrm>
              <a:off x="4134" y="1776"/>
              <a:ext cx="1296" cy="528"/>
            </a:xfrm>
            <a:prstGeom prst="parallelogram">
              <a:avLst>
                <a:gd name="adj" fmla="val 61364"/>
              </a:avLst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5651" name="Text Box 20"/>
            <p:cNvSpPr txBox="1">
              <a:spLocks noChangeArrowheads="1"/>
            </p:cNvSpPr>
            <p:nvPr/>
          </p:nvSpPr>
          <p:spPr bwMode="auto">
            <a:xfrm>
              <a:off x="4269" y="1776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chemeClr val="tx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         bình hành        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286125" y="5929313"/>
            <a:ext cx="1676400" cy="906462"/>
            <a:chOff x="2304" y="2784"/>
            <a:chExt cx="1056" cy="571"/>
          </a:xfrm>
        </p:grpSpPr>
        <p:sp>
          <p:nvSpPr>
            <p:cNvPr id="114710" name="Rectangle 22"/>
            <p:cNvSpPr>
              <a:spLocks noChangeArrowheads="1"/>
            </p:cNvSpPr>
            <p:nvPr/>
          </p:nvSpPr>
          <p:spPr bwMode="auto">
            <a:xfrm>
              <a:off x="2304" y="2784"/>
              <a:ext cx="912" cy="528"/>
            </a:xfrm>
            <a:prstGeom prst="rect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49" name="Text Box 23"/>
            <p:cNvSpPr txBox="1">
              <a:spLocks noChangeArrowheads="1"/>
            </p:cNvSpPr>
            <p:nvPr/>
          </p:nvSpPr>
          <p:spPr bwMode="auto">
            <a:xfrm>
              <a:off x="2304" y="2832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chemeClr val="tx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           chữ  nhật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572125" y="5800725"/>
            <a:ext cx="1943100" cy="914400"/>
            <a:chOff x="3873" y="3063"/>
            <a:chExt cx="1224" cy="576"/>
          </a:xfrm>
        </p:grpSpPr>
        <p:sp>
          <p:nvSpPr>
            <p:cNvPr id="114713" name="AutoShape 25"/>
            <p:cNvSpPr>
              <a:spLocks noChangeArrowheads="1"/>
            </p:cNvSpPr>
            <p:nvPr/>
          </p:nvSpPr>
          <p:spPr bwMode="auto">
            <a:xfrm>
              <a:off x="3873" y="3063"/>
              <a:ext cx="1200" cy="576"/>
            </a:xfrm>
            <a:prstGeom prst="diamond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47" name="Text Box 26"/>
            <p:cNvSpPr txBox="1">
              <a:spLocks noChangeArrowheads="1"/>
            </p:cNvSpPr>
            <p:nvPr/>
          </p:nvSpPr>
          <p:spPr bwMode="auto">
            <a:xfrm>
              <a:off x="4233" y="3102"/>
              <a:ext cx="8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  <a:endParaRPr lang="en-US" altLang="en-US" sz="24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5500688" y="15589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Các góc đối bằng nhau</a:t>
            </a:r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4071938" y="1071563"/>
            <a:ext cx="2668587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6" name="Text Box 38"/>
          <p:cNvSpPr txBox="1">
            <a:spLocks noChangeArrowheads="1"/>
          </p:cNvSpPr>
          <p:nvPr/>
        </p:nvSpPr>
        <p:spPr bwMode="auto">
          <a:xfrm rot="1985502">
            <a:off x="1052513" y="4946650"/>
            <a:ext cx="1484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góc vuông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3232150" y="304323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góc vuông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 flipH="1">
            <a:off x="1714500" y="2414588"/>
            <a:ext cx="1420813" cy="871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2" name="Text Box 44"/>
          <p:cNvSpPr txBox="1">
            <a:spLocks noChangeArrowheads="1"/>
          </p:cNvSpPr>
          <p:nvPr/>
        </p:nvSpPr>
        <p:spPr bwMode="auto">
          <a:xfrm rot="-1938989">
            <a:off x="1257300" y="2257425"/>
            <a:ext cx="168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-2 góc kề một </a:t>
            </a:r>
          </a:p>
          <a:p>
            <a:pPr eaLnBrk="1" hangingPunct="1"/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đáy bằng nhau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15" name="Line 45"/>
          <p:cNvSpPr>
            <a:spLocks noChangeShapeType="1"/>
          </p:cNvSpPr>
          <p:nvPr/>
        </p:nvSpPr>
        <p:spPr bwMode="auto">
          <a:xfrm>
            <a:off x="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8" name="Text Box 50"/>
          <p:cNvSpPr txBox="1">
            <a:spLocks noChangeArrowheads="1"/>
          </p:cNvSpPr>
          <p:nvPr/>
        </p:nvSpPr>
        <p:spPr bwMode="auto">
          <a:xfrm>
            <a:off x="422275" y="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góc vuông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714375" y="4071938"/>
            <a:ext cx="2668588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>
            <a:off x="4429125" y="4071938"/>
            <a:ext cx="1928813" cy="1643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 rot="-2508993">
            <a:off x="4576763" y="4537075"/>
            <a:ext cx="1481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1góc vuông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 rot="-2379155">
            <a:off x="4862513" y="4800600"/>
            <a:ext cx="1617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đường chéo </a:t>
            </a:r>
          </a:p>
          <a:p>
            <a:pPr eaLnBrk="1" hangingPunct="1"/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 nhau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 rot="-1938989">
            <a:off x="1720850" y="2874963"/>
            <a:ext cx="158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-2 đường chéo bằng nhau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3358356" y="3213894"/>
            <a:ext cx="100012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572669" y="1499394"/>
            <a:ext cx="571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357688" y="71437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Các cạnh đối song song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572000" y="10001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Các cạnh đối bằng nhau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4857750" y="1285875"/>
            <a:ext cx="407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- 2 cạnh đối song song và bằng nhau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1438275" y="1223963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 cạnh đối song song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6000750" y="1854200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- 2 đường chéo cắt nhau tại trung điểm của mỗi đường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5000625" y="2571750"/>
            <a:ext cx="1071563" cy="7858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38"/>
          <p:cNvSpPr txBox="1">
            <a:spLocks noChangeArrowheads="1"/>
          </p:cNvSpPr>
          <p:nvPr/>
        </p:nvSpPr>
        <p:spPr bwMode="auto">
          <a:xfrm rot="2122985">
            <a:off x="4668838" y="3078163"/>
            <a:ext cx="165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cạnh bên                  song song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3642519" y="5285581"/>
            <a:ext cx="571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40"/>
          <p:cNvSpPr txBox="1">
            <a:spLocks noChangeArrowheads="1"/>
          </p:cNvSpPr>
          <p:nvPr/>
        </p:nvSpPr>
        <p:spPr bwMode="auto">
          <a:xfrm>
            <a:off x="3186113" y="485775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cạnh bên song song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429375" y="39290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-2 cạnh kề bằng nhau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6429375" y="4357688"/>
            <a:ext cx="264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-2 đường chéo vuông góc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572250" y="4786313"/>
            <a:ext cx="2571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 đường chéo là phân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 của một góc</a:t>
            </a:r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69850" y="357188"/>
            <a:ext cx="3001963" cy="5930900"/>
            <a:chOff x="69818" y="357166"/>
            <a:chExt cx="3001984" cy="5930942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1406" y="357166"/>
              <a:ext cx="2928957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-2893272" y="3321843"/>
              <a:ext cx="592776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1406" y="6286520"/>
              <a:ext cx="300039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5038725" y="373063"/>
            <a:ext cx="4037013" cy="5868987"/>
            <a:chOff x="5038085" y="373218"/>
            <a:chExt cx="4037970" cy="5869160"/>
          </a:xfrm>
        </p:grpSpPr>
        <p:cxnSp>
          <p:nvCxnSpPr>
            <p:cNvPr id="25640" name="AutoShape 34"/>
            <p:cNvCxnSpPr>
              <a:cxnSpLocks noChangeShapeType="1"/>
            </p:cNvCxnSpPr>
            <p:nvPr/>
          </p:nvCxnSpPr>
          <p:spPr bwMode="auto">
            <a:xfrm>
              <a:off x="5038085" y="373218"/>
              <a:ext cx="403797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6144649" y="3312560"/>
              <a:ext cx="5858048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>
              <a:off x="7643791" y="6228091"/>
              <a:ext cx="1429089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5867400" y="58738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 cạnh bằng nhau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>
            <a:off x="5642769" y="4715669"/>
            <a:ext cx="1714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9" grpId="0"/>
      <p:bldP spid="114726" grpId="0"/>
      <p:bldP spid="114728" grpId="0"/>
      <p:bldP spid="114732" grpId="0"/>
      <p:bldP spid="114738" grpId="0"/>
      <p:bldP spid="49" grpId="0"/>
      <p:bldP spid="50" grpId="0"/>
      <p:bldP spid="52" grpId="0"/>
      <p:bldP spid="74" grpId="0"/>
      <p:bldP spid="75" grpId="0"/>
      <p:bldP spid="76" grpId="0"/>
      <p:bldP spid="77" grpId="0"/>
      <p:bldP spid="78" grpId="0"/>
      <p:bldP spid="83" grpId="0"/>
      <p:bldP spid="85" grpId="0"/>
      <p:bldP spid="88" grpId="0"/>
      <p:bldP spid="89" grpId="0"/>
      <p:bldP spid="90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8733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644900"/>
            <a:ext cx="61245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08400" y="747713"/>
            <a:ext cx="3776663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LÁ VÀNG CỔ </a:t>
            </a:r>
            <a:r>
              <a:rPr lang="en-US" sz="3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STONEHENGE</a:t>
            </a:r>
            <a:endParaRPr lang="en-US" sz="36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313" y="4292600"/>
            <a:ext cx="2408237" cy="227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HỘP TRANG SỨC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11-GreenFlow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 thuộc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định nghĩa, tính chất, dấu  hiệu nhận biết   hình thoi.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Ôn lại tính chất, dấu hiệu nhận biết hình bình hành, hình chữ nhật.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Làm bài tập 74, 76 SGK trang 106.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184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+mn-lt"/>
                <a:ea typeface="+mn-lt"/>
                <a:cs typeface="+mn-lt"/>
              </a:rPr>
              <a:t>VỀ NHÀ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8782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2088"/>
            <a:ext cx="568642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87813" y="1052513"/>
            <a:ext cx="3776662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LƯỚI MẮT CÁO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6" y="4529931"/>
            <a:ext cx="3055938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HOA VĂN THỔ CẨM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77"/>
          <p:cNvSpPr>
            <a:spLocks noChangeArrowheads="1" noChangeShapeType="1" noTextEdit="1"/>
          </p:cNvSpPr>
          <p:nvPr/>
        </p:nvSpPr>
        <p:spPr bwMode="auto">
          <a:xfrm>
            <a:off x="2700338" y="1630363"/>
            <a:ext cx="3743325" cy="7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11. </a:t>
            </a:r>
          </a:p>
        </p:txBody>
      </p:sp>
      <p:sp>
        <p:nvSpPr>
          <p:cNvPr id="8195" name="Rectangle 3077"/>
          <p:cNvSpPr>
            <a:spLocks noChangeArrowheads="1" noChangeShapeType="1" noTextEdit="1"/>
          </p:cNvSpPr>
          <p:nvPr/>
        </p:nvSpPr>
        <p:spPr bwMode="auto">
          <a:xfrm>
            <a:off x="1042988" y="2708275"/>
            <a:ext cx="7129462" cy="1084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4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1052513"/>
            <a:ext cx="2124075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557338"/>
            <a:ext cx="4000500" cy="2465387"/>
            <a:chOff x="2404" y="1389"/>
            <a:chExt cx="3356" cy="1764"/>
          </a:xfrm>
        </p:grpSpPr>
        <p:sp>
          <p:nvSpPr>
            <p:cNvPr id="11278" name="Text Box 5"/>
            <p:cNvSpPr txBox="1">
              <a:spLocks noChangeArrowheads="1"/>
            </p:cNvSpPr>
            <p:nvPr/>
          </p:nvSpPr>
          <p:spPr bwMode="auto">
            <a:xfrm>
              <a:off x="5354" y="2125"/>
              <a:ext cx="40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</a:p>
          </p:txBody>
        </p:sp>
        <p:sp>
          <p:nvSpPr>
            <p:cNvPr id="11279" name="Line 6"/>
            <p:cNvSpPr>
              <a:spLocks noChangeShapeType="1"/>
            </p:cNvSpPr>
            <p:nvPr/>
          </p:nvSpPr>
          <p:spPr bwMode="auto">
            <a:xfrm flipH="1">
              <a:off x="2776" y="1727"/>
              <a:ext cx="1260" cy="5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7"/>
            <p:cNvSpPr>
              <a:spLocks noChangeShapeType="1"/>
            </p:cNvSpPr>
            <p:nvPr/>
          </p:nvSpPr>
          <p:spPr bwMode="auto">
            <a:xfrm flipH="1">
              <a:off x="4010" y="2290"/>
              <a:ext cx="1260" cy="5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8"/>
            <p:cNvSpPr>
              <a:spLocks noChangeShapeType="1"/>
            </p:cNvSpPr>
            <p:nvPr/>
          </p:nvSpPr>
          <p:spPr bwMode="auto">
            <a:xfrm>
              <a:off x="4036" y="1727"/>
              <a:ext cx="1234" cy="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2776" y="2258"/>
              <a:ext cx="1234" cy="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Oval 10"/>
            <p:cNvSpPr>
              <a:spLocks noChangeArrowheads="1"/>
            </p:cNvSpPr>
            <p:nvPr/>
          </p:nvSpPr>
          <p:spPr bwMode="auto">
            <a:xfrm>
              <a:off x="5252" y="2274"/>
              <a:ext cx="44" cy="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4" name="Oval 11"/>
            <p:cNvSpPr>
              <a:spLocks noChangeArrowheads="1"/>
            </p:cNvSpPr>
            <p:nvPr/>
          </p:nvSpPr>
          <p:spPr bwMode="auto">
            <a:xfrm>
              <a:off x="3992" y="2804"/>
              <a:ext cx="44" cy="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5" name="Oval 12"/>
            <p:cNvSpPr>
              <a:spLocks noChangeArrowheads="1"/>
            </p:cNvSpPr>
            <p:nvPr/>
          </p:nvSpPr>
          <p:spPr bwMode="auto">
            <a:xfrm>
              <a:off x="2758" y="2241"/>
              <a:ext cx="44" cy="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6" name="Oval 13"/>
            <p:cNvSpPr>
              <a:spLocks noChangeArrowheads="1"/>
            </p:cNvSpPr>
            <p:nvPr/>
          </p:nvSpPr>
          <p:spPr bwMode="auto">
            <a:xfrm>
              <a:off x="4019" y="1711"/>
              <a:ext cx="43" cy="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7" name="Text Box 14"/>
            <p:cNvSpPr txBox="1">
              <a:spLocks noChangeArrowheads="1"/>
            </p:cNvSpPr>
            <p:nvPr/>
          </p:nvSpPr>
          <p:spPr bwMode="auto">
            <a:xfrm>
              <a:off x="2404" y="2097"/>
              <a:ext cx="48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A</a:t>
              </a:r>
            </a:p>
          </p:txBody>
        </p:sp>
        <p:sp>
          <p:nvSpPr>
            <p:cNvPr id="11288" name="Text Box 15"/>
            <p:cNvSpPr txBox="1">
              <a:spLocks noChangeArrowheads="1"/>
            </p:cNvSpPr>
            <p:nvPr/>
          </p:nvSpPr>
          <p:spPr bwMode="auto">
            <a:xfrm>
              <a:off x="3917" y="2889"/>
              <a:ext cx="49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D</a:t>
              </a:r>
            </a:p>
          </p:txBody>
        </p:sp>
        <p:sp>
          <p:nvSpPr>
            <p:cNvPr id="11289" name="Text Box 16"/>
            <p:cNvSpPr txBox="1">
              <a:spLocks noChangeArrowheads="1"/>
            </p:cNvSpPr>
            <p:nvPr/>
          </p:nvSpPr>
          <p:spPr bwMode="auto">
            <a:xfrm>
              <a:off x="3800" y="1389"/>
              <a:ext cx="49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11290" name="Line 17"/>
            <p:cNvSpPr>
              <a:spLocks noChangeShapeType="1"/>
            </p:cNvSpPr>
            <p:nvPr/>
          </p:nvSpPr>
          <p:spPr bwMode="auto">
            <a:xfrm flipH="1">
              <a:off x="3450" y="2547"/>
              <a:ext cx="7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8"/>
            <p:cNvSpPr>
              <a:spLocks noChangeShapeType="1"/>
            </p:cNvSpPr>
            <p:nvPr/>
          </p:nvSpPr>
          <p:spPr bwMode="auto">
            <a:xfrm flipH="1" flipV="1">
              <a:off x="3380" y="1968"/>
              <a:ext cx="7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9"/>
            <p:cNvSpPr>
              <a:spLocks noChangeShapeType="1"/>
            </p:cNvSpPr>
            <p:nvPr/>
          </p:nvSpPr>
          <p:spPr bwMode="auto">
            <a:xfrm flipH="1">
              <a:off x="4640" y="1968"/>
              <a:ext cx="7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0"/>
            <p:cNvSpPr>
              <a:spLocks noChangeShapeType="1"/>
            </p:cNvSpPr>
            <p:nvPr/>
          </p:nvSpPr>
          <p:spPr bwMode="auto">
            <a:xfrm flipH="1" flipV="1">
              <a:off x="4500" y="2571"/>
              <a:ext cx="70" cy="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4787900" y="4437063"/>
            <a:ext cx="3357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036B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 AB = BC = CD = DA </a:t>
            </a:r>
            <a:endParaRPr lang="en-US" altLang="en-US" sz="2200">
              <a:solidFill>
                <a:srgbClr val="1036B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285875" y="3786188"/>
            <a:ext cx="61436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1052513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nghĩa: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4076700"/>
            <a:ext cx="4356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/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Hình thoi là tứ giác có bốn cạnh</a:t>
            </a:r>
          </a:p>
          <a:p>
            <a:pPr algn="just" eaLnBrk="1" hangingPunct="1"/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4652963"/>
            <a:ext cx="50403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/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Hình thoi cũng là hình bình hành.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859338" y="3933825"/>
            <a:ext cx="3313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103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thoi.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4" grpId="0" animBg="1"/>
      <p:bldP spid="56" grpId="0" build="allAtOnce"/>
      <p:bldP spid="30" grpId="0"/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484313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971550" y="2276475"/>
            <a:ext cx="3656013" cy="18288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rot="3000000">
            <a:off x="3640138" y="26320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3000000">
            <a:off x="1839913" y="35687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rot="7800000">
            <a:off x="3640138" y="35687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rot="7800000">
            <a:off x="1911350" y="26320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33650" y="1838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1435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00563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14600" y="4095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2800350" y="2276475"/>
            <a:ext cx="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971550" y="3198813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68538" y="2781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81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08175" y="3101975"/>
            <a:ext cx="49213" cy="182563"/>
            <a:chOff x="679" y="2649"/>
            <a:chExt cx="31" cy="115"/>
          </a:xfrm>
        </p:grpSpPr>
        <p:sp>
          <p:nvSpPr>
            <p:cNvPr id="12324" name="Line 2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2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48038" y="3101975"/>
            <a:ext cx="49212" cy="182563"/>
            <a:chOff x="679" y="2649"/>
            <a:chExt cx="31" cy="115"/>
          </a:xfrm>
        </p:grpSpPr>
        <p:sp>
          <p:nvSpPr>
            <p:cNvPr id="12322" name="Line 2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771775" y="3573463"/>
            <a:ext cx="0" cy="182562"/>
            <a:chOff x="2592" y="2592"/>
            <a:chExt cx="0" cy="115"/>
          </a:xfrm>
        </p:grpSpPr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771775" y="2692400"/>
            <a:ext cx="0" cy="182563"/>
            <a:chOff x="2592" y="2592"/>
            <a:chExt cx="0" cy="115"/>
          </a:xfrm>
        </p:grpSpPr>
        <p:sp>
          <p:nvSpPr>
            <p:cNvPr id="12318" name="Line 3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3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5400000">
            <a:off x="1786731" y="3713957"/>
            <a:ext cx="61436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003800" y="5516563"/>
            <a:ext cx="4140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Hai đường chéo cắt nhau tại</a:t>
            </a:r>
          </a:p>
          <a:p>
            <a:pPr algn="just"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điểm của mỗi đường.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84313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chất: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4724400"/>
            <a:ext cx="47164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Hình thoi có tất cả các tính chất</a:t>
            </a:r>
          </a:p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bình hành.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76825" y="4149725"/>
            <a:ext cx="3598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cạnh đối bằng nhau.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148263" y="4868863"/>
            <a:ext cx="3598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góc đối bằng nhau.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908050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10243" grpId="0" animBg="1"/>
      <p:bldP spid="10248" grpId="0"/>
      <p:bldP spid="10249" grpId="0"/>
      <p:bldP spid="81940" grpId="0"/>
      <p:bldP spid="30" grpId="0"/>
      <p:bldP spid="30" grpId="1"/>
      <p:bldP spid="30" grpId="2"/>
      <p:bldP spid="30" grpId="3"/>
      <p:bldP spid="6" grpId="0"/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rnd">
            <a:solidFill>
              <a:srgbClr val="1036B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743200" y="2971800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914400" y="3200400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743200" y="2257425"/>
            <a:ext cx="0" cy="18732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124075" y="5084763"/>
            <a:ext cx="6781800" cy="1676400"/>
          </a:xfrm>
          <a:prstGeom prst="rect">
            <a:avLst/>
          </a:prstGeom>
          <a:noFill/>
          <a:ln w="76200" cmpd="tri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914400" y="2257425"/>
            <a:ext cx="3656013" cy="1873250"/>
          </a:xfrm>
          <a:prstGeom prst="diamond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rot="3000000">
            <a:off x="3581400" y="26289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rot="7800000">
            <a:off x="3657600" y="35814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rot="7800000">
            <a:off x="1885950" y="263842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2533650" y="1838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51435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457200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2514600" y="4095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86000" y="27717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457200" y="50419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036B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 Định lý:</a:t>
            </a:r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 rot="3000000">
            <a:off x="1885950" y="36195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307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787400" y="5448300"/>
            <a:ext cx="952500" cy="0"/>
          </a:xfrm>
          <a:prstGeom prst="line">
            <a:avLst/>
          </a:prstGeom>
          <a:noFill/>
          <a:ln w="38100" cmpd="dbl">
            <a:solidFill>
              <a:srgbClr val="5C00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33" name="Group 25"/>
          <p:cNvGrpSpPr>
            <a:grpSpLocks/>
          </p:cNvGrpSpPr>
          <p:nvPr/>
        </p:nvGrpSpPr>
        <p:grpSpPr bwMode="auto">
          <a:xfrm>
            <a:off x="1931988" y="3111500"/>
            <a:ext cx="49212" cy="182563"/>
            <a:chOff x="679" y="2649"/>
            <a:chExt cx="31" cy="115"/>
          </a:xfrm>
        </p:grpSpPr>
        <p:sp>
          <p:nvSpPr>
            <p:cNvPr id="13406" name="Line 2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2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28"/>
          <p:cNvGrpSpPr>
            <a:grpSpLocks/>
          </p:cNvGrpSpPr>
          <p:nvPr/>
        </p:nvGrpSpPr>
        <p:grpSpPr bwMode="auto">
          <a:xfrm>
            <a:off x="3684588" y="3111500"/>
            <a:ext cx="49212" cy="182563"/>
            <a:chOff x="679" y="2649"/>
            <a:chExt cx="31" cy="115"/>
          </a:xfrm>
        </p:grpSpPr>
        <p:sp>
          <p:nvSpPr>
            <p:cNvPr id="13404" name="Line 2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3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5" name="Group 31"/>
          <p:cNvGrpSpPr>
            <a:grpSpLocks/>
          </p:cNvGrpSpPr>
          <p:nvPr/>
        </p:nvGrpSpPr>
        <p:grpSpPr bwMode="auto">
          <a:xfrm>
            <a:off x="2743200" y="3581400"/>
            <a:ext cx="0" cy="182563"/>
            <a:chOff x="2592" y="2592"/>
            <a:chExt cx="0" cy="115"/>
          </a:xfrm>
        </p:grpSpPr>
        <p:sp>
          <p:nvSpPr>
            <p:cNvPr id="13402" name="Line 32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33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6" name="Group 34"/>
          <p:cNvGrpSpPr>
            <a:grpSpLocks/>
          </p:cNvGrpSpPr>
          <p:nvPr/>
        </p:nvGrpSpPr>
        <p:grpSpPr bwMode="auto">
          <a:xfrm>
            <a:off x="2743200" y="2692400"/>
            <a:ext cx="0" cy="182563"/>
            <a:chOff x="2592" y="2592"/>
            <a:chExt cx="0" cy="115"/>
          </a:xfrm>
        </p:grpSpPr>
        <p:sp>
          <p:nvSpPr>
            <p:cNvPr id="13400" name="Line 3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3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2771775" y="1196974"/>
            <a:ext cx="1590675" cy="2066055"/>
            <a:chOff x="1296" y="1392"/>
            <a:chExt cx="954" cy="1280"/>
          </a:xfrm>
        </p:grpSpPr>
        <p:sp>
          <p:nvSpPr>
            <p:cNvPr id="13347" name="AutoShape 89"/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noFill/>
            <a:ln w="317500">
              <a:solidFill>
                <a:srgbClr val="FF66CC">
                  <a:alpha val="2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48" name="AutoShape 90"/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49" name="AutoShape 91"/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0" y="1412875"/>
            <a:ext cx="197961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037" name="Rectangle 93"/>
          <p:cNvSpPr>
            <a:spLocks noChangeArrowheads="1"/>
          </p:cNvSpPr>
          <p:nvPr/>
        </p:nvSpPr>
        <p:spPr bwMode="auto">
          <a:xfrm>
            <a:off x="0" y="908050"/>
            <a:ext cx="197961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908050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nghĩa: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1484313"/>
            <a:ext cx="1979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chất: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684213" y="4149725"/>
            <a:ext cx="7308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Hình thoi có tất cả các tính chất của hình bình hành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95513" y="5084763"/>
            <a:ext cx="2665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thoi: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27313" y="5516563"/>
            <a:ext cx="540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Hai đường chéo vuông góc với nhau.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627313" y="5848350"/>
            <a:ext cx="47164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Hai đường chéo là các đường phân giác</a:t>
            </a:r>
          </a:p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góc của hình thoi.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9" grpId="0" animBg="1"/>
      <p:bldP spid="82961" grpId="0"/>
      <p:bldP spid="30" grpId="0"/>
      <p:bldP spid="2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263" y="4441825"/>
            <a:ext cx="4213225" cy="2286000"/>
            <a:chOff x="43" y="2798"/>
            <a:chExt cx="2654" cy="1440"/>
          </a:xfrm>
        </p:grpSpPr>
        <p:sp>
          <p:nvSpPr>
            <p:cNvPr id="14379" name="Line 4"/>
            <p:cNvSpPr>
              <a:spLocks noChangeShapeType="1"/>
            </p:cNvSpPr>
            <p:nvPr/>
          </p:nvSpPr>
          <p:spPr bwMode="auto">
            <a:xfrm>
              <a:off x="432" y="2798"/>
              <a:ext cx="0" cy="1440"/>
            </a:xfrm>
            <a:prstGeom prst="line">
              <a:avLst/>
            </a:prstGeom>
            <a:noFill/>
            <a:ln w="28575">
              <a:solidFill>
                <a:srgbClr val="5C00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5"/>
            <p:cNvSpPr>
              <a:spLocks noChangeShapeType="1"/>
            </p:cNvSpPr>
            <p:nvPr/>
          </p:nvSpPr>
          <p:spPr bwMode="auto">
            <a:xfrm>
              <a:off x="43" y="3038"/>
              <a:ext cx="2654" cy="1"/>
            </a:xfrm>
            <a:prstGeom prst="line">
              <a:avLst/>
            </a:prstGeom>
            <a:noFill/>
            <a:ln w="28575">
              <a:solidFill>
                <a:srgbClr val="5C00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38213" y="4395788"/>
            <a:ext cx="2490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ABCD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thoi</a:t>
            </a:r>
            <a:endParaRPr lang="en-US" alt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5563" y="4395788"/>
            <a:ext cx="6397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GT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3500" y="4899025"/>
            <a:ext cx="668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4899025"/>
            <a:ext cx="2068513" cy="427038"/>
            <a:chOff x="1066" y="2371"/>
            <a:chExt cx="1406" cy="269"/>
          </a:xfrm>
        </p:grpSpPr>
        <p:sp>
          <p:nvSpPr>
            <p:cNvPr id="14375" name="Text Box 10"/>
            <p:cNvSpPr txBox="1">
              <a:spLocks noChangeArrowheads="1"/>
            </p:cNvSpPr>
            <p:nvPr/>
          </p:nvSpPr>
          <p:spPr bwMode="auto">
            <a:xfrm>
              <a:off x="1066" y="2371"/>
              <a:ext cx="140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a/ AC         BD</a:t>
              </a:r>
            </a:p>
          </p:txBody>
        </p:sp>
        <p:grpSp>
          <p:nvGrpSpPr>
            <p:cNvPr id="14376" name="Group 11"/>
            <p:cNvGrpSpPr>
              <a:grpSpLocks/>
            </p:cNvGrpSpPr>
            <p:nvPr/>
          </p:nvGrpSpPr>
          <p:grpSpPr bwMode="auto">
            <a:xfrm>
              <a:off x="1655" y="2387"/>
              <a:ext cx="272" cy="181"/>
              <a:chOff x="204" y="3612"/>
              <a:chExt cx="272" cy="181"/>
            </a:xfrm>
          </p:grpSpPr>
          <p:sp>
            <p:nvSpPr>
              <p:cNvPr id="14377" name="Line 12"/>
              <p:cNvSpPr>
                <a:spLocks noChangeShapeType="1"/>
              </p:cNvSpPr>
              <p:nvPr/>
            </p:nvSpPr>
            <p:spPr bwMode="auto">
              <a:xfrm>
                <a:off x="340" y="3612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5C00B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13"/>
              <p:cNvSpPr>
                <a:spLocks noChangeShapeType="1"/>
              </p:cNvSpPr>
              <p:nvPr/>
            </p:nvSpPr>
            <p:spPr bwMode="auto">
              <a:xfrm>
                <a:off x="204" y="3793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5C00B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4" name="AutoShape 14"/>
          <p:cNvSpPr>
            <a:spLocks noChangeArrowheads="1"/>
          </p:cNvSpPr>
          <p:nvPr/>
        </p:nvSpPr>
        <p:spPr bwMode="auto">
          <a:xfrm>
            <a:off x="476250" y="2200275"/>
            <a:ext cx="3656013" cy="18288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 rot="3000000">
            <a:off x="3143250" y="25431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 rot="3000000">
            <a:off x="1390650" y="34956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 rot="7800000">
            <a:off x="3219450" y="34956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8"/>
          <p:cNvSpPr>
            <a:spLocks noChangeShapeType="1"/>
          </p:cNvSpPr>
          <p:nvPr/>
        </p:nvSpPr>
        <p:spPr bwMode="auto">
          <a:xfrm rot="7800000">
            <a:off x="1447800" y="25527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20955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76200" y="2886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351" name="Text Box 21"/>
          <p:cNvSpPr txBox="1">
            <a:spLocks noChangeArrowheads="1"/>
          </p:cNvSpPr>
          <p:nvPr/>
        </p:nvSpPr>
        <p:spPr bwMode="auto">
          <a:xfrm>
            <a:off x="4133850" y="2886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352" name="Text Box 22"/>
          <p:cNvSpPr txBox="1">
            <a:spLocks noChangeArrowheads="1"/>
          </p:cNvSpPr>
          <p:nvPr/>
        </p:nvSpPr>
        <p:spPr bwMode="auto">
          <a:xfrm>
            <a:off x="2076450" y="40100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353" name="Line 23"/>
          <p:cNvSpPr>
            <a:spLocks noChangeShapeType="1"/>
          </p:cNvSpPr>
          <p:nvPr/>
        </p:nvSpPr>
        <p:spPr bwMode="auto">
          <a:xfrm>
            <a:off x="2305050" y="2200275"/>
            <a:ext cx="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24"/>
          <p:cNvSpPr>
            <a:spLocks noChangeShapeType="1"/>
          </p:cNvSpPr>
          <p:nvPr/>
        </p:nvSpPr>
        <p:spPr bwMode="auto">
          <a:xfrm>
            <a:off x="476250" y="3114675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Text Box 25"/>
          <p:cNvSpPr txBox="1">
            <a:spLocks noChangeArrowheads="1"/>
          </p:cNvSpPr>
          <p:nvPr/>
        </p:nvSpPr>
        <p:spPr bwMode="auto">
          <a:xfrm>
            <a:off x="1828800" y="26860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684213" y="5373688"/>
            <a:ext cx="388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b/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     BD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    CA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    DB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48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grpSp>
        <p:nvGrpSpPr>
          <p:cNvPr id="14359" name="Group 35"/>
          <p:cNvGrpSpPr>
            <a:grpSpLocks/>
          </p:cNvGrpSpPr>
          <p:nvPr/>
        </p:nvGrpSpPr>
        <p:grpSpPr bwMode="auto">
          <a:xfrm>
            <a:off x="1493838" y="3019425"/>
            <a:ext cx="49212" cy="182563"/>
            <a:chOff x="679" y="2649"/>
            <a:chExt cx="31" cy="115"/>
          </a:xfrm>
        </p:grpSpPr>
        <p:sp>
          <p:nvSpPr>
            <p:cNvPr id="14373" name="Line 3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3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0" name="Group 38"/>
          <p:cNvGrpSpPr>
            <a:grpSpLocks/>
          </p:cNvGrpSpPr>
          <p:nvPr/>
        </p:nvGrpSpPr>
        <p:grpSpPr bwMode="auto">
          <a:xfrm>
            <a:off x="3074988" y="3019425"/>
            <a:ext cx="49212" cy="182563"/>
            <a:chOff x="679" y="2649"/>
            <a:chExt cx="31" cy="115"/>
          </a:xfrm>
        </p:grpSpPr>
        <p:sp>
          <p:nvSpPr>
            <p:cNvPr id="14371" name="Line 3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4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9" name="AutoShape 41"/>
          <p:cNvSpPr>
            <a:spLocks noChangeArrowheads="1"/>
          </p:cNvSpPr>
          <p:nvPr/>
        </p:nvSpPr>
        <p:spPr bwMode="auto">
          <a:xfrm rot="-5400000">
            <a:off x="487362" y="2201863"/>
            <a:ext cx="1819275" cy="1828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305050" y="3489325"/>
            <a:ext cx="0" cy="182563"/>
            <a:chOff x="2592" y="2592"/>
            <a:chExt cx="0" cy="115"/>
          </a:xfrm>
        </p:grpSpPr>
        <p:sp>
          <p:nvSpPr>
            <p:cNvPr id="14369" name="Line 43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44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305050" y="2600325"/>
            <a:ext cx="0" cy="182563"/>
            <a:chOff x="2592" y="2592"/>
            <a:chExt cx="0" cy="115"/>
          </a:xfrm>
        </p:grpSpPr>
        <p:sp>
          <p:nvSpPr>
            <p:cNvPr id="14367" name="Line 46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47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16" name="Line 48"/>
          <p:cNvSpPr>
            <a:spLocks noChangeShapeType="1"/>
          </p:cNvSpPr>
          <p:nvPr/>
        </p:nvSpPr>
        <p:spPr bwMode="auto">
          <a:xfrm>
            <a:off x="571500" y="3111500"/>
            <a:ext cx="3505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0" y="1268413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0" y="765175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Định nghĩa:</a:t>
            </a: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3975" grpId="0"/>
      <p:bldP spid="83976" grpId="0"/>
      <p:bldP spid="839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95800" y="3632200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1633538" y="3852863"/>
            <a:ext cx="5673725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3754438"/>
            <a:ext cx="49213" cy="182562"/>
            <a:chOff x="679" y="2649"/>
            <a:chExt cx="31" cy="115"/>
          </a:xfrm>
        </p:grpSpPr>
        <p:sp>
          <p:nvSpPr>
            <p:cNvPr id="15649" name="Line 5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Line 6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94388" y="3767138"/>
            <a:ext cx="49212" cy="182562"/>
            <a:chOff x="679" y="2649"/>
            <a:chExt cx="31" cy="115"/>
          </a:xfrm>
        </p:grpSpPr>
        <p:sp>
          <p:nvSpPr>
            <p:cNvPr id="15647" name="Line 8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Line 9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-2898445">
            <a:off x="904081" y="2135982"/>
            <a:ext cx="4224337" cy="292100"/>
            <a:chOff x="768" y="1408"/>
            <a:chExt cx="3379" cy="184"/>
          </a:xfrm>
        </p:grpSpPr>
        <p:grpSp>
          <p:nvGrpSpPr>
            <p:cNvPr id="15629" name="Group 11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15638" name="AutoShape 12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639" name="Group 13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15644" name="AutoShape 14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45" name="AutoShape 1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46" name="Rectangle 16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640" name="AutoShape 17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41" name="Line 18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Line 19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AutoShape 20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30" name="Group 21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15635" name="AutoShape 22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36" name="AutoShape 23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37" name="Rectangle 24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31" name="Group 25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15632" name="AutoShape 26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33" name="AutoShape 27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34" name="Rectangle 28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333500" y="3241675"/>
            <a:ext cx="6307138" cy="1279525"/>
            <a:chOff x="816" y="2064"/>
            <a:chExt cx="4031" cy="806"/>
          </a:xfrm>
        </p:grpSpPr>
        <p:grpSp>
          <p:nvGrpSpPr>
            <p:cNvPr id="15601" name="Group 30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15616" name="Rectangle 31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15617" name="Group 32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618" name="Line 33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9" name="Line 34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0" name="Line 35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1" name="Line 36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2" name="Line 37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3" name="Line 38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4" name="Line 39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5" name="Line 40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6" name="Line 41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7" name="Line 42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8" name="Line 43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602" name="Group 44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15603" name="Rectangle 45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</a:p>
            </p:txBody>
          </p:sp>
          <p:grpSp>
            <p:nvGrpSpPr>
              <p:cNvPr id="15604" name="Group 46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605" name="Line 47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6" name="Line 48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7" name="Line 49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8" name="Line 50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9" name="Line 51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0" name="Line 52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1" name="Line 53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2" name="Line 54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3" name="Line 55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4" name="Line 56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5" name="Line 57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6314" name="Line 58"/>
          <p:cNvSpPr>
            <a:spLocks noChangeShapeType="1"/>
          </p:cNvSpPr>
          <p:nvPr/>
        </p:nvSpPr>
        <p:spPr bwMode="auto">
          <a:xfrm rot="5400000">
            <a:off x="2779712" y="3868738"/>
            <a:ext cx="3419475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5" name="Oval 59"/>
          <p:cNvSpPr>
            <a:spLocks noChangeArrowheads="1"/>
          </p:cNvSpPr>
          <p:nvPr/>
        </p:nvSpPr>
        <p:spPr bwMode="auto">
          <a:xfrm>
            <a:off x="4454525" y="3810000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 rot="-2898445">
            <a:off x="3799681" y="442119"/>
            <a:ext cx="4224338" cy="292100"/>
            <a:chOff x="768" y="1408"/>
            <a:chExt cx="3379" cy="184"/>
          </a:xfrm>
        </p:grpSpPr>
        <p:grpSp>
          <p:nvGrpSpPr>
            <p:cNvPr id="15583" name="Group 61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15592" name="AutoShape 62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593" name="Group 63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15598" name="AutoShape 64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99" name="AutoShape 6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00" name="Rectangle 66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594" name="AutoShape 67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95" name="Line 68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Line 69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AutoShape 70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84" name="Group 71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15589" name="AutoShape 72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90" name="AutoShape 73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91" name="Rectangle 74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85" name="Group 75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15586" name="AutoShape 76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87" name="AutoShape 77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88" name="Rectangle 78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371" name="Text Box 79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vẽ hình thoi</a:t>
            </a:r>
          </a:p>
        </p:txBody>
      </p: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4483100" y="1816100"/>
            <a:ext cx="1514475" cy="2032000"/>
            <a:chOff x="1296" y="1392"/>
            <a:chExt cx="954" cy="1280"/>
          </a:xfrm>
        </p:grpSpPr>
        <p:sp>
          <p:nvSpPr>
            <p:cNvPr id="15580" name="AutoShape 81"/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noFill/>
            <a:ln w="317500">
              <a:solidFill>
                <a:srgbClr val="EEF329">
                  <a:alpha val="2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81" name="AutoShape 82"/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82" name="AutoShape 83"/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84"/>
          <p:cNvGrpSpPr>
            <a:grpSpLocks/>
          </p:cNvGrpSpPr>
          <p:nvPr/>
        </p:nvGrpSpPr>
        <p:grpSpPr bwMode="auto">
          <a:xfrm>
            <a:off x="4489450" y="4618038"/>
            <a:ext cx="0" cy="182562"/>
            <a:chOff x="2592" y="2592"/>
            <a:chExt cx="0" cy="115"/>
          </a:xfrm>
        </p:grpSpPr>
        <p:sp>
          <p:nvSpPr>
            <p:cNvPr id="15578" name="Line 8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Line 8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4489450" y="2865438"/>
            <a:ext cx="0" cy="182562"/>
            <a:chOff x="2592" y="2592"/>
            <a:chExt cx="0" cy="115"/>
          </a:xfrm>
        </p:grpSpPr>
        <p:sp>
          <p:nvSpPr>
            <p:cNvPr id="15576" name="Line 88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Line 89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46" name="Line 90"/>
          <p:cNvSpPr>
            <a:spLocks noChangeShapeType="1"/>
          </p:cNvSpPr>
          <p:nvPr/>
        </p:nvSpPr>
        <p:spPr bwMode="auto">
          <a:xfrm rot="1860000">
            <a:off x="4235450" y="3000375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7" name="Line 91"/>
          <p:cNvSpPr>
            <a:spLocks noChangeShapeType="1"/>
          </p:cNvSpPr>
          <p:nvPr/>
        </p:nvSpPr>
        <p:spPr bwMode="auto">
          <a:xfrm rot="1860000">
            <a:off x="1390650" y="4706938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8" name="Line 92"/>
          <p:cNvSpPr>
            <a:spLocks noChangeShapeType="1"/>
          </p:cNvSpPr>
          <p:nvPr/>
        </p:nvSpPr>
        <p:spPr bwMode="auto">
          <a:xfrm rot="-1860000">
            <a:off x="1393825" y="2992438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9" name="Line 93"/>
          <p:cNvSpPr>
            <a:spLocks noChangeShapeType="1"/>
          </p:cNvSpPr>
          <p:nvPr/>
        </p:nvSpPr>
        <p:spPr bwMode="auto">
          <a:xfrm rot="-1860000">
            <a:off x="4235450" y="4706938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94"/>
          <p:cNvGrpSpPr>
            <a:grpSpLocks/>
          </p:cNvGrpSpPr>
          <p:nvPr/>
        </p:nvGrpSpPr>
        <p:grpSpPr bwMode="auto">
          <a:xfrm rot="1860000">
            <a:off x="-65088" y="4125913"/>
            <a:ext cx="6307138" cy="1279525"/>
            <a:chOff x="816" y="2064"/>
            <a:chExt cx="4031" cy="806"/>
          </a:xfrm>
        </p:grpSpPr>
        <p:grpSp>
          <p:nvGrpSpPr>
            <p:cNvPr id="15548" name="Group 95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15563" name="Rectangle 96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15564" name="Group 97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565" name="Line 98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6" name="Line 99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7" name="Line 100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8" name="Line 101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9" name="Line 102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Line 103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1" name="Line 104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2" name="Line 105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Line 106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4" name="Line 107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Line 108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49" name="Group 109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15550" name="Rectangle 110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</a:p>
            </p:txBody>
          </p:sp>
          <p:grpSp>
            <p:nvGrpSpPr>
              <p:cNvPr id="15551" name="Group 111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552" name="Line 112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3" name="Line 113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4" name="Line 114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5" name="Line 115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6" name="Line 116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Line 117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8" name="Line 118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9" name="Line 119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0" name="Line 120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1" name="Line 121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2" name="Line 122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123"/>
          <p:cNvGrpSpPr>
            <a:grpSpLocks/>
          </p:cNvGrpSpPr>
          <p:nvPr/>
        </p:nvGrpSpPr>
        <p:grpSpPr bwMode="auto">
          <a:xfrm rot="-1860000">
            <a:off x="150813" y="2255838"/>
            <a:ext cx="6307137" cy="1279525"/>
            <a:chOff x="816" y="2064"/>
            <a:chExt cx="4031" cy="806"/>
          </a:xfrm>
        </p:grpSpPr>
        <p:grpSp>
          <p:nvGrpSpPr>
            <p:cNvPr id="15520" name="Group 124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15535" name="Rectangle 125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15536" name="Group 126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537" name="Line 127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8" name="Line 128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Line 129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0" name="Line 130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1" name="Line 131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2" name="Line 132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3" name="Line 133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4" name="Line 134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5" name="Line 135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6" name="Line 136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7" name="Line 137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21" name="Group 138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15522" name="Rectangle 139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</a:p>
            </p:txBody>
          </p:sp>
          <p:grpSp>
            <p:nvGrpSpPr>
              <p:cNvPr id="15523" name="Group 140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524" name="Line 141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5" name="Line 142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6" name="Line 143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7" name="Line 144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8" name="Line 145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9" name="Line 146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0" name="Line 147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Line 148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2" name="Line 149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3" name="Line 150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4" name="Line 151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512" name="Group 152"/>
          <p:cNvGrpSpPr>
            <a:grpSpLocks/>
          </p:cNvGrpSpPr>
          <p:nvPr/>
        </p:nvGrpSpPr>
        <p:grpSpPr bwMode="auto">
          <a:xfrm rot="-1860000">
            <a:off x="2965450" y="3973513"/>
            <a:ext cx="6307138" cy="1279525"/>
            <a:chOff x="816" y="2064"/>
            <a:chExt cx="4031" cy="806"/>
          </a:xfrm>
        </p:grpSpPr>
        <p:grpSp>
          <p:nvGrpSpPr>
            <p:cNvPr id="15492" name="Group 153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15507" name="Rectangle 154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15508" name="Group 155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509" name="Line 156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0" name="Line 157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1" name="Line 158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2" name="Line 159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3" name="Line 160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4" name="Line 161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5" name="Line 162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6" name="Line 163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7" name="Line 164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8" name="Line 165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9" name="Line 166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93" name="Group 167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15494" name="Rectangle 168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</a:p>
            </p:txBody>
          </p:sp>
          <p:grpSp>
            <p:nvGrpSpPr>
              <p:cNvPr id="15495" name="Group 169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496" name="Line 170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7" name="Line 171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8" name="Line 172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9" name="Line 173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0" name="Line 174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1" name="Line 175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2" name="Line 176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3" name="Line 177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4" name="Line 178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5" name="Line 179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6" name="Line 180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517" name="Group 181"/>
          <p:cNvGrpSpPr>
            <a:grpSpLocks/>
          </p:cNvGrpSpPr>
          <p:nvPr/>
        </p:nvGrpSpPr>
        <p:grpSpPr bwMode="auto">
          <a:xfrm rot="1860000">
            <a:off x="3046413" y="2586038"/>
            <a:ext cx="6307137" cy="1279525"/>
            <a:chOff x="816" y="2064"/>
            <a:chExt cx="4031" cy="806"/>
          </a:xfrm>
        </p:grpSpPr>
        <p:grpSp>
          <p:nvGrpSpPr>
            <p:cNvPr id="15464" name="Group 182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15479" name="Rectangle 183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15480" name="Group 184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481" name="Line 185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2" name="Line 186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3" name="Line 187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4" name="Line 188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5" name="Line 189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6" name="Line 190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7" name="Line 191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8" name="Line 192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9" name="Line 193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0" name="Line 194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1" name="Line 195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65" name="Group 196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15466" name="Rectangle 197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</a:p>
            </p:txBody>
          </p:sp>
          <p:grpSp>
            <p:nvGrpSpPr>
              <p:cNvPr id="15467" name="Group 198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15468" name="Line 199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9" name="Line 200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0" name="Line 201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1" name="Line 202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2" name="Line 203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3" name="Line 204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4" name="Line 205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5" name="Line 206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6" name="Line 207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7" name="Line 208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8" name="Line 209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522" name="Group 210"/>
          <p:cNvGrpSpPr>
            <a:grpSpLocks/>
          </p:cNvGrpSpPr>
          <p:nvPr/>
        </p:nvGrpSpPr>
        <p:grpSpPr bwMode="auto">
          <a:xfrm rot="-4347202">
            <a:off x="399256" y="2002632"/>
            <a:ext cx="3576637" cy="292100"/>
            <a:chOff x="768" y="1408"/>
            <a:chExt cx="3379" cy="184"/>
          </a:xfrm>
        </p:grpSpPr>
        <p:grpSp>
          <p:nvGrpSpPr>
            <p:cNvPr id="15446" name="Group 211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15455" name="AutoShape 212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456" name="Group 213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15461" name="AutoShape 214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62" name="AutoShape 21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63" name="Rectangle 216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57" name="AutoShape 217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8" name="Line 218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Line 219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AutoShape 220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47" name="Group 221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15452" name="AutoShape 222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3" name="AutoShape 223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4" name="Rectangle 224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48" name="Group 225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15449" name="AutoShape 226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0" name="AutoShape 227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1" name="Rectangle 228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6527" name="Group 229"/>
          <p:cNvGrpSpPr>
            <a:grpSpLocks/>
          </p:cNvGrpSpPr>
          <p:nvPr/>
        </p:nvGrpSpPr>
        <p:grpSpPr bwMode="auto">
          <a:xfrm rot="-4347202">
            <a:off x="3240881" y="3712369"/>
            <a:ext cx="3576638" cy="292100"/>
            <a:chOff x="768" y="1408"/>
            <a:chExt cx="3379" cy="184"/>
          </a:xfrm>
        </p:grpSpPr>
        <p:grpSp>
          <p:nvGrpSpPr>
            <p:cNvPr id="15428" name="Group 230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15437" name="AutoShape 231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438" name="Group 232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15443" name="AutoShape 233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44" name="AutoShape 234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45" name="Rectangle 235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39" name="AutoShape 236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40" name="Line 237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Line 238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AutoShape 239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29" name="Group 240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15434" name="AutoShape 241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5" name="AutoShape 242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6" name="Rectangle 243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30" name="Group 244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15431" name="AutoShape 245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2" name="AutoShape 246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3" name="Rectangle 247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6532" name="Group 248"/>
          <p:cNvGrpSpPr>
            <a:grpSpLocks/>
          </p:cNvGrpSpPr>
          <p:nvPr/>
        </p:nvGrpSpPr>
        <p:grpSpPr bwMode="auto">
          <a:xfrm rot="-4347202">
            <a:off x="383381" y="1993107"/>
            <a:ext cx="3576637" cy="292100"/>
            <a:chOff x="768" y="1408"/>
            <a:chExt cx="3379" cy="184"/>
          </a:xfrm>
        </p:grpSpPr>
        <p:grpSp>
          <p:nvGrpSpPr>
            <p:cNvPr id="15410" name="Group 249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15419" name="AutoShape 250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420" name="Group 251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15425" name="AutoShape 252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6" name="AutoShape 253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7" name="Rectangle 254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21" name="AutoShape 255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22" name="Line 256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Line 257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AutoShape 258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11" name="Group 259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15416" name="AutoShape 260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7" name="AutoShape 261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8" name="Rectangle 262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12" name="Group 263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15413" name="AutoShape 264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4" name="AutoShape 265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5" name="Rectangle 266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6537" name="Group 267"/>
          <p:cNvGrpSpPr>
            <a:grpSpLocks/>
          </p:cNvGrpSpPr>
          <p:nvPr/>
        </p:nvGrpSpPr>
        <p:grpSpPr bwMode="auto">
          <a:xfrm rot="-4347202">
            <a:off x="3240881" y="296069"/>
            <a:ext cx="3576638" cy="292100"/>
            <a:chOff x="768" y="1408"/>
            <a:chExt cx="3379" cy="184"/>
          </a:xfrm>
        </p:grpSpPr>
        <p:grpSp>
          <p:nvGrpSpPr>
            <p:cNvPr id="15392" name="Group 268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15401" name="AutoShape 269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402" name="Group 270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15407" name="AutoShape 271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08" name="AutoShape 272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03" name="AutoShape 274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4" name="Line 275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Line 276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AutoShape 277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93" name="Group 278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15398" name="AutoShape 279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9" name="AutoShape 280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0" name="Rectangle 281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94" name="Group 282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15395" name="AutoShape 283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6" name="AutoShape 284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7" name="Rectangle 285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6542" name="Text Box 286"/>
          <p:cNvSpPr txBox="1">
            <a:spLocks noChangeArrowheads="1"/>
          </p:cNvSpPr>
          <p:nvPr/>
        </p:nvSpPr>
        <p:spPr bwMode="auto">
          <a:xfrm>
            <a:off x="1066800" y="3505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6543" name="Text Box 287"/>
          <p:cNvSpPr txBox="1">
            <a:spLocks noChangeArrowheads="1"/>
          </p:cNvSpPr>
          <p:nvPr/>
        </p:nvSpPr>
        <p:spPr bwMode="auto">
          <a:xfrm>
            <a:off x="4267200" y="14779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6544" name="Text Box 288"/>
          <p:cNvSpPr txBox="1">
            <a:spLocks noChangeArrowheads="1"/>
          </p:cNvSpPr>
          <p:nvPr/>
        </p:nvSpPr>
        <p:spPr bwMode="auto">
          <a:xfrm>
            <a:off x="7391400" y="35353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6545" name="Text Box 289"/>
          <p:cNvSpPr txBox="1">
            <a:spLocks noChangeArrowheads="1"/>
          </p:cNvSpPr>
          <p:nvPr/>
        </p:nvSpPr>
        <p:spPr bwMode="auto">
          <a:xfrm>
            <a:off x="4267200" y="55927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6546" name="Text Box 290"/>
          <p:cNvSpPr txBox="1">
            <a:spLocks noChangeArrowheads="1"/>
          </p:cNvSpPr>
          <p:nvPr/>
        </p:nvSpPr>
        <p:spPr bwMode="auto">
          <a:xfrm>
            <a:off x="3962400" y="33067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7484E-6 L 0.6243 -1.1748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92 -1.17484E-6 L 0.54097 -0.0488 C 0.52396 -0.0599 0.49827 -0.06591 0.47136 -0.06591 C 0.44097 -0.06591 0.41667 -0.0599 0.39965 -0.0488 L 0.31806 -1.17484E-6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33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16 L -0.00312 0.166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6994E-6 L 2.22222E-6 0.510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011E-6 L 0.31007 -0.24885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244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1000"/>
                                        <p:tgtEl>
                                          <p:spTgt spid="9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011E-6 L 0.31007 -0.24885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244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1000"/>
                                        <p:tgtEl>
                                          <p:spTgt spid="9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5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16 L 0.3125 0.25393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2627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1000"/>
                                        <p:tgtEl>
                                          <p:spTgt spid="9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16 L 0.3125 0.25393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2627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6" dur="1000"/>
                                        <p:tgtEl>
                                          <p:spTgt spid="9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315" grpId="0" animBg="1"/>
      <p:bldP spid="96542" grpId="0"/>
      <p:bldP spid="96543" grpId="0"/>
      <p:bldP spid="96544" grpId="0"/>
      <p:bldP spid="96545" grpId="0"/>
      <p:bldP spid="965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8|5.1|2|1.5|4|2.9|6.5|3.1|3.6|3.3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3.8|15.3|15.3|5.8|2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5.4|2.8|6.3|1.3|2.1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2.6|15.8|4.5|5|6.4|6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7|1.7|6.3|2.9|2.1|14.7|1.6|7.8|3.7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0.4|1.5|1.8|1.4|0.9|4.7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6.3|2.8|1.4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Bưu kiện">
  <a:themeElements>
    <a:clrScheme name="Bưu kiệ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ưu kiện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ưu kiệ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ưu kiện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Bưu kiện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TM10001115[[fn=Bưu kiện]]</Template>
  <TotalTime>3470</TotalTime>
  <Words>908</Words>
  <Application>Microsoft Office PowerPoint</Application>
  <PresentationFormat>On-screen Show (4:3)</PresentationFormat>
  <Paragraphs>183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.VnArial</vt:lpstr>
      <vt:lpstr>Arial</vt:lpstr>
      <vt:lpstr>Calibri</vt:lpstr>
      <vt:lpstr>Gill Sans MT</vt:lpstr>
      <vt:lpstr>Segoe UI Emoji</vt:lpstr>
      <vt:lpstr>Symbol</vt:lpstr>
      <vt:lpstr>Tahoma</vt:lpstr>
      <vt:lpstr>Times New Roman</vt:lpstr>
      <vt:lpstr>VNI-Brush</vt:lpstr>
      <vt:lpstr>VNI-Times</vt:lpstr>
      <vt:lpstr>Wingdings</vt:lpstr>
      <vt:lpstr>Bưu kiện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0905861212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NHATTAN</dc:creator>
  <cp:lastModifiedBy>HP</cp:lastModifiedBy>
  <cp:revision>338</cp:revision>
  <dcterms:created xsi:type="dcterms:W3CDTF">2009-10-11T16:15:31Z</dcterms:created>
  <dcterms:modified xsi:type="dcterms:W3CDTF">2021-11-11T16:22:24Z</dcterms:modified>
</cp:coreProperties>
</file>