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1" r:id="rId3"/>
    <p:sldId id="262" r:id="rId4"/>
    <p:sldId id="266" r:id="rId5"/>
    <p:sldId id="259" r:id="rId6"/>
    <p:sldId id="263" r:id="rId7"/>
    <p:sldId id="258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3" r:id="rId21"/>
    <p:sldId id="281" r:id="rId22"/>
    <p:sldId id="282" r:id="rId23"/>
    <p:sldId id="280" r:id="rId24"/>
    <p:sldId id="256" r:id="rId25"/>
    <p:sldId id="264" r:id="rId26"/>
    <p:sldId id="265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  <a:srgbClr val="2E4559"/>
    <a:srgbClr val="A0D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291" autoAdjust="0"/>
  </p:normalViewPr>
  <p:slideViewPr>
    <p:cSldViewPr>
      <p:cViewPr varScale="1">
        <p:scale>
          <a:sx n="44" d="100"/>
          <a:sy n="44" d="100"/>
        </p:scale>
        <p:origin x="42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7.png"/><Relationship Id="rId3" Type="http://schemas.openxmlformats.org/officeDocument/2006/relationships/image" Target="../media/image14.svg"/><Relationship Id="rId7" Type="http://schemas.openxmlformats.org/officeDocument/2006/relationships/image" Target="../media/image60.svg"/><Relationship Id="rId12" Type="http://schemas.openxmlformats.org/officeDocument/2006/relationships/image" Target="../media/image6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30.svg"/><Relationship Id="rId10" Type="http://schemas.openxmlformats.org/officeDocument/2006/relationships/image" Target="../media/image66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svg"/><Relationship Id="rId7" Type="http://schemas.openxmlformats.org/officeDocument/2006/relationships/image" Target="../media/image4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8.svg"/><Relationship Id="rId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6.svg"/><Relationship Id="rId7" Type="http://schemas.openxmlformats.org/officeDocument/2006/relationships/image" Target="../media/image4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3.sv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1.svg"/><Relationship Id="rId5" Type="http://schemas.openxmlformats.org/officeDocument/2006/relationships/image" Target="../media/image16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12" Type="http://schemas.openxmlformats.org/officeDocument/2006/relationships/image" Target="../media/image7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7.jpeg"/><Relationship Id="rId5" Type="http://schemas.openxmlformats.org/officeDocument/2006/relationships/image" Target="../media/image18.svg"/><Relationship Id="rId10" Type="http://schemas.openxmlformats.org/officeDocument/2006/relationships/image" Target="../media/image76.png"/><Relationship Id="rId4" Type="http://schemas.openxmlformats.org/officeDocument/2006/relationships/image" Target="../media/image17.png"/><Relationship Id="rId9" Type="http://schemas.openxmlformats.org/officeDocument/2006/relationships/image" Target="../media/image71.svg"/><Relationship Id="rId1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80.png"/><Relationship Id="rId5" Type="http://schemas.openxmlformats.org/officeDocument/2006/relationships/image" Target="../media/image15.pn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12" Type="http://schemas.openxmlformats.org/officeDocument/2006/relationships/slide" Target="slide8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2.png"/><Relationship Id="rId21" Type="http://schemas.openxmlformats.org/officeDocument/2006/relationships/slide" Target="slide21.xml"/><Relationship Id="rId7" Type="http://schemas.openxmlformats.org/officeDocument/2006/relationships/image" Target="../media/image87.png"/><Relationship Id="rId12" Type="http://schemas.openxmlformats.org/officeDocument/2006/relationships/image" Target="../media/image85.png"/><Relationship Id="rId17" Type="http://schemas.openxmlformats.org/officeDocument/2006/relationships/image" Target="../media/image98.png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3.png"/><Relationship Id="rId5" Type="http://schemas.openxmlformats.org/officeDocument/2006/relationships/image" Target="../media/image84.png"/><Relationship Id="rId15" Type="http://schemas.openxmlformats.org/officeDocument/2006/relationships/image" Target="../media/image96.png"/><Relationship Id="rId23" Type="http://schemas.openxmlformats.org/officeDocument/2006/relationships/slide" Target="slide23.xml"/><Relationship Id="rId10" Type="http://schemas.openxmlformats.org/officeDocument/2006/relationships/slide" Target="slide24.xml"/><Relationship Id="rId19" Type="http://schemas.openxmlformats.org/officeDocument/2006/relationships/slide" Target="slide19.xml"/><Relationship Id="rId4" Type="http://schemas.openxmlformats.org/officeDocument/2006/relationships/image" Target="../media/image83.svg"/><Relationship Id="rId9" Type="http://schemas.openxmlformats.org/officeDocument/2006/relationships/image" Target="../media/image89.png"/><Relationship Id="rId14" Type="http://schemas.openxmlformats.org/officeDocument/2006/relationships/image" Target="../media/image95.png"/><Relationship Id="rId22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microsoft.com/office/2007/relationships/media" Target="../media/media2.mp3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0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4.svg"/><Relationship Id="rId4" Type="http://schemas.openxmlformats.org/officeDocument/2006/relationships/audio" Target="../media/media2.mp3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microsoft.com/office/2007/relationships/media" Target="../media/media2.mp3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0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4.svg"/><Relationship Id="rId4" Type="http://schemas.openxmlformats.org/officeDocument/2006/relationships/audio" Target="../media/media2.mp3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media" Target="../media/media2.mp3"/><Relationship Id="rId7" Type="http://schemas.openxmlformats.org/officeDocument/2006/relationships/image" Target="../media/image102.svg"/><Relationship Id="rId12" Type="http://schemas.openxmlformats.org/officeDocument/2006/relationships/image" Target="../media/image10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1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0.png"/><Relationship Id="rId4" Type="http://schemas.openxmlformats.org/officeDocument/2006/relationships/audio" Target="../media/media2.mp3"/><Relationship Id="rId9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media" Target="../media/media2.mp3"/><Relationship Id="rId7" Type="http://schemas.openxmlformats.org/officeDocument/2006/relationships/image" Target="../media/image102.svg"/><Relationship Id="rId12" Type="http://schemas.openxmlformats.org/officeDocument/2006/relationships/image" Target="../media/image10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1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0.png"/><Relationship Id="rId4" Type="http://schemas.openxmlformats.org/officeDocument/2006/relationships/audio" Target="../media/media2.mp3"/><Relationship Id="rId9" Type="http://schemas.openxmlformats.org/officeDocument/2006/relationships/image" Target="../media/image10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media" Target="../media/media2.mp3"/><Relationship Id="rId7" Type="http://schemas.openxmlformats.org/officeDocument/2006/relationships/image" Target="../media/image102.svg"/><Relationship Id="rId12" Type="http://schemas.openxmlformats.org/officeDocument/2006/relationships/image" Target="../media/image10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1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0.png"/><Relationship Id="rId4" Type="http://schemas.openxmlformats.org/officeDocument/2006/relationships/audio" Target="../media/media2.mp3"/><Relationship Id="rId9" Type="http://schemas.openxmlformats.org/officeDocument/2006/relationships/image" Target="../media/image10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svg"/><Relationship Id="rId18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18.svg"/><Relationship Id="rId7" Type="http://schemas.openxmlformats.org/officeDocument/2006/relationships/image" Target="../media/image107.svg"/><Relationship Id="rId12" Type="http://schemas.openxmlformats.org/officeDocument/2006/relationships/image" Target="../media/image7.pn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5.png"/><Relationship Id="rId19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9.svg"/><Relationship Id="rId3" Type="http://schemas.openxmlformats.org/officeDocument/2006/relationships/image" Target="../media/image30.svg"/><Relationship Id="rId7" Type="http://schemas.openxmlformats.org/officeDocument/2006/relationships/image" Target="../media/image63.svg"/><Relationship Id="rId12" Type="http://schemas.openxmlformats.org/officeDocument/2006/relationships/image" Target="../media/image10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8.svg"/><Relationship Id="rId5" Type="http://schemas.openxmlformats.org/officeDocument/2006/relationships/image" Target="../media/image60.svg"/><Relationship Id="rId15" Type="http://schemas.openxmlformats.org/officeDocument/2006/relationships/image" Target="../media/image111.svg"/><Relationship Id="rId10" Type="http://schemas.openxmlformats.org/officeDocument/2006/relationships/image" Target="../media/image17.png"/><Relationship Id="rId4" Type="http://schemas.openxmlformats.org/officeDocument/2006/relationships/image" Target="../media/image59.png"/><Relationship Id="rId9" Type="http://schemas.openxmlformats.org/officeDocument/2006/relationships/image" Target="../media/image16.svg"/><Relationship Id="rId1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12" Type="http://schemas.openxmlformats.org/officeDocument/2006/relationships/image" Target="../media/image15.png"/><Relationship Id="rId17" Type="http://schemas.openxmlformats.org/officeDocument/2006/relationships/image" Target="../media/image46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5" Type="http://schemas.openxmlformats.org/officeDocument/2006/relationships/image" Target="../media/image44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11.sv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openxmlformats.org/officeDocument/2006/relationships/image" Target="../media/image30.svg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sv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8.svg"/><Relationship Id="rId7" Type="http://schemas.openxmlformats.org/officeDocument/2006/relationships/image" Target="../media/image18.svg"/><Relationship Id="rId12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2.svg"/><Relationship Id="rId5" Type="http://schemas.openxmlformats.org/officeDocument/2006/relationships/image" Target="../media/image1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1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2.svg"/><Relationship Id="rId3" Type="http://schemas.openxmlformats.org/officeDocument/2006/relationships/image" Target="../media/image22.svg"/><Relationship Id="rId7" Type="http://schemas.openxmlformats.org/officeDocument/2006/relationships/image" Target="../media/image48.svg"/><Relationship Id="rId12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svg"/><Relationship Id="rId5" Type="http://schemas.openxmlformats.org/officeDocument/2006/relationships/image" Target="../media/image24.svg"/><Relationship Id="rId10" Type="http://schemas.openxmlformats.org/officeDocument/2006/relationships/image" Target="../media/image49.png"/><Relationship Id="rId4" Type="http://schemas.openxmlformats.org/officeDocument/2006/relationships/image" Target="../media/image23.png"/><Relationship Id="rId9" Type="http://schemas.openxmlformats.org/officeDocument/2006/relationships/image" Target="../media/image18.sv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2.svg"/><Relationship Id="rId5" Type="http://schemas.openxmlformats.org/officeDocument/2006/relationships/image" Target="../media/image16.svg"/><Relationship Id="rId10" Type="http://schemas.openxmlformats.org/officeDocument/2006/relationships/image" Target="../media/image41.png"/><Relationship Id="rId4" Type="http://schemas.openxmlformats.org/officeDocument/2006/relationships/image" Target="../media/image15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8.png"/><Relationship Id="rId5" Type="http://schemas.openxmlformats.org/officeDocument/2006/relationships/image" Target="../media/image16.svg"/><Relationship Id="rId10" Type="http://schemas.openxmlformats.org/officeDocument/2006/relationships/image" Target="../media/image57.png"/><Relationship Id="rId4" Type="http://schemas.openxmlformats.org/officeDocument/2006/relationships/image" Target="../media/image15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4.png"/><Relationship Id="rId3" Type="http://schemas.openxmlformats.org/officeDocument/2006/relationships/image" Target="../media/image14.svg"/><Relationship Id="rId7" Type="http://schemas.openxmlformats.org/officeDocument/2006/relationships/image" Target="../media/image60.svg"/><Relationship Id="rId12" Type="http://schemas.openxmlformats.org/officeDocument/2006/relationships/image" Target="../media/image6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30.svg"/><Relationship Id="rId10" Type="http://schemas.openxmlformats.org/officeDocument/2006/relationships/image" Target="../media/image61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5">
            <a:extLst>
              <a:ext uri="{FF2B5EF4-FFF2-40B4-BE49-F238E27FC236}">
                <a16:creationId xmlns:a16="http://schemas.microsoft.com/office/drawing/2014/main" id="{FD7AB7DB-D4DC-6D4F-C7DC-7A60656779B5}"/>
              </a:ext>
            </a:extLst>
          </p:cNvPr>
          <p:cNvSpPr txBox="1"/>
          <p:nvPr/>
        </p:nvSpPr>
        <p:spPr>
          <a:xfrm>
            <a:off x="348982" y="3530950"/>
            <a:ext cx="17590036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80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746940">
            <a:off x="-1214336" y="7419573"/>
            <a:ext cx="23287393" cy="69015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03454" y="7998050"/>
            <a:ext cx="20728074" cy="61430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43250" y="6530927"/>
            <a:ext cx="1171079" cy="1508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9238" y="6569027"/>
            <a:ext cx="1429433" cy="15086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05886" y="6597602"/>
            <a:ext cx="991962" cy="14324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70478" y="6372569"/>
            <a:ext cx="1429433" cy="1508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42185" y="6429719"/>
            <a:ext cx="1851291" cy="14324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017987" y="7326856"/>
            <a:ext cx="2664130" cy="29601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94117" y="7326856"/>
            <a:ext cx="2664130" cy="2960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193722" y="1390463"/>
            <a:ext cx="2488395" cy="16796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398513" y="903579"/>
            <a:ext cx="2488395" cy="16796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006537">
            <a:off x="1096497" y="4942320"/>
            <a:ext cx="490438" cy="9958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400000">
            <a:off x="16606926" y="4940846"/>
            <a:ext cx="490438" cy="9958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522478" y="994750"/>
            <a:ext cx="1243043" cy="12430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6967" y="7838377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097760" y="77953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03025" y="424889"/>
            <a:ext cx="610995" cy="11008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0477" y="315536"/>
            <a:ext cx="1939027" cy="1308843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54C90890-82E6-862B-2B77-EB75F757F3F2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DA9E6-189C-365B-4B36-7FA3E3618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4472" y="2141694"/>
            <a:ext cx="14219053" cy="710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73189" y="5143500"/>
            <a:ext cx="1841848" cy="2063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79306C-8B41-12ED-A38F-235A4F7870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212" y="5844840"/>
            <a:ext cx="3860959" cy="44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801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21451" y="8636039"/>
            <a:ext cx="8428450" cy="6711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994044" y="77740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59850" y="-289329"/>
            <a:ext cx="2612978" cy="2903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252" y="7745152"/>
            <a:ext cx="1223479" cy="1661771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0D7F8CFE-FCC1-3474-A23C-F0EBFE8E7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01800" y="342900"/>
            <a:ext cx="3584533" cy="19545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16878169" y="1439840"/>
            <a:ext cx="844727" cy="1715181"/>
          </a:xfrm>
          <a:prstGeom prst="rect">
            <a:avLst/>
          </a:prstGeom>
        </p:spPr>
      </p:pic>
      <p:sp>
        <p:nvSpPr>
          <p:cNvPr id="25" name="TextBox 18">
            <a:extLst>
              <a:ext uri="{FF2B5EF4-FFF2-40B4-BE49-F238E27FC236}">
                <a16:creationId xmlns:a16="http://schemas.microsoft.com/office/drawing/2014/main" id="{6ACEDB92-96A7-1F5D-5F8A-F4B9B78C41B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587B6D7F-E8BC-85EB-8DE5-B40D3427B697}"/>
              </a:ext>
            </a:extLst>
          </p:cNvPr>
          <p:cNvSpPr/>
          <p:nvPr/>
        </p:nvSpPr>
        <p:spPr>
          <a:xfrm rot="5400000">
            <a:off x="5298449" y="-1167645"/>
            <a:ext cx="7691101" cy="14127796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EF3C54-A2E6-405F-9DE1-6BDC5B2E9BEE}"/>
              </a:ext>
            </a:extLst>
          </p:cNvPr>
          <p:cNvSpPr txBox="1"/>
          <p:nvPr/>
        </p:nvSpPr>
        <p:spPr>
          <a:xfrm>
            <a:off x="2652227" y="2498495"/>
            <a:ext cx="12871859" cy="679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200" b="1" u="sng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fr-FR" sz="4200" b="1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ết luận: 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có vai trò rất quan trọng đối với đời sống con người và môi trường.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 cấp nguồn gỗ.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hòa không khí, điều hòa nước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 biến đổi khí hậu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nơi cư trú của động, thực vật và lưu trữ các nguồn gene quý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 vệ và ngăn chặn gió bão, chống xói mòn đất.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497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8">
            <a:extLst>
              <a:ext uri="{FF2B5EF4-FFF2-40B4-BE49-F238E27FC236}">
                <a16:creationId xmlns:a16="http://schemas.microsoft.com/office/drawing/2014/main" id="{D0494EA8-0AE7-6B48-9C11-5BE361DF6485}"/>
              </a:ext>
            </a:extLst>
          </p:cNvPr>
          <p:cNvSpPr txBox="1"/>
          <p:nvPr/>
        </p:nvSpPr>
        <p:spPr>
          <a:xfrm>
            <a:off x="-59405" y="653141"/>
            <a:ext cx="18406809" cy="944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0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Tìm hiểu về các loại rừng phổ biến ở Việt Nam</a:t>
            </a:r>
            <a:endParaRPr lang="en-US" sz="60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13319" y="3264800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1053" y="1863253"/>
            <a:ext cx="1939027" cy="130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01970">
            <a:off x="153242" y="3509429"/>
            <a:ext cx="490438" cy="99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11681" flipV="1">
            <a:off x="16971050" y="1689964"/>
            <a:ext cx="684539" cy="1389928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13040DA7-1B66-FC6B-5F0B-BD4033CFA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9597">
            <a:off x="16325331" y="8336759"/>
            <a:ext cx="1821779" cy="20731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31BCE6-C005-F631-1415-E6009ECA49F3}"/>
              </a:ext>
            </a:extLst>
          </p:cNvPr>
          <p:cNvSpPr/>
          <p:nvPr/>
        </p:nvSpPr>
        <p:spPr>
          <a:xfrm>
            <a:off x="6705599" y="2193447"/>
            <a:ext cx="4876800" cy="18070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EAC5D4-4529-3A90-F6ED-D2487D6109D6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43999" y="4000500"/>
            <a:ext cx="1" cy="190094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E6DE6-BD65-372D-B310-49BC0D7C31A6}"/>
              </a:ext>
            </a:extLst>
          </p:cNvPr>
          <p:cNvCxnSpPr>
            <a:cxnSpLocks/>
          </p:cNvCxnSpPr>
          <p:nvPr/>
        </p:nvCxnSpPr>
        <p:spPr>
          <a:xfrm flipV="1">
            <a:off x="2998969" y="4651342"/>
            <a:ext cx="12227580" cy="3492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0F20DF-2746-C710-EFA1-94B1D0A466CD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998969" y="4686266"/>
            <a:ext cx="0" cy="1215179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BB13C8-DDB8-5BFE-D539-4B812457506E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15226549" y="4651342"/>
            <a:ext cx="1" cy="125463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3714670-300F-41BD-AFFF-FC159B640620}"/>
              </a:ext>
            </a:extLst>
          </p:cNvPr>
          <p:cNvSpPr/>
          <p:nvPr/>
        </p:nvSpPr>
        <p:spPr>
          <a:xfrm>
            <a:off x="912200" y="5901445"/>
            <a:ext cx="4173538" cy="2034784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Rừng phòng hộ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76BD9BD-C94D-95F5-5137-A55CE32820D1}"/>
              </a:ext>
            </a:extLst>
          </p:cNvPr>
          <p:cNvSpPr/>
          <p:nvPr/>
        </p:nvSpPr>
        <p:spPr>
          <a:xfrm>
            <a:off x="7058647" y="5897915"/>
            <a:ext cx="4173538" cy="2038314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Rừng sản xuất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A537665-4A8E-6DB9-E505-4E0F55C23EB4}"/>
              </a:ext>
            </a:extLst>
          </p:cNvPr>
          <p:cNvSpPr/>
          <p:nvPr/>
        </p:nvSpPr>
        <p:spPr>
          <a:xfrm>
            <a:off x="13139781" y="5905974"/>
            <a:ext cx="4173538" cy="2034784"/>
          </a:xfrm>
          <a:prstGeom prst="roundRect">
            <a:avLst/>
          </a:prstGeom>
          <a:gradFill flip="none" rotWithShape="1">
            <a:gsLst>
              <a:gs pos="0">
                <a:srgbClr val="A0D565">
                  <a:shade val="30000"/>
                  <a:satMod val="115000"/>
                </a:srgbClr>
              </a:gs>
              <a:gs pos="50000">
                <a:srgbClr val="A0D565">
                  <a:shade val="67500"/>
                  <a:satMod val="115000"/>
                </a:srgbClr>
              </a:gs>
              <a:gs pos="100000">
                <a:srgbClr val="A0D565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Rừng đặc dụng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25CECB0-EA41-0962-24FD-A76E012F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8" y="7834745"/>
            <a:ext cx="2644234" cy="26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A966EA7-11C5-3DD4-392F-821C1ED33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4" t="69918"/>
          <a:stretch/>
        </p:blipFill>
        <p:spPr bwMode="auto">
          <a:xfrm>
            <a:off x="2276668" y="8696706"/>
            <a:ext cx="1732893" cy="173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8151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23" grpId="0" animBg="1"/>
      <p:bldP spid="2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10575" y="6584661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42900"/>
            <a:ext cx="2971800" cy="1697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84853">
            <a:off x="-80335" y="573989"/>
            <a:ext cx="490438" cy="9958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F12CE6B-254C-1280-7F3D-F15BBA6E5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221300" y="6815153"/>
            <a:ext cx="3703320" cy="4114800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0EE34D5A-C806-D6F0-31A7-A15410BB9420}"/>
              </a:ext>
            </a:extLst>
          </p:cNvPr>
          <p:cNvSpPr/>
          <p:nvPr/>
        </p:nvSpPr>
        <p:spPr>
          <a:xfrm>
            <a:off x="4454748" y="617790"/>
            <a:ext cx="9378504" cy="1524000"/>
          </a:xfrm>
          <a:prstGeom prst="frame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C01D6EB-D40E-1579-A74B-E105644AAE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66007">
            <a:off x="13878259" y="525145"/>
            <a:ext cx="1087729" cy="1709288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AE10442D-9852-FA35-74AE-7CBCE34B8E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11914" y="2493215"/>
            <a:ext cx="14909563" cy="74071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7FC386-D2B4-FA2D-AFAC-1C5D8B3CF338}"/>
              </a:ext>
            </a:extLst>
          </p:cNvPr>
          <p:cNvSpPr txBox="1"/>
          <p:nvPr/>
        </p:nvSpPr>
        <p:spPr>
          <a:xfrm>
            <a:off x="2608684" y="3049676"/>
            <a:ext cx="13516021" cy="252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thảo luận theo cặp đôi và trả lời câu hỏi: </a:t>
            </a:r>
            <a:r>
              <a:rPr lang="fr-FR" sz="4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từng loại rừng phù hợp với mỗi ảnh trong Hình 7.3 theo mẫu bảng dưới đây.</a:t>
            </a:r>
            <a:endParaRPr lang="en-US" sz="4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0FD19-512F-8260-B586-6204B6A01D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7273" y="5656147"/>
            <a:ext cx="9174280" cy="3456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F79350-D4AC-AB8B-2E80-864AF0D99C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1248" y="5650004"/>
            <a:ext cx="61722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342900"/>
            <a:ext cx="2971800" cy="1697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584853">
            <a:off x="-80335" y="573989"/>
            <a:ext cx="490438" cy="9958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F12CE6B-254C-1280-7F3D-F15BBA6E5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694506" flipH="1">
            <a:off x="16263642" y="8053"/>
            <a:ext cx="2130343" cy="2367047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0EE34D5A-C806-D6F0-31A7-A15410BB9420}"/>
              </a:ext>
            </a:extLst>
          </p:cNvPr>
          <p:cNvSpPr/>
          <p:nvPr/>
        </p:nvSpPr>
        <p:spPr>
          <a:xfrm>
            <a:off x="4454748" y="617790"/>
            <a:ext cx="9378504" cy="1524000"/>
          </a:xfrm>
          <a:prstGeom prst="frame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C01D6EB-D40E-1579-A74B-E105644AAE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66007">
            <a:off x="13878259" y="525145"/>
            <a:ext cx="1087729" cy="1709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2A839-1EFF-E57D-4EA4-E70CECA04B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72840"/>
            <a:ext cx="8956964" cy="4252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DC891C-5796-7F74-8B76-C71C341EEB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572841"/>
            <a:ext cx="8382000" cy="6546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F89C4-8E79-09C1-517C-5A4556BEE0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8" y="6883839"/>
            <a:ext cx="6858000" cy="35424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41229" y="6292959"/>
            <a:ext cx="1697355" cy="16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617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81203D-6142-0191-0617-5B7D9FD3D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836" y="2671860"/>
            <a:ext cx="13726321" cy="39477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23942" y="1671910"/>
            <a:ext cx="1999900" cy="1999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80036" y="1913572"/>
            <a:ext cx="2971800" cy="1697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584853">
            <a:off x="-80335" y="573989"/>
            <a:ext cx="490438" cy="99581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F12CE6B-254C-1280-7F3D-F15BBA6E59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221300" y="6815153"/>
            <a:ext cx="3703320" cy="4114800"/>
          </a:xfrm>
          <a:prstGeom prst="rect">
            <a:avLst/>
          </a:prstGeom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CDC08DA-9540-259B-C7A3-46C85F94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5524500"/>
            <a:ext cx="5395873" cy="539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A94C2B4E-063F-35A3-0B37-B4A3AE164B5F}"/>
              </a:ext>
            </a:extLst>
          </p:cNvPr>
          <p:cNvSpPr txBox="1"/>
          <p:nvPr/>
        </p:nvSpPr>
        <p:spPr>
          <a:xfrm>
            <a:off x="-59405" y="653141"/>
            <a:ext cx="18406809" cy="944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0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Tìm hiểu về các loại rừng phổ biến ở Việt Nam</a:t>
            </a:r>
            <a:endParaRPr lang="en-US" sz="60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817A4F-9CCD-4963-18BF-67E0ED5ABBC7}"/>
              </a:ext>
            </a:extLst>
          </p:cNvPr>
          <p:cNvSpPr txBox="1"/>
          <p:nvPr/>
        </p:nvSpPr>
        <p:spPr>
          <a:xfrm>
            <a:off x="2590797" y="7415202"/>
            <a:ext cx="13106400" cy="190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một số rừng ở Việt Nam mà em biết. 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 thuộc loại rừng nào (theo mục đích sử dụng)?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31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>
            <a:extLst>
              <a:ext uri="{FF2B5EF4-FFF2-40B4-BE49-F238E27FC236}">
                <a16:creationId xmlns:a16="http://schemas.microsoft.com/office/drawing/2014/main" id="{F982CD61-191B-C368-2F88-3CF669979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39597">
            <a:off x="16691310" y="88876"/>
            <a:ext cx="1821779" cy="2073149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4E62D9F1-A124-00FA-7816-40458C614FC9}"/>
              </a:ext>
            </a:extLst>
          </p:cNvPr>
          <p:cNvSpPr txBox="1"/>
          <p:nvPr/>
        </p:nvSpPr>
        <p:spPr>
          <a:xfrm>
            <a:off x="-59405" y="653141"/>
            <a:ext cx="18406809" cy="944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55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loại rừng ở Việt Nam</a:t>
            </a:r>
            <a:endParaRPr lang="en-US" sz="5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0C6F58-B579-BDAE-904D-4BA8D3EC563D}"/>
              </a:ext>
            </a:extLst>
          </p:cNvPr>
          <p:cNvSpPr txBox="1"/>
          <p:nvPr/>
        </p:nvSpPr>
        <p:spPr>
          <a:xfrm>
            <a:off x="1199461" y="1999653"/>
            <a:ext cx="15889075" cy="763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u="sng">
                <a:solidFill>
                  <a:srgbClr val="7ABC3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sản xuất: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keo trồng (Đồng Hỉ - Thái Nguyên)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rừng ở Bình Dương, TP. Hồ Chí Minh, Đồng Nai, Bình Định,…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u="sng">
                <a:solidFill>
                  <a:srgbClr val="7ABC3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đặc dụng: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Cúc Phương (Ninh Bình)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 Quốc Gia Phong Nha - Kẻ Bàng (Quảng Bình)…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4000" b="1" u="sng">
                <a:solidFill>
                  <a:srgbClr val="7ABC3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phòng hộ: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Sơn Động (Bắc Giang)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 Quốc gia Mũi Cà Mau…</a:t>
            </a:r>
            <a:endParaRPr lang="fr-FR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ABBC10B-E80B-E273-C518-D96980040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023B57FD-6B78-EF98-24EE-5C59CAA0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997" y="6743700"/>
            <a:ext cx="4709728" cy="47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538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4732" y="562710"/>
            <a:ext cx="1848714" cy="19745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-262668" y="2539820"/>
            <a:ext cx="10868392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277" y="120435"/>
            <a:ext cx="8425544" cy="998583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93576" y="7808883"/>
            <a:ext cx="4483778" cy="2459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E3EEF5-FD11-26EE-B44D-7B89672092EF}"/>
              </a:ext>
            </a:extLst>
          </p:cNvPr>
          <p:cNvSpPr txBox="1"/>
          <p:nvPr/>
        </p:nvSpPr>
        <p:spPr>
          <a:xfrm>
            <a:off x="390202" y="1458697"/>
            <a:ext cx="6061472" cy="135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17284E-7 L 0.55539 -0.00201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9" y="-1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04144" y="419698"/>
            <a:ext cx="2636424" cy="28159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74484" y="7627826"/>
            <a:ext cx="2825741" cy="264284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91942" y="627451"/>
            <a:ext cx="8366225" cy="9695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339" y="1404638"/>
            <a:ext cx="1362575" cy="21764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61" y="3142088"/>
            <a:ext cx="1371719" cy="21856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1467" y="1404638"/>
            <a:ext cx="1371719" cy="21764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8867" y="2608658"/>
            <a:ext cx="1371719" cy="219475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0912" y="3686666"/>
            <a:ext cx="1371719" cy="2222184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3826" y="1386768"/>
            <a:ext cx="1362575" cy="217646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96" y="3141594"/>
            <a:ext cx="1371719" cy="2185605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608" y="1386768"/>
            <a:ext cx="1371719" cy="217646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9778" y="2608657"/>
            <a:ext cx="1371719" cy="2194751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2013" y="3672950"/>
            <a:ext cx="1371719" cy="22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821872" y="1168872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 noProof="1">
                <a:solidFill>
                  <a:schemeClr val="bg1"/>
                </a:solidFill>
                <a:cs typeface="Arial" panose="020B0604020202020204" pitchFamily="34" charset="0"/>
              </a:rPr>
              <a:t>Câu hỏi 1</a:t>
            </a:r>
            <a:r>
              <a:rPr lang="en-US" sz="4200" noProof="1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nl-NL" sz="4200">
                <a:latin typeface="Arial" panose="020B0604020202020204" pitchFamily="34" charset="0"/>
                <a:cs typeface="Arial" panose="020B0604020202020204" pitchFamily="34" charset="0"/>
              </a:rPr>
              <a:t>Rừng là một hệ sinh thái bao gồm:</a:t>
            </a:r>
            <a:endParaRPr lang="vi-VN" sz="4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821872" y="4618654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vật rừng, đất rừng và các yếu tố môi trường khác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821872" y="707090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rừng và động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9663545" y="4618654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rừng và thực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9663544" y="707090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9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3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rừng và động vật rừng</a:t>
            </a:r>
            <a:endParaRPr lang="vi-VN" sz="39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80479" y="5811026"/>
            <a:ext cx="1279569" cy="111374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28534" y="6015417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28533" y="8387084"/>
            <a:ext cx="1275183" cy="11360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77628" y="8387084"/>
            <a:ext cx="1275183" cy="113607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21451" y="8636039"/>
            <a:ext cx="8428450" cy="6711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13117" y="-5316046"/>
            <a:ext cx="8428450" cy="6711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994044" y="7774081"/>
            <a:ext cx="2612978" cy="2903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59850" y="-289329"/>
            <a:ext cx="2612978" cy="2903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00533" y="6195880"/>
            <a:ext cx="824603" cy="14857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2795" y="3046873"/>
            <a:ext cx="824603" cy="14857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849155" flipV="1">
            <a:off x="16454633" y="190281"/>
            <a:ext cx="862743" cy="1751764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DE70C320-22EA-9C66-37FF-08C71DFAE854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FD7793-F368-6567-8388-458F5CEE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591" y="6667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4116F-D06A-A5D1-7346-FA0FD95944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9" y="4109851"/>
            <a:ext cx="5697869" cy="5280025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000FED9-A48F-CF19-7916-0D93BA574CD4}"/>
              </a:ext>
            </a:extLst>
          </p:cNvPr>
          <p:cNvSpPr/>
          <p:nvPr/>
        </p:nvSpPr>
        <p:spPr>
          <a:xfrm>
            <a:off x="6541384" y="2488283"/>
            <a:ext cx="10204219" cy="2224720"/>
          </a:xfrm>
          <a:prstGeom prst="wedgeRoundRectCallout">
            <a:avLst>
              <a:gd name="adj1" fmla="val -55183"/>
              <a:gd name="adj2" fmla="val 3412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 kể tên một số khu rừng ở Việt Nam mà em biết. 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4779EFC-AB46-43DC-5FE9-2DA4F12A74B0}"/>
              </a:ext>
            </a:extLst>
          </p:cNvPr>
          <p:cNvSpPr/>
          <p:nvPr/>
        </p:nvSpPr>
        <p:spPr>
          <a:xfrm>
            <a:off x="6541383" y="5313551"/>
            <a:ext cx="10204219" cy="2224720"/>
          </a:xfrm>
          <a:prstGeom prst="wedgeRoundRectCallout">
            <a:avLst>
              <a:gd name="adj1" fmla="val -55824"/>
              <a:gd name="adj2" fmla="val 96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đã từng được đến tham quan khu rừng nào? Điều khiến em ấn tượng nhất là gì?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800" noProof="1">
                <a:solidFill>
                  <a:schemeClr val="bg1"/>
                </a:solidFill>
                <a:cs typeface="Arial" panose="020B0604020202020204" pitchFamily="34" charset="0"/>
              </a:rPr>
              <a:t>Câu hỏi </a:t>
            </a:r>
            <a:r>
              <a:rPr lang="en-US" sz="4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rừng phòng hộ:</a:t>
            </a:r>
            <a:endParaRPr lang="vi-VN" sz="48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9663544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đất, chống xói mòn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xuất, kinh doanh gỗ và các loại lâm sản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tồn nguồn gene sinh vật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9663544" y="4615295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1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 vụ du lịch và nghiên cứu</a:t>
            </a:r>
            <a:endParaRPr lang="vi-VN" sz="4100" noProof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29507" y="8209597"/>
            <a:ext cx="1279569" cy="111374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67600" y="8187267"/>
            <a:ext cx="1275183" cy="113607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29507" y="5872601"/>
            <a:ext cx="1275183" cy="1136072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467600" y="5872602"/>
            <a:ext cx="1275183" cy="1136072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65A976C2-DFCD-4B58-42D0-5E2BF5ED91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1819586" y="796637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200" noProof="1">
                <a:solidFill>
                  <a:schemeClr val="bg1"/>
                </a:solidFill>
                <a:cs typeface="Arial" panose="020B0604020202020204" pitchFamily="34" charset="0"/>
              </a:rPr>
              <a:t>Câu hỏi </a:t>
            </a:r>
            <a:r>
              <a:rPr lang="en-US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nl-NL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rừng sản xuất:</a:t>
            </a:r>
            <a:endParaRPr lang="vi-VN" sz="42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1819586" y="424641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 cấp gỗ và các loại lâm sản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819586" y="6698669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nguồn nước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9661259" y="424641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 chế thiên tai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9661258" y="6698669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di tích lịch sử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61383" y="5501796"/>
            <a:ext cx="1279569" cy="111374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27679" y="5468117"/>
            <a:ext cx="1275183" cy="113607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27679" y="8125686"/>
            <a:ext cx="1275183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65769" y="8125686"/>
            <a:ext cx="1275183" cy="1136072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72EE5B31-04B6-7433-7C88-62EE3902D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821872" y="1165515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30000"/>
              </a:lnSpc>
              <a:defRPr/>
            </a:pPr>
            <a:r>
              <a:rPr lang="vi-VN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2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nl-NL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nào sau đây là đúng khi nói về vai trò chính của đặc dụng:</a:t>
            </a:r>
            <a:endParaRPr lang="vi-VN" sz="42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9663544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tồn nguồn gene quý hiếm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821872" y="4615297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 sa mạc hóa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1821872" y="707619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hòa khí hậu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9663544" y="7067548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 chế thiên tai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76643" y="5928796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9036" y="8494565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0943" y="8494565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9036" y="5895117"/>
            <a:ext cx="1275183" cy="1136072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9D21B7EF-6EE7-A36D-8718-79AD0CACF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821872" y="1179369"/>
            <a:ext cx="14644256" cy="2992581"/>
          </a:xfrm>
          <a:prstGeom prst="round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4200">
                <a:latin typeface="Arial" panose="020B0604020202020204" pitchFamily="34" charset="0"/>
                <a:cs typeface="Arial" panose="020B0604020202020204" pitchFamily="34" charset="0"/>
              </a:rPr>
              <a:t>Câu hỏi 5. Vườn quốc gia Cúc Phương, Ninh Bình thuộc loài rừng: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821875" y="7081402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B. Rừng đặc dụng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821872" y="4629151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A. Rừng phòng hộ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9663545" y="4629151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C. Rừng sản xuất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9663544" y="7081402"/>
            <a:ext cx="6802583" cy="199505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D. Tất cả A, B, C đều sai</a:t>
            </a:r>
            <a:endParaRPr lang="vi-VN" sz="40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42763" y="8276357"/>
            <a:ext cx="1279569" cy="111374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2003" y="5884718"/>
            <a:ext cx="1275183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2002" y="8260769"/>
            <a:ext cx="1275183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0000" y="5884718"/>
            <a:ext cx="1275183" cy="1136072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D7F99036-7D15-6C98-6620-7793FB1846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746940">
            <a:off x="-1216380" y="7130638"/>
            <a:ext cx="20728074" cy="5669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03454" y="7501250"/>
            <a:ext cx="20728074" cy="58572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61067" y="4076701"/>
            <a:ext cx="6506028" cy="6210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221300" y="6815153"/>
            <a:ext cx="370332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98624" y="6103762"/>
            <a:ext cx="1171079" cy="15086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47750" y="5998987"/>
            <a:ext cx="1171079" cy="1508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64612" y="6037087"/>
            <a:ext cx="1429433" cy="15086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13738" y="6037087"/>
            <a:ext cx="1429433" cy="15086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536319" y="6103762"/>
            <a:ext cx="1851291" cy="14324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410385" y="6103762"/>
            <a:ext cx="991962" cy="1432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278721" y="404828"/>
            <a:ext cx="2488395" cy="16796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28600" y="1121359"/>
            <a:ext cx="1872772" cy="12641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7355392">
            <a:off x="16348023" y="3488888"/>
            <a:ext cx="490438" cy="9958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093039">
            <a:off x="1172845" y="525220"/>
            <a:ext cx="490438" cy="995814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005D454D-2C63-3E92-6101-44E2A655166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croll: Horizontal 18">
            <a:extLst>
              <a:ext uri="{FF2B5EF4-FFF2-40B4-BE49-F238E27FC236}">
                <a16:creationId xmlns:a16="http://schemas.microsoft.com/office/drawing/2014/main" id="{802F77C2-FAA2-E950-7C6D-5EF684AF550C}"/>
              </a:ext>
            </a:extLst>
          </p:cNvPr>
          <p:cNvSpPr/>
          <p:nvPr/>
        </p:nvSpPr>
        <p:spPr>
          <a:xfrm>
            <a:off x="3047999" y="2122533"/>
            <a:ext cx="12191999" cy="3273525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một đoạn văn hoặc kể một câu chuyện có nội dung đề cập đến vai trò của rừng. 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08118" y="448152"/>
            <a:ext cx="610995" cy="1100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51871" y="8376692"/>
            <a:ext cx="1841848" cy="20636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9924" y="1411983"/>
            <a:ext cx="1939027" cy="13088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16618448" y="1628687"/>
            <a:ext cx="512079" cy="1039754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52E2C337-EE56-4E50-F67C-3636FA55EC67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5A5F2D-769D-6F41-52DA-FC9AC364E201}"/>
              </a:ext>
            </a:extLst>
          </p:cNvPr>
          <p:cNvSpPr/>
          <p:nvPr/>
        </p:nvSpPr>
        <p:spPr>
          <a:xfrm>
            <a:off x="6226789" y="2629769"/>
            <a:ext cx="10100484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</a:t>
            </a:r>
            <a:endParaRPr lang="en-US" sz="45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321E6D-4198-45A2-3A3E-51D6E0DAD9D8}"/>
              </a:ext>
            </a:extLst>
          </p:cNvPr>
          <p:cNvSpPr/>
          <p:nvPr/>
        </p:nvSpPr>
        <p:spPr>
          <a:xfrm>
            <a:off x="6226789" y="4826262"/>
            <a:ext cx="10095167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Hoàn thành câu hỏi phần Luyện tập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60D9848-838D-59E4-96ED-BAFF2CF46F82}"/>
              </a:ext>
            </a:extLst>
          </p:cNvPr>
          <p:cNvSpPr/>
          <p:nvPr/>
        </p:nvSpPr>
        <p:spPr>
          <a:xfrm>
            <a:off x="6226789" y="7022756"/>
            <a:ext cx="10100484" cy="16487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Đọc và tìm hiểu trước </a:t>
            </a:r>
            <a:r>
              <a:rPr lang="nl-NL" sz="4000" i="1">
                <a:latin typeface="Arial" panose="020B0604020202020204" pitchFamily="34" charset="0"/>
                <a:cs typeface="Arial" panose="020B0604020202020204" pitchFamily="34" charset="0"/>
              </a:rPr>
              <a:t>Bài 8: Trồng, chăm sóc và bảo vệ rừng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6CB48CA-0802-5944-1F65-E805FB845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5601" b="43136"/>
          <a:stretch>
            <a:fillRect/>
          </a:stretch>
        </p:blipFill>
        <p:spPr>
          <a:xfrm flipH="1">
            <a:off x="-548939" y="3499129"/>
            <a:ext cx="7593921" cy="6787871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17039BC7-82F6-B54C-7FBE-8DC0C46398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38514" y="7334574"/>
            <a:ext cx="2417299" cy="2952426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746940">
            <a:off x="-1212750" y="6631491"/>
            <a:ext cx="23999541" cy="7112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03454" y="7215476"/>
            <a:ext cx="20728074" cy="61430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7783" y="2875939"/>
            <a:ext cx="4995996" cy="74466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16945" y="4986046"/>
            <a:ext cx="1768503" cy="21600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879837" flipV="1">
            <a:off x="8138816" y="5376861"/>
            <a:ext cx="518059" cy="1051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798900">
            <a:off x="6160771" y="459088"/>
            <a:ext cx="518059" cy="1051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17982" y="703952"/>
            <a:ext cx="1775597" cy="11985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703765" y="385772"/>
            <a:ext cx="1775597" cy="11985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60583" y="7403739"/>
            <a:ext cx="1279119" cy="28832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376668" y="7403739"/>
            <a:ext cx="1567445" cy="2883261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8BB9D4F0-BF53-8C70-C39B-74874BCF9C6F}"/>
              </a:ext>
            </a:extLst>
          </p:cNvPr>
          <p:cNvSpPr txBox="1"/>
          <p:nvPr/>
        </p:nvSpPr>
        <p:spPr>
          <a:xfrm>
            <a:off x="3922109" y="2876152"/>
            <a:ext cx="13669454" cy="2455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80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12015">
            <a:off x="-1034902" y="7789825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0204">
            <a:off x="12138779" y="-5067619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897601" y="-371030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380456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5340"/>
          <a:stretch>
            <a:fillRect/>
          </a:stretch>
        </p:blipFill>
        <p:spPr>
          <a:xfrm rot="-1700983">
            <a:off x="481943" y="1296797"/>
            <a:ext cx="1770667" cy="4082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29571" flipV="1">
            <a:off x="15590000" y="1639512"/>
            <a:ext cx="615201" cy="124914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46A350B3-18F2-BFB2-D2A1-0281B908097F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4F1B7-17C8-ED38-77E7-89DDE9C116E9}"/>
              </a:ext>
            </a:extLst>
          </p:cNvPr>
          <p:cNvSpPr txBox="1"/>
          <p:nvPr/>
        </p:nvSpPr>
        <p:spPr>
          <a:xfrm>
            <a:off x="1367276" y="2162947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Một số khu rừng ở Việt Nam:</a:t>
            </a:r>
          </a:p>
        </p:txBody>
      </p:sp>
      <p:pic>
        <p:nvPicPr>
          <p:cNvPr id="2052" name="Picture 4" descr="Rừng Cúc Phương – TOP rừng nguyên sinh đẹp nhất Việt Nam">
            <a:extLst>
              <a:ext uri="{FF2B5EF4-FFF2-40B4-BE49-F238E27FC236}">
                <a16:creationId xmlns:a16="http://schemas.microsoft.com/office/drawing/2014/main" id="{10B3554E-7B9B-A79C-5A2C-78F22F07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94" y="3396276"/>
            <a:ext cx="7696200" cy="512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3A4F15-FCC8-996B-2520-59BEE79975CB}"/>
              </a:ext>
            </a:extLst>
          </p:cNvPr>
          <p:cNvSpPr txBox="1"/>
          <p:nvPr/>
        </p:nvSpPr>
        <p:spPr>
          <a:xfrm>
            <a:off x="871058" y="8970876"/>
            <a:ext cx="8137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Cúc Phương, Ninh Bình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Lý thú Vườn quốc gia Nam Cát Tiên - Báo Bà Rịa Vũng Tàu Online">
            <a:extLst>
              <a:ext uri="{FF2B5EF4-FFF2-40B4-BE49-F238E27FC236}">
                <a16:creationId xmlns:a16="http://schemas.microsoft.com/office/drawing/2014/main" id="{3C1EA0DD-C505-69B1-7D19-AA27E6AF2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08" y="3396276"/>
            <a:ext cx="7696200" cy="512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15E473-F0EC-6AE6-78B2-98D0BF966329}"/>
              </a:ext>
            </a:extLst>
          </p:cNvPr>
          <p:cNvSpPr txBox="1"/>
          <p:nvPr/>
        </p:nvSpPr>
        <p:spPr>
          <a:xfrm>
            <a:off x="9153326" y="8970560"/>
            <a:ext cx="8390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Nam Cát Tiên – Lâm Đồng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12015">
            <a:off x="-1034902" y="7789825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0204">
            <a:off x="12138779" y="-5067619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897601" y="-371030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380456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5340"/>
          <a:stretch>
            <a:fillRect/>
          </a:stretch>
        </p:blipFill>
        <p:spPr>
          <a:xfrm rot="-1700983">
            <a:off x="481943" y="1296797"/>
            <a:ext cx="1770667" cy="4082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29571" flipV="1">
            <a:off x="15590000" y="1639512"/>
            <a:ext cx="615201" cy="124914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46A350B3-18F2-BFB2-D2A1-0281B908097F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4F1B7-17C8-ED38-77E7-89DDE9C116E9}"/>
              </a:ext>
            </a:extLst>
          </p:cNvPr>
          <p:cNvSpPr txBox="1"/>
          <p:nvPr/>
        </p:nvSpPr>
        <p:spPr>
          <a:xfrm>
            <a:off x="1367276" y="2162947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Một số khu rừng ở Việt Nam: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3A4F15-FCC8-996B-2520-59BEE79975CB}"/>
              </a:ext>
            </a:extLst>
          </p:cNvPr>
          <p:cNvSpPr txBox="1"/>
          <p:nvPr/>
        </p:nvSpPr>
        <p:spPr>
          <a:xfrm>
            <a:off x="879896" y="8970560"/>
            <a:ext cx="8137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tràm Trà Sư, An Giang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15E473-F0EC-6AE6-78B2-98D0BF966329}"/>
              </a:ext>
            </a:extLst>
          </p:cNvPr>
          <p:cNvSpPr txBox="1"/>
          <p:nvPr/>
        </p:nvSpPr>
        <p:spPr>
          <a:xfrm>
            <a:off x="9111342" y="8970560"/>
            <a:ext cx="8390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 U Minh, Cà Mau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hia sẻ&quot; kinh nghiệm du lịch rừng tràm Trà Sư mùa nước nổi miền Tây">
            <a:extLst>
              <a:ext uri="{FF2B5EF4-FFF2-40B4-BE49-F238E27FC236}">
                <a16:creationId xmlns:a16="http://schemas.microsoft.com/office/drawing/2014/main" id="{896F08AF-1A46-8E7D-1E97-DE206FA2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92" y="3538222"/>
            <a:ext cx="7713880" cy="47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ườn Quốc Gia U Minh Hạ - Cà Mau">
            <a:extLst>
              <a:ext uri="{FF2B5EF4-FFF2-40B4-BE49-F238E27FC236}">
                <a16:creationId xmlns:a16="http://schemas.microsoft.com/office/drawing/2014/main" id="{58340C50-8F24-689D-B437-511F3236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3538222"/>
            <a:ext cx="8052509" cy="47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114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175200" y="-2558487"/>
            <a:ext cx="5693803" cy="154837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03754" y="1572722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438" y="1572722"/>
            <a:ext cx="1939027" cy="130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101970">
            <a:off x="1294164" y="449229"/>
            <a:ext cx="490438" cy="99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11681" flipV="1">
            <a:off x="16258535" y="2776740"/>
            <a:ext cx="490438" cy="9958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98368" y="-130897"/>
            <a:ext cx="1647045" cy="1874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36051" flipH="1">
            <a:off x="3702911" y="1964840"/>
            <a:ext cx="1749036" cy="743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680C65-D2B9-A6BD-801B-E9C454F9E35A}"/>
              </a:ext>
            </a:extLst>
          </p:cNvPr>
          <p:cNvSpPr txBox="1"/>
          <p:nvPr/>
        </p:nvSpPr>
        <p:spPr>
          <a:xfrm>
            <a:off x="977611" y="3333041"/>
            <a:ext cx="16332777" cy="300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500" b="1" kern="0">
                <a:solidFill>
                  <a:srgbClr val="2E4559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CHƯƠNG II: LÂM NGHIỆP</a:t>
            </a:r>
          </a:p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en-US" sz="7500" b="1">
                <a:solidFill>
                  <a:srgbClr val="2E4559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7: GIỚI THIỆU VỀ RỪNG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1950F490-1B70-F703-D911-BEF33C547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8461" y="5133109"/>
            <a:ext cx="2281843" cy="514350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5E95AB2-A685-4D28-1E6C-B4B779DE63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5306362" y="5372100"/>
            <a:ext cx="2671918" cy="49149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13040DA7-1B66-FC6B-5F0B-BD4033CFA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54204" y="8645414"/>
            <a:ext cx="1647045" cy="187430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21451" y="8636039"/>
            <a:ext cx="8428450" cy="67111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13117" y="-5316046"/>
            <a:ext cx="8428450" cy="6711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994044" y="77740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359850" y="-289329"/>
            <a:ext cx="2612978" cy="2903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252" y="7745152"/>
            <a:ext cx="1223479" cy="1661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879837" flipV="1">
            <a:off x="16483137" y="287202"/>
            <a:ext cx="844727" cy="1715181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D820C01B-EFA1-8C1A-1D3F-3D1190D7E78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F2F4CB1C-0B21-0AD4-38B5-3E1BE701C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9082">
            <a:off x="11539104" y="9237336"/>
            <a:ext cx="1656347" cy="54207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0FEDCE-7927-5829-FE7D-B040233B2197}"/>
              </a:ext>
            </a:extLst>
          </p:cNvPr>
          <p:cNvSpPr/>
          <p:nvPr/>
        </p:nvSpPr>
        <p:spPr>
          <a:xfrm>
            <a:off x="2444115" y="2538526"/>
            <a:ext cx="13169210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1. Giới thiệu về rừng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12D16A-D8F3-AF57-2B88-316D92FD01CD}"/>
              </a:ext>
            </a:extLst>
          </p:cNvPr>
          <p:cNvSpPr/>
          <p:nvPr/>
        </p:nvSpPr>
        <p:spPr>
          <a:xfrm>
            <a:off x="2444114" y="4766721"/>
            <a:ext cx="13169211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D57F22B6-2CD9-4D98-4F48-DD188D28C7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6" y="3104982"/>
            <a:ext cx="596989" cy="568632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EF6BA156-B54A-473A-4F89-A9F6412D9D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5" y="5338831"/>
            <a:ext cx="596989" cy="568632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7BE1EE4F-1A0D-4340-1705-90FC7783C0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89" y="3104983"/>
            <a:ext cx="596989" cy="568632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989A7F76-19A6-21F2-CB2E-1DAA3E7E19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91" y="5338832"/>
            <a:ext cx="596989" cy="56863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FB3ED8-A318-0932-F554-83F23CAEEEDD}"/>
              </a:ext>
            </a:extLst>
          </p:cNvPr>
          <p:cNvSpPr/>
          <p:nvPr/>
        </p:nvSpPr>
        <p:spPr>
          <a:xfrm>
            <a:off x="2444114" y="6994916"/>
            <a:ext cx="13169211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3. Tìm hiểu về các loại rừng ở Việt Nam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F5243557-B0F8-8EEA-AA6A-29ECEDD55A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4313">
            <a:off x="2761815" y="7567026"/>
            <a:ext cx="596989" cy="568632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33852E0-C87C-7EC5-3F12-8913BADE95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4313">
            <a:off x="14693091" y="7567027"/>
            <a:ext cx="596989" cy="568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1DEBD8-DEC6-89A4-B9C6-16E2C64EEA5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22353"/>
          <a:stretch/>
        </p:blipFill>
        <p:spPr>
          <a:xfrm>
            <a:off x="13901227" y="4014862"/>
            <a:ext cx="4185633" cy="652676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36831" y="-822469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3126" y="1244492"/>
            <a:ext cx="1939027" cy="1308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88130" y="351111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84853">
            <a:off x="13501791" y="1475581"/>
            <a:ext cx="490438" cy="995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91370">
            <a:off x="1383086" y="485757"/>
            <a:ext cx="490438" cy="99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94902">
            <a:off x="393724" y="2401941"/>
            <a:ext cx="11234802" cy="73246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49600" y="8877300"/>
            <a:ext cx="2202871" cy="93622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D0B4AAC-D440-776B-A6CA-C390E6BD024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về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7B6F68-08FE-E35F-03BB-DD10F6C211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874" y="3240535"/>
            <a:ext cx="6090179" cy="52760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95C2BC-6E85-D486-D3DB-7CC7FD686572}"/>
              </a:ext>
            </a:extLst>
          </p:cNvPr>
          <p:cNvSpPr txBox="1"/>
          <p:nvPr/>
        </p:nvSpPr>
        <p:spPr>
          <a:xfrm>
            <a:off x="1244471" y="4196681"/>
            <a:ext cx="9505284" cy="336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 sát Hình 7.1 SGK tr.29 và nêu các thành phần của rừng theo gợi ý: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phần sinh vật.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phần không phải sinh vật.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36831" y="-822469"/>
            <a:ext cx="3702339" cy="3702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3126" y="1244492"/>
            <a:ext cx="1939027" cy="1308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88130" y="351111"/>
            <a:ext cx="1939027" cy="1308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84853">
            <a:off x="13501791" y="1475581"/>
            <a:ext cx="490438" cy="995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91370">
            <a:off x="1383086" y="485757"/>
            <a:ext cx="490438" cy="9958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26926" y="8981397"/>
            <a:ext cx="2202871" cy="93622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D0B4AAC-D440-776B-A6CA-C390E6BD024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về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06580-9F83-CE17-99D4-1965A17A3E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2" y="2247900"/>
            <a:ext cx="8400966" cy="692022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9E160-793B-56AE-1C3C-AE99AEB08EAF}"/>
              </a:ext>
            </a:extLst>
          </p:cNvPr>
          <p:cNvSpPr txBox="1"/>
          <p:nvPr/>
        </p:nvSpPr>
        <p:spPr>
          <a:xfrm>
            <a:off x="9143999" y="3302832"/>
            <a:ext cx="8906887" cy="481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sản phẩm có nguồn gốc từ rừng: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Củi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rầm hương</a:t>
            </a:r>
            <a:endParaRPr lang="fr-FR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 thuốc</a:t>
            </a:r>
            <a:endParaRPr lang="fr-FR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Bàn, ghế, tủ,…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ABE966-7AE5-9E0F-6F30-3E26F818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829" y="676782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228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6967" y="7838377"/>
            <a:ext cx="2612978" cy="290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808">
            <a:off x="13392538" y="-4842586"/>
            <a:ext cx="7642964" cy="608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097760" y="7795381"/>
            <a:ext cx="2612978" cy="29033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73342" y="-2049919"/>
            <a:ext cx="8428450" cy="6711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7814">
            <a:off x="10299391" y="9278992"/>
            <a:ext cx="8428450" cy="6711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03025" y="424889"/>
            <a:ext cx="610995" cy="11008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0477" y="315536"/>
            <a:ext cx="1939027" cy="1308843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54C90890-82E6-862B-2B77-EB75F757F3F2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Vai trò của rừng</a:t>
            </a:r>
            <a:endParaRPr lang="en-US" sz="6500" b="1" dirty="0">
              <a:solidFill>
                <a:srgbClr val="2E45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8FAC7165-9612-E232-CC82-839F8AB3C071}"/>
              </a:ext>
            </a:extLst>
          </p:cNvPr>
          <p:cNvSpPr/>
          <p:nvPr/>
        </p:nvSpPr>
        <p:spPr>
          <a:xfrm>
            <a:off x="1828800" y="2099651"/>
            <a:ext cx="5562600" cy="1371600"/>
          </a:xfrm>
          <a:prstGeom prst="accentBorderCallout1">
            <a:avLst>
              <a:gd name="adj1" fmla="val 48908"/>
              <a:gd name="adj2" fmla="val -6109"/>
              <a:gd name="adj3" fmla="val 49008"/>
              <a:gd name="adj4" fmla="val -3833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102610-85E4-FA2D-2C87-721824049389}"/>
              </a:ext>
            </a:extLst>
          </p:cNvPr>
          <p:cNvSpPr txBox="1"/>
          <p:nvPr/>
        </p:nvSpPr>
        <p:spPr>
          <a:xfrm>
            <a:off x="7620000" y="1980711"/>
            <a:ext cx="10037002" cy="16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 luận </a:t>
            </a: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</a:t>
            </a: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nội dung đúng về vai trò của rừng theo mẫu bảng dưới đây: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5D78B9-0037-8E78-10F3-F42D2AA03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5954" y="3871543"/>
            <a:ext cx="8891179" cy="6099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72874" y="8718112"/>
            <a:ext cx="1841848" cy="2063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AA5F38-55CB-D428-FD6F-F31F34188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970" y="3342742"/>
            <a:ext cx="7258050" cy="72580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949531-9640-3669-2F9C-E9A9D22D6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908">
            <a:off x="15140872" y="3785913"/>
            <a:ext cx="2173048" cy="217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72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808</Words>
  <Application>Microsoft Office PowerPoint</Application>
  <PresentationFormat>Custom</PresentationFormat>
  <Paragraphs>95</Paragraphs>
  <Slides>26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31</cp:revision>
  <dcterms:created xsi:type="dcterms:W3CDTF">2006-08-16T00:00:00Z</dcterms:created>
  <dcterms:modified xsi:type="dcterms:W3CDTF">2022-05-26T05:01:55Z</dcterms:modified>
  <dc:identifier>DAFBeX68jNs</dc:identifier>
</cp:coreProperties>
</file>