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2"/>
  </p:notesMasterIdLst>
  <p:sldIdLst>
    <p:sldId id="354" r:id="rId2"/>
    <p:sldId id="327" r:id="rId3"/>
    <p:sldId id="328" r:id="rId4"/>
    <p:sldId id="329" r:id="rId5"/>
    <p:sldId id="330" r:id="rId6"/>
    <p:sldId id="331" r:id="rId7"/>
    <p:sldId id="332" r:id="rId8"/>
    <p:sldId id="333" r:id="rId9"/>
    <p:sldId id="334" r:id="rId10"/>
    <p:sldId id="335" r:id="rId11"/>
    <p:sldId id="336" r:id="rId12"/>
    <p:sldId id="355"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299" r:id="rId29"/>
    <p:sldId id="300" r:id="rId30"/>
    <p:sldId id="301" r:id="rId31"/>
    <p:sldId id="302" r:id="rId32"/>
    <p:sldId id="303" r:id="rId33"/>
    <p:sldId id="304" r:id="rId34"/>
    <p:sldId id="305" r:id="rId35"/>
    <p:sldId id="306" r:id="rId36"/>
    <p:sldId id="325" r:id="rId37"/>
    <p:sldId id="356" r:id="rId38"/>
    <p:sldId id="357" r:id="rId39"/>
    <p:sldId id="358" r:id="rId40"/>
    <p:sldId id="293"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560"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D74E5-FA21-49BB-80F2-6B51310EEE21}" type="datetimeFigureOut">
              <a:rPr lang="vi-VN" smtClean="0"/>
              <a:pPr/>
              <a:t>09/01/2023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97064-7EAD-46CB-A8C3-0F9BDE9A15E1}" type="slidenum">
              <a:rPr lang="vi-VN" smtClean="0"/>
              <a:pPr/>
              <a:t>‹#›</a:t>
            </a:fld>
            <a:endParaRPr lang="vi-VN"/>
          </a:p>
        </p:txBody>
      </p:sp>
    </p:spTree>
    <p:extLst>
      <p:ext uri="{BB962C8B-B14F-4D97-AF65-F5344CB8AC3E}">
        <p14:creationId xmlns:p14="http://schemas.microsoft.com/office/powerpoint/2010/main" val="153396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C853816F-A1CF-4485-B308-1B9F14B36EA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C853816F-A1CF-4485-B308-1B9F14B36EAD}"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C853816F-A1CF-4485-B308-1B9F14B36EA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C0A7CE-68B0-4D7E-9884-D7BE6EE8BC27}"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168354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165594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212479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31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106738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332397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0A7CE-68B0-4D7E-9884-D7BE6EE8BC27}"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166120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0A7CE-68B0-4D7E-9884-D7BE6EE8BC27}" type="datetimeFigureOut">
              <a:rPr lang="en-US" smtClean="0"/>
              <a:pPr/>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216549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0A7CE-68B0-4D7E-9884-D7BE6EE8BC27}" type="datetimeFigureOut">
              <a:rPr lang="en-US" smtClean="0"/>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198299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26263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371062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pPr/>
              <a:t>‹#›</a:t>
            </a:fld>
            <a:endParaRPr lang="en-US"/>
          </a:p>
        </p:txBody>
      </p:sp>
    </p:spTree>
    <p:extLst>
      <p:ext uri="{BB962C8B-B14F-4D97-AF65-F5344CB8AC3E}">
        <p14:creationId xmlns:p14="http://schemas.microsoft.com/office/powerpoint/2010/main" val="322805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0C0A7CE-68B0-4D7E-9884-D7BE6EE8BC27}" type="datetimeFigureOut">
              <a:rPr lang="en-US" smtClean="0"/>
              <a:pPr/>
              <a:t>1/9/2023</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6EB1A48-EBEA-472A-9755-08B7148B9B1C}" type="slidenum">
              <a:rPr lang="en-US" smtClean="0"/>
              <a:pPr/>
              <a:t>‹#›</a:t>
            </a:fld>
            <a:endParaRPr lang="en-US"/>
          </a:p>
        </p:txBody>
      </p:sp>
    </p:spTree>
    <p:extLst>
      <p:ext uri="{BB962C8B-B14F-4D97-AF65-F5344CB8AC3E}">
        <p14:creationId xmlns:p14="http://schemas.microsoft.com/office/powerpoint/2010/main" val="1364637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jpe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wmf"/><Relationship Id="rId7" Type="http://schemas.openxmlformats.org/officeDocument/2006/relationships/image" Target="../media/image28.sv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svg"/><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8.svg"/><Relationship Id="rId4" Type="http://schemas.openxmlformats.org/officeDocument/2006/relationships/image" Target="../media/image5.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5.pn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sv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0.wmf"/><Relationship Id="rId11" Type="http://schemas.openxmlformats.org/officeDocument/2006/relationships/image" Target="../media/image1.png"/><Relationship Id="rId5" Type="http://schemas.openxmlformats.org/officeDocument/2006/relationships/oleObject" Target="../embeddings/oleObject5.bin"/><Relationship Id="rId10" Type="http://schemas.openxmlformats.org/officeDocument/2006/relationships/image" Target="../media/image21.jpeg"/><Relationship Id="rId4" Type="http://schemas.openxmlformats.org/officeDocument/2006/relationships/image" Target="../media/image39.wmf"/><Relationship Id="rId9" Type="http://schemas.openxmlformats.org/officeDocument/2006/relationships/image" Target="../media/image42.png"/><Relationship Id="rId14" Type="http://schemas.openxmlformats.org/officeDocument/2006/relationships/image" Target="../media/image28.svg"/></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48.png"/><Relationship Id="rId18" Type="http://schemas.openxmlformats.org/officeDocument/2006/relationships/image" Target="../media/image5.png"/><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47.wmf"/><Relationship Id="rId17" Type="http://schemas.openxmlformats.org/officeDocument/2006/relationships/image" Target="../media/image2.svg"/><Relationship Id="rId2" Type="http://schemas.openxmlformats.org/officeDocument/2006/relationships/image" Target="../media/image37.emf"/><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49.wmf"/><Relationship Id="rId10" Type="http://schemas.openxmlformats.org/officeDocument/2006/relationships/image" Target="../media/image46.wmf"/><Relationship Id="rId19" Type="http://schemas.openxmlformats.org/officeDocument/2006/relationships/image" Target="../media/image28.svg"/><Relationship Id="rId4" Type="http://schemas.openxmlformats.org/officeDocument/2006/relationships/image" Target="../media/image43.wmf"/><Relationship Id="rId9" Type="http://schemas.openxmlformats.org/officeDocument/2006/relationships/oleObject" Target="../embeddings/oleObject10.bin"/><Relationship Id="rId1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image" Target="../media/image13.png"/><Relationship Id="rId5" Type="http://schemas.openxmlformats.org/officeDocument/2006/relationships/oleObject" Target="../embeddings/oleObject14.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7.xml"/><Relationship Id="rId7" Type="http://schemas.openxmlformats.org/officeDocument/2006/relationships/image" Target="../media/image6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13" Type="http://schemas.microsoft.com/office/2007/relationships/hdphoto" Target="../media/hdphoto4.wdp"/><Relationship Id="rId18" Type="http://schemas.openxmlformats.org/officeDocument/2006/relationships/image" Target="../media/image67.png"/><Relationship Id="rId3" Type="http://schemas.openxmlformats.org/officeDocument/2006/relationships/slideLayout" Target="../slideLayouts/slideLayout7.xml"/><Relationship Id="rId21" Type="http://schemas.openxmlformats.org/officeDocument/2006/relationships/image" Target="../media/image68.png"/><Relationship Id="rId7" Type="http://schemas.microsoft.com/office/2007/relationships/hdphoto" Target="../media/hdphoto2.wdp"/><Relationship Id="rId12" Type="http://schemas.openxmlformats.org/officeDocument/2006/relationships/image" Target="../media/image65.png"/><Relationship Id="rId17" Type="http://schemas.openxmlformats.org/officeDocument/2006/relationships/slide" Target="slide33.xml"/><Relationship Id="rId2" Type="http://schemas.openxmlformats.org/officeDocument/2006/relationships/audio" Target="../media/media1.mp3"/><Relationship Id="rId16" Type="http://schemas.microsoft.com/office/2007/relationships/hdphoto" Target="../media/hdphoto5.wdp"/><Relationship Id="rId20" Type="http://schemas.openxmlformats.org/officeDocument/2006/relationships/slide" Target="slide35.xml"/><Relationship Id="rId1" Type="http://schemas.microsoft.com/office/2007/relationships/media" Target="../media/media1.mp3"/><Relationship Id="rId6" Type="http://schemas.openxmlformats.org/officeDocument/2006/relationships/image" Target="../media/image63.png"/><Relationship Id="rId11" Type="http://schemas.openxmlformats.org/officeDocument/2006/relationships/slide" Target="slide31.xml"/><Relationship Id="rId5" Type="http://schemas.openxmlformats.org/officeDocument/2006/relationships/slide" Target="slide30.xml"/><Relationship Id="rId15" Type="http://schemas.openxmlformats.org/officeDocument/2006/relationships/image" Target="../media/image66.png"/><Relationship Id="rId10" Type="http://schemas.microsoft.com/office/2007/relationships/hdphoto" Target="../media/hdphoto3.wdp"/><Relationship Id="rId19" Type="http://schemas.microsoft.com/office/2007/relationships/hdphoto" Target="../media/hdphoto6.wdp"/><Relationship Id="rId4" Type="http://schemas.openxmlformats.org/officeDocument/2006/relationships/image" Target="../media/image62.png"/><Relationship Id="rId9" Type="http://schemas.openxmlformats.org/officeDocument/2006/relationships/image" Target="../media/image64.png"/><Relationship Id="rId14" Type="http://schemas.openxmlformats.org/officeDocument/2006/relationships/slide" Target="slide34.xml"/><Relationship Id="rId22"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3" Type="http://schemas.microsoft.com/office/2007/relationships/media" Target="../media/media3.mp3"/><Relationship Id="rId7"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slideLayout" Target="../slideLayouts/slideLayout7.xml"/><Relationship Id="rId9"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6.png"/><Relationship Id="rId18" Type="http://schemas.openxmlformats.org/officeDocument/2006/relationships/image" Target="../media/image77.png"/><Relationship Id="rId3" Type="http://schemas.microsoft.com/office/2007/relationships/media" Target="../media/media3.mp3"/><Relationship Id="rId7" Type="http://schemas.openxmlformats.org/officeDocument/2006/relationships/image" Target="../media/image72.png"/><Relationship Id="rId12" Type="http://schemas.openxmlformats.org/officeDocument/2006/relationships/image" Target="../media/image75.png"/><Relationship Id="rId2" Type="http://schemas.microsoft.com/office/2007/relationships/media" Target="../media/media2.mp3"/><Relationship Id="rId16" Type="http://schemas.openxmlformats.org/officeDocument/2006/relationships/oleObject" Target="../embeddings/oleObject19.bin"/><Relationship Id="rId20" Type="http://schemas.openxmlformats.org/officeDocument/2006/relationships/image" Target="../media/image78.emf"/><Relationship Id="rId1" Type="http://schemas.openxmlformats.org/officeDocument/2006/relationships/audio" Target="NULL" TargetMode="External"/><Relationship Id="rId6" Type="http://schemas.openxmlformats.org/officeDocument/2006/relationships/slide" Target="slide29.xml"/><Relationship Id="rId11" Type="http://schemas.openxmlformats.org/officeDocument/2006/relationships/image" Target="../media/image74.png"/><Relationship Id="rId5" Type="http://schemas.openxmlformats.org/officeDocument/2006/relationships/image" Target="../media/image69.jpeg"/><Relationship Id="rId15" Type="http://schemas.openxmlformats.org/officeDocument/2006/relationships/image" Target="../media/image77.emf"/><Relationship Id="rId10" Type="http://schemas.openxmlformats.org/officeDocument/2006/relationships/image" Target="../media/image71.png"/><Relationship Id="rId19" Type="http://schemas.openxmlformats.org/officeDocument/2006/relationships/oleObject" Target="../embeddings/oleObject20.bin"/><Relationship Id="rId4" Type="http://schemas.openxmlformats.org/officeDocument/2006/relationships/slideLayout" Target="../slideLayouts/slideLayout7.xml"/><Relationship Id="rId9" Type="http://schemas.openxmlformats.org/officeDocument/2006/relationships/image" Target="../media/image73.png"/><Relationship Id="rId1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media" Target="../media/media3.mp3"/><Relationship Id="rId7" Type="http://schemas.openxmlformats.org/officeDocument/2006/relationships/image" Target="../media/image7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9.xml"/><Relationship Id="rId5" Type="http://schemas.openxmlformats.org/officeDocument/2006/relationships/image" Target="../media/image69.jpeg"/><Relationship Id="rId4" Type="http://schemas.openxmlformats.org/officeDocument/2006/relationships/slideLayout" Target="../slideLayouts/slideLayout7.xml"/><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media" Target="../media/media3.mp3"/><Relationship Id="rId7" Type="http://schemas.openxmlformats.org/officeDocument/2006/relationships/image" Target="../media/image7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9.xml"/><Relationship Id="rId11" Type="http://schemas.openxmlformats.org/officeDocument/2006/relationships/image" Target="../media/image79.png"/><Relationship Id="rId5" Type="http://schemas.openxmlformats.org/officeDocument/2006/relationships/image" Target="../media/image69.jpeg"/><Relationship Id="rId10" Type="http://schemas.openxmlformats.org/officeDocument/2006/relationships/image" Target="../media/image71.png"/><Relationship Id="rId4" Type="http://schemas.openxmlformats.org/officeDocument/2006/relationships/slideLayout" Target="../slideLayouts/slideLayout7.xml"/><Relationship Id="rId9" Type="http://schemas.openxmlformats.org/officeDocument/2006/relationships/image" Target="../media/image78.png"/></Relationships>
</file>

<file path=ppt/slides/_rels/slide34.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media" Target="../media/media3.mp3"/><Relationship Id="rId7" Type="http://schemas.openxmlformats.org/officeDocument/2006/relationships/image" Target="../media/image7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9.xml"/><Relationship Id="rId5" Type="http://schemas.openxmlformats.org/officeDocument/2006/relationships/image" Target="../media/image69.jpeg"/><Relationship Id="rId4" Type="http://schemas.openxmlformats.org/officeDocument/2006/relationships/slideLayout" Target="../slideLayouts/slideLayout7.xml"/><Relationship Id="rId9"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8.png"/><Relationship Id="rId5" Type="http://schemas.openxmlformats.org/officeDocument/2006/relationships/slide" Target="slide29.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4.png"/><Relationship Id="rId3" Type="http://schemas.openxmlformats.org/officeDocument/2006/relationships/image" Target="../media/image81.svg"/><Relationship Id="rId7" Type="http://schemas.openxmlformats.org/officeDocument/2006/relationships/image" Target="../media/image2.svg"/><Relationship Id="rId12" Type="http://schemas.openxmlformats.org/officeDocument/2006/relationships/image" Target="../media/image6.svg"/><Relationship Id="rId2" Type="http://schemas.openxmlformats.org/officeDocument/2006/relationships/image" Target="../media/image80.png"/><Relationship Id="rId16" Type="http://schemas.openxmlformats.org/officeDocument/2006/relationships/image" Target="../media/image87.sv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svg"/><Relationship Id="rId5" Type="http://schemas.openxmlformats.org/officeDocument/2006/relationships/image" Target="../media/image83.svg"/><Relationship Id="rId15" Type="http://schemas.openxmlformats.org/officeDocument/2006/relationships/image" Target="../media/image86.png"/><Relationship Id="rId10" Type="http://schemas.openxmlformats.org/officeDocument/2006/relationships/image" Target="../media/image3.png"/><Relationship Id="rId4" Type="http://schemas.openxmlformats.org/officeDocument/2006/relationships/image" Target="../media/image82.png"/><Relationship Id="rId9" Type="http://schemas.openxmlformats.org/officeDocument/2006/relationships/image" Target="../media/image28.svg"/><Relationship Id="rId14" Type="http://schemas.openxmlformats.org/officeDocument/2006/relationships/image" Target="../media/image85.svg"/></Relationships>
</file>

<file path=ppt/slides/_rels/slide3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svg"/><Relationship Id="rId7" Type="http://schemas.openxmlformats.org/officeDocument/2006/relationships/image" Target="../media/image91.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85.svg"/><Relationship Id="rId5" Type="http://schemas.openxmlformats.org/officeDocument/2006/relationships/image" Target="../media/image83.svg"/><Relationship Id="rId10" Type="http://schemas.openxmlformats.org/officeDocument/2006/relationships/image" Target="../media/image84.png"/><Relationship Id="rId4" Type="http://schemas.openxmlformats.org/officeDocument/2006/relationships/image" Target="../media/image82.png"/><Relationship Id="rId9" Type="http://schemas.openxmlformats.org/officeDocument/2006/relationships/image" Target="../media/image87.sv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197691" y="7803357"/>
            <a:ext cx="13716000" cy="2483643"/>
          </a:xfrm>
        </p:spPr>
        <p:txBody>
          <a:bodyPr>
            <a:normAutofit/>
          </a:bodyPr>
          <a:lstStyle/>
          <a:p>
            <a:r>
              <a:rPr lang="en-US" sz="5400">
                <a:solidFill>
                  <a:schemeClr val="bg1"/>
                </a:solidFill>
                <a:latin typeface="Arial" panose="020B0604020202020204" pitchFamily="34" charset="0"/>
                <a:ea typeface="Tahoma" panose="020B0604030504040204" pitchFamily="34" charset="0"/>
                <a:cs typeface="Arial" panose="020B0604020202020204" pitchFamily="34" charset="0"/>
              </a:rPr>
              <a:t>Giáo viên: </a:t>
            </a:r>
            <a:r>
              <a:rPr lang="en-US" sz="5400" b="1">
                <a:solidFill>
                  <a:schemeClr val="bg1"/>
                </a:solidFill>
                <a:latin typeface="Arial" panose="020B0604020202020204" pitchFamily="34" charset="0"/>
                <a:ea typeface="Tahoma" panose="020B0604030504040204" pitchFamily="34" charset="0"/>
                <a:cs typeface="Arial" panose="020B0604020202020204" pitchFamily="34" charset="0"/>
              </a:rPr>
              <a:t>Bùi Thị Quỳnh Phương</a:t>
            </a:r>
            <a:endParaRPr lang="en-US" sz="5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CF2EB805-B981-47B9-9661-CF05DB551677}"/>
              </a:ext>
            </a:extLst>
          </p:cNvPr>
          <p:cNvSpPr txBox="1">
            <a:spLocks/>
          </p:cNvSpPr>
          <p:nvPr/>
        </p:nvSpPr>
        <p:spPr>
          <a:xfrm>
            <a:off x="393540" y="241340"/>
            <a:ext cx="13716000" cy="2483643"/>
          </a:xfrm>
          <a:prstGeom prst="rect">
            <a:avLst/>
          </a:prstGeom>
        </p:spPr>
        <p:txBody>
          <a:bodyPr vert="horz" lIns="137160" tIns="68580" rIns="137160" bIns="685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200">
                <a:solidFill>
                  <a:schemeClr val="bg1"/>
                </a:solidFill>
                <a:latin typeface="Arial" panose="020B0604020202020204" pitchFamily="34" charset="0"/>
                <a:ea typeface="Tahoma" panose="020B0604030504040204" pitchFamily="34" charset="0"/>
                <a:cs typeface="Arial" panose="020B0604020202020204" pitchFamily="34" charset="0"/>
              </a:rPr>
              <a:t>    PHÒNG GD&amp;ĐT HẠ LONG</a:t>
            </a:r>
          </a:p>
          <a:p>
            <a:pPr algn="l"/>
            <a:r>
              <a:rPr lang="en-US" sz="4200">
                <a:solidFill>
                  <a:schemeClr val="bg1"/>
                </a:solidFill>
                <a:latin typeface="Arial" panose="020B0604020202020204" pitchFamily="34" charset="0"/>
                <a:ea typeface="Tahoma" panose="020B0604030504040204" pitchFamily="34" charset="0"/>
                <a:cs typeface="Arial" panose="020B0604020202020204" pitchFamily="34" charset="0"/>
              </a:rPr>
              <a:t>TRƯỜNG THCS LÝ TỰ TRỌNG</a:t>
            </a:r>
            <a:endParaRPr lang="en-US" sz="4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0" name="TextBox 9"/>
          <p:cNvSpPr txBox="1"/>
          <p:nvPr/>
        </p:nvSpPr>
        <p:spPr>
          <a:xfrm>
            <a:off x="0" y="0"/>
            <a:ext cx="18288000" cy="10341293"/>
          </a:xfrm>
          <a:prstGeom prst="rect">
            <a:avLst/>
          </a:prstGeom>
          <a:solidFill>
            <a:schemeClr val="tx2">
              <a:lumMod val="75000"/>
            </a:schemeClr>
          </a:solidFill>
        </p:spPr>
        <p:txBody>
          <a:bodyPr wrap="square" rtlCol="0">
            <a:spAutoFit/>
          </a:bodyPr>
          <a:lstStyle/>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vi-VN">
              <a:latin typeface="Arial" panose="020B0604020202020204" pitchFamily="34" charset="0"/>
              <a:cs typeface="Arial" panose="020B0604020202020204" pitchFamily="34" charset="0"/>
            </a:endParaRPr>
          </a:p>
        </p:txBody>
      </p:sp>
      <p:pic>
        <p:nvPicPr>
          <p:cNvPr id="11"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235312" y="7194268"/>
            <a:ext cx="3194131" cy="3194131"/>
          </a:xfrm>
          <a:prstGeom prst="rect">
            <a:avLst/>
          </a:prstGeom>
        </p:spPr>
      </p:pic>
      <p:pic>
        <p:nvPicPr>
          <p:cNvPr id="13"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5860203" y="326064"/>
            <a:ext cx="1574403" cy="1574403"/>
          </a:xfrm>
          <a:prstGeom prst="rect">
            <a:avLst/>
          </a:prstGeom>
        </p:spPr>
      </p:pic>
      <p:pic>
        <p:nvPicPr>
          <p:cNvPr id="1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6606162" y="964236"/>
            <a:ext cx="1488402" cy="1488402"/>
          </a:xfrm>
          <a:prstGeom prst="rect">
            <a:avLst/>
          </a:prstGeom>
        </p:spPr>
      </p:pic>
      <p:sp>
        <p:nvSpPr>
          <p:cNvPr id="8"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solidFill>
                  <a:schemeClr val="bg1"/>
                </a:solidFill>
                <a:latin typeface="Arial" panose="020B0604020202020204" pitchFamily="34" charset="0"/>
                <a:ea typeface="Tahoma" panose="020B0604030504040204" pitchFamily="34" charset="0"/>
                <a:cs typeface="Arial" panose="020B0604020202020204" pitchFamily="34" charset="0"/>
              </a:rPr>
              <a:t>    PHÒNG GD&amp;ĐT</a:t>
            </a:r>
          </a:p>
          <a:p>
            <a:pPr algn="l"/>
            <a:r>
              <a:rPr lang="en-US" sz="2800" b="1">
                <a:solidFill>
                  <a:schemeClr val="bg1"/>
                </a:solidFill>
                <a:latin typeface="Arial" panose="020B0604020202020204" pitchFamily="34" charset="0"/>
                <a:ea typeface="Tahoma" panose="020B0604030504040204" pitchFamily="34" charset="0"/>
                <a:cs typeface="Arial" panose="020B0604020202020204" pitchFamily="34" charset="0"/>
              </a:rPr>
              <a:t>TRƯỜNG</a:t>
            </a:r>
            <a:endParaRPr lang="en-US" sz="28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9" name="!!2">
            <a:extLst>
              <a:ext uri="{FF2B5EF4-FFF2-40B4-BE49-F238E27FC236}">
                <a16:creationId xmlns:a16="http://schemas.microsoft.com/office/drawing/2014/main" id="{F4B5F415-7490-4054-85B4-10F7AE6D3385}"/>
              </a:ext>
            </a:extLst>
          </p:cNvPr>
          <p:cNvSpPr>
            <a:spLocks noGrp="1"/>
          </p:cNvSpPr>
          <p:nvPr>
            <p:ph type="ctrTitle"/>
          </p:nvPr>
        </p:nvSpPr>
        <p:spPr>
          <a:xfrm>
            <a:off x="1500134" y="3728681"/>
            <a:ext cx="15716360" cy="2629265"/>
          </a:xfrm>
        </p:spPr>
        <p:txBody>
          <a:bodyPr>
            <a:noAutofit/>
          </a:bodyPr>
          <a:lstStyle/>
          <a:p>
            <a:br>
              <a:rPr lang="en-US" sz="4400" b="1">
                <a:solidFill>
                  <a:schemeClr val="accent6">
                    <a:lumMod val="75000"/>
                  </a:schemeClr>
                </a:solidFill>
                <a:latin typeface="Arial" panose="020B0604020202020204" pitchFamily="34" charset="0"/>
                <a:cs typeface="Arial" panose="020B0604020202020204" pitchFamily="34" charset="0"/>
              </a:rPr>
            </a:br>
            <a:r>
              <a:rPr lang="en-US" sz="4400" b="1">
                <a:solidFill>
                  <a:schemeClr val="accent6">
                    <a:lumMod val="75000"/>
                  </a:schemeClr>
                </a:solidFill>
                <a:latin typeface="Arial" panose="020B0604020202020204" pitchFamily="34" charset="0"/>
                <a:cs typeface="Arial" panose="020B0604020202020204" pitchFamily="34" charset="0"/>
              </a:rPr>
              <a:t>HAI ĐƯỜNG THẲNG SONG SONG</a:t>
            </a:r>
            <a:endParaRPr lang="vi-VN" sz="4400">
              <a:solidFill>
                <a:schemeClr val="accent6">
                  <a:lumMod val="75000"/>
                </a:schemeClr>
              </a:solidFill>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239219" y="3357550"/>
            <a:ext cx="14285653" cy="1015663"/>
          </a:xfrm>
          <a:prstGeom prst="rect">
            <a:avLst/>
          </a:prstGeom>
          <a:noFill/>
        </p:spPr>
        <p:txBody>
          <a:bodyPr wrap="square">
            <a:spAutoFit/>
          </a:bodyPr>
          <a:lstStyle/>
          <a:p>
            <a:pPr algn="ctr"/>
            <a:r>
              <a:rPr lang="en-US" sz="6000" b="1">
                <a:solidFill>
                  <a:schemeClr val="accent6">
                    <a:lumMod val="75000"/>
                  </a:schemeClr>
                </a:solidFill>
                <a:latin typeface="Arial" panose="020B0604020202020204" pitchFamily="34" charset="0"/>
                <a:cs typeface="Arial" panose="020B0604020202020204" pitchFamily="34" charset="0"/>
              </a:rPr>
              <a:t>Chương IV: HÌNH HỌC TRỰC QUAN</a:t>
            </a:r>
            <a:endParaRPr lang="vi-VN" sz="6000">
              <a:solidFill>
                <a:schemeClr val="accent6">
                  <a:lumMod val="75000"/>
                </a:schemeClr>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D05F6415-1E7C-453D-B6B7-DBF76BDA691B}"/>
              </a:ext>
            </a:extLst>
          </p:cNvPr>
          <p:cNvSpPr txBox="1">
            <a:spLocks/>
          </p:cNvSpPr>
          <p:nvPr/>
        </p:nvSpPr>
        <p:spPr>
          <a:xfrm>
            <a:off x="5000596" y="7858144"/>
            <a:ext cx="9144000" cy="1655762"/>
          </a:xfrm>
          <a:prstGeom prst="rect">
            <a:avLst/>
          </a:prstGeom>
        </p:spPr>
        <p:txBody>
          <a:bodyPr vert="horz" lIns="91440" tIns="45720" rIns="91440" bIns="45720" rtlCol="0">
            <a:normAutofit/>
          </a:bodyPr>
          <a:lstStyle/>
          <a:p>
            <a:pPr marL="0" marR="0" lvl="0" indent="0" algn="ctr" defTabSz="13716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943102"/>
            <a:ext cx="10744200" cy="815600"/>
          </a:xfrm>
          <a:prstGeom prst="rect">
            <a:avLst/>
          </a:prstGeom>
          <a:noFill/>
        </p:spPr>
        <p:txBody>
          <a:bodyPr wrap="square" lIns="91431" tIns="45716" rIns="91431" bIns="45716" rtlCol="0">
            <a:spAutoFit/>
          </a:bodyPr>
          <a:lstStyle/>
          <a:p>
            <a:endParaRPr lang="en-US" sz="29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6" name="TextBox 5"/>
          <p:cNvSpPr txBox="1"/>
          <p:nvPr/>
        </p:nvSpPr>
        <p:spPr>
          <a:xfrm>
            <a:off x="527770" y="5945537"/>
            <a:ext cx="17760230" cy="4478141"/>
          </a:xfrm>
          <a:prstGeom prst="rect">
            <a:avLst/>
          </a:prstGeom>
          <a:noFill/>
        </p:spPr>
        <p:txBody>
          <a:bodyPr wrap="square" lIns="91431" tIns="45716" rIns="91431" bIns="45716" rtlCol="0">
            <a:spAutoFit/>
          </a:bodyPr>
          <a:lstStyle/>
          <a:p>
            <a:pPr>
              <a:lnSpc>
                <a:spcPct val="150000"/>
              </a:lnSpc>
            </a:pPr>
            <a:r>
              <a:rPr lang="vi-VN" sz="3800" b="1">
                <a:solidFill>
                  <a:schemeClr val="accent1">
                    <a:lumMod val="75000"/>
                  </a:schemeClr>
                </a:solidFill>
                <a:latin typeface="Arial" panose="020B0604020202020204" pitchFamily="34" charset="0"/>
                <a:cs typeface="Arial" panose="020B0604020202020204" pitchFamily="34" charset="0"/>
              </a:rPr>
              <a:t>- </a:t>
            </a:r>
            <a:r>
              <a:rPr lang="vi-VN" sz="3800" b="1" i="1">
                <a:solidFill>
                  <a:schemeClr val="accent1">
                    <a:lumMod val="75000"/>
                  </a:schemeClr>
                </a:solidFill>
                <a:latin typeface="Arial" panose="020B0604020202020204" pitchFamily="34" charset="0"/>
                <a:cs typeface="Arial" panose="020B0604020202020204" pitchFamily="34" charset="0"/>
              </a:rPr>
              <a:t>Nếu đường thẳng c cắt hai đường thẳng a, b và trong các góc tạo thành có một cặp góc đồng vị bằng nhau thì a, b song song với nhau.</a:t>
            </a:r>
            <a:endParaRPr lang="en-US" sz="3800" b="1">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vi-VN" sz="3800" b="1">
                <a:solidFill>
                  <a:schemeClr val="accent1">
                    <a:lumMod val="75000"/>
                  </a:schemeClr>
                </a:solidFill>
                <a:latin typeface="Arial" panose="020B0604020202020204" pitchFamily="34" charset="0"/>
                <a:cs typeface="Arial" panose="020B0604020202020204" pitchFamily="34" charset="0"/>
              </a:rPr>
              <a:t>- </a:t>
            </a:r>
            <a:r>
              <a:rPr lang="vi-VN" sz="3800" b="1" i="1">
                <a:solidFill>
                  <a:schemeClr val="accent1">
                    <a:lumMod val="75000"/>
                  </a:schemeClr>
                </a:solidFill>
                <a:latin typeface="Arial" panose="020B0604020202020204" pitchFamily="34" charset="0"/>
                <a:cs typeface="Arial" panose="020B0604020202020204" pitchFamily="34" charset="0"/>
              </a:rPr>
              <a:t>Nếu đường thẳng c cắt hai đường thẳng a, b và trong các góc tạo thành có một cặp góc so le trong bằng nhau thì a, b song song với nhau.</a:t>
            </a:r>
            <a:endParaRPr lang="en-US" sz="3800" b="1">
              <a:solidFill>
                <a:schemeClr val="accent1">
                  <a:lumMod val="75000"/>
                </a:schemeClr>
              </a:solidFill>
              <a:latin typeface="Arial" panose="020B0604020202020204" pitchFamily="34" charset="0"/>
              <a:cs typeface="Arial" panose="020B0604020202020204" pitchFamily="34" charset="0"/>
            </a:endParaRPr>
          </a:p>
          <a:p>
            <a:pPr>
              <a:lnSpc>
                <a:spcPct val="150000"/>
              </a:lnSpc>
            </a:pPr>
            <a:endParaRPr lang="en-US" sz="3800" b="1">
              <a:solidFill>
                <a:schemeClr val="accent1">
                  <a:lumMod val="75000"/>
                </a:schemeClr>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477" y="2096898"/>
            <a:ext cx="3711328" cy="417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62038" y="996693"/>
            <a:ext cx="14754387" cy="1354209"/>
          </a:xfrm>
          <a:prstGeom prst="rect">
            <a:avLst/>
          </a:prstGeom>
          <a:noFill/>
        </p:spPr>
        <p:txBody>
          <a:bodyPr wrap="square" lIns="91431" tIns="45716" rIns="91431" bIns="45716" rtlCol="0">
            <a:spAutoFit/>
          </a:bodyPr>
          <a:lstStyle/>
          <a:p>
            <a:r>
              <a:rPr lang="en-US" sz="4100" b="1">
                <a:solidFill>
                  <a:schemeClr val="accent5">
                    <a:lumMod val="50000"/>
                  </a:schemeClr>
                </a:solidFill>
                <a:latin typeface="Arial" panose="020B0604020202020204" pitchFamily="34" charset="0"/>
                <a:cs typeface="Arial" panose="020B0604020202020204" pitchFamily="34" charset="0"/>
              </a:rPr>
              <a:t>Quan sát hình 38a,b,c và đoán xem các đường thẳng nào song song với nhau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248" y="2204101"/>
            <a:ext cx="3612557" cy="371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3">
            <a:extLst>
              <a:ext uri="{FF2B5EF4-FFF2-40B4-BE49-F238E27FC236}">
                <a16:creationId xmlns:a16="http://schemas.microsoft.com/office/drawing/2014/main" id="{5B19332C-1BE9-4073-BC1C-34C9F014F4D4}"/>
              </a:ext>
            </a:extLst>
          </p:cNvPr>
          <p:cNvPicPr>
            <a:picLocks noChangeAspect="1"/>
          </p:cNvPicPr>
          <p:nvPr/>
        </p:nvPicPr>
        <p:blipFill>
          <a:blip r:embed="rId4"/>
          <a:stretch>
            <a:fillRect/>
          </a:stretch>
        </p:blipFill>
        <p:spPr>
          <a:xfrm>
            <a:off x="0" y="1"/>
            <a:ext cx="3218979" cy="2870726"/>
          </a:xfrm>
          <a:prstGeom prst="rect">
            <a:avLst/>
          </a:prstGeom>
        </p:spPr>
      </p:pic>
      <p:sp>
        <p:nvSpPr>
          <p:cNvPr id="11" name="Rectangle: Rounded Corners 11">
            <a:extLst>
              <a:ext uri="{FF2B5EF4-FFF2-40B4-BE49-F238E27FC236}">
                <a16:creationId xmlns:a16="http://schemas.microsoft.com/office/drawing/2014/main" id="{4C7096A1-D4DB-B72C-6488-69171EF30AAA}"/>
              </a:ext>
            </a:extLst>
          </p:cNvPr>
          <p:cNvSpPr/>
          <p:nvPr/>
        </p:nvSpPr>
        <p:spPr>
          <a:xfrm>
            <a:off x="4623267" y="174948"/>
            <a:ext cx="8863748" cy="6530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Dấu hiệu nhận biết hai đường thẳng song song</a:t>
            </a:r>
            <a:endParaRPr lang="en-US"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1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1661" y="2350902"/>
            <a:ext cx="3636649" cy="325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40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1138"/>
                                        </p:tgtEl>
                                        <p:attrNameLst>
                                          <p:attrName>style.visibility</p:attrName>
                                        </p:attrNameLst>
                                      </p:cBhvr>
                                      <p:to>
                                        <p:strVal val="visible"/>
                                      </p:to>
                                    </p:set>
                                    <p:animEffect transition="in" filter="wipe(down)">
                                      <p:cBhvr>
                                        <p:cTn id="22" dur="500"/>
                                        <p:tgtEl>
                                          <p:spTgt spid="911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049" y="1316514"/>
            <a:ext cx="12925587" cy="4216184"/>
          </a:xfrm>
          <a:prstGeom prst="rect">
            <a:avLst/>
          </a:prstGeom>
          <a:noFill/>
          <a:ln>
            <a:noFill/>
          </a:ln>
        </p:spPr>
      </p:pic>
      <p:sp>
        <p:nvSpPr>
          <p:cNvPr id="8" name="TextBox 7"/>
          <p:cNvSpPr txBox="1"/>
          <p:nvPr/>
        </p:nvSpPr>
        <p:spPr>
          <a:xfrm>
            <a:off x="3907708" y="537723"/>
            <a:ext cx="14273939" cy="707878"/>
          </a:xfrm>
          <a:prstGeom prst="rect">
            <a:avLst/>
          </a:prstGeom>
          <a:noFill/>
        </p:spPr>
        <p:txBody>
          <a:bodyPr wrap="square" lIns="91431" tIns="45716" rIns="91431" bIns="45716" rtlCol="0">
            <a:spAutoFit/>
          </a:bodyPr>
          <a:lstStyle/>
          <a:p>
            <a:r>
              <a:rPr lang="en-US" sz="4000" b="1">
                <a:solidFill>
                  <a:schemeClr val="accent5">
                    <a:lumMod val="50000"/>
                  </a:schemeClr>
                </a:solidFill>
                <a:latin typeface="Arial" panose="020B0604020202020204" pitchFamily="34" charset="0"/>
                <a:cs typeface="Arial" panose="020B0604020202020204" pitchFamily="34" charset="0"/>
              </a:rPr>
              <a:t>Quan sát hình 39a, 39b và giải thích tại sao m // n và x // y</a:t>
            </a:r>
            <a:endParaRPr lang="en-US" sz="4000">
              <a:latin typeface="Arial" panose="020B0604020202020204" pitchFamily="34" charset="0"/>
              <a:cs typeface="Arial" panose="020B0604020202020204" pitchFamily="34" charset="0"/>
            </a:endParaRPr>
          </a:p>
        </p:txBody>
      </p:sp>
      <p:sp>
        <p:nvSpPr>
          <p:cNvPr id="15" name="TextBox 14"/>
          <p:cNvSpPr txBox="1"/>
          <p:nvPr/>
        </p:nvSpPr>
        <p:spPr>
          <a:xfrm>
            <a:off x="606570" y="5230432"/>
            <a:ext cx="17869545" cy="4893639"/>
          </a:xfrm>
          <a:prstGeom prst="rect">
            <a:avLst/>
          </a:prstGeom>
          <a:noFill/>
        </p:spPr>
        <p:txBody>
          <a:bodyPr wrap="square" lIns="91431" tIns="45716" rIns="91431" bIns="45716" rtlCol="0">
            <a:spAutoFit/>
          </a:bodyPr>
          <a:lstStyle/>
          <a:p>
            <a:pPr>
              <a:lnSpc>
                <a:spcPct val="200000"/>
              </a:lnSpc>
            </a:pPr>
            <a:r>
              <a:rPr lang="en-US" sz="3900" b="1">
                <a:solidFill>
                  <a:schemeClr val="accent5">
                    <a:lumMod val="50000"/>
                  </a:schemeClr>
                </a:solidFill>
                <a:latin typeface="Arial" panose="020B0604020202020204" pitchFamily="34" charset="0"/>
                <a:cs typeface="Arial" panose="020B0604020202020204" pitchFamily="34" charset="0"/>
              </a:rPr>
              <a:t> </a:t>
            </a:r>
            <a:r>
              <a:rPr lang="en-US" sz="3900" b="1">
                <a:latin typeface="Arial" panose="020B0604020202020204" pitchFamily="34" charset="0"/>
                <a:cs typeface="Arial" panose="020B0604020202020204" pitchFamily="34" charset="0"/>
              </a:rPr>
              <a:t>- </a:t>
            </a:r>
            <a:r>
              <a:rPr lang="en-US" sz="3900" b="1" i="1">
                <a:latin typeface="Arial" panose="020B0604020202020204" pitchFamily="34" charset="0"/>
                <a:cs typeface="Arial" panose="020B0604020202020204" pitchFamily="34" charset="0"/>
              </a:rPr>
              <a:t>Hình 39a</a:t>
            </a:r>
            <a:r>
              <a:rPr lang="en-US" sz="3900" b="1">
                <a:latin typeface="Arial" panose="020B0604020202020204" pitchFamily="34" charset="0"/>
                <a:cs typeface="Arial" panose="020B0604020202020204" pitchFamily="34" charset="0"/>
              </a:rPr>
              <a:t>, Đường thẳng  </a:t>
            </a:r>
            <a:r>
              <a:rPr lang="en-US" sz="3900" b="1" i="1">
                <a:latin typeface="Arial" panose="020B0604020202020204" pitchFamily="34" charset="0"/>
                <a:cs typeface="Arial" panose="020B0604020202020204" pitchFamily="34" charset="0"/>
              </a:rPr>
              <a:t>p</a:t>
            </a:r>
            <a:r>
              <a:rPr lang="en-US" sz="3900" b="1">
                <a:latin typeface="Arial" panose="020B0604020202020204" pitchFamily="34" charset="0"/>
                <a:cs typeface="Arial" panose="020B0604020202020204" pitchFamily="34" charset="0"/>
              </a:rPr>
              <a:t> cắt hai đường thẳng </a:t>
            </a:r>
            <a:r>
              <a:rPr lang="en-US" sz="3900" b="1" i="1">
                <a:latin typeface="Arial" panose="020B0604020202020204" pitchFamily="34" charset="0"/>
                <a:cs typeface="Arial" panose="020B0604020202020204" pitchFamily="34" charset="0"/>
              </a:rPr>
              <a:t>m,n</a:t>
            </a:r>
            <a:r>
              <a:rPr lang="en-US" sz="3900" b="1">
                <a:latin typeface="Arial" panose="020B0604020202020204" pitchFamily="34" charset="0"/>
                <a:cs typeface="Arial" panose="020B0604020202020204" pitchFamily="34" charset="0"/>
              </a:rPr>
              <a:t> và trong các góc tạo thành có một cặp góc đồng vị bằng nhau                  nên </a:t>
            </a:r>
            <a:r>
              <a:rPr lang="en-US" sz="3900" b="1" i="1">
                <a:latin typeface="Arial" panose="020B0604020202020204" pitchFamily="34" charset="0"/>
                <a:cs typeface="Arial" panose="020B0604020202020204" pitchFamily="34" charset="0"/>
              </a:rPr>
              <a:t>m // n</a:t>
            </a:r>
          </a:p>
          <a:p>
            <a:pPr>
              <a:lnSpc>
                <a:spcPct val="200000"/>
              </a:lnSpc>
            </a:pPr>
            <a:r>
              <a:rPr lang="en-US" sz="3900" b="1">
                <a:latin typeface="Arial" panose="020B0604020202020204" pitchFamily="34" charset="0"/>
                <a:cs typeface="Arial" panose="020B0604020202020204" pitchFamily="34" charset="0"/>
              </a:rPr>
              <a:t>- </a:t>
            </a:r>
            <a:r>
              <a:rPr lang="en-US" sz="3900" b="1" i="1">
                <a:latin typeface="Arial" panose="020B0604020202020204" pitchFamily="34" charset="0"/>
                <a:cs typeface="Arial" panose="020B0604020202020204" pitchFamily="34" charset="0"/>
              </a:rPr>
              <a:t>Hình 39b</a:t>
            </a:r>
            <a:r>
              <a:rPr lang="en-US" sz="3900" b="1">
                <a:latin typeface="Arial" panose="020B0604020202020204" pitchFamily="34" charset="0"/>
                <a:cs typeface="Arial" panose="020B0604020202020204" pitchFamily="34" charset="0"/>
              </a:rPr>
              <a:t>, Đường thẳng </a:t>
            </a:r>
            <a:r>
              <a:rPr lang="en-US" sz="3900" b="1" i="1">
                <a:latin typeface="Arial" panose="020B0604020202020204" pitchFamily="34" charset="0"/>
                <a:cs typeface="Arial" panose="020B0604020202020204" pitchFamily="34" charset="0"/>
              </a:rPr>
              <a:t>z </a:t>
            </a:r>
            <a:r>
              <a:rPr lang="en-US" sz="3900" b="1">
                <a:latin typeface="Arial" panose="020B0604020202020204" pitchFamily="34" charset="0"/>
                <a:cs typeface="Arial" panose="020B0604020202020204" pitchFamily="34" charset="0"/>
              </a:rPr>
              <a:t>cắt hai đường thẳng </a:t>
            </a:r>
            <a:r>
              <a:rPr lang="en-US" sz="3900" b="1" i="1">
                <a:latin typeface="Arial" panose="020B0604020202020204" pitchFamily="34" charset="0"/>
                <a:cs typeface="Arial" panose="020B0604020202020204" pitchFamily="34" charset="0"/>
              </a:rPr>
              <a:t>x, y </a:t>
            </a:r>
            <a:r>
              <a:rPr lang="en-US" sz="3900" b="1">
                <a:latin typeface="Arial" panose="020B0604020202020204" pitchFamily="34" charset="0"/>
                <a:cs typeface="Arial" panose="020B0604020202020204" pitchFamily="34" charset="0"/>
              </a:rPr>
              <a:t>và trong các góc tạo thành có một cặp góc đồng vị bằng nhau               nên </a:t>
            </a:r>
            <a:r>
              <a:rPr lang="en-US" sz="3900" b="1" i="1">
                <a:latin typeface="Arial" panose="020B0604020202020204" pitchFamily="34" charset="0"/>
                <a:cs typeface="Arial" panose="020B0604020202020204" pitchFamily="34" charset="0"/>
              </a:rPr>
              <a:t>x // y</a:t>
            </a:r>
            <a:endParaRPr lang="vi-VN" sz="3900" b="1" i="1">
              <a:latin typeface="Arial" panose="020B0604020202020204" pitchFamily="34" charset="0"/>
              <a:cs typeface="Arial" panose="020B0604020202020204" pitchFamily="34" charset="0"/>
            </a:endParaRPr>
          </a:p>
        </p:txBody>
      </p:sp>
      <p:graphicFrame>
        <p:nvGraphicFramePr>
          <p:cNvPr id="1038" name="Object 14"/>
          <p:cNvGraphicFramePr>
            <a:graphicFrameLocks noChangeAspect="1"/>
          </p:cNvGraphicFramePr>
          <p:nvPr>
            <p:extLst>
              <p:ext uri="{D42A27DB-BD31-4B8C-83A1-F6EECF244321}">
                <p14:modId xmlns:p14="http://schemas.microsoft.com/office/powerpoint/2010/main" val="2167261117"/>
              </p:ext>
            </p:extLst>
          </p:nvPr>
        </p:nvGraphicFramePr>
        <p:xfrm>
          <a:off x="10512152" y="6663430"/>
          <a:ext cx="1952789" cy="935139"/>
        </p:xfrm>
        <a:graphic>
          <a:graphicData uri="http://schemas.openxmlformats.org/presentationml/2006/ole">
            <mc:AlternateContent xmlns:mc="http://schemas.openxmlformats.org/markup-compatibility/2006">
              <mc:Choice xmlns:v="urn:schemas-microsoft-com:vml" Requires="v">
                <p:oleObj r:id="rId3" imgW="672808" imgH="330057" progId="">
                  <p:embed/>
                </p:oleObj>
              </mc:Choice>
              <mc:Fallback>
                <p:oleObj r:id="rId3" imgW="672808" imgH="33005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2152" y="6663430"/>
                        <a:ext cx="1952789" cy="935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1" name="Rectangle 17"/>
          <p:cNvSpPr>
            <a:spLocks noChangeArrowheads="1"/>
          </p:cNvSpPr>
          <p:nvPr/>
        </p:nvSpPr>
        <p:spPr bwMode="auto">
          <a:xfrm>
            <a:off x="188115" y="185782"/>
            <a:ext cx="277064" cy="415498"/>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endParaRPr lang="vi-VN">
              <a:latin typeface="Arial" panose="020B0604020202020204" pitchFamily="34" charset="0"/>
              <a:cs typeface="Arial" panose="020B0604020202020204" pitchFamily="34" charset="0"/>
            </a:endParaRPr>
          </a:p>
        </p:txBody>
      </p:sp>
      <p:graphicFrame>
        <p:nvGraphicFramePr>
          <p:cNvPr id="1040" name="Object 16"/>
          <p:cNvGraphicFramePr>
            <a:graphicFrameLocks noChangeAspect="1"/>
          </p:cNvGraphicFramePr>
          <p:nvPr>
            <p:extLst>
              <p:ext uri="{D42A27DB-BD31-4B8C-83A1-F6EECF244321}">
                <p14:modId xmlns:p14="http://schemas.microsoft.com/office/powerpoint/2010/main" val="3169790078"/>
              </p:ext>
            </p:extLst>
          </p:nvPr>
        </p:nvGraphicFramePr>
        <p:xfrm>
          <a:off x="10628390" y="9141916"/>
          <a:ext cx="1720311" cy="928422"/>
        </p:xfrm>
        <a:graphic>
          <a:graphicData uri="http://schemas.openxmlformats.org/presentationml/2006/ole">
            <mc:AlternateContent xmlns:mc="http://schemas.openxmlformats.org/markup-compatibility/2006">
              <mc:Choice xmlns:v="urn:schemas-microsoft-com:vml" Requires="v">
                <p:oleObj r:id="rId5" imgW="596900" imgH="330200" progId="">
                  <p:embed/>
                </p:oleObj>
              </mc:Choice>
              <mc:Fallback>
                <p:oleObj r:id="rId5" imgW="596900" imgH="330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8390" y="9141916"/>
                        <a:ext cx="1720311" cy="928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16" y="185782"/>
            <a:ext cx="3122429" cy="257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6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nodeType="withEffect">
                                  <p:stCondLst>
                                    <p:cond delay="0"/>
                                  </p:stCondLst>
                                  <p:childTnLst>
                                    <p:set>
                                      <p:cBhvr>
                                        <p:cTn id="17" dur="1" fill="hold">
                                          <p:stCondLst>
                                            <p:cond delay="0"/>
                                          </p:stCondLst>
                                        </p:cTn>
                                        <p:tgtEl>
                                          <p:spTgt spid="1038"/>
                                        </p:tgtEl>
                                        <p:attrNameLst>
                                          <p:attrName>style.visibility</p:attrName>
                                        </p:attrNameLst>
                                      </p:cBhvr>
                                      <p:to>
                                        <p:strVal val="visible"/>
                                      </p:to>
                                    </p:set>
                                    <p:animEffect transition="in" filter="box(in)">
                                      <p:cBhvr>
                                        <p:cTn id="18" dur="500"/>
                                        <p:tgtEl>
                                          <p:spTgt spid="1038"/>
                                        </p:tgtEl>
                                      </p:cBhvr>
                                    </p:animEffect>
                                  </p:childTnLst>
                                </p:cTn>
                              </p:par>
                              <p:par>
                                <p:cTn id="19" presetID="4" presetClass="entr" presetSubtype="16" fill="hold" nodeType="withEffect">
                                  <p:stCondLst>
                                    <p:cond delay="0"/>
                                  </p:stCondLst>
                                  <p:childTnLst>
                                    <p:set>
                                      <p:cBhvr>
                                        <p:cTn id="20" dur="1" fill="hold">
                                          <p:stCondLst>
                                            <p:cond delay="0"/>
                                          </p:stCondLst>
                                        </p:cTn>
                                        <p:tgtEl>
                                          <p:spTgt spid="1040"/>
                                        </p:tgtEl>
                                        <p:attrNameLst>
                                          <p:attrName>style.visibility</p:attrName>
                                        </p:attrNameLst>
                                      </p:cBhvr>
                                      <p:to>
                                        <p:strVal val="visible"/>
                                      </p:to>
                                    </p:set>
                                    <p:animEffect transition="in" filter="box(in)">
                                      <p:cBhvr>
                                        <p:cTn id="21"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5F4A0-F000-75CB-12A7-6358F742D9C2}"/>
              </a:ext>
            </a:extLst>
          </p:cNvPr>
          <p:cNvPicPr>
            <a:picLocks noChangeAspect="1"/>
          </p:cNvPicPr>
          <p:nvPr/>
        </p:nvPicPr>
        <p:blipFill>
          <a:blip r:embed="rId2"/>
          <a:stretch>
            <a:fillRect/>
          </a:stretch>
        </p:blipFill>
        <p:spPr>
          <a:xfrm>
            <a:off x="8807446" y="3300716"/>
            <a:ext cx="1673452" cy="2451326"/>
          </a:xfrm>
          <a:prstGeom prst="rect">
            <a:avLst/>
          </a:prstGeom>
        </p:spPr>
      </p:pic>
      <p:sp>
        <p:nvSpPr>
          <p:cNvPr id="6"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HOẠT ĐỘNG </a:t>
            </a:r>
            <a:r>
              <a:rPr lang="vi-VN" sz="3200" b="1">
                <a:latin typeface="Arial" panose="020B0604020202020204" pitchFamily="34" charset="0"/>
                <a:cs typeface="Arial" panose="020B0604020202020204" pitchFamily="34" charset="0"/>
              </a:rPr>
              <a:t>THỰC HÀNH</a:t>
            </a:r>
            <a:endParaRPr lang="en-US" sz="3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530CE9-79B6-4A34-9DE8-7F769B44A120}"/>
              </a:ext>
            </a:extLst>
          </p:cNvPr>
          <p:cNvSpPr txBox="1"/>
          <p:nvPr/>
        </p:nvSpPr>
        <p:spPr>
          <a:xfrm>
            <a:off x="1030582" y="582945"/>
            <a:ext cx="15553728" cy="2308324"/>
          </a:xfrm>
          <a:prstGeom prst="rect">
            <a:avLst/>
          </a:prstGeom>
          <a:noFill/>
        </p:spPr>
        <p:txBody>
          <a:bodyPr wrap="square">
            <a:spAutoFit/>
          </a:bodyPr>
          <a:lstStyle/>
          <a:p>
            <a:pPr algn="just">
              <a:lnSpc>
                <a:spcPct val="150000"/>
              </a:lnSpc>
            </a:pPr>
            <a:r>
              <a:rPr lang="vi-VN" sz="3200" b="1">
                <a:solidFill>
                  <a:srgbClr val="C00000"/>
                </a:solidFill>
                <a:latin typeface="Arial" panose="020B0604020202020204" pitchFamily="34" charset="0"/>
                <a:cs typeface="Arial" panose="020B0604020202020204" pitchFamily="34" charset="0"/>
                <a:sym typeface="Wingdings" panose="05000000000000000000" pitchFamily="2" charset="2"/>
              </a:rPr>
              <a:t> </a:t>
            </a:r>
            <a:r>
              <a:rPr lang="vi-VN" sz="3200" b="1">
                <a:solidFill>
                  <a:srgbClr val="0070C0"/>
                </a:solidFill>
                <a:latin typeface="Arial" panose="020B0604020202020204" pitchFamily="34" charset="0"/>
                <a:cs typeface="Arial" panose="020B0604020202020204" pitchFamily="34" charset="0"/>
              </a:rPr>
              <a:t>Vẽ đường thẳng b đi qua điểm M và song song với đường thẳng a (M </a:t>
            </a:r>
            <a:r>
              <a:rPr lang="vi-VN" sz="3200" b="1">
                <a:solidFill>
                  <a:srgbClr val="0070C0"/>
                </a:solidFill>
                <a:latin typeface="Arial" panose="020B0604020202020204" pitchFamily="34" charset="0"/>
                <a:cs typeface="Arial" panose="020B0604020202020204" pitchFamily="34" charset="0"/>
                <a:sym typeface="Symbol" panose="05050102010706020507" pitchFamily="18" charset="2"/>
              </a:rPr>
              <a:t> a</a:t>
            </a:r>
            <a:r>
              <a:rPr lang="vi-VN" sz="3200" b="1">
                <a:solidFill>
                  <a:srgbClr val="0070C0"/>
                </a:solidFill>
                <a:latin typeface="Arial" panose="020B0604020202020204" pitchFamily="34" charset="0"/>
                <a:cs typeface="Arial" panose="020B0604020202020204" pitchFamily="34" charset="0"/>
              </a:rPr>
              <a:t>) bằng êke theo các bước sau:</a:t>
            </a:r>
            <a:endParaRPr lang="en-US" sz="3200" b="1">
              <a:solidFill>
                <a:srgbClr val="0070C0"/>
              </a:solidFill>
              <a:latin typeface="Arial" panose="020B0604020202020204" pitchFamily="34" charset="0"/>
              <a:cs typeface="Arial" panose="020B0604020202020204" pitchFamily="34" charset="0"/>
            </a:endParaRPr>
          </a:p>
          <a:p>
            <a:pPr algn="just">
              <a:lnSpc>
                <a:spcPct val="150000"/>
              </a:lnSpc>
            </a:pPr>
            <a:r>
              <a:rPr lang="en-US" sz="3200" b="1">
                <a:solidFill>
                  <a:srgbClr val="0070C0"/>
                </a:solidFill>
                <a:latin typeface="Arial" panose="020B0604020202020204" pitchFamily="34" charset="0"/>
                <a:cs typeface="Arial" panose="020B0604020202020204" pitchFamily="34" charset="0"/>
              </a:rPr>
              <a:t>Hãy quan sát cách vẽ và nêu lại các bước vẽ.</a:t>
            </a:r>
          </a:p>
        </p:txBody>
      </p:sp>
      <p:cxnSp>
        <p:nvCxnSpPr>
          <p:cNvPr id="8" name="Straight Connector 7">
            <a:extLst>
              <a:ext uri="{FF2B5EF4-FFF2-40B4-BE49-F238E27FC236}">
                <a16:creationId xmlns:a16="http://schemas.microsoft.com/office/drawing/2014/main" id="{7488608A-9320-77C0-DE45-F775B5AFECAC}"/>
              </a:ext>
            </a:extLst>
          </p:cNvPr>
          <p:cNvCxnSpPr/>
          <p:nvPr/>
        </p:nvCxnSpPr>
        <p:spPr>
          <a:xfrm>
            <a:off x="8174106" y="5675459"/>
            <a:ext cx="3600000"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0DA3FE82-DDF4-A038-0B65-1AF3967BC341}"/>
              </a:ext>
            </a:extLst>
          </p:cNvPr>
          <p:cNvSpPr txBox="1"/>
          <p:nvPr/>
        </p:nvSpPr>
        <p:spPr>
          <a:xfrm>
            <a:off x="11336964" y="5228822"/>
            <a:ext cx="375817" cy="584775"/>
          </a:xfrm>
          <a:prstGeom prst="rect">
            <a:avLst/>
          </a:prstGeom>
          <a:noFill/>
        </p:spPr>
        <p:txBody>
          <a:bodyPr wrap="square" rtlCol="0">
            <a:spAutoFit/>
          </a:bodyPr>
          <a:lstStyle/>
          <a:p>
            <a:r>
              <a:rPr lang="vi-VN" sz="3200" b="1">
                <a:latin typeface="Arial" panose="020B0604020202020204" pitchFamily="34" charset="0"/>
                <a:cs typeface="Arial" panose="020B0604020202020204" pitchFamily="34" charset="0"/>
              </a:rPr>
              <a:t>a</a:t>
            </a:r>
            <a:endParaRPr lang="en-US" sz="3200" b="1">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DD38B870-FBB6-AF22-A2A2-7B8AC55CE001}"/>
              </a:ext>
            </a:extLst>
          </p:cNvPr>
          <p:cNvSpPr/>
          <p:nvPr/>
        </p:nvSpPr>
        <p:spPr>
          <a:xfrm>
            <a:off x="9788638" y="417165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C5EED55-27EC-B8A6-1698-45465723F683}"/>
              </a:ext>
            </a:extLst>
          </p:cNvPr>
          <p:cNvCxnSpPr/>
          <p:nvPr/>
        </p:nvCxnSpPr>
        <p:spPr>
          <a:xfrm flipV="1">
            <a:off x="8856075" y="2981596"/>
            <a:ext cx="1799612" cy="26865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BB0FE5-FB96-D737-C865-F2E1E447A144}"/>
              </a:ext>
            </a:extLst>
          </p:cNvPr>
          <p:cNvSpPr txBox="1"/>
          <p:nvPr/>
        </p:nvSpPr>
        <p:spPr>
          <a:xfrm>
            <a:off x="9370356" y="3774460"/>
            <a:ext cx="587988" cy="584775"/>
          </a:xfrm>
          <a:prstGeom prst="rect">
            <a:avLst/>
          </a:prstGeom>
          <a:noFill/>
        </p:spPr>
        <p:txBody>
          <a:bodyPr wrap="square" rtlCol="0">
            <a:spAutoFit/>
          </a:bodyPr>
          <a:lstStyle/>
          <a:p>
            <a:r>
              <a:rPr lang="vi-VN" sz="3200" b="1">
                <a:solidFill>
                  <a:srgbClr val="FF0000"/>
                </a:solidFill>
                <a:latin typeface="Arial" panose="020B0604020202020204" pitchFamily="34" charset="0"/>
                <a:cs typeface="Arial" panose="020B0604020202020204" pitchFamily="34" charset="0"/>
              </a:rPr>
              <a:t>M</a:t>
            </a:r>
            <a:endParaRPr lang="en-US" sz="3200" b="1">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3E2C17B-825F-2961-D76B-F9BFA02B6CF7}"/>
              </a:ext>
            </a:extLst>
          </p:cNvPr>
          <p:cNvSpPr txBox="1"/>
          <p:nvPr/>
        </p:nvSpPr>
        <p:spPr>
          <a:xfrm>
            <a:off x="10219918" y="2803981"/>
            <a:ext cx="587988" cy="584775"/>
          </a:xfrm>
          <a:prstGeom prst="rect">
            <a:avLst/>
          </a:prstGeom>
          <a:noFill/>
        </p:spPr>
        <p:txBody>
          <a:bodyPr wrap="square" rtlCol="0">
            <a:spAutoFit/>
          </a:bodyPr>
          <a:lstStyle/>
          <a:p>
            <a:r>
              <a:rPr lang="vi-VN" sz="3200" b="1">
                <a:latin typeface="Arial" panose="020B0604020202020204" pitchFamily="34" charset="0"/>
                <a:cs typeface="Arial" panose="020B0604020202020204" pitchFamily="34" charset="0"/>
              </a:rPr>
              <a:t>c</a:t>
            </a:r>
            <a:endParaRPr lang="en-US" sz="3200" b="1">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9BB5BAB-7C2B-F272-F24E-70AC972E879A}"/>
              </a:ext>
            </a:extLst>
          </p:cNvPr>
          <p:cNvCxnSpPr>
            <a:cxnSpLocks/>
          </p:cNvCxnSpPr>
          <p:nvPr/>
        </p:nvCxnSpPr>
        <p:spPr>
          <a:xfrm flipV="1">
            <a:off x="9824638" y="4207650"/>
            <a:ext cx="17629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AD4088-A23D-FF7A-EA73-ECF3CA20D7EB}"/>
              </a:ext>
            </a:extLst>
          </p:cNvPr>
          <p:cNvCxnSpPr>
            <a:cxnSpLocks/>
          </p:cNvCxnSpPr>
          <p:nvPr/>
        </p:nvCxnSpPr>
        <p:spPr>
          <a:xfrm flipV="1">
            <a:off x="8155758" y="4212164"/>
            <a:ext cx="36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679A6F-2826-EAAF-102C-9F8C7C4CC2D6}"/>
              </a:ext>
            </a:extLst>
          </p:cNvPr>
          <p:cNvSpPr txBox="1"/>
          <p:nvPr/>
        </p:nvSpPr>
        <p:spPr>
          <a:xfrm>
            <a:off x="11452052" y="3794132"/>
            <a:ext cx="587988" cy="584775"/>
          </a:xfrm>
          <a:prstGeom prst="rect">
            <a:avLst/>
          </a:prstGeom>
          <a:noFill/>
        </p:spPr>
        <p:txBody>
          <a:bodyPr wrap="square" rtlCol="0">
            <a:spAutoFit/>
          </a:bodyPr>
          <a:lstStyle/>
          <a:p>
            <a:r>
              <a:rPr lang="vi-VN" sz="3200" b="1">
                <a:latin typeface="Arial" panose="020B0604020202020204" pitchFamily="34" charset="0"/>
                <a:cs typeface="Arial" panose="020B0604020202020204" pitchFamily="34" charset="0"/>
              </a:rPr>
              <a:t>b</a:t>
            </a:r>
            <a:endParaRPr lang="en-US" sz="3200" b="1">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9D039300-8F3C-4416-C6A9-C600BCE43CCC}"/>
              </a:ext>
            </a:extLst>
          </p:cNvPr>
          <p:cNvGrpSpPr/>
          <p:nvPr/>
        </p:nvGrpSpPr>
        <p:grpSpPr>
          <a:xfrm>
            <a:off x="8511669" y="5640785"/>
            <a:ext cx="612611" cy="648270"/>
            <a:chOff x="8511669" y="5640785"/>
            <a:chExt cx="612611" cy="648270"/>
          </a:xfrm>
        </p:grpSpPr>
        <p:sp>
          <p:nvSpPr>
            <p:cNvPr id="20" name="Oval 19">
              <a:extLst>
                <a:ext uri="{FF2B5EF4-FFF2-40B4-BE49-F238E27FC236}">
                  <a16:creationId xmlns:a16="http://schemas.microsoft.com/office/drawing/2014/main" id="{5A2BD219-EFCB-5EDC-EDC8-462DDB58FAB9}"/>
                </a:ext>
              </a:extLst>
            </p:cNvPr>
            <p:cNvSpPr/>
            <p:nvPr/>
          </p:nvSpPr>
          <p:spPr>
            <a:xfrm>
              <a:off x="8817975" y="564078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1D49AA8-60DA-3B0B-1AC5-A9E57399CEBC}"/>
                </a:ext>
              </a:extLst>
            </p:cNvPr>
            <p:cNvSpPr txBox="1"/>
            <p:nvPr/>
          </p:nvSpPr>
          <p:spPr>
            <a:xfrm>
              <a:off x="8511669" y="5704280"/>
              <a:ext cx="612611" cy="584775"/>
            </a:xfrm>
            <a:prstGeom prst="rect">
              <a:avLst/>
            </a:prstGeom>
            <a:noFill/>
          </p:spPr>
          <p:txBody>
            <a:bodyPr wrap="square" rtlCol="0">
              <a:spAutoFit/>
            </a:bodyPr>
            <a:lstStyle/>
            <a:p>
              <a:r>
                <a:rPr lang="vi-VN" sz="3200" b="1">
                  <a:solidFill>
                    <a:srgbClr val="FF0000"/>
                  </a:solidFill>
                  <a:latin typeface="Arial" panose="020B0604020202020204" pitchFamily="34" charset="0"/>
                  <a:cs typeface="Arial" panose="020B0604020202020204" pitchFamily="34" charset="0"/>
                </a:rPr>
                <a:t>N</a:t>
              </a:r>
              <a:endParaRPr lang="en-US" sz="3200" b="1">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5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1000"/>
                            </p:stCondLst>
                            <p:childTnLst>
                              <p:par>
                                <p:cTn id="32" presetID="6"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4.44444E-6 1.79095E-7 L 0.05512 -0.14698 " pathEditMode="relative" rAng="0" ptsTypes="AA">
                                      <p:cBhvr>
                                        <p:cTn id="38" dur="2000" fill="hold"/>
                                        <p:tgtEl>
                                          <p:spTgt spid="4"/>
                                        </p:tgtEl>
                                        <p:attrNameLst>
                                          <p:attrName>ppt_x</p:attrName>
                                          <p:attrName>ppt_y</p:attrName>
                                        </p:attrNameLst>
                                      </p:cBhvr>
                                      <p:rCtr x="2752" y="-7349"/>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xit" presetSubtype="4" fill="hold" nodeType="clickEffect">
                                  <p:stCondLst>
                                    <p:cond delay="0"/>
                                  </p:stCondLst>
                                  <p:childTnLst>
                                    <p:anim calcmode="lin" valueType="num">
                                      <p:cBhvr additive="base">
                                        <p:cTn id="47" dur="500"/>
                                        <p:tgtEl>
                                          <p:spTgt spid="4"/>
                                        </p:tgtEl>
                                        <p:attrNameLst>
                                          <p:attrName>ppt_y</p:attrName>
                                        </p:attrNameLst>
                                      </p:cBhvr>
                                      <p:tavLst>
                                        <p:tav tm="0">
                                          <p:val>
                                            <p:strVal val="#ppt_y"/>
                                          </p:val>
                                        </p:tav>
                                        <p:tav tm="100000">
                                          <p:val>
                                            <p:strVal val="#ppt_y+#ppt_h*1.125000"/>
                                          </p:val>
                                        </p:tav>
                                      </p:tavLst>
                                    </p:anim>
                                    <p:animEffect transition="out" filter="wipe(down)">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2" presetClass="exit" presetSubtype="4" fill="hold" nodeType="withEffect">
                                  <p:stCondLst>
                                    <p:cond delay="0"/>
                                  </p:stCondLst>
                                  <p:childTnLst>
                                    <p:anim calcmode="lin" valueType="num">
                                      <p:cBhvr additive="base">
                                        <p:cTn id="51" dur="500"/>
                                        <p:tgtEl>
                                          <p:spTgt spid="14"/>
                                        </p:tgtEl>
                                        <p:attrNameLst>
                                          <p:attrName>ppt_y</p:attrName>
                                        </p:attrNameLst>
                                      </p:cBhvr>
                                      <p:tavLst>
                                        <p:tav tm="0">
                                          <p:val>
                                            <p:strVal val="#ppt_y"/>
                                          </p:val>
                                        </p:tav>
                                        <p:tav tm="100000">
                                          <p:val>
                                            <p:strVal val="#ppt_y+#ppt_h*1.125000"/>
                                          </p:val>
                                        </p:tav>
                                      </p:tavLst>
                                    </p:anim>
                                    <p:animEffect transition="out" filter="wipe(down)">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500"/>
                            </p:stCondLst>
                            <p:childTnLst>
                              <p:par>
                                <p:cTn id="55" presetID="6"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500"/>
                                        <p:tgtEl>
                                          <p:spTgt spid="15"/>
                                        </p:tgtEl>
                                      </p:cBhvr>
                                    </p:animEffect>
                                  </p:child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11445" y="1528229"/>
            <a:ext cx="11238720" cy="1123384"/>
          </a:xfrm>
          <a:prstGeom prst="rect">
            <a:avLst/>
          </a:prstGeom>
          <a:noFill/>
        </p:spPr>
        <p:txBody>
          <a:bodyPr wrap="square" lIns="137160" tIns="68580" rIns="137160" bIns="68580" rtlCol="0">
            <a:spAutoFit/>
          </a:bodyPr>
          <a:lstStyle/>
          <a:p>
            <a:r>
              <a:rPr lang="en-US" sz="3200" b="1" i="1">
                <a:solidFill>
                  <a:schemeClr val="accent1">
                    <a:lumMod val="75000"/>
                  </a:schemeClr>
                </a:solidFill>
                <a:latin typeface="Arial" panose="020B0604020202020204" pitchFamily="34" charset="0"/>
                <a:cs typeface="Arial" panose="020B0604020202020204" pitchFamily="34" charset="0"/>
              </a:rPr>
              <a:t>- Bước 1: </a:t>
            </a:r>
            <a:r>
              <a:rPr lang="en-US" sz="3200">
                <a:latin typeface="Arial" panose="020B0604020202020204" pitchFamily="34" charset="0"/>
                <a:cs typeface="Arial" panose="020B0604020202020204" pitchFamily="34" charset="0"/>
              </a:rPr>
              <a:t>Vẽ đường thẳng </a:t>
            </a:r>
            <a:r>
              <a:rPr lang="en-US" sz="3200" i="1">
                <a:latin typeface="Arial" panose="020B0604020202020204" pitchFamily="34" charset="0"/>
                <a:cs typeface="Arial" panose="020B0604020202020204" pitchFamily="34" charset="0"/>
              </a:rPr>
              <a:t>a </a:t>
            </a:r>
            <a:r>
              <a:rPr lang="en-US" sz="3200">
                <a:latin typeface="Arial" panose="020B0604020202020204" pitchFamily="34" charset="0"/>
                <a:cs typeface="Arial" panose="020B0604020202020204" pitchFamily="34" charset="0"/>
              </a:rPr>
              <a:t>và điểm M k hông thuộc đường thẳng </a:t>
            </a:r>
            <a:r>
              <a:rPr lang="en-US" sz="3200" i="1">
                <a:latin typeface="Arial" panose="020B0604020202020204" pitchFamily="34" charset="0"/>
                <a:cs typeface="Arial" panose="020B0604020202020204" pitchFamily="34" charset="0"/>
              </a:rPr>
              <a:t>a</a:t>
            </a:r>
            <a:r>
              <a:rPr lang="en-US" sz="3200">
                <a:latin typeface="Arial" panose="020B0604020202020204" pitchFamily="34" charset="0"/>
                <a:cs typeface="Arial" panose="020B0604020202020204" pitchFamily="34" charset="0"/>
              </a:rPr>
              <a:t> </a:t>
            </a:r>
            <a:endParaRPr lang="vi-VN" sz="3200">
              <a:latin typeface="Arial" panose="020B0604020202020204" pitchFamily="34" charset="0"/>
              <a:cs typeface="Arial" panose="020B0604020202020204" pitchFamily="34" charset="0"/>
            </a:endParaRPr>
          </a:p>
        </p:txBody>
      </p:sp>
      <p:sp>
        <p:nvSpPr>
          <p:cNvPr id="11" name="TextBox 10"/>
          <p:cNvSpPr txBox="1"/>
          <p:nvPr/>
        </p:nvSpPr>
        <p:spPr>
          <a:xfrm>
            <a:off x="302217" y="2660217"/>
            <a:ext cx="11530740" cy="3093154"/>
          </a:xfrm>
          <a:prstGeom prst="rect">
            <a:avLst/>
          </a:prstGeom>
          <a:noFill/>
        </p:spPr>
        <p:txBody>
          <a:bodyPr wrap="square" lIns="137160" tIns="68580" rIns="137160" bIns="68580" rtlCol="0">
            <a:spAutoFit/>
          </a:bodyPr>
          <a:lstStyle/>
          <a:p>
            <a:pPr>
              <a:lnSpc>
                <a:spcPct val="150000"/>
              </a:lnSpc>
            </a:pPr>
            <a:r>
              <a:rPr lang="en-US" sz="3200" b="1" i="1">
                <a:solidFill>
                  <a:schemeClr val="accent1">
                    <a:lumMod val="75000"/>
                  </a:schemeClr>
                </a:solidFill>
                <a:latin typeface="Arial" panose="020B0604020202020204" pitchFamily="34" charset="0"/>
                <a:cs typeface="Arial" panose="020B0604020202020204" pitchFamily="34" charset="0"/>
              </a:rPr>
              <a:t>- Bước 2</a:t>
            </a:r>
            <a:r>
              <a:rPr lang="en-US" sz="3200">
                <a:latin typeface="Arial" panose="020B0604020202020204" pitchFamily="34" charset="0"/>
                <a:cs typeface="Arial" panose="020B0604020202020204" pitchFamily="34" charset="0"/>
              </a:rPr>
              <a:t>: Đặt ê ke sao cho cạnh ngắn của góc vuông nằm trên đường thẳng </a:t>
            </a:r>
            <a:r>
              <a:rPr lang="en-US" sz="3200" i="1">
                <a:latin typeface="Arial" panose="020B0604020202020204" pitchFamily="34" charset="0"/>
                <a:cs typeface="Arial" panose="020B0604020202020204" pitchFamily="34" charset="0"/>
              </a:rPr>
              <a:t>a</a:t>
            </a:r>
            <a:r>
              <a:rPr lang="en-US" sz="3200">
                <a:latin typeface="Arial" panose="020B0604020202020204" pitchFamily="34" charset="0"/>
                <a:cs typeface="Arial" panose="020B0604020202020204" pitchFamily="34" charset="0"/>
              </a:rPr>
              <a:t> và cạnh huyền đi qua điểm </a:t>
            </a:r>
            <a:r>
              <a:rPr lang="en-US" sz="3200" i="1">
                <a:latin typeface="Arial" panose="020B0604020202020204" pitchFamily="34" charset="0"/>
                <a:cs typeface="Arial" panose="020B0604020202020204" pitchFamily="34" charset="0"/>
              </a:rPr>
              <a:t>M</a:t>
            </a:r>
            <a:r>
              <a:rPr lang="en-US" sz="3200">
                <a:latin typeface="Arial" panose="020B0604020202020204" pitchFamily="34" charset="0"/>
                <a:cs typeface="Arial" panose="020B0604020202020204" pitchFamily="34" charset="0"/>
              </a:rPr>
              <a:t>, vẽ theo cạnh huyền một phần đường thẳng </a:t>
            </a:r>
            <a:r>
              <a:rPr lang="en-US" sz="3200" i="1">
                <a:latin typeface="Arial" panose="020B0604020202020204" pitchFamily="34" charset="0"/>
                <a:cs typeface="Arial" panose="020B0604020202020204" pitchFamily="34" charset="0"/>
              </a:rPr>
              <a:t>c</a:t>
            </a:r>
            <a:r>
              <a:rPr lang="en-US" sz="3200">
                <a:latin typeface="Arial" panose="020B0604020202020204" pitchFamily="34" charset="0"/>
                <a:cs typeface="Arial" panose="020B0604020202020204" pitchFamily="34" charset="0"/>
              </a:rPr>
              <a:t> đi qua điểm </a:t>
            </a:r>
            <a:r>
              <a:rPr lang="en-US" sz="3200" i="1">
                <a:latin typeface="Arial" panose="020B0604020202020204" pitchFamily="34" charset="0"/>
                <a:cs typeface="Arial" panose="020B0604020202020204" pitchFamily="34" charset="0"/>
              </a:rPr>
              <a:t>M </a:t>
            </a:r>
            <a:r>
              <a:rPr lang="en-US" sz="3200">
                <a:latin typeface="Arial" panose="020B0604020202020204" pitchFamily="34" charset="0"/>
                <a:cs typeface="Arial" panose="020B0604020202020204" pitchFamily="34" charset="0"/>
              </a:rPr>
              <a:t>(đường thẳng </a:t>
            </a:r>
            <a:r>
              <a:rPr lang="en-US" sz="3200" i="1">
                <a:latin typeface="Arial" panose="020B0604020202020204" pitchFamily="34" charset="0"/>
                <a:cs typeface="Arial" panose="020B0604020202020204" pitchFamily="34" charset="0"/>
              </a:rPr>
              <a:t>c</a:t>
            </a:r>
            <a:r>
              <a:rPr lang="en-US" sz="3200">
                <a:latin typeface="Arial" panose="020B0604020202020204" pitchFamily="34" charset="0"/>
                <a:cs typeface="Arial" panose="020B0604020202020204" pitchFamily="34" charset="0"/>
              </a:rPr>
              <a:t> cắt đường thẳng </a:t>
            </a:r>
            <a:r>
              <a:rPr lang="en-US" sz="3200" i="1">
                <a:latin typeface="Arial" panose="020B0604020202020204" pitchFamily="34" charset="0"/>
                <a:cs typeface="Arial" panose="020B0604020202020204" pitchFamily="34" charset="0"/>
              </a:rPr>
              <a:t>a </a:t>
            </a:r>
            <a:r>
              <a:rPr lang="en-US" sz="3200">
                <a:latin typeface="Arial" panose="020B0604020202020204" pitchFamily="34" charset="0"/>
                <a:cs typeface="Arial" panose="020B0604020202020204" pitchFamily="34" charset="0"/>
              </a:rPr>
              <a:t>tại điểm </a:t>
            </a:r>
            <a:r>
              <a:rPr lang="en-US" sz="3200" i="1">
                <a:latin typeface="Arial" panose="020B0604020202020204" pitchFamily="34" charset="0"/>
                <a:cs typeface="Arial" panose="020B0604020202020204" pitchFamily="34" charset="0"/>
              </a:rPr>
              <a:t>N)</a:t>
            </a:r>
            <a:endParaRPr lang="vi-VN" sz="3200">
              <a:latin typeface="Arial" panose="020B0604020202020204" pitchFamily="34" charset="0"/>
              <a:cs typeface="Arial" panose="020B0604020202020204" pitchFamily="34" charset="0"/>
            </a:endParaRPr>
          </a:p>
        </p:txBody>
      </p:sp>
      <p:sp>
        <p:nvSpPr>
          <p:cNvPr id="13" name="TextBox 12"/>
          <p:cNvSpPr txBox="1"/>
          <p:nvPr/>
        </p:nvSpPr>
        <p:spPr>
          <a:xfrm>
            <a:off x="302217" y="5787000"/>
            <a:ext cx="11577234" cy="3093154"/>
          </a:xfrm>
          <a:prstGeom prst="rect">
            <a:avLst/>
          </a:prstGeom>
          <a:noFill/>
        </p:spPr>
        <p:txBody>
          <a:bodyPr wrap="square" lIns="137160" tIns="68580" rIns="137160" bIns="68580" rtlCol="0">
            <a:spAutoFit/>
          </a:bodyPr>
          <a:lstStyle/>
          <a:p>
            <a:pPr>
              <a:lnSpc>
                <a:spcPct val="150000"/>
              </a:lnSpc>
            </a:pPr>
            <a:r>
              <a:rPr lang="en-US" sz="3200" b="1" i="1">
                <a:solidFill>
                  <a:schemeClr val="accent1">
                    <a:lumMod val="75000"/>
                  </a:schemeClr>
                </a:solidFill>
                <a:latin typeface="Arial" panose="020B0604020202020204" pitchFamily="34" charset="0"/>
                <a:cs typeface="Arial" panose="020B0604020202020204" pitchFamily="34" charset="0"/>
              </a:rPr>
              <a:t>- Bước 3</a:t>
            </a:r>
            <a:r>
              <a:rPr lang="en-US" sz="3200">
                <a:latin typeface="Arial" panose="020B0604020202020204" pitchFamily="34" charset="0"/>
                <a:cs typeface="Arial" panose="020B0604020202020204" pitchFamily="34" charset="0"/>
              </a:rPr>
              <a:t>: Dịch chuyển ê ke sao cho cạnh huyền của ê ke vẫn nằm trên đường thẳng </a:t>
            </a:r>
            <a:r>
              <a:rPr lang="en-US" sz="3200" i="1">
                <a:latin typeface="Arial" panose="020B0604020202020204" pitchFamily="34" charset="0"/>
                <a:cs typeface="Arial" panose="020B0604020202020204" pitchFamily="34" charset="0"/>
              </a:rPr>
              <a:t>c</a:t>
            </a:r>
            <a:r>
              <a:rPr lang="en-US" sz="3200">
                <a:latin typeface="Arial" panose="020B0604020202020204" pitchFamily="34" charset="0"/>
                <a:cs typeface="Arial" panose="020B0604020202020204" pitchFamily="34" charset="0"/>
              </a:rPr>
              <a:t> còn cạnh ngắn của góc vuông đi qua điêm </a:t>
            </a:r>
            <a:r>
              <a:rPr lang="en-US" sz="3200" i="1">
                <a:latin typeface="Arial" panose="020B0604020202020204" pitchFamily="34" charset="0"/>
                <a:cs typeface="Arial" panose="020B0604020202020204" pitchFamily="34" charset="0"/>
              </a:rPr>
              <a:t>M, </a:t>
            </a:r>
            <a:r>
              <a:rPr lang="en-US" sz="3200">
                <a:latin typeface="Arial" panose="020B0604020202020204" pitchFamily="34" charset="0"/>
                <a:cs typeface="Arial" panose="020B0604020202020204" pitchFamily="34" charset="0"/>
              </a:rPr>
              <a:t>vẽ theo cạnh ngắn của góc vuông một phần đường thẳng </a:t>
            </a:r>
            <a:r>
              <a:rPr lang="en-US" sz="3200" i="1">
                <a:latin typeface="Arial" panose="020B0604020202020204" pitchFamily="34" charset="0"/>
                <a:cs typeface="Arial" panose="020B0604020202020204" pitchFamily="34" charset="0"/>
              </a:rPr>
              <a:t>b</a:t>
            </a:r>
            <a:r>
              <a:rPr lang="en-US" sz="3200">
                <a:latin typeface="Arial" panose="020B0604020202020204" pitchFamily="34" charset="0"/>
                <a:cs typeface="Arial" panose="020B0604020202020204" pitchFamily="34" charset="0"/>
              </a:rPr>
              <a:t> đi qua điểm </a:t>
            </a:r>
            <a:r>
              <a:rPr lang="en-US" sz="3200" i="1">
                <a:latin typeface="Arial" panose="020B0604020202020204" pitchFamily="34" charset="0"/>
                <a:cs typeface="Arial" panose="020B0604020202020204" pitchFamily="34" charset="0"/>
              </a:rPr>
              <a:t>M</a:t>
            </a:r>
            <a:r>
              <a:rPr lang="en-US" sz="3200">
                <a:latin typeface="Arial" panose="020B0604020202020204" pitchFamily="34" charset="0"/>
                <a:cs typeface="Arial" panose="020B0604020202020204" pitchFamily="34" charset="0"/>
              </a:rPr>
              <a:t>.</a:t>
            </a:r>
            <a:endParaRPr lang="vi-VN" sz="3200">
              <a:latin typeface="Arial" panose="020B0604020202020204" pitchFamily="34" charset="0"/>
              <a:cs typeface="Arial" panose="020B0604020202020204" pitchFamily="34" charset="0"/>
            </a:endParaRPr>
          </a:p>
        </p:txBody>
      </p:sp>
      <p:sp>
        <p:nvSpPr>
          <p:cNvPr id="14" name="TextBox 13"/>
          <p:cNvSpPr txBox="1"/>
          <p:nvPr/>
        </p:nvSpPr>
        <p:spPr>
          <a:xfrm>
            <a:off x="341165" y="9222544"/>
            <a:ext cx="8609106" cy="630942"/>
          </a:xfrm>
          <a:prstGeom prst="rect">
            <a:avLst/>
          </a:prstGeom>
          <a:noFill/>
        </p:spPr>
        <p:txBody>
          <a:bodyPr wrap="square" lIns="137160" tIns="68580" rIns="137160" bIns="68580" rtlCol="0">
            <a:spAutoFit/>
          </a:bodyPr>
          <a:lstStyle/>
          <a:p>
            <a:r>
              <a:rPr lang="en-US" sz="3200" b="1" i="1">
                <a:solidFill>
                  <a:schemeClr val="accent1">
                    <a:lumMod val="75000"/>
                  </a:schemeClr>
                </a:solidFill>
                <a:latin typeface="Arial" panose="020B0604020202020204" pitchFamily="34" charset="0"/>
                <a:cs typeface="Arial" panose="020B0604020202020204" pitchFamily="34" charset="0"/>
              </a:rPr>
              <a:t>- Bước 4: </a:t>
            </a:r>
            <a:r>
              <a:rPr lang="en-US" sz="3200">
                <a:latin typeface="Arial" panose="020B0604020202020204" pitchFamily="34" charset="0"/>
                <a:cs typeface="Arial" panose="020B0604020202020204" pitchFamily="34" charset="0"/>
              </a:rPr>
              <a:t>Vẽ hoàn thiện đường thẳng </a:t>
            </a:r>
            <a:r>
              <a:rPr lang="en-US" sz="3200" i="1">
                <a:latin typeface="Arial" panose="020B0604020202020204" pitchFamily="34" charset="0"/>
                <a:cs typeface="Arial" panose="020B0604020202020204" pitchFamily="34" charset="0"/>
              </a:rPr>
              <a:t>b.</a:t>
            </a:r>
            <a:endParaRPr lang="vi-VN" sz="3200">
              <a:latin typeface="Arial" panose="020B0604020202020204" pitchFamily="34" charset="0"/>
              <a:cs typeface="Arial" panose="020B0604020202020204" pitchFamily="34" charset="0"/>
            </a:endParaRPr>
          </a:p>
        </p:txBody>
      </p:sp>
      <p:sp>
        <p:nvSpPr>
          <p:cNvPr id="15" name="TextBox 14"/>
          <p:cNvSpPr txBox="1"/>
          <p:nvPr/>
        </p:nvSpPr>
        <p:spPr>
          <a:xfrm>
            <a:off x="409888" y="-30997"/>
            <a:ext cx="17878112" cy="1123384"/>
          </a:xfrm>
          <a:prstGeom prst="rect">
            <a:avLst/>
          </a:prstGeom>
          <a:noFill/>
        </p:spPr>
        <p:txBody>
          <a:bodyPr wrap="square" lIns="137160" tIns="68580" rIns="137160" bIns="68580"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Thực hành vẽ đường thẳng </a:t>
            </a:r>
            <a:r>
              <a:rPr lang="en-US" sz="3200" b="1" i="1">
                <a:solidFill>
                  <a:schemeClr val="accent1">
                    <a:lumMod val="75000"/>
                  </a:schemeClr>
                </a:solidFill>
                <a:latin typeface="Arial" panose="020B0604020202020204" pitchFamily="34" charset="0"/>
                <a:cs typeface="Arial" panose="020B0604020202020204" pitchFamily="34" charset="0"/>
              </a:rPr>
              <a:t>b</a:t>
            </a:r>
            <a:r>
              <a:rPr lang="en-US" sz="3200" b="1">
                <a:solidFill>
                  <a:schemeClr val="accent1">
                    <a:lumMod val="75000"/>
                  </a:schemeClr>
                </a:solidFill>
                <a:latin typeface="Arial" panose="020B0604020202020204" pitchFamily="34" charset="0"/>
                <a:cs typeface="Arial" panose="020B0604020202020204" pitchFamily="34" charset="0"/>
              </a:rPr>
              <a:t> đi qua điểm </a:t>
            </a:r>
            <a:r>
              <a:rPr lang="en-US" sz="3200" b="1" i="1">
                <a:solidFill>
                  <a:schemeClr val="accent1">
                    <a:lumMod val="75000"/>
                  </a:schemeClr>
                </a:solidFill>
                <a:latin typeface="Arial" panose="020B0604020202020204" pitchFamily="34" charset="0"/>
                <a:cs typeface="Arial" panose="020B0604020202020204" pitchFamily="34" charset="0"/>
              </a:rPr>
              <a:t>M</a:t>
            </a:r>
            <a:r>
              <a:rPr lang="en-US" sz="3200" b="1">
                <a:solidFill>
                  <a:schemeClr val="accent1">
                    <a:lumMod val="75000"/>
                  </a:schemeClr>
                </a:solidFill>
                <a:latin typeface="Arial" panose="020B0604020202020204" pitchFamily="34" charset="0"/>
                <a:cs typeface="Arial" panose="020B0604020202020204" pitchFamily="34" charset="0"/>
              </a:rPr>
              <a:t> và song song với đường thẳng </a:t>
            </a:r>
            <a:r>
              <a:rPr lang="en-US" sz="3200" b="1" i="1">
                <a:solidFill>
                  <a:schemeClr val="accent1">
                    <a:lumMod val="75000"/>
                  </a:schemeClr>
                </a:solidFill>
                <a:latin typeface="Arial" panose="020B0604020202020204" pitchFamily="34" charset="0"/>
                <a:cs typeface="Arial" panose="020B0604020202020204" pitchFamily="34" charset="0"/>
              </a:rPr>
              <a:t>a</a:t>
            </a:r>
            <a:r>
              <a:rPr lang="en-US" sz="3200" b="1">
                <a:solidFill>
                  <a:schemeClr val="accent1">
                    <a:lumMod val="75000"/>
                  </a:schemeClr>
                </a:solidFill>
                <a:latin typeface="Arial" panose="020B0604020202020204" pitchFamily="34" charset="0"/>
                <a:cs typeface="Arial" panose="020B0604020202020204" pitchFamily="34" charset="0"/>
              </a:rPr>
              <a:t> </a:t>
            </a:r>
            <a:r>
              <a:rPr lang="vi-VN" sz="3200" b="1">
                <a:solidFill>
                  <a:srgbClr val="0070C0"/>
                </a:solidFill>
                <a:latin typeface="Arial" panose="020B0604020202020204" pitchFamily="34" charset="0"/>
                <a:cs typeface="Arial" panose="020B0604020202020204" pitchFamily="34" charset="0"/>
              </a:rPr>
              <a:t>(M </a:t>
            </a:r>
            <a:r>
              <a:rPr lang="vi-VN" sz="3200" b="1">
                <a:solidFill>
                  <a:srgbClr val="0070C0"/>
                </a:solidFill>
                <a:latin typeface="Arial" panose="020B0604020202020204" pitchFamily="34" charset="0"/>
                <a:cs typeface="Arial" panose="020B0604020202020204" pitchFamily="34" charset="0"/>
                <a:sym typeface="Symbol" panose="05050102010706020507" pitchFamily="18" charset="2"/>
              </a:rPr>
              <a:t> a</a:t>
            </a:r>
            <a:r>
              <a:rPr lang="vi-VN" sz="3200" b="1">
                <a:solidFill>
                  <a:srgbClr val="0070C0"/>
                </a:solidFill>
                <a:latin typeface="Arial" panose="020B0604020202020204" pitchFamily="34" charset="0"/>
                <a:cs typeface="Arial" panose="020B0604020202020204" pitchFamily="34" charset="0"/>
              </a:rPr>
              <a:t>) </a:t>
            </a:r>
            <a:r>
              <a:rPr lang="en-US" sz="3200" b="1">
                <a:solidFill>
                  <a:schemeClr val="accent1">
                    <a:lumMod val="75000"/>
                  </a:schemeClr>
                </a:solidFill>
                <a:latin typeface="Arial" panose="020B0604020202020204" pitchFamily="34" charset="0"/>
                <a:cs typeface="Arial" panose="020B0604020202020204" pitchFamily="34" charset="0"/>
              </a:rPr>
              <a:t>bằng ê ke theo các bước sau</a:t>
            </a:r>
            <a:endParaRPr lang="vi-VN" sz="3200" b="1">
              <a:solidFill>
                <a:schemeClr val="accent1">
                  <a:lumMod val="75000"/>
                </a:schemeClr>
              </a:solidFill>
              <a:latin typeface="Arial" panose="020B0604020202020204" pitchFamily="34" charset="0"/>
              <a:cs typeface="Arial" panose="020B0604020202020204" pitchFamily="34" charset="0"/>
            </a:endParaRPr>
          </a:p>
        </p:txBody>
      </p:sp>
      <p:pic>
        <p:nvPicPr>
          <p:cNvPr id="62465" name="Picture 1"/>
          <p:cNvPicPr>
            <a:picLocks noChangeAspect="1" noChangeArrowheads="1"/>
          </p:cNvPicPr>
          <p:nvPr/>
        </p:nvPicPr>
        <p:blipFill>
          <a:blip r:embed="rId2"/>
          <a:srcRect/>
          <a:stretch>
            <a:fillRect/>
          </a:stretch>
        </p:blipFill>
        <p:spPr bwMode="auto">
          <a:xfrm>
            <a:off x="11971232" y="1789450"/>
            <a:ext cx="2714625" cy="3871913"/>
          </a:xfrm>
          <a:prstGeom prst="rect">
            <a:avLst/>
          </a:prstGeom>
          <a:noFill/>
          <a:ln w="9525">
            <a:noFill/>
            <a:miter lim="800000"/>
            <a:headEnd/>
            <a:tailEnd/>
          </a:ln>
          <a:effectLst/>
        </p:spPr>
      </p:pic>
      <p:pic>
        <p:nvPicPr>
          <p:cNvPr id="62466" name="Picture 2"/>
          <p:cNvPicPr>
            <a:picLocks noChangeAspect="1" noChangeArrowheads="1"/>
          </p:cNvPicPr>
          <p:nvPr/>
        </p:nvPicPr>
        <p:blipFill>
          <a:blip r:embed="rId3"/>
          <a:srcRect/>
          <a:stretch>
            <a:fillRect/>
          </a:stretch>
        </p:blipFill>
        <p:spPr bwMode="auto">
          <a:xfrm>
            <a:off x="15188339" y="1889464"/>
            <a:ext cx="2743200" cy="3671888"/>
          </a:xfrm>
          <a:prstGeom prst="rect">
            <a:avLst/>
          </a:prstGeom>
          <a:noFill/>
          <a:ln w="9525">
            <a:noFill/>
            <a:miter lim="800000"/>
            <a:headEnd/>
            <a:tailEnd/>
          </a:ln>
          <a:effectLst/>
        </p:spPr>
      </p:pic>
      <p:pic>
        <p:nvPicPr>
          <p:cNvPr id="62467" name="Picture 3"/>
          <p:cNvPicPr>
            <a:picLocks noChangeAspect="1" noChangeArrowheads="1"/>
          </p:cNvPicPr>
          <p:nvPr/>
        </p:nvPicPr>
        <p:blipFill>
          <a:blip r:embed="rId4"/>
          <a:srcRect/>
          <a:stretch>
            <a:fillRect/>
          </a:stretch>
        </p:blipFill>
        <p:spPr bwMode="auto">
          <a:xfrm>
            <a:off x="11914202" y="5586413"/>
            <a:ext cx="3014663" cy="4700588"/>
          </a:xfrm>
          <a:prstGeom prst="rect">
            <a:avLst/>
          </a:prstGeom>
          <a:noFill/>
          <a:ln w="9525">
            <a:noFill/>
            <a:miter lim="800000"/>
            <a:headEnd/>
            <a:tailEnd/>
          </a:ln>
          <a:effectLst/>
        </p:spPr>
      </p:pic>
      <p:pic>
        <p:nvPicPr>
          <p:cNvPr id="62468" name="Picture 4"/>
          <p:cNvPicPr>
            <a:picLocks noChangeAspect="1" noChangeArrowheads="1"/>
          </p:cNvPicPr>
          <p:nvPr/>
        </p:nvPicPr>
        <p:blipFill>
          <a:blip r:embed="rId5"/>
          <a:srcRect/>
          <a:stretch>
            <a:fillRect/>
          </a:stretch>
        </p:blipFill>
        <p:spPr bwMode="auto">
          <a:xfrm>
            <a:off x="14853189" y="5843588"/>
            <a:ext cx="3086100" cy="44434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2465"/>
                                        </p:tgtEl>
                                        <p:attrNameLst>
                                          <p:attrName>style.visibility</p:attrName>
                                        </p:attrNameLst>
                                      </p:cBhvr>
                                      <p:to>
                                        <p:strVal val="visible"/>
                                      </p:to>
                                    </p:set>
                                    <p:animEffect transition="in" filter="box(in)">
                                      <p:cBhvr>
                                        <p:cTn id="12" dur="500"/>
                                        <p:tgtEl>
                                          <p:spTgt spid="6246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2466"/>
                                        </p:tgtEl>
                                        <p:attrNameLst>
                                          <p:attrName>style.visibility</p:attrName>
                                        </p:attrNameLst>
                                      </p:cBhvr>
                                      <p:to>
                                        <p:strVal val="visible"/>
                                      </p:to>
                                    </p:set>
                                    <p:animEffect transition="in" filter="box(in)">
                                      <p:cBhvr>
                                        <p:cTn id="20" dur="500"/>
                                        <p:tgtEl>
                                          <p:spTgt spid="6246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62467"/>
                                        </p:tgtEl>
                                        <p:attrNameLst>
                                          <p:attrName>style.visibility</p:attrName>
                                        </p:attrNameLst>
                                      </p:cBhvr>
                                      <p:to>
                                        <p:strVal val="visible"/>
                                      </p:to>
                                    </p:set>
                                    <p:animEffect transition="in" filter="box(in)">
                                      <p:cBhvr>
                                        <p:cTn id="30" dur="500"/>
                                        <p:tgtEl>
                                          <p:spTgt spid="6246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62468"/>
                                        </p:tgtEl>
                                        <p:attrNameLst>
                                          <p:attrName>style.visibility</p:attrName>
                                        </p:attrNameLst>
                                      </p:cBhvr>
                                      <p:to>
                                        <p:strVal val="visible"/>
                                      </p:to>
                                    </p:set>
                                    <p:animEffect transition="in" filter="box(in)">
                                      <p:cBhvr>
                                        <p:cTn id="40" dur="500"/>
                                        <p:tgtEl>
                                          <p:spTgt spid="6246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453" y="552128"/>
            <a:ext cx="17869547" cy="2031317"/>
          </a:xfrm>
          <a:prstGeom prst="rect">
            <a:avLst/>
          </a:prstGeom>
          <a:noFill/>
        </p:spPr>
        <p:txBody>
          <a:bodyPr wrap="square" lIns="91431" tIns="45716" rIns="91431" bIns="45716" rtlCol="0">
            <a:spAutoFit/>
          </a:bodyPr>
          <a:lstStyle/>
          <a:p>
            <a:r>
              <a:rPr lang="en-US" sz="4200" b="1">
                <a:latin typeface="Arial" panose="020B0604020202020204" pitchFamily="34" charset="0"/>
                <a:cs typeface="Arial" panose="020B0604020202020204" pitchFamily="34" charset="0"/>
              </a:rPr>
              <a:t>Vẽ đường thẳng </a:t>
            </a:r>
            <a:r>
              <a:rPr lang="en-US" sz="4200" b="1" i="1">
                <a:latin typeface="Arial" panose="020B0604020202020204" pitchFamily="34" charset="0"/>
                <a:cs typeface="Arial" panose="020B0604020202020204" pitchFamily="34" charset="0"/>
              </a:rPr>
              <a:t>x </a:t>
            </a:r>
            <a:r>
              <a:rPr lang="en-US" sz="4200" b="1">
                <a:latin typeface="Arial" panose="020B0604020202020204" pitchFamily="34" charset="0"/>
                <a:cs typeface="Arial" panose="020B0604020202020204" pitchFamily="34" charset="0"/>
              </a:rPr>
              <a:t> đi qua điểm </a:t>
            </a:r>
            <a:r>
              <a:rPr lang="en-US" sz="4200" b="1" i="1">
                <a:latin typeface="Arial" panose="020B0604020202020204" pitchFamily="34" charset="0"/>
                <a:cs typeface="Arial" panose="020B0604020202020204" pitchFamily="34" charset="0"/>
              </a:rPr>
              <a:t>B</a:t>
            </a:r>
            <a:r>
              <a:rPr lang="en-US" sz="4200" b="1">
                <a:latin typeface="Arial" panose="020B0604020202020204" pitchFamily="34" charset="0"/>
                <a:cs typeface="Arial" panose="020B0604020202020204" pitchFamily="34" charset="0"/>
              </a:rPr>
              <a:t>  và song song với đường thẳng </a:t>
            </a:r>
            <a:r>
              <a:rPr lang="en-US" sz="4200" b="1" i="1">
                <a:latin typeface="Arial" panose="020B0604020202020204" pitchFamily="34" charset="0"/>
                <a:cs typeface="Arial" panose="020B0604020202020204" pitchFamily="34" charset="0"/>
              </a:rPr>
              <a:t>y</a:t>
            </a:r>
            <a:r>
              <a:rPr lang="en-US" sz="4200" b="1">
                <a:latin typeface="Arial" panose="020B0604020202020204" pitchFamily="34" charset="0"/>
                <a:cs typeface="Arial" panose="020B0604020202020204" pitchFamily="34" charset="0"/>
              </a:rPr>
              <a:t> </a:t>
            </a:r>
          </a:p>
          <a:p>
            <a:r>
              <a:rPr lang="en-US" sz="4200" b="1">
                <a:latin typeface="Arial" panose="020B0604020202020204" pitchFamily="34" charset="0"/>
                <a:cs typeface="Arial" panose="020B0604020202020204" pitchFamily="34" charset="0"/>
              </a:rPr>
              <a:t>(               )</a:t>
            </a:r>
          </a:p>
          <a:p>
            <a:endParaRPr lang="en-US" sz="4200" b="1">
              <a:latin typeface="Arial" panose="020B0604020202020204" pitchFamily="34" charset="0"/>
              <a:cs typeface="Arial" panose="020B0604020202020204" pitchFamily="34" charset="0"/>
            </a:endParaRPr>
          </a:p>
        </p:txBody>
      </p:sp>
      <p:graphicFrame>
        <p:nvGraphicFramePr>
          <p:cNvPr id="61441" name="Object 1"/>
          <p:cNvGraphicFramePr>
            <a:graphicFrameLocks noChangeAspect="1"/>
          </p:cNvGraphicFramePr>
          <p:nvPr>
            <p:extLst>
              <p:ext uri="{D42A27DB-BD31-4B8C-83A1-F6EECF244321}">
                <p14:modId xmlns:p14="http://schemas.microsoft.com/office/powerpoint/2010/main" val="893562292"/>
              </p:ext>
            </p:extLst>
          </p:nvPr>
        </p:nvGraphicFramePr>
        <p:xfrm>
          <a:off x="935088" y="1128409"/>
          <a:ext cx="1673819" cy="878754"/>
        </p:xfrm>
        <a:graphic>
          <a:graphicData uri="http://schemas.openxmlformats.org/presentationml/2006/ole">
            <mc:AlternateContent xmlns:mc="http://schemas.openxmlformats.org/markup-compatibility/2006">
              <mc:Choice xmlns:v="urn:schemas-microsoft-com:vml" Requires="v">
                <p:oleObj r:id="rId2" imgW="380835" imgH="203112" progId="">
                  <p:embed/>
                </p:oleObj>
              </mc:Choice>
              <mc:Fallback>
                <p:oleObj r:id="rId2" imgW="380835" imgH="203112"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88" y="1128409"/>
                        <a:ext cx="1673819" cy="878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13739566" y="4458388"/>
            <a:ext cx="3799130" cy="3799130"/>
          </a:xfrm>
          <a:prstGeom prst="rect">
            <a:avLst/>
          </a:prstGeom>
        </p:spPr>
      </p:pic>
      <p:pic>
        <p:nvPicPr>
          <p:cNvPr id="8"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60072" y="5840172"/>
            <a:ext cx="2232603" cy="2232603"/>
          </a:xfrm>
          <a:prstGeom prst="rect">
            <a:avLst/>
          </a:prstGeom>
        </p:spPr>
      </p:pic>
      <p:pic>
        <p:nvPicPr>
          <p:cNvPr id="11"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89495">
            <a:off x="489095" y="2427160"/>
            <a:ext cx="2361605" cy="2361605"/>
          </a:xfrm>
          <a:prstGeom prst="rect">
            <a:avLst/>
          </a:prstGeom>
        </p:spPr>
      </p:pic>
      <p:pic>
        <p:nvPicPr>
          <p:cNvPr id="12"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20790">
            <a:off x="1677774" y="3407666"/>
            <a:ext cx="2232603" cy="2232603"/>
          </a:xfrm>
          <a:prstGeom prst="rect">
            <a:avLst/>
          </a:prstGeom>
        </p:spPr>
      </p:pic>
      <p:sp>
        <p:nvSpPr>
          <p:cNvPr id="21" name="TextBox 20">
            <a:extLst>
              <a:ext uri="{FF2B5EF4-FFF2-40B4-BE49-F238E27FC236}">
                <a16:creationId xmlns:a16="http://schemas.microsoft.com/office/drawing/2014/main" id="{0DA3FE82-DDF4-A038-0B65-1AF3967BC341}"/>
              </a:ext>
            </a:extLst>
          </p:cNvPr>
          <p:cNvSpPr txBox="1"/>
          <p:nvPr/>
        </p:nvSpPr>
        <p:spPr>
          <a:xfrm>
            <a:off x="11024665" y="7284371"/>
            <a:ext cx="375817"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y</a:t>
            </a:r>
          </a:p>
        </p:txBody>
      </p:sp>
      <p:sp>
        <p:nvSpPr>
          <p:cNvPr id="22" name="Oval 21">
            <a:extLst>
              <a:ext uri="{FF2B5EF4-FFF2-40B4-BE49-F238E27FC236}">
                <a16:creationId xmlns:a16="http://schemas.microsoft.com/office/drawing/2014/main" id="{DD38B870-FBB6-AF22-A2A2-7B8AC55CE001}"/>
              </a:ext>
            </a:extLst>
          </p:cNvPr>
          <p:cNvSpPr/>
          <p:nvPr/>
        </p:nvSpPr>
        <p:spPr>
          <a:xfrm>
            <a:off x="8519923" y="586633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7BB0FE5-FB96-D737-C865-F2E1E447A144}"/>
              </a:ext>
            </a:extLst>
          </p:cNvPr>
          <p:cNvSpPr txBox="1"/>
          <p:nvPr/>
        </p:nvSpPr>
        <p:spPr>
          <a:xfrm>
            <a:off x="8040324" y="5317559"/>
            <a:ext cx="587988"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B</a:t>
            </a:r>
          </a:p>
        </p:txBody>
      </p:sp>
      <p:cxnSp>
        <p:nvCxnSpPr>
          <p:cNvPr id="24" name="Straight Connector 23">
            <a:extLst>
              <a:ext uri="{FF2B5EF4-FFF2-40B4-BE49-F238E27FC236}">
                <a16:creationId xmlns:a16="http://schemas.microsoft.com/office/drawing/2014/main" id="{C1AD4088-A23D-FF7A-EA73-ECF3CA20D7EB}"/>
              </a:ext>
            </a:extLst>
          </p:cNvPr>
          <p:cNvCxnSpPr>
            <a:cxnSpLocks/>
          </p:cNvCxnSpPr>
          <p:nvPr/>
        </p:nvCxnSpPr>
        <p:spPr>
          <a:xfrm>
            <a:off x="4074973" y="5930425"/>
            <a:ext cx="7344816"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679A6F-2826-EAAF-102C-9F8C7C4CC2D6}"/>
              </a:ext>
            </a:extLst>
          </p:cNvPr>
          <p:cNvSpPr txBox="1"/>
          <p:nvPr/>
        </p:nvSpPr>
        <p:spPr>
          <a:xfrm>
            <a:off x="11024665" y="5337742"/>
            <a:ext cx="587988"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x</a:t>
            </a:r>
          </a:p>
        </p:txBody>
      </p:sp>
      <p:cxnSp>
        <p:nvCxnSpPr>
          <p:cNvPr id="26" name="Straight Connector 25">
            <a:extLst>
              <a:ext uri="{FF2B5EF4-FFF2-40B4-BE49-F238E27FC236}">
                <a16:creationId xmlns:a16="http://schemas.microsoft.com/office/drawing/2014/main" id="{C1AD4088-A23D-FF7A-EA73-ECF3CA20D7EB}"/>
              </a:ext>
            </a:extLst>
          </p:cNvPr>
          <p:cNvCxnSpPr>
            <a:cxnSpLocks/>
          </p:cNvCxnSpPr>
          <p:nvPr/>
        </p:nvCxnSpPr>
        <p:spPr>
          <a:xfrm>
            <a:off x="3858949" y="7855284"/>
            <a:ext cx="7560840" cy="7200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5EED55-27EC-B8A6-1698-45465723F683}"/>
              </a:ext>
            </a:extLst>
          </p:cNvPr>
          <p:cNvCxnSpPr/>
          <p:nvPr/>
        </p:nvCxnSpPr>
        <p:spPr>
          <a:xfrm flipV="1">
            <a:off x="7079763" y="4156180"/>
            <a:ext cx="2653700" cy="3963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679A6F-2826-EAAF-102C-9F8C7C4CC2D6}"/>
              </a:ext>
            </a:extLst>
          </p:cNvPr>
          <p:cNvSpPr txBox="1"/>
          <p:nvPr/>
        </p:nvSpPr>
        <p:spPr>
          <a:xfrm>
            <a:off x="9670162" y="4345647"/>
            <a:ext cx="58798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Z</a:t>
            </a:r>
          </a:p>
        </p:txBody>
      </p:sp>
      <p:sp>
        <p:nvSpPr>
          <p:cNvPr id="29" name="TextBox 28">
            <a:extLst>
              <a:ext uri="{FF2B5EF4-FFF2-40B4-BE49-F238E27FC236}">
                <a16:creationId xmlns:a16="http://schemas.microsoft.com/office/drawing/2014/main" id="{F7BB0FE5-FB96-D737-C865-F2E1E447A144}"/>
              </a:ext>
            </a:extLst>
          </p:cNvPr>
          <p:cNvSpPr txBox="1"/>
          <p:nvPr/>
        </p:nvSpPr>
        <p:spPr>
          <a:xfrm>
            <a:off x="6555076" y="7207570"/>
            <a:ext cx="587988"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A</a:t>
            </a:r>
          </a:p>
        </p:txBody>
      </p:sp>
      <p:sp>
        <p:nvSpPr>
          <p:cNvPr id="30" name="Oval 29">
            <a:extLst>
              <a:ext uri="{FF2B5EF4-FFF2-40B4-BE49-F238E27FC236}">
                <a16:creationId xmlns:a16="http://schemas.microsoft.com/office/drawing/2014/main" id="{DD38B870-FBB6-AF22-A2A2-7B8AC55CE001}"/>
              </a:ext>
            </a:extLst>
          </p:cNvPr>
          <p:cNvSpPr/>
          <p:nvPr/>
        </p:nvSpPr>
        <p:spPr>
          <a:xfrm flipV="1">
            <a:off x="7147951" y="7881145"/>
            <a:ext cx="48065" cy="619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2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1441"/>
                                        </p:tgtEl>
                                        <p:attrNameLst>
                                          <p:attrName>style.visibility</p:attrName>
                                        </p:attrNameLst>
                                      </p:cBhvr>
                                      <p:to>
                                        <p:strVal val="visible"/>
                                      </p:to>
                                    </p:set>
                                    <p:animEffect transition="in" filter="box(in)">
                                      <p:cBhvr>
                                        <p:cTn id="10" dur="500"/>
                                        <p:tgtEl>
                                          <p:spTgt spid="6144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par>
                                <p:cTn id="22" presetID="6" presetClass="entr" presetSubtype="1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animBg="1"/>
      <p:bldP spid="23" grpId="0"/>
      <p:bldP spid="25" grpId="0"/>
      <p:bldP spid="28" grpId="0"/>
      <p:bldP spid="29"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132" y="967036"/>
            <a:ext cx="18009030" cy="2031317"/>
          </a:xfrm>
          <a:prstGeom prst="rect">
            <a:avLst/>
          </a:prstGeom>
          <a:noFill/>
        </p:spPr>
        <p:txBody>
          <a:bodyPr wrap="square" lIns="91431" tIns="45716" rIns="91431" bIns="45716" rtlCol="0">
            <a:spAutoFit/>
          </a:bodyPr>
          <a:lstStyle/>
          <a:p>
            <a:r>
              <a:rPr lang="en-US" sz="4200" b="1">
                <a:solidFill>
                  <a:schemeClr val="accent5">
                    <a:lumMod val="50000"/>
                  </a:schemeClr>
                </a:solidFill>
                <a:latin typeface="Arial" panose="020B0604020202020204" pitchFamily="34" charset="0"/>
                <a:cs typeface="Arial" panose="020B0604020202020204" pitchFamily="34" charset="0"/>
              </a:rPr>
              <a:t>Cho đường thẳng </a:t>
            </a:r>
            <a:r>
              <a:rPr lang="en-US" sz="4200" b="1" i="1">
                <a:solidFill>
                  <a:schemeClr val="accent5">
                    <a:lumMod val="50000"/>
                  </a:schemeClr>
                </a:solidFill>
                <a:latin typeface="Arial" panose="020B0604020202020204" pitchFamily="34" charset="0"/>
                <a:cs typeface="Arial" panose="020B0604020202020204" pitchFamily="34" charset="0"/>
              </a:rPr>
              <a:t>y</a:t>
            </a:r>
            <a:r>
              <a:rPr lang="en-US" sz="4200" b="1">
                <a:solidFill>
                  <a:schemeClr val="accent5">
                    <a:lumMod val="50000"/>
                  </a:schemeClr>
                </a:solidFill>
                <a:latin typeface="Arial" panose="020B0604020202020204" pitchFamily="34" charset="0"/>
                <a:cs typeface="Arial" panose="020B0604020202020204" pitchFamily="34" charset="0"/>
              </a:rPr>
              <a:t> và điểm </a:t>
            </a:r>
            <a:r>
              <a:rPr lang="en-US" sz="4200" b="1" i="1">
                <a:solidFill>
                  <a:schemeClr val="accent5">
                    <a:lumMod val="50000"/>
                  </a:schemeClr>
                </a:solidFill>
                <a:latin typeface="Arial" panose="020B0604020202020204" pitchFamily="34" charset="0"/>
                <a:cs typeface="Arial" panose="020B0604020202020204" pitchFamily="34" charset="0"/>
              </a:rPr>
              <a:t>B</a:t>
            </a:r>
            <a:r>
              <a:rPr lang="en-US" sz="4200" b="1">
                <a:solidFill>
                  <a:schemeClr val="accent5">
                    <a:lumMod val="50000"/>
                  </a:schemeClr>
                </a:solidFill>
                <a:latin typeface="Arial" panose="020B0604020202020204" pitchFamily="34" charset="0"/>
                <a:cs typeface="Arial" panose="020B0604020202020204" pitchFamily="34" charset="0"/>
              </a:rPr>
              <a:t> không nằm trên đường thẳng </a:t>
            </a:r>
            <a:r>
              <a:rPr lang="en-US" sz="4200" b="1" i="1">
                <a:solidFill>
                  <a:schemeClr val="accent5">
                    <a:lumMod val="50000"/>
                  </a:schemeClr>
                </a:solidFill>
                <a:latin typeface="Arial" panose="020B0604020202020204" pitchFamily="34" charset="0"/>
                <a:cs typeface="Arial" panose="020B0604020202020204" pitchFamily="34" charset="0"/>
              </a:rPr>
              <a:t>y</a:t>
            </a:r>
            <a:r>
              <a:rPr lang="en-US" sz="4200" b="1">
                <a:solidFill>
                  <a:schemeClr val="accent5">
                    <a:lumMod val="50000"/>
                  </a:schemeClr>
                </a:solidFill>
                <a:latin typeface="Arial" panose="020B0604020202020204" pitchFamily="34" charset="0"/>
                <a:cs typeface="Arial" panose="020B0604020202020204" pitchFamily="34" charset="0"/>
              </a:rPr>
              <a:t>. Em hãy vẽ các đường thẳng đi qua </a:t>
            </a:r>
            <a:r>
              <a:rPr lang="en-US" sz="4200" b="1" i="1">
                <a:solidFill>
                  <a:schemeClr val="accent5">
                    <a:lumMod val="50000"/>
                  </a:schemeClr>
                </a:solidFill>
                <a:latin typeface="Arial" panose="020B0604020202020204" pitchFamily="34" charset="0"/>
                <a:cs typeface="Arial" panose="020B0604020202020204" pitchFamily="34" charset="0"/>
              </a:rPr>
              <a:t>B</a:t>
            </a:r>
            <a:r>
              <a:rPr lang="en-US" sz="4200" b="1">
                <a:solidFill>
                  <a:schemeClr val="accent5">
                    <a:lumMod val="50000"/>
                  </a:schemeClr>
                </a:solidFill>
                <a:latin typeface="Arial" panose="020B0604020202020204" pitchFamily="34" charset="0"/>
                <a:cs typeface="Arial" panose="020B0604020202020204" pitchFamily="34" charset="0"/>
              </a:rPr>
              <a:t> và song song với </a:t>
            </a:r>
            <a:r>
              <a:rPr lang="en-US" sz="4200" b="1" i="1">
                <a:solidFill>
                  <a:schemeClr val="accent5">
                    <a:lumMod val="50000"/>
                  </a:schemeClr>
                </a:solidFill>
                <a:latin typeface="Arial" panose="020B0604020202020204" pitchFamily="34" charset="0"/>
                <a:cs typeface="Arial" panose="020B0604020202020204" pitchFamily="34" charset="0"/>
              </a:rPr>
              <a:t>y</a:t>
            </a:r>
            <a:r>
              <a:rPr lang="en-US" sz="4200" b="1">
                <a:solidFill>
                  <a:schemeClr val="accent5">
                    <a:lumMod val="50000"/>
                  </a:schemeClr>
                </a:solidFill>
                <a:latin typeface="Arial" panose="020B0604020202020204" pitchFamily="34" charset="0"/>
                <a:cs typeface="Arial" panose="020B0604020202020204" pitchFamily="34" charset="0"/>
              </a:rPr>
              <a:t>.</a:t>
            </a:r>
          </a:p>
          <a:p>
            <a:endParaRPr lang="en-US" sz="4200" b="1">
              <a:solidFill>
                <a:schemeClr val="accent5">
                  <a:lumMod val="50000"/>
                </a:schemeClr>
              </a:solidFill>
              <a:latin typeface="Arial" panose="020B0604020202020204" pitchFamily="34" charset="0"/>
              <a:cs typeface="Arial" panose="020B0604020202020204" pitchFamily="34" charset="0"/>
            </a:endParaRPr>
          </a:p>
        </p:txBody>
      </p:sp>
      <p:pic>
        <p:nvPicPr>
          <p:cNvPr id="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flipH="1">
            <a:off x="284625" y="6569333"/>
            <a:ext cx="3433043" cy="3433043"/>
          </a:xfrm>
          <a:prstGeom prst="rect">
            <a:avLst/>
          </a:prstGeom>
        </p:spPr>
      </p:pic>
      <p:pic>
        <p:nvPicPr>
          <p:cNvPr id="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60503" y="7574375"/>
            <a:ext cx="2017467" cy="2017467"/>
          </a:xfrm>
          <a:prstGeom prst="rect">
            <a:avLst/>
          </a:prstGeom>
        </p:spPr>
      </p:pic>
      <p:pic>
        <p:nvPicPr>
          <p:cNvPr id="10"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13926125" y="2124944"/>
            <a:ext cx="2361605" cy="2361605"/>
          </a:xfrm>
          <a:prstGeom prst="rect">
            <a:avLst/>
          </a:prstGeom>
        </p:spPr>
      </p:pic>
      <p:pic>
        <p:nvPicPr>
          <p:cNvPr id="1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5114804" y="3105450"/>
            <a:ext cx="2232603" cy="2232603"/>
          </a:xfrm>
          <a:prstGeom prst="rect">
            <a:avLst/>
          </a:prstGeom>
        </p:spPr>
      </p:pic>
      <p:sp>
        <p:nvSpPr>
          <p:cNvPr id="12" name="Rectangle: Rounded Corners 11">
            <a:extLst>
              <a:ext uri="{FF2B5EF4-FFF2-40B4-BE49-F238E27FC236}">
                <a16:creationId xmlns:a16="http://schemas.microsoft.com/office/drawing/2014/main" id="{4C7096A1-D4DB-B72C-6488-69171EF30AAA}"/>
              </a:ext>
            </a:extLst>
          </p:cNvPr>
          <p:cNvSpPr/>
          <p:nvPr/>
        </p:nvSpPr>
        <p:spPr>
          <a:xfrm>
            <a:off x="4219295" y="42275"/>
            <a:ext cx="8863748" cy="6530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Tiên đề Euclid về hai đường thẳng song song</a:t>
            </a:r>
            <a:endParaRPr lang="en-US"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DA3FE82-DDF4-A038-0B65-1AF3967BC341}"/>
              </a:ext>
            </a:extLst>
          </p:cNvPr>
          <p:cNvSpPr txBox="1"/>
          <p:nvPr/>
        </p:nvSpPr>
        <p:spPr>
          <a:xfrm>
            <a:off x="12891372" y="7723632"/>
            <a:ext cx="375817"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y</a:t>
            </a:r>
          </a:p>
        </p:txBody>
      </p:sp>
      <p:cxnSp>
        <p:nvCxnSpPr>
          <p:cNvPr id="14" name="Straight Connector 13">
            <a:extLst>
              <a:ext uri="{FF2B5EF4-FFF2-40B4-BE49-F238E27FC236}">
                <a16:creationId xmlns:a16="http://schemas.microsoft.com/office/drawing/2014/main" id="{EC5EED55-27EC-B8A6-1698-45465723F683}"/>
              </a:ext>
            </a:extLst>
          </p:cNvPr>
          <p:cNvCxnSpPr/>
          <p:nvPr/>
        </p:nvCxnSpPr>
        <p:spPr>
          <a:xfrm flipV="1">
            <a:off x="7622247" y="4100578"/>
            <a:ext cx="3938590" cy="54881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D38B870-FBB6-AF22-A2A2-7B8AC55CE001}"/>
              </a:ext>
            </a:extLst>
          </p:cNvPr>
          <p:cNvSpPr/>
          <p:nvPr/>
        </p:nvSpPr>
        <p:spPr>
          <a:xfrm>
            <a:off x="9925074" y="6269881"/>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7BB0FE5-FB96-D737-C865-F2E1E447A144}"/>
              </a:ext>
            </a:extLst>
          </p:cNvPr>
          <p:cNvSpPr txBox="1"/>
          <p:nvPr/>
        </p:nvSpPr>
        <p:spPr>
          <a:xfrm>
            <a:off x="9373086" y="5735127"/>
            <a:ext cx="587988"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B</a:t>
            </a:r>
          </a:p>
        </p:txBody>
      </p:sp>
      <p:cxnSp>
        <p:nvCxnSpPr>
          <p:cNvPr id="17" name="Straight Connector 16">
            <a:extLst>
              <a:ext uri="{FF2B5EF4-FFF2-40B4-BE49-F238E27FC236}">
                <a16:creationId xmlns:a16="http://schemas.microsoft.com/office/drawing/2014/main" id="{C1AD4088-A23D-FF7A-EA73-ECF3CA20D7EB}"/>
              </a:ext>
            </a:extLst>
          </p:cNvPr>
          <p:cNvCxnSpPr>
            <a:cxnSpLocks/>
          </p:cNvCxnSpPr>
          <p:nvPr/>
        </p:nvCxnSpPr>
        <p:spPr>
          <a:xfrm>
            <a:off x="5214777" y="6330891"/>
            <a:ext cx="8397484" cy="2197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679A6F-2826-EAAF-102C-9F8C7C4CC2D6}"/>
              </a:ext>
            </a:extLst>
          </p:cNvPr>
          <p:cNvSpPr txBox="1"/>
          <p:nvPr/>
        </p:nvSpPr>
        <p:spPr>
          <a:xfrm>
            <a:off x="12905458" y="5651982"/>
            <a:ext cx="1538159"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x</a:t>
            </a:r>
          </a:p>
        </p:txBody>
      </p:sp>
      <p:cxnSp>
        <p:nvCxnSpPr>
          <p:cNvPr id="19" name="Straight Connector 18">
            <a:extLst>
              <a:ext uri="{FF2B5EF4-FFF2-40B4-BE49-F238E27FC236}">
                <a16:creationId xmlns:a16="http://schemas.microsoft.com/office/drawing/2014/main" id="{C1AD4088-A23D-FF7A-EA73-ECF3CA20D7EB}"/>
              </a:ext>
            </a:extLst>
          </p:cNvPr>
          <p:cNvCxnSpPr>
            <a:cxnSpLocks/>
          </p:cNvCxnSpPr>
          <p:nvPr/>
        </p:nvCxnSpPr>
        <p:spPr>
          <a:xfrm>
            <a:off x="4683797" y="8269544"/>
            <a:ext cx="8753231" cy="10913"/>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D38B870-FBB6-AF22-A2A2-7B8AC55CE001}"/>
              </a:ext>
            </a:extLst>
          </p:cNvPr>
          <p:cNvSpPr/>
          <p:nvPr/>
        </p:nvSpPr>
        <p:spPr>
          <a:xfrm>
            <a:off x="8531936" y="821385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7BB0FE5-FB96-D737-C865-F2E1E447A144}"/>
              </a:ext>
            </a:extLst>
          </p:cNvPr>
          <p:cNvSpPr txBox="1"/>
          <p:nvPr/>
        </p:nvSpPr>
        <p:spPr>
          <a:xfrm>
            <a:off x="8030678" y="7607492"/>
            <a:ext cx="587988"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A</a:t>
            </a:r>
          </a:p>
        </p:txBody>
      </p:sp>
      <p:sp>
        <p:nvSpPr>
          <p:cNvPr id="22" name="TextBox 21">
            <a:extLst>
              <a:ext uri="{FF2B5EF4-FFF2-40B4-BE49-F238E27FC236}">
                <a16:creationId xmlns:a16="http://schemas.microsoft.com/office/drawing/2014/main" id="{62679A6F-2826-EAAF-102C-9F8C7C4CC2D6}"/>
              </a:ext>
            </a:extLst>
          </p:cNvPr>
          <p:cNvSpPr txBox="1"/>
          <p:nvPr/>
        </p:nvSpPr>
        <p:spPr>
          <a:xfrm>
            <a:off x="11632679" y="4122555"/>
            <a:ext cx="58798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Z</a:t>
            </a:r>
          </a:p>
        </p:txBody>
      </p:sp>
      <p:pic>
        <p:nvPicPr>
          <p:cNvPr id="23" name="Picture 22">
            <a:extLst>
              <a:ext uri="{FF2B5EF4-FFF2-40B4-BE49-F238E27FC236}">
                <a16:creationId xmlns:a16="http://schemas.microsoft.com/office/drawing/2014/main" id="{4715F4A0-F000-75CB-12A7-6358F742D9C2}"/>
              </a:ext>
            </a:extLst>
          </p:cNvPr>
          <p:cNvPicPr>
            <a:picLocks noChangeAspect="1"/>
          </p:cNvPicPr>
          <p:nvPr/>
        </p:nvPicPr>
        <p:blipFill>
          <a:blip r:embed="rId9"/>
          <a:stretch>
            <a:fillRect/>
          </a:stretch>
        </p:blipFill>
        <p:spPr>
          <a:xfrm>
            <a:off x="9961074" y="3928192"/>
            <a:ext cx="1673452" cy="2451326"/>
          </a:xfrm>
          <a:prstGeom prst="rect">
            <a:avLst/>
          </a:prstGeom>
        </p:spPr>
      </p:pic>
      <p:pic>
        <p:nvPicPr>
          <p:cNvPr id="24" name="Picture 23">
            <a:extLst>
              <a:ext uri="{FF2B5EF4-FFF2-40B4-BE49-F238E27FC236}">
                <a16:creationId xmlns:a16="http://schemas.microsoft.com/office/drawing/2014/main" id="{4715F4A0-F000-75CB-12A7-6358F742D9C2}"/>
              </a:ext>
            </a:extLst>
          </p:cNvPr>
          <p:cNvPicPr>
            <a:picLocks noChangeAspect="1"/>
          </p:cNvPicPr>
          <p:nvPr/>
        </p:nvPicPr>
        <p:blipFill>
          <a:blip r:embed="rId9"/>
          <a:stretch>
            <a:fillRect/>
          </a:stretch>
        </p:blipFill>
        <p:spPr>
          <a:xfrm>
            <a:off x="8576793" y="5853971"/>
            <a:ext cx="1673452" cy="2451326"/>
          </a:xfrm>
          <a:prstGeom prst="rect">
            <a:avLst/>
          </a:prstGeom>
        </p:spPr>
      </p:pic>
    </p:spTree>
    <p:extLst>
      <p:ext uri="{BB962C8B-B14F-4D97-AF65-F5344CB8AC3E}">
        <p14:creationId xmlns:p14="http://schemas.microsoft.com/office/powerpoint/2010/main" val="35647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in)">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64" presetClass="path" presetSubtype="0" accel="50000" decel="50000" fill="hold" nodeType="clickEffect">
                                  <p:stCondLst>
                                    <p:cond delay="0"/>
                                  </p:stCondLst>
                                  <p:childTnLst>
                                    <p:animMotion origin="layout" path="M -0.00547 -0.00201 L 3.88889E-6 2.5166E-7 " pathEditMode="relative" rAng="0" ptsTypes="AA">
                                      <p:cBhvr>
                                        <p:cTn id="49" dur="2000" fill="hold"/>
                                        <p:tgtEl>
                                          <p:spTgt spid="23"/>
                                        </p:tgtEl>
                                        <p:attrNameLst>
                                          <p:attrName>ppt_x</p:attrName>
                                          <p:attrName>ppt_y</p:attrName>
                                        </p:attrNameLst>
                                      </p:cBhvr>
                                      <p:rCtr x="26900" y="9300"/>
                                    </p:animMotion>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nodeType="clickEffect">
                                  <p:stCondLst>
                                    <p:cond delay="0"/>
                                  </p:stCondLst>
                                  <p:childTnLst>
                                    <p:anim calcmode="lin" valueType="num">
                                      <p:cBhvr additive="base">
                                        <p:cTn id="53" dur="500"/>
                                        <p:tgtEl>
                                          <p:spTgt spid="23"/>
                                        </p:tgtEl>
                                        <p:attrNameLst>
                                          <p:attrName>ppt_y</p:attrName>
                                        </p:attrNameLst>
                                      </p:cBhvr>
                                      <p:tavLst>
                                        <p:tav tm="0">
                                          <p:val>
                                            <p:strVal val="#ppt_y"/>
                                          </p:val>
                                        </p:tav>
                                        <p:tav tm="100000">
                                          <p:val>
                                            <p:strVal val="#ppt_y+#ppt_h*1.125000"/>
                                          </p:val>
                                        </p:tav>
                                      </p:tavLst>
                                    </p:anim>
                                    <p:animEffect transition="out" filter="wipe(down)">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ircle(in)">
                                      <p:cBhvr>
                                        <p:cTn id="60" dur="10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64" presetClass="path" presetSubtype="0" accel="50000" decel="50000" fill="hold" nodeType="clickEffect">
                                  <p:stCondLst>
                                    <p:cond delay="0"/>
                                  </p:stCondLst>
                                  <p:childTnLst>
                                    <p:animMotion origin="layout" path="M -0.00547 -0.00201 L 3.88889E-6 2.5166E-7 " pathEditMode="relative" rAng="0" ptsTypes="AA">
                                      <p:cBhvr>
                                        <p:cTn id="64" dur="2000" fill="hold"/>
                                        <p:tgtEl>
                                          <p:spTgt spid="24"/>
                                        </p:tgtEl>
                                        <p:attrNameLst>
                                          <p:attrName>ppt_x</p:attrName>
                                          <p:attrName>ppt_y</p:attrName>
                                        </p:attrNameLst>
                                      </p:cBhvr>
                                      <p:rCtr x="26900" y="9300"/>
                                    </p:animMotion>
                                  </p:childTnLst>
                                </p:cTn>
                              </p:par>
                            </p:childTnLst>
                          </p:cTn>
                        </p:par>
                      </p:childTnLst>
                    </p:cTn>
                  </p:par>
                  <p:par>
                    <p:cTn id="65" fill="hold">
                      <p:stCondLst>
                        <p:cond delay="indefinite"/>
                      </p:stCondLst>
                      <p:childTnLst>
                        <p:par>
                          <p:cTn id="66" fill="hold">
                            <p:stCondLst>
                              <p:cond delay="0"/>
                            </p:stCondLst>
                            <p:childTnLst>
                              <p:par>
                                <p:cTn id="67" presetID="12" presetClass="exit" presetSubtype="4" fill="hold" nodeType="clickEffect">
                                  <p:stCondLst>
                                    <p:cond delay="0"/>
                                  </p:stCondLst>
                                  <p:childTnLst>
                                    <p:anim calcmode="lin" valueType="num">
                                      <p:cBhvr additive="base">
                                        <p:cTn id="68" dur="500"/>
                                        <p:tgtEl>
                                          <p:spTgt spid="24"/>
                                        </p:tgtEl>
                                        <p:attrNameLst>
                                          <p:attrName>ppt_y</p:attrName>
                                        </p:attrNameLst>
                                      </p:cBhvr>
                                      <p:tavLst>
                                        <p:tav tm="0">
                                          <p:val>
                                            <p:strVal val="#ppt_y"/>
                                          </p:val>
                                        </p:tav>
                                        <p:tav tm="100000">
                                          <p:val>
                                            <p:strVal val="#ppt_y+#ppt_h*1.125000"/>
                                          </p:val>
                                        </p:tav>
                                      </p:tavLst>
                                    </p:anim>
                                    <p:animEffect transition="out" filter="wipe(down)">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p:bldP spid="18" grpId="0"/>
      <p:bldP spid="20"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298" y="325464"/>
            <a:ext cx="17673234" cy="2881037"/>
          </a:xfrm>
          <a:prstGeom prst="rect">
            <a:avLst/>
          </a:prstGeom>
          <a:noFill/>
        </p:spPr>
        <p:txBody>
          <a:bodyPr wrap="square" lIns="91431" tIns="45716" rIns="91431" bIns="45716" rtlCol="0">
            <a:spAutoFit/>
          </a:bodyPr>
          <a:lstStyle/>
          <a:p>
            <a:pPr>
              <a:lnSpc>
                <a:spcPct val="150000"/>
              </a:lnSpc>
            </a:pPr>
            <a:r>
              <a:rPr lang="en-US" sz="4200" b="1">
                <a:solidFill>
                  <a:schemeClr val="accent5">
                    <a:lumMod val="50000"/>
                  </a:schemeClr>
                </a:solidFill>
                <a:latin typeface="Arial" panose="020B0604020202020204" pitchFamily="34" charset="0"/>
                <a:cs typeface="Arial" panose="020B0604020202020204" pitchFamily="34" charset="0"/>
              </a:rPr>
              <a:t>- Cho điểm M không thuộc đường thẳng a. Ta đã biết có một đường thẳng b đi qua điểm M và song song với đường thẳng a.</a:t>
            </a:r>
          </a:p>
          <a:p>
            <a:pPr>
              <a:lnSpc>
                <a:spcPct val="150000"/>
              </a:lnSpc>
            </a:pPr>
            <a:r>
              <a:rPr lang="en-US" sz="4200" b="1">
                <a:solidFill>
                  <a:schemeClr val="accent5">
                    <a:lumMod val="50000"/>
                  </a:schemeClr>
                </a:solidFill>
                <a:latin typeface="Arial" panose="020B0604020202020204" pitchFamily="34" charset="0"/>
                <a:cs typeface="Arial" panose="020B0604020202020204" pitchFamily="34" charset="0"/>
              </a:rPr>
              <a:t>Có duy nhất một đường thẳng b đi qua điểm M và b//a</a:t>
            </a:r>
          </a:p>
        </p:txBody>
      </p:sp>
      <p:pic>
        <p:nvPicPr>
          <p:cNvPr id="6" name="image145.png"/>
          <p:cNvPicPr/>
          <p:nvPr/>
        </p:nvPicPr>
        <p:blipFill>
          <a:blip r:embed="rId2"/>
          <a:srcRect/>
          <a:stretch>
            <a:fillRect/>
          </a:stretch>
        </p:blipFill>
        <p:spPr>
          <a:xfrm>
            <a:off x="2092271" y="3361196"/>
            <a:ext cx="13646259" cy="6542222"/>
          </a:xfrm>
          <a:prstGeom prst="rect">
            <a:avLst/>
          </a:prstGeom>
          <a:ln/>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13942578" y="2131730"/>
            <a:ext cx="2347974" cy="2347974"/>
          </a:xfrm>
          <a:prstGeom prst="rect">
            <a:avLst/>
          </a:prstGeom>
        </p:spPr>
      </p:pic>
      <p:pic>
        <p:nvPicPr>
          <p:cNvPr id="7"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20790">
            <a:off x="15129365" y="3116032"/>
            <a:ext cx="2219717" cy="2219717"/>
          </a:xfrm>
          <a:prstGeom prst="rect">
            <a:avLst/>
          </a:prstGeom>
        </p:spPr>
      </p:pic>
    </p:spTree>
    <p:extLst>
      <p:ext uri="{BB962C8B-B14F-4D97-AF65-F5344CB8AC3E}">
        <p14:creationId xmlns:p14="http://schemas.microsoft.com/office/powerpoint/2010/main" val="29149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45.png"/>
          <p:cNvPicPr/>
          <p:nvPr/>
        </p:nvPicPr>
        <p:blipFill>
          <a:blip r:embed="rId2"/>
          <a:srcRect/>
          <a:stretch>
            <a:fillRect/>
          </a:stretch>
        </p:blipFill>
        <p:spPr>
          <a:xfrm>
            <a:off x="2899572" y="395207"/>
            <a:ext cx="11560347" cy="3835833"/>
          </a:xfrm>
          <a:prstGeom prst="rect">
            <a:avLst/>
          </a:prstGeom>
          <a:ln/>
        </p:spPr>
      </p:pic>
      <p:sp>
        <p:nvSpPr>
          <p:cNvPr id="7" name="TextBox 6"/>
          <p:cNvSpPr txBox="1"/>
          <p:nvPr/>
        </p:nvSpPr>
        <p:spPr>
          <a:xfrm>
            <a:off x="511445" y="4765730"/>
            <a:ext cx="17776556" cy="4939806"/>
          </a:xfrm>
          <a:prstGeom prst="rect">
            <a:avLst/>
          </a:prstGeom>
          <a:noFill/>
        </p:spPr>
        <p:txBody>
          <a:bodyPr wrap="square" lIns="91431" tIns="45716" rIns="91431" bIns="45716" rtlCol="0">
            <a:spAutoFit/>
          </a:bodyPr>
          <a:lstStyle/>
          <a:p>
            <a:pPr>
              <a:lnSpc>
                <a:spcPct val="150000"/>
              </a:lnSpc>
            </a:pPr>
            <a:r>
              <a:rPr lang="en-US" sz="4200" b="1">
                <a:solidFill>
                  <a:srgbClr val="C00000"/>
                </a:solidFill>
                <a:latin typeface="Arial" panose="020B0604020202020204" pitchFamily="34" charset="0"/>
                <a:cs typeface="Arial" panose="020B0604020202020204" pitchFamily="34" charset="0"/>
              </a:rPr>
              <a:t>Tiên đề euclid về đường thẳng song song:</a:t>
            </a:r>
          </a:p>
          <a:p>
            <a:pPr>
              <a:lnSpc>
                <a:spcPct val="150000"/>
              </a:lnSpc>
            </a:pPr>
            <a:r>
              <a:rPr lang="en-US" sz="4200" b="1">
                <a:solidFill>
                  <a:schemeClr val="accent5">
                    <a:lumMod val="50000"/>
                  </a:schemeClr>
                </a:solidFill>
                <a:latin typeface="Arial" panose="020B0604020202020204" pitchFamily="34" charset="0"/>
                <a:cs typeface="Arial" panose="020B0604020202020204" pitchFamily="34" charset="0"/>
              </a:rPr>
              <a:t>- Qua một điểm ở ngoài một đường thẳng chỉ có một đường thẳng song song với đường thẳng đó.</a:t>
            </a:r>
          </a:p>
          <a:p>
            <a:pPr>
              <a:lnSpc>
                <a:spcPct val="150000"/>
              </a:lnSpc>
            </a:pPr>
            <a:r>
              <a:rPr lang="en-US" sz="4200" b="1">
                <a:solidFill>
                  <a:schemeClr val="accent5">
                    <a:lumMod val="50000"/>
                  </a:schemeClr>
                </a:solidFill>
                <a:latin typeface="Arial" panose="020B0604020202020204" pitchFamily="34" charset="0"/>
                <a:cs typeface="Arial" panose="020B0604020202020204" pitchFamily="34" charset="0"/>
              </a:rPr>
              <a:t>- Nếu hai đường thẳng cùng đi qua điểm M và song song với đường thẳng a (M không thuộc a</a:t>
            </a:r>
            <a:r>
              <a:rPr lang="en-US" sz="4200" b="1" baseline="-25000">
                <a:solidFill>
                  <a:schemeClr val="accent5">
                    <a:lumMod val="50000"/>
                  </a:schemeClr>
                </a:solidFill>
                <a:latin typeface="Arial" panose="020B0604020202020204" pitchFamily="34" charset="0"/>
                <a:cs typeface="Arial" panose="020B0604020202020204" pitchFamily="34" charset="0"/>
              </a:rPr>
              <a:t> </a:t>
            </a:r>
            <a:r>
              <a:rPr lang="en-US" sz="4200" b="1">
                <a:solidFill>
                  <a:schemeClr val="accent5">
                    <a:lumMod val="50000"/>
                  </a:schemeClr>
                </a:solidFill>
                <a:latin typeface="Arial" panose="020B0604020202020204" pitchFamily="34" charset="0"/>
                <a:cs typeface="Arial" panose="020B0604020202020204" pitchFamily="34" charset="0"/>
              </a:rPr>
              <a:t>) Thì hai đường thẳng đó trùng nhau</a:t>
            </a:r>
            <a:r>
              <a:rPr lang="en-US" sz="4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149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64" y="766349"/>
            <a:ext cx="17962536" cy="5632303"/>
          </a:xfrm>
          <a:prstGeom prst="rect">
            <a:avLst/>
          </a:prstGeom>
          <a:noFill/>
        </p:spPr>
        <p:txBody>
          <a:bodyPr wrap="square" lIns="91431" tIns="45716" rIns="91431" bIns="45716" rtlCol="0">
            <a:spAutoFit/>
          </a:bodyPr>
          <a:lstStyle/>
          <a:p>
            <a:pPr>
              <a:lnSpc>
                <a:spcPct val="150000"/>
              </a:lnSpc>
            </a:pPr>
            <a:r>
              <a:rPr lang="en-US" sz="4000">
                <a:latin typeface="Arial" panose="020B0604020202020204" pitchFamily="34" charset="0"/>
                <a:cs typeface="Arial" panose="020B0604020202020204" pitchFamily="34" charset="0"/>
              </a:rPr>
              <a:t>     Trên tờ giấy (bìa mỏng), cho hai đường thẳng song song a, b và đường thẳng c cắt cả hai đường thẳng a,b lần lượt tại các điểm A,B (Hình 40).</a:t>
            </a:r>
          </a:p>
          <a:p>
            <a:pPr>
              <a:lnSpc>
                <a:spcPct val="150000"/>
              </a:lnSpc>
            </a:pPr>
            <a:r>
              <a:rPr lang="en-US" sz="4000">
                <a:latin typeface="Arial" panose="020B0604020202020204" pitchFamily="34" charset="0"/>
                <a:cs typeface="Arial" panose="020B0604020202020204" pitchFamily="34" charset="0"/>
              </a:rPr>
              <a:t>a) Cắt ra từ tờ giấy hai góc đồng vị</a:t>
            </a:r>
            <a:r>
              <a:rPr lang="en-US" sz="4000" baseline="-25000">
                <a:latin typeface="Arial" panose="020B0604020202020204" pitchFamily="34" charset="0"/>
                <a:cs typeface="Arial" panose="020B0604020202020204" pitchFamily="34" charset="0"/>
              </a:rPr>
              <a:t> </a:t>
            </a:r>
            <a:r>
              <a:rPr lang="en-US" sz="4000" i="1">
                <a:latin typeface="Arial" panose="020B0604020202020204" pitchFamily="34" charset="0"/>
                <a:cs typeface="Arial" panose="020B0604020202020204" pitchFamily="34" charset="0"/>
              </a:rPr>
              <a:t>A</a:t>
            </a:r>
            <a:r>
              <a:rPr lang="en-US" sz="4000" i="1" baseline="-25000">
                <a:latin typeface="Arial" panose="020B0604020202020204" pitchFamily="34" charset="0"/>
                <a:cs typeface="Arial" panose="020B0604020202020204" pitchFamily="34" charset="0"/>
              </a:rPr>
              <a:t>1  </a:t>
            </a:r>
            <a:r>
              <a:rPr lang="en-US" sz="4000">
                <a:latin typeface="Arial" panose="020B0604020202020204" pitchFamily="34" charset="0"/>
                <a:cs typeface="Arial" panose="020B0604020202020204" pitchFamily="34" charset="0"/>
              </a:rPr>
              <a:t>và</a:t>
            </a:r>
            <a:r>
              <a:rPr lang="en-US" sz="4000" i="1">
                <a:latin typeface="Arial" panose="020B0604020202020204" pitchFamily="34" charset="0"/>
                <a:cs typeface="Arial" panose="020B0604020202020204" pitchFamily="34" charset="0"/>
              </a:rPr>
              <a:t> B</a:t>
            </a:r>
            <a:r>
              <a:rPr lang="en-US" sz="4000" i="1" baseline="-25000">
                <a:latin typeface="Arial" panose="020B0604020202020204" pitchFamily="34" charset="0"/>
                <a:cs typeface="Arial" panose="020B0604020202020204" pitchFamily="34" charset="0"/>
              </a:rPr>
              <a:t>1</a:t>
            </a:r>
            <a:r>
              <a:rPr lang="en-US" sz="4000">
                <a:latin typeface="Arial" panose="020B0604020202020204" pitchFamily="34" charset="0"/>
                <a:cs typeface="Arial" panose="020B0604020202020204" pitchFamily="34" charset="0"/>
              </a:rPr>
              <a:t>  (H41)</a:t>
            </a:r>
          </a:p>
          <a:p>
            <a:pPr>
              <a:lnSpc>
                <a:spcPct val="150000"/>
              </a:lnSpc>
            </a:pPr>
            <a:r>
              <a:rPr lang="en-US" sz="4000">
                <a:latin typeface="Arial" panose="020B0604020202020204" pitchFamily="34" charset="0"/>
                <a:cs typeface="Arial" panose="020B0604020202020204" pitchFamily="34" charset="0"/>
              </a:rPr>
              <a:t>b) Dịch chuyển miếng giấy màu vàng cho trùng với miếng giấy màu xanh sao cho góc  trùng với </a:t>
            </a:r>
            <a:r>
              <a:rPr lang="en-US" sz="4000" i="1">
                <a:latin typeface="Arial" panose="020B0604020202020204" pitchFamily="34" charset="0"/>
                <a:cs typeface="Arial" panose="020B0604020202020204" pitchFamily="34" charset="0"/>
              </a:rPr>
              <a:t>A</a:t>
            </a:r>
            <a:r>
              <a:rPr lang="en-US" sz="4000" i="1" baseline="-25000">
                <a:latin typeface="Arial" panose="020B0604020202020204" pitchFamily="34" charset="0"/>
                <a:cs typeface="Arial" panose="020B0604020202020204" pitchFamily="34" charset="0"/>
              </a:rPr>
              <a:t>1 </a:t>
            </a:r>
            <a:r>
              <a:rPr lang="en-US" sz="4000">
                <a:latin typeface="Arial" panose="020B0604020202020204" pitchFamily="34" charset="0"/>
                <a:cs typeface="Arial" panose="020B0604020202020204" pitchFamily="34" charset="0"/>
              </a:rPr>
              <a:t>góc </a:t>
            </a:r>
            <a:r>
              <a:rPr lang="en-US" sz="4000" i="1">
                <a:latin typeface="Arial" panose="020B0604020202020204" pitchFamily="34" charset="0"/>
                <a:cs typeface="Arial" panose="020B0604020202020204" pitchFamily="34" charset="0"/>
              </a:rPr>
              <a:t>B</a:t>
            </a:r>
            <a:r>
              <a:rPr lang="en-US" sz="4000" i="1" baseline="-25000">
                <a:latin typeface="Arial" panose="020B0604020202020204" pitchFamily="34" charset="0"/>
                <a:cs typeface="Arial" panose="020B0604020202020204" pitchFamily="34" charset="0"/>
              </a:rPr>
              <a:t>1 </a:t>
            </a:r>
            <a:endParaRPr lang="en-US" sz="4000">
              <a:latin typeface="Arial" panose="020B0604020202020204" pitchFamily="34" charset="0"/>
              <a:cs typeface="Arial" panose="020B0604020202020204" pitchFamily="34" charset="0"/>
            </a:endParaRPr>
          </a:p>
          <a:p>
            <a:pPr>
              <a:lnSpc>
                <a:spcPct val="150000"/>
              </a:lnSpc>
            </a:pPr>
            <a:endParaRPr lang="en-US" sz="4000">
              <a:latin typeface="Arial" panose="020B0604020202020204" pitchFamily="34" charset="0"/>
              <a:cs typeface="Arial" panose="020B0604020202020204" pitchFamily="34" charset="0"/>
            </a:endParaRPr>
          </a:p>
        </p:txBody>
      </p:sp>
      <p:pic>
        <p:nvPicPr>
          <p:cNvPr id="64514" name="Picture 2"/>
          <p:cNvPicPr>
            <a:picLocks noChangeAspect="1" noChangeArrowheads="1"/>
          </p:cNvPicPr>
          <p:nvPr/>
        </p:nvPicPr>
        <p:blipFill>
          <a:blip r:embed="rId2"/>
          <a:srcRect/>
          <a:stretch>
            <a:fillRect/>
          </a:stretch>
        </p:blipFill>
        <p:spPr bwMode="auto">
          <a:xfrm>
            <a:off x="6627099" y="5162874"/>
            <a:ext cx="11660901" cy="4833534"/>
          </a:xfrm>
          <a:prstGeom prst="rect">
            <a:avLst/>
          </a:prstGeom>
          <a:noFill/>
          <a:ln w="9525">
            <a:noFill/>
            <a:miter lim="800000"/>
            <a:headEnd/>
            <a:tailEnd/>
          </a:ln>
          <a:effectLst/>
        </p:spPr>
      </p:pic>
      <p:pic>
        <p:nvPicPr>
          <p:cNvPr id="64519" name="Picture 7"/>
          <p:cNvPicPr>
            <a:picLocks noChangeAspect="1" noChangeArrowheads="1"/>
          </p:cNvPicPr>
          <p:nvPr/>
        </p:nvPicPr>
        <p:blipFill>
          <a:blip r:embed="rId3"/>
          <a:srcRect/>
          <a:stretch>
            <a:fillRect/>
          </a:stretch>
        </p:blipFill>
        <p:spPr bwMode="auto">
          <a:xfrm>
            <a:off x="4128605" y="7516921"/>
            <a:ext cx="1892487" cy="1074114"/>
          </a:xfrm>
          <a:prstGeom prst="rect">
            <a:avLst/>
          </a:prstGeom>
          <a:noFill/>
          <a:ln w="9525">
            <a:noFill/>
            <a:miter lim="800000"/>
            <a:headEnd/>
            <a:tailEnd/>
          </a:ln>
          <a:effectLst/>
        </p:spPr>
      </p:pic>
      <p:pic>
        <p:nvPicPr>
          <p:cNvPr id="64521" name="Picture 9"/>
          <p:cNvPicPr>
            <a:picLocks noChangeAspect="1" noChangeArrowheads="1"/>
          </p:cNvPicPr>
          <p:nvPr/>
        </p:nvPicPr>
        <p:blipFill>
          <a:blip r:embed="rId4"/>
          <a:srcRect/>
          <a:stretch>
            <a:fillRect/>
          </a:stretch>
        </p:blipFill>
        <p:spPr bwMode="auto">
          <a:xfrm>
            <a:off x="3552746" y="9179112"/>
            <a:ext cx="1846481" cy="1107888"/>
          </a:xfrm>
          <a:prstGeom prst="rect">
            <a:avLst/>
          </a:prstGeom>
          <a:noFill/>
          <a:ln w="9525">
            <a:noFill/>
            <a:miter lim="800000"/>
            <a:headEnd/>
            <a:tailEnd/>
          </a:ln>
          <a:effectLst/>
        </p:spPr>
      </p:pic>
      <p:pic>
        <p:nvPicPr>
          <p:cNvPr id="64522" name="Picture 10"/>
          <p:cNvPicPr>
            <a:picLocks noChangeAspect="1" noChangeArrowheads="1"/>
          </p:cNvPicPr>
          <p:nvPr/>
        </p:nvPicPr>
        <p:blipFill>
          <a:blip r:embed="rId5"/>
          <a:srcRect/>
          <a:stretch>
            <a:fillRect/>
          </a:stretch>
        </p:blipFill>
        <p:spPr bwMode="auto">
          <a:xfrm>
            <a:off x="1" y="8184071"/>
            <a:ext cx="3612320" cy="1605476"/>
          </a:xfrm>
          <a:prstGeom prst="rect">
            <a:avLst/>
          </a:prstGeom>
          <a:noFill/>
          <a:ln w="9525">
            <a:noFill/>
            <a:miter lim="800000"/>
            <a:headEnd/>
            <a:tailEnd/>
          </a:ln>
          <a:effectLst/>
        </p:spPr>
      </p:pic>
      <p:pic>
        <p:nvPicPr>
          <p:cNvPr id="16" name="Picture 7"/>
          <p:cNvPicPr>
            <a:picLocks noChangeAspect="1" noChangeArrowheads="1"/>
          </p:cNvPicPr>
          <p:nvPr/>
        </p:nvPicPr>
        <p:blipFill>
          <a:blip r:embed="rId3"/>
          <a:srcRect/>
          <a:stretch>
            <a:fillRect/>
          </a:stretch>
        </p:blipFill>
        <p:spPr bwMode="auto">
          <a:xfrm>
            <a:off x="9192677" y="8094234"/>
            <a:ext cx="1892487" cy="1074114"/>
          </a:xfrm>
          <a:prstGeom prst="rect">
            <a:avLst/>
          </a:prstGeom>
          <a:noFill/>
          <a:ln w="9525">
            <a:noFill/>
            <a:miter lim="800000"/>
            <a:headEnd/>
            <a:tailEnd/>
          </a:ln>
          <a:effectLst/>
        </p:spPr>
      </p:pic>
      <p:pic>
        <p:nvPicPr>
          <p:cNvPr id="17" name="Picture 9"/>
          <p:cNvPicPr>
            <a:picLocks noChangeAspect="1" noChangeArrowheads="1"/>
          </p:cNvPicPr>
          <p:nvPr/>
        </p:nvPicPr>
        <p:blipFill>
          <a:blip r:embed="rId4"/>
          <a:srcRect/>
          <a:stretch>
            <a:fillRect/>
          </a:stretch>
        </p:blipFill>
        <p:spPr bwMode="auto">
          <a:xfrm>
            <a:off x="11011306" y="6083327"/>
            <a:ext cx="1846481" cy="1107888"/>
          </a:xfrm>
          <a:prstGeom prst="rect">
            <a:avLst/>
          </a:prstGeom>
          <a:noFill/>
          <a:ln w="9525">
            <a:noFill/>
            <a:miter lim="800000"/>
            <a:headEnd/>
            <a:tailEnd/>
          </a:ln>
          <a:effectLst/>
        </p:spPr>
      </p:pic>
      <p:sp>
        <p:nvSpPr>
          <p:cNvPr id="9" name="Rectangle: Rounded Corners 11">
            <a:extLst>
              <a:ext uri="{FF2B5EF4-FFF2-40B4-BE49-F238E27FC236}">
                <a16:creationId xmlns:a16="http://schemas.microsoft.com/office/drawing/2014/main" id="{4C7096A1-D4DB-B72C-6488-69171EF30AAA}"/>
              </a:ext>
            </a:extLst>
          </p:cNvPr>
          <p:cNvSpPr/>
          <p:nvPr/>
        </p:nvSpPr>
        <p:spPr>
          <a:xfrm>
            <a:off x="4989216" y="42275"/>
            <a:ext cx="7468333" cy="6530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Tính chất hai đường thẳng song song.</a:t>
            </a:r>
            <a:endParaRPr lang="en-US"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01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64522"/>
                                        </p:tgtEl>
                                        <p:attrNameLst>
                                          <p:attrName>style.visibility</p:attrName>
                                        </p:attrNameLst>
                                      </p:cBhvr>
                                      <p:to>
                                        <p:strVal val="visible"/>
                                      </p:to>
                                    </p:set>
                                    <p:animEffect transition="in" filter="box(in)">
                                      <p:cBhvr>
                                        <p:cTn id="10" dur="500"/>
                                        <p:tgtEl>
                                          <p:spTgt spid="64522"/>
                                        </p:tgtEl>
                                      </p:cBhvr>
                                    </p:animEffect>
                                  </p:childTnLst>
                                </p:cTn>
                              </p:par>
                              <p:par>
                                <p:cTn id="11" presetID="4" presetClass="entr" presetSubtype="16" fill="hold" nodeType="withEffect">
                                  <p:stCondLst>
                                    <p:cond delay="0"/>
                                  </p:stCondLst>
                                  <p:childTnLst>
                                    <p:set>
                                      <p:cBhvr>
                                        <p:cTn id="12" dur="1" fill="hold">
                                          <p:stCondLst>
                                            <p:cond delay="0"/>
                                          </p:stCondLst>
                                        </p:cTn>
                                        <p:tgtEl>
                                          <p:spTgt spid="64519"/>
                                        </p:tgtEl>
                                        <p:attrNameLst>
                                          <p:attrName>style.visibility</p:attrName>
                                        </p:attrNameLst>
                                      </p:cBhvr>
                                      <p:to>
                                        <p:strVal val="visible"/>
                                      </p:to>
                                    </p:set>
                                    <p:animEffect transition="in" filter="box(in)">
                                      <p:cBhvr>
                                        <p:cTn id="13" dur="500"/>
                                        <p:tgtEl>
                                          <p:spTgt spid="64519"/>
                                        </p:tgtEl>
                                      </p:cBhvr>
                                    </p:animEffect>
                                  </p:childTnLst>
                                </p:cTn>
                              </p:par>
                              <p:par>
                                <p:cTn id="14" presetID="4" presetClass="entr" presetSubtype="16" fill="hold" nodeType="withEffect">
                                  <p:stCondLst>
                                    <p:cond delay="0"/>
                                  </p:stCondLst>
                                  <p:childTnLst>
                                    <p:set>
                                      <p:cBhvr>
                                        <p:cTn id="15" dur="1" fill="hold">
                                          <p:stCondLst>
                                            <p:cond delay="0"/>
                                          </p:stCondLst>
                                        </p:cTn>
                                        <p:tgtEl>
                                          <p:spTgt spid="64521"/>
                                        </p:tgtEl>
                                        <p:attrNameLst>
                                          <p:attrName>style.visibility</p:attrName>
                                        </p:attrNameLst>
                                      </p:cBhvr>
                                      <p:to>
                                        <p:strVal val="visible"/>
                                      </p:to>
                                    </p:set>
                                    <p:animEffect transition="in" filter="box(in)">
                                      <p:cBhvr>
                                        <p:cTn id="16" dur="500"/>
                                        <p:tgtEl>
                                          <p:spTgt spid="64521"/>
                                        </p:tgtEl>
                                      </p:cBhvr>
                                    </p:animEffect>
                                  </p:childTnLst>
                                </p:cTn>
                              </p:par>
                              <p:par>
                                <p:cTn id="17" presetID="4" presetClass="entr" presetSubtype="16" fill="hold" nodeType="withEffect">
                                  <p:stCondLst>
                                    <p:cond delay="0"/>
                                  </p:stCondLst>
                                  <p:childTnLst>
                                    <p:set>
                                      <p:cBhvr>
                                        <p:cTn id="18" dur="1" fill="hold">
                                          <p:stCondLst>
                                            <p:cond delay="0"/>
                                          </p:stCondLst>
                                        </p:cTn>
                                        <p:tgtEl>
                                          <p:spTgt spid="64514"/>
                                        </p:tgtEl>
                                        <p:attrNameLst>
                                          <p:attrName>style.visibility</p:attrName>
                                        </p:attrNameLst>
                                      </p:cBhvr>
                                      <p:to>
                                        <p:strVal val="visible"/>
                                      </p:to>
                                    </p:set>
                                    <p:animEffect transition="in" filter="box(in)">
                                      <p:cBhvr>
                                        <p:cTn id="19" dur="500"/>
                                        <p:tgtEl>
                                          <p:spTgt spid="645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64519"/>
                                        </p:tgtEl>
                                      </p:cBhvr>
                                    </p:animEffect>
                                    <p:set>
                                      <p:cBhvr>
                                        <p:cTn id="24" dur="1" fill="hold">
                                          <p:stCondLst>
                                            <p:cond delay="1999"/>
                                          </p:stCondLst>
                                        </p:cTn>
                                        <p:tgtEl>
                                          <p:spTgt spid="6451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64521"/>
                                        </p:tgtEl>
                                      </p:cBhvr>
                                    </p:animEffect>
                                    <p:set>
                                      <p:cBhvr>
                                        <p:cTn id="27" dur="1" fill="hold">
                                          <p:stCondLst>
                                            <p:cond delay="1999"/>
                                          </p:stCondLst>
                                        </p:cTn>
                                        <p:tgtEl>
                                          <p:spTgt spid="6452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64522"/>
                                        </p:tgtEl>
                                      </p:cBhvr>
                                    </p:animEffect>
                                    <p:set>
                                      <p:cBhvr>
                                        <p:cTn id="30" dur="1" fill="hold">
                                          <p:stCondLst>
                                            <p:cond delay="1999"/>
                                          </p:stCondLst>
                                        </p:cTn>
                                        <p:tgtEl>
                                          <p:spTgt spid="645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31" y="328694"/>
            <a:ext cx="10133309" cy="6355065"/>
          </a:xfrm>
          <a:prstGeom prst="rect">
            <a:avLst/>
          </a:prstGeom>
          <a:noFill/>
        </p:spPr>
        <p:txBody>
          <a:bodyPr wrap="square" lIns="91431" tIns="45716" rIns="91431" bIns="45716" rtlCol="0">
            <a:spAutoFit/>
          </a:bodyPr>
          <a:lstStyle/>
          <a:p>
            <a:pPr>
              <a:lnSpc>
                <a:spcPct val="200000"/>
              </a:lnSpc>
            </a:pPr>
            <a:r>
              <a:rPr lang="en-US" sz="4200" b="1">
                <a:solidFill>
                  <a:schemeClr val="accent1">
                    <a:lumMod val="75000"/>
                  </a:schemeClr>
                </a:solidFill>
                <a:latin typeface="Arial" panose="020B0604020202020204" pitchFamily="34" charset="0"/>
                <a:cs typeface="Arial" panose="020B0604020202020204" pitchFamily="34" charset="0"/>
              </a:rPr>
              <a:t>- Hai Góc đồng vị </a:t>
            </a:r>
            <a:r>
              <a:rPr lang="en-US" sz="4200" b="1" i="1">
                <a:solidFill>
                  <a:schemeClr val="accent1">
                    <a:lumMod val="75000"/>
                  </a:schemeClr>
                </a:solidFill>
                <a:latin typeface="Arial" panose="020B0604020202020204" pitchFamily="34" charset="0"/>
                <a:cs typeface="Arial" panose="020B0604020202020204" pitchFamily="34" charset="0"/>
              </a:rPr>
              <a:t>A</a:t>
            </a:r>
            <a:r>
              <a:rPr lang="en-US" sz="4200" b="1" i="1" baseline="-25000">
                <a:solidFill>
                  <a:schemeClr val="accent1">
                    <a:lumMod val="75000"/>
                  </a:schemeClr>
                </a:solidFill>
                <a:latin typeface="Arial" panose="020B0604020202020204" pitchFamily="34" charset="0"/>
                <a:cs typeface="Arial" panose="020B0604020202020204" pitchFamily="34" charset="0"/>
              </a:rPr>
              <a:t>1  </a:t>
            </a:r>
            <a:r>
              <a:rPr lang="en-US" sz="4200" b="1">
                <a:solidFill>
                  <a:schemeClr val="accent1">
                    <a:lumMod val="75000"/>
                  </a:schemeClr>
                </a:solidFill>
                <a:latin typeface="Arial" panose="020B0604020202020204" pitchFamily="34" charset="0"/>
                <a:cs typeface="Arial" panose="020B0604020202020204" pitchFamily="34" charset="0"/>
              </a:rPr>
              <a:t>và</a:t>
            </a:r>
            <a:r>
              <a:rPr lang="en-US" sz="4200" b="1" i="1">
                <a:solidFill>
                  <a:schemeClr val="accent1">
                    <a:lumMod val="75000"/>
                  </a:schemeClr>
                </a:solidFill>
                <a:latin typeface="Arial" panose="020B0604020202020204" pitchFamily="34" charset="0"/>
                <a:cs typeface="Arial" panose="020B0604020202020204" pitchFamily="34" charset="0"/>
              </a:rPr>
              <a:t> B</a:t>
            </a:r>
            <a:r>
              <a:rPr lang="en-US" sz="4200" b="1" i="1" baseline="-25000">
                <a:solidFill>
                  <a:schemeClr val="accent1">
                    <a:lumMod val="75000"/>
                  </a:schemeClr>
                </a:solidFill>
                <a:latin typeface="Arial" panose="020B0604020202020204" pitchFamily="34" charset="0"/>
                <a:cs typeface="Arial" panose="020B0604020202020204" pitchFamily="34" charset="0"/>
              </a:rPr>
              <a:t>1</a:t>
            </a:r>
            <a:r>
              <a:rPr lang="en-US" sz="4200" b="1">
                <a:solidFill>
                  <a:schemeClr val="accent1">
                    <a:lumMod val="75000"/>
                  </a:schemeClr>
                </a:solidFill>
                <a:latin typeface="Arial" panose="020B0604020202020204" pitchFamily="34" charset="0"/>
                <a:cs typeface="Arial" panose="020B0604020202020204" pitchFamily="34" charset="0"/>
              </a:rPr>
              <a:t> bằng nhau ;</a:t>
            </a:r>
          </a:p>
          <a:p>
            <a:pPr>
              <a:lnSpc>
                <a:spcPct val="200000"/>
              </a:lnSpc>
            </a:pPr>
            <a:r>
              <a:rPr lang="en-US" sz="4200" b="1">
                <a:solidFill>
                  <a:schemeClr val="accent1">
                    <a:lumMod val="75000"/>
                  </a:schemeClr>
                </a:solidFill>
                <a:latin typeface="Arial" panose="020B0604020202020204" pitchFamily="34" charset="0"/>
                <a:cs typeface="Arial" panose="020B0604020202020204" pitchFamily="34" charset="0"/>
              </a:rPr>
              <a:t>- Hai góc so le trong </a:t>
            </a:r>
            <a:r>
              <a:rPr lang="en-US" sz="4200" b="1" i="1">
                <a:solidFill>
                  <a:schemeClr val="accent1">
                    <a:lumMod val="75000"/>
                  </a:schemeClr>
                </a:solidFill>
                <a:latin typeface="Arial" panose="020B0604020202020204" pitchFamily="34" charset="0"/>
                <a:cs typeface="Arial" panose="020B0604020202020204" pitchFamily="34" charset="0"/>
              </a:rPr>
              <a:t>A</a:t>
            </a:r>
            <a:r>
              <a:rPr lang="en-US" sz="4200" b="1" i="1" baseline="-25000">
                <a:solidFill>
                  <a:schemeClr val="accent1">
                    <a:lumMod val="75000"/>
                  </a:schemeClr>
                </a:solidFill>
                <a:latin typeface="Arial" panose="020B0604020202020204" pitchFamily="34" charset="0"/>
                <a:cs typeface="Arial" panose="020B0604020202020204" pitchFamily="34" charset="0"/>
              </a:rPr>
              <a:t>1  </a:t>
            </a:r>
            <a:r>
              <a:rPr lang="en-US" sz="4200" b="1">
                <a:solidFill>
                  <a:schemeClr val="accent1">
                    <a:lumMod val="75000"/>
                  </a:schemeClr>
                </a:solidFill>
                <a:latin typeface="Arial" panose="020B0604020202020204" pitchFamily="34" charset="0"/>
                <a:cs typeface="Arial" panose="020B0604020202020204" pitchFamily="34" charset="0"/>
              </a:rPr>
              <a:t>và</a:t>
            </a:r>
            <a:r>
              <a:rPr lang="en-US" sz="4200" b="1" i="1">
                <a:solidFill>
                  <a:schemeClr val="accent1">
                    <a:lumMod val="75000"/>
                  </a:schemeClr>
                </a:solidFill>
                <a:latin typeface="Arial" panose="020B0604020202020204" pitchFamily="34" charset="0"/>
                <a:cs typeface="Arial" panose="020B0604020202020204" pitchFamily="34" charset="0"/>
              </a:rPr>
              <a:t> B</a:t>
            </a:r>
            <a:r>
              <a:rPr lang="en-US" sz="4200" b="1" i="1" baseline="-25000">
                <a:solidFill>
                  <a:schemeClr val="accent1">
                    <a:lumMod val="75000"/>
                  </a:schemeClr>
                </a:solidFill>
                <a:latin typeface="Arial" panose="020B0604020202020204" pitchFamily="34" charset="0"/>
                <a:cs typeface="Arial" panose="020B0604020202020204" pitchFamily="34" charset="0"/>
              </a:rPr>
              <a:t>2</a:t>
            </a:r>
            <a:r>
              <a:rPr lang="en-US" sz="4200" b="1">
                <a:solidFill>
                  <a:schemeClr val="accent1">
                    <a:lumMod val="75000"/>
                  </a:schemeClr>
                </a:solidFill>
                <a:latin typeface="Arial" panose="020B0604020202020204" pitchFamily="34" charset="0"/>
                <a:cs typeface="Arial" panose="020B0604020202020204" pitchFamily="34" charset="0"/>
              </a:rPr>
              <a:t> bằng nhau .</a:t>
            </a:r>
          </a:p>
          <a:p>
            <a:pPr>
              <a:lnSpc>
                <a:spcPct val="200000"/>
              </a:lnSpc>
            </a:pPr>
            <a:r>
              <a:rPr lang="en-US" sz="4200" b="1">
                <a:solidFill>
                  <a:schemeClr val="accent1">
                    <a:lumMod val="75000"/>
                  </a:schemeClr>
                </a:solidFill>
                <a:latin typeface="Arial" panose="020B0604020202020204" pitchFamily="34" charset="0"/>
                <a:cs typeface="Arial" panose="020B0604020202020204" pitchFamily="34" charset="0"/>
              </a:rPr>
              <a:t> </a:t>
            </a:r>
          </a:p>
          <a:p>
            <a:pPr>
              <a:lnSpc>
                <a:spcPct val="200000"/>
              </a:lnSpc>
            </a:pPr>
            <a:endParaRPr lang="en-US" sz="4200" b="1">
              <a:solidFill>
                <a:schemeClr val="accent1">
                  <a:lumMod val="75000"/>
                </a:schemeClr>
              </a:solidFill>
              <a:latin typeface="Arial" panose="020B0604020202020204" pitchFamily="34" charset="0"/>
              <a:cs typeface="Arial" panose="020B0604020202020204" pitchFamily="34" charset="0"/>
            </a:endParaRPr>
          </a:p>
        </p:txBody>
      </p:sp>
      <p:pic>
        <p:nvPicPr>
          <p:cNvPr id="65538" name="Picture 2"/>
          <p:cNvPicPr>
            <a:picLocks noChangeAspect="1" noChangeArrowheads="1"/>
          </p:cNvPicPr>
          <p:nvPr/>
        </p:nvPicPr>
        <p:blipFill>
          <a:blip r:embed="rId2"/>
          <a:srcRect/>
          <a:stretch>
            <a:fillRect/>
          </a:stretch>
        </p:blipFill>
        <p:spPr bwMode="auto">
          <a:xfrm>
            <a:off x="10168373" y="409616"/>
            <a:ext cx="8119628" cy="3821423"/>
          </a:xfrm>
          <a:prstGeom prst="rect">
            <a:avLst/>
          </a:prstGeom>
          <a:noFill/>
          <a:ln w="9525">
            <a:noFill/>
            <a:miter lim="800000"/>
            <a:headEnd/>
            <a:tailEnd/>
          </a:ln>
          <a:effectLst/>
        </p:spPr>
      </p:pic>
      <p:sp>
        <p:nvSpPr>
          <p:cNvPr id="7" name="TextBox 6"/>
          <p:cNvSpPr txBox="1"/>
          <p:nvPr/>
        </p:nvSpPr>
        <p:spPr>
          <a:xfrm>
            <a:off x="557940" y="4035218"/>
            <a:ext cx="17730060" cy="6786473"/>
          </a:xfrm>
          <a:prstGeom prst="rect">
            <a:avLst/>
          </a:prstGeom>
          <a:noFill/>
        </p:spPr>
        <p:txBody>
          <a:bodyPr wrap="square" lIns="137160" tIns="68580" rIns="137160" bIns="68580" rtlCol="0">
            <a:spAutoFit/>
          </a:bodyPr>
          <a:lstStyle/>
          <a:p>
            <a:pPr>
              <a:lnSpc>
                <a:spcPct val="150000"/>
              </a:lnSpc>
            </a:pPr>
            <a:r>
              <a:rPr lang="en-US" sz="4800" b="1" u="sng">
                <a:solidFill>
                  <a:srgbClr val="C00000"/>
                </a:solidFill>
                <a:latin typeface="Arial" panose="020B0604020202020204" pitchFamily="34" charset="0"/>
                <a:cs typeface="Arial" panose="020B0604020202020204" pitchFamily="34" charset="0"/>
              </a:rPr>
              <a:t>Tính chất</a:t>
            </a:r>
            <a:r>
              <a:rPr lang="en-US" sz="4800" b="1">
                <a:solidFill>
                  <a:srgbClr val="C00000"/>
                </a:solidFill>
                <a:latin typeface="Arial" panose="020B0604020202020204" pitchFamily="34" charset="0"/>
                <a:cs typeface="Arial" panose="020B0604020202020204" pitchFamily="34" charset="0"/>
              </a:rPr>
              <a:t> :</a:t>
            </a:r>
          </a:p>
          <a:p>
            <a:pPr>
              <a:lnSpc>
                <a:spcPct val="150000"/>
              </a:lnSpc>
            </a:pPr>
            <a:r>
              <a:rPr lang="en-US" sz="4800" b="1">
                <a:solidFill>
                  <a:schemeClr val="accent1">
                    <a:lumMod val="75000"/>
                  </a:schemeClr>
                </a:solidFill>
                <a:latin typeface="Arial" panose="020B0604020202020204" pitchFamily="34" charset="0"/>
                <a:cs typeface="Arial" panose="020B0604020202020204" pitchFamily="34" charset="0"/>
              </a:rPr>
              <a:t>Nếu một đường thẳng cắt hai đường thẳng song song thì :</a:t>
            </a:r>
          </a:p>
          <a:p>
            <a:pPr>
              <a:lnSpc>
                <a:spcPct val="200000"/>
              </a:lnSpc>
            </a:pPr>
            <a:r>
              <a:rPr lang="en-US" sz="4800" b="1">
                <a:solidFill>
                  <a:schemeClr val="accent1">
                    <a:lumMod val="75000"/>
                  </a:schemeClr>
                </a:solidFill>
                <a:latin typeface="Arial" panose="020B0604020202020204" pitchFamily="34" charset="0"/>
                <a:cs typeface="Arial" panose="020B0604020202020204" pitchFamily="34" charset="0"/>
              </a:rPr>
              <a:t>+ Hai góc đồng vị bằng nhau </a:t>
            </a:r>
          </a:p>
          <a:p>
            <a:pPr>
              <a:lnSpc>
                <a:spcPct val="200000"/>
              </a:lnSpc>
            </a:pPr>
            <a:r>
              <a:rPr lang="en-US" sz="4800" b="1">
                <a:solidFill>
                  <a:schemeClr val="accent1">
                    <a:lumMod val="75000"/>
                  </a:schemeClr>
                </a:solidFill>
                <a:latin typeface="Arial" panose="020B0604020202020204" pitchFamily="34" charset="0"/>
                <a:cs typeface="Arial" panose="020B0604020202020204" pitchFamily="34" charset="0"/>
              </a:rPr>
              <a:t>+Hai góc so le trong bằng nhau</a:t>
            </a:r>
          </a:p>
          <a:p>
            <a:pPr>
              <a:lnSpc>
                <a:spcPct val="200000"/>
              </a:lnSpc>
            </a:pPr>
            <a:endParaRPr lang="vi-VN"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01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65538"/>
                                        </p:tgtEl>
                                        <p:attrNameLst>
                                          <p:attrName>style.visibility</p:attrName>
                                        </p:attrNameLst>
                                      </p:cBhvr>
                                      <p:to>
                                        <p:strVal val="visible"/>
                                      </p:to>
                                    </p:set>
                                    <p:animEffect transition="in" filter="box(in)">
                                      <p:cBhvr>
                                        <p:cTn id="10" dur="500"/>
                                        <p:tgtEl>
                                          <p:spTgt spid="6553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heckerboard(across)">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heckerboard(across)">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checkerboard(across)">
                                      <p:cBhvr>
                                        <p:cTn id="25" dur="500"/>
                                        <p:tgtEl>
                                          <p:spTgt spid="7">
                                            <p:txEl>
                                              <p:pRg st="2" end="2"/>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25277" y="74813"/>
            <a:ext cx="6283836" cy="980528"/>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97892" y="1076779"/>
            <a:ext cx="15648486" cy="2340191"/>
          </a:xfrm>
        </p:spPr>
        <p:txBody>
          <a:bodyPr>
            <a:normAutofit/>
          </a:bodyPr>
          <a:lstStyle/>
          <a:p>
            <a:r>
              <a:rPr lang="en-US" sz="4200">
                <a:latin typeface="Arial" panose="020B0604020202020204" pitchFamily="34" charset="0"/>
                <a:cs typeface="Arial" panose="020B0604020202020204" pitchFamily="34" charset="0"/>
              </a:rPr>
              <a:t> </a:t>
            </a:r>
            <a:r>
              <a:rPr lang="vi-VN" sz="4200">
                <a:latin typeface="Arial" panose="020B0604020202020204" pitchFamily="34" charset="0"/>
                <a:cs typeface="Arial" panose="020B0604020202020204" pitchFamily="34" charset="0"/>
              </a:rPr>
              <a:t>Hình 33 minh hoạ góc quan sát của người phi công và</a:t>
            </a:r>
            <a:br>
              <a:rPr lang="vi-VN" sz="4200">
                <a:latin typeface="Arial" panose="020B0604020202020204" pitchFamily="34" charset="0"/>
                <a:cs typeface="Arial" panose="020B0604020202020204" pitchFamily="34" charset="0"/>
              </a:rPr>
            </a:br>
            <a:r>
              <a:rPr lang="vi-VN" sz="4200">
                <a:latin typeface="Arial" panose="020B0604020202020204" pitchFamily="34" charset="0"/>
                <a:cs typeface="Arial" panose="020B0604020202020204" pitchFamily="34" charset="0"/>
              </a:rPr>
              <a:t> góc quan sát của người hoa tiêu khi hướng dẫn máy bay</a:t>
            </a:r>
            <a:br>
              <a:rPr lang="vi-VN" sz="4200">
                <a:latin typeface="Arial" panose="020B0604020202020204" pitchFamily="34" charset="0"/>
                <a:cs typeface="Arial" panose="020B0604020202020204" pitchFamily="34" charset="0"/>
              </a:rPr>
            </a:br>
            <a:r>
              <a:rPr lang="vi-VN" sz="4200">
                <a:latin typeface="Arial" panose="020B0604020202020204" pitchFamily="34" charset="0"/>
                <a:cs typeface="Arial" panose="020B0604020202020204" pitchFamily="34" charset="0"/>
              </a:rPr>
              <a:t> vào vị trí ở sân bay</a:t>
            </a:r>
            <a:endParaRPr lang="en-US" sz="4200" b="1" dirty="0">
              <a:solidFill>
                <a:schemeClr val="accent5">
                  <a:lumMod val="50000"/>
                </a:schemeClr>
              </a:solidFill>
              <a:latin typeface="Arial" panose="020B0604020202020204" pitchFamily="34" charset="0"/>
              <a:cs typeface="Arial" panose="020B0604020202020204" pitchFamily="34" charset="0"/>
            </a:endParaRPr>
          </a:p>
        </p:txBody>
      </p:sp>
      <p:grpSp>
        <p:nvGrpSpPr>
          <p:cNvPr id="3" name="Group 22">
            <a:extLst>
              <a:ext uri="{FF2B5EF4-FFF2-40B4-BE49-F238E27FC236}">
                <a16:creationId xmlns:a16="http://schemas.microsoft.com/office/drawing/2014/main" id="{B41947A2-8C4E-460E-A29C-30BD4B5DB041}"/>
              </a:ext>
            </a:extLst>
          </p:cNvPr>
          <p:cNvGrpSpPr/>
          <p:nvPr/>
        </p:nvGrpSpPr>
        <p:grpSpPr>
          <a:xfrm rot="19823548">
            <a:off x="15935759" y="-2445910"/>
            <a:ext cx="4704486" cy="12045467"/>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366306" y="160905"/>
            <a:ext cx="6042807" cy="784830"/>
          </a:xfrm>
          <a:prstGeom prst="rect">
            <a:avLst/>
          </a:prstGeom>
          <a:noFill/>
        </p:spPr>
        <p:txBody>
          <a:bodyPr wrap="square" lIns="137160" tIns="68580" rIns="137160" bIns="68580">
            <a:spAutoFit/>
          </a:bodyPr>
          <a:lstStyle/>
          <a:p>
            <a:r>
              <a:rPr lang="en-US" sz="4200" b="1">
                <a:solidFill>
                  <a:srgbClr val="C55A11"/>
                </a:solidFill>
                <a:latin typeface="Arial" panose="020B0604020202020204" pitchFamily="34" charset="0"/>
                <a:cs typeface="Arial" panose="020B0604020202020204" pitchFamily="34" charset="0"/>
              </a:rPr>
              <a:t>HOẠT ĐỘNG MỞ ĐẦU</a:t>
            </a:r>
            <a:endParaRPr lang="en-US" sz="4200">
              <a:solidFill>
                <a:srgbClr val="C55A11"/>
              </a:solidFill>
              <a:latin typeface="Arial" panose="020B0604020202020204" pitchFamily="34" charset="0"/>
              <a:cs typeface="Arial" panose="020B0604020202020204" pitchFamily="34" charset="0"/>
            </a:endParaRPr>
          </a:p>
        </p:txBody>
      </p:sp>
      <p:pic>
        <p:nvPicPr>
          <p:cNvPr id="15"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9992" y="7007561"/>
            <a:ext cx="1523735" cy="1823618"/>
          </a:xfrm>
          <a:prstGeom prst="rect">
            <a:avLst/>
          </a:prstGeom>
          <a:noFill/>
          <a:extLst>
            <a:ext uri="{909E8E84-426E-40DD-AFC4-6F175D3DCCD1}">
              <a14:hiddenFill xmlns:a14="http://schemas.microsoft.com/office/drawing/2010/main">
                <a:solidFill>
                  <a:srgbClr val="FFFFFF"/>
                </a:solidFill>
              </a14:hiddenFill>
            </a:ext>
          </a:extLst>
        </p:spPr>
      </p:pic>
      <p:sp>
        <p:nvSpPr>
          <p:cNvPr id="16" name="Cloud Callout 15"/>
          <p:cNvSpPr/>
          <p:nvPr/>
        </p:nvSpPr>
        <p:spPr>
          <a:xfrm flipH="1">
            <a:off x="10347155" y="2646946"/>
            <a:ext cx="7315202" cy="33207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vi-VN">
              <a:latin typeface="Arial" panose="020B0604020202020204" pitchFamily="34" charset="0"/>
              <a:cs typeface="Arial" panose="020B0604020202020204" pitchFamily="34" charset="0"/>
            </a:endParaRPr>
          </a:p>
        </p:txBody>
      </p:sp>
      <p:sp>
        <p:nvSpPr>
          <p:cNvPr id="34817" name="Rectangle 1"/>
          <p:cNvSpPr>
            <a:spLocks noChangeArrowheads="1"/>
          </p:cNvSpPr>
          <p:nvPr/>
        </p:nvSpPr>
        <p:spPr bwMode="auto">
          <a:xfrm>
            <a:off x="11381874" y="3465097"/>
            <a:ext cx="5486400" cy="1800493"/>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defTabSz="1371600" fontAlgn="base">
              <a:spcBef>
                <a:spcPct val="0"/>
              </a:spcBef>
              <a:spcAft>
                <a:spcPct val="0"/>
              </a:spcAft>
            </a:pPr>
            <a:r>
              <a:rPr lang="vi-VN" sz="3600" b="1" i="1">
                <a:solidFill>
                  <a:schemeClr val="accent5">
                    <a:lumMod val="50000"/>
                  </a:schemeClr>
                </a:solidFill>
                <a:latin typeface="Arial" panose="020B0604020202020204" pitchFamily="34" charset="0"/>
                <a:ea typeface="Times New Roman" pitchFamily="18" charset="0"/>
                <a:cs typeface="Arial" panose="020B0604020202020204" pitchFamily="34" charset="0"/>
              </a:rPr>
              <a:t>Theo dự đoán của em, hai góc đó có bằng nhau không?</a:t>
            </a:r>
            <a:endParaRPr lang="vi-VN" sz="3600" b="1">
              <a:solidFill>
                <a:schemeClr val="accent5">
                  <a:lumMod val="50000"/>
                </a:schemeClr>
              </a:solidFill>
              <a:latin typeface="Arial" pitchFamily="34" charset="0"/>
              <a:cs typeface="Arial" pitchFamily="34" charset="0"/>
            </a:endParaRPr>
          </a:p>
        </p:txBody>
      </p:sp>
      <p:pic>
        <p:nvPicPr>
          <p:cNvPr id="21" name="Picture 20" descr="Diagram&#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315077" y="3540668"/>
            <a:ext cx="9141744" cy="4881438"/>
          </a:xfrm>
          <a:prstGeom prst="rect">
            <a:avLst/>
          </a:prstGeom>
        </p:spPr>
      </p:pic>
      <p:sp>
        <p:nvSpPr>
          <p:cNvPr id="22" name="Rectangle 21"/>
          <p:cNvSpPr/>
          <p:nvPr/>
        </p:nvSpPr>
        <p:spPr>
          <a:xfrm>
            <a:off x="4858139" y="8812868"/>
            <a:ext cx="8643579" cy="1061829"/>
          </a:xfrm>
          <a:prstGeom prst="rect">
            <a:avLst/>
          </a:prstGeom>
        </p:spPr>
        <p:txBody>
          <a:bodyPr wrap="square" lIns="137160" tIns="68580" rIns="137160" bIns="68580">
            <a:spAutoFit/>
          </a:bodyPr>
          <a:lstStyle/>
          <a:p>
            <a:r>
              <a:rPr lang="vi-VN" sz="6000" b="1">
                <a:solidFill>
                  <a:schemeClr val="accent6">
                    <a:lumMod val="75000"/>
                  </a:schemeClr>
                </a:solidFill>
                <a:latin typeface="Arial" panose="020B0604020202020204" pitchFamily="34" charset="0"/>
                <a:cs typeface="Arial" panose="020B0604020202020204" pitchFamily="34" charset="0"/>
              </a:rPr>
              <a:t>Hai góc bằng nhau. </a:t>
            </a: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4817"/>
                                        </p:tgtEl>
                                        <p:attrNameLst>
                                          <p:attrName>style.visibility</p:attrName>
                                        </p:attrNameLst>
                                      </p:cBhvr>
                                      <p:to>
                                        <p:strVal val="visible"/>
                                      </p:to>
                                    </p:set>
                                    <p:animEffect transition="in" filter="box(in)">
                                      <p:cBhvr>
                                        <p:cTn id="18" dur="500"/>
                                        <p:tgtEl>
                                          <p:spTgt spid="34817"/>
                                        </p:tgtEl>
                                      </p:cBhvr>
                                    </p:animEffect>
                                  </p:childTnLst>
                                </p:cTn>
                              </p:par>
                              <p:par>
                                <p:cTn id="19" presetID="4"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ox(i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34817"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046" y="1556934"/>
            <a:ext cx="10583199" cy="4510653"/>
          </a:xfrm>
          <a:prstGeom prst="rect">
            <a:avLst/>
          </a:prstGeom>
          <a:noFill/>
          <a:ln>
            <a:noFill/>
          </a:ln>
        </p:spPr>
      </p:pic>
      <p:sp>
        <p:nvSpPr>
          <p:cNvPr id="7" name="TextBox 6"/>
          <p:cNvSpPr txBox="1"/>
          <p:nvPr/>
        </p:nvSpPr>
        <p:spPr>
          <a:xfrm>
            <a:off x="674177" y="364856"/>
            <a:ext cx="14467855" cy="830988"/>
          </a:xfrm>
          <a:prstGeom prst="rect">
            <a:avLst/>
          </a:prstGeom>
          <a:noFill/>
        </p:spPr>
        <p:txBody>
          <a:bodyPr wrap="square" lIns="91431" tIns="45716" rIns="91431" bIns="45716" rtlCol="0">
            <a:spAutoFit/>
          </a:bodyPr>
          <a:lstStyle/>
          <a:p>
            <a:r>
              <a:rPr lang="en-US" sz="4800" b="1">
                <a:solidFill>
                  <a:schemeClr val="accent1">
                    <a:lumMod val="75000"/>
                  </a:schemeClr>
                </a:solidFill>
                <a:latin typeface="Arial" panose="020B0604020202020204" pitchFamily="34" charset="0"/>
                <a:cs typeface="Arial" panose="020B0604020202020204" pitchFamily="34" charset="0"/>
              </a:rPr>
              <a:t>Tìm các số đo </a:t>
            </a:r>
            <a:r>
              <a:rPr lang="en-US" sz="4800" b="1" i="1">
                <a:solidFill>
                  <a:schemeClr val="accent1">
                    <a:lumMod val="75000"/>
                  </a:schemeClr>
                </a:solidFill>
                <a:latin typeface="Arial" panose="020B0604020202020204" pitchFamily="34" charset="0"/>
                <a:cs typeface="Arial" panose="020B0604020202020204" pitchFamily="34" charset="0"/>
              </a:rPr>
              <a:t>x, y </a:t>
            </a:r>
            <a:r>
              <a:rPr lang="en-US" sz="4800" b="1">
                <a:solidFill>
                  <a:schemeClr val="accent1">
                    <a:lumMod val="75000"/>
                  </a:schemeClr>
                </a:solidFill>
                <a:latin typeface="Arial" panose="020B0604020202020204" pitchFamily="34" charset="0"/>
                <a:cs typeface="Arial" panose="020B0604020202020204" pitchFamily="34" charset="0"/>
              </a:rPr>
              <a:t>trong Hình 42, biết </a:t>
            </a:r>
            <a:r>
              <a:rPr lang="en-US" sz="4800" b="1" i="1">
                <a:solidFill>
                  <a:schemeClr val="accent1">
                    <a:lumMod val="75000"/>
                  </a:schemeClr>
                </a:solidFill>
                <a:latin typeface="Arial" panose="020B0604020202020204" pitchFamily="34" charset="0"/>
                <a:cs typeface="Arial" panose="020B0604020202020204" pitchFamily="34" charset="0"/>
              </a:rPr>
              <a:t>m // n</a:t>
            </a:r>
          </a:p>
        </p:txBody>
      </p:sp>
      <p:sp>
        <p:nvSpPr>
          <p:cNvPr id="8" name="TextBox 7"/>
          <p:cNvSpPr txBox="1"/>
          <p:nvPr/>
        </p:nvSpPr>
        <p:spPr>
          <a:xfrm>
            <a:off x="906654" y="5802179"/>
            <a:ext cx="17381346" cy="3970310"/>
          </a:xfrm>
          <a:prstGeom prst="rect">
            <a:avLst/>
          </a:prstGeom>
          <a:noFill/>
        </p:spPr>
        <p:txBody>
          <a:bodyPr wrap="square" lIns="91431" tIns="45716" rIns="91431" bIns="45716" rtlCol="0">
            <a:spAutoFit/>
          </a:bodyPr>
          <a:lstStyle/>
          <a:p>
            <a:pPr>
              <a:lnSpc>
                <a:spcPct val="200000"/>
              </a:lnSpc>
            </a:pPr>
            <a:r>
              <a:rPr lang="vi-VN" sz="4200" b="1">
                <a:solidFill>
                  <a:schemeClr val="accent1">
                    <a:lumMod val="75000"/>
                  </a:schemeClr>
                </a:solidFill>
                <a:latin typeface="Arial" panose="020B0604020202020204" pitchFamily="34" charset="0"/>
                <a:cs typeface="Arial" panose="020B0604020202020204" pitchFamily="34" charset="0"/>
              </a:rPr>
              <a:t>Ta có </a:t>
            </a:r>
            <a:r>
              <a:rPr lang="vi-VN" sz="4200" b="1" i="1">
                <a:solidFill>
                  <a:schemeClr val="accent1">
                    <a:lumMod val="75000"/>
                  </a:schemeClr>
                </a:solidFill>
                <a:latin typeface="Arial" panose="020B0604020202020204" pitchFamily="34" charset="0"/>
                <a:cs typeface="Arial" panose="020B0604020202020204" pitchFamily="34" charset="0"/>
              </a:rPr>
              <a:t>m // n</a:t>
            </a:r>
            <a:r>
              <a:rPr lang="vi-VN" sz="4200" b="1">
                <a:solidFill>
                  <a:schemeClr val="accent1">
                    <a:lumMod val="75000"/>
                  </a:schemeClr>
                </a:solidFill>
                <a:latin typeface="Arial" panose="020B0604020202020204" pitchFamily="34" charset="0"/>
                <a:cs typeface="Arial" panose="020B0604020202020204" pitchFamily="34" charset="0"/>
              </a:rPr>
              <a:t> nên </a:t>
            </a:r>
            <a:r>
              <a:rPr lang="vi-VN" sz="4200" b="1" i="1">
                <a:solidFill>
                  <a:schemeClr val="accent1">
                    <a:lumMod val="75000"/>
                  </a:schemeClr>
                </a:solidFill>
                <a:latin typeface="Arial" panose="020B0604020202020204" pitchFamily="34" charset="0"/>
                <a:cs typeface="Arial" panose="020B0604020202020204" pitchFamily="34" charset="0"/>
              </a:rPr>
              <a:t>x</a:t>
            </a:r>
            <a:r>
              <a:rPr lang="vi-VN" sz="4200" b="1">
                <a:solidFill>
                  <a:schemeClr val="accent1">
                    <a:lumMod val="75000"/>
                  </a:schemeClr>
                </a:solidFill>
                <a:latin typeface="Arial" panose="020B0604020202020204" pitchFamily="34" charset="0"/>
                <a:cs typeface="Arial" panose="020B0604020202020204" pitchFamily="34" charset="0"/>
              </a:rPr>
              <a:t> = 60</a:t>
            </a:r>
            <a:r>
              <a:rPr lang="vi-VN" sz="4200" b="1" baseline="30000">
                <a:solidFill>
                  <a:schemeClr val="accent1">
                    <a:lumMod val="75000"/>
                  </a:schemeClr>
                </a:solidFill>
                <a:latin typeface="Arial" panose="020B0604020202020204" pitchFamily="34" charset="0"/>
                <a:cs typeface="Arial" panose="020B0604020202020204" pitchFamily="34" charset="0"/>
              </a:rPr>
              <a:t>0</a:t>
            </a:r>
            <a:r>
              <a:rPr lang="vi-VN" sz="4200" b="1">
                <a:solidFill>
                  <a:schemeClr val="accent1">
                    <a:lumMod val="75000"/>
                  </a:schemeClr>
                </a:solidFill>
                <a:latin typeface="Arial" panose="020B0604020202020204" pitchFamily="34" charset="0"/>
                <a:cs typeface="Arial" panose="020B0604020202020204" pitchFamily="34" charset="0"/>
              </a:rPr>
              <a:t>  (hai góc đồng vị)</a:t>
            </a:r>
            <a:endParaRPr lang="en-US" sz="4200" b="1">
              <a:solidFill>
                <a:schemeClr val="accent1">
                  <a:lumMod val="75000"/>
                </a:schemeClr>
              </a:solidFill>
              <a:latin typeface="Arial" panose="020B0604020202020204" pitchFamily="34" charset="0"/>
              <a:cs typeface="Arial" panose="020B0604020202020204" pitchFamily="34" charset="0"/>
            </a:endParaRPr>
          </a:p>
          <a:p>
            <a:pPr>
              <a:lnSpc>
                <a:spcPct val="200000"/>
              </a:lnSpc>
            </a:pPr>
            <a:r>
              <a:rPr lang="vi-VN" sz="4200" b="1">
                <a:solidFill>
                  <a:schemeClr val="accent1">
                    <a:lumMod val="75000"/>
                  </a:schemeClr>
                </a:solidFill>
                <a:latin typeface="Arial" panose="020B0604020202020204" pitchFamily="34" charset="0"/>
                <a:cs typeface="Arial" panose="020B0604020202020204" pitchFamily="34" charset="0"/>
              </a:rPr>
              <a:t>Mặt khác, ta có </a:t>
            </a:r>
            <a:r>
              <a:rPr lang="vi-VN" sz="4200" b="1" i="1">
                <a:solidFill>
                  <a:schemeClr val="accent1">
                    <a:lumMod val="75000"/>
                  </a:schemeClr>
                </a:solidFill>
                <a:latin typeface="Arial" panose="020B0604020202020204" pitchFamily="34" charset="0"/>
                <a:cs typeface="Arial" panose="020B0604020202020204" pitchFamily="34" charset="0"/>
              </a:rPr>
              <a:t>x + y</a:t>
            </a:r>
            <a:r>
              <a:rPr lang="vi-VN" sz="4200" b="1">
                <a:solidFill>
                  <a:schemeClr val="accent1">
                    <a:lumMod val="75000"/>
                  </a:schemeClr>
                </a:solidFill>
                <a:latin typeface="Arial" panose="020B0604020202020204" pitchFamily="34" charset="0"/>
                <a:cs typeface="Arial" panose="020B0604020202020204" pitchFamily="34" charset="0"/>
              </a:rPr>
              <a:t> = 180</a:t>
            </a:r>
            <a:r>
              <a:rPr lang="vi-VN" sz="4200" b="1" baseline="30000">
                <a:solidFill>
                  <a:schemeClr val="accent1">
                    <a:lumMod val="75000"/>
                  </a:schemeClr>
                </a:solidFill>
                <a:latin typeface="Arial" panose="020B0604020202020204" pitchFamily="34" charset="0"/>
                <a:cs typeface="Arial" panose="020B0604020202020204" pitchFamily="34" charset="0"/>
              </a:rPr>
              <a:t>o</a:t>
            </a:r>
            <a:r>
              <a:rPr lang="vi-VN" sz="4200" b="1">
                <a:solidFill>
                  <a:schemeClr val="accent1">
                    <a:lumMod val="75000"/>
                  </a:schemeClr>
                </a:solidFill>
                <a:latin typeface="Arial" panose="020B0604020202020204" pitchFamily="34" charset="0"/>
                <a:cs typeface="Arial" panose="020B0604020202020204" pitchFamily="34" charset="0"/>
              </a:rPr>
              <a:t> (hai góc kề bù)</a:t>
            </a:r>
            <a:endParaRPr lang="en-US" sz="4200" b="1">
              <a:solidFill>
                <a:schemeClr val="accent1">
                  <a:lumMod val="75000"/>
                </a:schemeClr>
              </a:solidFill>
              <a:latin typeface="Arial" panose="020B0604020202020204" pitchFamily="34" charset="0"/>
              <a:cs typeface="Arial" panose="020B0604020202020204" pitchFamily="34" charset="0"/>
            </a:endParaRPr>
          </a:p>
          <a:p>
            <a:pPr>
              <a:lnSpc>
                <a:spcPct val="200000"/>
              </a:lnSpc>
            </a:pPr>
            <a:r>
              <a:rPr lang="vi-VN" sz="4200" b="1">
                <a:solidFill>
                  <a:schemeClr val="accent1">
                    <a:lumMod val="75000"/>
                  </a:schemeClr>
                </a:solidFill>
                <a:latin typeface="Arial" panose="020B0604020202020204" pitchFamily="34" charset="0"/>
                <a:cs typeface="Arial" panose="020B0604020202020204" pitchFamily="34" charset="0"/>
              </a:rPr>
              <a:t>Suy ra </a:t>
            </a:r>
            <a:r>
              <a:rPr lang="vi-VN" sz="4200" b="1" i="1">
                <a:solidFill>
                  <a:schemeClr val="accent1">
                    <a:lumMod val="75000"/>
                  </a:schemeClr>
                </a:solidFill>
                <a:latin typeface="Arial" panose="020B0604020202020204" pitchFamily="34" charset="0"/>
                <a:cs typeface="Arial" panose="020B0604020202020204" pitchFamily="34" charset="0"/>
              </a:rPr>
              <a:t>y</a:t>
            </a:r>
            <a:r>
              <a:rPr lang="vi-VN" sz="4200" b="1">
                <a:solidFill>
                  <a:schemeClr val="accent1">
                    <a:lumMod val="75000"/>
                  </a:schemeClr>
                </a:solidFill>
                <a:latin typeface="Arial" panose="020B0604020202020204" pitchFamily="34" charset="0"/>
                <a:cs typeface="Arial" panose="020B0604020202020204" pitchFamily="34" charset="0"/>
              </a:rPr>
              <a:t> = 180</a:t>
            </a:r>
            <a:r>
              <a:rPr lang="vi-VN" sz="4200" b="1" baseline="30000">
                <a:solidFill>
                  <a:schemeClr val="accent1">
                    <a:lumMod val="75000"/>
                  </a:schemeClr>
                </a:solidFill>
                <a:latin typeface="Arial" panose="020B0604020202020204" pitchFamily="34" charset="0"/>
                <a:cs typeface="Arial" panose="020B0604020202020204" pitchFamily="34" charset="0"/>
              </a:rPr>
              <a:t>0</a:t>
            </a:r>
            <a:r>
              <a:rPr lang="vi-VN" sz="4200" b="1">
                <a:solidFill>
                  <a:schemeClr val="accent1">
                    <a:lumMod val="75000"/>
                  </a:schemeClr>
                </a:solidFill>
                <a:latin typeface="Arial" panose="020B0604020202020204" pitchFamily="34" charset="0"/>
                <a:cs typeface="Arial" panose="020B0604020202020204" pitchFamily="34" charset="0"/>
              </a:rPr>
              <a:t> – </a:t>
            </a:r>
            <a:r>
              <a:rPr lang="vi-VN" sz="4200" b="1" i="1">
                <a:solidFill>
                  <a:schemeClr val="accent1">
                    <a:lumMod val="75000"/>
                  </a:schemeClr>
                </a:solidFill>
                <a:latin typeface="Arial" panose="020B0604020202020204" pitchFamily="34" charset="0"/>
                <a:cs typeface="Arial" panose="020B0604020202020204" pitchFamily="34" charset="0"/>
              </a:rPr>
              <a:t>x</a:t>
            </a:r>
            <a:r>
              <a:rPr lang="vi-VN" sz="4200" b="1">
                <a:solidFill>
                  <a:schemeClr val="accent1">
                    <a:lumMod val="75000"/>
                  </a:schemeClr>
                </a:solidFill>
                <a:latin typeface="Arial" panose="020B0604020202020204" pitchFamily="34" charset="0"/>
                <a:cs typeface="Arial" panose="020B0604020202020204" pitchFamily="34" charset="0"/>
              </a:rPr>
              <a:t> = 180</a:t>
            </a:r>
            <a:r>
              <a:rPr lang="vi-VN" sz="4200" b="1" baseline="30000">
                <a:solidFill>
                  <a:schemeClr val="accent1">
                    <a:lumMod val="75000"/>
                  </a:schemeClr>
                </a:solidFill>
                <a:latin typeface="Arial" panose="020B0604020202020204" pitchFamily="34" charset="0"/>
                <a:cs typeface="Arial" panose="020B0604020202020204" pitchFamily="34" charset="0"/>
              </a:rPr>
              <a:t>0</a:t>
            </a:r>
            <a:r>
              <a:rPr lang="vi-VN" sz="4200" b="1">
                <a:solidFill>
                  <a:schemeClr val="accent1">
                    <a:lumMod val="75000"/>
                  </a:schemeClr>
                </a:solidFill>
                <a:latin typeface="Arial" panose="020B0604020202020204" pitchFamily="34" charset="0"/>
                <a:cs typeface="Arial" panose="020B0604020202020204" pitchFamily="34" charset="0"/>
              </a:rPr>
              <a:t> – 60</a:t>
            </a:r>
            <a:r>
              <a:rPr lang="vi-VN" sz="4200" b="1" baseline="30000">
                <a:solidFill>
                  <a:schemeClr val="accent1">
                    <a:lumMod val="75000"/>
                  </a:schemeClr>
                </a:solidFill>
                <a:latin typeface="Arial" panose="020B0604020202020204" pitchFamily="34" charset="0"/>
                <a:cs typeface="Arial" panose="020B0604020202020204" pitchFamily="34" charset="0"/>
              </a:rPr>
              <a:t>0</a:t>
            </a:r>
            <a:r>
              <a:rPr lang="vi-VN" sz="4200" b="1">
                <a:solidFill>
                  <a:schemeClr val="accent1">
                    <a:lumMod val="75000"/>
                  </a:schemeClr>
                </a:solidFill>
                <a:latin typeface="Arial" panose="020B0604020202020204" pitchFamily="34" charset="0"/>
                <a:cs typeface="Arial" panose="020B0604020202020204" pitchFamily="34" charset="0"/>
              </a:rPr>
              <a:t> = 120</a:t>
            </a:r>
            <a:r>
              <a:rPr lang="vi-VN" sz="4200" b="1" baseline="30000">
                <a:solidFill>
                  <a:schemeClr val="accent1">
                    <a:lumMod val="75000"/>
                  </a:schemeClr>
                </a:solidFill>
                <a:latin typeface="Arial" panose="020B0604020202020204" pitchFamily="34" charset="0"/>
                <a:cs typeface="Arial" panose="020B0604020202020204" pitchFamily="34" charset="0"/>
              </a:rPr>
              <a:t>0</a:t>
            </a:r>
            <a:r>
              <a:rPr lang="en-US" sz="4200" b="1" baseline="30000">
                <a:solidFill>
                  <a:schemeClr val="accent1">
                    <a:lumMod val="75000"/>
                  </a:schemeClr>
                </a:solidFill>
                <a:latin typeface="Arial" panose="020B0604020202020204" pitchFamily="34" charset="0"/>
                <a:cs typeface="Arial" panose="020B0604020202020204" pitchFamily="34" charset="0"/>
              </a:rPr>
              <a:t> </a:t>
            </a:r>
            <a:r>
              <a:rPr lang="en-US" sz="4200" b="1">
                <a:solidFill>
                  <a:schemeClr val="accent1">
                    <a:lumMod val="75000"/>
                  </a:schemeClr>
                </a:solidFill>
                <a:latin typeface="Arial" panose="020B0604020202020204" pitchFamily="34" charset="0"/>
                <a:cs typeface="Arial" panose="020B0604020202020204" pitchFamily="34" charset="0"/>
              </a:rPr>
              <a:t>( Tính chất của hai góc kề bù)</a:t>
            </a:r>
          </a:p>
        </p:txBody>
      </p:sp>
    </p:spTree>
    <p:extLst>
      <p:ext uri="{BB962C8B-B14F-4D97-AF65-F5344CB8AC3E}">
        <p14:creationId xmlns:p14="http://schemas.microsoft.com/office/powerpoint/2010/main" val="11822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checkerboard(across)">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checkerboard(across)">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6857" y="415206"/>
            <a:ext cx="11403522" cy="830988"/>
          </a:xfrm>
          <a:prstGeom prst="rect">
            <a:avLst/>
          </a:prstGeom>
          <a:noFill/>
        </p:spPr>
        <p:txBody>
          <a:bodyPr wrap="square" lIns="91431" tIns="45716" rIns="91431" bIns="45716" rtlCol="0">
            <a:spAutoFit/>
          </a:bodyPr>
          <a:lstStyle/>
          <a:p>
            <a:r>
              <a:rPr lang="en-US" sz="4800" b="1">
                <a:solidFill>
                  <a:schemeClr val="accent1">
                    <a:lumMod val="75000"/>
                  </a:schemeClr>
                </a:solidFill>
                <a:latin typeface="Arial" panose="020B0604020202020204" pitchFamily="34" charset="0"/>
                <a:cs typeface="Arial" panose="020B0604020202020204" pitchFamily="34" charset="0"/>
              </a:rPr>
              <a:t>Tìm số đo </a:t>
            </a:r>
            <a:r>
              <a:rPr lang="en-US" sz="4800" b="1" i="1">
                <a:solidFill>
                  <a:schemeClr val="accent1">
                    <a:lumMod val="75000"/>
                  </a:schemeClr>
                </a:solidFill>
                <a:latin typeface="Arial" panose="020B0604020202020204" pitchFamily="34" charset="0"/>
                <a:cs typeface="Arial" panose="020B0604020202020204" pitchFamily="34" charset="0"/>
              </a:rPr>
              <a:t>x</a:t>
            </a:r>
            <a:r>
              <a:rPr lang="en-US" sz="4800" b="1">
                <a:solidFill>
                  <a:schemeClr val="accent1">
                    <a:lumMod val="75000"/>
                  </a:schemeClr>
                </a:solidFill>
                <a:latin typeface="Arial" panose="020B0604020202020204" pitchFamily="34" charset="0"/>
                <a:cs typeface="Arial" panose="020B0604020202020204" pitchFamily="34" charset="0"/>
              </a:rPr>
              <a:t> trong Hình 43, biết </a:t>
            </a:r>
            <a:r>
              <a:rPr lang="en-US" sz="4800" b="1" i="1">
                <a:solidFill>
                  <a:schemeClr val="accent1">
                    <a:lumMod val="75000"/>
                  </a:schemeClr>
                </a:solidFill>
                <a:latin typeface="Arial" panose="020B0604020202020204" pitchFamily="34" charset="0"/>
                <a:cs typeface="Arial" panose="020B0604020202020204" pitchFamily="34" charset="0"/>
              </a:rPr>
              <a:t>u // v</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1389" y="1706751"/>
            <a:ext cx="8327756" cy="5918415"/>
          </a:xfrm>
          <a:prstGeom prst="rect">
            <a:avLst/>
          </a:prstGeom>
          <a:noFill/>
          <a:ln>
            <a:noFill/>
          </a:ln>
        </p:spPr>
      </p:pic>
      <p:sp>
        <p:nvSpPr>
          <p:cNvPr id="6" name="TextBox 5"/>
          <p:cNvSpPr txBox="1"/>
          <p:nvPr/>
        </p:nvSpPr>
        <p:spPr>
          <a:xfrm>
            <a:off x="1099087" y="6559016"/>
            <a:ext cx="12942377" cy="2817751"/>
          </a:xfrm>
          <a:prstGeom prst="rect">
            <a:avLst/>
          </a:prstGeom>
          <a:noFill/>
        </p:spPr>
        <p:txBody>
          <a:bodyPr wrap="square" lIns="91431" tIns="45716" rIns="91431" bIns="45716" rtlCol="0">
            <a:spAutoFit/>
          </a:bodyPr>
          <a:lstStyle/>
          <a:p>
            <a:pPr>
              <a:lnSpc>
                <a:spcPct val="200000"/>
              </a:lnSpc>
            </a:pPr>
            <a:r>
              <a:rPr lang="vi-VN" sz="4800" b="1">
                <a:solidFill>
                  <a:schemeClr val="accent1">
                    <a:lumMod val="75000"/>
                  </a:schemeClr>
                </a:solidFill>
                <a:latin typeface="Arial" panose="020B0604020202020204" pitchFamily="34" charset="0"/>
                <a:cs typeface="Arial" panose="020B0604020202020204" pitchFamily="34" charset="0"/>
              </a:rPr>
              <a:t>Ta có </a:t>
            </a:r>
            <a:r>
              <a:rPr lang="vi-VN" sz="4800" b="1" i="1">
                <a:solidFill>
                  <a:schemeClr val="accent1">
                    <a:lumMod val="75000"/>
                  </a:schemeClr>
                </a:solidFill>
                <a:latin typeface="Arial" panose="020B0604020202020204" pitchFamily="34" charset="0"/>
                <a:cs typeface="Arial" panose="020B0604020202020204" pitchFamily="34" charset="0"/>
              </a:rPr>
              <a:t>u // v </a:t>
            </a:r>
            <a:endParaRPr lang="en-US" sz="4800" b="1">
              <a:solidFill>
                <a:schemeClr val="accent1">
                  <a:lumMod val="75000"/>
                </a:schemeClr>
              </a:solidFill>
              <a:latin typeface="Arial" panose="020B0604020202020204" pitchFamily="34" charset="0"/>
              <a:cs typeface="Arial" panose="020B0604020202020204" pitchFamily="34" charset="0"/>
            </a:endParaRPr>
          </a:p>
          <a:p>
            <a:pPr>
              <a:lnSpc>
                <a:spcPct val="200000"/>
              </a:lnSpc>
            </a:pPr>
            <a:r>
              <a:rPr lang="vi-VN" sz="4800" b="1">
                <a:solidFill>
                  <a:schemeClr val="accent1">
                    <a:lumMod val="75000"/>
                  </a:schemeClr>
                </a:solidFill>
                <a:latin typeface="Arial" panose="020B0604020202020204" pitchFamily="34" charset="0"/>
                <a:cs typeface="Arial" panose="020B0604020202020204" pitchFamily="34" charset="0"/>
              </a:rPr>
              <a:t>nên </a:t>
            </a:r>
            <a:r>
              <a:rPr lang="vi-VN" sz="4800" b="1" i="1">
                <a:solidFill>
                  <a:schemeClr val="accent1">
                    <a:lumMod val="75000"/>
                  </a:schemeClr>
                </a:solidFill>
                <a:latin typeface="Arial" panose="020B0604020202020204" pitchFamily="34" charset="0"/>
                <a:cs typeface="Arial" panose="020B0604020202020204" pitchFamily="34" charset="0"/>
              </a:rPr>
              <a:t>x </a:t>
            </a:r>
            <a:r>
              <a:rPr lang="vi-VN" sz="4800" b="1">
                <a:solidFill>
                  <a:schemeClr val="accent1">
                    <a:lumMod val="75000"/>
                  </a:schemeClr>
                </a:solidFill>
                <a:latin typeface="Arial" panose="020B0604020202020204" pitchFamily="34" charset="0"/>
                <a:cs typeface="Arial" panose="020B0604020202020204" pitchFamily="34" charset="0"/>
              </a:rPr>
              <a:t>= 50</a:t>
            </a:r>
            <a:r>
              <a:rPr lang="vi-VN" sz="4800" b="1" baseline="30000">
                <a:solidFill>
                  <a:schemeClr val="accent1">
                    <a:lumMod val="75000"/>
                  </a:schemeClr>
                </a:solidFill>
                <a:latin typeface="Arial" panose="020B0604020202020204" pitchFamily="34" charset="0"/>
                <a:cs typeface="Arial" panose="020B0604020202020204" pitchFamily="34" charset="0"/>
              </a:rPr>
              <a:t>0</a:t>
            </a:r>
            <a:r>
              <a:rPr lang="vi-VN" sz="4800" b="1">
                <a:solidFill>
                  <a:schemeClr val="accent1">
                    <a:lumMod val="75000"/>
                  </a:schemeClr>
                </a:solidFill>
                <a:latin typeface="Arial" panose="020B0604020202020204" pitchFamily="34" charset="0"/>
                <a:cs typeface="Arial" panose="020B0604020202020204" pitchFamily="34" charset="0"/>
              </a:rPr>
              <a:t> (hai góc so le trong)</a:t>
            </a:r>
            <a:endParaRPr lang="en-US" sz="4800" b="1">
              <a:solidFill>
                <a:schemeClr val="accent1">
                  <a:lumMod val="75000"/>
                </a:schemeClr>
              </a:solidFill>
              <a:latin typeface="Arial" panose="020B0604020202020204" pitchFamily="34" charset="0"/>
              <a:cs typeface="Arial" panose="020B0604020202020204" pitchFamily="34" charset="0"/>
            </a:endParaRPr>
          </a:p>
        </p:txBody>
      </p:sp>
      <p:pic>
        <p:nvPicPr>
          <p:cNvPr id="7"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464052" y="489097"/>
            <a:ext cx="2361605" cy="2361605"/>
          </a:xfrm>
          <a:prstGeom prst="rect">
            <a:avLst/>
          </a:prstGeom>
        </p:spPr>
      </p:pic>
      <p:pic>
        <p:nvPicPr>
          <p:cNvPr id="8"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20790">
            <a:off x="724628" y="1469603"/>
            <a:ext cx="2232603" cy="2232603"/>
          </a:xfrm>
          <a:prstGeom prst="rect">
            <a:avLst/>
          </a:prstGeom>
        </p:spPr>
      </p:pic>
      <p:pic>
        <p:nvPicPr>
          <p:cNvPr id="9"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31394">
            <a:off x="14979572" y="5628819"/>
            <a:ext cx="3055136" cy="3055136"/>
          </a:xfrm>
          <a:prstGeom prst="rect">
            <a:avLst/>
          </a:prstGeom>
        </p:spPr>
      </p:pic>
      <p:pic>
        <p:nvPicPr>
          <p:cNvPr id="10"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25883" y="7072286"/>
            <a:ext cx="1795386" cy="1795386"/>
          </a:xfrm>
          <a:prstGeom prst="rect">
            <a:avLst/>
          </a:prstGeom>
        </p:spPr>
      </p:pic>
    </p:spTree>
    <p:extLst>
      <p:ext uri="{BB962C8B-B14F-4D97-AF65-F5344CB8AC3E}">
        <p14:creationId xmlns:p14="http://schemas.microsoft.com/office/powerpoint/2010/main" val="27494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7011" y="946043"/>
            <a:ext cx="6950990" cy="5447009"/>
          </a:xfrm>
          <a:prstGeom prst="rect">
            <a:avLst/>
          </a:prstGeom>
          <a:noFill/>
          <a:ln>
            <a:noFill/>
          </a:ln>
        </p:spPr>
      </p:pic>
      <p:sp>
        <p:nvSpPr>
          <p:cNvPr id="6" name="TextBox 5"/>
          <p:cNvSpPr txBox="1"/>
          <p:nvPr/>
        </p:nvSpPr>
        <p:spPr>
          <a:xfrm>
            <a:off x="3487118" y="627035"/>
            <a:ext cx="12158420" cy="2881037"/>
          </a:xfrm>
          <a:prstGeom prst="rect">
            <a:avLst/>
          </a:prstGeom>
          <a:noFill/>
        </p:spPr>
        <p:txBody>
          <a:bodyPr wrap="square" lIns="91431" tIns="45716" rIns="91431" bIns="45716" rtlCol="0">
            <a:spAutoFit/>
          </a:bodyPr>
          <a:lstStyle/>
          <a:p>
            <a:pPr>
              <a:lnSpc>
                <a:spcPct val="150000"/>
              </a:lnSpc>
            </a:pPr>
            <a:r>
              <a:rPr lang="en-US" sz="4200" b="1" u="sng">
                <a:solidFill>
                  <a:schemeClr val="accent1">
                    <a:lumMod val="75000"/>
                  </a:schemeClr>
                </a:solidFill>
                <a:latin typeface="Arial" panose="020B0604020202020204" pitchFamily="34" charset="0"/>
                <a:cs typeface="Arial" panose="020B0604020202020204" pitchFamily="34" charset="0"/>
              </a:rPr>
              <a:t>Bài 1 ( sgk – 104)</a:t>
            </a:r>
            <a:r>
              <a:rPr lang="en-US" sz="4200" b="1">
                <a:solidFill>
                  <a:schemeClr val="accent1">
                    <a:lumMod val="75000"/>
                  </a:schemeClr>
                </a:solidFill>
                <a:latin typeface="Arial" panose="020B0604020202020204" pitchFamily="34" charset="0"/>
                <a:cs typeface="Arial" panose="020B0604020202020204" pitchFamily="34" charset="0"/>
              </a:rPr>
              <a:t>: </a:t>
            </a:r>
          </a:p>
          <a:p>
            <a:pPr>
              <a:lnSpc>
                <a:spcPct val="150000"/>
              </a:lnSpc>
            </a:pPr>
            <a:r>
              <a:rPr lang="en-US" sz="4200" b="1">
                <a:solidFill>
                  <a:schemeClr val="accent1">
                    <a:lumMod val="50000"/>
                  </a:schemeClr>
                </a:solidFill>
                <a:latin typeface="Arial" panose="020B0604020202020204" pitchFamily="34" charset="0"/>
                <a:cs typeface="Arial" panose="020B0604020202020204" pitchFamily="34" charset="0"/>
              </a:rPr>
              <a:t>Quan sát Hình 44 , Biết a // b </a:t>
            </a:r>
          </a:p>
          <a:p>
            <a:pPr>
              <a:lnSpc>
                <a:spcPct val="150000"/>
              </a:lnSpc>
            </a:pPr>
            <a:endParaRPr lang="en-US" sz="4200">
              <a:latin typeface="Arial" panose="020B0604020202020204" pitchFamily="34" charset="0"/>
              <a:cs typeface="Arial" panose="020B0604020202020204" pitchFamily="34" charset="0"/>
            </a:endParaRPr>
          </a:p>
        </p:txBody>
      </p:sp>
      <p:pic>
        <p:nvPicPr>
          <p:cNvPr id="7169" name="Picture 1"/>
          <p:cNvPicPr>
            <a:picLocks noChangeAspect="1" noChangeArrowheads="1"/>
          </p:cNvPicPr>
          <p:nvPr/>
        </p:nvPicPr>
        <p:blipFill>
          <a:blip r:embed="rId3"/>
          <a:srcRect/>
          <a:stretch>
            <a:fillRect/>
          </a:stretch>
        </p:blipFill>
        <p:spPr bwMode="auto">
          <a:xfrm>
            <a:off x="626066" y="4887292"/>
            <a:ext cx="11420243" cy="4527929"/>
          </a:xfrm>
          <a:prstGeom prst="rect">
            <a:avLst/>
          </a:prstGeom>
          <a:noFill/>
          <a:ln w="9525">
            <a:noFill/>
            <a:miter lim="800000"/>
            <a:headEnd/>
            <a:tailEnd/>
          </a:ln>
          <a:effectLst/>
        </p:spPr>
      </p:pic>
      <p:sp>
        <p:nvSpPr>
          <p:cNvPr id="8" name="TextBox 7"/>
          <p:cNvSpPr txBox="1"/>
          <p:nvPr/>
        </p:nvSpPr>
        <p:spPr>
          <a:xfrm>
            <a:off x="14227445" y="6300062"/>
            <a:ext cx="2278251" cy="692498"/>
          </a:xfrm>
          <a:prstGeom prst="rect">
            <a:avLst/>
          </a:prstGeom>
          <a:noFill/>
        </p:spPr>
        <p:txBody>
          <a:bodyPr wrap="square" lIns="137160" tIns="68580" rIns="137160" bIns="68580" rtlCol="0">
            <a:spAutoFit/>
          </a:bodyPr>
          <a:lstStyle/>
          <a:p>
            <a:r>
              <a:rPr lang="en-US" sz="3600" b="1">
                <a:solidFill>
                  <a:schemeClr val="accent1">
                    <a:lumMod val="50000"/>
                  </a:schemeClr>
                </a:solidFill>
                <a:latin typeface="Arial" panose="020B0604020202020204" pitchFamily="34" charset="0"/>
                <a:cs typeface="Arial" panose="020B0604020202020204" pitchFamily="34" charset="0"/>
              </a:rPr>
              <a:t>Hình 44</a:t>
            </a:r>
            <a:endParaRPr lang="vi-VN" sz="3600">
              <a:solidFill>
                <a:schemeClr val="accent1">
                  <a:lumMod val="50000"/>
                </a:schemeClr>
              </a:solidFill>
              <a:latin typeface="Arial" panose="020B0604020202020204" pitchFamily="34" charset="0"/>
              <a:cs typeface="Arial" panose="020B0604020202020204" pitchFamily="34" charset="0"/>
            </a:endParaRPr>
          </a:p>
        </p:txBody>
      </p:sp>
      <p:pic>
        <p:nvPicPr>
          <p:cNvPr id="10"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4434"/>
            <a:ext cx="3122429" cy="257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79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91072" y="2175785"/>
            <a:ext cx="12251412" cy="5505353"/>
          </a:xfrm>
          <a:prstGeom prst="rect">
            <a:avLst/>
          </a:prstGeom>
          <a:noFill/>
        </p:spPr>
        <p:txBody>
          <a:bodyPr wrap="square" lIns="137160" tIns="68580" rIns="137160" bIns="68580" rtlCol="0">
            <a:spAutoFit/>
          </a:bodyPr>
          <a:lstStyle/>
          <a:p>
            <a:pPr marL="742950" indent="-742950">
              <a:lnSpc>
                <a:spcPct val="150000"/>
              </a:lnSpc>
              <a:buAutoNum type="alphaLcParenR"/>
            </a:pPr>
            <a:r>
              <a:rPr lang="en-US" sz="4200" b="1">
                <a:latin typeface="Arial" panose="020B0604020202020204" pitchFamily="34" charset="0"/>
                <a:cs typeface="Arial" panose="020B0604020202020204" pitchFamily="34" charset="0"/>
              </a:rPr>
              <a:t>Vì a // b ta có:                 </a:t>
            </a:r>
          </a:p>
          <a:p>
            <a:pPr>
              <a:lnSpc>
                <a:spcPct val="150000"/>
              </a:lnSpc>
            </a:pPr>
            <a:r>
              <a:rPr lang="en-US" sz="4200" b="1">
                <a:latin typeface="Arial" panose="020B0604020202020204" pitchFamily="34" charset="0"/>
                <a:cs typeface="Arial" panose="020B0604020202020204" pitchFamily="34" charset="0"/>
              </a:rPr>
              <a:t>                      (tính chất hai góc đối đỉnh)</a:t>
            </a:r>
          </a:p>
          <a:p>
            <a:pPr>
              <a:lnSpc>
                <a:spcPct val="150000"/>
              </a:lnSpc>
            </a:pPr>
            <a:endParaRPr lang="en-US" sz="1200" b="1">
              <a:latin typeface="Arial" panose="020B0604020202020204" pitchFamily="34" charset="0"/>
              <a:cs typeface="Arial" panose="020B0604020202020204" pitchFamily="34" charset="0"/>
            </a:endParaRPr>
          </a:p>
          <a:p>
            <a:pPr>
              <a:lnSpc>
                <a:spcPct val="150000"/>
              </a:lnSpc>
            </a:pPr>
            <a:r>
              <a:rPr lang="en-US" sz="4200" b="1">
                <a:latin typeface="Arial" panose="020B0604020202020204" pitchFamily="34" charset="0"/>
                <a:cs typeface="Arial" panose="020B0604020202020204" pitchFamily="34" charset="0"/>
              </a:rPr>
              <a:t>mà:                (tính chất hai góc đồng vị )</a:t>
            </a:r>
          </a:p>
          <a:p>
            <a:pPr>
              <a:lnSpc>
                <a:spcPct val="150000"/>
              </a:lnSpc>
            </a:pPr>
            <a:endParaRPr lang="en-US" sz="1050" b="1">
              <a:latin typeface="Arial" panose="020B0604020202020204" pitchFamily="34" charset="0"/>
              <a:cs typeface="Arial" panose="020B0604020202020204" pitchFamily="34" charset="0"/>
            </a:endParaRPr>
          </a:p>
          <a:p>
            <a:pPr>
              <a:lnSpc>
                <a:spcPct val="150000"/>
              </a:lnSpc>
            </a:pPr>
            <a:r>
              <a:rPr lang="en-US" sz="4200" b="1">
                <a:latin typeface="Arial" panose="020B0604020202020204" pitchFamily="34" charset="0"/>
                <a:cs typeface="Arial" panose="020B0604020202020204" pitchFamily="34" charset="0"/>
              </a:rPr>
              <a:t>Do đó:  </a:t>
            </a:r>
          </a:p>
          <a:p>
            <a:pPr>
              <a:lnSpc>
                <a:spcPct val="150000"/>
              </a:lnSpc>
            </a:pPr>
            <a:endParaRPr lang="vi-VN" sz="4200" b="1">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9811" y="2022528"/>
            <a:ext cx="6896747" cy="6253566"/>
          </a:xfrm>
          <a:prstGeom prst="rect">
            <a:avLst/>
          </a:prstGeom>
          <a:noFill/>
          <a:ln>
            <a:noFill/>
          </a:ln>
        </p:spPr>
      </p:pic>
      <p:sp>
        <p:nvSpPr>
          <p:cNvPr id="8" name="TextBox 7"/>
          <p:cNvSpPr txBox="1"/>
          <p:nvPr/>
        </p:nvSpPr>
        <p:spPr>
          <a:xfrm>
            <a:off x="12553629" y="7834394"/>
            <a:ext cx="2278251" cy="692498"/>
          </a:xfrm>
          <a:prstGeom prst="rect">
            <a:avLst/>
          </a:prstGeom>
          <a:noFill/>
        </p:spPr>
        <p:txBody>
          <a:bodyPr wrap="square" lIns="137160" tIns="68580" rIns="137160" bIns="68580" rtlCol="0">
            <a:spAutoFit/>
          </a:bodyPr>
          <a:lstStyle/>
          <a:p>
            <a:r>
              <a:rPr lang="en-US" sz="3600" b="1">
                <a:solidFill>
                  <a:schemeClr val="accent1">
                    <a:lumMod val="50000"/>
                  </a:schemeClr>
                </a:solidFill>
                <a:latin typeface="Arial" panose="020B0604020202020204" pitchFamily="34" charset="0"/>
                <a:cs typeface="Arial" panose="020B0604020202020204" pitchFamily="34" charset="0"/>
              </a:rPr>
              <a:t>Hình 44</a:t>
            </a:r>
            <a:endParaRPr lang="vi-VN" sz="36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6569" name="Object 9"/>
          <p:cNvGraphicFramePr>
            <a:graphicFrameLocks noChangeAspect="1"/>
          </p:cNvGraphicFramePr>
          <p:nvPr>
            <p:extLst>
              <p:ext uri="{D42A27DB-BD31-4B8C-83A1-F6EECF244321}">
                <p14:modId xmlns:p14="http://schemas.microsoft.com/office/powerpoint/2010/main" val="823668098"/>
              </p:ext>
            </p:extLst>
          </p:nvPr>
        </p:nvGraphicFramePr>
        <p:xfrm>
          <a:off x="2158614" y="3385511"/>
          <a:ext cx="1985480" cy="882435"/>
        </p:xfrm>
        <a:graphic>
          <a:graphicData uri="http://schemas.openxmlformats.org/presentationml/2006/ole">
            <mc:AlternateContent xmlns:mc="http://schemas.openxmlformats.org/markup-compatibility/2006">
              <mc:Choice xmlns:v="urn:schemas-microsoft-com:vml" Requires="v">
                <p:oleObj r:id="rId3" imgW="596641" imgH="266584" progId="">
                  <p:embed/>
                </p:oleObj>
              </mc:Choice>
              <mc:Fallback>
                <p:oleObj r:id="rId3" imgW="596641" imgH="26658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614" y="3385511"/>
                        <a:ext cx="1985480"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8" name="Object 8"/>
          <p:cNvGraphicFramePr>
            <a:graphicFrameLocks noChangeAspect="1"/>
          </p:cNvGraphicFramePr>
          <p:nvPr>
            <p:extLst>
              <p:ext uri="{D42A27DB-BD31-4B8C-83A1-F6EECF244321}">
                <p14:modId xmlns:p14="http://schemas.microsoft.com/office/powerpoint/2010/main" val="1684330072"/>
              </p:ext>
            </p:extLst>
          </p:nvPr>
        </p:nvGraphicFramePr>
        <p:xfrm>
          <a:off x="2231232" y="4577680"/>
          <a:ext cx="1922448" cy="882435"/>
        </p:xfrm>
        <a:graphic>
          <a:graphicData uri="http://schemas.openxmlformats.org/presentationml/2006/ole">
            <mc:AlternateContent xmlns:mc="http://schemas.openxmlformats.org/markup-compatibility/2006">
              <mc:Choice xmlns:v="urn:schemas-microsoft-com:vml" Requires="v">
                <p:oleObj r:id="rId5" imgW="571252" imgH="266584" progId="">
                  <p:embed/>
                </p:oleObj>
              </mc:Choice>
              <mc:Fallback>
                <p:oleObj r:id="rId5" imgW="571252" imgH="266584"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1232" y="4577680"/>
                        <a:ext cx="1922448"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7" name="Object 7"/>
          <p:cNvGraphicFramePr>
            <a:graphicFrameLocks noChangeAspect="1"/>
          </p:cNvGraphicFramePr>
          <p:nvPr>
            <p:extLst>
              <p:ext uri="{D42A27DB-BD31-4B8C-83A1-F6EECF244321}">
                <p14:modId xmlns:p14="http://schemas.microsoft.com/office/powerpoint/2010/main" val="2676854485"/>
              </p:ext>
            </p:extLst>
          </p:nvPr>
        </p:nvGraphicFramePr>
        <p:xfrm>
          <a:off x="3151354" y="5796052"/>
          <a:ext cx="1827902" cy="882435"/>
        </p:xfrm>
        <a:graphic>
          <a:graphicData uri="http://schemas.openxmlformats.org/presentationml/2006/ole">
            <mc:AlternateContent xmlns:mc="http://schemas.openxmlformats.org/markup-compatibility/2006">
              <mc:Choice xmlns:v="urn:schemas-microsoft-com:vml" Requires="v">
                <p:oleObj r:id="rId7" imgW="558558" imgH="266584" progId="">
                  <p:embed/>
                </p:oleObj>
              </mc:Choice>
              <mc:Fallback>
                <p:oleObj r:id="rId7" imgW="558558" imgH="266584"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1354" y="5796052"/>
                        <a:ext cx="1827902"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585" name="Picture 25"/>
          <p:cNvPicPr>
            <a:picLocks noChangeAspect="1" noChangeArrowheads="1"/>
          </p:cNvPicPr>
          <p:nvPr/>
        </p:nvPicPr>
        <p:blipFill>
          <a:blip r:embed="rId9"/>
          <a:srcRect/>
          <a:stretch>
            <a:fillRect/>
          </a:stretch>
        </p:blipFill>
        <p:spPr bwMode="auto">
          <a:xfrm>
            <a:off x="260912" y="557939"/>
            <a:ext cx="11934615" cy="1766808"/>
          </a:xfrm>
          <a:prstGeom prst="rect">
            <a:avLst/>
          </a:prstGeom>
          <a:noFill/>
          <a:ln w="9525">
            <a:noFill/>
            <a:miter lim="800000"/>
            <a:headEnd/>
            <a:tailEnd/>
          </a:ln>
          <a:effectLst/>
        </p:spPr>
      </p:pic>
      <p:pic>
        <p:nvPicPr>
          <p:cNvPr id="38"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55126" y="325465"/>
            <a:ext cx="3122429" cy="2572881"/>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631394" flipH="1">
            <a:off x="15564778" y="8097369"/>
            <a:ext cx="2751130" cy="2751130"/>
          </a:xfrm>
          <a:prstGeom prst="rect">
            <a:avLst/>
          </a:prstGeom>
        </p:spPr>
      </p:pic>
      <p:pic>
        <p:nvPicPr>
          <p:cNvPr id="40"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5414202" y="9053264"/>
            <a:ext cx="1412362" cy="1412362"/>
          </a:xfrm>
          <a:prstGeom prst="rect">
            <a:avLst/>
          </a:prstGeom>
        </p:spPr>
      </p:pic>
    </p:spTree>
    <p:extLst>
      <p:ext uri="{BB962C8B-B14F-4D97-AF65-F5344CB8AC3E}">
        <p14:creationId xmlns:p14="http://schemas.microsoft.com/office/powerpoint/2010/main" val="38387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6585"/>
                                        </p:tgtEl>
                                        <p:attrNameLst>
                                          <p:attrName>style.visibility</p:attrName>
                                        </p:attrNameLst>
                                      </p:cBhvr>
                                      <p:to>
                                        <p:strVal val="visible"/>
                                      </p:to>
                                    </p:set>
                                    <p:animEffect transition="in" filter="box(in)">
                                      <p:cBhvr>
                                        <p:cTn id="13" dur="500"/>
                                        <p:tgtEl>
                                          <p:spTgt spid="6658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ox(in)">
                                      <p:cBhvr>
                                        <p:cTn id="18" dur="500"/>
                                        <p:tgtEl>
                                          <p:spTgt spid="37"/>
                                        </p:tgtEl>
                                      </p:cBhvr>
                                    </p:animEffect>
                                  </p:childTnLst>
                                </p:cTn>
                              </p:par>
                              <p:par>
                                <p:cTn id="19" presetID="4" presetClass="entr" presetSubtype="16" fill="hold" nodeType="withEffect">
                                  <p:stCondLst>
                                    <p:cond delay="0"/>
                                  </p:stCondLst>
                                  <p:childTnLst>
                                    <p:set>
                                      <p:cBhvr>
                                        <p:cTn id="20" dur="1" fill="hold">
                                          <p:stCondLst>
                                            <p:cond delay="0"/>
                                          </p:stCondLst>
                                        </p:cTn>
                                        <p:tgtEl>
                                          <p:spTgt spid="66569"/>
                                        </p:tgtEl>
                                        <p:attrNameLst>
                                          <p:attrName>style.visibility</p:attrName>
                                        </p:attrNameLst>
                                      </p:cBhvr>
                                      <p:to>
                                        <p:strVal val="visible"/>
                                      </p:to>
                                    </p:set>
                                    <p:animEffect transition="in" filter="box(in)">
                                      <p:cBhvr>
                                        <p:cTn id="21" dur="500"/>
                                        <p:tgtEl>
                                          <p:spTgt spid="66569"/>
                                        </p:tgtEl>
                                      </p:cBhvr>
                                    </p:animEffect>
                                  </p:childTnLst>
                                </p:cTn>
                              </p:par>
                              <p:par>
                                <p:cTn id="22" presetID="4" presetClass="entr" presetSubtype="16" fill="hold" nodeType="withEffect">
                                  <p:stCondLst>
                                    <p:cond delay="0"/>
                                  </p:stCondLst>
                                  <p:childTnLst>
                                    <p:set>
                                      <p:cBhvr>
                                        <p:cTn id="23" dur="1" fill="hold">
                                          <p:stCondLst>
                                            <p:cond delay="0"/>
                                          </p:stCondLst>
                                        </p:cTn>
                                        <p:tgtEl>
                                          <p:spTgt spid="66568"/>
                                        </p:tgtEl>
                                        <p:attrNameLst>
                                          <p:attrName>style.visibility</p:attrName>
                                        </p:attrNameLst>
                                      </p:cBhvr>
                                      <p:to>
                                        <p:strVal val="visible"/>
                                      </p:to>
                                    </p:set>
                                    <p:animEffect transition="in" filter="box(in)">
                                      <p:cBhvr>
                                        <p:cTn id="24" dur="500"/>
                                        <p:tgtEl>
                                          <p:spTgt spid="66568"/>
                                        </p:tgtEl>
                                      </p:cBhvr>
                                    </p:animEffect>
                                  </p:childTnLst>
                                </p:cTn>
                              </p:par>
                              <p:par>
                                <p:cTn id="25" presetID="4" presetClass="entr" presetSubtype="16" fill="hold" nodeType="withEffect">
                                  <p:stCondLst>
                                    <p:cond delay="0"/>
                                  </p:stCondLst>
                                  <p:childTnLst>
                                    <p:set>
                                      <p:cBhvr>
                                        <p:cTn id="26" dur="1" fill="hold">
                                          <p:stCondLst>
                                            <p:cond delay="0"/>
                                          </p:stCondLst>
                                        </p:cTn>
                                        <p:tgtEl>
                                          <p:spTgt spid="66567"/>
                                        </p:tgtEl>
                                        <p:attrNameLst>
                                          <p:attrName>style.visibility</p:attrName>
                                        </p:attrNameLst>
                                      </p:cBhvr>
                                      <p:to>
                                        <p:strVal val="visible"/>
                                      </p:to>
                                    </p:set>
                                    <p:animEffect transition="in" filter="box(in)">
                                      <p:cBhvr>
                                        <p:cTn id="2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3874" y="371959"/>
            <a:ext cx="6144126" cy="5946863"/>
          </a:xfrm>
          <a:prstGeom prst="rect">
            <a:avLst/>
          </a:prstGeom>
          <a:noFill/>
          <a:ln>
            <a:noFill/>
          </a:ln>
        </p:spPr>
      </p:pic>
      <p:sp>
        <p:nvSpPr>
          <p:cNvPr id="8" name="TextBox 7"/>
          <p:cNvSpPr txBox="1"/>
          <p:nvPr/>
        </p:nvSpPr>
        <p:spPr>
          <a:xfrm>
            <a:off x="14529662" y="6137330"/>
            <a:ext cx="2278251" cy="692498"/>
          </a:xfrm>
          <a:prstGeom prst="rect">
            <a:avLst/>
          </a:prstGeom>
          <a:noFill/>
        </p:spPr>
        <p:txBody>
          <a:bodyPr wrap="square" lIns="137160" tIns="68580" rIns="137160" bIns="68580" rtlCol="0">
            <a:spAutoFit/>
          </a:bodyPr>
          <a:lstStyle/>
          <a:p>
            <a:r>
              <a:rPr lang="en-US" sz="3600" b="1">
                <a:solidFill>
                  <a:schemeClr val="accent1">
                    <a:lumMod val="50000"/>
                  </a:schemeClr>
                </a:solidFill>
                <a:latin typeface="Arial" panose="020B0604020202020204" pitchFamily="34" charset="0"/>
                <a:cs typeface="Arial" panose="020B0604020202020204" pitchFamily="34" charset="0"/>
              </a:rPr>
              <a:t>Hình 44</a:t>
            </a:r>
            <a:endParaRPr lang="vi-VN" sz="36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6566" name="Object 6"/>
          <p:cNvGraphicFramePr>
            <a:graphicFrameLocks noChangeAspect="1"/>
          </p:cNvGraphicFramePr>
          <p:nvPr>
            <p:extLst>
              <p:ext uri="{D42A27DB-BD31-4B8C-83A1-F6EECF244321}">
                <p14:modId xmlns:p14="http://schemas.microsoft.com/office/powerpoint/2010/main" val="1028283564"/>
              </p:ext>
            </p:extLst>
          </p:nvPr>
        </p:nvGraphicFramePr>
        <p:xfrm>
          <a:off x="3527376" y="3127276"/>
          <a:ext cx="3277616" cy="882435"/>
        </p:xfrm>
        <a:graphic>
          <a:graphicData uri="http://schemas.openxmlformats.org/presentationml/2006/ole">
            <mc:AlternateContent xmlns:mc="http://schemas.openxmlformats.org/markup-compatibility/2006">
              <mc:Choice xmlns:v="urn:schemas-microsoft-com:vml" Requires="v">
                <p:oleObj r:id="rId3" imgW="990170" imgH="266584" progId="">
                  <p:embed/>
                </p:oleObj>
              </mc:Choice>
              <mc:Fallback>
                <p:oleObj r:id="rId3" imgW="990170" imgH="26658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376" y="3127276"/>
                        <a:ext cx="3277616"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5" name="Object 5"/>
          <p:cNvGraphicFramePr>
            <a:graphicFrameLocks noChangeAspect="1"/>
          </p:cNvGraphicFramePr>
          <p:nvPr>
            <p:extLst>
              <p:ext uri="{D42A27DB-BD31-4B8C-83A1-F6EECF244321}">
                <p14:modId xmlns:p14="http://schemas.microsoft.com/office/powerpoint/2010/main" val="3241432143"/>
              </p:ext>
            </p:extLst>
          </p:nvPr>
        </p:nvGraphicFramePr>
        <p:xfrm>
          <a:off x="2303240" y="4160655"/>
          <a:ext cx="1796385" cy="882435"/>
        </p:xfrm>
        <a:graphic>
          <a:graphicData uri="http://schemas.openxmlformats.org/presentationml/2006/ole">
            <mc:AlternateContent xmlns:mc="http://schemas.openxmlformats.org/markup-compatibility/2006">
              <mc:Choice xmlns:v="urn:schemas-microsoft-com:vml" Requires="v">
                <p:oleObj r:id="rId5" imgW="545626" imgH="266469" progId="">
                  <p:embed/>
                </p:oleObj>
              </mc:Choice>
              <mc:Fallback>
                <p:oleObj r:id="rId5" imgW="545626" imgH="26646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240" y="4160655"/>
                        <a:ext cx="1796385"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3894476239"/>
              </p:ext>
            </p:extLst>
          </p:nvPr>
        </p:nvGraphicFramePr>
        <p:xfrm>
          <a:off x="3383360" y="5947393"/>
          <a:ext cx="3309132" cy="882435"/>
        </p:xfrm>
        <a:graphic>
          <a:graphicData uri="http://schemas.openxmlformats.org/presentationml/2006/ole">
            <mc:AlternateContent xmlns:mc="http://schemas.openxmlformats.org/markup-compatibility/2006">
              <mc:Choice xmlns:v="urn:schemas-microsoft-com:vml" Requires="v">
                <p:oleObj r:id="rId7" imgW="1002865" imgH="266584" progId="">
                  <p:embed/>
                </p:oleObj>
              </mc:Choice>
              <mc:Fallback>
                <p:oleObj r:id="rId7" imgW="1002865" imgH="266584"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3360" y="5947393"/>
                        <a:ext cx="3309132"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2" name="Object 2"/>
          <p:cNvGraphicFramePr>
            <a:graphicFrameLocks noChangeAspect="1"/>
          </p:cNvGraphicFramePr>
          <p:nvPr>
            <p:extLst>
              <p:ext uri="{D42A27DB-BD31-4B8C-83A1-F6EECF244321}">
                <p14:modId xmlns:p14="http://schemas.microsoft.com/office/powerpoint/2010/main" val="1604595109"/>
              </p:ext>
            </p:extLst>
          </p:nvPr>
        </p:nvGraphicFramePr>
        <p:xfrm>
          <a:off x="2273982" y="6918050"/>
          <a:ext cx="1953963" cy="882435"/>
        </p:xfrm>
        <a:graphic>
          <a:graphicData uri="http://schemas.openxmlformats.org/presentationml/2006/ole">
            <mc:AlternateContent xmlns:mc="http://schemas.openxmlformats.org/markup-compatibility/2006">
              <mc:Choice xmlns:v="urn:schemas-microsoft-com:vml" Requires="v">
                <p:oleObj r:id="rId9" imgW="583693" imgH="266469" progId="">
                  <p:embed/>
                </p:oleObj>
              </mc:Choice>
              <mc:Fallback>
                <p:oleObj r:id="rId9" imgW="583693" imgH="266469"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3982" y="6918050"/>
                        <a:ext cx="1953963"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1" name="Object 1"/>
          <p:cNvGraphicFramePr>
            <a:graphicFrameLocks noChangeAspect="1"/>
          </p:cNvGraphicFramePr>
          <p:nvPr>
            <p:extLst>
              <p:ext uri="{D42A27DB-BD31-4B8C-83A1-F6EECF244321}">
                <p14:modId xmlns:p14="http://schemas.microsoft.com/office/powerpoint/2010/main" val="1693598904"/>
              </p:ext>
            </p:extLst>
          </p:nvPr>
        </p:nvGraphicFramePr>
        <p:xfrm>
          <a:off x="3250963" y="7911947"/>
          <a:ext cx="3246101" cy="882435"/>
        </p:xfrm>
        <a:graphic>
          <a:graphicData uri="http://schemas.openxmlformats.org/presentationml/2006/ole">
            <mc:AlternateContent xmlns:mc="http://schemas.openxmlformats.org/markup-compatibility/2006">
              <mc:Choice xmlns:v="urn:schemas-microsoft-com:vml" Requires="v">
                <p:oleObj r:id="rId11" imgW="977476" imgH="266584" progId="">
                  <p:embed/>
                </p:oleObj>
              </mc:Choice>
              <mc:Fallback>
                <p:oleObj r:id="rId11" imgW="977476" imgH="266584"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0963" y="7911947"/>
                        <a:ext cx="3246101" cy="8824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159729" y="2970816"/>
            <a:ext cx="15609007" cy="7894469"/>
          </a:xfrm>
          <a:prstGeom prst="rect">
            <a:avLst/>
          </a:prstGeom>
          <a:noFill/>
        </p:spPr>
        <p:txBody>
          <a:bodyPr wrap="square" lIns="137160" tIns="68580" rIns="137160" bIns="68580" rtlCol="0">
            <a:spAutoFit/>
          </a:bodyPr>
          <a:lstStyle/>
          <a:p>
            <a:pPr marL="514350" indent="-514350">
              <a:lnSpc>
                <a:spcPct val="150000"/>
              </a:lnSpc>
              <a:buAutoNum type="alphaLcParenR" startAt="2"/>
            </a:pPr>
            <a:r>
              <a:rPr lang="en-US" sz="4200" b="1">
                <a:latin typeface="Arial" panose="020B0604020202020204" pitchFamily="34" charset="0"/>
                <a:cs typeface="Arial" panose="020B0604020202020204" pitchFamily="34" charset="0"/>
              </a:rPr>
              <a:t>- Ta có:                           </a:t>
            </a:r>
            <a:r>
              <a:rPr lang="en-US" sz="4200" b="1" baseline="30000">
                <a:latin typeface="Arial" panose="020B0604020202020204" pitchFamily="34" charset="0"/>
                <a:cs typeface="Arial" panose="020B0604020202020204" pitchFamily="34" charset="0"/>
              </a:rPr>
              <a:t> </a:t>
            </a:r>
            <a:r>
              <a:rPr lang="en-US" sz="4200" b="1">
                <a:latin typeface="Arial" panose="020B0604020202020204" pitchFamily="34" charset="0"/>
                <a:cs typeface="Arial" panose="020B0604020202020204" pitchFamily="34" charset="0"/>
              </a:rPr>
              <a:t>( tính chất hai góc kề bù)</a:t>
            </a:r>
          </a:p>
          <a:p>
            <a:pPr marL="514350" indent="-514350">
              <a:lnSpc>
                <a:spcPct val="150000"/>
              </a:lnSpc>
            </a:pPr>
            <a:r>
              <a:rPr lang="en-US" sz="4200" b="1">
                <a:latin typeface="Arial" panose="020B0604020202020204" pitchFamily="34" charset="0"/>
                <a:cs typeface="Arial" panose="020B0604020202020204" pitchFamily="34" charset="0"/>
              </a:rPr>
              <a:t>	 mà:                 (tính chất hai góc đồng vị )</a:t>
            </a:r>
          </a:p>
          <a:p>
            <a:pPr marL="514350" indent="-514350">
              <a:lnSpc>
                <a:spcPct val="150000"/>
              </a:lnSpc>
            </a:pPr>
            <a:r>
              <a:rPr lang="en-US" sz="4200" b="1">
                <a:latin typeface="Arial" panose="020B0604020202020204" pitchFamily="34" charset="0"/>
                <a:cs typeface="Arial" panose="020B0604020202020204" pitchFamily="34" charset="0"/>
              </a:rPr>
              <a:t>Do đó:</a:t>
            </a:r>
          </a:p>
          <a:p>
            <a:pPr marL="514350" indent="-514350">
              <a:lnSpc>
                <a:spcPct val="150000"/>
              </a:lnSpc>
              <a:buFontTx/>
              <a:buChar char="-"/>
            </a:pPr>
            <a:r>
              <a:rPr lang="en-US" sz="4200" b="1">
                <a:latin typeface="Arial" panose="020B0604020202020204" pitchFamily="34" charset="0"/>
                <a:cs typeface="Arial" panose="020B0604020202020204" pitchFamily="34" charset="0"/>
              </a:rPr>
              <a:t>Ta có:                              ( tính chất hai góc kề bù ) </a:t>
            </a:r>
          </a:p>
          <a:p>
            <a:pPr marL="514350" indent="-514350">
              <a:lnSpc>
                <a:spcPct val="150000"/>
              </a:lnSpc>
            </a:pPr>
            <a:r>
              <a:rPr lang="en-US" sz="4200" b="1">
                <a:latin typeface="Arial" panose="020B0604020202020204" pitchFamily="34" charset="0"/>
                <a:cs typeface="Arial" panose="020B0604020202020204" pitchFamily="34" charset="0"/>
              </a:rPr>
              <a:t>     mà                 (tính chất hai góc đồng vị )</a:t>
            </a:r>
          </a:p>
          <a:p>
            <a:pPr marL="514350" indent="-514350">
              <a:lnSpc>
                <a:spcPct val="150000"/>
              </a:lnSpc>
            </a:pPr>
            <a:r>
              <a:rPr lang="en-US" sz="4200" b="1">
                <a:latin typeface="Arial" panose="020B0604020202020204" pitchFamily="34" charset="0"/>
                <a:cs typeface="Arial" panose="020B0604020202020204" pitchFamily="34" charset="0"/>
              </a:rPr>
              <a:t>Do đó:  </a:t>
            </a:r>
          </a:p>
          <a:p>
            <a:pPr marL="514350" indent="-514350">
              <a:lnSpc>
                <a:spcPct val="150000"/>
              </a:lnSpc>
            </a:pPr>
            <a:endParaRPr lang="en-US" sz="4200" b="1">
              <a:latin typeface="Arial" panose="020B0604020202020204" pitchFamily="34" charset="0"/>
              <a:cs typeface="Arial" panose="020B0604020202020204" pitchFamily="34" charset="0"/>
            </a:endParaRPr>
          </a:p>
          <a:p>
            <a:pPr marL="514350" indent="-514350">
              <a:lnSpc>
                <a:spcPct val="150000"/>
              </a:lnSpc>
            </a:pPr>
            <a:endParaRPr lang="vi-VN" sz="4200" b="1">
              <a:latin typeface="Arial" panose="020B0604020202020204" pitchFamily="34" charset="0"/>
              <a:cs typeface="Arial" panose="020B0604020202020204" pitchFamily="34" charset="0"/>
            </a:endParaRPr>
          </a:p>
        </p:txBody>
      </p:sp>
      <p:pic>
        <p:nvPicPr>
          <p:cNvPr id="106507" name="Picture 11"/>
          <p:cNvPicPr>
            <a:picLocks noChangeAspect="1" noChangeArrowheads="1"/>
          </p:cNvPicPr>
          <p:nvPr/>
        </p:nvPicPr>
        <p:blipFill>
          <a:blip r:embed="rId13"/>
          <a:srcRect/>
          <a:stretch>
            <a:fillRect/>
          </a:stretch>
        </p:blipFill>
        <p:spPr bwMode="auto">
          <a:xfrm>
            <a:off x="0" y="287569"/>
            <a:ext cx="12344400" cy="1917056"/>
          </a:xfrm>
          <a:prstGeom prst="rect">
            <a:avLst/>
          </a:prstGeom>
          <a:noFill/>
          <a:ln w="9525">
            <a:noFill/>
            <a:miter lim="800000"/>
            <a:headEnd/>
            <a:tailEnd/>
          </a:ln>
          <a:effectLst/>
        </p:spPr>
      </p:pic>
      <p:graphicFrame>
        <p:nvGraphicFramePr>
          <p:cNvPr id="107530" name="Object 10"/>
          <p:cNvGraphicFramePr>
            <a:graphicFrameLocks noChangeAspect="1"/>
          </p:cNvGraphicFramePr>
          <p:nvPr>
            <p:extLst>
              <p:ext uri="{D42A27DB-BD31-4B8C-83A1-F6EECF244321}">
                <p14:modId xmlns:p14="http://schemas.microsoft.com/office/powerpoint/2010/main" val="694661158"/>
              </p:ext>
            </p:extLst>
          </p:nvPr>
        </p:nvGraphicFramePr>
        <p:xfrm>
          <a:off x="3061786" y="5043090"/>
          <a:ext cx="3181350" cy="881063"/>
        </p:xfrm>
        <a:graphic>
          <a:graphicData uri="http://schemas.openxmlformats.org/presentationml/2006/ole">
            <mc:AlternateContent xmlns:mc="http://schemas.openxmlformats.org/markup-compatibility/2006">
              <mc:Choice xmlns:v="urn:schemas-microsoft-com:vml" Requires="v">
                <p:oleObj r:id="rId14" imgW="964781" imgH="266584" progId="">
                  <p:embed/>
                </p:oleObj>
              </mc:Choice>
              <mc:Fallback>
                <p:oleObj r:id="rId14" imgW="964781" imgH="266584"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1786" y="5043090"/>
                        <a:ext cx="3181350"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631394" flipH="1">
            <a:off x="13733422" y="6569332"/>
            <a:ext cx="3433043" cy="3433043"/>
          </a:xfrm>
          <a:prstGeom prst="rect">
            <a:avLst/>
          </a:prstGeom>
        </p:spPr>
      </p:pic>
      <p:pic>
        <p:nvPicPr>
          <p:cNvPr id="16"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13909299" y="7574373"/>
            <a:ext cx="2017467" cy="2017467"/>
          </a:xfrm>
          <a:prstGeom prst="rect">
            <a:avLst/>
          </a:prstGeom>
        </p:spPr>
      </p:pic>
    </p:spTree>
    <p:extLst>
      <p:ext uri="{BB962C8B-B14F-4D97-AF65-F5344CB8AC3E}">
        <p14:creationId xmlns:p14="http://schemas.microsoft.com/office/powerpoint/2010/main" val="38387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106507"/>
                                        </p:tgtEl>
                                        <p:attrNameLst>
                                          <p:attrName>style.visibility</p:attrName>
                                        </p:attrNameLst>
                                      </p:cBhvr>
                                      <p:to>
                                        <p:strVal val="visible"/>
                                      </p:to>
                                    </p:set>
                                    <p:animEffect transition="in" filter="box(in)">
                                      <p:cBhvr>
                                        <p:cTn id="13" dur="500"/>
                                        <p:tgtEl>
                                          <p:spTgt spid="10650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6566"/>
                                        </p:tgtEl>
                                        <p:attrNameLst>
                                          <p:attrName>style.visibility</p:attrName>
                                        </p:attrNameLst>
                                      </p:cBhvr>
                                      <p:to>
                                        <p:strVal val="visible"/>
                                      </p:to>
                                    </p:set>
                                    <p:animEffect transition="in" filter="checkerboard(across)">
                                      <p:cBhvr>
                                        <p:cTn id="18" dur="500"/>
                                        <p:tgtEl>
                                          <p:spTgt spid="66566"/>
                                        </p:tgtEl>
                                      </p:cBhvr>
                                    </p:animEffect>
                                  </p:childTnLst>
                                </p:cTn>
                              </p:par>
                              <p:par>
                                <p:cTn id="19" presetID="5" presetClass="entr" presetSubtype="10" fill="hold" nodeType="withEffect">
                                  <p:stCondLst>
                                    <p:cond delay="0"/>
                                  </p:stCondLst>
                                  <p:childTnLst>
                                    <p:set>
                                      <p:cBhvr>
                                        <p:cTn id="20" dur="1" fill="hold">
                                          <p:stCondLst>
                                            <p:cond delay="0"/>
                                          </p:stCondLst>
                                        </p:cTn>
                                        <p:tgtEl>
                                          <p:spTgt spid="66565"/>
                                        </p:tgtEl>
                                        <p:attrNameLst>
                                          <p:attrName>style.visibility</p:attrName>
                                        </p:attrNameLst>
                                      </p:cBhvr>
                                      <p:to>
                                        <p:strVal val="visible"/>
                                      </p:to>
                                    </p:set>
                                    <p:animEffect transition="in" filter="checkerboard(across)">
                                      <p:cBhvr>
                                        <p:cTn id="21" dur="500"/>
                                        <p:tgtEl>
                                          <p:spTgt spid="66565"/>
                                        </p:tgtEl>
                                      </p:cBhvr>
                                    </p:animEffect>
                                  </p:childTnLst>
                                </p:cTn>
                              </p:par>
                              <p:par>
                                <p:cTn id="22" presetID="5" presetClass="entr" presetSubtype="10" fill="hold" nodeType="withEffect">
                                  <p:stCondLst>
                                    <p:cond delay="0"/>
                                  </p:stCondLst>
                                  <p:childTnLst>
                                    <p:set>
                                      <p:cBhvr>
                                        <p:cTn id="23" dur="1" fill="hold">
                                          <p:stCondLst>
                                            <p:cond delay="0"/>
                                          </p:stCondLst>
                                        </p:cTn>
                                        <p:tgtEl>
                                          <p:spTgt spid="107530"/>
                                        </p:tgtEl>
                                        <p:attrNameLst>
                                          <p:attrName>style.visibility</p:attrName>
                                        </p:attrNameLst>
                                      </p:cBhvr>
                                      <p:to>
                                        <p:strVal val="visible"/>
                                      </p:to>
                                    </p:set>
                                    <p:animEffect transition="in" filter="checkerboard(across)">
                                      <p:cBhvr>
                                        <p:cTn id="24" dur="500"/>
                                        <p:tgtEl>
                                          <p:spTgt spid="107530"/>
                                        </p:tgtEl>
                                      </p:cBhvr>
                                    </p:animEffect>
                                  </p:childTnLst>
                                </p:cTn>
                              </p:par>
                              <p:par>
                                <p:cTn id="25" presetID="5" presetClass="entr" presetSubtype="10" fill="hold" nodeType="withEffect">
                                  <p:stCondLst>
                                    <p:cond delay="0"/>
                                  </p:stCondLst>
                                  <p:childTnLst>
                                    <p:set>
                                      <p:cBhvr>
                                        <p:cTn id="26" dur="1" fill="hold">
                                          <p:stCondLst>
                                            <p:cond delay="0"/>
                                          </p:stCondLst>
                                        </p:cTn>
                                        <p:tgtEl>
                                          <p:spTgt spid="66563"/>
                                        </p:tgtEl>
                                        <p:attrNameLst>
                                          <p:attrName>style.visibility</p:attrName>
                                        </p:attrNameLst>
                                      </p:cBhvr>
                                      <p:to>
                                        <p:strVal val="visible"/>
                                      </p:to>
                                    </p:set>
                                    <p:animEffect transition="in" filter="checkerboard(across)">
                                      <p:cBhvr>
                                        <p:cTn id="27" dur="500"/>
                                        <p:tgtEl>
                                          <p:spTgt spid="66563"/>
                                        </p:tgtEl>
                                      </p:cBhvr>
                                    </p:animEffect>
                                  </p:childTnLst>
                                </p:cTn>
                              </p:par>
                              <p:par>
                                <p:cTn id="28" presetID="5" presetClass="entr" presetSubtype="10" fill="hold" nodeType="withEffect">
                                  <p:stCondLst>
                                    <p:cond delay="0"/>
                                  </p:stCondLst>
                                  <p:childTnLst>
                                    <p:set>
                                      <p:cBhvr>
                                        <p:cTn id="29" dur="1" fill="hold">
                                          <p:stCondLst>
                                            <p:cond delay="0"/>
                                          </p:stCondLst>
                                        </p:cTn>
                                        <p:tgtEl>
                                          <p:spTgt spid="66562"/>
                                        </p:tgtEl>
                                        <p:attrNameLst>
                                          <p:attrName>style.visibility</p:attrName>
                                        </p:attrNameLst>
                                      </p:cBhvr>
                                      <p:to>
                                        <p:strVal val="visible"/>
                                      </p:to>
                                    </p:set>
                                    <p:animEffect transition="in" filter="checkerboard(across)">
                                      <p:cBhvr>
                                        <p:cTn id="30" dur="500"/>
                                        <p:tgtEl>
                                          <p:spTgt spid="66562"/>
                                        </p:tgtEl>
                                      </p:cBhvr>
                                    </p:animEffect>
                                  </p:childTnLst>
                                </p:cTn>
                              </p:par>
                              <p:par>
                                <p:cTn id="31" presetID="5" presetClass="entr" presetSubtype="10" fill="hold" nodeType="withEffect">
                                  <p:stCondLst>
                                    <p:cond delay="0"/>
                                  </p:stCondLst>
                                  <p:childTnLst>
                                    <p:set>
                                      <p:cBhvr>
                                        <p:cTn id="32" dur="1" fill="hold">
                                          <p:stCondLst>
                                            <p:cond delay="0"/>
                                          </p:stCondLst>
                                        </p:cTn>
                                        <p:tgtEl>
                                          <p:spTgt spid="66561"/>
                                        </p:tgtEl>
                                        <p:attrNameLst>
                                          <p:attrName>style.visibility</p:attrName>
                                        </p:attrNameLst>
                                      </p:cBhvr>
                                      <p:to>
                                        <p:strVal val="visible"/>
                                      </p:to>
                                    </p:set>
                                    <p:animEffect transition="in" filter="checkerboard(across)">
                                      <p:cBhvr>
                                        <p:cTn id="33" dur="500"/>
                                        <p:tgtEl>
                                          <p:spTgt spid="6656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heckerboard(across)">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150" y="1580827"/>
            <a:ext cx="10577594" cy="5257154"/>
          </a:xfrm>
          <a:prstGeom prst="rect">
            <a:avLst/>
          </a:prstGeom>
          <a:noFill/>
          <a:ln>
            <a:noFill/>
          </a:ln>
        </p:spPr>
      </p:pic>
      <p:sp>
        <p:nvSpPr>
          <p:cNvPr id="7" name="TextBox 6"/>
          <p:cNvSpPr txBox="1"/>
          <p:nvPr/>
        </p:nvSpPr>
        <p:spPr>
          <a:xfrm>
            <a:off x="4626244" y="394561"/>
            <a:ext cx="9322229" cy="2881037"/>
          </a:xfrm>
          <a:prstGeom prst="rect">
            <a:avLst/>
          </a:prstGeom>
          <a:noFill/>
        </p:spPr>
        <p:txBody>
          <a:bodyPr wrap="square" lIns="91431" tIns="45716" rIns="91431" bIns="45716" rtlCol="0">
            <a:spAutoFit/>
          </a:bodyPr>
          <a:lstStyle/>
          <a:p>
            <a:pPr>
              <a:lnSpc>
                <a:spcPct val="150000"/>
              </a:lnSpc>
            </a:pPr>
            <a:r>
              <a:rPr lang="en-US" sz="4200" b="1" u="sng">
                <a:solidFill>
                  <a:schemeClr val="accent1">
                    <a:lumMod val="75000"/>
                  </a:schemeClr>
                </a:solidFill>
                <a:latin typeface="Arial" panose="020B0604020202020204" pitchFamily="34" charset="0"/>
                <a:cs typeface="Arial" panose="020B0604020202020204" pitchFamily="34" charset="0"/>
              </a:rPr>
              <a:t>Bài 2 ( sgk – 104)</a:t>
            </a:r>
            <a:r>
              <a:rPr lang="en-US" sz="4200" b="1">
                <a:solidFill>
                  <a:schemeClr val="accent1">
                    <a:lumMod val="75000"/>
                  </a:schemeClr>
                </a:solidFill>
                <a:latin typeface="Arial" panose="020B0604020202020204" pitchFamily="34" charset="0"/>
                <a:cs typeface="Arial" panose="020B0604020202020204" pitchFamily="34" charset="0"/>
              </a:rPr>
              <a:t>:  </a:t>
            </a:r>
            <a:r>
              <a:rPr lang="en-US" sz="4200" b="1">
                <a:solidFill>
                  <a:schemeClr val="accent1">
                    <a:lumMod val="50000"/>
                  </a:schemeClr>
                </a:solidFill>
                <a:latin typeface="Arial" panose="020B0604020202020204" pitchFamily="34" charset="0"/>
                <a:cs typeface="Arial" panose="020B0604020202020204" pitchFamily="34" charset="0"/>
              </a:rPr>
              <a:t>Quan sát Hình 45</a:t>
            </a:r>
          </a:p>
          <a:p>
            <a:pPr>
              <a:lnSpc>
                <a:spcPct val="150000"/>
              </a:lnSpc>
            </a:pPr>
            <a:endParaRPr lang="en-US" sz="4200">
              <a:latin typeface="Arial" panose="020B0604020202020204" pitchFamily="34" charset="0"/>
              <a:cs typeface="Arial" panose="020B0604020202020204" pitchFamily="34" charset="0"/>
            </a:endParaRPr>
          </a:p>
        </p:txBody>
      </p:sp>
      <p:sp>
        <p:nvSpPr>
          <p:cNvPr id="8" name="TextBox 7"/>
          <p:cNvSpPr txBox="1"/>
          <p:nvPr/>
        </p:nvSpPr>
        <p:spPr>
          <a:xfrm>
            <a:off x="836907" y="6828455"/>
            <a:ext cx="16227973" cy="4016484"/>
          </a:xfrm>
          <a:prstGeom prst="rect">
            <a:avLst/>
          </a:prstGeom>
          <a:noFill/>
        </p:spPr>
        <p:txBody>
          <a:bodyPr wrap="square" lIns="137160" tIns="68580" rIns="137160" bIns="68580" rtlCol="0">
            <a:spAutoFit/>
          </a:bodyPr>
          <a:lstStyle/>
          <a:p>
            <a:pPr marL="514350" indent="-514350">
              <a:lnSpc>
                <a:spcPct val="200000"/>
              </a:lnSpc>
              <a:buAutoNum type="alphaLcParenR"/>
            </a:pPr>
            <a:r>
              <a:rPr lang="en-US" sz="4200" b="1">
                <a:latin typeface="Arial" panose="020B0604020202020204" pitchFamily="34" charset="0"/>
                <a:cs typeface="Arial" panose="020B0604020202020204" pitchFamily="34" charset="0"/>
              </a:rPr>
              <a:t>Vì sao đường thẳng </a:t>
            </a:r>
            <a:r>
              <a:rPr lang="en-US" sz="4200" b="1" i="1">
                <a:latin typeface="Arial" panose="020B0604020202020204" pitchFamily="34" charset="0"/>
                <a:cs typeface="Arial" panose="020B0604020202020204" pitchFamily="34" charset="0"/>
              </a:rPr>
              <a:t>a</a:t>
            </a:r>
            <a:r>
              <a:rPr lang="en-US" sz="4200" b="1">
                <a:latin typeface="Arial" panose="020B0604020202020204" pitchFamily="34" charset="0"/>
                <a:cs typeface="Arial" panose="020B0604020202020204" pitchFamily="34" charset="0"/>
              </a:rPr>
              <a:t> và đường thẳng </a:t>
            </a:r>
            <a:r>
              <a:rPr lang="en-US" sz="4200" b="1" i="1">
                <a:latin typeface="Arial" panose="020B0604020202020204" pitchFamily="34" charset="0"/>
                <a:cs typeface="Arial" panose="020B0604020202020204" pitchFamily="34" charset="0"/>
              </a:rPr>
              <a:t>b </a:t>
            </a:r>
            <a:r>
              <a:rPr lang="en-US" sz="4200" b="1">
                <a:latin typeface="Arial" panose="020B0604020202020204" pitchFamily="34" charset="0"/>
                <a:cs typeface="Arial" panose="020B0604020202020204" pitchFamily="34" charset="0"/>
              </a:rPr>
              <a:t>song song với nhau</a:t>
            </a:r>
          </a:p>
          <a:p>
            <a:pPr marL="514350" indent="-514350">
              <a:lnSpc>
                <a:spcPct val="200000"/>
              </a:lnSpc>
              <a:buAutoNum type="alphaLcParenR"/>
            </a:pPr>
            <a:r>
              <a:rPr lang="en-US" sz="4200" b="1">
                <a:latin typeface="Arial" panose="020B0604020202020204" pitchFamily="34" charset="0"/>
                <a:cs typeface="Arial" panose="020B0604020202020204" pitchFamily="34" charset="0"/>
              </a:rPr>
              <a:t>Tính số đo góc </a:t>
            </a:r>
            <a:r>
              <a:rPr lang="en-US" sz="4200" b="1" i="1">
                <a:latin typeface="Arial" panose="020B0604020202020204" pitchFamily="34" charset="0"/>
                <a:cs typeface="Arial" panose="020B0604020202020204" pitchFamily="34" charset="0"/>
              </a:rPr>
              <a:t>BCD</a:t>
            </a:r>
            <a:endParaRPr lang="en-US" sz="4200" b="1">
              <a:latin typeface="Arial" panose="020B0604020202020204" pitchFamily="34" charset="0"/>
              <a:cs typeface="Arial" panose="020B0604020202020204" pitchFamily="34" charset="0"/>
            </a:endParaRPr>
          </a:p>
          <a:p>
            <a:pPr marL="514350" indent="-514350">
              <a:lnSpc>
                <a:spcPct val="200000"/>
              </a:lnSpc>
            </a:pPr>
            <a:r>
              <a:rPr lang="en-US" sz="4200" b="1">
                <a:latin typeface="Arial" panose="020B0604020202020204" pitchFamily="34" charset="0"/>
                <a:cs typeface="Arial" panose="020B0604020202020204" pitchFamily="34" charset="0"/>
              </a:rPr>
              <a:t> </a:t>
            </a:r>
            <a:endParaRPr lang="vi-VN" sz="4200" b="1">
              <a:latin typeface="Arial" panose="020B0604020202020204" pitchFamily="34" charset="0"/>
              <a:cs typeface="Arial" panose="020B0604020202020204" pitchFamily="34" charset="0"/>
            </a:endParaRPr>
          </a:p>
        </p:txBody>
      </p:sp>
      <p:pic>
        <p:nvPicPr>
          <p:cNvPr id="9"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4506413" y="1"/>
            <a:ext cx="3218979" cy="2870726"/>
          </a:xfrm>
          <a:prstGeom prst="rect">
            <a:avLst/>
          </a:prstGeom>
        </p:spPr>
      </p:pic>
      <p:pic>
        <p:nvPicPr>
          <p:cNvPr id="10"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0" y="1"/>
            <a:ext cx="3218979" cy="2870726"/>
          </a:xfrm>
          <a:prstGeom prst="rect">
            <a:avLst/>
          </a:prstGeom>
        </p:spPr>
      </p:pic>
    </p:spTree>
    <p:extLst>
      <p:ext uri="{BB962C8B-B14F-4D97-AF65-F5344CB8AC3E}">
        <p14:creationId xmlns:p14="http://schemas.microsoft.com/office/powerpoint/2010/main" val="425321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303" y="1"/>
            <a:ext cx="10600023" cy="5197643"/>
          </a:xfrm>
          <a:prstGeom prst="rect">
            <a:avLst/>
          </a:prstGeom>
          <a:noFill/>
          <a:ln>
            <a:noFill/>
          </a:ln>
        </p:spPr>
      </p:pic>
      <p:sp>
        <p:nvSpPr>
          <p:cNvPr id="16" name="TextBox 15"/>
          <p:cNvSpPr txBox="1"/>
          <p:nvPr/>
        </p:nvSpPr>
        <p:spPr>
          <a:xfrm>
            <a:off x="649706" y="5029199"/>
            <a:ext cx="17132969" cy="5447645"/>
          </a:xfrm>
          <a:prstGeom prst="rect">
            <a:avLst/>
          </a:prstGeom>
          <a:noFill/>
        </p:spPr>
        <p:txBody>
          <a:bodyPr wrap="square" lIns="137160" tIns="68580" rIns="137160" bIns="68580" rtlCol="0">
            <a:spAutoFit/>
          </a:bodyPr>
          <a:lstStyle/>
          <a:p>
            <a:pPr marL="514350" indent="-514350">
              <a:lnSpc>
                <a:spcPct val="150000"/>
              </a:lnSpc>
            </a:pPr>
            <a:r>
              <a:rPr lang="en-US" sz="4600">
                <a:latin typeface="Arial" panose="020B0604020202020204" pitchFamily="34" charset="0"/>
                <a:cs typeface="Arial" panose="020B0604020202020204" pitchFamily="34" charset="0"/>
              </a:rPr>
              <a:t>  a )Ta có:</a:t>
            </a:r>
          </a:p>
          <a:p>
            <a:pPr marL="514350" indent="-514350">
              <a:lnSpc>
                <a:spcPct val="150000"/>
              </a:lnSpc>
            </a:pPr>
            <a:r>
              <a:rPr lang="en-US" sz="4600">
                <a:latin typeface="Arial" panose="020B0604020202020204" pitchFamily="34" charset="0"/>
                <a:cs typeface="Arial" panose="020B0604020202020204" pitchFamily="34" charset="0"/>
              </a:rPr>
              <a:t>mà hai góc           và          là hai góc trong cùng phía</a:t>
            </a:r>
          </a:p>
          <a:p>
            <a:pPr marL="514350" indent="-514350">
              <a:lnSpc>
                <a:spcPct val="150000"/>
              </a:lnSpc>
            </a:pPr>
            <a:r>
              <a:rPr lang="en-US" sz="4600">
                <a:latin typeface="Arial" panose="020B0604020202020204" pitchFamily="34" charset="0"/>
                <a:cs typeface="Arial" panose="020B0604020202020204" pitchFamily="34" charset="0"/>
              </a:rPr>
              <a:t>Do đó: a // b</a:t>
            </a:r>
          </a:p>
          <a:p>
            <a:pPr marL="514350" indent="-514350">
              <a:lnSpc>
                <a:spcPct val="150000"/>
              </a:lnSpc>
            </a:pPr>
            <a:r>
              <a:rPr lang="en-US" sz="4600">
                <a:latin typeface="Arial" panose="020B0604020202020204" pitchFamily="34" charset="0"/>
                <a:cs typeface="Arial" panose="020B0604020202020204" pitchFamily="34" charset="0"/>
              </a:rPr>
              <a:t>  b) Ta có:                  ( tính chất hai góc so le trong )</a:t>
            </a:r>
          </a:p>
          <a:p>
            <a:pPr marL="514350" indent="-514350">
              <a:lnSpc>
                <a:spcPct val="150000"/>
              </a:lnSpc>
            </a:pPr>
            <a:endParaRPr lang="vi-VN" sz="4600">
              <a:latin typeface="Arial" panose="020B0604020202020204" pitchFamily="34" charset="0"/>
              <a:cs typeface="Arial" panose="020B0604020202020204" pitchFamily="34" charset="0"/>
            </a:endParaRPr>
          </a:p>
        </p:txBody>
      </p:sp>
      <p:sp>
        <p:nvSpPr>
          <p:cNvPr id="108552" name="Rectangle 8"/>
          <p:cNvSpPr>
            <a:spLocks noChangeArrowheads="1"/>
          </p:cNvSpPr>
          <p:nvPr/>
        </p:nvSpPr>
        <p:spPr bwMode="auto">
          <a:xfrm>
            <a:off x="0" y="-215444"/>
            <a:ext cx="277064" cy="846386"/>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endParaRPr lang="vi-VN" sz="4600">
              <a:latin typeface="Arial" panose="020B0604020202020204" pitchFamily="34" charset="0"/>
              <a:cs typeface="Arial" panose="020B0604020202020204" pitchFamily="34" charset="0"/>
            </a:endParaRPr>
          </a:p>
        </p:txBody>
      </p:sp>
      <p:graphicFrame>
        <p:nvGraphicFramePr>
          <p:cNvPr id="108551" name="Object 7"/>
          <p:cNvGraphicFramePr>
            <a:graphicFrameLocks noChangeAspect="1"/>
          </p:cNvGraphicFramePr>
          <p:nvPr>
            <p:extLst>
              <p:ext uri="{D42A27DB-BD31-4B8C-83A1-F6EECF244321}">
                <p14:modId xmlns:p14="http://schemas.microsoft.com/office/powerpoint/2010/main" val="1569635650"/>
              </p:ext>
            </p:extLst>
          </p:nvPr>
        </p:nvGraphicFramePr>
        <p:xfrm>
          <a:off x="3633539" y="5294874"/>
          <a:ext cx="6673959" cy="755543"/>
        </p:xfrm>
        <a:graphic>
          <a:graphicData uri="http://schemas.openxmlformats.org/presentationml/2006/ole">
            <mc:AlternateContent xmlns:mc="http://schemas.openxmlformats.org/markup-compatibility/2006">
              <mc:Choice xmlns:v="urn:schemas-microsoft-com:vml" Requires="v">
                <p:oleObj r:id="rId3" imgW="2006600" imgH="228600" progId="">
                  <p:embed/>
                </p:oleObj>
              </mc:Choice>
              <mc:Fallback>
                <p:oleObj r:id="rId3" imgW="20066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539" y="5294874"/>
                        <a:ext cx="6673959" cy="755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4" name="Rectangle 10"/>
          <p:cNvSpPr>
            <a:spLocks noChangeArrowheads="1"/>
          </p:cNvSpPr>
          <p:nvPr/>
        </p:nvSpPr>
        <p:spPr bwMode="auto">
          <a:xfrm>
            <a:off x="0" y="-215444"/>
            <a:ext cx="277064" cy="846386"/>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endParaRPr lang="vi-VN" sz="4600">
              <a:latin typeface="Arial" panose="020B0604020202020204" pitchFamily="34" charset="0"/>
              <a:cs typeface="Arial" panose="020B0604020202020204" pitchFamily="34" charset="0"/>
            </a:endParaRPr>
          </a:p>
        </p:txBody>
      </p:sp>
      <p:graphicFrame>
        <p:nvGraphicFramePr>
          <p:cNvPr id="108553" name="Object 9"/>
          <p:cNvGraphicFramePr>
            <a:graphicFrameLocks noChangeAspect="1"/>
          </p:cNvGraphicFramePr>
          <p:nvPr>
            <p:extLst>
              <p:ext uri="{D42A27DB-BD31-4B8C-83A1-F6EECF244321}">
                <p14:modId xmlns:p14="http://schemas.microsoft.com/office/powerpoint/2010/main" val="369914260"/>
              </p:ext>
            </p:extLst>
          </p:nvPr>
        </p:nvGraphicFramePr>
        <p:xfrm>
          <a:off x="4103440" y="6405100"/>
          <a:ext cx="1164072" cy="670505"/>
        </p:xfrm>
        <a:graphic>
          <a:graphicData uri="http://schemas.openxmlformats.org/presentationml/2006/ole">
            <mc:AlternateContent xmlns:mc="http://schemas.openxmlformats.org/markup-compatibility/2006">
              <mc:Choice xmlns:v="urn:schemas-microsoft-com:vml" Requires="v">
                <p:oleObj r:id="rId5" imgW="355292" imgH="215713" progId="">
                  <p:embed/>
                </p:oleObj>
              </mc:Choice>
              <mc:Fallback>
                <p:oleObj r:id="rId5" imgW="355292" imgH="21571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440" y="6405100"/>
                        <a:ext cx="1164072" cy="670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6" name="Rectangle 12"/>
          <p:cNvSpPr>
            <a:spLocks noChangeArrowheads="1"/>
          </p:cNvSpPr>
          <p:nvPr/>
        </p:nvSpPr>
        <p:spPr bwMode="auto">
          <a:xfrm>
            <a:off x="0" y="-215444"/>
            <a:ext cx="277064" cy="846386"/>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endParaRPr lang="vi-VN" sz="4600">
              <a:latin typeface="Arial" panose="020B0604020202020204" pitchFamily="34" charset="0"/>
              <a:cs typeface="Arial" panose="020B0604020202020204" pitchFamily="34" charset="0"/>
            </a:endParaRPr>
          </a:p>
        </p:txBody>
      </p:sp>
      <p:graphicFrame>
        <p:nvGraphicFramePr>
          <p:cNvPr id="108555" name="Object 11"/>
          <p:cNvGraphicFramePr>
            <a:graphicFrameLocks noChangeAspect="1"/>
          </p:cNvGraphicFramePr>
          <p:nvPr>
            <p:extLst>
              <p:ext uri="{D42A27DB-BD31-4B8C-83A1-F6EECF244321}">
                <p14:modId xmlns:p14="http://schemas.microsoft.com/office/powerpoint/2010/main" val="1056918444"/>
              </p:ext>
            </p:extLst>
          </p:nvPr>
        </p:nvGraphicFramePr>
        <p:xfrm>
          <a:off x="6263680" y="6405100"/>
          <a:ext cx="1106906" cy="709049"/>
        </p:xfrm>
        <a:graphic>
          <a:graphicData uri="http://schemas.openxmlformats.org/presentationml/2006/ole">
            <mc:AlternateContent xmlns:mc="http://schemas.openxmlformats.org/markup-compatibility/2006">
              <mc:Choice xmlns:v="urn:schemas-microsoft-com:vml" Requires="v">
                <p:oleObj r:id="rId7" imgW="368300" imgH="228600" progId="">
                  <p:embed/>
                </p:oleObj>
              </mc:Choice>
              <mc:Fallback>
                <p:oleObj r:id="rId7" imgW="368300" imgH="2286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3680" y="6405100"/>
                        <a:ext cx="1106906" cy="709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8" name="Rectangle 14"/>
          <p:cNvSpPr>
            <a:spLocks noChangeArrowheads="1"/>
          </p:cNvSpPr>
          <p:nvPr/>
        </p:nvSpPr>
        <p:spPr bwMode="auto">
          <a:xfrm>
            <a:off x="0" y="-215444"/>
            <a:ext cx="277064" cy="846386"/>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endParaRPr lang="vi-VN" sz="4600">
              <a:latin typeface="Arial" panose="020B0604020202020204" pitchFamily="34" charset="0"/>
              <a:cs typeface="Arial" panose="020B0604020202020204" pitchFamily="34" charset="0"/>
            </a:endParaRPr>
          </a:p>
        </p:txBody>
      </p:sp>
      <p:graphicFrame>
        <p:nvGraphicFramePr>
          <p:cNvPr id="108557" name="Object 13"/>
          <p:cNvGraphicFramePr>
            <a:graphicFrameLocks noChangeAspect="1"/>
          </p:cNvGraphicFramePr>
          <p:nvPr>
            <p:extLst>
              <p:ext uri="{D42A27DB-BD31-4B8C-83A1-F6EECF244321}">
                <p14:modId xmlns:p14="http://schemas.microsoft.com/office/powerpoint/2010/main" val="110623286"/>
              </p:ext>
            </p:extLst>
          </p:nvPr>
        </p:nvGraphicFramePr>
        <p:xfrm>
          <a:off x="3659972" y="8458487"/>
          <a:ext cx="2301498" cy="756512"/>
        </p:xfrm>
        <a:graphic>
          <a:graphicData uri="http://schemas.openxmlformats.org/presentationml/2006/ole">
            <mc:AlternateContent xmlns:mc="http://schemas.openxmlformats.org/markup-compatibility/2006">
              <mc:Choice xmlns:v="urn:schemas-microsoft-com:vml" Requires="v">
                <p:oleObj r:id="rId9" imgW="711200" imgH="228600" progId="">
                  <p:embed/>
                </p:oleObj>
              </mc:Choice>
              <mc:Fallback>
                <p:oleObj r:id="rId9" imgW="71120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972" y="8458487"/>
                        <a:ext cx="2301498" cy="75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3">
            <a:extLst>
              <a:ext uri="{FF2B5EF4-FFF2-40B4-BE49-F238E27FC236}">
                <a16:creationId xmlns:a16="http://schemas.microsoft.com/office/drawing/2014/main" id="{5B19332C-1BE9-4073-BC1C-34C9F014F4D4}"/>
              </a:ext>
            </a:extLst>
          </p:cNvPr>
          <p:cNvPicPr>
            <a:picLocks noChangeAspect="1"/>
          </p:cNvPicPr>
          <p:nvPr/>
        </p:nvPicPr>
        <p:blipFill>
          <a:blip r:embed="rId11"/>
          <a:stretch>
            <a:fillRect/>
          </a:stretch>
        </p:blipFill>
        <p:spPr>
          <a:xfrm>
            <a:off x="0" y="1"/>
            <a:ext cx="3218979" cy="2870726"/>
          </a:xfrm>
          <a:prstGeom prst="rect">
            <a:avLst/>
          </a:prstGeom>
        </p:spPr>
      </p:pic>
    </p:spTree>
    <p:extLst>
      <p:ext uri="{BB962C8B-B14F-4D97-AF65-F5344CB8AC3E}">
        <p14:creationId xmlns:p14="http://schemas.microsoft.com/office/powerpoint/2010/main" val="42532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41.jpg"/>
          <p:cNvPicPr/>
          <p:nvPr/>
        </p:nvPicPr>
        <p:blipFill>
          <a:blip r:embed="rId2"/>
          <a:srcRect/>
          <a:stretch>
            <a:fillRect/>
          </a:stretch>
        </p:blipFill>
        <p:spPr>
          <a:xfrm>
            <a:off x="7572364" y="4071930"/>
            <a:ext cx="10287008" cy="5857916"/>
          </a:xfrm>
          <a:prstGeom prst="rect">
            <a:avLst/>
          </a:prstGeom>
          <a:ln/>
        </p:spPr>
      </p:pic>
      <p:sp>
        <p:nvSpPr>
          <p:cNvPr id="7" name="TextBox 6"/>
          <p:cNvSpPr txBox="1"/>
          <p:nvPr/>
        </p:nvSpPr>
        <p:spPr>
          <a:xfrm>
            <a:off x="428564" y="642906"/>
            <a:ext cx="17504608" cy="6320192"/>
          </a:xfrm>
          <a:prstGeom prst="rect">
            <a:avLst/>
          </a:prstGeom>
          <a:noFill/>
        </p:spPr>
        <p:txBody>
          <a:bodyPr wrap="square" lIns="137160" tIns="68580" rIns="137160" bIns="68580" rtlCol="0">
            <a:spAutoFit/>
          </a:bodyPr>
          <a:lstStyle/>
          <a:p>
            <a:pPr>
              <a:lnSpc>
                <a:spcPct val="150000"/>
              </a:lnSpc>
            </a:pPr>
            <a:r>
              <a:rPr lang="en-US" sz="3400" b="1" u="sng">
                <a:solidFill>
                  <a:srgbClr val="1F4E79"/>
                </a:solidFill>
                <a:latin typeface="Arial" panose="020B0604020202020204" pitchFamily="34" charset="0"/>
                <a:cs typeface="Arial" panose="020B0604020202020204" pitchFamily="34" charset="0"/>
              </a:rPr>
              <a:t>Bài 3 ( sgk – 104)</a:t>
            </a:r>
            <a:r>
              <a:rPr lang="en-US" sz="3400" b="1">
                <a:solidFill>
                  <a:srgbClr val="1F4E79"/>
                </a:solidFill>
                <a:latin typeface="Arial" panose="020B0604020202020204" pitchFamily="34" charset="0"/>
                <a:cs typeface="Arial" panose="020B0604020202020204" pitchFamily="34" charset="0"/>
              </a:rPr>
              <a:t>: </a:t>
            </a:r>
          </a:p>
          <a:p>
            <a:pPr>
              <a:lnSpc>
                <a:spcPct val="150000"/>
              </a:lnSpc>
            </a:pPr>
            <a:r>
              <a:rPr lang="en-US" sz="3400">
                <a:solidFill>
                  <a:srgbClr val="1F4E79"/>
                </a:solidFill>
                <a:latin typeface="Arial" panose="020B0604020202020204" pitchFamily="34" charset="0"/>
                <a:cs typeface="Arial" panose="020B0604020202020204" pitchFamily="34" charset="0"/>
              </a:rPr>
              <a:t>Để đảm bảo an toàn khi đi lại trên cầu thàng của ngôi nhà, người ta đã làm lan</a:t>
            </a:r>
          </a:p>
          <a:p>
            <a:pPr>
              <a:lnSpc>
                <a:spcPct val="150000"/>
              </a:lnSpc>
            </a:pPr>
            <a:r>
              <a:rPr lang="en-US" sz="3400">
                <a:solidFill>
                  <a:srgbClr val="1F4E79"/>
                </a:solidFill>
                <a:latin typeface="Arial" panose="020B0604020202020204" pitchFamily="34" charset="0"/>
                <a:cs typeface="Arial" panose="020B0604020202020204" pitchFamily="34" charset="0"/>
              </a:rPr>
              <a:t> can. Phía trên của lan can có </a:t>
            </a:r>
            <a:r>
              <a:rPr lang="en-US" sz="3400" i="1">
                <a:solidFill>
                  <a:srgbClr val="1F4E79"/>
                </a:solidFill>
                <a:latin typeface="Arial" panose="020B0604020202020204" pitchFamily="34" charset="0"/>
                <a:cs typeface="Arial" panose="020B0604020202020204" pitchFamily="34" charset="0"/>
              </a:rPr>
              <a:t>tay vịn </a:t>
            </a:r>
            <a:r>
              <a:rPr lang="en-US" sz="3400">
                <a:solidFill>
                  <a:srgbClr val="1F4E79"/>
                </a:solidFill>
                <a:latin typeface="Arial" panose="020B0604020202020204" pitchFamily="34" charset="0"/>
                <a:cs typeface="Arial" panose="020B0604020202020204" pitchFamily="34" charset="0"/>
              </a:rPr>
              <a:t> làm chỗ dựa để khi lê xuống cầu thang được thuận tiện. Phía dưới </a:t>
            </a:r>
            <a:r>
              <a:rPr lang="en-US" sz="3400" i="1">
                <a:solidFill>
                  <a:srgbClr val="1F4E79"/>
                </a:solidFill>
                <a:latin typeface="Arial" panose="020B0604020202020204" pitchFamily="34" charset="0"/>
                <a:cs typeface="Arial" panose="020B0604020202020204" pitchFamily="34" charset="0"/>
              </a:rPr>
              <a:t>tay vịn </a:t>
            </a:r>
            <a:r>
              <a:rPr lang="en-US" sz="3400">
                <a:solidFill>
                  <a:srgbClr val="1F4E79"/>
                </a:solidFill>
                <a:latin typeface="Arial" panose="020B0604020202020204" pitchFamily="34" charset="0"/>
                <a:cs typeface="Arial" panose="020B0604020202020204" pitchFamily="34" charset="0"/>
              </a:rPr>
              <a:t>là các </a:t>
            </a:r>
            <a:r>
              <a:rPr lang="en-US" sz="3400" i="1">
                <a:solidFill>
                  <a:srgbClr val="1F4E79"/>
                </a:solidFill>
                <a:latin typeface="Arial" panose="020B0604020202020204" pitchFamily="34" charset="0"/>
                <a:cs typeface="Arial" panose="020B0604020202020204" pitchFamily="34" charset="0"/>
              </a:rPr>
              <a:t>thanh trụ</a:t>
            </a:r>
            <a:r>
              <a:rPr lang="en-US" sz="3400">
                <a:solidFill>
                  <a:srgbClr val="1F4E79"/>
                </a:solidFill>
                <a:latin typeface="Arial" panose="020B0604020202020204" pitchFamily="34" charset="0"/>
                <a:cs typeface="Arial" panose="020B0604020202020204" pitchFamily="34" charset="0"/>
              </a:rPr>
              <a:t> song song với nhau và các </a:t>
            </a:r>
            <a:r>
              <a:rPr lang="en-US" sz="3400" i="1">
                <a:solidFill>
                  <a:srgbClr val="1F4E79"/>
                </a:solidFill>
                <a:latin typeface="Arial" panose="020B0604020202020204" pitchFamily="34" charset="0"/>
                <a:cs typeface="Arial" panose="020B0604020202020204" pitchFamily="34" charset="0"/>
              </a:rPr>
              <a:t>thanh sườn</a:t>
            </a:r>
            <a:r>
              <a:rPr lang="en-US" sz="3400">
                <a:solidFill>
                  <a:srgbClr val="1F4E79"/>
                </a:solidFill>
                <a:latin typeface="Arial" panose="020B0604020202020204" pitchFamily="34" charset="0"/>
                <a:cs typeface="Arial" panose="020B0604020202020204" pitchFamily="34" charset="0"/>
              </a:rPr>
              <a:t> song song với nhau. </a:t>
            </a:r>
          </a:p>
          <a:p>
            <a:pPr>
              <a:lnSpc>
                <a:spcPct val="150000"/>
              </a:lnSpc>
            </a:pPr>
            <a:r>
              <a:rPr lang="en-US" sz="3400">
                <a:solidFill>
                  <a:srgbClr val="1F4E79"/>
                </a:solidFill>
                <a:latin typeface="Arial" panose="020B0604020202020204" pitchFamily="34" charset="0"/>
                <a:cs typeface="Arial" panose="020B0604020202020204" pitchFamily="34" charset="0"/>
              </a:rPr>
              <a:t>Để đảm bảo an toàn chắc chắn thì các</a:t>
            </a:r>
          </a:p>
          <a:p>
            <a:pPr>
              <a:lnSpc>
                <a:spcPct val="150000"/>
              </a:lnSpc>
            </a:pPr>
            <a:r>
              <a:rPr lang="en-US" sz="3400">
                <a:solidFill>
                  <a:srgbClr val="1F4E79"/>
                </a:solidFill>
                <a:latin typeface="Arial" panose="020B0604020202020204" pitchFamily="34" charset="0"/>
                <a:cs typeface="Arial" panose="020B0604020202020204" pitchFamily="34" charset="0"/>
              </a:rPr>
              <a:t> </a:t>
            </a:r>
            <a:r>
              <a:rPr lang="en-US" sz="3400" i="1">
                <a:solidFill>
                  <a:srgbClr val="1F4E79"/>
                </a:solidFill>
                <a:latin typeface="Arial" panose="020B0604020202020204" pitchFamily="34" charset="0"/>
                <a:cs typeface="Arial" panose="020B0604020202020204" pitchFamily="34" charset="0"/>
              </a:rPr>
              <a:t>thanh trụ </a:t>
            </a:r>
            <a:r>
              <a:rPr lang="en-US" sz="3400">
                <a:solidFill>
                  <a:srgbClr val="1F4E79"/>
                </a:solidFill>
                <a:latin typeface="Arial" panose="020B0604020202020204" pitchFamily="34" charset="0"/>
                <a:cs typeface="Arial" panose="020B0604020202020204" pitchFamily="34" charset="0"/>
              </a:rPr>
              <a:t>của lan can được gắn vuông </a:t>
            </a:r>
          </a:p>
          <a:p>
            <a:pPr>
              <a:lnSpc>
                <a:spcPct val="150000"/>
              </a:lnSpc>
            </a:pPr>
            <a:r>
              <a:rPr lang="en-US" sz="3400">
                <a:solidFill>
                  <a:srgbClr val="1F4E79"/>
                </a:solidFill>
                <a:latin typeface="Arial" panose="020B0604020202020204" pitchFamily="34" charset="0"/>
                <a:cs typeface="Arial" panose="020B0604020202020204" pitchFamily="34" charset="0"/>
              </a:rPr>
              <a:t>góc cố định xuống bậc cầu thang.</a:t>
            </a:r>
            <a:endParaRPr lang="vi-VN" sz="3400">
              <a:solidFill>
                <a:srgbClr val="1F4E79"/>
              </a:solidFill>
              <a:latin typeface="Arial" panose="020B0604020202020204" pitchFamily="34" charset="0"/>
              <a:cs typeface="Arial" panose="020B0604020202020204" pitchFamily="34" charset="0"/>
            </a:endParaRPr>
          </a:p>
        </p:txBody>
      </p:sp>
      <p:pic>
        <p:nvPicPr>
          <p:cNvPr id="4"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5606160" y="13529"/>
            <a:ext cx="2681840" cy="2232248"/>
          </a:xfrm>
          <a:prstGeom prst="rect">
            <a:avLst/>
          </a:prstGeom>
        </p:spPr>
      </p:pic>
      <p:sp>
        <p:nvSpPr>
          <p:cNvPr id="6" name="TextBox 5"/>
          <p:cNvSpPr txBox="1"/>
          <p:nvPr/>
        </p:nvSpPr>
        <p:spPr>
          <a:xfrm>
            <a:off x="285688" y="7286640"/>
            <a:ext cx="12284928" cy="2396041"/>
          </a:xfrm>
          <a:prstGeom prst="rect">
            <a:avLst/>
          </a:prstGeom>
          <a:noFill/>
        </p:spPr>
        <p:txBody>
          <a:bodyPr wrap="square" lIns="137160" tIns="68580" rIns="137160" bIns="68580" rtlCol="0">
            <a:spAutoFit/>
          </a:bodyPr>
          <a:lstStyle/>
          <a:p>
            <a:pPr>
              <a:lnSpc>
                <a:spcPct val="150000"/>
              </a:lnSpc>
            </a:pPr>
            <a:r>
              <a:rPr lang="en-US" sz="3400" b="1">
                <a:solidFill>
                  <a:srgbClr val="C00000"/>
                </a:solidFill>
                <a:latin typeface="Arial" panose="020B0604020202020204" pitchFamily="34" charset="0"/>
                <a:cs typeface="Arial" panose="020B0604020202020204" pitchFamily="34" charset="0"/>
              </a:rPr>
              <a:t>  Góc nhọn tạo bởi một </a:t>
            </a:r>
            <a:r>
              <a:rPr lang="en-US" sz="3400" b="1" i="1">
                <a:solidFill>
                  <a:srgbClr val="C00000"/>
                </a:solidFill>
                <a:latin typeface="Arial" panose="020B0604020202020204" pitchFamily="34" charset="0"/>
                <a:cs typeface="Arial" panose="020B0604020202020204" pitchFamily="34" charset="0"/>
              </a:rPr>
              <a:t>thanh sườn</a:t>
            </a:r>
            <a:r>
              <a:rPr lang="en-US" sz="3400" b="1">
                <a:solidFill>
                  <a:srgbClr val="C00000"/>
                </a:solidFill>
                <a:latin typeface="Arial" panose="020B0604020202020204" pitchFamily="34" charset="0"/>
                <a:cs typeface="Arial" panose="020B0604020202020204" pitchFamily="34" charset="0"/>
              </a:rPr>
              <a:t> với một </a:t>
            </a:r>
            <a:r>
              <a:rPr lang="en-US" sz="3400" b="1" i="1">
                <a:solidFill>
                  <a:srgbClr val="C00000"/>
                </a:solidFill>
                <a:latin typeface="Arial" panose="020B0604020202020204" pitchFamily="34" charset="0"/>
                <a:cs typeface="Arial" panose="020B0604020202020204" pitchFamily="34" charset="0"/>
              </a:rPr>
              <a:t>thanh</a:t>
            </a:r>
          </a:p>
          <a:p>
            <a:pPr>
              <a:lnSpc>
                <a:spcPct val="150000"/>
              </a:lnSpc>
            </a:pPr>
            <a:r>
              <a:rPr lang="en-US" sz="3400" b="1" i="1">
                <a:solidFill>
                  <a:srgbClr val="C00000"/>
                </a:solidFill>
                <a:latin typeface="Arial" panose="020B0604020202020204" pitchFamily="34" charset="0"/>
                <a:cs typeface="Arial" panose="020B0604020202020204" pitchFamily="34" charset="0"/>
              </a:rPr>
              <a:t> trụ </a:t>
            </a:r>
            <a:r>
              <a:rPr lang="en-US" sz="3400" b="1">
                <a:solidFill>
                  <a:srgbClr val="C00000"/>
                </a:solidFill>
                <a:latin typeface="Arial" panose="020B0604020202020204" pitchFamily="34" charset="0"/>
                <a:cs typeface="Arial" panose="020B0604020202020204" pitchFamily="34" charset="0"/>
              </a:rPr>
              <a:t>của lan can là:</a:t>
            </a:r>
          </a:p>
          <a:p>
            <a:pPr>
              <a:lnSpc>
                <a:spcPct val="150000"/>
              </a:lnSpc>
            </a:pPr>
            <a:endParaRPr lang="vi-VN" sz="3400" b="1">
              <a:latin typeface="Arial" panose="020B0604020202020204" pitchFamily="34" charset="0"/>
              <a:cs typeface="Arial" panose="020B0604020202020204" pitchFamily="34" charset="0"/>
            </a:endParaRPr>
          </a:p>
        </p:txBody>
      </p:sp>
      <p:graphicFrame>
        <p:nvGraphicFramePr>
          <p:cNvPr id="90113" name="Object 1"/>
          <p:cNvGraphicFramePr>
            <a:graphicFrameLocks noChangeAspect="1"/>
          </p:cNvGraphicFramePr>
          <p:nvPr>
            <p:extLst>
              <p:ext uri="{D42A27DB-BD31-4B8C-83A1-F6EECF244321}">
                <p14:modId xmlns:p14="http://schemas.microsoft.com/office/powerpoint/2010/main" val="2060152907"/>
              </p:ext>
            </p:extLst>
          </p:nvPr>
        </p:nvGraphicFramePr>
        <p:xfrm>
          <a:off x="4214778" y="8286772"/>
          <a:ext cx="4510087" cy="663575"/>
        </p:xfrm>
        <a:graphic>
          <a:graphicData uri="http://schemas.openxmlformats.org/presentationml/2006/ole">
            <mc:AlternateContent xmlns:mc="http://schemas.openxmlformats.org/markup-compatibility/2006">
              <mc:Choice xmlns:v="urn:schemas-microsoft-com:vml" Requires="v">
                <p:oleObj r:id="rId4" imgW="1016000" imgH="203200" progId="">
                  <p:embed/>
                </p:oleObj>
              </mc:Choice>
              <mc:Fallback>
                <p:oleObj r:id="rId4" imgW="1016000" imgH="2032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778" y="8286772"/>
                        <a:ext cx="4510087"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02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90113"/>
                                        </p:tgtEl>
                                        <p:attrNameLst>
                                          <p:attrName>style.visibility</p:attrName>
                                        </p:attrNameLst>
                                      </p:cBhvr>
                                      <p:to>
                                        <p:strVal val="visible"/>
                                      </p:to>
                                    </p:set>
                                    <p:animEffect transition="in" filter="checkerboard(across)">
                                      <p:cBhvr>
                                        <p:cTn id="18" dur="500"/>
                                        <p:tgtEl>
                                          <p:spTgt spid="90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1"/>
            <a:ext cx="11989332" cy="4570482"/>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00"/>
            <a:r>
              <a:rPr lang="en-US" sz="144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BẢO VỆ </a:t>
            </a:r>
          </a:p>
          <a:p>
            <a:pPr algn="ctr" defTabSz="1371600"/>
            <a:r>
              <a:rPr lang="en-US" sz="144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7"/>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5"/>
            <a:ext cx="5929313" cy="5557838"/>
          </a:xfrm>
          <a:prstGeom prst="rect">
            <a:avLst/>
          </a:prstGeom>
        </p:spPr>
      </p:pic>
      <p:sp>
        <p:nvSpPr>
          <p:cNvPr id="9" name="TextBox 8"/>
          <p:cNvSpPr txBox="1"/>
          <p:nvPr/>
        </p:nvSpPr>
        <p:spPr>
          <a:xfrm>
            <a:off x="357126" y="357154"/>
            <a:ext cx="17645187" cy="3539430"/>
          </a:xfrm>
          <a:prstGeom prst="rect">
            <a:avLst/>
          </a:prstGeom>
          <a:noFill/>
        </p:spPr>
        <p:txBody>
          <a:bodyPr wrap="square" rtlCol="0">
            <a:spAutoFit/>
          </a:bodyPr>
          <a:lstStyle/>
          <a:p>
            <a:pPr defTabSz="685800">
              <a:lnSpc>
                <a:spcPct val="150000"/>
              </a:lnSpc>
            </a:pPr>
            <a:r>
              <a:rPr lang="en-US" sz="3200" b="1">
                <a:solidFill>
                  <a:schemeClr val="accent4">
                    <a:lumMod val="50000"/>
                  </a:schemeClr>
                </a:solidFill>
                <a:effectLst>
                  <a:glow rad="101600">
                    <a:schemeClr val="accent1">
                      <a:satMod val="175000"/>
                      <a:alpha val="40000"/>
                    </a:schemeClr>
                  </a:glow>
                </a:effectLst>
                <a:latin typeface="Arial" panose="020B0604020202020204" pitchFamily="34" charset="0"/>
                <a:cs typeface="Arial" panose="020B0604020202020204" pitchFamily="34" charset="0"/>
              </a:rPr>
              <a:t>      -  Để bảo vệ khu phố của mình khỏi các con vi rút, các con hãy tiêu diệt các con vi rút xấu xa bằng cách trả lời các câu hỏi tương ứng.</a:t>
            </a:r>
          </a:p>
          <a:p>
            <a:pPr defTabSz="685800">
              <a:lnSpc>
                <a:spcPct val="150000"/>
              </a:lnSpc>
            </a:pPr>
            <a:r>
              <a:rPr lang="en-US" sz="3200" b="1">
                <a:solidFill>
                  <a:schemeClr val="accent4">
                    <a:lumMod val="50000"/>
                  </a:schemeClr>
                </a:solidFill>
                <a:effectLst>
                  <a:glow rad="101600">
                    <a:schemeClr val="accent1">
                      <a:satMod val="175000"/>
                      <a:alpha val="40000"/>
                    </a:schemeClr>
                  </a:glow>
                </a:effectLst>
                <a:latin typeface="Arial" panose="020B0604020202020204" pitchFamily="34" charset="0"/>
                <a:cs typeface="Arial" panose="020B0604020202020204" pitchFamily="34" charset="0"/>
              </a:rPr>
              <a:t>      -  Mỗi câu trả lời đúng các con sẽ nhận được một phần thưởng</a:t>
            </a:r>
          </a:p>
          <a:p>
            <a:pPr defTabSz="685800">
              <a:lnSpc>
                <a:spcPct val="150000"/>
              </a:lnSpc>
            </a:pPr>
            <a:r>
              <a:rPr lang="en-US" sz="3200" b="1">
                <a:solidFill>
                  <a:schemeClr val="accent4">
                    <a:lumMod val="50000"/>
                  </a:schemeClr>
                </a:solidFill>
                <a:effectLst>
                  <a:glow rad="101600">
                    <a:schemeClr val="accent1">
                      <a:satMod val="175000"/>
                      <a:alpha val="40000"/>
                    </a:schemeClr>
                  </a:glow>
                </a:effectLst>
                <a:latin typeface="Arial" panose="020B0604020202020204" pitchFamily="34" charset="0"/>
                <a:cs typeface="Arial" panose="020B0604020202020204" pitchFamily="34" charset="0"/>
              </a:rPr>
              <a:t>      -  Nếu trả lời sai các bạn khác có quyền trả lời tiếp.</a:t>
            </a:r>
          </a:p>
          <a:p>
            <a:r>
              <a:rPr lang="en-US" sz="3200" b="1">
                <a:solidFill>
                  <a:schemeClr val="accent4">
                    <a:lumMod val="50000"/>
                  </a:schemeClr>
                </a:solidFill>
                <a:effectLst>
                  <a:glow rad="101600">
                    <a:schemeClr val="accent1">
                      <a:satMod val="175000"/>
                      <a:alpha val="40000"/>
                    </a:schemeClr>
                  </a:glow>
                </a:effectLst>
                <a:latin typeface="Arial" panose="020B0604020202020204" pitchFamily="34" charset="0"/>
                <a:cs typeface="Arial" panose="020B0604020202020204" pitchFamily="34" charset="0"/>
              </a:rPr>
              <a:t>   </a:t>
            </a:r>
            <a:endParaRPr lang="vi-VN" sz="3200" b="1">
              <a:solidFill>
                <a:schemeClr val="accent4">
                  <a:lumMod val="50000"/>
                </a:schemeClr>
              </a:solidFill>
              <a:effectLst>
                <a:glow rad="101600">
                  <a:schemeClr val="accent1">
                    <a:satMod val="175000"/>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184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660">
                <p:cTn id="23" fill="hold" display="0">
                  <p:stCondLst>
                    <p:cond delay="indefinite"/>
                  </p:stCondLst>
                  <p:endCondLst>
                    <p:cond evt="onStopAudio" delay="0">
                      <p:tgtEl>
                        <p:sldTgt/>
                      </p:tgtEl>
                    </p:cond>
                  </p:endCondLst>
                </p:cTn>
                <p:tgtEl>
                  <p:spTgt spid="14"/>
                </p:tgtEl>
              </p:cMediaNode>
            </p:audio>
          </p:childTnLst>
        </p:cTn>
      </p:par>
    </p:tnLst>
    <p:bldLst>
      <p:bldP spid="11" grpId="0"/>
      <p:bldP spid="11" grpId="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46878" y="1503011"/>
            <a:ext cx="1404156" cy="1339433"/>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989374" y="1130759"/>
            <a:ext cx="1190546" cy="1135668"/>
          </a:xfrm>
          <a:prstGeom prst="rect">
            <a:avLst/>
          </a:prstGeom>
        </p:spPr>
      </p:pic>
      <p:pic>
        <p:nvPicPr>
          <p:cNvPr id="7" name="Picture 6">
            <a:hlinkClick r:id="rId11" action="ppaction://hlinksldjump"/>
          </p:cNvPr>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33945" y="1553833"/>
            <a:ext cx="1297598" cy="1237787"/>
          </a:xfrm>
          <a:prstGeom prst="rect">
            <a:avLst/>
          </a:prstGeom>
        </p:spPr>
      </p:pic>
      <p:pic>
        <p:nvPicPr>
          <p:cNvPr id="8" name="Picture 7">
            <a:hlinkClick r:id="rId14" action="ppaction://hlinksldjump"/>
          </p:cNvPr>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51034" y="5709065"/>
            <a:ext cx="1582452" cy="1509510"/>
          </a:xfrm>
          <a:prstGeom prst="rect">
            <a:avLst/>
          </a:prstGeom>
        </p:spPr>
      </p:pic>
      <p:pic>
        <p:nvPicPr>
          <p:cNvPr id="12" name="Picture 11">
            <a:hlinkClick r:id="rId17" action="ppaction://hlinksldjump"/>
          </p:cNvPr>
          <p:cNvPicPr>
            <a:picLocks noChangeAspect="1"/>
          </p:cNvPicPr>
          <p:nvPr/>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1174748" y="5709065"/>
            <a:ext cx="1512168" cy="1442466"/>
          </a:xfrm>
          <a:prstGeom prst="rect">
            <a:avLst/>
          </a:prstGeom>
        </p:spPr>
      </p:pic>
      <p:pic>
        <p:nvPicPr>
          <p:cNvPr id="13" name="Picture 12">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353576" y="8198000"/>
            <a:ext cx="2640870" cy="2145707"/>
          </a:xfrm>
          <a:prstGeom prst="rect">
            <a:avLst/>
          </a:prstGeom>
        </p:spPr>
      </p:pic>
      <p:sp>
        <p:nvSpPr>
          <p:cNvPr id="17" name="Rectangle 16"/>
          <p:cNvSpPr/>
          <p:nvPr/>
        </p:nvSpPr>
        <p:spPr>
          <a:xfrm>
            <a:off x="2286000" y="-28632"/>
            <a:ext cx="13393488" cy="969496"/>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00"/>
            <a:r>
              <a:rPr lang="en-US" sz="54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4722719" y="-1828800"/>
            <a:ext cx="914400" cy="914400"/>
          </a:xfrm>
          <a:prstGeom prst="rect">
            <a:avLst/>
          </a:prstGeom>
        </p:spPr>
      </p:pic>
    </p:spTree>
    <p:extLst>
      <p:ext uri="{BB962C8B-B14F-4D97-AF65-F5344CB8AC3E}">
        <p14:creationId xmlns:p14="http://schemas.microsoft.com/office/powerpoint/2010/main" val="240033074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12"/>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12"/>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12"/>
                                        </p:tgtEl>
                                        <p:attrNameLst>
                                          <p:attrName>ppt_w</p:attrName>
                                        </p:attrNameLst>
                                      </p:cBhvr>
                                      <p:tavLst>
                                        <p:tav tm="0">
                                          <p:val>
                                            <p:strVal val="ppt_w"/>
                                          </p:val>
                                        </p:tav>
                                        <p:tav tm="100000">
                                          <p:val>
                                            <p:fltVal val="0"/>
                                          </p:val>
                                        </p:tav>
                                      </p:tavLst>
                                    </p:anim>
                                    <p:anim calcmode="lin" valueType="num">
                                      <p:cBhvr>
                                        <p:cTn id="80" dur="1000"/>
                                        <p:tgtEl>
                                          <p:spTgt spid="12"/>
                                        </p:tgtEl>
                                        <p:attrNameLst>
                                          <p:attrName>ppt_h</p:attrName>
                                        </p:attrNameLst>
                                      </p:cBhvr>
                                      <p:tavLst>
                                        <p:tav tm="0">
                                          <p:val>
                                            <p:strVal val="ppt_h"/>
                                          </p:val>
                                        </p:tav>
                                        <p:tav tm="100000">
                                          <p:val>
                                            <p:fltVal val="0"/>
                                          </p:val>
                                        </p:tav>
                                      </p:tavLst>
                                    </p:anim>
                                    <p:anim calcmode="lin" valueType="num">
                                      <p:cBhvr>
                                        <p:cTn id="81" dur="1000"/>
                                        <p:tgtEl>
                                          <p:spTgt spid="12"/>
                                        </p:tgtEl>
                                        <p:attrNameLst>
                                          <p:attrName>style.rotation</p:attrName>
                                        </p:attrNameLst>
                                      </p:cBhvr>
                                      <p:tavLst>
                                        <p:tav tm="0">
                                          <p:val>
                                            <p:fltVal val="0"/>
                                          </p:val>
                                        </p:tav>
                                        <p:tav tm="100000">
                                          <p:val>
                                            <p:fltVal val="90"/>
                                          </p:val>
                                        </p:tav>
                                      </p:tavLst>
                                    </p:anim>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84"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578902" y="7232073"/>
            <a:ext cx="4704486" cy="10287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140877" y="862567"/>
            <a:ext cx="5317958" cy="877163"/>
          </a:xfrm>
          <a:prstGeom prst="rect">
            <a:avLst/>
          </a:prstGeom>
          <a:noFill/>
        </p:spPr>
        <p:txBody>
          <a:bodyPr wrap="square" lIns="137160" tIns="68580" rIns="137160" bIns="68580">
            <a:spAutoFit/>
          </a:bodyPr>
          <a:lstStyle/>
          <a:p>
            <a:pPr algn="just"/>
            <a:r>
              <a:rPr lang="vi-VN" sz="4800" b="1">
                <a:solidFill>
                  <a:schemeClr val="accent5">
                    <a:lumMod val="75000"/>
                  </a:schemeClr>
                </a:solidFill>
                <a:latin typeface="Arial" panose="020B0604020202020204" pitchFamily="34" charset="0"/>
                <a:cs typeface="Arial" panose="020B0604020202020204" pitchFamily="34" charset="0"/>
              </a:rPr>
              <a:t>Quan sát hình 34</a:t>
            </a:r>
            <a:endParaRPr lang="en-US" sz="4800" b="1">
              <a:solidFill>
                <a:schemeClr val="accent5">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214515" y="1301896"/>
            <a:ext cx="8200706" cy="877163"/>
          </a:xfrm>
          <a:prstGeom prst="rect">
            <a:avLst/>
          </a:prstGeom>
          <a:noFill/>
        </p:spPr>
        <p:txBody>
          <a:bodyPr wrap="square" lIns="137160" tIns="68580" rIns="137160" bIns="68580">
            <a:spAutoFit/>
          </a:bodyPr>
          <a:lstStyle/>
          <a:p>
            <a:pPr algn="ctr"/>
            <a:r>
              <a:rPr lang="vi-VN" sz="4800">
                <a:latin typeface="Arial" panose="020B0604020202020204" pitchFamily="34" charset="0"/>
                <a:cs typeface="Arial" panose="020B0604020202020204" pitchFamily="34" charset="0"/>
              </a:rPr>
              <a:t> </a:t>
            </a:r>
            <a:endParaRPr lang="vi-VN" sz="4800">
              <a:solidFill>
                <a:schemeClr val="accent5">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3A062DA-93BF-4842-B601-4404401BCCE3}"/>
              </a:ext>
            </a:extLst>
          </p:cNvPr>
          <p:cNvSpPr txBox="1"/>
          <p:nvPr/>
        </p:nvSpPr>
        <p:spPr>
          <a:xfrm>
            <a:off x="11137676" y="862566"/>
            <a:ext cx="5463153" cy="877163"/>
          </a:xfrm>
          <a:prstGeom prst="rect">
            <a:avLst/>
          </a:prstGeom>
          <a:noFill/>
        </p:spPr>
        <p:txBody>
          <a:bodyPr wrap="square" lIns="137160" tIns="68580" rIns="137160" bIns="68580">
            <a:spAutoFit/>
          </a:bodyPr>
          <a:lstStyle/>
          <a:p>
            <a:pPr algn="just"/>
            <a:r>
              <a:rPr lang="vi-VN" sz="4800" b="1">
                <a:solidFill>
                  <a:schemeClr val="accent5">
                    <a:lumMod val="75000"/>
                  </a:schemeClr>
                </a:solidFill>
                <a:latin typeface="Arial" panose="020B0604020202020204" pitchFamily="34" charset="0"/>
                <a:cs typeface="Arial" panose="020B0604020202020204" pitchFamily="34" charset="0"/>
              </a:rPr>
              <a:t>Quan sát hình 35</a:t>
            </a:r>
            <a:endParaRPr lang="en-US" sz="4800" b="1">
              <a:solidFill>
                <a:schemeClr val="accent5">
                  <a:lumMod val="7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79054" y="6232358"/>
            <a:ext cx="8044382" cy="2723823"/>
          </a:xfrm>
          <a:prstGeom prst="rect">
            <a:avLst/>
          </a:prstGeom>
          <a:noFill/>
        </p:spPr>
        <p:txBody>
          <a:bodyPr wrap="none" lIns="137160" tIns="68580" rIns="137160" bIns="68580" rtlCol="0">
            <a:spAutoFit/>
          </a:bodyPr>
          <a:lstStyle/>
          <a:p>
            <a:pPr algn="ctr"/>
            <a:r>
              <a:rPr lang="vi-VN" sz="4200" b="1">
                <a:solidFill>
                  <a:schemeClr val="accent1">
                    <a:lumMod val="75000"/>
                  </a:schemeClr>
                </a:solidFill>
                <a:latin typeface="Arial" panose="020B0604020202020204" pitchFamily="34" charset="0"/>
                <a:cs typeface="Arial" panose="020B0604020202020204" pitchFamily="34" charset="0"/>
              </a:rPr>
              <a:t>Góc A</a:t>
            </a:r>
            <a:r>
              <a:rPr lang="vi-VN" sz="4200" b="1" baseline="-25000">
                <a:solidFill>
                  <a:schemeClr val="accent1">
                    <a:lumMod val="75000"/>
                  </a:schemeClr>
                </a:solidFill>
                <a:latin typeface="Arial" panose="020B0604020202020204" pitchFamily="34" charset="0"/>
                <a:cs typeface="Arial" panose="020B0604020202020204" pitchFamily="34" charset="0"/>
              </a:rPr>
              <a:t>1</a:t>
            </a:r>
            <a:r>
              <a:rPr lang="vi-VN" sz="4200" b="1">
                <a:solidFill>
                  <a:schemeClr val="accent1">
                    <a:lumMod val="75000"/>
                  </a:schemeClr>
                </a:solidFill>
                <a:latin typeface="Arial" panose="020B0604020202020204" pitchFamily="34" charset="0"/>
                <a:cs typeface="Arial" panose="020B0604020202020204" pitchFamily="34" charset="0"/>
              </a:rPr>
              <a:t> và góc B</a:t>
            </a:r>
            <a:r>
              <a:rPr lang="vi-VN" sz="4200" b="1" baseline="-25000">
                <a:solidFill>
                  <a:schemeClr val="accent1">
                    <a:lumMod val="75000"/>
                  </a:schemeClr>
                </a:solidFill>
                <a:latin typeface="Arial" panose="020B0604020202020204" pitchFamily="34" charset="0"/>
                <a:cs typeface="Arial" panose="020B0604020202020204" pitchFamily="34" charset="0"/>
              </a:rPr>
              <a:t>1</a:t>
            </a:r>
            <a:r>
              <a:rPr lang="vi-VN" sz="4200" b="1">
                <a:solidFill>
                  <a:schemeClr val="accent1">
                    <a:lumMod val="75000"/>
                  </a:schemeClr>
                </a:solidFill>
                <a:latin typeface="Arial" panose="020B0604020202020204" pitchFamily="34" charset="0"/>
                <a:cs typeface="Arial" panose="020B0604020202020204" pitchFamily="34" charset="0"/>
              </a:rPr>
              <a:t> có vị trí như </a:t>
            </a:r>
          </a:p>
          <a:p>
            <a:pPr algn="ctr"/>
            <a:r>
              <a:rPr lang="vi-VN" sz="4200" b="1">
                <a:solidFill>
                  <a:schemeClr val="accent1">
                    <a:lumMod val="75000"/>
                  </a:schemeClr>
                </a:solidFill>
                <a:latin typeface="Arial" panose="020B0604020202020204" pitchFamily="34" charset="0"/>
                <a:cs typeface="Arial" panose="020B0604020202020204" pitchFamily="34" charset="0"/>
              </a:rPr>
              <a:t>thế nào so với các đường </a:t>
            </a:r>
          </a:p>
          <a:p>
            <a:pPr algn="ctr"/>
            <a:r>
              <a:rPr lang="vi-VN" sz="4200" b="1">
                <a:solidFill>
                  <a:schemeClr val="accent1">
                    <a:lumMod val="75000"/>
                  </a:schemeClr>
                </a:solidFill>
                <a:latin typeface="Arial" panose="020B0604020202020204" pitchFamily="34" charset="0"/>
                <a:cs typeface="Arial" panose="020B0604020202020204" pitchFamily="34" charset="0"/>
              </a:rPr>
              <a:t>thẳng a,b,c ?</a:t>
            </a:r>
          </a:p>
          <a:p>
            <a:endParaRPr lang="vi-VN" sz="4200">
              <a:latin typeface="Arial" panose="020B0604020202020204" pitchFamily="34" charset="0"/>
              <a:cs typeface="Arial" panose="020B0604020202020204" pitchFamily="34" charset="0"/>
            </a:endParaRPr>
          </a:p>
        </p:txBody>
      </p:sp>
      <p:sp>
        <p:nvSpPr>
          <p:cNvPr id="28" name="TextBox 27"/>
          <p:cNvSpPr txBox="1"/>
          <p:nvPr/>
        </p:nvSpPr>
        <p:spPr>
          <a:xfrm>
            <a:off x="9211022" y="6196262"/>
            <a:ext cx="8044382" cy="2723823"/>
          </a:xfrm>
          <a:prstGeom prst="rect">
            <a:avLst/>
          </a:prstGeom>
          <a:noFill/>
        </p:spPr>
        <p:txBody>
          <a:bodyPr wrap="none" lIns="137160" tIns="68580" rIns="137160" bIns="68580" rtlCol="0">
            <a:spAutoFit/>
          </a:bodyPr>
          <a:lstStyle/>
          <a:p>
            <a:pPr algn="ctr"/>
            <a:r>
              <a:rPr lang="vi-VN" sz="4200" b="1">
                <a:solidFill>
                  <a:schemeClr val="accent1">
                    <a:lumMod val="75000"/>
                  </a:schemeClr>
                </a:solidFill>
                <a:latin typeface="Arial" panose="020B0604020202020204" pitchFamily="34" charset="0"/>
                <a:cs typeface="Arial" panose="020B0604020202020204" pitchFamily="34" charset="0"/>
              </a:rPr>
              <a:t>Góc A</a:t>
            </a:r>
            <a:r>
              <a:rPr lang="vi-VN" sz="4200" b="1" baseline="-25000">
                <a:solidFill>
                  <a:schemeClr val="accent1">
                    <a:lumMod val="75000"/>
                  </a:schemeClr>
                </a:solidFill>
                <a:latin typeface="Arial" panose="020B0604020202020204" pitchFamily="34" charset="0"/>
                <a:cs typeface="Arial" panose="020B0604020202020204" pitchFamily="34" charset="0"/>
              </a:rPr>
              <a:t>3</a:t>
            </a:r>
            <a:r>
              <a:rPr lang="vi-VN" sz="4200" b="1">
                <a:solidFill>
                  <a:schemeClr val="accent1">
                    <a:lumMod val="75000"/>
                  </a:schemeClr>
                </a:solidFill>
                <a:latin typeface="Arial" panose="020B0604020202020204" pitchFamily="34" charset="0"/>
                <a:cs typeface="Arial" panose="020B0604020202020204" pitchFamily="34" charset="0"/>
              </a:rPr>
              <a:t> và góc B</a:t>
            </a:r>
            <a:r>
              <a:rPr lang="vi-VN" sz="4200" b="1" baseline="-25000">
                <a:solidFill>
                  <a:schemeClr val="accent1">
                    <a:lumMod val="75000"/>
                  </a:schemeClr>
                </a:solidFill>
                <a:latin typeface="Arial" panose="020B0604020202020204" pitchFamily="34" charset="0"/>
                <a:cs typeface="Arial" panose="020B0604020202020204" pitchFamily="34" charset="0"/>
              </a:rPr>
              <a:t>1</a:t>
            </a:r>
            <a:r>
              <a:rPr lang="vi-VN" sz="4200" b="1">
                <a:solidFill>
                  <a:schemeClr val="accent1">
                    <a:lumMod val="75000"/>
                  </a:schemeClr>
                </a:solidFill>
                <a:latin typeface="Arial" panose="020B0604020202020204" pitchFamily="34" charset="0"/>
                <a:cs typeface="Arial" panose="020B0604020202020204" pitchFamily="34" charset="0"/>
              </a:rPr>
              <a:t> có vị trí như </a:t>
            </a:r>
          </a:p>
          <a:p>
            <a:pPr algn="ctr"/>
            <a:r>
              <a:rPr lang="vi-VN" sz="4200" b="1">
                <a:solidFill>
                  <a:schemeClr val="accent1">
                    <a:lumMod val="75000"/>
                  </a:schemeClr>
                </a:solidFill>
                <a:latin typeface="Arial" panose="020B0604020202020204" pitchFamily="34" charset="0"/>
                <a:cs typeface="Arial" panose="020B0604020202020204" pitchFamily="34" charset="0"/>
              </a:rPr>
              <a:t>thế nào so với các đường </a:t>
            </a:r>
          </a:p>
          <a:p>
            <a:pPr algn="ctr"/>
            <a:r>
              <a:rPr lang="vi-VN" sz="4200" b="1">
                <a:solidFill>
                  <a:schemeClr val="accent1">
                    <a:lumMod val="75000"/>
                  </a:schemeClr>
                </a:solidFill>
                <a:latin typeface="Arial" panose="020B0604020202020204" pitchFamily="34" charset="0"/>
                <a:cs typeface="Arial" panose="020B0604020202020204" pitchFamily="34" charset="0"/>
              </a:rPr>
              <a:t>thẳng a,b,c ?</a:t>
            </a:r>
          </a:p>
          <a:p>
            <a:endParaRPr lang="vi-VN" sz="4200">
              <a:latin typeface="Arial" panose="020B0604020202020204" pitchFamily="34" charset="0"/>
              <a:cs typeface="Arial" panose="020B0604020202020204" pitchFamily="34" charset="0"/>
            </a:endParaRPr>
          </a:p>
        </p:txBody>
      </p:sp>
      <p:pic>
        <p:nvPicPr>
          <p:cNvPr id="29"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138" y="6995531"/>
            <a:ext cx="2358191" cy="28223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58" y="1343959"/>
            <a:ext cx="6954254" cy="4773930"/>
          </a:xfrm>
          <a:prstGeom prst="rect">
            <a:avLst/>
          </a:prstGeom>
          <a:noFill/>
          <a:ln>
            <a:noFill/>
          </a:ln>
        </p:spPr>
      </p:pic>
      <p:pic>
        <p:nvPicPr>
          <p:cNvPr id="31" name="Picture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3074" y="1343959"/>
            <a:ext cx="7044489" cy="5029200"/>
          </a:xfrm>
          <a:prstGeom prst="rect">
            <a:avLst/>
          </a:prstGeom>
          <a:noFill/>
          <a:ln>
            <a:noFill/>
          </a:ln>
        </p:spPr>
      </p:pic>
      <p:grpSp>
        <p:nvGrpSpPr>
          <p:cNvPr id="3" name="Group 31">
            <a:extLst>
              <a:ext uri="{FF2B5EF4-FFF2-40B4-BE49-F238E27FC236}">
                <a16:creationId xmlns:a16="http://schemas.microsoft.com/office/drawing/2014/main" id="{CA5C00B0-B2B6-4792-8C67-F8C09471186E}"/>
              </a:ext>
            </a:extLst>
          </p:cNvPr>
          <p:cNvGrpSpPr/>
          <p:nvPr/>
        </p:nvGrpSpPr>
        <p:grpSpPr>
          <a:xfrm rot="5400000">
            <a:off x="12629301" y="4678172"/>
            <a:ext cx="10336869" cy="980528"/>
            <a:chOff x="4871257" y="83128"/>
            <a:chExt cx="7501721" cy="653685"/>
          </a:xfrm>
        </p:grpSpPr>
        <p:sp>
          <p:nvSpPr>
            <p:cNvPr id="33"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EF5EE85-C87E-4391-B9D7-C957829925F2}"/>
                </a:ext>
              </a:extLst>
            </p:cNvPr>
            <p:cNvSpPr txBox="1"/>
            <p:nvPr/>
          </p:nvSpPr>
          <p:spPr>
            <a:xfrm>
              <a:off x="5268730" y="229047"/>
              <a:ext cx="7104248" cy="430887"/>
            </a:xfrm>
            <a:prstGeom prst="rect">
              <a:avLst/>
            </a:prstGeom>
            <a:noFill/>
          </p:spPr>
          <p:txBody>
            <a:bodyPr wrap="square">
              <a:spAutoFit/>
            </a:bodyPr>
            <a:lstStyle/>
            <a:p>
              <a:r>
                <a:rPr lang="en-US" sz="3600" b="1">
                  <a:solidFill>
                    <a:srgbClr val="FFFF00"/>
                  </a:solidFill>
                  <a:latin typeface="Arial" panose="020B0604020202020204" pitchFamily="34" charset="0"/>
                  <a:cs typeface="Arial" panose="020B0604020202020204" pitchFamily="34" charset="0"/>
                </a:rPr>
                <a:t>HOẠT ĐỘNG HÌNH THÀNH KIẾN THỨC</a:t>
              </a:r>
              <a:endParaRPr lang="en-US" sz="3600">
                <a:solidFill>
                  <a:srgbClr val="FFFF00"/>
                </a:solidFill>
                <a:latin typeface="Arial" panose="020B0604020202020204" pitchFamily="34" charset="0"/>
                <a:cs typeface="Arial" panose="020B0604020202020204" pitchFamily="34" charset="0"/>
              </a:endParaRPr>
            </a:p>
          </p:txBody>
        </p:sp>
      </p:grpSp>
      <p:sp>
        <p:nvSpPr>
          <p:cNvPr id="19" name="Rectangle: Rounded Corners 11">
            <a:extLst>
              <a:ext uri="{FF2B5EF4-FFF2-40B4-BE49-F238E27FC236}">
                <a16:creationId xmlns:a16="http://schemas.microsoft.com/office/drawing/2014/main" id="{4C7096A1-D4DB-B72C-6488-69171EF30AAA}"/>
              </a:ext>
            </a:extLst>
          </p:cNvPr>
          <p:cNvSpPr/>
          <p:nvPr/>
        </p:nvSpPr>
        <p:spPr>
          <a:xfrm>
            <a:off x="5046484" y="237266"/>
            <a:ext cx="6915150" cy="65303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Hai góc đồng vị, hai góc so le trong.</a:t>
            </a:r>
            <a:endParaRPr lang="en-US"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par>
                                <p:cTn id="8" presetID="4"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in)">
                                      <p:cBhvr>
                                        <p:cTn id="13" dur="500"/>
                                        <p:tgtEl>
                                          <p:spTgt spid="23"/>
                                        </p:tgtEl>
                                      </p:cBhvr>
                                    </p:animEffect>
                                  </p:childTnLst>
                                </p:cTn>
                              </p:par>
                              <p:par>
                                <p:cTn id="14" presetID="4"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3"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857192" y="279590"/>
            <a:ext cx="17073682" cy="2134453"/>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a:solidFill>
                  <a:schemeClr val="accent5">
                    <a:lumMod val="50000"/>
                  </a:schemeClr>
                </a:solidFill>
                <a:latin typeface="Arial" panose="020B0604020202020204" pitchFamily="34" charset="0"/>
                <a:cs typeface="Arial" panose="020B0604020202020204" pitchFamily="34" charset="0"/>
              </a:rPr>
              <a:t> </a:t>
            </a:r>
          </a:p>
          <a:p>
            <a:pPr algn="ctr"/>
            <a:r>
              <a:rPr lang="en-US" sz="4400" b="1">
                <a:solidFill>
                  <a:schemeClr val="accent5">
                    <a:lumMod val="50000"/>
                  </a:schemeClr>
                </a:solidFill>
                <a:latin typeface="Arial" panose="020B0604020202020204" pitchFamily="34" charset="0"/>
                <a:cs typeface="Arial" panose="020B0604020202020204" pitchFamily="34" charset="0"/>
              </a:rPr>
              <a:t>“Nếu đường thẳng c cắt hai đường thẳng a và b và trong các góc tạo thành có ... thì a và b song song với nhau.” Chọn đáp án đúng điền vào “...” trong câu trên.</a:t>
            </a:r>
          </a:p>
          <a:p>
            <a:pPr algn="ctr">
              <a:lnSpc>
                <a:spcPct val="130000"/>
              </a:lnSpc>
            </a:pP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6"/>
          <a:stretch>
            <a:fillRect/>
          </a:stretch>
        </p:blipFill>
        <p:spPr>
          <a:xfrm>
            <a:off x="-1808112" y="851874"/>
            <a:ext cx="914400" cy="914400"/>
          </a:xfrm>
          <a:prstGeom prst="rect">
            <a:avLst/>
          </a:prstGeom>
        </p:spPr>
      </p:pic>
      <p:sp>
        <p:nvSpPr>
          <p:cNvPr id="3" name="Snip Diagonal Corner Rectangle 2"/>
          <p:cNvSpPr/>
          <p:nvPr/>
        </p:nvSpPr>
        <p:spPr>
          <a:xfrm>
            <a:off x="2876297" y="2739818"/>
            <a:ext cx="11886859" cy="133688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defTabSz="1371600">
              <a:lnSpc>
                <a:spcPct val="120000"/>
              </a:lnSpc>
            </a:pPr>
            <a:r>
              <a:rPr lang="en-US" sz="4400" b="1">
                <a:solidFill>
                  <a:schemeClr val="bg2">
                    <a:lumMod val="10000"/>
                  </a:schemeClr>
                </a:solidFill>
                <a:latin typeface="Arial" panose="020B0604020202020204" pitchFamily="34" charset="0"/>
                <a:cs typeface="Arial" panose="020B0604020202020204" pitchFamily="34" charset="0"/>
              </a:rPr>
              <a:t>một cặp góc đồng vị bằng nhau</a:t>
            </a:r>
            <a:endParaRPr lang="en-US" sz="4400" b="1" dirty="0">
              <a:solidFill>
                <a:schemeClr val="bg2">
                  <a:lumMod val="10000"/>
                </a:schemeClr>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2880385" y="4579247"/>
            <a:ext cx="11886859" cy="1479869"/>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400" b="1">
                <a:solidFill>
                  <a:schemeClr val="bg2">
                    <a:lumMod val="10000"/>
                  </a:schemeClr>
                </a:solidFill>
                <a:latin typeface="Arial" panose="020B0604020202020204" pitchFamily="34" charset="0"/>
                <a:cs typeface="Arial" panose="020B0604020202020204" pitchFamily="34" charset="0"/>
              </a:rPr>
              <a:t>góc đồng vị bằng nhau</a:t>
            </a:r>
            <a:endParaRPr lang="en-US" sz="4400" b="1" dirty="0">
              <a:solidFill>
                <a:schemeClr val="bg2">
                  <a:lumMod val="10000"/>
                </a:schemeClr>
              </a:solidFill>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7"/>
          <a:stretch>
            <a:fillRect/>
          </a:stretch>
        </p:blipFill>
        <p:spPr>
          <a:xfrm>
            <a:off x="8276897" y="10388735"/>
            <a:ext cx="914400" cy="914400"/>
          </a:xfrm>
          <a:prstGeom prst="rect">
            <a:avLst/>
          </a:prstGeom>
        </p:spPr>
      </p:pic>
      <p:sp>
        <p:nvSpPr>
          <p:cNvPr id="14" name="Snip Diagonal Corner Rectangle 13"/>
          <p:cNvSpPr/>
          <p:nvPr/>
        </p:nvSpPr>
        <p:spPr>
          <a:xfrm>
            <a:off x="2878033" y="6340532"/>
            <a:ext cx="11886859" cy="133688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400" b="1">
                <a:solidFill>
                  <a:schemeClr val="bg2">
                    <a:lumMod val="10000"/>
                  </a:schemeClr>
                </a:solidFill>
                <a:latin typeface="Arial" panose="020B0604020202020204" pitchFamily="34" charset="0"/>
                <a:cs typeface="Arial" panose="020B0604020202020204" pitchFamily="34" charset="0"/>
              </a:rPr>
              <a:t>một cặp góc bằng nhau</a:t>
            </a:r>
            <a:endParaRPr lang="en-US" sz="4400" b="1" dirty="0">
              <a:solidFill>
                <a:schemeClr val="bg2">
                  <a:lumMod val="10000"/>
                </a:schemeClr>
              </a:solidFill>
              <a:latin typeface="Arial" panose="020B0604020202020204" pitchFamily="34" charset="0"/>
              <a:cs typeface="Arial" panose="020B0604020202020204" pitchFamily="34" charset="0"/>
            </a:endParaRPr>
          </a:p>
        </p:txBody>
      </p:sp>
      <p:sp>
        <p:nvSpPr>
          <p:cNvPr id="15" name="Snip Diagonal Corner Rectangle 14"/>
          <p:cNvSpPr/>
          <p:nvPr/>
        </p:nvSpPr>
        <p:spPr>
          <a:xfrm>
            <a:off x="2876297" y="8002470"/>
            <a:ext cx="11886859" cy="133688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400" b="1">
                <a:solidFill>
                  <a:schemeClr val="bg2">
                    <a:lumMod val="10000"/>
                  </a:schemeClr>
                </a:solidFill>
                <a:latin typeface="Arial" panose="020B0604020202020204" pitchFamily="34" charset="0"/>
                <a:cs typeface="Arial" panose="020B0604020202020204" pitchFamily="34" charset="0"/>
              </a:rPr>
              <a:t>một cặp góc đồng vị</a:t>
            </a:r>
            <a:endParaRPr lang="en-US" sz="4400" b="1" dirty="0">
              <a:solidFill>
                <a:schemeClr val="bg2">
                  <a:lumMod val="10000"/>
                </a:schemeClr>
              </a:solidFill>
              <a:latin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7"/>
          <a:stretch>
            <a:fillRect/>
          </a:stretch>
        </p:blipFill>
        <p:spPr>
          <a:xfrm>
            <a:off x="11711136" y="10663149"/>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7"/>
          <a:stretch>
            <a:fillRect/>
          </a:stretch>
        </p:blipFill>
        <p:spPr>
          <a:xfrm>
            <a:off x="15070920" y="10766366"/>
            <a:ext cx="914400" cy="914400"/>
          </a:xfrm>
          <a:prstGeom prst="rect">
            <a:avLst/>
          </a:prstGeom>
        </p:spPr>
      </p:pic>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2"/>
            <a:ext cx="3002135" cy="3002135"/>
          </a:xfrm>
          <a:prstGeom prst="rect">
            <a:avLst/>
          </a:prstGeom>
        </p:spPr>
      </p:pic>
    </p:spTree>
    <p:extLst>
      <p:ext uri="{BB962C8B-B14F-4D97-AF65-F5344CB8AC3E}">
        <p14:creationId xmlns:p14="http://schemas.microsoft.com/office/powerpoint/2010/main" val="19422576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714316" y="234224"/>
            <a:ext cx="17073682" cy="3499947"/>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endParaRPr lang="en-US" sz="4400" dirty="0">
              <a:solidFill>
                <a:prstClr val="black"/>
              </a:solidFill>
              <a:latin typeface="Arial" panose="020B0604020202020204" pitchFamily="34" charset="0"/>
              <a:cs typeface="Arial" panose="020B0604020202020204" pitchFamily="34" charset="0"/>
            </a:endParaRPr>
          </a:p>
          <a:p>
            <a:pPr algn="ctr" defTabSz="1371600"/>
            <a:endParaRPr lang="en-US" sz="4400" dirty="0">
              <a:solidFill>
                <a:prstClr val="black"/>
              </a:solidFill>
              <a:latin typeface="Arial" panose="020B0604020202020204" pitchFamily="34" charset="0"/>
              <a:cs typeface="Arial" panose="020B0604020202020204" pitchFamily="34" charset="0"/>
            </a:endParaRPr>
          </a:p>
          <a:p>
            <a:pPr algn="ctr" defTabSz="1371600"/>
            <a:r>
              <a:rPr lang="en-US" sz="4400">
                <a:solidFill>
                  <a:prstClr val="black"/>
                </a:solidFill>
                <a:latin typeface="Arial" panose="020B0604020202020204" pitchFamily="34" charset="0"/>
                <a:cs typeface="Arial" panose="020B0604020202020204" pitchFamily="34" charset="0"/>
              </a:rPr>
              <a:t> </a:t>
            </a:r>
            <a:endParaRPr lang="en-US" sz="4400" dirty="0">
              <a:solidFill>
                <a:prstClr val="black"/>
              </a:solidFill>
              <a:latin typeface="Arial" panose="020B0604020202020204" pitchFamily="34"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2"/>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9520014" y="6625574"/>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endParaRPr lang="en-US" sz="4400" b="1"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a:spLocks noRot="1" noChangeAspect="1" noMove="1" noResize="1" noEditPoints="1" noAdjustHandles="1" noChangeArrowheads="1" noChangeShapeType="1" noTextEdit="1"/>
          </p:cNvSpPr>
          <p:nvPr/>
        </p:nvSpPr>
        <p:spPr>
          <a:xfrm>
            <a:off x="9520014" y="4146815"/>
            <a:ext cx="5400600" cy="1944216"/>
          </a:xfrm>
          <a:prstGeom prst="snip2DiagRect">
            <a:avLst/>
          </a:prstGeom>
          <a:blipFill rotWithShape="1">
            <a:blip r:embed="rId9"/>
            <a:stretch>
              <a:fillRect/>
            </a:stretch>
          </a:blipFill>
        </p:spPr>
        <p:txBody>
          <a:bodyPr/>
          <a:lstStyle/>
          <a:p>
            <a:r>
              <a:rPr lang="en-US">
                <a:noFill/>
                <a:latin typeface="Arial" panose="020B0604020202020204" pitchFamily="34" charset="0"/>
                <a:cs typeface="Arial" panose="020B0604020202020204" pitchFamily="34" charset="0"/>
              </a:rPr>
              <a:t> </a:t>
            </a: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a:spLocks noRot="1" noChangeAspect="1" noMove="1" noResize="1" noEditPoints="1" noAdjustHandles="1" noChangeArrowheads="1" noChangeShapeType="1" noTextEdit="1"/>
          </p:cNvSpPr>
          <p:nvPr/>
        </p:nvSpPr>
        <p:spPr>
          <a:xfrm>
            <a:off x="3493487" y="6625574"/>
            <a:ext cx="5400600" cy="1944216"/>
          </a:xfrm>
          <a:prstGeom prst="snip2DiagRect">
            <a:avLst/>
          </a:prstGeom>
          <a:blipFill rotWithShape="1">
            <a:blip r:embed="rId11"/>
            <a:stretch>
              <a:fillRect/>
            </a:stretch>
          </a:blipFill>
        </p:spPr>
        <p:txBody>
          <a:bodyPr/>
          <a:lstStyle/>
          <a:p>
            <a:r>
              <a:rPr lang="en-US">
                <a:noFill/>
                <a:latin typeface="Arial" panose="020B0604020202020204" pitchFamily="34" charset="0"/>
                <a:cs typeface="Arial" panose="020B0604020202020204" pitchFamily="34" charset="0"/>
              </a:rPr>
              <a:t> </a:t>
            </a:r>
          </a:p>
        </p:txBody>
      </p:sp>
      <p:sp>
        <p:nvSpPr>
          <p:cNvPr id="15" name="Snip Diagonal Corner Rectangle 14"/>
          <p:cNvSpPr>
            <a:spLocks noRot="1" noChangeAspect="1" noMove="1" noResize="1" noEditPoints="1" noAdjustHandles="1" noChangeArrowheads="1" noChangeShapeType="1" noTextEdit="1"/>
          </p:cNvSpPr>
          <p:nvPr/>
        </p:nvSpPr>
        <p:spPr>
          <a:xfrm>
            <a:off x="3409994" y="4146815"/>
            <a:ext cx="5400600" cy="1944216"/>
          </a:xfrm>
          <a:prstGeom prst="snip2DiagRect">
            <a:avLst/>
          </a:prstGeom>
          <a:blipFill rotWithShape="1">
            <a:blip r:embed="rId12"/>
            <a:stretch>
              <a:fillRect/>
            </a:stretch>
          </a:blipFill>
        </p:spPr>
        <p:txBody>
          <a:bodyPr/>
          <a:lstStyle/>
          <a:p>
            <a:r>
              <a:rPr lang="en-US">
                <a:noFill/>
                <a:latin typeface="Arial" panose="020B0604020202020204" pitchFamily="34" charset="0"/>
                <a:cs typeface="Arial" panose="020B0604020202020204" pitchFamily="34" charset="0"/>
              </a:rPr>
              <a:t> </a:t>
            </a: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49"/>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58752" y="571500"/>
            <a:ext cx="5228915" cy="291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43010" y="1028700"/>
            <a:ext cx="7091087" cy="1446550"/>
          </a:xfrm>
          <a:prstGeom prst="rect">
            <a:avLst/>
          </a:prstGeom>
          <a:noFill/>
        </p:spPr>
        <p:txBody>
          <a:bodyPr wrap="square" rtlCol="0">
            <a:spAutoFit/>
          </a:bodyPr>
          <a:lstStyle/>
          <a:p>
            <a:r>
              <a:rPr lang="en-US" sz="4400" b="1">
                <a:solidFill>
                  <a:schemeClr val="accent5">
                    <a:lumMod val="50000"/>
                  </a:schemeClr>
                </a:solidFill>
                <a:latin typeface="Arial" panose="020B0604020202020204" pitchFamily="34" charset="0"/>
                <a:cs typeface="Arial" panose="020B0604020202020204" pitchFamily="34" charset="0"/>
              </a:rPr>
              <a:t>Cho hình vẽ: a//b</a:t>
            </a:r>
          </a:p>
          <a:p>
            <a:r>
              <a:rPr lang="en-US" sz="4400" b="1">
                <a:solidFill>
                  <a:schemeClr val="accent5">
                    <a:lumMod val="50000"/>
                  </a:schemeClr>
                </a:solidFill>
                <a:latin typeface="Arial" panose="020B0604020202020204" pitchFamily="34" charset="0"/>
                <a:cs typeface="Arial" panose="020B0604020202020204" pitchFamily="34" charset="0"/>
              </a:rPr>
              <a:t>Hãy tính x?</a:t>
            </a:r>
          </a:p>
        </p:txBody>
      </p:sp>
      <p:graphicFrame>
        <p:nvGraphicFramePr>
          <p:cNvPr id="9" name="Object 8"/>
          <p:cNvGraphicFramePr>
            <a:graphicFrameLocks noChangeAspect="1"/>
          </p:cNvGraphicFramePr>
          <p:nvPr>
            <p:extLst>
              <p:ext uri="{D42A27DB-BD31-4B8C-83A1-F6EECF244321}">
                <p14:modId xmlns:p14="http://schemas.microsoft.com/office/powerpoint/2010/main" val="2024043363"/>
              </p:ext>
            </p:extLst>
          </p:nvPr>
        </p:nvGraphicFramePr>
        <p:xfrm>
          <a:off x="8805863" y="5029200"/>
          <a:ext cx="676275" cy="228600"/>
        </p:xfrm>
        <a:graphic>
          <a:graphicData uri="http://schemas.openxmlformats.org/presentationml/2006/ole">
            <mc:AlternateContent xmlns:mc="http://schemas.openxmlformats.org/markup-compatibility/2006">
              <mc:Choice xmlns:v="urn:schemas-microsoft-com:vml" Requires="v">
                <p:oleObj name="Equation" r:id="rId14" imgW="675809" imgH="228481" progId="">
                  <p:embed/>
                </p:oleObj>
              </mc:Choice>
              <mc:Fallback>
                <p:oleObj name="Equation" r:id="rId14" imgW="675809" imgH="228481" progId="">
                  <p:embed/>
                  <p:pic>
                    <p:nvPicPr>
                      <p:cNvPr id="0" name="Picture 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05863" y="5029200"/>
                        <a:ext cx="676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43888527"/>
              </p:ext>
            </p:extLst>
          </p:nvPr>
        </p:nvGraphicFramePr>
        <p:xfrm>
          <a:off x="8805863" y="5029200"/>
          <a:ext cx="676275" cy="228600"/>
        </p:xfrm>
        <a:graphic>
          <a:graphicData uri="http://schemas.openxmlformats.org/presentationml/2006/ole">
            <mc:AlternateContent xmlns:mc="http://schemas.openxmlformats.org/markup-compatibility/2006">
              <mc:Choice xmlns:v="urn:schemas-microsoft-com:vml" Requires="v">
                <p:oleObj name="Equation" r:id="rId16" imgW="675809" imgH="228481" progId="">
                  <p:embed/>
                </p:oleObj>
              </mc:Choice>
              <mc:Fallback>
                <p:oleObj name="Equation" r:id="rId16" imgW="675809" imgH="228481" progId="">
                  <p:embed/>
                  <p:pic>
                    <p:nvPicPr>
                      <p:cNvPr id="0" name="Picture 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05863" y="5029200"/>
                        <a:ext cx="676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10668000" y="7353300"/>
                <a:ext cx="2901856" cy="785536"/>
              </a:xfrm>
              <a:prstGeom prst="rect">
                <a:avLst/>
              </a:prstGeom>
              <a:noFill/>
            </p:spPr>
            <p:txBody>
              <a:bodyPr wrap="square" rtlCol="0">
                <a:spAutoFit/>
              </a:bodyPr>
              <a:lstStyle/>
              <a:p>
                <a:r>
                  <a:rPr lang="en-US" sz="4400">
                    <a:solidFill>
                      <a:schemeClr val="tx1"/>
                    </a:solidFill>
                    <a:latin typeface="Arial" panose="020B0604020202020204" pitchFamily="34" charset="0"/>
                    <a:cs typeface="Arial" panose="020B0604020202020204" pitchFamily="34" charset="0"/>
                  </a:rPr>
                  <a:t>x</a:t>
                </a:r>
                <a14:m>
                  <m:oMath xmlns:m="http://schemas.openxmlformats.org/officeDocument/2006/math">
                    <m:r>
                      <a:rPr lang="en-US" sz="4400">
                        <a:solidFill>
                          <a:schemeClr val="tx1"/>
                        </a:solidFill>
                        <a:latin typeface="Cambria Math" panose="02040503050406030204" pitchFamily="18" charset="0"/>
                        <a:cs typeface="Arial" panose="020B0604020202020204" pitchFamily="34" charset="0"/>
                      </a:rPr>
                      <m:t>=</m:t>
                    </m:r>
                    <m:sSup>
                      <m:sSupPr>
                        <m:ctrlPr>
                          <a:rPr lang="en-US" sz="4400" i="1">
                            <a:solidFill>
                              <a:schemeClr val="tx1"/>
                            </a:solidFill>
                            <a:latin typeface="Cambria Math" panose="02040503050406030204" pitchFamily="18" charset="0"/>
                            <a:cs typeface="Arial" panose="020B0604020202020204" pitchFamily="34" charset="0"/>
                          </a:rPr>
                        </m:ctrlPr>
                      </m:sSupPr>
                      <m:e>
                        <m:r>
                          <a:rPr lang="en-US" sz="4400" b="0" i="0" smtClean="0">
                            <a:solidFill>
                              <a:schemeClr val="tx1"/>
                            </a:solidFill>
                            <a:latin typeface="Cambria Math"/>
                            <a:cs typeface="Arial" panose="020B0604020202020204" pitchFamily="34" charset="0"/>
                          </a:rPr>
                          <m:t>60</m:t>
                        </m:r>
                      </m:e>
                      <m:sup>
                        <m:r>
                          <m:rPr>
                            <m:sty m:val="p"/>
                          </m:rPr>
                          <a:rPr lang="en-US" sz="4400">
                            <a:solidFill>
                              <a:schemeClr val="tx1"/>
                            </a:solidFill>
                            <a:latin typeface="Cambria Math" panose="02040503050406030204" pitchFamily="18" charset="0"/>
                            <a:cs typeface="Arial" panose="020B0604020202020204" pitchFamily="34" charset="0"/>
                          </a:rPr>
                          <m:t>O</m:t>
                        </m:r>
                      </m:sup>
                    </m:sSup>
                  </m:oMath>
                </a14:m>
                <a:endParaRPr lang="en-US" sz="440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668000" y="7353300"/>
                <a:ext cx="2901856" cy="785536"/>
              </a:xfrm>
              <a:prstGeom prst="rect">
                <a:avLst/>
              </a:prstGeom>
              <a:blipFill>
                <a:blip r:embed="rId18"/>
                <a:stretch>
                  <a:fillRect l="-8403" t="-13953" b="-35659"/>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4086399566"/>
              </p:ext>
            </p:extLst>
          </p:nvPr>
        </p:nvGraphicFramePr>
        <p:xfrm>
          <a:off x="8805863" y="5029200"/>
          <a:ext cx="676275" cy="228600"/>
        </p:xfrm>
        <a:graphic>
          <a:graphicData uri="http://schemas.openxmlformats.org/presentationml/2006/ole">
            <mc:AlternateContent xmlns:mc="http://schemas.openxmlformats.org/markup-compatibility/2006">
              <mc:Choice xmlns:v="urn:schemas-microsoft-com:vml" Requires="v">
                <p:oleObj name="Equation" r:id="rId19" imgW="675809" imgH="228481" progId="">
                  <p:embed/>
                </p:oleObj>
              </mc:Choice>
              <mc:Fallback>
                <p:oleObj name="Equation" r:id="rId19" imgW="675809" imgH="228481" progId="">
                  <p:embed/>
                  <p:pic>
                    <p:nvPicPr>
                      <p:cNvPr id="0" name="Picture 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05863" y="5029200"/>
                        <a:ext cx="676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4564238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571440" y="711845"/>
            <a:ext cx="16859367" cy="1708225"/>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en-US" sz="4000" b="1">
                <a:solidFill>
                  <a:schemeClr val="accent5">
                    <a:lumMod val="50000"/>
                  </a:schemeClr>
                </a:solidFill>
                <a:latin typeface="Arial" panose="020B0604020202020204" pitchFamily="34" charset="0"/>
                <a:cs typeface="Arial" panose="020B0604020202020204" pitchFamily="34" charset="0"/>
              </a:rPr>
              <a:t>Nếu hai đường thẳng cùng đi qua điểm M và song song với đường thẳng a ( M không thuộc a) Thì hai đường thẳng đó ...</a:t>
            </a:r>
            <a:endParaRPr lang="en-US" sz="4000" b="1" dirty="0">
              <a:solidFill>
                <a:schemeClr val="accent5">
                  <a:lumMod val="50000"/>
                </a:schemeClr>
              </a:solidFill>
              <a:latin typeface="Arial" panose="020B0604020202020204" pitchFamily="34"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2"/>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2469310" y="5632227"/>
            <a:ext cx="6392711"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lnSpc>
                <a:spcPct val="115000"/>
              </a:lnSpc>
              <a:spcAft>
                <a:spcPts val="1500"/>
              </a:spcAft>
            </a:pPr>
            <a:r>
              <a:rPr lang="en-US" sz="4000" b="1">
                <a:solidFill>
                  <a:schemeClr val="bg2">
                    <a:lumMod val="10000"/>
                  </a:schemeClr>
                </a:solidFill>
                <a:latin typeface="Arial" panose="020B0604020202020204" pitchFamily="34" charset="0"/>
                <a:cs typeface="Arial" panose="020B0604020202020204" pitchFamily="34" charset="0"/>
              </a:rPr>
              <a:t>trùng nhau</a:t>
            </a:r>
            <a:endParaRPr lang="en-US" sz="4000" b="1"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2" name="Snip Diagonal Corner Rectangle 11"/>
          <p:cNvSpPr/>
          <p:nvPr/>
        </p:nvSpPr>
        <p:spPr>
          <a:xfrm>
            <a:off x="9429751" y="3039939"/>
            <a:ext cx="6786611"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en-US" sz="4000" b="1">
                <a:solidFill>
                  <a:schemeClr val="bg2">
                    <a:lumMod val="10000"/>
                  </a:schemeClr>
                </a:solidFill>
                <a:latin typeface="Arial" panose="020B0604020202020204" pitchFamily="34" charset="0"/>
                <a:cs typeface="Arial" panose="020B0604020202020204" pitchFamily="34" charset="0"/>
              </a:rPr>
              <a:t>vuông góc với nhau</a:t>
            </a:r>
            <a:endParaRPr lang="en-US" sz="4000" b="1" dirty="0">
              <a:solidFill>
                <a:schemeClr val="bg2">
                  <a:lumMod val="10000"/>
                </a:schemeClr>
              </a:solidFill>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2500266" y="3039939"/>
            <a:ext cx="6193237"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en-US" sz="4000" b="1">
                <a:solidFill>
                  <a:schemeClr val="bg2">
                    <a:lumMod val="10000"/>
                  </a:schemeClr>
                </a:solidFill>
                <a:latin typeface="Arial" panose="020B0604020202020204" pitchFamily="34" charset="0"/>
                <a:cs typeface="Arial" panose="020B0604020202020204" pitchFamily="34" charset="0"/>
              </a:rPr>
              <a:t> song song nhau</a:t>
            </a:r>
            <a:endParaRPr lang="en-US" sz="4000" b="1" dirty="0">
              <a:solidFill>
                <a:schemeClr val="bg2">
                  <a:lumMod val="10000"/>
                </a:schemeClr>
              </a:solidFill>
              <a:latin typeface="Arial" panose="020B0604020202020204" pitchFamily="34" charset="0"/>
              <a:cs typeface="Arial" panose="020B0604020202020204" pitchFamily="34" charset="0"/>
            </a:endParaRPr>
          </a:p>
        </p:txBody>
      </p:sp>
      <p:sp>
        <p:nvSpPr>
          <p:cNvPr id="15" name="Snip Diagonal Corner Rectangle 14"/>
          <p:cNvSpPr/>
          <p:nvPr/>
        </p:nvSpPr>
        <p:spPr>
          <a:xfrm>
            <a:off x="9501190" y="5632227"/>
            <a:ext cx="6457308"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en-US" sz="4000" b="1">
                <a:solidFill>
                  <a:schemeClr val="bg2">
                    <a:lumMod val="10000"/>
                  </a:schemeClr>
                </a:solidFill>
                <a:latin typeface="Arial" panose="020B0604020202020204" pitchFamily="34" charset="0"/>
                <a:cs typeface="Arial" panose="020B0604020202020204" pitchFamily="34" charset="0"/>
              </a:rPr>
              <a:t>cắt nhau</a:t>
            </a:r>
            <a:endParaRPr lang="en-US" sz="4000" b="1" dirty="0">
              <a:solidFill>
                <a:schemeClr val="bg2">
                  <a:lumMod val="10000"/>
                </a:schemeClr>
              </a:solidFill>
              <a:latin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49"/>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59392651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285820" y="141890"/>
            <a:ext cx="15859236" cy="3244485"/>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30000"/>
              </a:lnSpc>
            </a:pPr>
            <a:endParaRPr lang="en-US" sz="4000" dirty="0">
              <a:latin typeface="Arial" panose="020B0604020202020204" pitchFamily="34"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2"/>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3461421" y="3749972"/>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4400" b="1">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x</a:t>
                </a:r>
                <a14:m>
                  <m:oMath xmlns:m="http://schemas.openxmlformats.org/officeDocument/2006/math">
                    <m:r>
                      <a:rPr lang="en-US" sz="4400">
                        <a:solidFill>
                          <a:schemeClr val="tx1"/>
                        </a:solidFill>
                        <a:latin typeface="Cambria Math" panose="02040503050406030204" pitchFamily="18" charset="0"/>
                        <a:cs typeface="Arial" panose="020B0604020202020204" pitchFamily="34" charset="0"/>
                      </a:rPr>
                      <m:t>=</m:t>
                    </m:r>
                  </m:oMath>
                </a14:m>
                <a:r>
                  <a:rPr lang="en-US" sz="4400">
                    <a:latin typeface="Arial" panose="020B0604020202020204" pitchFamily="34" charset="0"/>
                    <a:cs typeface="Arial" panose="020B0604020202020204" pitchFamily="34" charset="0"/>
                  </a:rPr>
                  <a:t> 108</a:t>
                </a:r>
                <a:r>
                  <a:rPr lang="en-US" sz="4400" baseline="30000">
                    <a:latin typeface="Arial" panose="020B0604020202020204" pitchFamily="34" charset="0"/>
                    <a:cs typeface="Arial" panose="020B0604020202020204" pitchFamily="34" charset="0"/>
                  </a:rPr>
                  <a:t>0</a:t>
                </a:r>
                <a:endParaRPr lang="en-US" sz="4400">
                  <a:latin typeface="Arial" panose="020B0604020202020204" pitchFamily="34" charset="0"/>
                  <a:cs typeface="Arial" panose="020B0604020202020204" pitchFamily="34"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3461421" y="3749972"/>
                <a:ext cx="5400600" cy="1944216"/>
              </a:xfrm>
              <a:prstGeom prst="snip2DiagRect">
                <a:avLst/>
              </a:prstGeom>
              <a:blipFill>
                <a:blip r:embed="rId9"/>
                <a:stretch>
                  <a:fillRect/>
                </a:stretch>
              </a:blipFill>
            </p:spPr>
            <p:txBody>
              <a:bodyPr/>
              <a:lstStyle/>
              <a:p>
                <a:r>
                  <a:rPr lang="en-US">
                    <a:noFill/>
                  </a:rPr>
                  <a:t> </a:t>
                </a:r>
              </a:p>
            </p:txBody>
          </p:sp>
        </mc:Fallback>
      </mc:AlternateContent>
      <p:sp>
        <p:nvSpPr>
          <p:cNvPr id="12" name="Snip Diagonal Corner Rectangle 11"/>
          <p:cNvSpPr/>
          <p:nvPr/>
        </p:nvSpPr>
        <p:spPr>
          <a:xfrm>
            <a:off x="9468036" y="3749972"/>
            <a:ext cx="5602884"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solidFill>
                  <a:schemeClr val="tx1"/>
                </a:solidFill>
                <a:latin typeface="Arial" panose="020B0604020202020204" pitchFamily="34" charset="0"/>
                <a:cs typeface="Arial" panose="020B0604020202020204" pitchFamily="34" charset="0"/>
              </a:rPr>
              <a:t>X = </a:t>
            </a:r>
            <a:r>
              <a:rPr lang="en-US" sz="4400">
                <a:latin typeface="Arial" panose="020B0604020202020204" pitchFamily="34" charset="0"/>
                <a:cs typeface="Arial" panose="020B0604020202020204" pitchFamily="34" charset="0"/>
              </a:rPr>
              <a:t>100</a:t>
            </a:r>
            <a:r>
              <a:rPr lang="en-US" sz="4400" baseline="30000">
                <a:latin typeface="Arial" panose="020B0604020202020204" pitchFamily="34" charset="0"/>
                <a:cs typeface="Arial" panose="020B0604020202020204" pitchFamily="34" charset="0"/>
              </a:rPr>
              <a:t>0</a:t>
            </a:r>
            <a:r>
              <a:rPr lang="en-GB" sz="4400" b="1">
                <a:latin typeface="Arial" panose="020B0604020202020204" pitchFamily="34" charset="0"/>
                <a:cs typeface="Arial" panose="020B0604020202020204" pitchFamily="34" charset="0"/>
              </a:rPr>
              <a:t>                </a:t>
            </a:r>
            <a:endParaRPr lang="en-US" sz="4400" b="1" dirty="0">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49"/>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
        <p:nvSpPr>
          <p:cNvPr id="15" name="Snip Diagonal Corner Rectangle 14"/>
          <p:cNvSpPr/>
          <p:nvPr/>
        </p:nvSpPr>
        <p:spPr>
          <a:xfrm>
            <a:off x="3461421" y="6480600"/>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4400" b="1">
                <a:latin typeface="Arial" panose="020B0604020202020204" pitchFamily="34" charset="0"/>
                <a:cs typeface="Arial" panose="020B0604020202020204" pitchFamily="34" charset="0"/>
              </a:rPr>
              <a:t> </a:t>
            </a:r>
            <a:r>
              <a:rPr lang="en-US" sz="4400">
                <a:solidFill>
                  <a:schemeClr val="tx1"/>
                </a:solidFill>
                <a:latin typeface="Arial" panose="020B0604020202020204" pitchFamily="34" charset="0"/>
                <a:cs typeface="Arial" panose="020B0604020202020204" pitchFamily="34" charset="0"/>
              </a:rPr>
              <a:t>x = </a:t>
            </a:r>
            <a:r>
              <a:rPr lang="en-US" sz="4400">
                <a:latin typeface="Arial" panose="020B0604020202020204" pitchFamily="34" charset="0"/>
                <a:cs typeface="Arial" panose="020B0604020202020204" pitchFamily="34" charset="0"/>
              </a:rPr>
              <a:t>70</a:t>
            </a:r>
            <a:r>
              <a:rPr lang="en-US" sz="4400" baseline="30000">
                <a:latin typeface="Arial" panose="020B0604020202020204" pitchFamily="34" charset="0"/>
                <a:cs typeface="Arial" panose="020B0604020202020204" pitchFamily="34" charset="0"/>
              </a:rPr>
              <a:t>0</a:t>
            </a:r>
            <a:endParaRPr lang="en-US" sz="4400">
              <a:latin typeface="Arial" panose="020B0604020202020204" pitchFamily="34" charset="0"/>
              <a:cs typeface="Arial" panose="020B0604020202020204" pitchFamily="34" charset="0"/>
            </a:endParaRPr>
          </a:p>
        </p:txBody>
      </p:sp>
      <p:sp>
        <p:nvSpPr>
          <p:cNvPr id="18" name="Snip Diagonal Corner Rectangle 17"/>
          <p:cNvSpPr/>
          <p:nvPr/>
        </p:nvSpPr>
        <p:spPr>
          <a:xfrm>
            <a:off x="9468036" y="6566753"/>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en-US" sz="4400">
                <a:solidFill>
                  <a:schemeClr val="tx1"/>
                </a:solidFill>
                <a:latin typeface="Arial" panose="020B0604020202020204" pitchFamily="34" charset="0"/>
                <a:cs typeface="Arial" panose="020B0604020202020204" pitchFamily="34" charset="0"/>
              </a:rPr>
              <a:t>X = </a:t>
            </a:r>
            <a:r>
              <a:rPr lang="en-US" sz="4400">
                <a:latin typeface="Arial" panose="020B0604020202020204" pitchFamily="34" charset="0"/>
                <a:cs typeface="Arial" panose="020B0604020202020204" pitchFamily="34" charset="0"/>
              </a:rPr>
              <a:t>180</a:t>
            </a:r>
            <a:r>
              <a:rPr lang="en-US" sz="4400" baseline="30000">
                <a:latin typeface="Arial" panose="020B0604020202020204" pitchFamily="34" charset="0"/>
                <a:cs typeface="Arial" panose="020B0604020202020204" pitchFamily="34" charset="0"/>
              </a:rPr>
              <a:t>0</a:t>
            </a:r>
            <a:endParaRPr lang="en-US" sz="440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835" y="392532"/>
            <a:ext cx="44349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43208" y="851874"/>
            <a:ext cx="5133689" cy="1446550"/>
          </a:xfrm>
          <a:prstGeom prst="rect">
            <a:avLst/>
          </a:prstGeom>
          <a:noFill/>
        </p:spPr>
        <p:txBody>
          <a:bodyPr wrap="square" rtlCol="0">
            <a:spAutoFit/>
          </a:bodyPr>
          <a:lstStyle/>
          <a:p>
            <a:r>
              <a:rPr lang="en-US" sz="4400" b="1">
                <a:solidFill>
                  <a:schemeClr val="accent5">
                    <a:lumMod val="50000"/>
                  </a:schemeClr>
                </a:solidFill>
                <a:latin typeface="Arial" panose="020B0604020202020204" pitchFamily="34" charset="0"/>
                <a:cs typeface="Arial" panose="020B0604020202020204" pitchFamily="34" charset="0"/>
              </a:rPr>
              <a:t>Cho a//b</a:t>
            </a:r>
          </a:p>
          <a:p>
            <a:r>
              <a:rPr lang="en-US" sz="4400" b="1">
                <a:solidFill>
                  <a:schemeClr val="accent5">
                    <a:lumMod val="50000"/>
                  </a:schemeClr>
                </a:solidFill>
                <a:latin typeface="Arial" panose="020B0604020202020204" pitchFamily="34" charset="0"/>
                <a:cs typeface="Arial" panose="020B0604020202020204" pitchFamily="34" charset="0"/>
              </a:rPr>
              <a:t>Tìm x=? </a:t>
            </a:r>
          </a:p>
        </p:txBody>
      </p:sp>
    </p:spTree>
    <p:extLst>
      <p:ext uri="{BB962C8B-B14F-4D97-AF65-F5344CB8AC3E}">
        <p14:creationId xmlns:p14="http://schemas.microsoft.com/office/powerpoint/2010/main" val="233746850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 fill="hold"/>
                                        <p:tgtEl>
                                          <p:spTgt spid="6"/>
                                        </p:tgtEl>
                                      </p:cBhvr>
                                    </p:cmd>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3" presetClass="mediacall" presetSubtype="0" fill="hold" nodeType="clickEffect">
                                  <p:stCondLst>
                                    <p:cond delay="0"/>
                                  </p:stCondLst>
                                  <p:childTnLst>
                                    <p:cmd type="call" cmd="stop">
                                      <p:cBhvr>
                                        <p:cTn id="2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3"/>
                                        </p:tgtEl>
                                        <p:attrNameLst>
                                          <p:attrName>fillcolor</p:attrName>
                                        </p:attrNameLst>
                                      </p:cBhvr>
                                      <p:to>
                                        <a:srgbClr val="FF0000"/>
                                      </p:to>
                                    </p:animClr>
                                    <p:set>
                                      <p:cBhvr>
                                        <p:cTn id="36" dur="2000" fill="hold"/>
                                        <p:tgtEl>
                                          <p:spTgt spid="3"/>
                                        </p:tgtEl>
                                        <p:attrNameLst>
                                          <p:attrName>fill.type</p:attrName>
                                        </p:attrNameLst>
                                      </p:cBhvr>
                                      <p:to>
                                        <p:strVal val="solid"/>
                                      </p:to>
                                    </p:set>
                                    <p:set>
                                      <p:cBhvr>
                                        <p:cTn id="37" dur="2000" fill="hold"/>
                                        <p:tgtEl>
                                          <p:spTgt spid="3"/>
                                        </p:tgtEl>
                                        <p:attrNameLst>
                                          <p:attrName>fill.on</p:attrName>
                                        </p:attrNameLst>
                                      </p:cBhvr>
                                      <p:to>
                                        <p:strVal val="true"/>
                                      </p:to>
                                    </p:set>
                                  </p:childTnLst>
                                </p:cTn>
                              </p:par>
                              <p:par>
                                <p:cTn id="38" presetID="2" presetClass="mediacall" presetSubtype="0" fill="hold" nodeType="withEffect">
                                  <p:stCondLst>
                                    <p:cond delay="0"/>
                                  </p:stCondLst>
                                  <p:childTnLst>
                                    <p:cmd type="call" cmd="togglePause">
                                      <p:cBhvr>
                                        <p:cTn id="39" dur="1" fill="hold"/>
                                        <p:tgtEl>
                                          <p:spTgt spid="6"/>
                                        </p:tgtEl>
                                      </p:cBhvr>
                                    </p:cmd>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2"/>
                                        </p:tgtEl>
                                        <p:attrNameLst>
                                          <p:attrName>fillcolor</p:attrName>
                                        </p:attrNameLst>
                                      </p:cBhvr>
                                      <p:to>
                                        <a:srgbClr val="A5A5A5"/>
                                      </p:to>
                                    </p:animClr>
                                    <p:set>
                                      <p:cBhvr>
                                        <p:cTn id="45" dur="2000" fill="hold"/>
                                        <p:tgtEl>
                                          <p:spTgt spid="12"/>
                                        </p:tgtEl>
                                        <p:attrNameLst>
                                          <p:attrName>fill.type</p:attrName>
                                        </p:attrNameLst>
                                      </p:cBhvr>
                                      <p:to>
                                        <p:strVal val="solid"/>
                                      </p:to>
                                    </p:set>
                                    <p:set>
                                      <p:cBhvr>
                                        <p:cTn id="46" dur="2000" fill="hold"/>
                                        <p:tgtEl>
                                          <p:spTgt spid="1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3000" fill="hold"/>
                                        <p:tgtEl>
                                          <p:spTgt spid="13"/>
                                        </p:tgtEl>
                                      </p:cBhvr>
                                    </p:cmd>
                                  </p:childTnLst>
                                </p:cTn>
                              </p:par>
                            </p:childTnLst>
                          </p:cTn>
                        </p:par>
                      </p:childTnLst>
                    </p:cTn>
                  </p:par>
                </p:childTnLst>
              </p:cTn>
              <p:nextCondLst>
                <p:cond evt="onClick" delay="0">
                  <p:tgtEl>
                    <p:spTgt spid="12"/>
                  </p:tgtEl>
                </p:cond>
              </p:nextCondLst>
            </p:seq>
            <p:audio>
              <p:cMediaNode vol="80000">
                <p:cTn id="49" fill="hold" display="0">
                  <p:stCondLst>
                    <p:cond delay="indefinite"/>
                  </p:stCondLst>
                  <p:endCondLst>
                    <p:cond evt="onStopAudio" delay="0">
                      <p:tgtEl>
                        <p:sldTgt/>
                      </p:tgtEl>
                    </p:cond>
                  </p:endCondLst>
                </p:cTn>
                <p:tgtEl>
                  <p:spTgt spid="13"/>
                </p:tgtEl>
              </p:cMediaNode>
            </p:audio>
            <p:audio>
              <p:cMediaNode vol="80000">
                <p:cTn id="50" fill="hold" display="0">
                  <p:stCondLst>
                    <p:cond delay="indefinite"/>
                  </p:stCondLst>
                  <p:endCondLst>
                    <p:cond evt="onStopAudio" delay="0">
                      <p:tgtEl>
                        <p:sldTgt/>
                      </p:tgtEl>
                    </p:cond>
                  </p:endCondLst>
                </p:cTn>
                <p:tgtEl>
                  <p:spTgt spid="16"/>
                </p:tgtEl>
              </p:cMediaNode>
            </p:audio>
            <p:audio>
              <p:cMediaNode vol="80000">
                <p:cTn id="51" fill="hold" display="0">
                  <p:stCondLst>
                    <p:cond delay="indefinite"/>
                  </p:stCondLst>
                  <p:endCondLst>
                    <p:cond evt="onStopAudio" delay="0">
                      <p:tgtEl>
                        <p:sldTgt/>
                      </p:tgtEl>
                    </p:cond>
                  </p:endCondLst>
                </p:cTn>
                <p:tgtEl>
                  <p:spTgt spid="17"/>
                </p:tgtEl>
              </p:cMediaNode>
            </p:audio>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A5A5A5"/>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8"/>
                                        </p:tgtEl>
                                        <p:attrNameLst>
                                          <p:attrName>fillcolor</p:attrName>
                                        </p:attrNameLst>
                                      </p:cBhvr>
                                      <p:to>
                                        <a:srgbClr val="A5A5A5"/>
                                      </p:to>
                                    </p:animClr>
                                    <p:set>
                                      <p:cBhvr>
                                        <p:cTn id="64" dur="2000" fill="hold"/>
                                        <p:tgtEl>
                                          <p:spTgt spid="18"/>
                                        </p:tgtEl>
                                        <p:attrNameLst>
                                          <p:attrName>fill.type</p:attrName>
                                        </p:attrNameLst>
                                      </p:cBhvr>
                                      <p:to>
                                        <p:strVal val="solid"/>
                                      </p:to>
                                    </p:set>
                                    <p:set>
                                      <p:cBhvr>
                                        <p:cTn id="65"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2" grpId="0" animBg="1"/>
      <p:bldP spid="3"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857192" y="0"/>
            <a:ext cx="16645054" cy="292892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3600" b="1" dirty="0">
              <a:solidFill>
                <a:schemeClr val="accent5">
                  <a:lumMod val="50000"/>
                </a:schemeClr>
              </a:solidFill>
              <a:latin typeface="Arial" panose="020B0604020202020204" pitchFamily="34" charset="0"/>
              <a:cs typeface="Arial" panose="020B0604020202020204" pitchFamily="34" charset="0"/>
            </a:endParaRPr>
          </a:p>
          <a:p>
            <a:endParaRPr lang="en-US" sz="3600" b="1">
              <a:solidFill>
                <a:schemeClr val="accent5">
                  <a:lumMod val="50000"/>
                </a:schemeClr>
              </a:solidFill>
              <a:latin typeface="Arial" panose="020B0604020202020204" pitchFamily="34" charset="0"/>
              <a:cs typeface="Arial" panose="020B0604020202020204" pitchFamily="34" charset="0"/>
            </a:endParaRPr>
          </a:p>
          <a:p>
            <a:pPr algn="ctr"/>
            <a:r>
              <a:rPr lang="en-US" sz="3600" b="1">
                <a:solidFill>
                  <a:schemeClr val="accent5">
                    <a:lumMod val="50000"/>
                  </a:schemeClr>
                </a:solidFill>
                <a:latin typeface="Arial" panose="020B0604020202020204" pitchFamily="34" charset="0"/>
                <a:cs typeface="Arial" panose="020B0604020202020204" pitchFamily="34" charset="0"/>
              </a:rPr>
              <a:t>Nếu đường thẳng c cắt cả hai đường thẳng song song a và b thì:Hai góc </a:t>
            </a:r>
            <a:r>
              <a:rPr lang="en-US" sz="3600" b="1" i="1">
                <a:solidFill>
                  <a:schemeClr val="accent2"/>
                </a:solidFill>
                <a:latin typeface="Arial" panose="020B0604020202020204" pitchFamily="34" charset="0"/>
                <a:cs typeface="Arial" panose="020B0604020202020204" pitchFamily="34" charset="0"/>
              </a:rPr>
              <a:t>trong cùng phía </a:t>
            </a:r>
            <a:r>
              <a:rPr lang="en-US" sz="3600" b="1">
                <a:solidFill>
                  <a:schemeClr val="accent5">
                    <a:lumMod val="50000"/>
                  </a:schemeClr>
                </a:solidFill>
                <a:latin typeface="Arial" panose="020B0604020202020204" pitchFamily="34" charset="0"/>
                <a:cs typeface="Arial" panose="020B0604020202020204" pitchFamily="34" charset="0"/>
              </a:rPr>
              <a:t>có tổng số đo bằng </a:t>
            </a:r>
          </a:p>
          <a:p>
            <a:pPr algn="ctr"/>
            <a:endParaRPr lang="en-US" sz="3600" b="1" dirty="0">
              <a:solidFill>
                <a:schemeClr val="accent5">
                  <a:lumMod val="50000"/>
                </a:schemeClr>
              </a:solidFill>
              <a:latin typeface="Arial" panose="020B0604020202020204" pitchFamily="34"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2"/>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9541852" y="4471296"/>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t>180</a:t>
            </a:r>
            <a:r>
              <a:rPr lang="en-US" sz="4400" baseline="30000"/>
              <a:t>o</a:t>
            </a:r>
            <a:endParaRPr lang="en-US" sz="4400"/>
          </a:p>
        </p:txBody>
      </p:sp>
      <p:sp>
        <p:nvSpPr>
          <p:cNvPr id="12" name="Snip Diagonal Corner Rectangle 11"/>
          <p:cNvSpPr/>
          <p:nvPr/>
        </p:nvSpPr>
        <p:spPr>
          <a:xfrm>
            <a:off x="3079438" y="7063584"/>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t>60</a:t>
            </a:r>
            <a:r>
              <a:rPr lang="en-US" sz="4400" baseline="30000"/>
              <a:t>o</a:t>
            </a:r>
            <a:endParaRPr lang="en-US" sz="4400"/>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3003207" y="4471296"/>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t>90</a:t>
            </a:r>
            <a:r>
              <a:rPr lang="en-US" sz="4400" baseline="30000"/>
              <a:t>o</a:t>
            </a:r>
            <a:endParaRPr lang="en-US" sz="4400"/>
          </a:p>
        </p:txBody>
      </p:sp>
      <p:sp>
        <p:nvSpPr>
          <p:cNvPr id="15" name="Snip Diagonal Corner Rectangle 14"/>
          <p:cNvSpPr/>
          <p:nvPr/>
        </p:nvSpPr>
        <p:spPr>
          <a:xfrm>
            <a:off x="9541852" y="7063584"/>
            <a:ext cx="5400600" cy="19442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en-GB" sz="3600" b="1">
                <a:latin typeface="Arial" panose="020B0604020202020204" pitchFamily="34" charset="0"/>
                <a:cs typeface="Arial" panose="020B0604020202020204" pitchFamily="34" charset="0"/>
              </a:rPr>
              <a:t> </a:t>
            </a:r>
            <a:r>
              <a:rPr lang="en-US" sz="4400"/>
              <a:t>360</a:t>
            </a:r>
            <a:r>
              <a:rPr lang="en-US" sz="4400" baseline="30000"/>
              <a:t>o</a:t>
            </a:r>
            <a:endParaRPr lang="en-US" sz="4400"/>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49"/>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9062474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53576" y="8198000"/>
            <a:ext cx="2640870" cy="2145707"/>
          </a:xfrm>
          <a:prstGeom prst="rect">
            <a:avLst/>
          </a:prstGeom>
        </p:spPr>
      </p:pic>
      <p:sp>
        <p:nvSpPr>
          <p:cNvPr id="17" name="Rectangle 16"/>
          <p:cNvSpPr/>
          <p:nvPr/>
        </p:nvSpPr>
        <p:spPr>
          <a:xfrm>
            <a:off x="2286000" y="-28632"/>
            <a:ext cx="13393488" cy="969496"/>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00"/>
            <a:r>
              <a:rPr lang="en-US" sz="54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BẢO VỆ KHU PHỐ</a:t>
            </a:r>
          </a:p>
        </p:txBody>
      </p:sp>
      <p:sp>
        <p:nvSpPr>
          <p:cNvPr id="2" name="Cloud Callout 1"/>
          <p:cNvSpPr/>
          <p:nvPr/>
        </p:nvSpPr>
        <p:spPr>
          <a:xfrm>
            <a:off x="3635390" y="3790103"/>
            <a:ext cx="9619562" cy="3024336"/>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b="1">
                <a:solidFill>
                  <a:prstClr val="black"/>
                </a:solidFill>
                <a:latin typeface="Arial" panose="020B0604020202020204" pitchFamily="34" charset="0"/>
                <a:cs typeface="Arial" panose="020B0604020202020204" pitchFamily="34" charset="0"/>
              </a:rPr>
              <a:t>Yeah!!!</a:t>
            </a:r>
          </a:p>
          <a:p>
            <a:pPr algn="ctr" defTabSz="1371600"/>
            <a:r>
              <a:rPr lang="en-US" sz="4800" b="1">
                <a:solidFill>
                  <a:prstClr val="black"/>
                </a:solidFill>
                <a:latin typeface="Arial" panose="020B0604020202020204" pitchFamily="34" charset="0"/>
                <a:cs typeface="Arial" panose="020B0604020202020204" pitchFamily="34" charset="0"/>
              </a:rPr>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22719" y="-1828800"/>
            <a:ext cx="914400" cy="914400"/>
          </a:xfrm>
          <a:prstGeom prst="rect">
            <a:avLst/>
          </a:prstGeom>
        </p:spPr>
      </p:pic>
    </p:spTree>
    <p:extLst>
      <p:ext uri="{BB962C8B-B14F-4D97-AF65-F5344CB8AC3E}">
        <p14:creationId xmlns:p14="http://schemas.microsoft.com/office/powerpoint/2010/main" val="1073519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06" y="1000096"/>
            <a:ext cx="16216426" cy="7417415"/>
          </a:xfrm>
          <a:prstGeom prst="rect">
            <a:avLst/>
          </a:prstGeom>
          <a:noFill/>
        </p:spPr>
        <p:txBody>
          <a:bodyPr wrap="square" rtlCol="0">
            <a:spAutoFit/>
          </a:bodyPr>
          <a:lstStyle/>
          <a:p>
            <a:pPr algn="ctr"/>
            <a:r>
              <a:rPr lang="en-US" sz="3400" b="1">
                <a:solidFill>
                  <a:schemeClr val="accent5">
                    <a:lumMod val="50000"/>
                  </a:schemeClr>
                </a:solidFill>
                <a:latin typeface="Arial" panose="020B0604020202020204" pitchFamily="34" charset="0"/>
                <a:cs typeface="Arial" panose="020B0604020202020204" pitchFamily="34" charset="0"/>
              </a:rPr>
              <a:t>HƯỚNG DẪN VỀ NHÀ</a:t>
            </a:r>
          </a:p>
          <a:p>
            <a:pPr algn="ctr"/>
            <a:endParaRPr lang="en-US" sz="3400">
              <a:latin typeface="Arial" panose="020B0604020202020204" pitchFamily="34" charset="0"/>
              <a:cs typeface="Arial" panose="020B0604020202020204" pitchFamily="34" charset="0"/>
            </a:endParaRPr>
          </a:p>
          <a:p>
            <a:pPr algn="ctr"/>
            <a:endParaRPr lang="en-US" sz="3400">
              <a:latin typeface="Arial" panose="020B0604020202020204" pitchFamily="34" charset="0"/>
              <a:cs typeface="Arial" panose="020B0604020202020204" pitchFamily="34" charset="0"/>
            </a:endParaRPr>
          </a:p>
          <a:p>
            <a:pPr algn="ctr"/>
            <a:endParaRPr lang="en-US" sz="3400">
              <a:latin typeface="Arial" panose="020B0604020202020204" pitchFamily="34" charset="0"/>
              <a:cs typeface="Arial" panose="020B0604020202020204" pitchFamily="34" charset="0"/>
            </a:endParaRPr>
          </a:p>
          <a:p>
            <a:pPr algn="just">
              <a:lnSpc>
                <a:spcPct val="150000"/>
              </a:lnSpc>
            </a:pPr>
            <a:r>
              <a:rPr lang="en-US" sz="3400" b="1" i="1">
                <a:solidFill>
                  <a:schemeClr val="accent2">
                    <a:lumMod val="75000"/>
                  </a:schemeClr>
                </a:solidFill>
                <a:latin typeface="Arial" panose="020B0604020202020204" pitchFamily="34" charset="0"/>
                <a:cs typeface="Arial" panose="020B0604020202020204" pitchFamily="34" charset="0"/>
              </a:rPr>
              <a:t>-Về nhà, các em sưu tầm được một số ví dụ sử dụng tính chất của hai đường thẳng song song trong thực tế để làm một sản phẩm. Sưu tầm hoặc sáng tạo đề bài tập toán có nội dung gắn với thực tế cần vận dụng tính chất của hai đường thẳng song song để giải quyết vấn đề. Khuyến khích ứng dụng CNTT để trình bày, báo cáo. Hình thức hoạt động: theo nhóm tổ.</a:t>
            </a:r>
          </a:p>
          <a:p>
            <a:pPr algn="just">
              <a:lnSpc>
                <a:spcPct val="150000"/>
              </a:lnSpc>
            </a:pPr>
            <a:r>
              <a:rPr lang="en-US" sz="3400" b="1" i="1">
                <a:solidFill>
                  <a:schemeClr val="accent2">
                    <a:lumMod val="75000"/>
                  </a:schemeClr>
                </a:solidFill>
                <a:latin typeface="Arial" panose="020B0604020202020204" pitchFamily="34" charset="0"/>
                <a:cs typeface="Arial" panose="020B0604020202020204" pitchFamily="34" charset="0"/>
              </a:rPr>
              <a:t>- BTVN:</a:t>
            </a:r>
          </a:p>
          <a:p>
            <a:endParaRPr lang="en-US" sz="3400">
              <a:latin typeface="Arial" panose="020B0604020202020204" pitchFamily="34" charset="0"/>
              <a:cs typeface="Arial" panose="020B0604020202020204" pitchFamily="34" charset="0"/>
            </a:endParaRPr>
          </a:p>
        </p:txBody>
      </p:sp>
      <p:pic>
        <p:nvPicPr>
          <p:cNvPr id="3"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71770" y="9358342"/>
            <a:ext cx="1928280" cy="631074"/>
          </a:xfrm>
          <a:prstGeom prst="rect">
            <a:avLst/>
          </a:prstGeom>
        </p:spPr>
      </p:pic>
      <p:pic>
        <p:nvPicPr>
          <p:cNvPr id="4"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7126" y="3500426"/>
            <a:ext cx="1028700" cy="961835"/>
          </a:xfrm>
          <a:prstGeom prst="rect">
            <a:avLst/>
          </a:prstGeom>
        </p:spPr>
      </p:pic>
      <p:pic>
        <p:nvPicPr>
          <p:cNvPr id="5"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3124">
            <a:off x="15908604" y="9127190"/>
            <a:ext cx="1760441" cy="631074"/>
          </a:xfrm>
          <a:prstGeom prst="rect">
            <a:avLst/>
          </a:prstGeom>
        </p:spPr>
      </p:pic>
      <p:pic>
        <p:nvPicPr>
          <p:cNvPr id="6"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31394" flipH="1">
            <a:off x="13733422" y="6569332"/>
            <a:ext cx="3433043" cy="3433043"/>
          </a:xfrm>
          <a:prstGeom prst="rect">
            <a:avLst/>
          </a:prstGeom>
        </p:spPr>
      </p:pic>
      <p:pic>
        <p:nvPicPr>
          <p:cNvPr id="7"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3909299" y="7574373"/>
            <a:ext cx="2017467" cy="2017467"/>
          </a:xfrm>
          <a:prstGeom prst="rect">
            <a:avLst/>
          </a:prstGeom>
        </p:spPr>
      </p:pic>
      <p:pic>
        <p:nvPicPr>
          <p:cNvPr id="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31394" flipH="1">
            <a:off x="223988" y="-61800"/>
            <a:ext cx="2701655" cy="2701655"/>
          </a:xfrm>
          <a:prstGeom prst="rect">
            <a:avLst/>
          </a:prstGeom>
        </p:spPr>
      </p:pic>
      <p:pic>
        <p:nvPicPr>
          <p:cNvPr id="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0" y="1000096"/>
            <a:ext cx="1587658" cy="1587658"/>
          </a:xfrm>
          <a:prstGeom prst="rect">
            <a:avLst/>
          </a:prstGeom>
        </p:spPr>
      </p:pic>
      <p:pic>
        <p:nvPicPr>
          <p:cNvPr id="10"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8889495">
            <a:off x="15014630" y="84116"/>
            <a:ext cx="2131022" cy="2131022"/>
          </a:xfrm>
          <a:prstGeom prst="rect">
            <a:avLst/>
          </a:prstGeom>
        </p:spPr>
      </p:pic>
      <p:pic>
        <p:nvPicPr>
          <p:cNvPr id="1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520790">
            <a:off x="15478055" y="904731"/>
            <a:ext cx="2014616" cy="2014616"/>
          </a:xfrm>
          <a:prstGeom prst="rect">
            <a:avLst/>
          </a:prstGeom>
        </p:spPr>
      </p:pic>
      <p:pic>
        <p:nvPicPr>
          <p:cNvPr id="12"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962778" flipH="1">
            <a:off x="-206543" y="7886945"/>
            <a:ext cx="2951087" cy="2796155"/>
          </a:xfrm>
          <a:prstGeom prst="rect">
            <a:avLst/>
          </a:prstGeom>
        </p:spPr>
      </p:pic>
      <p:pic>
        <p:nvPicPr>
          <p:cNvPr id="13"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05585">
            <a:off x="3392091" y="7700230"/>
            <a:ext cx="756373" cy="1276579"/>
          </a:xfrm>
          <a:prstGeom prst="rect">
            <a:avLst/>
          </a:prstGeom>
        </p:spPr>
      </p:pic>
    </p:spTree>
    <p:extLst>
      <p:ext uri="{BB962C8B-B14F-4D97-AF65-F5344CB8AC3E}">
        <p14:creationId xmlns:p14="http://schemas.microsoft.com/office/powerpoint/2010/main" val="1111167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5208" y="895028"/>
            <a:ext cx="13609512" cy="1754326"/>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Bài tập 1: Hãy tìm các cặp đường thẳng song song trong hình sau và giải thích vì sao chúng song song?</a:t>
            </a:r>
          </a:p>
          <a:p>
            <a:endParaRPr lang="en-US" sz="360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536" y="2191172"/>
            <a:ext cx="6912768" cy="3587080"/>
          </a:xfrm>
          <a:prstGeom prst="rect">
            <a:avLst/>
          </a:prstGeom>
          <a:noFill/>
          <a:ln>
            <a:noFill/>
          </a:ln>
        </p:spPr>
      </p:pic>
      <p:sp>
        <p:nvSpPr>
          <p:cNvPr id="5" name="TextBox 4"/>
          <p:cNvSpPr txBox="1"/>
          <p:nvPr/>
        </p:nvSpPr>
        <p:spPr>
          <a:xfrm>
            <a:off x="2447256" y="6799684"/>
            <a:ext cx="11521280" cy="1754326"/>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Bài tập 2 : Vẽ lại hình ảnh hai đường thẳng song song trong họa tiết trang trí mà em thấy ở thực tế.</a:t>
            </a:r>
          </a:p>
          <a:p>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040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799184" y="1975148"/>
                <a:ext cx="14617624" cy="4636462"/>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Câu 3: </a:t>
                </a:r>
                <a:r>
                  <a:rPr lang="en-US" sz="3600">
                    <a:latin typeface="Arial" panose="020B0604020202020204" pitchFamily="34" charset="0"/>
                    <a:cs typeface="Arial" panose="020B0604020202020204" pitchFamily="34" charset="0"/>
                  </a:rPr>
                  <a:t>Cho tam giác ABC . Qua đỉnh A vẽ đường thẳng a </a:t>
                </a:r>
                <a:r>
                  <a:rPr lang="en-US" sz="3600" i="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song song với BC , qua đỉnh B </a:t>
                </a:r>
                <a:r>
                  <a:rPr lang="en-US" sz="3600" i="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vẽ đường thẳng b song song với AC . Hỏi vẽ được mấy đường thẳng a và mấy đường thẳng b ?</a:t>
                </a:r>
              </a:p>
              <a:p>
                <a:pPr>
                  <a:lnSpc>
                    <a:spcPct val="150000"/>
                  </a:lnSpc>
                </a:pPr>
                <a:r>
                  <a:rPr lang="en-US" sz="3600" b="1">
                    <a:latin typeface="Arial" panose="020B0604020202020204" pitchFamily="34" charset="0"/>
                    <a:cs typeface="Arial" panose="020B0604020202020204" pitchFamily="34" charset="0"/>
                  </a:rPr>
                  <a:t>Câu 4:</a:t>
                </a:r>
                <a:r>
                  <a:rPr lang="en-US" sz="3600">
                    <a:latin typeface="Arial" panose="020B0604020202020204" pitchFamily="34" charset="0"/>
                    <a:cs typeface="Arial" panose="020B0604020202020204" pitchFamily="34" charset="0"/>
                  </a:rPr>
                  <a:t> Cho đoạn thẳng AB . Trên cùng một nửa mặt phẳng bờ AB , vẽ các tia Ax </a:t>
                </a:r>
                <a:r>
                  <a:rPr lang="en-US" sz="3600" i="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và By sao cho </a:t>
                </a:r>
                <a14:m>
                  <m:oMath xmlns:m="http://schemas.openxmlformats.org/officeDocument/2006/math">
                    <m:acc>
                      <m:accPr>
                        <m:chr m:val="̂"/>
                        <m:ctrlPr>
                          <a:rPr lang="vi-VN" sz="3600" b="1" i="1" smtClean="0">
                            <a:latin typeface="Cambria Math" panose="02040503050406030204" pitchFamily="18" charset="0"/>
                          </a:rPr>
                        </m:ctrlPr>
                      </m:accPr>
                      <m:e>
                        <m:r>
                          <a:rPr lang="en-US" sz="3600" b="1" i="1" smtClean="0">
                            <a:latin typeface="Cambria Math"/>
                          </a:rPr>
                          <m:t>𝑩</m:t>
                        </m:r>
                        <m:r>
                          <a:rPr lang="vi-VN" sz="3600" b="1" i="1">
                            <a:latin typeface="Cambria Math" panose="02040503050406030204" pitchFamily="18" charset="0"/>
                          </a:rPr>
                          <m:t>𝑨</m:t>
                        </m:r>
                        <m:r>
                          <a:rPr lang="en-US" sz="3600" b="1" i="1" smtClean="0">
                            <a:latin typeface="Cambria Math"/>
                          </a:rPr>
                          <m:t>𝒙</m:t>
                        </m:r>
                      </m:e>
                    </m:acc>
                    <m:r>
                      <a:rPr lang="en-US" sz="3600" b="0" i="0" smtClean="0">
                        <a:latin typeface="Cambria Math"/>
                      </a:rPr>
                      <m:t>=</m:t>
                    </m:r>
                    <m:r>
                      <m:rPr>
                        <m:sty m:val="p"/>
                      </m:rPr>
                      <a:rPr lang="en-US" sz="3600" b="0" i="0" smtClean="0">
                        <a:latin typeface="Cambria Math"/>
                      </a:rPr>
                      <m:t>a</m:t>
                    </m:r>
                    <m:r>
                      <a:rPr lang="en-US" sz="3600" b="0" i="0" smtClean="0">
                        <a:latin typeface="Cambria Math"/>
                      </a:rPr>
                      <m:t> ,</m:t>
                    </m:r>
                    <m:acc>
                      <m:accPr>
                        <m:chr m:val="̂"/>
                        <m:ctrlPr>
                          <a:rPr lang="vi-VN" sz="3600" b="1" i="1">
                            <a:latin typeface="Cambria Math" panose="02040503050406030204" pitchFamily="18" charset="0"/>
                          </a:rPr>
                        </m:ctrlPr>
                      </m:accPr>
                      <m:e>
                        <m:r>
                          <a:rPr lang="en-US" sz="3600" b="1" i="1" smtClean="0">
                            <a:latin typeface="Cambria Math"/>
                          </a:rPr>
                          <m:t>𝑨𝑩𝒚</m:t>
                        </m:r>
                      </m:e>
                    </m:acc>
                    <m:r>
                      <a:rPr lang="en-US" sz="3600">
                        <a:latin typeface="Cambria Math"/>
                      </a:rPr>
                      <m:t>=</m:t>
                    </m:r>
                    <m:r>
                      <a:rPr lang="en-US" sz="3600" b="0" i="0" smtClean="0">
                        <a:latin typeface="Cambria Math"/>
                      </a:rPr>
                      <m:t>4</m:t>
                    </m:r>
                    <m:r>
                      <m:rPr>
                        <m:sty m:val="p"/>
                      </m:rPr>
                      <a:rPr lang="en-US" sz="3600">
                        <a:latin typeface="Cambria Math"/>
                      </a:rPr>
                      <m:t>a</m:t>
                    </m:r>
                  </m:oMath>
                </a14:m>
                <a:r>
                  <a:rPr lang="en-US" sz="3600">
                    <a:latin typeface="Arial" panose="020B0604020202020204" pitchFamily="34" charset="0"/>
                    <a:cs typeface="Arial" panose="020B0604020202020204" pitchFamily="34" charset="0"/>
                  </a:rPr>
                  <a:t> .Tìm a sao cho Ax // By</a:t>
                </a:r>
              </a:p>
              <a:p>
                <a:pPr>
                  <a:lnSpc>
                    <a:spcPct val="150000"/>
                  </a:lnSpc>
                </a:pPr>
                <a:endParaRPr lang="en-US">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99184" y="1975148"/>
                <a:ext cx="14617624" cy="4636462"/>
              </a:xfrm>
              <a:prstGeom prst="rect">
                <a:avLst/>
              </a:prstGeom>
              <a:blipFill>
                <a:blip r:embed="rId2"/>
                <a:stretch>
                  <a:fillRect l="-1251" r="-1043"/>
                </a:stretch>
              </a:blipFill>
            </p:spPr>
            <p:txBody>
              <a:bodyPr/>
              <a:lstStyle/>
              <a:p>
                <a:r>
                  <a:rPr lang="en-US">
                    <a:noFill/>
                  </a:rPr>
                  <a:t> </a:t>
                </a:r>
              </a:p>
            </p:txBody>
          </p:sp>
        </mc:Fallback>
      </mc:AlternateContent>
    </p:spTree>
    <p:extLst>
      <p:ext uri="{BB962C8B-B14F-4D97-AF65-F5344CB8AC3E}">
        <p14:creationId xmlns:p14="http://schemas.microsoft.com/office/powerpoint/2010/main" val="109189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63080" y="1183060"/>
                <a:ext cx="16057784" cy="3195362"/>
              </a:xfrm>
              <a:prstGeom prst="rect">
                <a:avLst/>
              </a:prstGeom>
              <a:noFill/>
            </p:spPr>
            <p:txBody>
              <a:bodyPr wrap="square" rtlCol="0">
                <a:spAutoFit/>
              </a:bodyPr>
              <a:lstStyle/>
              <a:p>
                <a:pPr>
                  <a:lnSpc>
                    <a:spcPct val="150000"/>
                  </a:lnSpc>
                </a:pPr>
                <a:r>
                  <a:rPr lang="en-US" sz="3600">
                    <a:latin typeface="Arial" panose="020B0604020202020204" pitchFamily="34" charset="0"/>
                    <a:cs typeface="Arial" panose="020B0604020202020204" pitchFamily="34" charset="0"/>
                  </a:rPr>
                  <a:t>Bài tập 5:  Cho hai góc</a:t>
                </a:r>
                <a:r>
                  <a:rPr lang="vi-VN" sz="3600" b="1">
                    <a:latin typeface="Arial" panose="020B0604020202020204" pitchFamily="34" charset="0"/>
                    <a:cs typeface="Arial" panose="020B0604020202020204" pitchFamily="34" charset="0"/>
                  </a:rPr>
                  <a:t> </a:t>
                </a:r>
                <a14:m>
                  <m:oMath xmlns:m="http://schemas.openxmlformats.org/officeDocument/2006/math">
                    <m:acc>
                      <m:accPr>
                        <m:chr m:val="̂"/>
                        <m:ctrlPr>
                          <a:rPr lang="vi-VN" sz="3600" b="1" i="1">
                            <a:latin typeface="Cambria Math" panose="02040503050406030204" pitchFamily="18" charset="0"/>
                          </a:rPr>
                        </m:ctrlPr>
                      </m:accPr>
                      <m:e>
                        <m:r>
                          <a:rPr lang="en-US" sz="3600" b="1" i="1" smtClean="0">
                            <a:latin typeface="Cambria Math"/>
                          </a:rPr>
                          <m:t>𝑨𝑶𝑴</m:t>
                        </m:r>
                      </m:e>
                    </m:acc>
                  </m:oMath>
                </a14:m>
                <a:r>
                  <a:rPr lang="en-US" sz="3600" baseline="-250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và</a:t>
                </a:r>
                <a:r>
                  <a:rPr lang="vi-VN" sz="3600" b="1">
                    <a:latin typeface="Arial" panose="020B0604020202020204" pitchFamily="34" charset="0"/>
                    <a:cs typeface="Arial" panose="020B0604020202020204" pitchFamily="34" charset="0"/>
                  </a:rPr>
                  <a:t> </a:t>
                </a:r>
                <a14:m>
                  <m:oMath xmlns:m="http://schemas.openxmlformats.org/officeDocument/2006/math">
                    <m:acc>
                      <m:accPr>
                        <m:chr m:val="̂"/>
                        <m:ctrlPr>
                          <a:rPr lang="vi-VN" sz="3600" b="1" i="1">
                            <a:latin typeface="Cambria Math" panose="02040503050406030204" pitchFamily="18" charset="0"/>
                          </a:rPr>
                        </m:ctrlPr>
                      </m:accPr>
                      <m:e>
                        <m:r>
                          <a:rPr lang="en-US" sz="3600" b="1" i="1" smtClean="0">
                            <a:latin typeface="Cambria Math"/>
                          </a:rPr>
                          <m:t>𝑴𝑶𝑩</m:t>
                        </m:r>
                      </m:e>
                    </m:acc>
                  </m:oMath>
                </a14:m>
                <a:r>
                  <a:rPr lang="en-US" sz="3600">
                    <a:latin typeface="Arial" panose="020B0604020202020204" pitchFamily="34" charset="0"/>
                    <a:cs typeface="Arial" panose="020B0604020202020204" pitchFamily="34" charset="0"/>
                  </a:rPr>
                  <a:t>  kề bù (theo hình vẽ) Vẽ tia MC sao cho </a:t>
                </a:r>
                <a14:m>
                  <m:oMath xmlns:m="http://schemas.openxmlformats.org/officeDocument/2006/math">
                    <m:acc>
                      <m:accPr>
                        <m:chr m:val="̂"/>
                        <m:ctrlPr>
                          <a:rPr lang="vi-VN" sz="3600" b="1" i="1">
                            <a:latin typeface="Cambria Math" panose="02040503050406030204" pitchFamily="18" charset="0"/>
                          </a:rPr>
                        </m:ctrlPr>
                      </m:accPr>
                      <m:e>
                        <m:r>
                          <a:rPr lang="en-US" sz="3600" b="1" i="1" smtClean="0">
                            <a:latin typeface="Cambria Math"/>
                          </a:rPr>
                          <m:t>𝑪𝑴𝑶</m:t>
                        </m:r>
                      </m:e>
                    </m:acc>
                  </m:oMath>
                </a14:m>
                <a:r>
                  <a:rPr lang="en-US" sz="3600">
                    <a:latin typeface="Arial" panose="020B0604020202020204" pitchFamily="34" charset="0"/>
                    <a:cs typeface="Arial" panose="020B0604020202020204" pitchFamily="34" charset="0"/>
                  </a:rPr>
                  <a:t> , </a:t>
                </a:r>
                <a14:m>
                  <m:oMath xmlns:m="http://schemas.openxmlformats.org/officeDocument/2006/math">
                    <m:acc>
                      <m:accPr>
                        <m:chr m:val="̂"/>
                        <m:ctrlPr>
                          <a:rPr lang="vi-VN" sz="3600" b="1" i="1">
                            <a:latin typeface="Cambria Math" panose="02040503050406030204" pitchFamily="18" charset="0"/>
                          </a:rPr>
                        </m:ctrlPr>
                      </m:accPr>
                      <m:e>
                        <m:r>
                          <a:rPr lang="en-US" sz="3600" b="1" i="1" smtClean="0">
                            <a:latin typeface="Cambria Math"/>
                          </a:rPr>
                          <m:t>𝑴𝑶𝑨</m:t>
                        </m:r>
                        <m:r>
                          <a:rPr lang="en-US" sz="3600" b="1" i="1" smtClean="0">
                            <a:latin typeface="Cambria Math"/>
                          </a:rPr>
                          <m:t> </m:t>
                        </m:r>
                      </m:e>
                    </m:acc>
                  </m:oMath>
                </a14:m>
                <a:r>
                  <a:rPr lang="en-US" sz="3600">
                    <a:latin typeface="Arial" panose="020B0604020202020204" pitchFamily="34" charset="0"/>
                    <a:cs typeface="Arial" panose="020B0604020202020204" pitchFamily="34" charset="0"/>
                  </a:rPr>
                  <a:t>so le trong và bằng nhau. vẽ tia MD sao cho </a:t>
                </a:r>
                <a14:m>
                  <m:oMath xmlns:m="http://schemas.openxmlformats.org/officeDocument/2006/math">
                    <m:acc>
                      <m:accPr>
                        <m:chr m:val="̂"/>
                        <m:ctrlPr>
                          <a:rPr lang="vi-VN" sz="3600" b="1" i="1">
                            <a:latin typeface="Cambria Math" panose="02040503050406030204" pitchFamily="18" charset="0"/>
                          </a:rPr>
                        </m:ctrlPr>
                      </m:accPr>
                      <m:e>
                        <m:r>
                          <a:rPr lang="en-US" sz="3600" b="1" i="1" smtClean="0">
                            <a:latin typeface="Cambria Math"/>
                          </a:rPr>
                          <m:t>𝑫𝑴𝑶</m:t>
                        </m:r>
                      </m:e>
                    </m:acc>
                  </m:oMath>
                </a14:m>
                <a:r>
                  <a:rPr lang="en-US" sz="3600">
                    <a:latin typeface="Arial" panose="020B0604020202020204" pitchFamily="34" charset="0"/>
                    <a:cs typeface="Arial" panose="020B0604020202020204" pitchFamily="34" charset="0"/>
                  </a:rPr>
                  <a:t> , </a:t>
                </a:r>
                <a14:m>
                  <m:oMath xmlns:m="http://schemas.openxmlformats.org/officeDocument/2006/math">
                    <m:acc>
                      <m:accPr>
                        <m:chr m:val="̂"/>
                        <m:ctrlPr>
                          <a:rPr lang="vi-VN" sz="3600" b="1" i="1">
                            <a:latin typeface="Cambria Math" panose="02040503050406030204" pitchFamily="18" charset="0"/>
                          </a:rPr>
                        </m:ctrlPr>
                      </m:accPr>
                      <m:e>
                        <m:r>
                          <a:rPr lang="en-US" sz="3600" b="1" i="1" smtClean="0">
                            <a:latin typeface="Cambria Math"/>
                          </a:rPr>
                          <m:t>𝑴𝑶𝑩</m:t>
                        </m:r>
                      </m:e>
                    </m:acc>
                  </m:oMath>
                </a14:m>
                <a:r>
                  <a:rPr lang="en-US" sz="3600">
                    <a:latin typeface="Arial" panose="020B0604020202020204" pitchFamily="34" charset="0"/>
                    <a:cs typeface="Arial" panose="020B0604020202020204" pitchFamily="34" charset="0"/>
                  </a:rPr>
                  <a:t> so le trong và bằng nhau</a:t>
                </a:r>
              </a:p>
              <a:p>
                <a:r>
                  <a:rPr lang="en-US" sz="3600">
                    <a:latin typeface="Arial" panose="020B0604020202020204" pitchFamily="34" charset="0"/>
                    <a:cs typeface="Arial" panose="020B0604020202020204" pitchFamily="34" charset="0"/>
                  </a:rPr>
                  <a:t>Chứng minh C, M, D  thẳng hàng.</a:t>
                </a:r>
              </a:p>
            </p:txBody>
          </p:sp>
        </mc:Choice>
        <mc:Fallback xmlns="">
          <p:sp>
            <p:nvSpPr>
              <p:cNvPr id="2" name="TextBox 1"/>
              <p:cNvSpPr txBox="1">
                <a:spLocks noRot="1" noChangeAspect="1" noMove="1" noResize="1" noEditPoints="1" noAdjustHandles="1" noChangeArrowheads="1" noChangeShapeType="1" noTextEdit="1"/>
              </p:cNvSpPr>
              <p:nvPr/>
            </p:nvSpPr>
            <p:spPr>
              <a:xfrm>
                <a:off x="863080" y="1183060"/>
                <a:ext cx="16057784" cy="3195362"/>
              </a:xfrm>
              <a:prstGeom prst="rect">
                <a:avLst/>
              </a:prstGeom>
              <a:blipFill>
                <a:blip r:embed="rId2"/>
                <a:stretch>
                  <a:fillRect l="-1177" r="-1746" b="-6298"/>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760" y="5287516"/>
            <a:ext cx="6939135" cy="4801691"/>
          </a:xfrm>
          <a:prstGeom prst="rect">
            <a:avLst/>
          </a:prstGeom>
          <a:noFill/>
          <a:ln>
            <a:noFill/>
          </a:ln>
        </p:spPr>
      </p:pic>
    </p:spTree>
    <p:extLst>
      <p:ext uri="{BB962C8B-B14F-4D97-AF65-F5344CB8AC3E}">
        <p14:creationId xmlns:p14="http://schemas.microsoft.com/office/powerpoint/2010/main" val="52368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578902" y="7232073"/>
            <a:ext cx="4704486" cy="10287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1214515" y="1301896"/>
            <a:ext cx="8200706" cy="877163"/>
          </a:xfrm>
          <a:prstGeom prst="rect">
            <a:avLst/>
          </a:prstGeom>
          <a:noFill/>
        </p:spPr>
        <p:txBody>
          <a:bodyPr wrap="square" lIns="137160" tIns="68580" rIns="137160" bIns="68580">
            <a:spAutoFit/>
          </a:bodyPr>
          <a:lstStyle/>
          <a:p>
            <a:pPr algn="ctr"/>
            <a:r>
              <a:rPr lang="vi-VN" sz="4800">
                <a:latin typeface="Arial" panose="020B0604020202020204" pitchFamily="34" charset="0"/>
                <a:cs typeface="Arial" panose="020B0604020202020204" pitchFamily="34" charset="0"/>
              </a:rPr>
              <a:t> </a:t>
            </a:r>
            <a:endParaRPr lang="vi-VN" sz="4800">
              <a:solidFill>
                <a:schemeClr val="accent5">
                  <a:lumMod val="7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540042" y="4601998"/>
            <a:ext cx="16218974" cy="6786473"/>
          </a:xfrm>
          <a:prstGeom prst="rect">
            <a:avLst/>
          </a:prstGeom>
          <a:noFill/>
        </p:spPr>
        <p:txBody>
          <a:bodyPr wrap="square" lIns="137160" tIns="68580" rIns="137160" bIns="68580" rtlCol="0">
            <a:spAutoFit/>
          </a:bodyPr>
          <a:lstStyle/>
          <a:p>
            <a:pPr>
              <a:lnSpc>
                <a:spcPct val="150000"/>
              </a:lnSpc>
            </a:pPr>
            <a:r>
              <a:rPr lang="en-US" sz="4800">
                <a:latin typeface="Arial" panose="020B0604020202020204" pitchFamily="34" charset="0"/>
                <a:cs typeface="Arial" panose="020B0604020202020204" pitchFamily="34" charset="0"/>
              </a:rPr>
              <a:t>- Góc </a:t>
            </a:r>
            <a:r>
              <a:rPr lang="vi-VN" sz="4800">
                <a:latin typeface="Arial" panose="020B0604020202020204" pitchFamily="34" charset="0"/>
                <a:cs typeface="Arial" panose="020B0604020202020204" pitchFamily="34" charset="0"/>
              </a:rPr>
              <a:t>A</a:t>
            </a:r>
            <a:r>
              <a:rPr lang="vi-VN" sz="4800" baseline="-25000">
                <a:latin typeface="Arial" panose="020B0604020202020204" pitchFamily="34" charset="0"/>
                <a:cs typeface="Arial" panose="020B0604020202020204" pitchFamily="34" charset="0"/>
              </a:rPr>
              <a:t>1</a:t>
            </a:r>
            <a:r>
              <a:rPr lang="vi-VN" sz="4800">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và góc</a:t>
            </a:r>
            <a:r>
              <a:rPr lang="vi-VN" sz="4800">
                <a:latin typeface="Arial" panose="020B0604020202020204" pitchFamily="34" charset="0"/>
                <a:cs typeface="Arial" panose="020B0604020202020204" pitchFamily="34" charset="0"/>
              </a:rPr>
              <a:t> B</a:t>
            </a:r>
            <a:r>
              <a:rPr lang="vi-VN" sz="4800" baseline="-25000">
                <a:latin typeface="Arial" panose="020B0604020202020204" pitchFamily="34" charset="0"/>
                <a:cs typeface="Arial" panose="020B0604020202020204" pitchFamily="34" charset="0"/>
              </a:rPr>
              <a:t>1</a:t>
            </a:r>
            <a:r>
              <a:rPr lang="en-US" sz="4800">
                <a:latin typeface="Arial" panose="020B0604020202020204" pitchFamily="34" charset="0"/>
                <a:cs typeface="Arial" panose="020B0604020202020204" pitchFamily="34" charset="0"/>
              </a:rPr>
              <a:t> ở “……..……….. ” của đường thẳng c</a:t>
            </a:r>
          </a:p>
          <a:p>
            <a:pPr>
              <a:lnSpc>
                <a:spcPct val="150000"/>
              </a:lnSpc>
            </a:pPr>
            <a:r>
              <a:rPr lang="en-US" sz="4800">
                <a:latin typeface="Arial" panose="020B0604020202020204" pitchFamily="34" charset="0"/>
                <a:cs typeface="Arial" panose="020B0604020202020204" pitchFamily="34" charset="0"/>
              </a:rPr>
              <a:t>- Góc </a:t>
            </a:r>
            <a:r>
              <a:rPr lang="vi-VN" sz="4800">
                <a:latin typeface="Arial" panose="020B0604020202020204" pitchFamily="34" charset="0"/>
                <a:cs typeface="Arial" panose="020B0604020202020204" pitchFamily="34" charset="0"/>
              </a:rPr>
              <a:t>A</a:t>
            </a:r>
            <a:r>
              <a:rPr lang="vi-VN" sz="4800" baseline="-25000">
                <a:latin typeface="Arial" panose="020B0604020202020204" pitchFamily="34" charset="0"/>
                <a:cs typeface="Arial" panose="020B0604020202020204" pitchFamily="34" charset="0"/>
              </a:rPr>
              <a:t>1 </a:t>
            </a:r>
            <a:r>
              <a:rPr lang="en-US" sz="4800">
                <a:latin typeface="Arial" panose="020B0604020202020204" pitchFamily="34" charset="0"/>
                <a:cs typeface="Arial" panose="020B0604020202020204" pitchFamily="34" charset="0"/>
              </a:rPr>
              <a:t>ở “ ………… ” đường thẳng a ;</a:t>
            </a:r>
            <a:endParaRPr lang="vi-VN" sz="4800">
              <a:latin typeface="Arial" panose="020B0604020202020204" pitchFamily="34" charset="0"/>
              <a:cs typeface="Arial" panose="020B0604020202020204" pitchFamily="34" charset="0"/>
            </a:endParaRPr>
          </a:p>
          <a:p>
            <a:pPr>
              <a:lnSpc>
                <a:spcPct val="150000"/>
              </a:lnSpc>
              <a:buFontTx/>
              <a:buChar char="-"/>
            </a:pPr>
            <a:r>
              <a:rPr lang="en-US" sz="4800">
                <a:latin typeface="Arial" panose="020B0604020202020204" pitchFamily="34" charset="0"/>
                <a:cs typeface="Arial" panose="020B0604020202020204" pitchFamily="34" charset="0"/>
              </a:rPr>
              <a:t>Góc </a:t>
            </a:r>
            <a:r>
              <a:rPr lang="vi-VN" sz="4800">
                <a:latin typeface="Arial" panose="020B0604020202020204" pitchFamily="34" charset="0"/>
                <a:cs typeface="Arial" panose="020B0604020202020204" pitchFamily="34" charset="0"/>
              </a:rPr>
              <a:t>B</a:t>
            </a:r>
            <a:r>
              <a:rPr lang="vi-VN" sz="4800" baseline="-25000">
                <a:latin typeface="Arial" panose="020B0604020202020204" pitchFamily="34" charset="0"/>
                <a:cs typeface="Arial" panose="020B0604020202020204" pitchFamily="34" charset="0"/>
              </a:rPr>
              <a:t>1 </a:t>
            </a:r>
            <a:r>
              <a:rPr lang="en-US" sz="4800">
                <a:latin typeface="Arial" panose="020B0604020202020204" pitchFamily="34" charset="0"/>
                <a:cs typeface="Arial" panose="020B0604020202020204" pitchFamily="34" charset="0"/>
              </a:rPr>
              <a:t>cũng ở “ ………….” đường thẳng b.</a:t>
            </a:r>
          </a:p>
          <a:p>
            <a:pPr>
              <a:lnSpc>
                <a:spcPct val="150000"/>
              </a:lnSpc>
            </a:pPr>
            <a:endParaRPr lang="vi-VN" sz="4800">
              <a:latin typeface="Arial" panose="020B0604020202020204" pitchFamily="34" charset="0"/>
              <a:cs typeface="Arial" panose="020B0604020202020204" pitchFamily="34" charset="0"/>
            </a:endParaRPr>
          </a:p>
          <a:p>
            <a:pPr>
              <a:lnSpc>
                <a:spcPct val="150000"/>
              </a:lnSpc>
            </a:pPr>
            <a:endParaRPr lang="vi-VN" sz="4800">
              <a:latin typeface="Arial" panose="020B0604020202020204" pitchFamily="34" charset="0"/>
              <a:cs typeface="Arial" panose="020B0604020202020204" pitchFamily="34" charset="0"/>
            </a:endParaRPr>
          </a:p>
          <a:p>
            <a:pPr>
              <a:lnSpc>
                <a:spcPct val="150000"/>
              </a:lnSpc>
            </a:pPr>
            <a:r>
              <a:rPr lang="en-US" sz="4800">
                <a:latin typeface="Arial" panose="020B0604020202020204" pitchFamily="34" charset="0"/>
                <a:cs typeface="Arial" panose="020B0604020202020204" pitchFamily="34" charset="0"/>
              </a:rPr>
              <a:t> </a:t>
            </a:r>
            <a:endParaRPr lang="vi-VN" sz="4800">
              <a:latin typeface="Arial" panose="020B0604020202020204" pitchFamily="34" charset="0"/>
              <a:cs typeface="Arial" panose="020B0604020202020204" pitchFamily="34" charset="0"/>
            </a:endParaRPr>
          </a:p>
        </p:txBody>
      </p:sp>
      <p:sp>
        <p:nvSpPr>
          <p:cNvPr id="17" name="TextBox 16"/>
          <p:cNvSpPr txBox="1"/>
          <p:nvPr/>
        </p:nvSpPr>
        <p:spPr>
          <a:xfrm>
            <a:off x="7411454" y="4733503"/>
            <a:ext cx="5145499" cy="877163"/>
          </a:xfrm>
          <a:prstGeom prst="rect">
            <a:avLst/>
          </a:prstGeom>
          <a:noFill/>
        </p:spPr>
        <p:txBody>
          <a:bodyPr wrap="square" lIns="137160" tIns="68580" rIns="137160" bIns="68580" rtlCol="0">
            <a:spAutoFit/>
          </a:bodyPr>
          <a:lstStyle/>
          <a:p>
            <a:r>
              <a:rPr lang="en-US" sz="4800">
                <a:solidFill>
                  <a:srgbClr val="FF0000"/>
                </a:solidFill>
                <a:latin typeface="Arial" panose="020B0604020202020204" pitchFamily="34" charset="0"/>
                <a:cs typeface="Arial" panose="020B0604020202020204" pitchFamily="34" charset="0"/>
              </a:rPr>
              <a:t> cùng một phía</a:t>
            </a:r>
            <a:endParaRPr lang="vi-VN" sz="4800">
              <a:latin typeface="Arial" panose="020B0604020202020204" pitchFamily="34" charset="0"/>
              <a:cs typeface="Arial" panose="020B0604020202020204" pitchFamily="34" charset="0"/>
            </a:endParaRPr>
          </a:p>
        </p:txBody>
      </p:sp>
      <p:sp>
        <p:nvSpPr>
          <p:cNvPr id="19" name="TextBox 18"/>
          <p:cNvSpPr txBox="1"/>
          <p:nvPr/>
        </p:nvSpPr>
        <p:spPr>
          <a:xfrm>
            <a:off x="4728413" y="5907503"/>
            <a:ext cx="3479483" cy="877163"/>
          </a:xfrm>
          <a:prstGeom prst="rect">
            <a:avLst/>
          </a:prstGeom>
          <a:noFill/>
        </p:spPr>
        <p:txBody>
          <a:bodyPr wrap="square" lIns="137160" tIns="68580" rIns="137160" bIns="68580" rtlCol="0">
            <a:spAutoFit/>
          </a:bodyPr>
          <a:lstStyle/>
          <a:p>
            <a:r>
              <a:rPr lang="en-US" sz="4800">
                <a:solidFill>
                  <a:srgbClr val="FF0000"/>
                </a:solidFill>
                <a:latin typeface="Arial" panose="020B0604020202020204" pitchFamily="34" charset="0"/>
                <a:cs typeface="Arial" panose="020B0604020202020204" pitchFamily="34" charset="0"/>
              </a:rPr>
              <a:t>phía trên</a:t>
            </a:r>
            <a:endParaRPr lang="vi-VN" sz="4800">
              <a:latin typeface="Arial" panose="020B0604020202020204" pitchFamily="34" charset="0"/>
              <a:cs typeface="Arial" panose="020B0604020202020204" pitchFamily="34" charset="0"/>
            </a:endParaRPr>
          </a:p>
        </p:txBody>
      </p:sp>
      <p:sp>
        <p:nvSpPr>
          <p:cNvPr id="20" name="TextBox 19"/>
          <p:cNvSpPr txBox="1"/>
          <p:nvPr/>
        </p:nvSpPr>
        <p:spPr>
          <a:xfrm>
            <a:off x="6330586" y="6936320"/>
            <a:ext cx="3397944" cy="877163"/>
          </a:xfrm>
          <a:prstGeom prst="rect">
            <a:avLst/>
          </a:prstGeom>
          <a:noFill/>
        </p:spPr>
        <p:txBody>
          <a:bodyPr wrap="square" lIns="137160" tIns="68580" rIns="137160" bIns="68580" rtlCol="0">
            <a:spAutoFit/>
          </a:bodyPr>
          <a:lstStyle/>
          <a:p>
            <a:r>
              <a:rPr lang="en-US" sz="4800">
                <a:solidFill>
                  <a:srgbClr val="FF0000"/>
                </a:solidFill>
                <a:latin typeface="Arial" panose="020B0604020202020204" pitchFamily="34" charset="0"/>
                <a:cs typeface="Arial" panose="020B0604020202020204" pitchFamily="34" charset="0"/>
              </a:rPr>
              <a:t>phía trên</a:t>
            </a:r>
            <a:endParaRPr lang="vi-VN" sz="4800">
              <a:latin typeface="Arial" panose="020B0604020202020204" pitchFamily="34" charset="0"/>
              <a:cs typeface="Arial" panose="020B0604020202020204" pitchFamily="34" charset="0"/>
            </a:endParaRPr>
          </a:p>
        </p:txBody>
      </p:sp>
      <p:sp>
        <p:nvSpPr>
          <p:cNvPr id="22" name="TextBox 21"/>
          <p:cNvSpPr txBox="1"/>
          <p:nvPr/>
        </p:nvSpPr>
        <p:spPr>
          <a:xfrm>
            <a:off x="1347537" y="8205537"/>
            <a:ext cx="16941433" cy="1615827"/>
          </a:xfrm>
          <a:prstGeom prst="rect">
            <a:avLst/>
          </a:prstGeom>
          <a:noFill/>
        </p:spPr>
        <p:txBody>
          <a:bodyPr wrap="none" lIns="137160" tIns="68580" rIns="137160" bIns="68580" rtlCol="0">
            <a:spAutoFit/>
          </a:bodyPr>
          <a:lstStyle/>
          <a:p>
            <a:r>
              <a:rPr lang="en-US" sz="4800" b="1">
                <a:solidFill>
                  <a:srgbClr val="C00000"/>
                </a:solidFill>
                <a:latin typeface="Arial" panose="020B0604020202020204" pitchFamily="34" charset="0"/>
                <a:cs typeface="Arial" panose="020B0604020202020204" pitchFamily="34" charset="0"/>
              </a:rPr>
              <a:t>=&gt; Hai góc </a:t>
            </a:r>
            <a:r>
              <a:rPr lang="vi-VN" sz="4800" b="1">
                <a:solidFill>
                  <a:srgbClr val="C00000"/>
                </a:solidFill>
                <a:latin typeface="Arial" panose="020B0604020202020204" pitchFamily="34" charset="0"/>
                <a:cs typeface="Arial" panose="020B0604020202020204" pitchFamily="34" charset="0"/>
              </a:rPr>
              <a:t>A</a:t>
            </a:r>
            <a:r>
              <a:rPr lang="vi-VN" sz="4800" b="1" baseline="-25000">
                <a:solidFill>
                  <a:srgbClr val="C00000"/>
                </a:solidFill>
                <a:latin typeface="Arial" panose="020B0604020202020204" pitchFamily="34" charset="0"/>
                <a:cs typeface="Arial" panose="020B0604020202020204" pitchFamily="34" charset="0"/>
              </a:rPr>
              <a:t>1</a:t>
            </a:r>
            <a:r>
              <a:rPr lang="en-US" sz="4800" b="1">
                <a:solidFill>
                  <a:srgbClr val="C00000"/>
                </a:solidFill>
                <a:latin typeface="Arial" panose="020B0604020202020204" pitchFamily="34" charset="0"/>
                <a:cs typeface="Arial" panose="020B0604020202020204" pitchFamily="34" charset="0"/>
              </a:rPr>
              <a:t> và </a:t>
            </a:r>
            <a:r>
              <a:rPr lang="vi-VN" sz="4800" b="1">
                <a:solidFill>
                  <a:srgbClr val="C00000"/>
                </a:solidFill>
                <a:latin typeface="Arial" panose="020B0604020202020204" pitchFamily="34" charset="0"/>
                <a:cs typeface="Arial" panose="020B0604020202020204" pitchFamily="34" charset="0"/>
              </a:rPr>
              <a:t>B</a:t>
            </a:r>
            <a:r>
              <a:rPr lang="vi-VN" sz="4800" b="1" baseline="-25000">
                <a:solidFill>
                  <a:srgbClr val="C00000"/>
                </a:solidFill>
                <a:latin typeface="Arial" panose="020B0604020202020204" pitchFamily="34" charset="0"/>
                <a:cs typeface="Arial" panose="020B0604020202020204" pitchFamily="34" charset="0"/>
              </a:rPr>
              <a:t>1</a:t>
            </a:r>
            <a:r>
              <a:rPr lang="en-US" sz="4800" b="1">
                <a:solidFill>
                  <a:srgbClr val="C00000"/>
                </a:solidFill>
                <a:latin typeface="Arial" panose="020B0604020202020204" pitchFamily="34" charset="0"/>
                <a:cs typeface="Arial" panose="020B0604020202020204" pitchFamily="34" charset="0"/>
              </a:rPr>
              <a:t>ở vị trí như thế gọi là hai góc đồng vị.</a:t>
            </a:r>
            <a:endParaRPr lang="vi-VN" sz="4800" b="1">
              <a:solidFill>
                <a:srgbClr val="C00000"/>
              </a:solidFill>
              <a:latin typeface="Arial" panose="020B0604020202020204" pitchFamily="34" charset="0"/>
              <a:cs typeface="Arial" panose="020B0604020202020204" pitchFamily="34" charset="0"/>
            </a:endParaRPr>
          </a:p>
          <a:p>
            <a:endParaRPr lang="vi-VN" sz="4800">
              <a:latin typeface="Arial" panose="020B0604020202020204" pitchFamily="34" charset="0"/>
              <a:cs typeface="Arial" panose="020B0604020202020204" pitchFamily="34" charset="0"/>
            </a:endParaRPr>
          </a:p>
        </p:txBody>
      </p:sp>
      <p:pic>
        <p:nvPicPr>
          <p:cNvPr id="23" name="Pictur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539" y="457200"/>
            <a:ext cx="8325852" cy="4316730"/>
          </a:xfrm>
          <a:prstGeom prst="rect">
            <a:avLst/>
          </a:prstGeom>
          <a:noFill/>
          <a:ln>
            <a:noFill/>
          </a:ln>
        </p:spPr>
      </p:pic>
      <p:grpSp>
        <p:nvGrpSpPr>
          <p:cNvPr id="3" name="Group 23">
            <a:extLst>
              <a:ext uri="{FF2B5EF4-FFF2-40B4-BE49-F238E27FC236}">
                <a16:creationId xmlns:a16="http://schemas.microsoft.com/office/drawing/2014/main" id="{CA5C00B0-B2B6-4792-8C67-F8C09471186E}"/>
              </a:ext>
            </a:extLst>
          </p:cNvPr>
          <p:cNvGrpSpPr/>
          <p:nvPr/>
        </p:nvGrpSpPr>
        <p:grpSpPr>
          <a:xfrm rot="5400000">
            <a:off x="12575090" y="4827796"/>
            <a:ext cx="10336869" cy="980528"/>
            <a:chOff x="4871257" y="83128"/>
            <a:chExt cx="7501721" cy="653685"/>
          </a:xfrm>
        </p:grpSpPr>
        <p:sp>
          <p:nvSpPr>
            <p:cNvPr id="2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EF5EE85-C87E-4391-B9D7-C957829925F2}"/>
                </a:ext>
              </a:extLst>
            </p:cNvPr>
            <p:cNvSpPr txBox="1"/>
            <p:nvPr/>
          </p:nvSpPr>
          <p:spPr>
            <a:xfrm>
              <a:off x="5268730" y="229047"/>
              <a:ext cx="7104248" cy="430887"/>
            </a:xfrm>
            <a:prstGeom prst="rect">
              <a:avLst/>
            </a:prstGeom>
            <a:noFill/>
          </p:spPr>
          <p:txBody>
            <a:bodyPr wrap="square">
              <a:spAutoFit/>
            </a:bodyPr>
            <a:lstStyle/>
            <a:p>
              <a:r>
                <a:rPr lang="en-US" sz="3600" b="1">
                  <a:solidFill>
                    <a:srgbClr val="FFFF00"/>
                  </a:solidFill>
                  <a:latin typeface="Arial" panose="020B0604020202020204" pitchFamily="34" charset="0"/>
                  <a:cs typeface="Arial" panose="020B0604020202020204" pitchFamily="34" charset="0"/>
                </a:rPr>
                <a:t>HOẠT ĐỘNG HÌNH THÀNH KIẾN THỨC</a:t>
              </a:r>
              <a:endParaRPr lang="en-US" sz="360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box(in)">
                                      <p:cBhvr>
                                        <p:cTn id="10" dur="500"/>
                                        <p:tgtEl>
                                          <p:spTgt spid="21">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ox(in)">
                                      <p:cBhvr>
                                        <p:cTn id="13" dur="500"/>
                                        <p:tgtEl>
                                          <p:spTgt spid="21">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
                                            <p:txEl>
                                              <p:pRg st="5" end="5"/>
                                            </p:txEl>
                                          </p:spTgt>
                                        </p:tgtEl>
                                        <p:attrNameLst>
                                          <p:attrName>style.visibility</p:attrName>
                                        </p:attrNameLst>
                                      </p:cBhvr>
                                      <p:to>
                                        <p:strVal val="visible"/>
                                      </p:to>
                                    </p:set>
                                    <p:animEffect transition="in" filter="box(in)">
                                      <p:cBhvr>
                                        <p:cTn id="16" dur="500"/>
                                        <p:tgtEl>
                                          <p:spTgt spid="2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17" grpId="0"/>
      <p:bldP spid="19" grpId="0"/>
      <p:bldP spid="20"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B4E3DDB-D2B4-4A77-828E-A18C4F4BAF26}"/>
              </a:ext>
            </a:extLst>
          </p:cNvPr>
          <p:cNvSpPr/>
          <p:nvPr/>
        </p:nvSpPr>
        <p:spPr>
          <a:xfrm rot="548931">
            <a:off x="13173912" y="4269815"/>
            <a:ext cx="1183386" cy="973434"/>
          </a:xfrm>
          <a:custGeom>
            <a:avLst/>
            <a:gdLst>
              <a:gd name="connsiteX0" fmla="*/ 378846 w 1183386"/>
              <a:gd name="connsiteY0" fmla="*/ 326238 h 973434"/>
              <a:gd name="connsiteX1" fmla="*/ 378846 w 1183386"/>
              <a:gd name="connsiteY1" fmla="*/ 326238 h 973434"/>
              <a:gd name="connsiteX2" fmla="*/ 329432 w 1183386"/>
              <a:gd name="connsiteY2" fmla="*/ 295402 h 973434"/>
              <a:gd name="connsiteX3" fmla="*/ 294430 w 1183386"/>
              <a:gd name="connsiteY3" fmla="*/ 139166 h 973434"/>
              <a:gd name="connsiteX4" fmla="*/ 325314 w 1183386"/>
              <a:gd name="connsiteY4" fmla="*/ 89829 h 973434"/>
              <a:gd name="connsiteX5" fmla="*/ 325314 w 1183386"/>
              <a:gd name="connsiteY5" fmla="*/ 89829 h 973434"/>
              <a:gd name="connsiteX6" fmla="*/ 374729 w 1183386"/>
              <a:gd name="connsiteY6" fmla="*/ 120665 h 973434"/>
              <a:gd name="connsiteX7" fmla="*/ 409731 w 1183386"/>
              <a:gd name="connsiteY7" fmla="*/ 276900 h 973434"/>
              <a:gd name="connsiteX8" fmla="*/ 378846 w 1183386"/>
              <a:gd name="connsiteY8" fmla="*/ 326238 h 973434"/>
              <a:gd name="connsiteX9" fmla="*/ 796813 w 1183386"/>
              <a:gd name="connsiteY9" fmla="*/ 188504 h 973434"/>
              <a:gd name="connsiteX10" fmla="*/ 761811 w 1183386"/>
              <a:gd name="connsiteY10" fmla="*/ 32268 h 973434"/>
              <a:gd name="connsiteX11" fmla="*/ 712396 w 1183386"/>
              <a:gd name="connsiteY11" fmla="*/ 1432 h 973434"/>
              <a:gd name="connsiteX12" fmla="*/ 712396 w 1183386"/>
              <a:gd name="connsiteY12" fmla="*/ 1432 h 973434"/>
              <a:gd name="connsiteX13" fmla="*/ 681512 w 1183386"/>
              <a:gd name="connsiteY13" fmla="*/ 50770 h 973434"/>
              <a:gd name="connsiteX14" fmla="*/ 716515 w 1183386"/>
              <a:gd name="connsiteY14" fmla="*/ 207005 h 973434"/>
              <a:gd name="connsiteX15" fmla="*/ 765929 w 1183386"/>
              <a:gd name="connsiteY15" fmla="*/ 237841 h 973434"/>
              <a:gd name="connsiteX16" fmla="*/ 765929 w 1183386"/>
              <a:gd name="connsiteY16" fmla="*/ 237841 h 973434"/>
              <a:gd name="connsiteX17" fmla="*/ 796813 w 1183386"/>
              <a:gd name="connsiteY17" fmla="*/ 188504 h 973434"/>
              <a:gd name="connsiteX18" fmla="*/ 716515 w 1183386"/>
              <a:gd name="connsiteY18" fmla="*/ 912121 h 973434"/>
              <a:gd name="connsiteX19" fmla="*/ 47356 w 1183386"/>
              <a:gd name="connsiteY19" fmla="*/ 445470 h 973434"/>
              <a:gd name="connsiteX20" fmla="*/ 0 w 1183386"/>
              <a:gd name="connsiteY20" fmla="*/ 455749 h 973434"/>
              <a:gd name="connsiteX21" fmla="*/ 728868 w 1183386"/>
              <a:gd name="connsiteY21" fmla="*/ 959402 h 973434"/>
              <a:gd name="connsiteX22" fmla="*/ 716515 w 1183386"/>
              <a:gd name="connsiteY22" fmla="*/ 912121 h 973434"/>
              <a:gd name="connsiteX23" fmla="*/ 1165365 w 1183386"/>
              <a:gd name="connsiteY23" fmla="*/ 190559 h 973434"/>
              <a:gd name="connsiteX24" fmla="*/ 1118010 w 1183386"/>
              <a:gd name="connsiteY24" fmla="*/ 200838 h 973434"/>
              <a:gd name="connsiteX25" fmla="*/ 718573 w 1183386"/>
              <a:gd name="connsiteY25" fmla="*/ 912121 h 973434"/>
              <a:gd name="connsiteX26" fmla="*/ 728868 w 1183386"/>
              <a:gd name="connsiteY26" fmla="*/ 959402 h 973434"/>
              <a:gd name="connsiteX27" fmla="*/ 1165365 w 1183386"/>
              <a:gd name="connsiteY27" fmla="*/ 190559 h 9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3386" h="973434">
                <a:moveTo>
                  <a:pt x="378846" y="326238"/>
                </a:moveTo>
                <a:lnTo>
                  <a:pt x="378846" y="326238"/>
                </a:lnTo>
                <a:cubicBezTo>
                  <a:pt x="356199" y="332405"/>
                  <a:pt x="333550" y="318015"/>
                  <a:pt x="329432" y="295402"/>
                </a:cubicBezTo>
                <a:lnTo>
                  <a:pt x="294430" y="139166"/>
                </a:lnTo>
                <a:cubicBezTo>
                  <a:pt x="288253" y="116553"/>
                  <a:pt x="302666" y="93940"/>
                  <a:pt x="325314" y="89829"/>
                </a:cubicBezTo>
                <a:lnTo>
                  <a:pt x="325314" y="89829"/>
                </a:lnTo>
                <a:cubicBezTo>
                  <a:pt x="347962" y="83662"/>
                  <a:pt x="370611" y="98052"/>
                  <a:pt x="374729" y="120665"/>
                </a:cubicBezTo>
                <a:lnTo>
                  <a:pt x="409731" y="276900"/>
                </a:lnTo>
                <a:cubicBezTo>
                  <a:pt x="415908" y="299513"/>
                  <a:pt x="401495" y="322126"/>
                  <a:pt x="378846" y="326238"/>
                </a:cubicBezTo>
                <a:close/>
                <a:moveTo>
                  <a:pt x="796813" y="188504"/>
                </a:moveTo>
                <a:lnTo>
                  <a:pt x="761811" y="32268"/>
                </a:lnTo>
                <a:cubicBezTo>
                  <a:pt x="755634" y="9655"/>
                  <a:pt x="732986" y="-4735"/>
                  <a:pt x="712396" y="1432"/>
                </a:cubicBezTo>
                <a:lnTo>
                  <a:pt x="712396" y="1432"/>
                </a:lnTo>
                <a:cubicBezTo>
                  <a:pt x="689748" y="7599"/>
                  <a:pt x="675336" y="30212"/>
                  <a:pt x="681512" y="50770"/>
                </a:cubicBezTo>
                <a:lnTo>
                  <a:pt x="716515" y="207005"/>
                </a:lnTo>
                <a:cubicBezTo>
                  <a:pt x="722691" y="229618"/>
                  <a:pt x="745340" y="244008"/>
                  <a:pt x="765929" y="237841"/>
                </a:cubicBezTo>
                <a:lnTo>
                  <a:pt x="765929" y="237841"/>
                </a:lnTo>
                <a:cubicBezTo>
                  <a:pt x="788578" y="233730"/>
                  <a:pt x="800931" y="211117"/>
                  <a:pt x="796813" y="188504"/>
                </a:cubicBezTo>
                <a:close/>
                <a:moveTo>
                  <a:pt x="716515" y="912121"/>
                </a:moveTo>
                <a:cubicBezTo>
                  <a:pt x="422085" y="979959"/>
                  <a:pt x="121478" y="770275"/>
                  <a:pt x="47356" y="445470"/>
                </a:cubicBezTo>
                <a:lnTo>
                  <a:pt x="0" y="455749"/>
                </a:lnTo>
                <a:cubicBezTo>
                  <a:pt x="80299" y="807278"/>
                  <a:pt x="407672" y="1033409"/>
                  <a:pt x="728868" y="959402"/>
                </a:cubicBezTo>
                <a:lnTo>
                  <a:pt x="716515" y="912121"/>
                </a:lnTo>
                <a:close/>
                <a:moveTo>
                  <a:pt x="1165365" y="190559"/>
                </a:moveTo>
                <a:lnTo>
                  <a:pt x="1118010" y="200838"/>
                </a:lnTo>
                <a:cubicBezTo>
                  <a:pt x="1192131" y="525643"/>
                  <a:pt x="1013003" y="844281"/>
                  <a:pt x="718573" y="912121"/>
                </a:cubicBezTo>
                <a:lnTo>
                  <a:pt x="728868" y="959402"/>
                </a:lnTo>
                <a:cubicBezTo>
                  <a:pt x="1050064" y="887452"/>
                  <a:pt x="1245664" y="542089"/>
                  <a:pt x="1165365" y="190559"/>
                </a:cubicBezTo>
                <a:close/>
              </a:path>
            </a:pathLst>
          </a:custGeom>
          <a:solidFill>
            <a:srgbClr val="000000"/>
          </a:solidFill>
          <a:ln w="20574" cap="flat">
            <a:noFill/>
            <a:prstDash val="solid"/>
            <a:miter/>
          </a:ln>
        </p:spPr>
        <p:txBody>
          <a:bodyPr rtlCol="0" anchor="ctr"/>
          <a:lstStyle/>
          <a:p>
            <a:endParaRPr lang="vi-VN"/>
          </a:p>
        </p:txBody>
      </p:sp>
      <p:grpSp>
        <p:nvGrpSpPr>
          <p:cNvPr id="7" name="Group 7"/>
          <p:cNvGrpSpPr/>
          <p:nvPr/>
        </p:nvGrpSpPr>
        <p:grpSpPr>
          <a:xfrm>
            <a:off x="5685988" y="1479129"/>
            <a:ext cx="5519890" cy="958270"/>
            <a:chOff x="0" y="0"/>
            <a:chExt cx="4889165" cy="848774"/>
          </a:xfrm>
        </p:grpSpPr>
        <p:sp>
          <p:nvSpPr>
            <p:cNvPr id="8" name="Freeform 8"/>
            <p:cNvSpPr/>
            <p:nvPr/>
          </p:nvSpPr>
          <p:spPr>
            <a:xfrm>
              <a:off x="0" y="0"/>
              <a:ext cx="4889165" cy="848774"/>
            </a:xfrm>
            <a:custGeom>
              <a:avLst/>
              <a:gdLst/>
              <a:ahLst/>
              <a:cxnLst/>
              <a:rect l="l" t="t" r="r" b="b"/>
              <a:pathLst>
                <a:path w="4889165" h="848774">
                  <a:moveTo>
                    <a:pt x="4764705" y="848774"/>
                  </a:moveTo>
                  <a:lnTo>
                    <a:pt x="124460" y="848774"/>
                  </a:lnTo>
                  <a:cubicBezTo>
                    <a:pt x="55880" y="848774"/>
                    <a:pt x="0" y="792894"/>
                    <a:pt x="0" y="724314"/>
                  </a:cubicBezTo>
                  <a:lnTo>
                    <a:pt x="0" y="124460"/>
                  </a:lnTo>
                  <a:cubicBezTo>
                    <a:pt x="0" y="55880"/>
                    <a:pt x="55880" y="0"/>
                    <a:pt x="124460" y="0"/>
                  </a:cubicBezTo>
                  <a:lnTo>
                    <a:pt x="4764705" y="0"/>
                  </a:lnTo>
                  <a:cubicBezTo>
                    <a:pt x="4833285" y="0"/>
                    <a:pt x="4889165" y="55880"/>
                    <a:pt x="4889165" y="124460"/>
                  </a:cubicBezTo>
                  <a:lnTo>
                    <a:pt x="4889165" y="724314"/>
                  </a:lnTo>
                  <a:cubicBezTo>
                    <a:pt x="4889165" y="792894"/>
                    <a:pt x="4833285" y="848774"/>
                    <a:pt x="4764705" y="848774"/>
                  </a:cubicBezTo>
                  <a:close/>
                </a:path>
              </a:pathLst>
            </a:custGeom>
            <a:solidFill>
              <a:srgbClr val="F46E16"/>
            </a:solidFill>
          </p:spPr>
        </p:sp>
      </p:grpSp>
      <p:sp>
        <p:nvSpPr>
          <p:cNvPr id="9" name="TextBox 9"/>
          <p:cNvSpPr txBox="1"/>
          <p:nvPr/>
        </p:nvSpPr>
        <p:spPr>
          <a:xfrm>
            <a:off x="5711388" y="1670448"/>
            <a:ext cx="5121260" cy="606266"/>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ct val="0"/>
              </a:spcBef>
              <a:spcAft>
                <a:spcPts val="0"/>
              </a:spcAft>
              <a:buClrTx/>
              <a:buSzTx/>
              <a:buFontTx/>
              <a:buNone/>
              <a:tabLst/>
              <a:defRPr/>
            </a:pPr>
            <a:r>
              <a:rPr kumimoji="0" lang="en-US" sz="3600" b="0" i="0" u="none" strike="noStrike" kern="1200" cap="none" spc="179" normalizeH="0" baseline="0" noProof="0" dirty="0">
                <a:ln>
                  <a:noFill/>
                </a:ln>
                <a:solidFill>
                  <a:srgbClr val="FFFFFF"/>
                </a:solidFill>
                <a:effectLst/>
                <a:uLnTx/>
                <a:uFillTx/>
                <a:ea typeface="+mn-ea"/>
                <a:cs typeface="+mn-cs"/>
              </a:rPr>
              <a:t>THANK YOU!</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31841" y="1028700"/>
            <a:ext cx="1928280" cy="63107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3085534"/>
            <a:ext cx="1028700" cy="9618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8358">
            <a:off x="-299763" y="525080"/>
            <a:ext cx="1931340" cy="1706528"/>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585">
            <a:off x="17158921" y="6793403"/>
            <a:ext cx="756373" cy="127657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962778">
            <a:off x="14048608" y="7546531"/>
            <a:ext cx="3613232" cy="3423537"/>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3124">
            <a:off x="11667048" y="9753316"/>
            <a:ext cx="1928280" cy="631074"/>
          </a:xfrm>
          <a:prstGeom prst="rect">
            <a:avLst/>
          </a:prstGeom>
        </p:spPr>
      </p:pic>
      <p:sp>
        <p:nvSpPr>
          <p:cNvPr id="19" name="TextBox 18">
            <a:extLst>
              <a:ext uri="{FF2B5EF4-FFF2-40B4-BE49-F238E27FC236}">
                <a16:creationId xmlns:a16="http://schemas.microsoft.com/office/drawing/2014/main" id="{353443A3-B91F-4F69-A35E-3F9E53106EED}"/>
              </a:ext>
            </a:extLst>
          </p:cNvPr>
          <p:cNvSpPr txBox="1"/>
          <p:nvPr/>
        </p:nvSpPr>
        <p:spPr>
          <a:xfrm>
            <a:off x="2331842" y="3566451"/>
            <a:ext cx="10772210" cy="3416320"/>
          </a:xfrm>
          <a:prstGeom prst="rect">
            <a:avLst/>
          </a:prstGeom>
          <a:noFill/>
        </p:spPr>
        <p:txBody>
          <a:bodyPr wrap="square" rtlCol="0">
            <a:spAutoFit/>
          </a:bodyPr>
          <a:lstStyle/>
          <a:p>
            <a:pPr algn="ctr">
              <a:lnSpc>
                <a:spcPct val="150000"/>
              </a:lnSpc>
            </a:pPr>
            <a:r>
              <a:rPr lang="en-US" sz="7200" b="1" dirty="0">
                <a:cs typeface="Arial" panose="020B0604020202020204" pitchFamily="34" charset="0"/>
              </a:rPr>
              <a:t>CẢM ƠN CÁC EM ĐÃ CHÚ Ý BÀI GIẢNG!</a:t>
            </a:r>
            <a:endParaRPr lang="vi-VN" sz="7200" b="1" dirty="0" err="1">
              <a:cs typeface="Arial" panose="020B0604020202020204" pitchFamily="34" charset="0"/>
            </a:endParaRPr>
          </a:p>
        </p:txBody>
      </p:sp>
      <p:sp>
        <p:nvSpPr>
          <p:cNvPr id="17" name="Freeform: Shape 17">
            <a:extLst>
              <a:ext uri="{FF2B5EF4-FFF2-40B4-BE49-F238E27FC236}">
                <a16:creationId xmlns:a16="http://schemas.microsoft.com/office/drawing/2014/main" id="{DB4E3DDB-D2B4-4A77-828E-A18C4F4BAF26}"/>
              </a:ext>
            </a:extLst>
          </p:cNvPr>
          <p:cNvSpPr/>
          <p:nvPr/>
        </p:nvSpPr>
        <p:spPr>
          <a:xfrm rot="548931">
            <a:off x="1436997" y="7309834"/>
            <a:ext cx="1183386" cy="973434"/>
          </a:xfrm>
          <a:custGeom>
            <a:avLst/>
            <a:gdLst>
              <a:gd name="connsiteX0" fmla="*/ 378846 w 1183386"/>
              <a:gd name="connsiteY0" fmla="*/ 326238 h 973434"/>
              <a:gd name="connsiteX1" fmla="*/ 378846 w 1183386"/>
              <a:gd name="connsiteY1" fmla="*/ 326238 h 973434"/>
              <a:gd name="connsiteX2" fmla="*/ 329432 w 1183386"/>
              <a:gd name="connsiteY2" fmla="*/ 295402 h 973434"/>
              <a:gd name="connsiteX3" fmla="*/ 294430 w 1183386"/>
              <a:gd name="connsiteY3" fmla="*/ 139166 h 973434"/>
              <a:gd name="connsiteX4" fmla="*/ 325314 w 1183386"/>
              <a:gd name="connsiteY4" fmla="*/ 89829 h 973434"/>
              <a:gd name="connsiteX5" fmla="*/ 325314 w 1183386"/>
              <a:gd name="connsiteY5" fmla="*/ 89829 h 973434"/>
              <a:gd name="connsiteX6" fmla="*/ 374729 w 1183386"/>
              <a:gd name="connsiteY6" fmla="*/ 120665 h 973434"/>
              <a:gd name="connsiteX7" fmla="*/ 409731 w 1183386"/>
              <a:gd name="connsiteY7" fmla="*/ 276900 h 973434"/>
              <a:gd name="connsiteX8" fmla="*/ 378846 w 1183386"/>
              <a:gd name="connsiteY8" fmla="*/ 326238 h 973434"/>
              <a:gd name="connsiteX9" fmla="*/ 796813 w 1183386"/>
              <a:gd name="connsiteY9" fmla="*/ 188504 h 973434"/>
              <a:gd name="connsiteX10" fmla="*/ 761811 w 1183386"/>
              <a:gd name="connsiteY10" fmla="*/ 32268 h 973434"/>
              <a:gd name="connsiteX11" fmla="*/ 712396 w 1183386"/>
              <a:gd name="connsiteY11" fmla="*/ 1432 h 973434"/>
              <a:gd name="connsiteX12" fmla="*/ 712396 w 1183386"/>
              <a:gd name="connsiteY12" fmla="*/ 1432 h 973434"/>
              <a:gd name="connsiteX13" fmla="*/ 681512 w 1183386"/>
              <a:gd name="connsiteY13" fmla="*/ 50770 h 973434"/>
              <a:gd name="connsiteX14" fmla="*/ 716515 w 1183386"/>
              <a:gd name="connsiteY14" fmla="*/ 207005 h 973434"/>
              <a:gd name="connsiteX15" fmla="*/ 765929 w 1183386"/>
              <a:gd name="connsiteY15" fmla="*/ 237841 h 973434"/>
              <a:gd name="connsiteX16" fmla="*/ 765929 w 1183386"/>
              <a:gd name="connsiteY16" fmla="*/ 237841 h 973434"/>
              <a:gd name="connsiteX17" fmla="*/ 796813 w 1183386"/>
              <a:gd name="connsiteY17" fmla="*/ 188504 h 973434"/>
              <a:gd name="connsiteX18" fmla="*/ 716515 w 1183386"/>
              <a:gd name="connsiteY18" fmla="*/ 912121 h 973434"/>
              <a:gd name="connsiteX19" fmla="*/ 47356 w 1183386"/>
              <a:gd name="connsiteY19" fmla="*/ 445470 h 973434"/>
              <a:gd name="connsiteX20" fmla="*/ 0 w 1183386"/>
              <a:gd name="connsiteY20" fmla="*/ 455749 h 973434"/>
              <a:gd name="connsiteX21" fmla="*/ 728868 w 1183386"/>
              <a:gd name="connsiteY21" fmla="*/ 959402 h 973434"/>
              <a:gd name="connsiteX22" fmla="*/ 716515 w 1183386"/>
              <a:gd name="connsiteY22" fmla="*/ 912121 h 973434"/>
              <a:gd name="connsiteX23" fmla="*/ 1165365 w 1183386"/>
              <a:gd name="connsiteY23" fmla="*/ 190559 h 973434"/>
              <a:gd name="connsiteX24" fmla="*/ 1118010 w 1183386"/>
              <a:gd name="connsiteY24" fmla="*/ 200838 h 973434"/>
              <a:gd name="connsiteX25" fmla="*/ 718573 w 1183386"/>
              <a:gd name="connsiteY25" fmla="*/ 912121 h 973434"/>
              <a:gd name="connsiteX26" fmla="*/ 728868 w 1183386"/>
              <a:gd name="connsiteY26" fmla="*/ 959402 h 973434"/>
              <a:gd name="connsiteX27" fmla="*/ 1165365 w 1183386"/>
              <a:gd name="connsiteY27" fmla="*/ 190559 h 9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3386" h="973434">
                <a:moveTo>
                  <a:pt x="378846" y="326238"/>
                </a:moveTo>
                <a:lnTo>
                  <a:pt x="378846" y="326238"/>
                </a:lnTo>
                <a:cubicBezTo>
                  <a:pt x="356199" y="332405"/>
                  <a:pt x="333550" y="318015"/>
                  <a:pt x="329432" y="295402"/>
                </a:cubicBezTo>
                <a:lnTo>
                  <a:pt x="294430" y="139166"/>
                </a:lnTo>
                <a:cubicBezTo>
                  <a:pt x="288253" y="116553"/>
                  <a:pt x="302666" y="93940"/>
                  <a:pt x="325314" y="89829"/>
                </a:cubicBezTo>
                <a:lnTo>
                  <a:pt x="325314" y="89829"/>
                </a:lnTo>
                <a:cubicBezTo>
                  <a:pt x="347962" y="83662"/>
                  <a:pt x="370611" y="98052"/>
                  <a:pt x="374729" y="120665"/>
                </a:cubicBezTo>
                <a:lnTo>
                  <a:pt x="409731" y="276900"/>
                </a:lnTo>
                <a:cubicBezTo>
                  <a:pt x="415908" y="299513"/>
                  <a:pt x="401495" y="322126"/>
                  <a:pt x="378846" y="326238"/>
                </a:cubicBezTo>
                <a:close/>
                <a:moveTo>
                  <a:pt x="796813" y="188504"/>
                </a:moveTo>
                <a:lnTo>
                  <a:pt x="761811" y="32268"/>
                </a:lnTo>
                <a:cubicBezTo>
                  <a:pt x="755634" y="9655"/>
                  <a:pt x="732986" y="-4735"/>
                  <a:pt x="712396" y="1432"/>
                </a:cubicBezTo>
                <a:lnTo>
                  <a:pt x="712396" y="1432"/>
                </a:lnTo>
                <a:cubicBezTo>
                  <a:pt x="689748" y="7599"/>
                  <a:pt x="675336" y="30212"/>
                  <a:pt x="681512" y="50770"/>
                </a:cubicBezTo>
                <a:lnTo>
                  <a:pt x="716515" y="207005"/>
                </a:lnTo>
                <a:cubicBezTo>
                  <a:pt x="722691" y="229618"/>
                  <a:pt x="745340" y="244008"/>
                  <a:pt x="765929" y="237841"/>
                </a:cubicBezTo>
                <a:lnTo>
                  <a:pt x="765929" y="237841"/>
                </a:lnTo>
                <a:cubicBezTo>
                  <a:pt x="788578" y="233730"/>
                  <a:pt x="800931" y="211117"/>
                  <a:pt x="796813" y="188504"/>
                </a:cubicBezTo>
                <a:close/>
                <a:moveTo>
                  <a:pt x="716515" y="912121"/>
                </a:moveTo>
                <a:cubicBezTo>
                  <a:pt x="422085" y="979959"/>
                  <a:pt x="121478" y="770275"/>
                  <a:pt x="47356" y="445470"/>
                </a:cubicBezTo>
                <a:lnTo>
                  <a:pt x="0" y="455749"/>
                </a:lnTo>
                <a:cubicBezTo>
                  <a:pt x="80299" y="807278"/>
                  <a:pt x="407672" y="1033409"/>
                  <a:pt x="728868" y="959402"/>
                </a:cubicBezTo>
                <a:lnTo>
                  <a:pt x="716515" y="912121"/>
                </a:lnTo>
                <a:close/>
                <a:moveTo>
                  <a:pt x="1165365" y="190559"/>
                </a:moveTo>
                <a:lnTo>
                  <a:pt x="1118010" y="200838"/>
                </a:lnTo>
                <a:cubicBezTo>
                  <a:pt x="1192131" y="525643"/>
                  <a:pt x="1013003" y="844281"/>
                  <a:pt x="718573" y="912121"/>
                </a:cubicBezTo>
                <a:lnTo>
                  <a:pt x="728868" y="959402"/>
                </a:lnTo>
                <a:cubicBezTo>
                  <a:pt x="1050064" y="887452"/>
                  <a:pt x="1245664" y="542089"/>
                  <a:pt x="1165365" y="190559"/>
                </a:cubicBezTo>
                <a:close/>
              </a:path>
            </a:pathLst>
          </a:custGeom>
          <a:solidFill>
            <a:srgbClr val="000000"/>
          </a:solidFill>
          <a:ln w="20574" cap="flat">
            <a:noFill/>
            <a:prstDash val="solid"/>
            <a:miter/>
          </a:ln>
        </p:spPr>
        <p:txBody>
          <a:bodyPr rtlCol="0" anchor="ctr"/>
          <a:lstStyle/>
          <a:p>
            <a:endParaRPr lang="vi-VN"/>
          </a:p>
        </p:txBody>
      </p:sp>
    </p:spTree>
    <p:extLst>
      <p:ext uri="{BB962C8B-B14F-4D97-AF65-F5344CB8AC3E}">
        <p14:creationId xmlns:p14="http://schemas.microsoft.com/office/powerpoint/2010/main" val="197607475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021460" y="7224652"/>
            <a:ext cx="4704486" cy="10287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1771957" y="1294475"/>
            <a:ext cx="8200706" cy="877163"/>
          </a:xfrm>
          <a:prstGeom prst="rect">
            <a:avLst/>
          </a:prstGeom>
          <a:noFill/>
        </p:spPr>
        <p:txBody>
          <a:bodyPr wrap="square" lIns="137160" tIns="68580" rIns="137160" bIns="68580">
            <a:spAutoFit/>
          </a:bodyPr>
          <a:lstStyle/>
          <a:p>
            <a:pPr algn="ctr"/>
            <a:r>
              <a:rPr lang="vi-VN" sz="4800">
                <a:latin typeface="Arial" panose="020B0604020202020204" pitchFamily="34" charset="0"/>
                <a:cs typeface="Arial" panose="020B0604020202020204" pitchFamily="34" charset="0"/>
              </a:rPr>
              <a:t> </a:t>
            </a:r>
            <a:endParaRPr lang="vi-VN" sz="4800">
              <a:solidFill>
                <a:schemeClr val="accent5">
                  <a:lumMod val="7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2001230" y="4763019"/>
            <a:ext cx="16218974" cy="6786473"/>
          </a:xfrm>
          <a:prstGeom prst="rect">
            <a:avLst/>
          </a:prstGeom>
          <a:noFill/>
        </p:spPr>
        <p:txBody>
          <a:bodyPr wrap="square" lIns="137160" tIns="68580" rIns="137160" bIns="68580" rtlCol="0">
            <a:spAutoFit/>
          </a:bodyPr>
          <a:lstStyle/>
          <a:p>
            <a:pPr>
              <a:lnSpc>
                <a:spcPct val="150000"/>
              </a:lnSpc>
            </a:pPr>
            <a:r>
              <a:rPr lang="en-US" sz="4800">
                <a:latin typeface="Arial" panose="020B0604020202020204" pitchFamily="34" charset="0"/>
                <a:cs typeface="Arial" panose="020B0604020202020204" pitchFamily="34" charset="0"/>
              </a:rPr>
              <a:t>- Góc </a:t>
            </a:r>
            <a:r>
              <a:rPr lang="vi-VN" sz="4800">
                <a:latin typeface="Arial" panose="020B0604020202020204" pitchFamily="34" charset="0"/>
                <a:cs typeface="Arial" panose="020B0604020202020204" pitchFamily="34" charset="0"/>
              </a:rPr>
              <a:t>A</a:t>
            </a:r>
            <a:r>
              <a:rPr lang="vi-VN" sz="4800" baseline="-25000">
                <a:latin typeface="Arial" panose="020B0604020202020204" pitchFamily="34" charset="0"/>
                <a:cs typeface="Arial" panose="020B0604020202020204" pitchFamily="34" charset="0"/>
              </a:rPr>
              <a:t>3</a:t>
            </a:r>
            <a:r>
              <a:rPr lang="vi-VN" sz="4800">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và góc</a:t>
            </a:r>
            <a:r>
              <a:rPr lang="vi-VN" sz="4800">
                <a:latin typeface="Arial" panose="020B0604020202020204" pitchFamily="34" charset="0"/>
                <a:cs typeface="Arial" panose="020B0604020202020204" pitchFamily="34" charset="0"/>
              </a:rPr>
              <a:t> B</a:t>
            </a:r>
            <a:r>
              <a:rPr lang="vi-VN" sz="4800" baseline="-25000">
                <a:latin typeface="Arial" panose="020B0604020202020204" pitchFamily="34" charset="0"/>
                <a:cs typeface="Arial" panose="020B0604020202020204" pitchFamily="34" charset="0"/>
              </a:rPr>
              <a:t>1</a:t>
            </a:r>
            <a:r>
              <a:rPr lang="en-US" sz="4800">
                <a:latin typeface="Arial" panose="020B0604020202020204" pitchFamily="34" charset="0"/>
                <a:cs typeface="Arial" panose="020B0604020202020204" pitchFamily="34" charset="0"/>
              </a:rPr>
              <a:t> ở “……..…. ” của đường thẳng c</a:t>
            </a:r>
          </a:p>
          <a:p>
            <a:pPr>
              <a:lnSpc>
                <a:spcPct val="150000"/>
              </a:lnSpc>
            </a:pPr>
            <a:r>
              <a:rPr lang="en-US" sz="4800">
                <a:latin typeface="Arial" panose="020B0604020202020204" pitchFamily="34" charset="0"/>
                <a:cs typeface="Arial" panose="020B0604020202020204" pitchFamily="34" charset="0"/>
              </a:rPr>
              <a:t>- Góc </a:t>
            </a:r>
            <a:r>
              <a:rPr lang="vi-VN" sz="4800">
                <a:latin typeface="Arial" panose="020B0604020202020204" pitchFamily="34" charset="0"/>
                <a:cs typeface="Arial" panose="020B0604020202020204" pitchFamily="34" charset="0"/>
              </a:rPr>
              <a:t>A</a:t>
            </a:r>
            <a:r>
              <a:rPr lang="vi-VN" sz="4800" baseline="-25000">
                <a:latin typeface="Arial" panose="020B0604020202020204" pitchFamily="34" charset="0"/>
                <a:cs typeface="Arial" panose="020B0604020202020204" pitchFamily="34" charset="0"/>
              </a:rPr>
              <a:t>3 </a:t>
            </a:r>
            <a:r>
              <a:rPr lang="en-US" sz="4800">
                <a:latin typeface="Arial" panose="020B0604020202020204" pitchFamily="34" charset="0"/>
                <a:cs typeface="Arial" panose="020B0604020202020204" pitchFamily="34" charset="0"/>
              </a:rPr>
              <a:t>ở “ ………… ” đường thẳng a ;</a:t>
            </a:r>
            <a:endParaRPr lang="vi-VN" sz="4800">
              <a:latin typeface="Arial" panose="020B0604020202020204" pitchFamily="34" charset="0"/>
              <a:cs typeface="Arial" panose="020B0604020202020204" pitchFamily="34" charset="0"/>
            </a:endParaRPr>
          </a:p>
          <a:p>
            <a:pPr>
              <a:lnSpc>
                <a:spcPct val="150000"/>
              </a:lnSpc>
              <a:buFontTx/>
              <a:buChar char="-"/>
            </a:pPr>
            <a:r>
              <a:rPr lang="en-US" sz="4800">
                <a:latin typeface="Arial" panose="020B0604020202020204" pitchFamily="34" charset="0"/>
                <a:cs typeface="Arial" panose="020B0604020202020204" pitchFamily="34" charset="0"/>
              </a:rPr>
              <a:t>Góc </a:t>
            </a:r>
            <a:r>
              <a:rPr lang="vi-VN" sz="4800">
                <a:latin typeface="Arial" panose="020B0604020202020204" pitchFamily="34" charset="0"/>
                <a:cs typeface="Arial" panose="020B0604020202020204" pitchFamily="34" charset="0"/>
              </a:rPr>
              <a:t>B</a:t>
            </a:r>
            <a:r>
              <a:rPr lang="vi-VN" sz="4800" baseline="-25000">
                <a:latin typeface="Arial" panose="020B0604020202020204" pitchFamily="34" charset="0"/>
                <a:cs typeface="Arial" panose="020B0604020202020204" pitchFamily="34" charset="0"/>
              </a:rPr>
              <a:t>1 </a:t>
            </a:r>
            <a:r>
              <a:rPr lang="en-US" sz="4800">
                <a:latin typeface="Arial" panose="020B0604020202020204" pitchFamily="34" charset="0"/>
                <a:cs typeface="Arial" panose="020B0604020202020204" pitchFamily="34" charset="0"/>
              </a:rPr>
              <a:t>cũng ở “ ………….” đường thẳng b.</a:t>
            </a:r>
          </a:p>
          <a:p>
            <a:pPr>
              <a:lnSpc>
                <a:spcPct val="150000"/>
              </a:lnSpc>
            </a:pPr>
            <a:endParaRPr lang="vi-VN" sz="4800">
              <a:latin typeface="Arial" panose="020B0604020202020204" pitchFamily="34" charset="0"/>
              <a:cs typeface="Arial" panose="020B0604020202020204" pitchFamily="34" charset="0"/>
            </a:endParaRPr>
          </a:p>
          <a:p>
            <a:pPr>
              <a:lnSpc>
                <a:spcPct val="150000"/>
              </a:lnSpc>
            </a:pPr>
            <a:endParaRPr lang="vi-VN" sz="4800">
              <a:latin typeface="Arial" panose="020B0604020202020204" pitchFamily="34" charset="0"/>
              <a:cs typeface="Arial" panose="020B0604020202020204" pitchFamily="34" charset="0"/>
            </a:endParaRPr>
          </a:p>
          <a:p>
            <a:pPr>
              <a:lnSpc>
                <a:spcPct val="150000"/>
              </a:lnSpc>
            </a:pPr>
            <a:r>
              <a:rPr lang="en-US" sz="4800">
                <a:latin typeface="Arial" panose="020B0604020202020204" pitchFamily="34" charset="0"/>
                <a:cs typeface="Arial" panose="020B0604020202020204" pitchFamily="34" charset="0"/>
              </a:rPr>
              <a:t> </a:t>
            </a:r>
            <a:endParaRPr lang="vi-VN" sz="4800">
              <a:latin typeface="Arial" panose="020B0604020202020204" pitchFamily="34" charset="0"/>
              <a:cs typeface="Arial" panose="020B0604020202020204" pitchFamily="34" charset="0"/>
            </a:endParaRPr>
          </a:p>
        </p:txBody>
      </p:sp>
      <p:sp>
        <p:nvSpPr>
          <p:cNvPr id="17" name="TextBox 16"/>
          <p:cNvSpPr txBox="1"/>
          <p:nvPr/>
        </p:nvSpPr>
        <p:spPr>
          <a:xfrm>
            <a:off x="7820823" y="4935733"/>
            <a:ext cx="4303679" cy="877163"/>
          </a:xfrm>
          <a:prstGeom prst="rect">
            <a:avLst/>
          </a:prstGeom>
          <a:noFill/>
        </p:spPr>
        <p:txBody>
          <a:bodyPr wrap="square" lIns="137160" tIns="68580" rIns="137160" bIns="68580" rtlCol="0">
            <a:spAutoFit/>
          </a:bodyPr>
          <a:lstStyle/>
          <a:p>
            <a:r>
              <a:rPr lang="en-US" sz="4800">
                <a:solidFill>
                  <a:srgbClr val="FF0000"/>
                </a:solidFill>
                <a:latin typeface="Arial" panose="020B0604020202020204" pitchFamily="34" charset="0"/>
                <a:cs typeface="Arial" panose="020B0604020202020204" pitchFamily="34" charset="0"/>
              </a:rPr>
              <a:t> hai phía</a:t>
            </a:r>
            <a:endParaRPr lang="vi-VN" sz="4800">
              <a:latin typeface="Arial" panose="020B0604020202020204" pitchFamily="34" charset="0"/>
              <a:cs typeface="Arial" panose="020B0604020202020204" pitchFamily="34" charset="0"/>
            </a:endParaRPr>
          </a:p>
        </p:txBody>
      </p:sp>
      <p:sp>
        <p:nvSpPr>
          <p:cNvPr id="19" name="TextBox 18"/>
          <p:cNvSpPr txBox="1"/>
          <p:nvPr/>
        </p:nvSpPr>
        <p:spPr>
          <a:xfrm>
            <a:off x="5213664" y="6020397"/>
            <a:ext cx="3498288" cy="877163"/>
          </a:xfrm>
          <a:prstGeom prst="rect">
            <a:avLst/>
          </a:prstGeom>
          <a:noFill/>
        </p:spPr>
        <p:txBody>
          <a:bodyPr wrap="square" lIns="137160" tIns="68580" rIns="137160" bIns="68580" rtlCol="0">
            <a:spAutoFit/>
          </a:bodyPr>
          <a:lstStyle/>
          <a:p>
            <a:r>
              <a:rPr lang="en-US" sz="4800">
                <a:solidFill>
                  <a:srgbClr val="FF0000"/>
                </a:solidFill>
                <a:latin typeface="Arial" panose="020B0604020202020204" pitchFamily="34" charset="0"/>
                <a:cs typeface="Arial" panose="020B0604020202020204" pitchFamily="34" charset="0"/>
              </a:rPr>
              <a:t>phía dưới</a:t>
            </a:r>
            <a:endParaRPr lang="vi-VN" sz="4800">
              <a:latin typeface="Arial" panose="020B0604020202020204" pitchFamily="34" charset="0"/>
              <a:cs typeface="Arial" panose="020B0604020202020204" pitchFamily="34" charset="0"/>
            </a:endParaRPr>
          </a:p>
        </p:txBody>
      </p:sp>
      <p:sp>
        <p:nvSpPr>
          <p:cNvPr id="20" name="TextBox 19"/>
          <p:cNvSpPr txBox="1"/>
          <p:nvPr/>
        </p:nvSpPr>
        <p:spPr>
          <a:xfrm>
            <a:off x="6565505" y="7082112"/>
            <a:ext cx="3191293" cy="877163"/>
          </a:xfrm>
          <a:prstGeom prst="rect">
            <a:avLst/>
          </a:prstGeom>
          <a:noFill/>
        </p:spPr>
        <p:txBody>
          <a:bodyPr wrap="square" lIns="137160" tIns="68580" rIns="137160" bIns="68580" rtlCol="0">
            <a:spAutoFit/>
          </a:bodyPr>
          <a:lstStyle/>
          <a:p>
            <a:r>
              <a:rPr lang="en-US" sz="4800">
                <a:solidFill>
                  <a:srgbClr val="FF0000"/>
                </a:solidFill>
                <a:latin typeface="Arial" panose="020B0604020202020204" pitchFamily="34" charset="0"/>
                <a:cs typeface="Arial" panose="020B0604020202020204" pitchFamily="34" charset="0"/>
              </a:rPr>
              <a:t>phía trên</a:t>
            </a:r>
            <a:endParaRPr lang="vi-VN" sz="4800">
              <a:latin typeface="Arial" panose="020B0604020202020204" pitchFamily="34" charset="0"/>
              <a:cs typeface="Arial" panose="020B0604020202020204" pitchFamily="34" charset="0"/>
            </a:endParaRPr>
          </a:p>
        </p:txBody>
      </p:sp>
      <p:sp>
        <p:nvSpPr>
          <p:cNvPr id="22" name="TextBox 21"/>
          <p:cNvSpPr txBox="1"/>
          <p:nvPr/>
        </p:nvSpPr>
        <p:spPr>
          <a:xfrm>
            <a:off x="1439144" y="8198116"/>
            <a:ext cx="18506055" cy="1492716"/>
          </a:xfrm>
          <a:prstGeom prst="rect">
            <a:avLst/>
          </a:prstGeom>
          <a:noFill/>
        </p:spPr>
        <p:txBody>
          <a:bodyPr wrap="square" lIns="137160" tIns="68580" rIns="137160" bIns="68580" rtlCol="0">
            <a:spAutoFit/>
          </a:bodyPr>
          <a:lstStyle/>
          <a:p>
            <a:r>
              <a:rPr lang="en-US" sz="4400" b="1">
                <a:solidFill>
                  <a:srgbClr val="C00000"/>
                </a:solidFill>
                <a:latin typeface="Arial" panose="020B0604020202020204" pitchFamily="34" charset="0"/>
                <a:cs typeface="Arial" panose="020B0604020202020204" pitchFamily="34" charset="0"/>
              </a:rPr>
              <a:t>=&gt; Hai góc </a:t>
            </a:r>
            <a:r>
              <a:rPr lang="vi-VN" sz="4400" b="1">
                <a:solidFill>
                  <a:srgbClr val="C00000"/>
                </a:solidFill>
                <a:latin typeface="Arial" panose="020B0604020202020204" pitchFamily="34" charset="0"/>
                <a:cs typeface="Arial" panose="020B0604020202020204" pitchFamily="34" charset="0"/>
              </a:rPr>
              <a:t>A</a:t>
            </a:r>
            <a:r>
              <a:rPr lang="en-US" sz="4400" b="1" baseline="-25000">
                <a:solidFill>
                  <a:srgbClr val="C00000"/>
                </a:solidFill>
                <a:latin typeface="Arial" panose="020B0604020202020204" pitchFamily="34" charset="0"/>
                <a:cs typeface="Arial" panose="020B0604020202020204" pitchFamily="34" charset="0"/>
              </a:rPr>
              <a:t>3</a:t>
            </a:r>
            <a:r>
              <a:rPr lang="en-US" sz="4400" b="1">
                <a:solidFill>
                  <a:srgbClr val="C00000"/>
                </a:solidFill>
                <a:latin typeface="Arial" panose="020B0604020202020204" pitchFamily="34" charset="0"/>
                <a:cs typeface="Arial" panose="020B0604020202020204" pitchFamily="34" charset="0"/>
              </a:rPr>
              <a:t> và </a:t>
            </a:r>
            <a:r>
              <a:rPr lang="vi-VN" sz="4400" b="1">
                <a:solidFill>
                  <a:srgbClr val="C00000"/>
                </a:solidFill>
                <a:latin typeface="Arial" panose="020B0604020202020204" pitchFamily="34" charset="0"/>
                <a:cs typeface="Arial" panose="020B0604020202020204" pitchFamily="34" charset="0"/>
              </a:rPr>
              <a:t>B</a:t>
            </a:r>
            <a:r>
              <a:rPr lang="vi-VN" sz="4400" b="1" baseline="-25000">
                <a:solidFill>
                  <a:srgbClr val="C00000"/>
                </a:solidFill>
                <a:latin typeface="Arial" panose="020B0604020202020204" pitchFamily="34" charset="0"/>
                <a:cs typeface="Arial" panose="020B0604020202020204" pitchFamily="34" charset="0"/>
              </a:rPr>
              <a:t>1</a:t>
            </a:r>
            <a:r>
              <a:rPr lang="en-US" sz="4400" b="1">
                <a:solidFill>
                  <a:srgbClr val="C00000"/>
                </a:solidFill>
                <a:latin typeface="Arial" panose="020B0604020202020204" pitchFamily="34" charset="0"/>
                <a:cs typeface="Arial" panose="020B0604020202020204" pitchFamily="34" charset="0"/>
              </a:rPr>
              <a:t>ở vị trí như thế gọi là hai góc so le trong.</a:t>
            </a:r>
            <a:endParaRPr lang="vi-VN" sz="4400" b="1">
              <a:solidFill>
                <a:srgbClr val="C00000"/>
              </a:solidFill>
              <a:latin typeface="Arial" panose="020B0604020202020204" pitchFamily="34" charset="0"/>
              <a:cs typeface="Arial" panose="020B0604020202020204" pitchFamily="34" charset="0"/>
            </a:endParaRPr>
          </a:p>
          <a:p>
            <a:endParaRPr lang="vi-VN" sz="4400">
              <a:latin typeface="Arial" panose="020B0604020202020204" pitchFamily="34" charset="0"/>
              <a:cs typeface="Arial" panose="020B0604020202020204" pitchFamily="34" charset="0"/>
            </a:endParaRPr>
          </a:p>
        </p:txBody>
      </p:sp>
      <p:pic>
        <p:nvPicPr>
          <p:cNvPr id="18" name="Pictur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864" y="-7421"/>
            <a:ext cx="9336504" cy="5029200"/>
          </a:xfrm>
          <a:prstGeom prst="rect">
            <a:avLst/>
          </a:prstGeom>
          <a:noFill/>
          <a:ln>
            <a:noFill/>
          </a:ln>
        </p:spPr>
      </p:pic>
      <p:grpSp>
        <p:nvGrpSpPr>
          <p:cNvPr id="3" name="Group 23">
            <a:extLst>
              <a:ext uri="{FF2B5EF4-FFF2-40B4-BE49-F238E27FC236}">
                <a16:creationId xmlns:a16="http://schemas.microsoft.com/office/drawing/2014/main" id="{CA5C00B0-B2B6-4792-8C67-F8C09471186E}"/>
              </a:ext>
            </a:extLst>
          </p:cNvPr>
          <p:cNvGrpSpPr/>
          <p:nvPr/>
        </p:nvGrpSpPr>
        <p:grpSpPr>
          <a:xfrm rot="5400000">
            <a:off x="13132532" y="4820375"/>
            <a:ext cx="10336869" cy="980528"/>
            <a:chOff x="4871257" y="83128"/>
            <a:chExt cx="7501721" cy="653685"/>
          </a:xfrm>
        </p:grpSpPr>
        <p:sp>
          <p:nvSpPr>
            <p:cNvPr id="2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EF5EE85-C87E-4391-B9D7-C957829925F2}"/>
                </a:ext>
              </a:extLst>
            </p:cNvPr>
            <p:cNvSpPr txBox="1"/>
            <p:nvPr/>
          </p:nvSpPr>
          <p:spPr>
            <a:xfrm>
              <a:off x="5268730" y="229047"/>
              <a:ext cx="7104248" cy="430887"/>
            </a:xfrm>
            <a:prstGeom prst="rect">
              <a:avLst/>
            </a:prstGeom>
            <a:noFill/>
          </p:spPr>
          <p:txBody>
            <a:bodyPr wrap="square">
              <a:spAutoFit/>
            </a:bodyPr>
            <a:lstStyle/>
            <a:p>
              <a:r>
                <a:rPr lang="en-US" sz="3600" b="1">
                  <a:solidFill>
                    <a:srgbClr val="FFFF00"/>
                  </a:solidFill>
                  <a:latin typeface="Arial" panose="020B0604020202020204" pitchFamily="34" charset="0"/>
                  <a:cs typeface="Arial" panose="020B0604020202020204" pitchFamily="34" charset="0"/>
                </a:rPr>
                <a:t>HOẠT ĐỘNG HÌNH THÀNH KIẾN THỨC</a:t>
              </a:r>
              <a:endParaRPr lang="en-US" sz="360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box(in)">
                                      <p:cBhvr>
                                        <p:cTn id="10" dur="500"/>
                                        <p:tgtEl>
                                          <p:spTgt spid="21">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ox(in)">
                                      <p:cBhvr>
                                        <p:cTn id="13" dur="500"/>
                                        <p:tgtEl>
                                          <p:spTgt spid="21">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
                                            <p:txEl>
                                              <p:pRg st="5" end="5"/>
                                            </p:txEl>
                                          </p:spTgt>
                                        </p:tgtEl>
                                        <p:attrNameLst>
                                          <p:attrName>style.visibility</p:attrName>
                                        </p:attrNameLst>
                                      </p:cBhvr>
                                      <p:to>
                                        <p:strVal val="visible"/>
                                      </p:to>
                                    </p:set>
                                    <p:animEffect transition="in" filter="box(in)">
                                      <p:cBhvr>
                                        <p:cTn id="16" dur="500"/>
                                        <p:tgtEl>
                                          <p:spTgt spid="2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17"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578902" y="7232073"/>
            <a:ext cx="4704486" cy="10287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155031" y="856900"/>
            <a:ext cx="5317958" cy="877163"/>
          </a:xfrm>
          <a:prstGeom prst="rect">
            <a:avLst/>
          </a:prstGeom>
          <a:noFill/>
        </p:spPr>
        <p:txBody>
          <a:bodyPr wrap="square" lIns="137160" tIns="68580" rIns="137160" bIns="68580">
            <a:spAutoFit/>
          </a:bodyPr>
          <a:lstStyle/>
          <a:p>
            <a:pPr algn="just"/>
            <a:r>
              <a:rPr lang="vi-VN" sz="4800" b="1">
                <a:solidFill>
                  <a:schemeClr val="accent5">
                    <a:lumMod val="75000"/>
                  </a:schemeClr>
                </a:solidFill>
                <a:latin typeface="Arial" panose="020B0604020202020204" pitchFamily="34" charset="0"/>
                <a:cs typeface="Arial" panose="020B0604020202020204" pitchFamily="34" charset="0"/>
              </a:rPr>
              <a:t>Quan sát hình 36</a:t>
            </a:r>
            <a:endParaRPr lang="en-US" sz="4800" b="1">
              <a:solidFill>
                <a:schemeClr val="accent5">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214515" y="1301896"/>
            <a:ext cx="8200706" cy="877163"/>
          </a:xfrm>
          <a:prstGeom prst="rect">
            <a:avLst/>
          </a:prstGeom>
          <a:noFill/>
        </p:spPr>
        <p:txBody>
          <a:bodyPr wrap="square" lIns="137160" tIns="68580" rIns="137160" bIns="68580">
            <a:spAutoFit/>
          </a:bodyPr>
          <a:lstStyle/>
          <a:p>
            <a:pPr algn="ctr"/>
            <a:r>
              <a:rPr lang="vi-VN" sz="4800">
                <a:latin typeface="Arial" panose="020B0604020202020204" pitchFamily="34" charset="0"/>
                <a:cs typeface="Arial" panose="020B0604020202020204" pitchFamily="34" charset="0"/>
              </a:rPr>
              <a:t> </a:t>
            </a:r>
            <a:endParaRPr lang="vi-VN" sz="4800">
              <a:solidFill>
                <a:schemeClr val="accent5">
                  <a:lumMod val="75000"/>
                </a:schemeClr>
              </a:solidFill>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558" y="433137"/>
            <a:ext cx="7940843" cy="528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949" y="7127876"/>
            <a:ext cx="3269862" cy="3078227"/>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flipH="1">
            <a:off x="312820" y="2598820"/>
            <a:ext cx="8566484" cy="3561350"/>
          </a:xfrm>
          <a:prstGeom prst="cloudCallout">
            <a:avLst>
              <a:gd name="adj1" fmla="val -27782"/>
              <a:gd name="adj2" fmla="val 81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vi-VN">
              <a:solidFill>
                <a:schemeClr val="accent1">
                  <a:lumMod val="50000"/>
                </a:schemeClr>
              </a:solidFill>
              <a:latin typeface="Arial" panose="020B0604020202020204" pitchFamily="34" charset="0"/>
              <a:cs typeface="Arial" panose="020B0604020202020204" pitchFamily="34" charset="0"/>
            </a:endParaRPr>
          </a:p>
        </p:txBody>
      </p:sp>
      <p:sp>
        <p:nvSpPr>
          <p:cNvPr id="22" name="Rectangle 1"/>
          <p:cNvSpPr>
            <a:spLocks noChangeArrowheads="1"/>
          </p:cNvSpPr>
          <p:nvPr/>
        </p:nvSpPr>
        <p:spPr bwMode="auto">
          <a:xfrm>
            <a:off x="1949117" y="3093806"/>
            <a:ext cx="5486400" cy="2723823"/>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lvl="0" algn="ctr" fontAlgn="base">
              <a:spcBef>
                <a:spcPct val="0"/>
              </a:spcBef>
              <a:spcAft>
                <a:spcPct val="0"/>
              </a:spcAft>
            </a:pPr>
            <a:r>
              <a:rPr lang="en-US" sz="4200" b="1">
                <a:solidFill>
                  <a:schemeClr val="accent1">
                    <a:lumMod val="50000"/>
                  </a:schemeClr>
                </a:solidFill>
                <a:latin typeface="Arial" panose="020B0604020202020204" pitchFamily="34" charset="0"/>
                <a:cs typeface="Arial" panose="020B0604020202020204" pitchFamily="34" charset="0"/>
              </a:rPr>
              <a:t>Em hãy nêu và đọc các góc đồng vị, góc so le trên hình vẽ.</a:t>
            </a:r>
            <a:endParaRPr lang="vi-VN" sz="4200" b="1">
              <a:solidFill>
                <a:schemeClr val="accent1">
                  <a:lumMod val="50000"/>
                </a:schemeClr>
              </a:solidFill>
              <a:latin typeface="Arial" pitchFamily="34" charset="0"/>
              <a:cs typeface="Arial" pitchFamily="34" charset="0"/>
            </a:endParaRPr>
          </a:p>
        </p:txBody>
      </p:sp>
      <p:grpSp>
        <p:nvGrpSpPr>
          <p:cNvPr id="3" name="Group 23">
            <a:extLst>
              <a:ext uri="{FF2B5EF4-FFF2-40B4-BE49-F238E27FC236}">
                <a16:creationId xmlns:a16="http://schemas.microsoft.com/office/drawing/2014/main" id="{CA5C00B0-B2B6-4792-8C67-F8C09471186E}"/>
              </a:ext>
            </a:extLst>
          </p:cNvPr>
          <p:cNvGrpSpPr/>
          <p:nvPr/>
        </p:nvGrpSpPr>
        <p:grpSpPr>
          <a:xfrm rot="5400000">
            <a:off x="12575090" y="4827796"/>
            <a:ext cx="10336869" cy="980528"/>
            <a:chOff x="4871257" y="83128"/>
            <a:chExt cx="7501721" cy="653685"/>
          </a:xfrm>
        </p:grpSpPr>
        <p:sp>
          <p:nvSpPr>
            <p:cNvPr id="2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EF5EE85-C87E-4391-B9D7-C957829925F2}"/>
                </a:ext>
              </a:extLst>
            </p:cNvPr>
            <p:cNvSpPr txBox="1"/>
            <p:nvPr/>
          </p:nvSpPr>
          <p:spPr>
            <a:xfrm>
              <a:off x="5268730" y="229047"/>
              <a:ext cx="7104248" cy="430887"/>
            </a:xfrm>
            <a:prstGeom prst="rect">
              <a:avLst/>
            </a:prstGeom>
            <a:noFill/>
          </p:spPr>
          <p:txBody>
            <a:bodyPr wrap="square">
              <a:spAutoFit/>
            </a:bodyPr>
            <a:lstStyle/>
            <a:p>
              <a:r>
                <a:rPr lang="en-US" sz="3600" b="1">
                  <a:solidFill>
                    <a:srgbClr val="FFFF00"/>
                  </a:solidFill>
                  <a:latin typeface="Arial" panose="020B0604020202020204" pitchFamily="34" charset="0"/>
                  <a:cs typeface="Arial" panose="020B0604020202020204" pitchFamily="34" charset="0"/>
                </a:rPr>
                <a:t>HOẠT ĐỘNG HÌNH THÀNH KIẾN THỨC</a:t>
              </a:r>
              <a:endParaRPr lang="en-US" sz="360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par>
                                <p:cTn id="16" presetID="4"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578902" y="7232073"/>
            <a:ext cx="4704486" cy="10287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864" y="0"/>
            <a:ext cx="8903369" cy="528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42212" y="5822604"/>
            <a:ext cx="8451208" cy="2723823"/>
          </a:xfrm>
          <a:prstGeom prst="rect">
            <a:avLst/>
          </a:prstGeom>
        </p:spPr>
        <p:txBody>
          <a:bodyPr wrap="square" lIns="137160" tIns="68580" rIns="137160" bIns="68580">
            <a:spAutoFit/>
          </a:bodyPr>
          <a:lstStyle/>
          <a:p>
            <a:pPr>
              <a:lnSpc>
                <a:spcPct val="200000"/>
              </a:lnSpc>
            </a:pPr>
            <a:r>
              <a:rPr lang="en-US" sz="4200" b="1">
                <a:solidFill>
                  <a:srgbClr val="C00000"/>
                </a:solidFill>
                <a:latin typeface="Arial" panose="020B0604020202020204" pitchFamily="34" charset="0"/>
                <a:cs typeface="Arial" panose="020B0604020202020204" pitchFamily="34" charset="0"/>
              </a:rPr>
              <a:t>- Các cặp góc đồng vị:</a:t>
            </a:r>
          </a:p>
          <a:p>
            <a:pPr>
              <a:lnSpc>
                <a:spcPct val="200000"/>
              </a:lnSpc>
            </a:pPr>
            <a:r>
              <a:rPr lang="en-US" sz="4200" b="1">
                <a:solidFill>
                  <a:srgbClr val="C00000"/>
                </a:solidFill>
                <a:latin typeface="Arial" panose="020B0604020202020204" pitchFamily="34" charset="0"/>
                <a:cs typeface="Arial" panose="020B0604020202020204" pitchFamily="34" charset="0"/>
              </a:rPr>
              <a:t>- Các cặp góc so le trong:</a:t>
            </a:r>
          </a:p>
        </p:txBody>
      </p:sp>
      <p:sp>
        <p:nvSpPr>
          <p:cNvPr id="23" name="TextBox 22"/>
          <p:cNvSpPr txBox="1"/>
          <p:nvPr/>
        </p:nvSpPr>
        <p:spPr>
          <a:xfrm>
            <a:off x="6815189" y="6296143"/>
            <a:ext cx="9968050" cy="784830"/>
          </a:xfrm>
          <a:prstGeom prst="rect">
            <a:avLst/>
          </a:prstGeom>
          <a:noFill/>
        </p:spPr>
        <p:txBody>
          <a:bodyPr wrap="none" lIns="137160" tIns="68580" rIns="137160" bIns="68580" rtlCol="0">
            <a:spAutoFit/>
          </a:bodyPr>
          <a:lstStyle/>
          <a:p>
            <a:r>
              <a:rPr lang="en-US" sz="4200" b="1">
                <a:solidFill>
                  <a:srgbClr val="C00000"/>
                </a:solidFill>
                <a:latin typeface="Arial" panose="020B0604020202020204" pitchFamily="34" charset="0"/>
                <a:cs typeface="Arial" panose="020B0604020202020204" pitchFamily="34" charset="0"/>
              </a:rPr>
              <a:t>A</a:t>
            </a:r>
            <a:r>
              <a:rPr lang="en-US" sz="4200" b="1" baseline="-25000">
                <a:solidFill>
                  <a:srgbClr val="C00000"/>
                </a:solidFill>
                <a:latin typeface="Arial" panose="020B0604020202020204" pitchFamily="34" charset="0"/>
                <a:cs typeface="Arial" panose="020B0604020202020204" pitchFamily="34" charset="0"/>
              </a:rPr>
              <a:t>1</a:t>
            </a:r>
            <a:r>
              <a:rPr lang="en-US" sz="4200" b="1">
                <a:solidFill>
                  <a:srgbClr val="C00000"/>
                </a:solidFill>
                <a:latin typeface="Arial" panose="020B0604020202020204" pitchFamily="34" charset="0"/>
                <a:cs typeface="Arial" panose="020B0604020202020204" pitchFamily="34" charset="0"/>
              </a:rPr>
              <a:t> và B</a:t>
            </a:r>
            <a:r>
              <a:rPr lang="en-US" sz="4200" b="1" baseline="-25000">
                <a:solidFill>
                  <a:srgbClr val="C00000"/>
                </a:solidFill>
                <a:latin typeface="Arial" panose="020B0604020202020204" pitchFamily="34" charset="0"/>
                <a:cs typeface="Arial" panose="020B0604020202020204" pitchFamily="34" charset="0"/>
              </a:rPr>
              <a:t>1</a:t>
            </a:r>
            <a:r>
              <a:rPr lang="en-US" sz="4200" b="1">
                <a:solidFill>
                  <a:srgbClr val="C00000"/>
                </a:solidFill>
                <a:latin typeface="Arial" panose="020B0604020202020204" pitchFamily="34" charset="0"/>
                <a:cs typeface="Arial" panose="020B0604020202020204" pitchFamily="34" charset="0"/>
              </a:rPr>
              <a:t> , A</a:t>
            </a:r>
            <a:r>
              <a:rPr lang="en-US" sz="4200" b="1" baseline="-25000">
                <a:solidFill>
                  <a:srgbClr val="C00000"/>
                </a:solidFill>
                <a:latin typeface="Arial" panose="020B0604020202020204" pitchFamily="34" charset="0"/>
                <a:cs typeface="Arial" panose="020B0604020202020204" pitchFamily="34" charset="0"/>
              </a:rPr>
              <a:t>2</a:t>
            </a:r>
            <a:r>
              <a:rPr lang="en-US" sz="4200" b="1">
                <a:solidFill>
                  <a:srgbClr val="C00000"/>
                </a:solidFill>
                <a:latin typeface="Arial" panose="020B0604020202020204" pitchFamily="34" charset="0"/>
                <a:cs typeface="Arial" panose="020B0604020202020204" pitchFamily="34" charset="0"/>
              </a:rPr>
              <a:t> và B</a:t>
            </a:r>
            <a:r>
              <a:rPr lang="en-US" sz="4200" b="1" baseline="-25000">
                <a:solidFill>
                  <a:srgbClr val="C00000"/>
                </a:solidFill>
                <a:latin typeface="Arial" panose="020B0604020202020204" pitchFamily="34" charset="0"/>
                <a:cs typeface="Arial" panose="020B0604020202020204" pitchFamily="34" charset="0"/>
              </a:rPr>
              <a:t>2</a:t>
            </a:r>
            <a:r>
              <a:rPr lang="en-US" sz="4200" b="1">
                <a:solidFill>
                  <a:srgbClr val="C00000"/>
                </a:solidFill>
                <a:latin typeface="Arial" panose="020B0604020202020204" pitchFamily="34" charset="0"/>
                <a:cs typeface="Arial" panose="020B0604020202020204" pitchFamily="34" charset="0"/>
              </a:rPr>
              <a:t> , A</a:t>
            </a:r>
            <a:r>
              <a:rPr lang="en-US" sz="4200" b="1" baseline="-25000">
                <a:solidFill>
                  <a:srgbClr val="C00000"/>
                </a:solidFill>
                <a:latin typeface="Arial" panose="020B0604020202020204" pitchFamily="34" charset="0"/>
                <a:cs typeface="Arial" panose="020B0604020202020204" pitchFamily="34" charset="0"/>
              </a:rPr>
              <a:t>3</a:t>
            </a:r>
            <a:r>
              <a:rPr lang="en-US" sz="4200" b="1">
                <a:solidFill>
                  <a:srgbClr val="C00000"/>
                </a:solidFill>
                <a:latin typeface="Arial" panose="020B0604020202020204" pitchFamily="34" charset="0"/>
                <a:cs typeface="Arial" panose="020B0604020202020204" pitchFamily="34" charset="0"/>
              </a:rPr>
              <a:t> và B</a:t>
            </a:r>
            <a:r>
              <a:rPr lang="en-US" sz="4200" b="1" baseline="-25000">
                <a:solidFill>
                  <a:srgbClr val="C00000"/>
                </a:solidFill>
                <a:latin typeface="Arial" panose="020B0604020202020204" pitchFamily="34" charset="0"/>
                <a:cs typeface="Arial" panose="020B0604020202020204" pitchFamily="34" charset="0"/>
              </a:rPr>
              <a:t>3</a:t>
            </a:r>
            <a:r>
              <a:rPr lang="en-US" sz="4200" b="1">
                <a:solidFill>
                  <a:srgbClr val="C00000"/>
                </a:solidFill>
                <a:latin typeface="Arial" panose="020B0604020202020204" pitchFamily="34" charset="0"/>
                <a:cs typeface="Arial" panose="020B0604020202020204" pitchFamily="34" charset="0"/>
              </a:rPr>
              <a:t> , A</a:t>
            </a:r>
            <a:r>
              <a:rPr lang="en-US" sz="4200" b="1" baseline="-25000">
                <a:solidFill>
                  <a:srgbClr val="C00000"/>
                </a:solidFill>
                <a:latin typeface="Arial" panose="020B0604020202020204" pitchFamily="34" charset="0"/>
                <a:cs typeface="Arial" panose="020B0604020202020204" pitchFamily="34" charset="0"/>
              </a:rPr>
              <a:t>4</a:t>
            </a:r>
            <a:r>
              <a:rPr lang="en-US" sz="4200" b="1">
                <a:solidFill>
                  <a:srgbClr val="C00000"/>
                </a:solidFill>
                <a:latin typeface="Arial" panose="020B0604020202020204" pitchFamily="34" charset="0"/>
                <a:cs typeface="Arial" panose="020B0604020202020204" pitchFamily="34" charset="0"/>
              </a:rPr>
              <a:t> và B</a:t>
            </a:r>
            <a:r>
              <a:rPr lang="en-US" sz="4200" b="1" baseline="-25000">
                <a:solidFill>
                  <a:srgbClr val="C00000"/>
                </a:solidFill>
                <a:latin typeface="Arial" panose="020B0604020202020204" pitchFamily="34" charset="0"/>
                <a:cs typeface="Arial" panose="020B0604020202020204" pitchFamily="34" charset="0"/>
              </a:rPr>
              <a:t>4.</a:t>
            </a:r>
            <a:endParaRPr lang="vi-VN" sz="4200">
              <a:latin typeface="Arial" panose="020B0604020202020204" pitchFamily="34" charset="0"/>
              <a:cs typeface="Arial" panose="020B0604020202020204" pitchFamily="34" charset="0"/>
            </a:endParaRPr>
          </a:p>
        </p:txBody>
      </p:sp>
      <p:sp>
        <p:nvSpPr>
          <p:cNvPr id="24" name="TextBox 23"/>
          <p:cNvSpPr txBox="1"/>
          <p:nvPr/>
        </p:nvSpPr>
        <p:spPr>
          <a:xfrm>
            <a:off x="7781569" y="7620370"/>
            <a:ext cx="5256760" cy="784830"/>
          </a:xfrm>
          <a:prstGeom prst="rect">
            <a:avLst/>
          </a:prstGeom>
          <a:noFill/>
        </p:spPr>
        <p:txBody>
          <a:bodyPr wrap="square" lIns="137160" tIns="68580" rIns="137160" bIns="68580" rtlCol="0">
            <a:spAutoFit/>
          </a:bodyPr>
          <a:lstStyle/>
          <a:p>
            <a:r>
              <a:rPr lang="en-US" sz="4200" b="1">
                <a:solidFill>
                  <a:srgbClr val="C00000"/>
                </a:solidFill>
                <a:latin typeface="Arial" panose="020B0604020202020204" pitchFamily="34" charset="0"/>
                <a:cs typeface="Arial" panose="020B0604020202020204" pitchFamily="34" charset="0"/>
              </a:rPr>
              <a:t>A</a:t>
            </a:r>
            <a:r>
              <a:rPr lang="en-US" sz="4200" b="1" baseline="-25000">
                <a:solidFill>
                  <a:srgbClr val="C00000"/>
                </a:solidFill>
                <a:latin typeface="Arial" panose="020B0604020202020204" pitchFamily="34" charset="0"/>
                <a:cs typeface="Arial" panose="020B0604020202020204" pitchFamily="34" charset="0"/>
              </a:rPr>
              <a:t>3</a:t>
            </a:r>
            <a:r>
              <a:rPr lang="en-US" sz="4200" b="1">
                <a:solidFill>
                  <a:srgbClr val="C00000"/>
                </a:solidFill>
                <a:latin typeface="Arial" panose="020B0604020202020204" pitchFamily="34" charset="0"/>
                <a:cs typeface="Arial" panose="020B0604020202020204" pitchFamily="34" charset="0"/>
              </a:rPr>
              <a:t>  và B</a:t>
            </a:r>
            <a:r>
              <a:rPr lang="en-US" sz="4200" b="1" baseline="-25000">
                <a:solidFill>
                  <a:srgbClr val="C00000"/>
                </a:solidFill>
                <a:latin typeface="Arial" panose="020B0604020202020204" pitchFamily="34" charset="0"/>
                <a:cs typeface="Arial" panose="020B0604020202020204" pitchFamily="34" charset="0"/>
              </a:rPr>
              <a:t>1</a:t>
            </a:r>
            <a:r>
              <a:rPr lang="en-US" sz="4200" b="1">
                <a:solidFill>
                  <a:srgbClr val="C00000"/>
                </a:solidFill>
                <a:latin typeface="Arial" panose="020B0604020202020204" pitchFamily="34" charset="0"/>
                <a:cs typeface="Arial" panose="020B0604020202020204" pitchFamily="34" charset="0"/>
              </a:rPr>
              <a:t> , A</a:t>
            </a:r>
            <a:r>
              <a:rPr lang="en-US" sz="4200" b="1" baseline="-25000">
                <a:solidFill>
                  <a:srgbClr val="C00000"/>
                </a:solidFill>
                <a:latin typeface="Arial" panose="020B0604020202020204" pitchFamily="34" charset="0"/>
                <a:cs typeface="Arial" panose="020B0604020202020204" pitchFamily="34" charset="0"/>
              </a:rPr>
              <a:t>2</a:t>
            </a:r>
            <a:r>
              <a:rPr lang="en-US" sz="4200" b="1">
                <a:solidFill>
                  <a:srgbClr val="C00000"/>
                </a:solidFill>
                <a:latin typeface="Arial" panose="020B0604020202020204" pitchFamily="34" charset="0"/>
                <a:cs typeface="Arial" panose="020B0604020202020204" pitchFamily="34" charset="0"/>
              </a:rPr>
              <a:t>  và B</a:t>
            </a:r>
            <a:r>
              <a:rPr lang="en-US" sz="4200" b="1" baseline="-25000">
                <a:solidFill>
                  <a:srgbClr val="C00000"/>
                </a:solidFill>
                <a:latin typeface="Arial" panose="020B0604020202020204" pitchFamily="34" charset="0"/>
                <a:cs typeface="Arial" panose="020B0604020202020204" pitchFamily="34" charset="0"/>
              </a:rPr>
              <a:t>4.</a:t>
            </a:r>
            <a:endParaRPr lang="vi-VN" sz="4200">
              <a:latin typeface="Arial" panose="020B0604020202020204" pitchFamily="34" charset="0"/>
              <a:cs typeface="Arial" panose="020B0604020202020204" pitchFamily="34" charset="0"/>
            </a:endParaRPr>
          </a:p>
        </p:txBody>
      </p:sp>
      <p:grpSp>
        <p:nvGrpSpPr>
          <p:cNvPr id="3" name="Group 24">
            <a:extLst>
              <a:ext uri="{FF2B5EF4-FFF2-40B4-BE49-F238E27FC236}">
                <a16:creationId xmlns:a16="http://schemas.microsoft.com/office/drawing/2014/main" id="{CA5C00B0-B2B6-4792-8C67-F8C09471186E}"/>
              </a:ext>
            </a:extLst>
          </p:cNvPr>
          <p:cNvGrpSpPr/>
          <p:nvPr/>
        </p:nvGrpSpPr>
        <p:grpSpPr>
          <a:xfrm rot="5400000">
            <a:off x="12575090" y="4827796"/>
            <a:ext cx="10336869" cy="980528"/>
            <a:chOff x="4871257" y="83128"/>
            <a:chExt cx="7501721" cy="653685"/>
          </a:xfrm>
        </p:grpSpPr>
        <p:sp>
          <p:nvSpPr>
            <p:cNvPr id="26"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EF5EE85-C87E-4391-B9D7-C957829925F2}"/>
                </a:ext>
              </a:extLst>
            </p:cNvPr>
            <p:cNvSpPr txBox="1"/>
            <p:nvPr/>
          </p:nvSpPr>
          <p:spPr>
            <a:xfrm>
              <a:off x="5268730" y="229047"/>
              <a:ext cx="7104248" cy="430887"/>
            </a:xfrm>
            <a:prstGeom prst="rect">
              <a:avLst/>
            </a:prstGeom>
            <a:noFill/>
          </p:spPr>
          <p:txBody>
            <a:bodyPr wrap="square">
              <a:spAutoFit/>
            </a:bodyPr>
            <a:lstStyle/>
            <a:p>
              <a:r>
                <a:rPr lang="en-US" sz="3600" b="1">
                  <a:solidFill>
                    <a:srgbClr val="FFFF00"/>
                  </a:solidFill>
                  <a:latin typeface="Arial" panose="020B0604020202020204" pitchFamily="34" charset="0"/>
                  <a:cs typeface="Arial" panose="020B0604020202020204" pitchFamily="34" charset="0"/>
                </a:rPr>
                <a:t>HOẠT ĐỘNG HÌNH THÀNH KIẾN THỨC</a:t>
              </a:r>
              <a:endParaRPr lang="en-US" sz="360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1038" y="909878"/>
            <a:ext cx="8880528" cy="5483171"/>
          </a:xfrm>
          <a:prstGeom prst="rect">
            <a:avLst/>
          </a:prstGeom>
          <a:noFill/>
          <a:ln>
            <a:noFill/>
          </a:ln>
        </p:spPr>
      </p:pic>
      <p:sp>
        <p:nvSpPr>
          <p:cNvPr id="5" name="TextBox 4"/>
          <p:cNvSpPr txBox="1"/>
          <p:nvPr/>
        </p:nvSpPr>
        <p:spPr>
          <a:xfrm>
            <a:off x="718088" y="394560"/>
            <a:ext cx="11626313" cy="1477319"/>
          </a:xfrm>
          <a:prstGeom prst="rect">
            <a:avLst/>
          </a:prstGeom>
          <a:noFill/>
        </p:spPr>
        <p:txBody>
          <a:bodyPr wrap="square" lIns="91431" tIns="45716" rIns="91431" bIns="45716" rtlCol="0">
            <a:spAutoFit/>
          </a:bodyPr>
          <a:lstStyle/>
          <a:p>
            <a:r>
              <a:rPr lang="en-US" sz="4500" b="1">
                <a:solidFill>
                  <a:schemeClr val="accent5">
                    <a:lumMod val="50000"/>
                  </a:schemeClr>
                </a:solidFill>
                <a:latin typeface="Arial" panose="020B0604020202020204" pitchFamily="34" charset="0"/>
                <a:cs typeface="Arial" panose="020B0604020202020204" pitchFamily="34" charset="0"/>
              </a:rPr>
              <a:t>Điền vào dấu (…),  hoàn thành nhận xét sau:</a:t>
            </a:r>
          </a:p>
        </p:txBody>
      </p:sp>
      <p:sp>
        <p:nvSpPr>
          <p:cNvPr id="7" name="TextBox 6"/>
          <p:cNvSpPr txBox="1"/>
          <p:nvPr/>
        </p:nvSpPr>
        <p:spPr>
          <a:xfrm>
            <a:off x="830448" y="6345912"/>
            <a:ext cx="16302927" cy="3000813"/>
          </a:xfrm>
          <a:prstGeom prst="rect">
            <a:avLst/>
          </a:prstGeom>
          <a:noFill/>
        </p:spPr>
        <p:txBody>
          <a:bodyPr wrap="square" lIns="91431" tIns="45716" rIns="91431" bIns="45716" rtlCol="0">
            <a:spAutoFit/>
          </a:bodyPr>
          <a:lstStyle/>
          <a:p>
            <a:pPr>
              <a:lnSpc>
                <a:spcPct val="150000"/>
              </a:lnSpc>
            </a:pPr>
            <a:r>
              <a:rPr lang="vi-VN" sz="4200" b="1">
                <a:solidFill>
                  <a:schemeClr val="accent1">
                    <a:lumMod val="50000"/>
                  </a:schemeClr>
                </a:solidFill>
                <a:latin typeface="Arial" panose="020B0604020202020204" pitchFamily="34" charset="0"/>
                <a:cs typeface="Arial" panose="020B0604020202020204" pitchFamily="34" charset="0"/>
              </a:rPr>
              <a:t>- Các cặp góc đồng vị là </a:t>
            </a:r>
            <a:r>
              <a:rPr lang="vi-VN" sz="4200" b="1">
                <a:solidFill>
                  <a:srgbClr val="C00000"/>
                </a:solidFill>
                <a:latin typeface="Arial" panose="020B0604020202020204" pitchFamily="34" charset="0"/>
                <a:cs typeface="Arial" panose="020B0604020202020204" pitchFamily="34" charset="0"/>
              </a:rPr>
              <a:t>.........</a:t>
            </a:r>
            <a:r>
              <a:rPr lang="vi-VN" sz="4200" b="1">
                <a:solidFill>
                  <a:schemeClr val="accent1">
                    <a:lumMod val="50000"/>
                  </a:schemeClr>
                </a:solidFill>
                <a:latin typeface="Arial" panose="020B0604020202020204" pitchFamily="34" charset="0"/>
                <a:cs typeface="Arial" panose="020B0604020202020204" pitchFamily="34" charset="0"/>
              </a:rPr>
              <a:t> và</a:t>
            </a:r>
            <a:r>
              <a:rPr lang="vi-VN" sz="4200" b="1" i="1">
                <a:solidFill>
                  <a:schemeClr val="accent1">
                    <a:lumMod val="50000"/>
                  </a:schemeClr>
                </a:solidFill>
                <a:latin typeface="Arial" panose="020B0604020202020204" pitchFamily="34" charset="0"/>
                <a:cs typeface="Arial" panose="020B0604020202020204" pitchFamily="34" charset="0"/>
              </a:rPr>
              <a:t> N</a:t>
            </a:r>
            <a:r>
              <a:rPr lang="vi-VN" sz="4200" b="1" i="1" baseline="-25000">
                <a:solidFill>
                  <a:schemeClr val="accent1">
                    <a:lumMod val="50000"/>
                  </a:schemeClr>
                </a:solidFill>
                <a:latin typeface="Arial" panose="020B0604020202020204" pitchFamily="34" charset="0"/>
                <a:cs typeface="Arial" panose="020B0604020202020204" pitchFamily="34" charset="0"/>
              </a:rPr>
              <a:t>1</a:t>
            </a:r>
            <a:r>
              <a:rPr lang="vi-VN" sz="4200" b="1">
                <a:solidFill>
                  <a:schemeClr val="accent1">
                    <a:lumMod val="50000"/>
                  </a:schemeClr>
                </a:solidFill>
                <a:latin typeface="Arial" panose="020B0604020202020204" pitchFamily="34" charset="0"/>
                <a:cs typeface="Arial" panose="020B0604020202020204" pitchFamily="34" charset="0"/>
              </a:rPr>
              <a:t> ; </a:t>
            </a:r>
            <a:r>
              <a:rPr lang="vi-VN" sz="4200" b="1" i="1">
                <a:solidFill>
                  <a:schemeClr val="accent1">
                    <a:lumMod val="50000"/>
                  </a:schemeClr>
                </a:solidFill>
                <a:latin typeface="Arial" panose="020B0604020202020204" pitchFamily="34" charset="0"/>
                <a:cs typeface="Arial" panose="020B0604020202020204" pitchFamily="34" charset="0"/>
              </a:rPr>
              <a:t>M</a:t>
            </a:r>
            <a:r>
              <a:rPr lang="vi-VN" sz="4200" b="1" i="1" baseline="-25000">
                <a:solidFill>
                  <a:schemeClr val="accent1">
                    <a:lumMod val="50000"/>
                  </a:schemeClr>
                </a:solidFill>
                <a:latin typeface="Arial" panose="020B0604020202020204" pitchFamily="34" charset="0"/>
                <a:cs typeface="Arial" panose="020B0604020202020204" pitchFamily="34" charset="0"/>
              </a:rPr>
              <a:t>2</a:t>
            </a:r>
            <a:r>
              <a:rPr lang="vi-VN" sz="4200" b="1" i="1">
                <a:solidFill>
                  <a:schemeClr val="accent1">
                    <a:lumMod val="50000"/>
                  </a:schemeClr>
                </a:solidFill>
                <a:latin typeface="Arial" panose="020B0604020202020204" pitchFamily="34" charset="0"/>
                <a:cs typeface="Arial" panose="020B0604020202020204" pitchFamily="34" charset="0"/>
              </a:rPr>
              <a:t> </a:t>
            </a:r>
            <a:r>
              <a:rPr lang="vi-VN" sz="4200" b="1">
                <a:solidFill>
                  <a:schemeClr val="accent1">
                    <a:lumMod val="50000"/>
                  </a:schemeClr>
                </a:solidFill>
                <a:latin typeface="Arial" panose="020B0604020202020204" pitchFamily="34" charset="0"/>
                <a:cs typeface="Arial" panose="020B0604020202020204" pitchFamily="34" charset="0"/>
              </a:rPr>
              <a:t>và</a:t>
            </a:r>
            <a:r>
              <a:rPr lang="vi-VN" sz="4200" b="1" i="1">
                <a:solidFill>
                  <a:srgbClr val="C00000"/>
                </a:solidFill>
                <a:latin typeface="Arial" panose="020B0604020202020204" pitchFamily="34" charset="0"/>
                <a:cs typeface="Arial" panose="020B0604020202020204" pitchFamily="34" charset="0"/>
              </a:rPr>
              <a:t> .........</a:t>
            </a:r>
            <a:r>
              <a:rPr lang="vi-VN" sz="4200" b="1">
                <a:solidFill>
                  <a:srgbClr val="C00000"/>
                </a:solidFill>
                <a:latin typeface="Arial" panose="020B0604020202020204" pitchFamily="34" charset="0"/>
                <a:cs typeface="Arial" panose="020B0604020202020204" pitchFamily="34" charset="0"/>
              </a:rPr>
              <a:t>;</a:t>
            </a:r>
            <a:r>
              <a:rPr lang="vi-VN" sz="4200" b="1" i="1">
                <a:solidFill>
                  <a:srgbClr val="C00000"/>
                </a:solidFill>
                <a:latin typeface="Arial" panose="020B0604020202020204" pitchFamily="34" charset="0"/>
                <a:cs typeface="Arial" panose="020B0604020202020204" pitchFamily="34" charset="0"/>
              </a:rPr>
              <a:t> </a:t>
            </a:r>
            <a:r>
              <a:rPr lang="vi-VN" sz="4200" b="1" i="1">
                <a:solidFill>
                  <a:schemeClr val="accent1">
                    <a:lumMod val="50000"/>
                  </a:schemeClr>
                </a:solidFill>
                <a:latin typeface="Arial" panose="020B0604020202020204" pitchFamily="34" charset="0"/>
                <a:cs typeface="Arial" panose="020B0604020202020204" pitchFamily="34" charset="0"/>
              </a:rPr>
              <a:t>M</a:t>
            </a:r>
            <a:r>
              <a:rPr lang="vi-VN" sz="4200" b="1" i="1" baseline="-25000">
                <a:solidFill>
                  <a:schemeClr val="accent1">
                    <a:lumMod val="50000"/>
                  </a:schemeClr>
                </a:solidFill>
                <a:latin typeface="Arial" panose="020B0604020202020204" pitchFamily="34" charset="0"/>
                <a:cs typeface="Arial" panose="020B0604020202020204" pitchFamily="34" charset="0"/>
              </a:rPr>
              <a:t>3</a:t>
            </a:r>
            <a:r>
              <a:rPr lang="vi-VN" sz="4200" b="1" i="1">
                <a:solidFill>
                  <a:schemeClr val="accent1">
                    <a:lumMod val="50000"/>
                  </a:schemeClr>
                </a:solidFill>
                <a:latin typeface="Arial" panose="020B0604020202020204" pitchFamily="34" charset="0"/>
                <a:cs typeface="Arial" panose="020B0604020202020204" pitchFamily="34" charset="0"/>
              </a:rPr>
              <a:t> </a:t>
            </a:r>
            <a:r>
              <a:rPr lang="vi-VN" sz="4200" b="1">
                <a:solidFill>
                  <a:schemeClr val="accent1">
                    <a:lumMod val="50000"/>
                  </a:schemeClr>
                </a:solidFill>
                <a:latin typeface="Arial" panose="020B0604020202020204" pitchFamily="34" charset="0"/>
                <a:cs typeface="Arial" panose="020B0604020202020204" pitchFamily="34" charset="0"/>
              </a:rPr>
              <a:t>và</a:t>
            </a:r>
            <a:r>
              <a:rPr lang="vi-VN" sz="4200" b="1" i="1">
                <a:solidFill>
                  <a:schemeClr val="accent1">
                    <a:lumMod val="50000"/>
                  </a:schemeClr>
                </a:solidFill>
                <a:latin typeface="Arial" panose="020B0604020202020204" pitchFamily="34" charset="0"/>
                <a:cs typeface="Arial" panose="020B0604020202020204" pitchFamily="34" charset="0"/>
              </a:rPr>
              <a:t> </a:t>
            </a:r>
            <a:r>
              <a:rPr lang="vi-VN" sz="4200" b="1" i="1">
                <a:solidFill>
                  <a:srgbClr val="C00000"/>
                </a:solidFill>
                <a:latin typeface="Arial" panose="020B0604020202020204" pitchFamily="34" charset="0"/>
                <a:cs typeface="Arial" panose="020B0604020202020204" pitchFamily="34" charset="0"/>
              </a:rPr>
              <a:t>.........</a:t>
            </a:r>
            <a:r>
              <a:rPr lang="vi-VN" sz="4200" b="1">
                <a:solidFill>
                  <a:schemeClr val="accent1">
                    <a:lumMod val="50000"/>
                  </a:schemeClr>
                </a:solidFill>
                <a:latin typeface="Arial" panose="020B0604020202020204" pitchFamily="34" charset="0"/>
                <a:cs typeface="Arial" panose="020B0604020202020204" pitchFamily="34" charset="0"/>
              </a:rPr>
              <a:t>; </a:t>
            </a:r>
            <a:r>
              <a:rPr lang="vi-VN" sz="4200" b="1">
                <a:solidFill>
                  <a:srgbClr val="C00000"/>
                </a:solidFill>
                <a:latin typeface="Arial" panose="020B0604020202020204" pitchFamily="34" charset="0"/>
                <a:cs typeface="Arial" panose="020B0604020202020204" pitchFamily="34" charset="0"/>
              </a:rPr>
              <a:t>.........</a:t>
            </a:r>
            <a:r>
              <a:rPr lang="vi-VN" sz="4200" b="1">
                <a:solidFill>
                  <a:schemeClr val="accent1">
                    <a:lumMod val="50000"/>
                  </a:schemeClr>
                </a:solidFill>
                <a:latin typeface="Arial" panose="020B0604020202020204" pitchFamily="34" charset="0"/>
                <a:cs typeface="Arial" panose="020B0604020202020204" pitchFamily="34" charset="0"/>
              </a:rPr>
              <a:t>và</a:t>
            </a:r>
            <a:r>
              <a:rPr lang="vi-VN" sz="4200" b="1" i="1">
                <a:solidFill>
                  <a:schemeClr val="accent1">
                    <a:lumMod val="50000"/>
                  </a:schemeClr>
                </a:solidFill>
                <a:latin typeface="Arial" panose="020B0604020202020204" pitchFamily="34" charset="0"/>
                <a:cs typeface="Arial" panose="020B0604020202020204" pitchFamily="34" charset="0"/>
              </a:rPr>
              <a:t> N</a:t>
            </a:r>
            <a:r>
              <a:rPr lang="vi-VN" sz="4200" b="1" i="1" baseline="-25000">
                <a:solidFill>
                  <a:schemeClr val="accent1">
                    <a:lumMod val="50000"/>
                  </a:schemeClr>
                </a:solidFill>
                <a:latin typeface="Arial" panose="020B0604020202020204" pitchFamily="34" charset="0"/>
                <a:cs typeface="Arial" panose="020B0604020202020204" pitchFamily="34" charset="0"/>
              </a:rPr>
              <a:t>4</a:t>
            </a:r>
            <a:r>
              <a:rPr lang="vi-VN" sz="4200" b="1">
                <a:solidFill>
                  <a:schemeClr val="accent1">
                    <a:lumMod val="50000"/>
                  </a:schemeClr>
                </a:solidFill>
                <a:latin typeface="Arial" panose="020B0604020202020204" pitchFamily="34" charset="0"/>
                <a:cs typeface="Arial" panose="020B0604020202020204" pitchFamily="34" charset="0"/>
              </a:rPr>
              <a:t> .</a:t>
            </a:r>
            <a:endParaRPr lang="en-US" sz="4200" b="1">
              <a:solidFill>
                <a:schemeClr val="accent1">
                  <a:lumMod val="50000"/>
                </a:schemeClr>
              </a:solidFill>
              <a:latin typeface="Arial" panose="020B0604020202020204" pitchFamily="34" charset="0"/>
              <a:cs typeface="Arial" panose="020B0604020202020204" pitchFamily="34" charset="0"/>
            </a:endParaRPr>
          </a:p>
          <a:p>
            <a:pPr>
              <a:lnSpc>
                <a:spcPct val="150000"/>
              </a:lnSpc>
            </a:pPr>
            <a:r>
              <a:rPr lang="vi-VN" sz="4200" b="1">
                <a:solidFill>
                  <a:schemeClr val="accent1">
                    <a:lumMod val="50000"/>
                  </a:schemeClr>
                </a:solidFill>
                <a:latin typeface="Arial" panose="020B0604020202020204" pitchFamily="34" charset="0"/>
                <a:cs typeface="Arial" panose="020B0604020202020204" pitchFamily="34" charset="0"/>
              </a:rPr>
              <a:t>- Các cặp góc so le trong là </a:t>
            </a:r>
            <a:r>
              <a:rPr lang="vi-VN" sz="4200" b="1" i="1">
                <a:solidFill>
                  <a:srgbClr val="C00000"/>
                </a:solidFill>
                <a:latin typeface="Arial" panose="020B0604020202020204" pitchFamily="34" charset="0"/>
                <a:cs typeface="Arial" panose="020B0604020202020204" pitchFamily="34" charset="0"/>
              </a:rPr>
              <a:t>..........</a:t>
            </a:r>
            <a:r>
              <a:rPr lang="vi-VN" sz="4200" b="1" i="1">
                <a:solidFill>
                  <a:schemeClr val="accent1">
                    <a:lumMod val="50000"/>
                  </a:schemeClr>
                </a:solidFill>
                <a:latin typeface="Arial" panose="020B0604020202020204" pitchFamily="34" charset="0"/>
                <a:cs typeface="Arial" panose="020B0604020202020204" pitchFamily="34" charset="0"/>
              </a:rPr>
              <a:t> </a:t>
            </a:r>
            <a:r>
              <a:rPr lang="vi-VN" sz="4200" b="1">
                <a:solidFill>
                  <a:schemeClr val="accent1">
                    <a:lumMod val="50000"/>
                  </a:schemeClr>
                </a:solidFill>
                <a:latin typeface="Arial" panose="020B0604020202020204" pitchFamily="34" charset="0"/>
                <a:cs typeface="Arial" panose="020B0604020202020204" pitchFamily="34" charset="0"/>
              </a:rPr>
              <a:t>và</a:t>
            </a:r>
            <a:r>
              <a:rPr lang="vi-VN" sz="4200" b="1" i="1">
                <a:solidFill>
                  <a:schemeClr val="accent1">
                    <a:lumMod val="50000"/>
                  </a:schemeClr>
                </a:solidFill>
                <a:latin typeface="Arial" panose="020B0604020202020204" pitchFamily="34" charset="0"/>
                <a:cs typeface="Arial" panose="020B0604020202020204" pitchFamily="34" charset="0"/>
              </a:rPr>
              <a:t> N</a:t>
            </a:r>
            <a:r>
              <a:rPr lang="vi-VN" sz="4200" b="1" i="1" baseline="-25000">
                <a:solidFill>
                  <a:schemeClr val="accent1">
                    <a:lumMod val="50000"/>
                  </a:schemeClr>
                </a:solidFill>
                <a:latin typeface="Arial" panose="020B0604020202020204" pitchFamily="34" charset="0"/>
                <a:cs typeface="Arial" panose="020B0604020202020204" pitchFamily="34" charset="0"/>
              </a:rPr>
              <a:t>4</a:t>
            </a:r>
            <a:r>
              <a:rPr lang="vi-VN" sz="4200" b="1">
                <a:solidFill>
                  <a:schemeClr val="accent1">
                    <a:lumMod val="50000"/>
                  </a:schemeClr>
                </a:solidFill>
                <a:latin typeface="Arial" panose="020B0604020202020204" pitchFamily="34" charset="0"/>
                <a:cs typeface="Arial" panose="020B0604020202020204" pitchFamily="34" charset="0"/>
              </a:rPr>
              <a:t> ; </a:t>
            </a:r>
            <a:r>
              <a:rPr lang="vi-VN" sz="4200" b="1" i="1">
                <a:solidFill>
                  <a:schemeClr val="accent1">
                    <a:lumMod val="50000"/>
                  </a:schemeClr>
                </a:solidFill>
                <a:latin typeface="Arial" panose="020B0604020202020204" pitchFamily="34" charset="0"/>
                <a:cs typeface="Arial" panose="020B0604020202020204" pitchFamily="34" charset="0"/>
              </a:rPr>
              <a:t>M</a:t>
            </a:r>
            <a:r>
              <a:rPr lang="vi-VN" sz="4200" b="1" i="1" baseline="-25000">
                <a:solidFill>
                  <a:schemeClr val="accent1">
                    <a:lumMod val="50000"/>
                  </a:schemeClr>
                </a:solidFill>
                <a:latin typeface="Arial" panose="020B0604020202020204" pitchFamily="34" charset="0"/>
                <a:cs typeface="Arial" panose="020B0604020202020204" pitchFamily="34" charset="0"/>
              </a:rPr>
              <a:t>3</a:t>
            </a:r>
            <a:r>
              <a:rPr lang="vi-VN" sz="4200" b="1" i="1">
                <a:solidFill>
                  <a:schemeClr val="accent1">
                    <a:lumMod val="50000"/>
                  </a:schemeClr>
                </a:solidFill>
                <a:latin typeface="Arial" panose="020B0604020202020204" pitchFamily="34" charset="0"/>
                <a:cs typeface="Arial" panose="020B0604020202020204" pitchFamily="34" charset="0"/>
              </a:rPr>
              <a:t> </a:t>
            </a:r>
            <a:r>
              <a:rPr lang="vi-VN" sz="4200" b="1">
                <a:solidFill>
                  <a:schemeClr val="accent1">
                    <a:lumMod val="50000"/>
                  </a:schemeClr>
                </a:solidFill>
                <a:latin typeface="Arial" panose="020B0604020202020204" pitchFamily="34" charset="0"/>
                <a:cs typeface="Arial" panose="020B0604020202020204" pitchFamily="34" charset="0"/>
              </a:rPr>
              <a:t>và</a:t>
            </a:r>
            <a:r>
              <a:rPr lang="vi-VN" sz="4200" b="1" i="1">
                <a:solidFill>
                  <a:schemeClr val="accent1">
                    <a:lumMod val="50000"/>
                  </a:schemeClr>
                </a:solidFill>
                <a:latin typeface="Arial" panose="020B0604020202020204" pitchFamily="34" charset="0"/>
                <a:cs typeface="Arial" panose="020B0604020202020204" pitchFamily="34" charset="0"/>
              </a:rPr>
              <a:t> </a:t>
            </a:r>
            <a:r>
              <a:rPr lang="vi-VN" sz="4200" b="1" i="1">
                <a:solidFill>
                  <a:srgbClr val="C00000"/>
                </a:solidFill>
                <a:latin typeface="Arial" panose="020B0604020202020204" pitchFamily="34" charset="0"/>
                <a:cs typeface="Arial" panose="020B0604020202020204" pitchFamily="34" charset="0"/>
              </a:rPr>
              <a:t>........</a:t>
            </a:r>
            <a:endParaRPr lang="en-US" sz="4200" b="1">
              <a:solidFill>
                <a:srgbClr val="C00000"/>
              </a:solidFill>
              <a:latin typeface="Arial" panose="020B0604020202020204" pitchFamily="34" charset="0"/>
              <a:cs typeface="Arial" panose="020B0604020202020204" pitchFamily="34" charset="0"/>
            </a:endParaRPr>
          </a:p>
        </p:txBody>
      </p:sp>
      <p:sp>
        <p:nvSpPr>
          <p:cNvPr id="13" name="TextBox 12"/>
          <p:cNvSpPr txBox="1"/>
          <p:nvPr/>
        </p:nvSpPr>
        <p:spPr>
          <a:xfrm>
            <a:off x="7471395" y="6422547"/>
            <a:ext cx="1461684" cy="738654"/>
          </a:xfrm>
          <a:prstGeom prst="rect">
            <a:avLst/>
          </a:prstGeom>
          <a:noFill/>
        </p:spPr>
        <p:txBody>
          <a:bodyPr wrap="square" lIns="91431" tIns="45716" rIns="91431" bIns="45716" rtlCol="0">
            <a:spAutoFit/>
          </a:bodyPr>
          <a:lstStyle/>
          <a:p>
            <a:r>
              <a:rPr lang="vi-VN" sz="4200" b="1" i="1">
                <a:solidFill>
                  <a:schemeClr val="accent1">
                    <a:lumMod val="50000"/>
                  </a:schemeClr>
                </a:solidFill>
                <a:latin typeface="Arial" panose="020B0604020202020204" pitchFamily="34" charset="0"/>
                <a:cs typeface="Arial" panose="020B0604020202020204" pitchFamily="34" charset="0"/>
              </a:rPr>
              <a:t>M</a:t>
            </a:r>
            <a:r>
              <a:rPr lang="vi-VN" sz="4200" b="1" i="1" baseline="-25000">
                <a:solidFill>
                  <a:schemeClr val="accent1">
                    <a:lumMod val="50000"/>
                  </a:schemeClr>
                </a:solidFill>
                <a:latin typeface="Arial" panose="020B0604020202020204" pitchFamily="34" charset="0"/>
                <a:cs typeface="Arial" panose="020B0604020202020204" pitchFamily="34" charset="0"/>
              </a:rPr>
              <a:t>1</a:t>
            </a:r>
            <a:endParaRPr lang="en-US" sz="4200" b="1">
              <a:solidFill>
                <a:schemeClr val="accent1">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12267875" y="6389929"/>
            <a:ext cx="1786503" cy="738654"/>
          </a:xfrm>
          <a:prstGeom prst="rect">
            <a:avLst/>
          </a:prstGeom>
          <a:noFill/>
        </p:spPr>
        <p:txBody>
          <a:bodyPr wrap="square" lIns="91431" tIns="45716" rIns="91431" bIns="45716" rtlCol="0">
            <a:spAutoFit/>
          </a:bodyPr>
          <a:lstStyle/>
          <a:p>
            <a:r>
              <a:rPr lang="vi-VN" sz="4200" b="1" i="1">
                <a:solidFill>
                  <a:schemeClr val="accent1">
                    <a:lumMod val="50000"/>
                  </a:schemeClr>
                </a:solidFill>
                <a:latin typeface="Arial" panose="020B0604020202020204" pitchFamily="34" charset="0"/>
                <a:cs typeface="Arial" panose="020B0604020202020204" pitchFamily="34" charset="0"/>
              </a:rPr>
              <a:t>N</a:t>
            </a:r>
            <a:r>
              <a:rPr lang="vi-VN" sz="4200" b="1" i="1" baseline="-25000">
                <a:solidFill>
                  <a:schemeClr val="accent1">
                    <a:lumMod val="50000"/>
                  </a:schemeClr>
                </a:solidFill>
                <a:latin typeface="Arial" panose="020B0604020202020204" pitchFamily="34" charset="0"/>
                <a:cs typeface="Arial" panose="020B0604020202020204" pitchFamily="34" charset="0"/>
              </a:rPr>
              <a:t>2</a:t>
            </a:r>
            <a:endParaRPr lang="en-US" sz="4200" b="1">
              <a:solidFill>
                <a:schemeClr val="accent1">
                  <a:lumMod val="5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15415646" y="6389929"/>
            <a:ext cx="1299275" cy="738654"/>
          </a:xfrm>
          <a:prstGeom prst="rect">
            <a:avLst/>
          </a:prstGeom>
          <a:noFill/>
        </p:spPr>
        <p:txBody>
          <a:bodyPr wrap="square" lIns="91431" tIns="45716" rIns="91431" bIns="45716" rtlCol="0">
            <a:spAutoFit/>
          </a:bodyPr>
          <a:lstStyle/>
          <a:p>
            <a:r>
              <a:rPr lang="vi-VN" sz="4200" b="1" i="1">
                <a:solidFill>
                  <a:schemeClr val="accent1">
                    <a:lumMod val="50000"/>
                  </a:schemeClr>
                </a:solidFill>
                <a:latin typeface="Arial" panose="020B0604020202020204" pitchFamily="34" charset="0"/>
                <a:cs typeface="Arial" panose="020B0604020202020204" pitchFamily="34" charset="0"/>
              </a:rPr>
              <a:t>N</a:t>
            </a:r>
            <a:r>
              <a:rPr lang="vi-VN" sz="4200" b="1" i="1" baseline="-25000">
                <a:solidFill>
                  <a:schemeClr val="accent1">
                    <a:lumMod val="50000"/>
                  </a:schemeClr>
                </a:solidFill>
                <a:latin typeface="Arial" panose="020B0604020202020204" pitchFamily="34" charset="0"/>
                <a:cs typeface="Arial" panose="020B0604020202020204" pitchFamily="34" charset="0"/>
              </a:rPr>
              <a:t>3</a:t>
            </a:r>
            <a:endParaRPr lang="en-US" sz="4200" b="1">
              <a:solidFill>
                <a:schemeClr val="accent1">
                  <a:lumMod val="5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997058" y="7371033"/>
            <a:ext cx="1299275" cy="738654"/>
          </a:xfrm>
          <a:prstGeom prst="rect">
            <a:avLst/>
          </a:prstGeom>
          <a:noFill/>
        </p:spPr>
        <p:txBody>
          <a:bodyPr wrap="square" lIns="91431" tIns="45716" rIns="91431" bIns="45716" rtlCol="0">
            <a:spAutoFit/>
          </a:bodyPr>
          <a:lstStyle/>
          <a:p>
            <a:r>
              <a:rPr lang="en-US" sz="4200" b="1" i="1">
                <a:solidFill>
                  <a:schemeClr val="accent1">
                    <a:lumMod val="50000"/>
                  </a:schemeClr>
                </a:solidFill>
                <a:latin typeface="Arial" panose="020B0604020202020204" pitchFamily="34" charset="0"/>
                <a:cs typeface="Arial" panose="020B0604020202020204" pitchFamily="34" charset="0"/>
              </a:rPr>
              <a:t>M</a:t>
            </a:r>
            <a:r>
              <a:rPr lang="en-US" sz="4200" b="1" i="1" baseline="-25000">
                <a:solidFill>
                  <a:schemeClr val="accent1">
                    <a:lumMod val="50000"/>
                  </a:schemeClr>
                </a:solidFill>
                <a:latin typeface="Arial" panose="020B0604020202020204" pitchFamily="34" charset="0"/>
                <a:cs typeface="Arial" panose="020B0604020202020204" pitchFamily="34" charset="0"/>
              </a:rPr>
              <a:t>4</a:t>
            </a:r>
            <a:endParaRPr lang="en-US" sz="4200" b="1">
              <a:solidFill>
                <a:schemeClr val="accent1">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8202237" y="8363186"/>
            <a:ext cx="1705298" cy="738654"/>
          </a:xfrm>
          <a:prstGeom prst="rect">
            <a:avLst/>
          </a:prstGeom>
          <a:noFill/>
        </p:spPr>
        <p:txBody>
          <a:bodyPr wrap="square" lIns="91431" tIns="45716" rIns="91431" bIns="45716" rtlCol="0">
            <a:spAutoFit/>
          </a:bodyPr>
          <a:lstStyle/>
          <a:p>
            <a:r>
              <a:rPr lang="vi-VN" sz="4200" b="1" i="1">
                <a:solidFill>
                  <a:schemeClr val="accent1">
                    <a:lumMod val="50000"/>
                  </a:schemeClr>
                </a:solidFill>
                <a:latin typeface="Arial" panose="020B0604020202020204" pitchFamily="34" charset="0"/>
                <a:cs typeface="Arial" panose="020B0604020202020204" pitchFamily="34" charset="0"/>
              </a:rPr>
              <a:t>M</a:t>
            </a:r>
            <a:r>
              <a:rPr lang="vi-VN" sz="4200" b="1" i="1" baseline="-25000">
                <a:solidFill>
                  <a:schemeClr val="accent1">
                    <a:lumMod val="50000"/>
                  </a:schemeClr>
                </a:solidFill>
                <a:latin typeface="Arial" panose="020B0604020202020204" pitchFamily="34" charset="0"/>
                <a:cs typeface="Arial" panose="020B0604020202020204" pitchFamily="34" charset="0"/>
              </a:rPr>
              <a:t>2</a:t>
            </a:r>
            <a:endParaRPr lang="en-US" sz="4200" b="1">
              <a:solidFill>
                <a:schemeClr val="accent1">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3125652" y="8363186"/>
            <a:ext cx="1624094" cy="738654"/>
          </a:xfrm>
          <a:prstGeom prst="rect">
            <a:avLst/>
          </a:prstGeom>
          <a:noFill/>
        </p:spPr>
        <p:txBody>
          <a:bodyPr wrap="square" lIns="91431" tIns="45716" rIns="91431" bIns="45716" rtlCol="0">
            <a:spAutoFit/>
          </a:bodyPr>
          <a:lstStyle/>
          <a:p>
            <a:r>
              <a:rPr lang="vi-VN" sz="4200" b="1" i="1">
                <a:solidFill>
                  <a:schemeClr val="accent1">
                    <a:lumMod val="50000"/>
                  </a:schemeClr>
                </a:solidFill>
                <a:latin typeface="Arial" panose="020B0604020202020204" pitchFamily="34" charset="0"/>
                <a:cs typeface="Arial" panose="020B0604020202020204" pitchFamily="34" charset="0"/>
              </a:rPr>
              <a:t>N</a:t>
            </a:r>
            <a:r>
              <a:rPr lang="vi-VN" sz="4200" b="1" i="1" baseline="-25000">
                <a:solidFill>
                  <a:schemeClr val="accent1">
                    <a:lumMod val="50000"/>
                  </a:schemeClr>
                </a:solidFill>
                <a:latin typeface="Arial" panose="020B0604020202020204" pitchFamily="34" charset="0"/>
                <a:cs typeface="Arial" panose="020B0604020202020204" pitchFamily="34" charset="0"/>
              </a:rPr>
              <a:t>1</a:t>
            </a:r>
            <a:endParaRPr lang="en-US" sz="4200" b="1">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4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heckerboard(across)">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4" grpId="0"/>
      <p:bldP spid="17" grpId="0"/>
      <p:bldP spid="19"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3098" y="394561"/>
            <a:ext cx="14320434" cy="1477319"/>
          </a:xfrm>
          <a:prstGeom prst="rect">
            <a:avLst/>
          </a:prstGeom>
          <a:noFill/>
        </p:spPr>
        <p:txBody>
          <a:bodyPr wrap="square" lIns="91431" tIns="45716" rIns="91431" bIns="45716" rtlCol="0">
            <a:spAutoFit/>
          </a:bodyPr>
          <a:lstStyle/>
          <a:p>
            <a:pPr algn="ctr"/>
            <a:r>
              <a:rPr lang="en-US" sz="4400" b="1">
                <a:solidFill>
                  <a:schemeClr val="accent5">
                    <a:lumMod val="50000"/>
                  </a:schemeClr>
                </a:solidFill>
                <a:latin typeface="Arial" panose="020B0604020202020204" pitchFamily="34" charset="0"/>
                <a:cs typeface="Arial" panose="020B0604020202020204" pitchFamily="34" charset="0"/>
              </a:rPr>
              <a:t>Em hãy chỉ ra các cặp góc so le trong và các cặp gặp đồng vị trên hình.</a:t>
            </a:r>
            <a:endParaRPr lang="vi-VN" sz="4400" b="1">
              <a:solidFill>
                <a:schemeClr val="accent5">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883403" y="6730500"/>
            <a:ext cx="16846658" cy="2677648"/>
          </a:xfrm>
          <a:prstGeom prst="rect">
            <a:avLst/>
          </a:prstGeom>
          <a:noFill/>
        </p:spPr>
        <p:txBody>
          <a:bodyPr wrap="square" lIns="91431" tIns="45716" rIns="91431" bIns="45716" rtlCol="0">
            <a:spAutoFit/>
          </a:bodyPr>
          <a:lstStyle/>
          <a:p>
            <a:pPr>
              <a:lnSpc>
                <a:spcPct val="200000"/>
              </a:lnSpc>
            </a:pPr>
            <a:r>
              <a:rPr lang="en-US" sz="4200" b="1">
                <a:solidFill>
                  <a:schemeClr val="accent5">
                    <a:lumMod val="50000"/>
                  </a:schemeClr>
                </a:solidFill>
                <a:latin typeface="Arial" panose="020B0604020202020204" pitchFamily="34" charset="0"/>
                <a:cs typeface="Arial" panose="020B0604020202020204" pitchFamily="34" charset="0"/>
              </a:rPr>
              <a:t>- Các cặp góc so le trong là: </a:t>
            </a:r>
            <a:r>
              <a:rPr lang="en-US" sz="4200" b="1" i="1">
                <a:solidFill>
                  <a:schemeClr val="accent5">
                    <a:lumMod val="50000"/>
                  </a:schemeClr>
                </a:solidFill>
                <a:latin typeface="Arial" panose="020B0604020202020204" pitchFamily="34" charset="0"/>
                <a:cs typeface="Arial" panose="020B0604020202020204" pitchFamily="34" charset="0"/>
              </a:rPr>
              <a:t>Q</a:t>
            </a:r>
            <a:r>
              <a:rPr lang="en-US" sz="4200" b="1" i="1" baseline="-25000">
                <a:solidFill>
                  <a:schemeClr val="accent5">
                    <a:lumMod val="50000"/>
                  </a:schemeClr>
                </a:solidFill>
                <a:latin typeface="Arial" panose="020B0604020202020204" pitchFamily="34" charset="0"/>
                <a:cs typeface="Arial" panose="020B0604020202020204" pitchFamily="34" charset="0"/>
              </a:rPr>
              <a:t>1</a:t>
            </a:r>
            <a:r>
              <a:rPr lang="vi-VN" sz="4200" b="1" i="1" baseline="-25000">
                <a:solidFill>
                  <a:schemeClr val="accent5">
                    <a:lumMod val="50000"/>
                  </a:schemeClr>
                </a:solidFill>
                <a:latin typeface="Arial" panose="020B0604020202020204" pitchFamily="34" charset="0"/>
                <a:cs typeface="Arial" panose="020B0604020202020204" pitchFamily="34" charset="0"/>
              </a:rPr>
              <a:t> </a:t>
            </a:r>
            <a:r>
              <a:rPr lang="en-US" sz="4200" b="1">
                <a:solidFill>
                  <a:schemeClr val="accent5">
                    <a:lumMod val="50000"/>
                  </a:schemeClr>
                </a:solidFill>
                <a:latin typeface="Arial" panose="020B0604020202020204" pitchFamily="34" charset="0"/>
                <a:cs typeface="Arial" panose="020B0604020202020204" pitchFamily="34" charset="0"/>
              </a:rPr>
              <a:t>và</a:t>
            </a:r>
            <a:r>
              <a:rPr lang="en-US" sz="4200" b="1" i="1">
                <a:solidFill>
                  <a:schemeClr val="accent5">
                    <a:lumMod val="50000"/>
                  </a:schemeClr>
                </a:solidFill>
                <a:latin typeface="Arial" panose="020B0604020202020204" pitchFamily="34" charset="0"/>
                <a:cs typeface="Arial" panose="020B0604020202020204" pitchFamily="34" charset="0"/>
              </a:rPr>
              <a:t> P</a:t>
            </a:r>
            <a:r>
              <a:rPr lang="en-US" sz="4200" b="1" i="1" baseline="-25000">
                <a:solidFill>
                  <a:schemeClr val="accent5">
                    <a:lumMod val="50000"/>
                  </a:schemeClr>
                </a:solidFill>
                <a:latin typeface="Arial" panose="020B0604020202020204" pitchFamily="34" charset="0"/>
                <a:cs typeface="Arial" panose="020B0604020202020204" pitchFamily="34" charset="0"/>
              </a:rPr>
              <a:t>4</a:t>
            </a:r>
            <a:r>
              <a:rPr lang="en-US" sz="4200" b="1">
                <a:solidFill>
                  <a:schemeClr val="accent5">
                    <a:lumMod val="50000"/>
                  </a:schemeClr>
                </a:solidFill>
                <a:latin typeface="Arial" panose="020B0604020202020204" pitchFamily="34" charset="0"/>
                <a:cs typeface="Arial" panose="020B0604020202020204" pitchFamily="34" charset="0"/>
              </a:rPr>
              <a:t> ,</a:t>
            </a:r>
            <a:r>
              <a:rPr lang="en-US" sz="4200" b="1" i="1">
                <a:solidFill>
                  <a:schemeClr val="accent5">
                    <a:lumMod val="50000"/>
                  </a:schemeClr>
                </a:solidFill>
                <a:latin typeface="Arial" panose="020B0604020202020204" pitchFamily="34" charset="0"/>
                <a:cs typeface="Arial" panose="020B0604020202020204" pitchFamily="34" charset="0"/>
              </a:rPr>
              <a:t> P</a:t>
            </a:r>
            <a:r>
              <a:rPr lang="en-US" sz="4200" b="1" i="1" baseline="-25000">
                <a:solidFill>
                  <a:schemeClr val="accent5">
                    <a:lumMod val="50000"/>
                  </a:schemeClr>
                </a:solidFill>
                <a:latin typeface="Arial" panose="020B0604020202020204" pitchFamily="34" charset="0"/>
                <a:cs typeface="Arial" panose="020B0604020202020204" pitchFamily="34" charset="0"/>
              </a:rPr>
              <a:t>3</a:t>
            </a:r>
            <a:r>
              <a:rPr lang="en-US" sz="4200" b="1" baseline="-25000">
                <a:solidFill>
                  <a:schemeClr val="accent5">
                    <a:lumMod val="50000"/>
                  </a:schemeClr>
                </a:solidFill>
                <a:latin typeface="Arial" panose="020B0604020202020204" pitchFamily="34" charset="0"/>
                <a:cs typeface="Arial" panose="020B0604020202020204" pitchFamily="34" charset="0"/>
              </a:rPr>
              <a:t> </a:t>
            </a:r>
            <a:r>
              <a:rPr lang="en-US" sz="4200" b="1">
                <a:solidFill>
                  <a:schemeClr val="accent5">
                    <a:lumMod val="50000"/>
                  </a:schemeClr>
                </a:solidFill>
                <a:latin typeface="Arial" panose="020B0604020202020204" pitchFamily="34" charset="0"/>
                <a:cs typeface="Arial" panose="020B0604020202020204" pitchFamily="34" charset="0"/>
              </a:rPr>
              <a:t>và </a:t>
            </a:r>
            <a:r>
              <a:rPr lang="en-US" sz="4200" b="1" i="1">
                <a:solidFill>
                  <a:schemeClr val="accent5">
                    <a:lumMod val="50000"/>
                  </a:schemeClr>
                </a:solidFill>
                <a:latin typeface="Arial" panose="020B0604020202020204" pitchFamily="34" charset="0"/>
                <a:cs typeface="Arial" panose="020B0604020202020204" pitchFamily="34" charset="0"/>
              </a:rPr>
              <a:t>Q</a:t>
            </a:r>
            <a:r>
              <a:rPr lang="en-US" sz="4200" b="1" i="1" baseline="-25000">
                <a:solidFill>
                  <a:schemeClr val="accent5">
                    <a:lumMod val="50000"/>
                  </a:schemeClr>
                </a:solidFill>
                <a:latin typeface="Arial" panose="020B0604020202020204" pitchFamily="34" charset="0"/>
                <a:cs typeface="Arial" panose="020B0604020202020204" pitchFamily="34" charset="0"/>
              </a:rPr>
              <a:t>4 </a:t>
            </a:r>
            <a:endParaRPr lang="en-US" sz="4200" b="1">
              <a:solidFill>
                <a:schemeClr val="accent5">
                  <a:lumMod val="50000"/>
                </a:schemeClr>
              </a:solidFill>
              <a:latin typeface="Arial" panose="020B0604020202020204" pitchFamily="34" charset="0"/>
              <a:cs typeface="Arial" panose="020B0604020202020204" pitchFamily="34" charset="0"/>
            </a:endParaRPr>
          </a:p>
          <a:p>
            <a:pPr>
              <a:lnSpc>
                <a:spcPct val="200000"/>
              </a:lnSpc>
            </a:pPr>
            <a:r>
              <a:rPr lang="en-US" sz="4200" b="1">
                <a:solidFill>
                  <a:schemeClr val="accent5">
                    <a:lumMod val="50000"/>
                  </a:schemeClr>
                </a:solidFill>
                <a:latin typeface="Arial" panose="020B0604020202020204" pitchFamily="34" charset="0"/>
                <a:cs typeface="Arial" panose="020B0604020202020204" pitchFamily="34" charset="0"/>
              </a:rPr>
              <a:t>- Các cặp góc đồng vị là: </a:t>
            </a:r>
            <a:r>
              <a:rPr lang="en-US" sz="4200" b="1" i="1">
                <a:solidFill>
                  <a:schemeClr val="accent5">
                    <a:lumMod val="50000"/>
                  </a:schemeClr>
                </a:solidFill>
                <a:latin typeface="Arial" panose="020B0604020202020204" pitchFamily="34" charset="0"/>
                <a:cs typeface="Arial" panose="020B0604020202020204" pitchFamily="34" charset="0"/>
              </a:rPr>
              <a:t>P</a:t>
            </a:r>
            <a:r>
              <a:rPr lang="en-US" sz="4200" b="1" i="1" baseline="-25000">
                <a:solidFill>
                  <a:schemeClr val="accent5">
                    <a:lumMod val="50000"/>
                  </a:schemeClr>
                </a:solidFill>
                <a:latin typeface="Arial" panose="020B0604020202020204" pitchFamily="34" charset="0"/>
                <a:cs typeface="Arial" panose="020B0604020202020204" pitchFamily="34" charset="0"/>
              </a:rPr>
              <a:t>1 </a:t>
            </a:r>
            <a:r>
              <a:rPr lang="en-US" sz="4200" b="1">
                <a:solidFill>
                  <a:schemeClr val="accent5">
                    <a:lumMod val="50000"/>
                  </a:schemeClr>
                </a:solidFill>
                <a:latin typeface="Arial" panose="020B0604020202020204" pitchFamily="34" charset="0"/>
                <a:cs typeface="Arial" panose="020B0604020202020204" pitchFamily="34" charset="0"/>
              </a:rPr>
              <a:t>và</a:t>
            </a:r>
            <a:r>
              <a:rPr lang="en-US" sz="4200" b="1" i="1">
                <a:solidFill>
                  <a:schemeClr val="accent5">
                    <a:lumMod val="50000"/>
                  </a:schemeClr>
                </a:solidFill>
                <a:latin typeface="Arial" panose="020B0604020202020204" pitchFamily="34" charset="0"/>
                <a:cs typeface="Arial" panose="020B0604020202020204" pitchFamily="34" charset="0"/>
              </a:rPr>
              <a:t> Q</a:t>
            </a:r>
            <a:r>
              <a:rPr lang="en-US" sz="4200" b="1" i="1" baseline="-25000">
                <a:solidFill>
                  <a:schemeClr val="accent5">
                    <a:lumMod val="50000"/>
                  </a:schemeClr>
                </a:solidFill>
                <a:latin typeface="Arial" panose="020B0604020202020204" pitchFamily="34" charset="0"/>
                <a:cs typeface="Arial" panose="020B0604020202020204" pitchFamily="34" charset="0"/>
              </a:rPr>
              <a:t>4</a:t>
            </a:r>
            <a:r>
              <a:rPr lang="en-US" sz="4200" b="1">
                <a:solidFill>
                  <a:schemeClr val="accent5">
                    <a:lumMod val="50000"/>
                  </a:schemeClr>
                </a:solidFill>
                <a:latin typeface="Arial" panose="020B0604020202020204" pitchFamily="34" charset="0"/>
                <a:cs typeface="Arial" panose="020B0604020202020204" pitchFamily="34" charset="0"/>
              </a:rPr>
              <a:t> , </a:t>
            </a:r>
            <a:r>
              <a:rPr lang="en-US" sz="4200" b="1" i="1">
                <a:solidFill>
                  <a:schemeClr val="accent5">
                    <a:lumMod val="50000"/>
                  </a:schemeClr>
                </a:solidFill>
                <a:latin typeface="Arial" panose="020B0604020202020204" pitchFamily="34" charset="0"/>
                <a:cs typeface="Arial" panose="020B0604020202020204" pitchFamily="34" charset="0"/>
              </a:rPr>
              <a:t>P</a:t>
            </a:r>
            <a:r>
              <a:rPr lang="en-US" sz="4200" b="1" i="1" baseline="-25000">
                <a:solidFill>
                  <a:schemeClr val="accent5">
                    <a:lumMod val="50000"/>
                  </a:schemeClr>
                </a:solidFill>
                <a:latin typeface="Arial" panose="020B0604020202020204" pitchFamily="34" charset="0"/>
                <a:cs typeface="Arial" panose="020B0604020202020204" pitchFamily="34" charset="0"/>
              </a:rPr>
              <a:t>2  </a:t>
            </a:r>
            <a:r>
              <a:rPr lang="en-US" sz="4200" b="1">
                <a:solidFill>
                  <a:schemeClr val="accent5">
                    <a:lumMod val="50000"/>
                  </a:schemeClr>
                </a:solidFill>
                <a:latin typeface="Arial" panose="020B0604020202020204" pitchFamily="34" charset="0"/>
                <a:cs typeface="Arial" panose="020B0604020202020204" pitchFamily="34" charset="0"/>
              </a:rPr>
              <a:t>và</a:t>
            </a:r>
            <a:r>
              <a:rPr lang="en-US" sz="4200" b="1" i="1">
                <a:solidFill>
                  <a:schemeClr val="accent5">
                    <a:lumMod val="50000"/>
                  </a:schemeClr>
                </a:solidFill>
                <a:latin typeface="Arial" panose="020B0604020202020204" pitchFamily="34" charset="0"/>
                <a:cs typeface="Arial" panose="020B0604020202020204" pitchFamily="34" charset="0"/>
              </a:rPr>
              <a:t> Q</a:t>
            </a:r>
            <a:r>
              <a:rPr lang="en-US" sz="4200" b="1" i="1" baseline="-25000">
                <a:solidFill>
                  <a:schemeClr val="accent5">
                    <a:lumMod val="50000"/>
                  </a:schemeClr>
                </a:solidFill>
                <a:latin typeface="Arial" panose="020B0604020202020204" pitchFamily="34" charset="0"/>
                <a:cs typeface="Arial" panose="020B0604020202020204" pitchFamily="34" charset="0"/>
              </a:rPr>
              <a:t>1</a:t>
            </a:r>
            <a:r>
              <a:rPr lang="en-US" sz="4200" b="1">
                <a:solidFill>
                  <a:schemeClr val="accent5">
                    <a:lumMod val="50000"/>
                  </a:schemeClr>
                </a:solidFill>
                <a:latin typeface="Arial" panose="020B0604020202020204" pitchFamily="34" charset="0"/>
                <a:cs typeface="Arial" panose="020B0604020202020204" pitchFamily="34" charset="0"/>
              </a:rPr>
              <a:t> ,</a:t>
            </a:r>
            <a:r>
              <a:rPr lang="en-US" sz="4200" b="1" baseline="-25000">
                <a:solidFill>
                  <a:schemeClr val="accent5">
                    <a:lumMod val="50000"/>
                  </a:schemeClr>
                </a:solidFill>
                <a:latin typeface="Arial" panose="020B0604020202020204" pitchFamily="34" charset="0"/>
                <a:cs typeface="Arial" panose="020B0604020202020204" pitchFamily="34" charset="0"/>
              </a:rPr>
              <a:t> </a:t>
            </a:r>
            <a:r>
              <a:rPr lang="en-US" sz="4200" b="1" i="1">
                <a:solidFill>
                  <a:schemeClr val="accent5">
                    <a:lumMod val="50000"/>
                  </a:schemeClr>
                </a:solidFill>
                <a:latin typeface="Arial" panose="020B0604020202020204" pitchFamily="34" charset="0"/>
                <a:cs typeface="Arial" panose="020B0604020202020204" pitchFamily="34" charset="0"/>
              </a:rPr>
              <a:t>P</a:t>
            </a:r>
            <a:r>
              <a:rPr lang="en-US" sz="4200" b="1" i="1" baseline="-25000">
                <a:solidFill>
                  <a:schemeClr val="accent5">
                    <a:lumMod val="50000"/>
                  </a:schemeClr>
                </a:solidFill>
                <a:latin typeface="Arial" panose="020B0604020202020204" pitchFamily="34" charset="0"/>
                <a:cs typeface="Arial" panose="020B0604020202020204" pitchFamily="34" charset="0"/>
              </a:rPr>
              <a:t>3</a:t>
            </a:r>
            <a:r>
              <a:rPr lang="en-US" sz="4200" b="1">
                <a:solidFill>
                  <a:schemeClr val="accent5">
                    <a:lumMod val="50000"/>
                  </a:schemeClr>
                </a:solidFill>
                <a:latin typeface="Arial" panose="020B0604020202020204" pitchFamily="34" charset="0"/>
                <a:cs typeface="Arial" panose="020B0604020202020204" pitchFamily="34" charset="0"/>
              </a:rPr>
              <a:t>và</a:t>
            </a:r>
            <a:r>
              <a:rPr lang="en-US" sz="4200" b="1" i="1">
                <a:solidFill>
                  <a:schemeClr val="accent5">
                    <a:lumMod val="50000"/>
                  </a:schemeClr>
                </a:solidFill>
                <a:latin typeface="Arial" panose="020B0604020202020204" pitchFamily="34" charset="0"/>
                <a:cs typeface="Arial" panose="020B0604020202020204" pitchFamily="34" charset="0"/>
              </a:rPr>
              <a:t> Q</a:t>
            </a:r>
            <a:r>
              <a:rPr lang="en-US" sz="4200" b="1" i="1" baseline="-25000">
                <a:solidFill>
                  <a:schemeClr val="accent5">
                    <a:lumMod val="50000"/>
                  </a:schemeClr>
                </a:solidFill>
                <a:latin typeface="Arial" panose="020B0604020202020204" pitchFamily="34" charset="0"/>
                <a:cs typeface="Arial" panose="020B0604020202020204" pitchFamily="34" charset="0"/>
              </a:rPr>
              <a:t>2</a:t>
            </a:r>
            <a:r>
              <a:rPr lang="en-US" sz="4200" b="1">
                <a:solidFill>
                  <a:schemeClr val="accent5">
                    <a:lumMod val="50000"/>
                  </a:schemeClr>
                </a:solidFill>
                <a:latin typeface="Arial" panose="020B0604020202020204" pitchFamily="34" charset="0"/>
                <a:cs typeface="Arial" panose="020B0604020202020204" pitchFamily="34" charset="0"/>
              </a:rPr>
              <a:t> , </a:t>
            </a:r>
            <a:r>
              <a:rPr lang="en-US" sz="4200" b="1" i="1">
                <a:solidFill>
                  <a:schemeClr val="accent5">
                    <a:lumMod val="50000"/>
                  </a:schemeClr>
                </a:solidFill>
                <a:latin typeface="Arial" panose="020B0604020202020204" pitchFamily="34" charset="0"/>
                <a:cs typeface="Arial" panose="020B0604020202020204" pitchFamily="34" charset="0"/>
              </a:rPr>
              <a:t>P</a:t>
            </a:r>
            <a:r>
              <a:rPr lang="en-US" sz="4200" b="1" i="1" baseline="-25000">
                <a:solidFill>
                  <a:schemeClr val="accent5">
                    <a:lumMod val="50000"/>
                  </a:schemeClr>
                </a:solidFill>
                <a:latin typeface="Arial" panose="020B0604020202020204" pitchFamily="34" charset="0"/>
                <a:cs typeface="Arial" panose="020B0604020202020204" pitchFamily="34" charset="0"/>
              </a:rPr>
              <a:t>4  </a:t>
            </a:r>
            <a:r>
              <a:rPr lang="en-US" sz="4200" b="1">
                <a:solidFill>
                  <a:schemeClr val="accent5">
                    <a:lumMod val="50000"/>
                  </a:schemeClr>
                </a:solidFill>
                <a:latin typeface="Arial" panose="020B0604020202020204" pitchFamily="34" charset="0"/>
                <a:cs typeface="Arial" panose="020B0604020202020204" pitchFamily="34" charset="0"/>
              </a:rPr>
              <a:t>và</a:t>
            </a:r>
            <a:r>
              <a:rPr lang="en-US" sz="4200" b="1" i="1">
                <a:solidFill>
                  <a:schemeClr val="accent5">
                    <a:lumMod val="50000"/>
                  </a:schemeClr>
                </a:solidFill>
                <a:latin typeface="Arial" panose="020B0604020202020204" pitchFamily="34" charset="0"/>
                <a:cs typeface="Arial" panose="020B0604020202020204" pitchFamily="34" charset="0"/>
              </a:rPr>
              <a:t> Q</a:t>
            </a:r>
            <a:r>
              <a:rPr lang="en-US" sz="4200" b="1" i="1" baseline="-25000">
                <a:solidFill>
                  <a:schemeClr val="accent5">
                    <a:lumMod val="50000"/>
                  </a:schemeClr>
                </a:solidFill>
                <a:latin typeface="Arial" panose="020B0604020202020204" pitchFamily="34" charset="0"/>
                <a:cs typeface="Arial" panose="020B0604020202020204" pitchFamily="34" charset="0"/>
              </a:rPr>
              <a:t>3</a:t>
            </a:r>
            <a:endParaRPr lang="en-US" sz="4200" b="1">
              <a:solidFill>
                <a:schemeClr val="accent5">
                  <a:lumMod val="50000"/>
                </a:schemeClr>
              </a:solidFill>
              <a:latin typeface="Arial" panose="020B0604020202020204" pitchFamily="34" charset="0"/>
              <a:cs typeface="Arial" panose="020B0604020202020204" pitchFamily="34" charset="0"/>
            </a:endParaRPr>
          </a:p>
        </p:txBody>
      </p:sp>
      <p:pic>
        <p:nvPicPr>
          <p:cNvPr id="6"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0" y="1"/>
            <a:ext cx="3218979" cy="2870726"/>
          </a:xfrm>
          <a:prstGeom prst="rect">
            <a:avLst/>
          </a:prstGeom>
        </p:spPr>
      </p:pic>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696" y="2191172"/>
            <a:ext cx="6480720" cy="41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4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91138"/>
                                        </p:tgtEl>
                                        <p:attrNameLst>
                                          <p:attrName>style.visibility</p:attrName>
                                        </p:attrNameLst>
                                      </p:cBhvr>
                                      <p:to>
                                        <p:strVal val="visible"/>
                                      </p:to>
                                    </p:set>
                                    <p:animEffect transition="in" filter="barn(inVertical)">
                                      <p:cBhvr>
                                        <p:cTn id="14" dur="500"/>
                                        <p:tgtEl>
                                          <p:spTgt spid="9113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1721</TotalTime>
  <Words>2135</Words>
  <Application>Microsoft Office PowerPoint</Application>
  <PresentationFormat>Custom</PresentationFormat>
  <Paragraphs>252</Paragraphs>
  <Slides>40</Slides>
  <Notes>3</Notes>
  <HiddenSlides>0</HiddenSlides>
  <MMClips>23</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Cambria Math</vt:lpstr>
      <vt:lpstr>Calibri</vt:lpstr>
      <vt:lpstr>2_Office Theme</vt:lpstr>
      <vt:lpstr>Equation</vt:lpstr>
      <vt:lpstr> HAI ĐƯỜNG THẲNG SONG SONG</vt:lpstr>
      <vt:lpstr> Hình 33 minh hoạ góc quan sát của người phi công và  góc quan sát của người hoa tiêu khi hướng dẫn máy bay  vào vị trí ở sân bay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Huyền Anh Nguyễn</cp:lastModifiedBy>
  <cp:revision>129</cp:revision>
  <dcterms:created xsi:type="dcterms:W3CDTF">2006-08-16T00:00:00Z</dcterms:created>
  <dcterms:modified xsi:type="dcterms:W3CDTF">2023-01-09T04:03:25Z</dcterms:modified>
  <dc:identifier>DAEwhoOCIrw</dc:identifier>
</cp:coreProperties>
</file>