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2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60" r:id="rId3"/>
    <p:sldId id="259" r:id="rId4"/>
    <p:sldId id="261" r:id="rId5"/>
    <p:sldId id="262" r:id="rId6"/>
    <p:sldId id="269" r:id="rId7"/>
    <p:sldId id="263" r:id="rId8"/>
    <p:sldId id="264" r:id="rId9"/>
    <p:sldId id="265" r:id="rId10"/>
    <p:sldId id="268" r:id="rId11"/>
    <p:sldId id="266" r:id="rId12"/>
    <p:sldId id="270" r:id="rId13"/>
    <p:sldId id="271" r:id="rId14"/>
    <p:sldId id="272" r:id="rId15"/>
    <p:sldId id="273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image" Target="../media/image111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12" Type="http://schemas.openxmlformats.org/officeDocument/2006/relationships/image" Target="../media/image110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5" Type="http://schemas.openxmlformats.org/officeDocument/2006/relationships/image" Target="../media/image126.wmf"/><Relationship Id="rId4" Type="http://schemas.openxmlformats.org/officeDocument/2006/relationships/image" Target="../media/image12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1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83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0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Relationship Id="rId14" Type="http://schemas.openxmlformats.org/officeDocument/2006/relationships/image" Target="../media/image8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1EB93-A978-432B-BD52-B207B2E3732F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47B4-142F-4EF3-9AFB-E6882A049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4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FDF273-103C-46EC-B763-560287505D79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797094-D772-4D86-943F-61709E90C33C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EF2EF8-8E92-46D0-9DE2-BB19DCFF2F81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9CA3446-E17B-4AA7-8514-F0A65F16F01A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0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9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6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3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6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9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6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5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4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8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1CFA-B8F8-4131-91C4-C3FF5F37DE1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7375B-9629-437D-A403-1AC2D0FF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28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12.png"/><Relationship Id="rId2" Type="http://schemas.openxmlformats.org/officeDocument/2006/relationships/tags" Target="../tags/tag1.xml"/><Relationship Id="rId16" Type="http://schemas.openxmlformats.org/officeDocument/2006/relationships/image" Target="../media/image11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wmf"/><Relationship Id="rId5" Type="http://schemas.openxmlformats.org/officeDocument/2006/relationships/image" Target="../media/image6.png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3.bin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2.wmf"/><Relationship Id="rId14" Type="http://schemas.openxmlformats.org/officeDocument/2006/relationships/oleObject" Target="../embeddings/oleObject5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1.wmf"/><Relationship Id="rId26" Type="http://schemas.openxmlformats.org/officeDocument/2006/relationships/image" Target="../media/image94.wmf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00.png"/><Relationship Id="rId34" Type="http://schemas.openxmlformats.org/officeDocument/2006/relationships/image" Target="../media/image98.wmf"/><Relationship Id="rId7" Type="http://schemas.openxmlformats.org/officeDocument/2006/relationships/image" Target="../media/image86.wmf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4.bin"/><Relationship Id="rId33" Type="http://schemas.openxmlformats.org/officeDocument/2006/relationships/oleObject" Target="../embeddings/oleObject98.bin"/><Relationship Id="rId2" Type="http://schemas.openxmlformats.org/officeDocument/2006/relationships/tags" Target="../tags/tag10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29" Type="http://schemas.openxmlformats.org/officeDocument/2006/relationships/oleObject" Target="../embeddings/oleObject9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6.bin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101.png"/><Relationship Id="rId32" Type="http://schemas.openxmlformats.org/officeDocument/2006/relationships/image" Target="../media/image97.wmf"/><Relationship Id="rId5" Type="http://schemas.openxmlformats.org/officeDocument/2006/relationships/image" Target="../media/image6.png"/><Relationship Id="rId15" Type="http://schemas.openxmlformats.org/officeDocument/2006/relationships/oleObject" Target="../embeddings/oleObject90.bin"/><Relationship Id="rId23" Type="http://schemas.openxmlformats.org/officeDocument/2006/relationships/image" Target="../media/image93.wmf"/><Relationship Id="rId28" Type="http://schemas.openxmlformats.org/officeDocument/2006/relationships/image" Target="../media/image95.wmf"/><Relationship Id="rId10" Type="http://schemas.openxmlformats.org/officeDocument/2006/relationships/image" Target="../media/image99.png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7.bin"/><Relationship Id="rId4" Type="http://schemas.openxmlformats.org/officeDocument/2006/relationships/notesSlide" Target="../notesSlides/notesSlide10.xml"/><Relationship Id="rId9" Type="http://schemas.openxmlformats.org/officeDocument/2006/relationships/image" Target="../media/image87.wmf"/><Relationship Id="rId14" Type="http://schemas.openxmlformats.org/officeDocument/2006/relationships/image" Target="../media/image89.wmf"/><Relationship Id="rId22" Type="http://schemas.openxmlformats.org/officeDocument/2006/relationships/oleObject" Target="../embeddings/oleObject93.bin"/><Relationship Id="rId27" Type="http://schemas.openxmlformats.org/officeDocument/2006/relationships/oleObject" Target="../embeddings/oleObject95.bin"/><Relationship Id="rId30" Type="http://schemas.openxmlformats.org/officeDocument/2006/relationships/image" Target="../media/image9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05.bin"/><Relationship Id="rId26" Type="http://schemas.openxmlformats.org/officeDocument/2006/relationships/oleObject" Target="../embeddings/oleObject109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06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2" Type="http://schemas.openxmlformats.org/officeDocument/2006/relationships/tags" Target="../tags/tag11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29" Type="http://schemas.openxmlformats.org/officeDocument/2006/relationships/image" Target="../media/image110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08.bin"/><Relationship Id="rId32" Type="http://schemas.openxmlformats.org/officeDocument/2006/relationships/image" Target="../media/image111.wmf"/><Relationship Id="rId5" Type="http://schemas.openxmlformats.org/officeDocument/2006/relationships/image" Target="../media/image6.png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10.bin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5.wmf"/><Relationship Id="rId31" Type="http://schemas.openxmlformats.org/officeDocument/2006/relationships/oleObject" Target="../embeddings/oleObject111.bin"/><Relationship Id="rId4" Type="http://schemas.openxmlformats.org/officeDocument/2006/relationships/notesSlide" Target="../notesSlides/notesSlide11.xml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7.bin"/><Relationship Id="rId27" Type="http://schemas.openxmlformats.org/officeDocument/2006/relationships/image" Target="../media/image109.wmf"/><Relationship Id="rId30" Type="http://schemas.openxmlformats.org/officeDocument/2006/relationships/image" Target="../media/image11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13.bin"/><Relationship Id="rId5" Type="http://schemas.openxmlformats.org/officeDocument/2006/relationships/image" Target="../media/image112.wmf"/><Relationship Id="rId10" Type="http://schemas.openxmlformats.org/officeDocument/2006/relationships/image" Target="../media/image114.wmf"/><Relationship Id="rId4" Type="http://schemas.openxmlformats.org/officeDocument/2006/relationships/oleObject" Target="../embeddings/oleObject112.bin"/><Relationship Id="rId9" Type="http://schemas.openxmlformats.org/officeDocument/2006/relationships/oleObject" Target="../embeddings/oleObject1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21.bin"/><Relationship Id="rId18" Type="http://schemas.openxmlformats.org/officeDocument/2006/relationships/oleObject" Target="../embeddings/oleObject124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18.wmf"/><Relationship Id="rId17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17.bin"/><Relationship Id="rId11" Type="http://schemas.openxmlformats.org/officeDocument/2006/relationships/oleObject" Target="../embeddings/oleObject120.bin"/><Relationship Id="rId5" Type="http://schemas.openxmlformats.org/officeDocument/2006/relationships/image" Target="../media/image115.wmf"/><Relationship Id="rId15" Type="http://schemas.openxmlformats.org/officeDocument/2006/relationships/image" Target="../media/image119.wmf"/><Relationship Id="rId10" Type="http://schemas.openxmlformats.org/officeDocument/2006/relationships/image" Target="../media/image117.wmf"/><Relationship Id="rId19" Type="http://schemas.openxmlformats.org/officeDocument/2006/relationships/image" Target="../media/image121.wmf"/><Relationship Id="rId4" Type="http://schemas.openxmlformats.org/officeDocument/2006/relationships/oleObject" Target="../embeddings/oleObject116.bin"/><Relationship Id="rId9" Type="http://schemas.openxmlformats.org/officeDocument/2006/relationships/oleObject" Target="../embeddings/oleObject119.bin"/><Relationship Id="rId14" Type="http://schemas.openxmlformats.org/officeDocument/2006/relationships/oleObject" Target="../embeddings/oleObject12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oleObject" Target="../embeddings/oleObject130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23.wmf"/><Relationship Id="rId12" Type="http://schemas.openxmlformats.org/officeDocument/2006/relationships/image" Target="../media/image1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26.bin"/><Relationship Id="rId11" Type="http://schemas.openxmlformats.org/officeDocument/2006/relationships/oleObject" Target="../embeddings/oleObject129.bin"/><Relationship Id="rId5" Type="http://schemas.openxmlformats.org/officeDocument/2006/relationships/image" Target="../media/image122.wmf"/><Relationship Id="rId15" Type="http://schemas.openxmlformats.org/officeDocument/2006/relationships/slide" Target="slide1.xml"/><Relationship Id="rId10" Type="http://schemas.openxmlformats.org/officeDocument/2006/relationships/image" Target="../media/image124.wmf"/><Relationship Id="rId4" Type="http://schemas.openxmlformats.org/officeDocument/2006/relationships/oleObject" Target="../embeddings/oleObject125.bin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slide" Target="slide1.xml"/><Relationship Id="rId5" Type="http://schemas.openxmlformats.org/officeDocument/2006/relationships/image" Target="../media/image127.wmf"/><Relationship Id="rId4" Type="http://schemas.openxmlformats.org/officeDocument/2006/relationships/oleObject" Target="../embeddings/oleObject13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3.wmf"/><Relationship Id="rId34" Type="http://schemas.openxmlformats.org/officeDocument/2006/relationships/image" Target="../media/image26.png"/><Relationship Id="rId7" Type="http://schemas.openxmlformats.org/officeDocument/2006/relationships/image" Target="../media/image1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33" Type="http://schemas.openxmlformats.org/officeDocument/2006/relationships/image" Target="../media/image19.wmf"/><Relationship Id="rId2" Type="http://schemas.openxmlformats.org/officeDocument/2006/relationships/tags" Target="../tags/tag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7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5" Type="http://schemas.openxmlformats.org/officeDocument/2006/relationships/image" Target="../media/image6.png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7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6.bin"/><Relationship Id="rId26" Type="http://schemas.openxmlformats.org/officeDocument/2006/relationships/image" Target="../media/image34.png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5.wmf"/><Relationship Id="rId25" Type="http://schemas.openxmlformats.org/officeDocument/2006/relationships/image" Target="../media/image29.wmf"/><Relationship Id="rId2" Type="http://schemas.openxmlformats.org/officeDocument/2006/relationships/tags" Target="../tags/tag3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9.bin"/><Relationship Id="rId32" Type="http://schemas.openxmlformats.org/officeDocument/2006/relationships/image" Target="../media/image32.wmf"/><Relationship Id="rId5" Type="http://schemas.openxmlformats.org/officeDocument/2006/relationships/image" Target="../media/image6.png"/><Relationship Id="rId15" Type="http://schemas.openxmlformats.org/officeDocument/2006/relationships/image" Target="../media/image24.wmf"/><Relationship Id="rId23" Type="http://schemas.openxmlformats.org/officeDocument/2006/relationships/image" Target="../media/image28.wmf"/><Relationship Id="rId28" Type="http://schemas.openxmlformats.org/officeDocument/2006/relationships/image" Target="../media/image30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6.wmf"/><Relationship Id="rId31" Type="http://schemas.openxmlformats.org/officeDocument/2006/relationships/oleObject" Target="../embeddings/oleObject32.bin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3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9.bin"/><Relationship Id="rId26" Type="http://schemas.openxmlformats.org/officeDocument/2006/relationships/oleObject" Target="../embeddings/oleObject43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2" Type="http://schemas.openxmlformats.org/officeDocument/2006/relationships/tags" Target="../tags/tag4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2.bin"/><Relationship Id="rId5" Type="http://schemas.openxmlformats.org/officeDocument/2006/relationships/image" Target="../media/image6.png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39.wmf"/><Relationship Id="rId4" Type="http://schemas.openxmlformats.org/officeDocument/2006/relationships/notesSlide" Target="../notesSlides/notesSlide4.xml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Relationship Id="rId27" Type="http://schemas.openxmlformats.org/officeDocument/2006/relationships/image" Target="../media/image4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50.bin"/><Relationship Id="rId26" Type="http://schemas.openxmlformats.org/officeDocument/2006/relationships/oleObject" Target="../embeddings/oleObject54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9.wmf"/><Relationship Id="rId25" Type="http://schemas.openxmlformats.org/officeDocument/2006/relationships/image" Target="../media/image53.wmf"/><Relationship Id="rId2" Type="http://schemas.openxmlformats.org/officeDocument/2006/relationships/tags" Target="../tags/tag5.xml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6.wmf"/><Relationship Id="rId24" Type="http://schemas.openxmlformats.org/officeDocument/2006/relationships/oleObject" Target="../embeddings/oleObject53.bin"/><Relationship Id="rId5" Type="http://schemas.openxmlformats.org/officeDocument/2006/relationships/image" Target="../media/image6.png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50.wmf"/><Relationship Id="rId4" Type="http://schemas.openxmlformats.org/officeDocument/2006/relationships/notesSlide" Target="../notesSlides/notesSlide5.xml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5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8.bin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7.wmf"/><Relationship Id="rId5" Type="http://schemas.openxmlformats.org/officeDocument/2006/relationships/image" Target="../media/image6.png"/><Relationship Id="rId10" Type="http://schemas.openxmlformats.org/officeDocument/2006/relationships/oleObject" Target="../embeddings/oleObject57.bin"/><Relationship Id="rId4" Type="http://schemas.openxmlformats.org/officeDocument/2006/relationships/notesSlide" Target="../notesSlides/notesSlide6.xml"/><Relationship Id="rId9" Type="http://schemas.openxmlformats.org/officeDocument/2006/relationships/image" Target="../media/image5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5.bin"/><Relationship Id="rId26" Type="http://schemas.openxmlformats.org/officeDocument/2006/relationships/oleObject" Target="../embeddings/oleObject69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66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64.wmf"/><Relationship Id="rId25" Type="http://schemas.openxmlformats.org/officeDocument/2006/relationships/image" Target="../media/image68.wmf"/><Relationship Id="rId2" Type="http://schemas.openxmlformats.org/officeDocument/2006/relationships/tags" Target="../tags/tag7.xml"/><Relationship Id="rId16" Type="http://schemas.openxmlformats.org/officeDocument/2006/relationships/oleObject" Target="../embeddings/oleObject64.bin"/><Relationship Id="rId20" Type="http://schemas.openxmlformats.org/officeDocument/2006/relationships/oleObject" Target="../embeddings/oleObject66.bin"/><Relationship Id="rId29" Type="http://schemas.openxmlformats.org/officeDocument/2006/relationships/image" Target="../media/image70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1.wmf"/><Relationship Id="rId24" Type="http://schemas.openxmlformats.org/officeDocument/2006/relationships/oleObject" Target="../embeddings/oleObject68.bin"/><Relationship Id="rId5" Type="http://schemas.openxmlformats.org/officeDocument/2006/relationships/image" Target="../media/image6.png"/><Relationship Id="rId15" Type="http://schemas.openxmlformats.org/officeDocument/2006/relationships/image" Target="../media/image63.wmf"/><Relationship Id="rId23" Type="http://schemas.openxmlformats.org/officeDocument/2006/relationships/image" Target="../media/image67.wmf"/><Relationship Id="rId28" Type="http://schemas.openxmlformats.org/officeDocument/2006/relationships/oleObject" Target="../embeddings/oleObject70.bin"/><Relationship Id="rId10" Type="http://schemas.openxmlformats.org/officeDocument/2006/relationships/oleObject" Target="../embeddings/oleObject61.bin"/><Relationship Id="rId19" Type="http://schemas.openxmlformats.org/officeDocument/2006/relationships/image" Target="../media/image65.wmf"/><Relationship Id="rId4" Type="http://schemas.openxmlformats.org/officeDocument/2006/relationships/notesSlide" Target="../notesSlides/notesSlide7.xml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3.bin"/><Relationship Id="rId22" Type="http://schemas.openxmlformats.org/officeDocument/2006/relationships/oleObject" Target="../embeddings/oleObject67.bin"/><Relationship Id="rId27" Type="http://schemas.openxmlformats.org/officeDocument/2006/relationships/image" Target="../media/image6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78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6.wmf"/><Relationship Id="rId25" Type="http://schemas.openxmlformats.org/officeDocument/2006/relationships/image" Target="../media/image80.wmf"/><Relationship Id="rId33" Type="http://schemas.openxmlformats.org/officeDocument/2006/relationships/image" Target="../media/image84.wmf"/><Relationship Id="rId2" Type="http://schemas.openxmlformats.org/officeDocument/2006/relationships/tags" Target="../tags/tag8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82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5" Type="http://schemas.openxmlformats.org/officeDocument/2006/relationships/image" Target="../media/image6.png"/><Relationship Id="rId15" Type="http://schemas.openxmlformats.org/officeDocument/2006/relationships/image" Target="../media/image75.wmf"/><Relationship Id="rId23" Type="http://schemas.openxmlformats.org/officeDocument/2006/relationships/image" Target="../media/image79.wmf"/><Relationship Id="rId28" Type="http://schemas.openxmlformats.org/officeDocument/2006/relationships/oleObject" Target="../embeddings/oleObject82.bin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7.wmf"/><Relationship Id="rId31" Type="http://schemas.openxmlformats.org/officeDocument/2006/relationships/image" Target="../media/image83.wmf"/><Relationship Id="rId4" Type="http://schemas.openxmlformats.org/officeDocument/2006/relationships/notesSlide" Target="../notesSlides/notesSlide8.xml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81.wmf"/><Relationship Id="rId30" Type="http://schemas.openxmlformats.org/officeDocument/2006/relationships/oleObject" Target="../embeddings/oleObject8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5.bin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86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19200" y="1524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-Với giá trị nào của a thì căn thức sau có nghĩa?.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514600" y="533400"/>
            <a:ext cx="5791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53836" y="2514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-Tính: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1000" y="3429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251445"/>
              </p:ext>
            </p:extLst>
          </p:nvPr>
        </p:nvGraphicFramePr>
        <p:xfrm>
          <a:off x="1593273" y="2012584"/>
          <a:ext cx="10541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" name="Equation" r:id="rId6" imgW="533160" imgH="241200" progId="Equation.DSMT4">
                  <p:embed/>
                </p:oleObj>
              </mc:Choice>
              <mc:Fallback>
                <p:oleObj name="Equation" r:id="rId6" imgW="533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273" y="2012584"/>
                        <a:ext cx="1054100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430978"/>
              </p:ext>
            </p:extLst>
          </p:nvPr>
        </p:nvGraphicFramePr>
        <p:xfrm>
          <a:off x="5029200" y="2047220"/>
          <a:ext cx="1281112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" name="Equation" r:id="rId8" imgW="647640" imgH="241200" progId="Equation.DSMT4">
                  <p:embed/>
                </p:oleObj>
              </mc:Choice>
              <mc:Fallback>
                <p:oleObj name="Equation" r:id="rId8" imgW="647640" imgH="24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047220"/>
                        <a:ext cx="1281112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429705"/>
              </p:ext>
            </p:extLst>
          </p:nvPr>
        </p:nvGraphicFramePr>
        <p:xfrm>
          <a:off x="1676400" y="2895600"/>
          <a:ext cx="13303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" name="Equation" r:id="rId10" imgW="672840" imgH="279360" progId="Equation.DSMT4">
                  <p:embed/>
                </p:oleObj>
              </mc:Choice>
              <mc:Fallback>
                <p:oleObj name="Equation" r:id="rId10" imgW="67284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95600"/>
                        <a:ext cx="13303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094007"/>
              </p:ext>
            </p:extLst>
          </p:nvPr>
        </p:nvGraphicFramePr>
        <p:xfrm>
          <a:off x="3990975" y="2917825"/>
          <a:ext cx="14557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" name="Equation" r:id="rId12" imgW="736560" imgH="279360" progId="Equation.DSMT4">
                  <p:embed/>
                </p:oleObj>
              </mc:Choice>
              <mc:Fallback>
                <p:oleObj name="Equation" r:id="rId12" imgW="73656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2917825"/>
                        <a:ext cx="1455738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105527"/>
              </p:ext>
            </p:extLst>
          </p:nvPr>
        </p:nvGraphicFramePr>
        <p:xfrm>
          <a:off x="6391275" y="2830513"/>
          <a:ext cx="168275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" name="Equation" r:id="rId14" imgW="850680" imgH="291960" progId="Equation.DSMT4">
                  <p:embed/>
                </p:oleObj>
              </mc:Choice>
              <mc:Fallback>
                <p:oleObj name="Equation" r:id="rId14" imgW="85068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830513"/>
                        <a:ext cx="168275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31992" y="4102150"/>
                <a:ext cx="7002408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Để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−5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𝑎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có nghĩa thì -5a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0↔⇔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≤0</m:t>
                    </m:r>
                  </m:oMath>
                </a14:m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992" y="4102150"/>
                <a:ext cx="7002408" cy="568169"/>
              </a:xfrm>
              <a:prstGeom prst="rect">
                <a:avLst/>
              </a:prstGeom>
              <a:blipFill rotWithShape="1">
                <a:blip r:embed="rId16"/>
                <a:stretch>
                  <a:fillRect l="-1741" t="-2151" b="-30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180035" y="4135160"/>
            <a:ext cx="46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a)</a:t>
            </a:r>
            <a:endParaRPr lang="en-US" sz="2800"/>
          </a:p>
        </p:txBody>
      </p:sp>
      <p:sp>
        <p:nvSpPr>
          <p:cNvPr id="24" name="TextBox 23"/>
          <p:cNvSpPr txBox="1"/>
          <p:nvPr/>
        </p:nvSpPr>
        <p:spPr>
          <a:xfrm>
            <a:off x="1143000" y="4582180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b</a:t>
            </a:r>
            <a:r>
              <a:rPr lang="en-US" sz="2800" smtClean="0"/>
              <a:t>)</a:t>
            </a:r>
            <a:endParaRPr lang="en-US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45847" y="4526928"/>
                <a:ext cx="7060976" cy="16000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smtClean="0"/>
                  <a:t>Để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+7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ó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𝑛𝑔h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ĩ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𝑡h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ì :</m:t>
                    </m:r>
                  </m:oMath>
                </a14:m>
                <a:endParaRPr lang="en-US" sz="2800" b="0" i="1" smtClean="0">
                  <a:latin typeface="Cambria Math"/>
                  <a:ea typeface="Cambria Math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+7≥0</m:t>
                      </m:r>
                    </m:oMath>
                  </m:oMathPara>
                </a14:m>
                <a:endParaRPr lang="en-US" sz="2800" b="0" i="1" smtClean="0">
                  <a:latin typeface="Cambria Math"/>
                  <a:ea typeface="Cambria Math"/>
                </a:endParaRPr>
              </a:p>
              <a:p>
                <a:pPr algn="just"/>
                <a:r>
                  <a:rPr lang="en-US" sz="2800" b="0" smtClean="0">
                    <a:ea typeface="Cambria Math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⇔3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≥−7⇔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≥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−7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847" y="4526928"/>
                <a:ext cx="7060976" cy="1600053"/>
              </a:xfrm>
              <a:prstGeom prst="rect">
                <a:avLst/>
              </a:prstGeom>
              <a:blipFill rotWithShape="1">
                <a:blip r:embed="rId17"/>
                <a:stretch>
                  <a:fillRect l="-1813" t="-1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5506553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19" grpId="0"/>
      <p:bldP spid="11" grpId="0"/>
      <p:bldP spid="7" grpId="0"/>
      <p:bldP spid="7" grpId="1"/>
      <p:bldP spid="9" grpId="0"/>
      <p:bldP spid="9" grpId="1"/>
      <p:bldP spid="24" grpId="0"/>
      <p:bldP spid="24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57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14400" y="2052935"/>
            <a:ext cx="453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Quy tắc nhân các căn bậc hai:</a:t>
            </a:r>
          </a:p>
        </p:txBody>
      </p:sp>
      <p:sp>
        <p:nvSpPr>
          <p:cNvPr id="10" name="Text Box 102"/>
          <p:cNvSpPr txBox="1">
            <a:spLocks noChangeArrowheads="1"/>
          </p:cNvSpPr>
          <p:nvPr/>
        </p:nvSpPr>
        <p:spPr bwMode="auto">
          <a:xfrm>
            <a:off x="765463" y="2438400"/>
            <a:ext cx="1444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Ví dụ3: </a:t>
            </a:r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5101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Rút gọn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751262"/>
              </p:ext>
            </p:extLst>
          </p:nvPr>
        </p:nvGraphicFramePr>
        <p:xfrm>
          <a:off x="1522267" y="2971800"/>
          <a:ext cx="1905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Equation" r:id="rId6" imgW="825480" imgH="241200" progId="Equation.DSMT4">
                  <p:embed/>
                </p:oleObj>
              </mc:Choice>
              <mc:Fallback>
                <p:oleObj name="Equation" r:id="rId6" imgW="8254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267" y="2971800"/>
                        <a:ext cx="1905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570360"/>
              </p:ext>
            </p:extLst>
          </p:nvPr>
        </p:nvGraphicFramePr>
        <p:xfrm>
          <a:off x="5399809" y="2895600"/>
          <a:ext cx="14636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Equation" r:id="rId8" imgW="634680" imgH="266400" progId="Equation.DSMT4">
                  <p:embed/>
                </p:oleObj>
              </mc:Choice>
              <mc:Fallback>
                <p:oleObj name="Equation" r:id="rId8" imgW="63468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9809" y="2895600"/>
                        <a:ext cx="14636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05200" y="3077289"/>
                <a:ext cx="1447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Với a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0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077289"/>
                <a:ext cx="1447800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630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343400" y="3439970"/>
            <a:ext cx="11049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037545"/>
              </p:ext>
            </p:extLst>
          </p:nvPr>
        </p:nvGraphicFramePr>
        <p:xfrm>
          <a:off x="838200" y="3873500"/>
          <a:ext cx="1905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Equation" r:id="rId11" imgW="825480" imgH="241200" progId="Equation.DSMT4">
                  <p:embed/>
                </p:oleObj>
              </mc:Choice>
              <mc:Fallback>
                <p:oleObj name="Equation" r:id="rId11" imgW="8254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73500"/>
                        <a:ext cx="1905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073531"/>
              </p:ext>
            </p:extLst>
          </p:nvPr>
        </p:nvGraphicFramePr>
        <p:xfrm>
          <a:off x="2690813" y="3906838"/>
          <a:ext cx="1652587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" name="Equation" r:id="rId13" imgW="698400" imgH="228600" progId="Equation.DSMT4">
                  <p:embed/>
                </p:oleObj>
              </mc:Choice>
              <mc:Fallback>
                <p:oleObj name="Equation" r:id="rId13" imgW="6984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813" y="3906838"/>
                        <a:ext cx="1652587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136224"/>
              </p:ext>
            </p:extLst>
          </p:nvPr>
        </p:nvGraphicFramePr>
        <p:xfrm>
          <a:off x="2686050" y="4311650"/>
          <a:ext cx="13525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3" name="Equation" r:id="rId15" imgW="571320" imgH="253800" progId="Equation.DSMT4">
                  <p:embed/>
                </p:oleObj>
              </mc:Choice>
              <mc:Fallback>
                <p:oleObj name="Equation" r:id="rId15" imgW="57132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4311650"/>
                        <a:ext cx="13525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824862"/>
              </p:ext>
            </p:extLst>
          </p:nvPr>
        </p:nvGraphicFramePr>
        <p:xfrm>
          <a:off x="2684462" y="4724400"/>
          <a:ext cx="1052512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4" name="Equation" r:id="rId17" imgW="444240" imgH="253800" progId="Equation.DSMT4">
                  <p:embed/>
                </p:oleObj>
              </mc:Choice>
              <mc:Fallback>
                <p:oleObj name="Equation" r:id="rId17" imgW="44424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2" y="4724400"/>
                        <a:ext cx="1052512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106880"/>
              </p:ext>
            </p:extLst>
          </p:nvPr>
        </p:nvGraphicFramePr>
        <p:xfrm>
          <a:off x="3674486" y="4819794"/>
          <a:ext cx="7508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5"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486" y="4819794"/>
                        <a:ext cx="75088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62200" y="5105400"/>
                <a:ext cx="1447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/>
                  <a:t>Vì a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𝑜</m:t>
                    </m:r>
                  </m:oMath>
                </a14:m>
                <a:endParaRPr lang="en-US" sz="280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5105400"/>
                <a:ext cx="1447800" cy="523220"/>
              </a:xfrm>
              <a:prstGeom prst="rect">
                <a:avLst/>
              </a:prstGeom>
              <a:blipFill rotWithShape="1">
                <a:blip r:embed="rId21"/>
                <a:stretch>
                  <a:fillRect l="-8861" t="-10588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141701" y="5715000"/>
            <a:ext cx="83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834476"/>
              </p:ext>
            </p:extLst>
          </p:nvPr>
        </p:nvGraphicFramePr>
        <p:xfrm>
          <a:off x="1906011" y="5649257"/>
          <a:ext cx="231616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6" name="Equation" r:id="rId22" imgW="1002960" imgH="228600" progId="Equation.DSMT4">
                  <p:embed/>
                </p:oleObj>
              </mc:Choice>
              <mc:Fallback>
                <p:oleObj name="Equation" r:id="rId22" imgW="1002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011" y="5649257"/>
                        <a:ext cx="231616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171700" y="8013700"/>
            <a:ext cx="614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Vậy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209800" y="6029980"/>
                <a:ext cx="170064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/>
                  <a:t>Với a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𝑜</m:t>
                    </m:r>
                  </m:oMath>
                </a14:m>
                <a:endParaRPr lang="en-US" sz="280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6029980"/>
                <a:ext cx="1700645" cy="523220"/>
              </a:xfrm>
              <a:prstGeom prst="rect">
                <a:avLst/>
              </a:prstGeom>
              <a:blipFill rotWithShape="1">
                <a:blip r:embed="rId24"/>
                <a:stretch>
                  <a:fillRect l="-7554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 flipV="1">
            <a:off x="4572000" y="4114800"/>
            <a:ext cx="0" cy="22860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632220"/>
              </p:ext>
            </p:extLst>
          </p:nvPr>
        </p:nvGraphicFramePr>
        <p:xfrm>
          <a:off x="4895850" y="3886200"/>
          <a:ext cx="14636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7" name="Equation" r:id="rId25" imgW="634680" imgH="266400" progId="Equation.DSMT4">
                  <p:embed/>
                </p:oleObj>
              </mc:Choice>
              <mc:Fallback>
                <p:oleObj name="Equation" r:id="rId25" imgW="63468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3886200"/>
                        <a:ext cx="14636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153072"/>
              </p:ext>
            </p:extLst>
          </p:nvPr>
        </p:nvGraphicFramePr>
        <p:xfrm>
          <a:off x="6324600" y="3886200"/>
          <a:ext cx="21939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8" name="Equation" r:id="rId27" imgW="927000" imgH="253800" progId="Equation.DSMT4">
                  <p:embed/>
                </p:oleObj>
              </mc:Choice>
              <mc:Fallback>
                <p:oleObj name="Equation" r:id="rId27" imgW="927000" imgH="253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886200"/>
                        <a:ext cx="219392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410027"/>
              </p:ext>
            </p:extLst>
          </p:nvPr>
        </p:nvGraphicFramePr>
        <p:xfrm>
          <a:off x="6350000" y="4446588"/>
          <a:ext cx="19558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9" name="Equation" r:id="rId29" imgW="825480" imgH="291960" progId="Equation.DSMT4">
                  <p:embed/>
                </p:oleObj>
              </mc:Choice>
              <mc:Fallback>
                <p:oleObj name="Equation" r:id="rId29" imgW="82548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4446588"/>
                        <a:ext cx="19558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880715"/>
              </p:ext>
            </p:extLst>
          </p:nvPr>
        </p:nvGraphicFramePr>
        <p:xfrm>
          <a:off x="6324600" y="5105400"/>
          <a:ext cx="123348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0" name="Equation" r:id="rId31" imgW="520560" imgH="253800" progId="Equation.DSMT4">
                  <p:embed/>
                </p:oleObj>
              </mc:Choice>
              <mc:Fallback>
                <p:oleObj name="Equation" r:id="rId31" imgW="520560" imgH="253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105400"/>
                        <a:ext cx="1233487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486400" y="5410200"/>
            <a:ext cx="83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780880"/>
              </p:ext>
            </p:extLst>
          </p:nvPr>
        </p:nvGraphicFramePr>
        <p:xfrm>
          <a:off x="5322888" y="5802312"/>
          <a:ext cx="2370137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1" name="Equation" r:id="rId33" imgW="1028520" imgH="291960" progId="Equation.DSMT4">
                  <p:embed/>
                </p:oleObj>
              </mc:Choice>
              <mc:Fallback>
                <p:oleObj name="Equation" r:id="rId33" imgW="102852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5802312"/>
                        <a:ext cx="2370137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5876600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14" grpId="0"/>
      <p:bldP spid="15" grpId="0" animBg="1"/>
      <p:bldP spid="19" grpId="0"/>
      <p:bldP spid="20" grpId="0"/>
      <p:bldP spid="25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57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14400" y="2052935"/>
            <a:ext cx="453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Quy tắc nhân các căn bậc hai: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2667000"/>
            <a:ext cx="485286" cy="2931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?4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0" y="2514600"/>
            <a:ext cx="72410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Rút gọn các biểu thức sau (với a và b không âm).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483677"/>
              </p:ext>
            </p:extLst>
          </p:nvPr>
        </p:nvGraphicFramePr>
        <p:xfrm>
          <a:off x="2009775" y="2895600"/>
          <a:ext cx="17859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1" name="Equation" r:id="rId6" imgW="863280" imgH="266400" progId="Equation.DSMT4">
                  <p:embed/>
                </p:oleObj>
              </mc:Choice>
              <mc:Fallback>
                <p:oleObj name="Equation" r:id="rId6" imgW="863280" imgH="266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2895600"/>
                        <a:ext cx="17859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559830"/>
              </p:ext>
            </p:extLst>
          </p:nvPr>
        </p:nvGraphicFramePr>
        <p:xfrm>
          <a:off x="6172200" y="2895600"/>
          <a:ext cx="22907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2" name="Equation" r:id="rId8" imgW="850680" imgH="266400" progId="Equation.DSMT4">
                  <p:embed/>
                </p:oleObj>
              </mc:Choice>
              <mc:Fallback>
                <p:oleObj name="Equation" r:id="rId8" imgW="85068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895600"/>
                        <a:ext cx="22907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886200" y="3301425"/>
            <a:ext cx="1143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338004"/>
              </p:ext>
            </p:extLst>
          </p:nvPr>
        </p:nvGraphicFramePr>
        <p:xfrm>
          <a:off x="727075" y="3460750"/>
          <a:ext cx="205105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3" name="Equation" r:id="rId10" imgW="863280" imgH="266400" progId="Equation.DSMT4">
                  <p:embed/>
                </p:oleObj>
              </mc:Choice>
              <mc:Fallback>
                <p:oleObj name="Equation" r:id="rId10" imgW="86328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3460750"/>
                        <a:ext cx="2051050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636681"/>
              </p:ext>
            </p:extLst>
          </p:nvPr>
        </p:nvGraphicFramePr>
        <p:xfrm>
          <a:off x="2184400" y="3886200"/>
          <a:ext cx="18034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4" name="Equation" r:id="rId12" imgW="761760" imgH="253800" progId="Equation.DSMT4">
                  <p:embed/>
                </p:oleObj>
              </mc:Choice>
              <mc:Fallback>
                <p:oleObj name="Equation" r:id="rId12" imgW="76176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886200"/>
                        <a:ext cx="18034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37473"/>
              </p:ext>
            </p:extLst>
          </p:nvPr>
        </p:nvGraphicFramePr>
        <p:xfrm>
          <a:off x="2198687" y="4375150"/>
          <a:ext cx="138271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" name="Equation" r:id="rId14" imgW="583920" imgH="253800" progId="Equation.DSMT4">
                  <p:embed/>
                </p:oleObj>
              </mc:Choice>
              <mc:Fallback>
                <p:oleObj name="Equation" r:id="rId14" imgW="5839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7" y="4375150"/>
                        <a:ext cx="1382713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995084"/>
              </p:ext>
            </p:extLst>
          </p:nvPr>
        </p:nvGraphicFramePr>
        <p:xfrm>
          <a:off x="2209800" y="4876800"/>
          <a:ext cx="21050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" name="Equation" r:id="rId16" imgW="888840" imgH="279360" progId="Equation.DSMT4">
                  <p:embed/>
                </p:oleObj>
              </mc:Choice>
              <mc:Fallback>
                <p:oleObj name="Equation" r:id="rId16" imgW="88884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76800"/>
                        <a:ext cx="21050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228330"/>
              </p:ext>
            </p:extLst>
          </p:nvPr>
        </p:nvGraphicFramePr>
        <p:xfrm>
          <a:off x="2209800" y="5507038"/>
          <a:ext cx="87153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" name="Equation" r:id="rId18" imgW="368280" imgH="203040" progId="Equation.DSMT4">
                  <p:embed/>
                </p:oleObj>
              </mc:Choice>
              <mc:Fallback>
                <p:oleObj name="Equation" r:id="rId18" imgW="36828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507038"/>
                        <a:ext cx="871537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066800" y="5953780"/>
            <a:ext cx="83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211265"/>
              </p:ext>
            </p:extLst>
          </p:nvPr>
        </p:nvGraphicFramePr>
        <p:xfrm>
          <a:off x="1728788" y="5822950"/>
          <a:ext cx="25209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" name="Equation" r:id="rId20" imgW="1091880" imgH="253800" progId="Equation.DSMT4">
                  <p:embed/>
                </p:oleObj>
              </mc:Choice>
              <mc:Fallback>
                <p:oleObj name="Equation" r:id="rId20" imgW="1091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8" y="5822950"/>
                        <a:ext cx="25209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4572000" y="4114800"/>
            <a:ext cx="0" cy="22860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07063"/>
              </p:ext>
            </p:extLst>
          </p:nvPr>
        </p:nvGraphicFramePr>
        <p:xfrm>
          <a:off x="5181600" y="3581400"/>
          <a:ext cx="22907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" name="Equation" r:id="rId22" imgW="850680" imgH="266400" progId="Equation.DSMT4">
                  <p:embed/>
                </p:oleObj>
              </mc:Choice>
              <mc:Fallback>
                <p:oleObj name="Equation" r:id="rId22" imgW="85068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581400"/>
                        <a:ext cx="22907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171864"/>
              </p:ext>
            </p:extLst>
          </p:nvPr>
        </p:nvGraphicFramePr>
        <p:xfrm>
          <a:off x="6537325" y="4146550"/>
          <a:ext cx="16827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" name="Equation" r:id="rId24" imgW="711000" imgH="253800" progId="Equation.DSMT4">
                  <p:embed/>
                </p:oleObj>
              </mc:Choice>
              <mc:Fallback>
                <p:oleObj name="Equation" r:id="rId24" imgW="7110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4146550"/>
                        <a:ext cx="16827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979726"/>
              </p:ext>
            </p:extLst>
          </p:nvPr>
        </p:nvGraphicFramePr>
        <p:xfrm>
          <a:off x="6553200" y="4679950"/>
          <a:ext cx="12319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1" name="Equation" r:id="rId26" imgW="520560" imgH="253800" progId="Equation.DSMT4">
                  <p:embed/>
                </p:oleObj>
              </mc:Choice>
              <mc:Fallback>
                <p:oleObj name="Equation" r:id="rId26" imgW="52056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679950"/>
                        <a:ext cx="12319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586466"/>
              </p:ext>
            </p:extLst>
          </p:nvPr>
        </p:nvGraphicFramePr>
        <p:xfrm>
          <a:off x="6553200" y="5083175"/>
          <a:ext cx="9318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2" name="Equation" r:id="rId28" imgW="393480" imgH="177480" progId="Equation.DSMT4">
                  <p:embed/>
                </p:oleObj>
              </mc:Choice>
              <mc:Fallback>
                <p:oleObj name="Equation" r:id="rId28" imgW="39348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083175"/>
                        <a:ext cx="9318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391400" y="5029200"/>
                <a:ext cx="182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/>
                  <a:t>Vì a,b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𝑜</m:t>
                    </m:r>
                  </m:oMath>
                </a14:m>
                <a:endParaRPr lang="en-US" sz="280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5029200"/>
                <a:ext cx="1828800" cy="523220"/>
              </a:xfrm>
              <a:prstGeom prst="rect">
                <a:avLst/>
              </a:prstGeom>
              <a:blipFill rotWithShape="1">
                <a:blip r:embed="rId30"/>
                <a:stretch>
                  <a:fillRect l="-7000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5029200" y="5769630"/>
            <a:ext cx="83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002425"/>
              </p:ext>
            </p:extLst>
          </p:nvPr>
        </p:nvGraphicFramePr>
        <p:xfrm>
          <a:off x="5675313" y="5638800"/>
          <a:ext cx="25527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" name="Equation" r:id="rId31" imgW="1104840" imgH="253800" progId="Equation.DSMT4">
                  <p:embed/>
                </p:oleObj>
              </mc:Choice>
              <mc:Fallback>
                <p:oleObj name="Equation" r:id="rId31" imgW="1104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5638800"/>
                        <a:ext cx="25527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4422140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8" grpId="0" animBg="1"/>
      <p:bldP spid="20" grpId="0"/>
      <p:bldP spid="28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vi-VN" dirty="0" smtClean="0"/>
              <a:t>Luyện </a:t>
            </a:r>
            <a:r>
              <a:rPr lang="vi-VN" dirty="0" smtClean="0"/>
              <a:t>tập</a:t>
            </a: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dirty="0" err="1" smtClean="0">
                <a:latin typeface="Arial" charset="0"/>
                <a:cs typeface="Arial" charset="0"/>
              </a:rPr>
              <a:t>Tính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giá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trị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của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biểu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thức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dirty="0" err="1" smtClean="0">
                <a:latin typeface="Arial" charset="0"/>
                <a:cs typeface="Arial" charset="0"/>
              </a:rPr>
              <a:t>Giải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>
                <a:latin typeface="Arial" charset="0"/>
                <a:cs typeface="Arial" charset="0"/>
              </a:rPr>
              <a:t>                       = 5.10.2 =100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638800" y="2057400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4" imgW="1434960" imgH="469800" progId="Equation.3">
                  <p:embed/>
                </p:oleObj>
              </mc:Choice>
              <mc:Fallback>
                <p:oleObj name="Equation" r:id="rId4" imgW="14349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057400"/>
                        <a:ext cx="1435100" cy="469900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524000" y="3276600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6" imgW="1434960" imgH="469800" progId="Equation.3">
                  <p:embed/>
                </p:oleObj>
              </mc:Choice>
              <mc:Fallback>
                <p:oleObj name="Equation" r:id="rId6" imgW="14349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76600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3124200" y="3276600"/>
          <a:ext cx="199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7" imgW="1993680" imgH="469800" progId="Equation.3">
                  <p:embed/>
                </p:oleObj>
              </mc:Choice>
              <mc:Fallback>
                <p:oleObj name="Equation" r:id="rId7" imgW="199368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76600"/>
                        <a:ext cx="199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334000" y="32766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9" imgW="2374560" imgH="469800" progId="Equation.3">
                  <p:embed/>
                </p:oleObj>
              </mc:Choice>
              <mc:Fallback>
                <p:oleObj name="Equation" r:id="rId9" imgW="23745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2766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421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u="sng" dirty="0" err="1" smtClean="0">
                <a:latin typeface="+mn-lt"/>
              </a:rPr>
              <a:t>Luyện</a:t>
            </a:r>
            <a:r>
              <a:rPr lang="en-US" sz="3600" u="sng" dirty="0" smtClean="0">
                <a:latin typeface="+mn-lt"/>
              </a:rPr>
              <a:t> </a:t>
            </a:r>
            <a:r>
              <a:rPr lang="en-US" sz="3600" u="sng" dirty="0" err="1" smtClean="0">
                <a:latin typeface="+mn-lt"/>
              </a:rPr>
              <a:t>tập</a:t>
            </a:r>
            <a:r>
              <a:rPr lang="en-US" sz="3600" u="sng" dirty="0" smtClean="0">
                <a:latin typeface="+mn-lt"/>
              </a:rPr>
              <a:t> 1</a:t>
            </a:r>
            <a:r>
              <a:rPr lang="en-US" sz="3600" dirty="0" smtClean="0">
                <a:latin typeface="+mn-lt"/>
              </a:rPr>
              <a:t>:</a:t>
            </a:r>
            <a:r>
              <a:rPr lang="vi-VN" dirty="0" smtClean="0"/>
              <a:t> </a:t>
            </a:r>
            <a:endParaRPr 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AutoNum type="alphaLcParenR"/>
            </a:pPr>
            <a:r>
              <a:rPr lang="en-US" smtClean="0"/>
              <a:t>Tính: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mtClean="0"/>
              <a:t>Giải:</a:t>
            </a:r>
          </a:p>
          <a:p>
            <a:pPr marL="514350" indent="-514350" eaLnBrk="1" hangingPunct="1">
              <a:buFont typeface="Arial" charset="0"/>
              <a:buNone/>
            </a:pPr>
            <a:endParaRPr lang="en-US" smtClean="0"/>
          </a:p>
          <a:p>
            <a:pPr marL="514350" indent="-514350" eaLnBrk="1" hangingPunct="1">
              <a:buFont typeface="Arial" charset="0"/>
              <a:buNone/>
            </a:pPr>
            <a:r>
              <a:rPr lang="en-US" smtClean="0"/>
              <a:t>b) Tính: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mtClean="0"/>
              <a:t>Giải:  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133600" y="1676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4" imgW="1206360" imgH="469800" progId="Equation.3">
                  <p:embed/>
                </p:oleObj>
              </mc:Choice>
              <mc:Fallback>
                <p:oleObj name="Equation" r:id="rId4" imgW="12063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524000" y="22860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6" imgW="1206360" imgH="469800" progId="Equation.3">
                  <p:embed/>
                </p:oleObj>
              </mc:Choice>
              <mc:Fallback>
                <p:oleObj name="Equation" r:id="rId6" imgW="12063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860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2971800" y="2286000"/>
          <a:ext cx="295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2958840" imgH="533160" progId="Equation.3">
                  <p:embed/>
                </p:oleObj>
              </mc:Choice>
              <mc:Fallback>
                <p:oleObj name="Equation" r:id="rId7" imgW="29588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286000"/>
                        <a:ext cx="295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6096000" y="2362200"/>
          <a:ext cx="182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1384200" imgH="342720" progId="Equation.3">
                  <p:embed/>
                </p:oleObj>
              </mc:Choice>
              <mc:Fallback>
                <p:oleObj name="Equation" r:id="rId9" imgW="138420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362200"/>
                        <a:ext cx="1828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2286000" y="33528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11" imgW="2197080" imgH="533160" progId="Equation.3">
                  <p:embed/>
                </p:oleObj>
              </mc:Choice>
              <mc:Fallback>
                <p:oleObj name="Equation" r:id="rId11" imgW="219708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524000" y="40386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13" imgW="2197080" imgH="533160" progId="Equation.3">
                  <p:embed/>
                </p:oleObj>
              </mc:Choice>
              <mc:Fallback>
                <p:oleObj name="Equation" r:id="rId13" imgW="219708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386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3886200" y="4038600"/>
          <a:ext cx="4660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4" imgW="4660560" imgH="533160" progId="Equation.3">
                  <p:embed/>
                </p:oleObj>
              </mc:Choice>
              <mc:Fallback>
                <p:oleObj name="Equation" r:id="rId14" imgW="46605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038600"/>
                        <a:ext cx="4660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1479550" y="4876800"/>
          <a:ext cx="3632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6" imgW="3632040" imgH="533160" progId="Equation.3">
                  <p:embed/>
                </p:oleObj>
              </mc:Choice>
              <mc:Fallback>
                <p:oleObj name="Equation" r:id="rId16" imgW="36320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4876800"/>
                        <a:ext cx="3632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5486400" y="4953000"/>
          <a:ext cx="173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8" imgW="1739880" imgH="342720" progId="Equation.3">
                  <p:embed/>
                </p:oleObj>
              </mc:Choice>
              <mc:Fallback>
                <p:oleObj name="Equation" r:id="rId18" imgW="173988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53000"/>
                        <a:ext cx="1739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401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vi-VN" u="sng" smtClean="0"/>
              <a:t>Luyện tập</a:t>
            </a:r>
            <a:r>
              <a:rPr lang="en-US" u="sng" smtClean="0"/>
              <a:t>2</a:t>
            </a:r>
            <a:r>
              <a:rPr lang="vi-VN" u="sng" smtClean="0"/>
              <a:t> </a:t>
            </a:r>
            <a:endParaRPr lang="en-US" u="sng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Rút gọn biểu thức: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Giải: 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822700" y="1676400"/>
          <a:ext cx="1765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4" imgW="1765080" imgH="533160" progId="Equation.3">
                  <p:embed/>
                </p:oleObj>
              </mc:Choice>
              <mc:Fallback>
                <p:oleObj name="Equation" r:id="rId4" imgW="176508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1676400"/>
                        <a:ext cx="1765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6096000" y="1752600"/>
          <a:ext cx="939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6" imgW="939600" imgH="431640" progId="Equation.3">
                  <p:embed/>
                </p:oleObj>
              </mc:Choice>
              <mc:Fallback>
                <p:oleObj name="Equation" r:id="rId6" imgW="939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752600"/>
                        <a:ext cx="939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33400" y="3124200"/>
          <a:ext cx="1765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8" imgW="1765080" imgH="533160" progId="Equation.3">
                  <p:embed/>
                </p:oleObj>
              </mc:Choice>
              <mc:Fallback>
                <p:oleObj name="Equation" r:id="rId8" imgW="176508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4200"/>
                        <a:ext cx="1765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2514600" y="3200400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9" imgW="1803240" imgH="533160" progId="Equation.3">
                  <p:embed/>
                </p:oleObj>
              </mc:Choice>
              <mc:Fallback>
                <p:oleObj name="Equation" r:id="rId9" imgW="18032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00400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4648200" y="3276600"/>
          <a:ext cx="215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11" imgW="2158920" imgH="609480" progId="Equation.3">
                  <p:embed/>
                </p:oleObj>
              </mc:Choice>
              <mc:Fallback>
                <p:oleObj name="Equation" r:id="rId11" imgW="215892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276600"/>
                        <a:ext cx="2159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7086600" y="3352800"/>
          <a:ext cx="863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13" imgW="863280" imgH="419040" progId="Equation.3">
                  <p:embed/>
                </p:oleObj>
              </mc:Choice>
              <mc:Fallback>
                <p:oleObj name="Equation" r:id="rId13" imgW="863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352800"/>
                        <a:ext cx="863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Box 11"/>
          <p:cNvSpPr txBox="1">
            <a:spLocks noChangeArrowheads="1"/>
          </p:cNvSpPr>
          <p:nvPr/>
        </p:nvSpPr>
        <p:spPr bwMode="auto">
          <a:xfrm>
            <a:off x="457200" y="571500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/>
              <a:t>Slide 14</a:t>
            </a:r>
            <a:endParaRPr lang="en-US"/>
          </a:p>
        </p:txBody>
      </p:sp>
      <p:sp>
        <p:nvSpPr>
          <p:cNvPr id="13" name="Curved Left Arrow 12">
            <a:hlinkClick r:id="rId15" action="ppaction://hlinksldjump"/>
          </p:cNvPr>
          <p:cNvSpPr/>
          <p:nvPr/>
        </p:nvSpPr>
        <p:spPr>
          <a:xfrm>
            <a:off x="7467600" y="5105400"/>
            <a:ext cx="457200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52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/>
            <a:r>
              <a:rPr lang="en-US" u="sng" smtClean="0"/>
              <a:t>Luyện tập 3</a:t>
            </a:r>
            <a:r>
              <a:rPr lang="en-US" smtClean="0"/>
              <a:t>: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Kết quả của biểu thức:                      là: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                 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mtClean="0"/>
              <a:t>       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mtClean="0"/>
              <a:t>      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4572000" y="1524000"/>
          <a:ext cx="162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4" imgW="1625400" imgH="533160" progId="Equation.3">
                  <p:embed/>
                </p:oleObj>
              </mc:Choice>
              <mc:Fallback>
                <p:oleObj name="Equation" r:id="rId4" imgW="16254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24000"/>
                        <a:ext cx="162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219200" y="1905000"/>
            <a:ext cx="6848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2768600"/>
            <a:ext cx="6848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3632200"/>
            <a:ext cx="6848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" y="4495800"/>
            <a:ext cx="6848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09800" y="2057400"/>
            <a:ext cx="1905000" cy="685800"/>
          </a:xfrm>
          <a:prstGeom prst="roundRect">
            <a:avLst/>
          </a:prstGeom>
          <a:solidFill>
            <a:srgbClr val="00B0F0"/>
          </a:solidFill>
          <a:ln>
            <a:solidFill>
              <a:srgbClr val="7030A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solidFill>
                  <a:srgbClr val="FF0000"/>
                </a:solidFill>
              </a:rPr>
              <a:t>14,4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09800" y="2895600"/>
            <a:ext cx="1905000" cy="685800"/>
          </a:xfrm>
          <a:prstGeom prst="roundRect">
            <a:avLst/>
          </a:prstGeom>
          <a:solidFill>
            <a:srgbClr val="00B0F0"/>
          </a:solidFill>
          <a:ln>
            <a:solidFill>
              <a:srgbClr val="7030A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09800" y="3733800"/>
            <a:ext cx="1905000" cy="685800"/>
          </a:xfrm>
          <a:prstGeom prst="roundRect">
            <a:avLst/>
          </a:prstGeom>
          <a:solidFill>
            <a:srgbClr val="00B0F0"/>
          </a:solidFill>
          <a:ln>
            <a:solidFill>
              <a:srgbClr val="7030A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209800" y="4648200"/>
            <a:ext cx="1905000" cy="685800"/>
          </a:xfrm>
          <a:prstGeom prst="roundRect">
            <a:avLst/>
          </a:prstGeom>
          <a:solidFill>
            <a:srgbClr val="00B0F0"/>
          </a:solidFill>
          <a:ln>
            <a:solidFill>
              <a:srgbClr val="7030A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solidFill>
                  <a:srgbClr val="FF0000"/>
                </a:solidFill>
              </a:rPr>
              <a:t>144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1981200"/>
            <a:ext cx="133882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sai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29200" y="2819400"/>
            <a:ext cx="222368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đúng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05400" y="3657600"/>
            <a:ext cx="133882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sai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5400" y="4572000"/>
            <a:ext cx="133882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sai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281" name="TextBox 19"/>
          <p:cNvSpPr txBox="1">
            <a:spLocks noChangeArrowheads="1"/>
          </p:cNvSpPr>
          <p:nvPr/>
        </p:nvSpPr>
        <p:spPr bwMode="auto">
          <a:xfrm>
            <a:off x="533400" y="5715000"/>
            <a:ext cx="106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/>
              <a:t>Slide 15</a:t>
            </a:r>
            <a:endParaRPr lang="en-US"/>
          </a:p>
        </p:txBody>
      </p:sp>
      <p:sp>
        <p:nvSpPr>
          <p:cNvPr id="21" name="Curved Left Arrow 20">
            <a:hlinkClick r:id="rId6" action="ppaction://hlinksldjump"/>
          </p:cNvPr>
          <p:cNvSpPr/>
          <p:nvPr/>
        </p:nvSpPr>
        <p:spPr>
          <a:xfrm>
            <a:off x="7696200" y="5638800"/>
            <a:ext cx="457200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33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57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4343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Học thuộc bài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488698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Làm bài 17,18,19,20 trang15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33600" y="542038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Chuẩn bị tiết luyện tập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22140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19200" y="1524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-Với giá trị nào của a thì căn thức sau có nghĩa?.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514600" y="533400"/>
            <a:ext cx="5791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53836" y="25908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-Tính: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1000" y="34684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925697"/>
              </p:ext>
            </p:extLst>
          </p:nvPr>
        </p:nvGraphicFramePr>
        <p:xfrm>
          <a:off x="1593273" y="2012584"/>
          <a:ext cx="10541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6" name="Equation" r:id="rId6" imgW="533160" imgH="241200" progId="Equation.DSMT4">
                  <p:embed/>
                </p:oleObj>
              </mc:Choice>
              <mc:Fallback>
                <p:oleObj name="Equation" r:id="rId6" imgW="533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273" y="2012584"/>
                        <a:ext cx="1054100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547414"/>
              </p:ext>
            </p:extLst>
          </p:nvPr>
        </p:nvGraphicFramePr>
        <p:xfrm>
          <a:off x="5029200" y="2047220"/>
          <a:ext cx="1281112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7" name="Equation" r:id="rId8" imgW="647640" imgH="241200" progId="Equation.DSMT4">
                  <p:embed/>
                </p:oleObj>
              </mc:Choice>
              <mc:Fallback>
                <p:oleObj name="Equation" r:id="rId8" imgW="647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047220"/>
                        <a:ext cx="1281112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59882"/>
              </p:ext>
            </p:extLst>
          </p:nvPr>
        </p:nvGraphicFramePr>
        <p:xfrm>
          <a:off x="1849437" y="4037201"/>
          <a:ext cx="13303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8" name="Equation" r:id="rId10" imgW="672840" imgH="279360" progId="Equation.DSMT4">
                  <p:embed/>
                </p:oleObj>
              </mc:Choice>
              <mc:Fallback>
                <p:oleObj name="Equation" r:id="rId10" imgW="6728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7" y="4037201"/>
                        <a:ext cx="13303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004209"/>
              </p:ext>
            </p:extLst>
          </p:nvPr>
        </p:nvGraphicFramePr>
        <p:xfrm>
          <a:off x="3990975" y="2917825"/>
          <a:ext cx="14557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9" name="Equation" r:id="rId12" imgW="736560" imgH="279360" progId="Equation.DSMT4">
                  <p:embed/>
                </p:oleObj>
              </mc:Choice>
              <mc:Fallback>
                <p:oleObj name="Equation" r:id="rId12" imgW="7365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2917825"/>
                        <a:ext cx="1455738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823933"/>
              </p:ext>
            </p:extLst>
          </p:nvPr>
        </p:nvGraphicFramePr>
        <p:xfrm>
          <a:off x="6400800" y="2824701"/>
          <a:ext cx="168275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0" name="Equation" r:id="rId14" imgW="850680" imgH="291960" progId="Equation.DSMT4">
                  <p:embed/>
                </p:oleObj>
              </mc:Choice>
              <mc:Fallback>
                <p:oleObj name="Equation" r:id="rId14" imgW="8506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824701"/>
                        <a:ext cx="168275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139777"/>
              </p:ext>
            </p:extLst>
          </p:nvPr>
        </p:nvGraphicFramePr>
        <p:xfrm>
          <a:off x="3200400" y="4135582"/>
          <a:ext cx="827087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1" name="Equation" r:id="rId16" imgW="419040" imgH="253800" progId="Equation.DSMT4">
                  <p:embed/>
                </p:oleObj>
              </mc:Choice>
              <mc:Fallback>
                <p:oleObj name="Equation" r:id="rId16" imgW="41904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35582"/>
                        <a:ext cx="827087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159217"/>
              </p:ext>
            </p:extLst>
          </p:nvPr>
        </p:nvGraphicFramePr>
        <p:xfrm>
          <a:off x="3962400" y="4200525"/>
          <a:ext cx="7270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2" name="Equation" r:id="rId18" imgW="368280" imgH="203040" progId="Equation.DSMT4">
                  <p:embed/>
                </p:oleObj>
              </mc:Choice>
              <mc:Fallback>
                <p:oleObj name="Equation" r:id="rId18" imgW="36828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200525"/>
                        <a:ext cx="72707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158266"/>
              </p:ext>
            </p:extLst>
          </p:nvPr>
        </p:nvGraphicFramePr>
        <p:xfrm>
          <a:off x="1752600" y="2880119"/>
          <a:ext cx="13303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3" name="Equation" r:id="rId20" imgW="672840" imgH="279360" progId="Equation.DSMT4">
                  <p:embed/>
                </p:oleObj>
              </mc:Choice>
              <mc:Fallback>
                <p:oleObj name="Equation" r:id="rId20" imgW="67284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80119"/>
                        <a:ext cx="133032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24172"/>
              </p:ext>
            </p:extLst>
          </p:nvPr>
        </p:nvGraphicFramePr>
        <p:xfrm>
          <a:off x="1846118" y="4651741"/>
          <a:ext cx="14557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4" name="Equation" r:id="rId22" imgW="736560" imgH="279360" progId="Equation.DSMT4">
                  <p:embed/>
                </p:oleObj>
              </mc:Choice>
              <mc:Fallback>
                <p:oleObj name="Equation" r:id="rId22" imgW="73656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118" y="4651741"/>
                        <a:ext cx="1455738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007370"/>
              </p:ext>
            </p:extLst>
          </p:nvPr>
        </p:nvGraphicFramePr>
        <p:xfrm>
          <a:off x="3302000" y="4754563"/>
          <a:ext cx="95250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5" name="Equation" r:id="rId24" imgW="482400" imgH="253800" progId="Equation.DSMT4">
                  <p:embed/>
                </p:oleObj>
              </mc:Choice>
              <mc:Fallback>
                <p:oleObj name="Equation" r:id="rId24" imgW="4824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754563"/>
                        <a:ext cx="952500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974847"/>
              </p:ext>
            </p:extLst>
          </p:nvPr>
        </p:nvGraphicFramePr>
        <p:xfrm>
          <a:off x="4191000" y="4804135"/>
          <a:ext cx="6762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6" name="Equation" r:id="rId26" imgW="342720" imgH="203040" progId="Equation.DSMT4">
                  <p:embed/>
                </p:oleObj>
              </mc:Choice>
              <mc:Fallback>
                <p:oleObj name="Equation" r:id="rId26" imgW="34272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04135"/>
                        <a:ext cx="67627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698027"/>
              </p:ext>
            </p:extLst>
          </p:nvPr>
        </p:nvGraphicFramePr>
        <p:xfrm>
          <a:off x="1822450" y="5257800"/>
          <a:ext cx="168275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7" name="Equation" r:id="rId28" imgW="850680" imgH="291960" progId="Equation.DSMT4">
                  <p:embed/>
                </p:oleObj>
              </mc:Choice>
              <mc:Fallback>
                <p:oleObj name="Equation" r:id="rId28" imgW="85068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5257800"/>
                        <a:ext cx="168275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029842"/>
              </p:ext>
            </p:extLst>
          </p:nvPr>
        </p:nvGraphicFramePr>
        <p:xfrm>
          <a:off x="3368675" y="5308600"/>
          <a:ext cx="12033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" name="Equation" r:id="rId30" imgW="609480" imgH="304560" progId="Equation.DSMT4">
                  <p:embed/>
                </p:oleObj>
              </mc:Choice>
              <mc:Fallback>
                <p:oleObj name="Equation" r:id="rId30" imgW="60948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5308600"/>
                        <a:ext cx="120332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0346132"/>
              </p:ext>
            </p:extLst>
          </p:nvPr>
        </p:nvGraphicFramePr>
        <p:xfrm>
          <a:off x="4648200" y="5354637"/>
          <a:ext cx="11017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9" name="Equation" r:id="rId32" imgW="558720" imgH="228600" progId="Equation.DSMT4">
                  <p:embed/>
                </p:oleObj>
              </mc:Choice>
              <mc:Fallback>
                <p:oleObj name="Equation" r:id="rId32" imgW="55872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54637"/>
                        <a:ext cx="11017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867400" y="5328010"/>
                <a:ext cx="1828800" cy="621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smtClean="0"/>
                  <a:t>Vì 2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&gt;√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en-US" sz="320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5328010"/>
                <a:ext cx="1828800" cy="621580"/>
              </a:xfrm>
              <a:prstGeom prst="rect">
                <a:avLst/>
              </a:prstGeom>
              <a:blipFill rotWithShape="1">
                <a:blip r:embed="rId34"/>
                <a:stretch>
                  <a:fillRect l="-8667" t="-5882" b="-3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430606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295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2263" y="1905000"/>
            <a:ext cx="256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Tính và so sánh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981200"/>
            <a:ext cx="564063" cy="2931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?1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231016"/>
              </p:ext>
            </p:extLst>
          </p:nvPr>
        </p:nvGraphicFramePr>
        <p:xfrm>
          <a:off x="3694113" y="1833563"/>
          <a:ext cx="11064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4" name="Equation" r:id="rId6" imgW="482400" imgH="228600" progId="Equation.DSMT4">
                  <p:embed/>
                </p:oleObj>
              </mc:Choice>
              <mc:Fallback>
                <p:oleObj name="Equation" r:id="rId6" imgW="4824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1833563"/>
                        <a:ext cx="11064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612396"/>
              </p:ext>
            </p:extLst>
          </p:nvPr>
        </p:nvGraphicFramePr>
        <p:xfrm>
          <a:off x="5368925" y="1824038"/>
          <a:ext cx="11795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5" name="Equation" r:id="rId8" imgW="596880" imgH="228600" progId="Equation.DSMT4">
                  <p:embed/>
                </p:oleObj>
              </mc:Choice>
              <mc:Fallback>
                <p:oleObj name="Equation" r:id="rId8" imgW="59688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925" y="1824038"/>
                        <a:ext cx="117951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62500" y="1853625"/>
            <a:ext cx="647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à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49"/>
          <p:cNvSpPr txBox="1">
            <a:spLocks noChangeArrowheads="1"/>
          </p:cNvSpPr>
          <p:nvPr/>
        </p:nvSpPr>
        <p:spPr bwMode="auto">
          <a:xfrm>
            <a:off x="3276600" y="2376487"/>
            <a:ext cx="1066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7C8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0" y="267718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Ta có: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458362"/>
              </p:ext>
            </p:extLst>
          </p:nvPr>
        </p:nvGraphicFramePr>
        <p:xfrm>
          <a:off x="2419206" y="3200400"/>
          <a:ext cx="11064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" name="Equation" r:id="rId10" imgW="482400" imgH="228600" progId="Equation.DSMT4">
                  <p:embed/>
                </p:oleObj>
              </mc:Choice>
              <mc:Fallback>
                <p:oleObj name="Equation" r:id="rId10" imgW="482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206" y="3200400"/>
                        <a:ext cx="11064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380897"/>
              </p:ext>
            </p:extLst>
          </p:nvPr>
        </p:nvGraphicFramePr>
        <p:xfrm>
          <a:off x="3475326" y="3124200"/>
          <a:ext cx="1252538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7" name="Equation" r:id="rId12" imgW="545760" imgH="253800" progId="Equation.DSMT4">
                  <p:embed/>
                </p:oleObj>
              </mc:Choice>
              <mc:Fallback>
                <p:oleObj name="Equation" r:id="rId12" imgW="54576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326" y="3124200"/>
                        <a:ext cx="1252538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546511"/>
              </p:ext>
            </p:extLst>
          </p:nvPr>
        </p:nvGraphicFramePr>
        <p:xfrm>
          <a:off x="4724400" y="3101975"/>
          <a:ext cx="18351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8" name="Equation" r:id="rId14" imgW="799920" imgH="253800" progId="Equation.DSMT4">
                  <p:embed/>
                </p:oleObj>
              </mc:Choice>
              <mc:Fallback>
                <p:oleObj name="Equation" r:id="rId14" imgW="79992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101975"/>
                        <a:ext cx="18351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638156"/>
              </p:ext>
            </p:extLst>
          </p:nvPr>
        </p:nvGraphicFramePr>
        <p:xfrm>
          <a:off x="2485592" y="3962400"/>
          <a:ext cx="1179513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9" name="Equation" r:id="rId16" imgW="596880" imgH="228600" progId="Equation.DSMT4">
                  <p:embed/>
                </p:oleObj>
              </mc:Choice>
              <mc:Fallback>
                <p:oleObj name="Equation" r:id="rId16" imgW="59688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592" y="3962400"/>
                        <a:ext cx="1179513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800530"/>
              </p:ext>
            </p:extLst>
          </p:nvPr>
        </p:nvGraphicFramePr>
        <p:xfrm>
          <a:off x="3733800" y="3930650"/>
          <a:ext cx="13811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0" name="Equation" r:id="rId18" imgW="698400" imgH="253800" progId="Equation.DSMT4">
                  <p:embed/>
                </p:oleObj>
              </mc:Choice>
              <mc:Fallback>
                <p:oleObj name="Equation" r:id="rId18" imgW="6984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30650"/>
                        <a:ext cx="138112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911120"/>
              </p:ext>
            </p:extLst>
          </p:nvPr>
        </p:nvGraphicFramePr>
        <p:xfrm>
          <a:off x="5105400" y="4038600"/>
          <a:ext cx="13049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1" name="Equation" r:id="rId20" imgW="660240" imgH="177480" progId="Equation.DSMT4">
                  <p:embed/>
                </p:oleObj>
              </mc:Choice>
              <mc:Fallback>
                <p:oleObj name="Equation" r:id="rId20" imgW="66024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038600"/>
                        <a:ext cx="13049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153"/>
          <p:cNvSpPr txBox="1">
            <a:spLocks noChangeArrowheads="1"/>
          </p:cNvSpPr>
          <p:nvPr/>
        </p:nvSpPr>
        <p:spPr bwMode="auto">
          <a:xfrm>
            <a:off x="2203450" y="4953000"/>
            <a:ext cx="99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Vậy: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034636"/>
              </p:ext>
            </p:extLst>
          </p:nvPr>
        </p:nvGraphicFramePr>
        <p:xfrm>
          <a:off x="3562350" y="4920922"/>
          <a:ext cx="27368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2" name="Equation" r:id="rId22" imgW="1193760" imgH="228600" progId="Equation.DSMT4">
                  <p:embed/>
                </p:oleObj>
              </mc:Choice>
              <mc:Fallback>
                <p:oleObj name="Equation" r:id="rId22" imgW="119376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4920922"/>
                        <a:ext cx="27368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990600" y="1766887"/>
            <a:ext cx="15393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Định lí:</a:t>
            </a: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2362200" y="1777425"/>
            <a:ext cx="601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Với hai số a và b không âm, ta có: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988165"/>
              </p:ext>
            </p:extLst>
          </p:nvPr>
        </p:nvGraphicFramePr>
        <p:xfrm>
          <a:off x="2895600" y="2166610"/>
          <a:ext cx="2266950" cy="803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3" name="Equation" r:id="rId24" imgW="914400" imgH="228600" progId="Equation.DSMT4">
                  <p:embed/>
                </p:oleObj>
              </mc:Choice>
              <mc:Fallback>
                <p:oleObj name="Equation" r:id="rId24" imgW="9144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66610"/>
                        <a:ext cx="2266950" cy="8039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685800" y="2524780"/>
            <a:ext cx="236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 </a:t>
            </a: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402263" y="3048000"/>
                <a:ext cx="72617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smtClean="0">
                    <a:latin typeface="Times New Roman" pitchFamily="18" charset="0"/>
                    <a:cs typeface="Times New Roman" pitchFamily="18" charset="0"/>
                  </a:rPr>
                  <a:t>Vì a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𝒗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à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𝒏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ê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𝒏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𝒂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á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𝒄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đị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𝒏𝒉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𝒗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à 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𝒌𝒉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ô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𝒏𝒈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â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𝒎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263" y="3048000"/>
                <a:ext cx="7261769" cy="461665"/>
              </a:xfrm>
              <a:prstGeom prst="rect">
                <a:avLst/>
              </a:prstGeom>
              <a:blipFill rotWithShape="1">
                <a:blip r:embed="rId26"/>
                <a:stretch>
                  <a:fillRect l="-125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957262" y="3308122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Ta có: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9" name="Text Box 45"/>
          <p:cNvSpPr txBox="1">
            <a:spLocks noChangeArrowheads="1"/>
          </p:cNvSpPr>
          <p:nvPr/>
        </p:nvSpPr>
        <p:spPr bwMode="auto">
          <a:xfrm>
            <a:off x="720725" y="1447800"/>
            <a:ext cx="57467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sym typeface="Wingdings" pitchFamily="2" charset="2"/>
              </a:rPr>
              <a:t>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881167"/>
              </p:ext>
            </p:extLst>
          </p:nvPr>
        </p:nvGraphicFramePr>
        <p:xfrm>
          <a:off x="1704975" y="3733800"/>
          <a:ext cx="36671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4" name="Equation" r:id="rId27" imgW="1854000" imgH="241200" progId="Equation.DSMT4">
                  <p:embed/>
                </p:oleObj>
              </mc:Choice>
              <mc:Fallback>
                <p:oleObj name="Equation" r:id="rId27" imgW="185400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3733800"/>
                        <a:ext cx="36671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752600" y="4495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249474"/>
              </p:ext>
            </p:extLst>
          </p:nvPr>
        </p:nvGraphicFramePr>
        <p:xfrm>
          <a:off x="2631067" y="4364038"/>
          <a:ext cx="1808162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5" name="Equation" r:id="rId29" imgW="914400" imgH="228600" progId="Equation.DSMT4">
                  <p:embed/>
                </p:oleObj>
              </mc:Choice>
              <mc:Fallback>
                <p:oleObj name="Equation" r:id="rId29" imgW="9144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067" y="4364038"/>
                        <a:ext cx="1808162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849582" y="5105400"/>
            <a:ext cx="1344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280087"/>
              </p:ext>
            </p:extLst>
          </p:nvPr>
        </p:nvGraphicFramePr>
        <p:xfrm>
          <a:off x="2971800" y="5105400"/>
          <a:ext cx="3012494" cy="562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6" name="Equation" r:id="rId31" imgW="1384200" imgH="228600" progId="Equation.DSMT4">
                  <p:embed/>
                </p:oleObj>
              </mc:Choice>
              <mc:Fallback>
                <p:oleObj name="Equation" r:id="rId31" imgW="138420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3012494" cy="5629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838200" y="5638800"/>
            <a:ext cx="78258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tx2"/>
                </a:solidFill>
              </a:rPr>
              <a:t>(Định lí trên có thể mở rộng với tích của nhiều số </a:t>
            </a:r>
            <a:r>
              <a:rPr lang="en-US" sz="2400">
                <a:solidFill>
                  <a:schemeClr val="tx2"/>
                </a:solidFill>
              </a:rPr>
              <a:t>không </a:t>
            </a:r>
            <a:r>
              <a:rPr lang="en-US" sz="2400" smtClean="0">
                <a:solidFill>
                  <a:schemeClr val="tx2"/>
                </a:solidFill>
              </a:rPr>
              <a:t>âm.</a:t>
            </a:r>
            <a:endParaRPr lang="en-US" sz="2400">
              <a:solidFill>
                <a:schemeClr val="tx2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2200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6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2" grpId="0"/>
      <p:bldP spid="6" grpId="0"/>
      <p:bldP spid="6" grpId="1"/>
      <p:bldP spid="7" grpId="0" animBg="1"/>
      <p:bldP spid="7" grpId="1" animBg="1"/>
      <p:bldP spid="8" grpId="0"/>
      <p:bldP spid="8" grpId="1"/>
      <p:bldP spid="11" grpId="0"/>
      <p:bldP spid="11" grpId="1"/>
      <p:bldP spid="13" grpId="0"/>
      <p:bldP spid="13" grpId="1"/>
      <p:bldP spid="21" grpId="0"/>
      <p:bldP spid="21" grpId="1"/>
      <p:bldP spid="23" grpId="0"/>
      <p:bldP spid="24" grpId="0"/>
      <p:bldP spid="26" grpId="0"/>
      <p:bldP spid="25" grpId="0"/>
      <p:bldP spid="28" grpId="0"/>
      <p:bldP spid="29" grpId="0"/>
      <p:bldP spid="29" grpId="1"/>
      <p:bldP spid="20" grpId="0"/>
      <p:bldP spid="32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066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914400" y="1366721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84"/>
          <p:cNvSpPr txBox="1">
            <a:spLocks noChangeArrowheads="1"/>
          </p:cNvSpPr>
          <p:nvPr/>
        </p:nvSpPr>
        <p:spPr bwMode="auto">
          <a:xfrm>
            <a:off x="914400" y="1676400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32" name="Text Box 85"/>
          <p:cNvSpPr txBox="1">
            <a:spLocks noChangeArrowheads="1"/>
          </p:cNvSpPr>
          <p:nvPr/>
        </p:nvSpPr>
        <p:spPr bwMode="auto">
          <a:xfrm>
            <a:off x="838200" y="1967805"/>
            <a:ext cx="8001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Muốn khai phương một tích của các số không âm, ta có thể khai phương từng thừa số rồi nhân kết quả với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nhau.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102"/>
          <p:cNvSpPr txBox="1">
            <a:spLocks noChangeArrowheads="1"/>
          </p:cNvSpPr>
          <p:nvPr/>
        </p:nvSpPr>
        <p:spPr bwMode="auto">
          <a:xfrm>
            <a:off x="689263" y="3124200"/>
            <a:ext cx="81672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Ví </a:t>
            </a:r>
            <a:r>
              <a:rPr lang="en-US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dụ1: áp dụng quy tắc khai phương một tích, hãy tính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91070"/>
              </p:ext>
            </p:extLst>
          </p:nvPr>
        </p:nvGraphicFramePr>
        <p:xfrm>
          <a:off x="1203325" y="3657600"/>
          <a:ext cx="18827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5" name="Equation" r:id="rId6" imgW="952200" imgH="253800" progId="Equation.DSMT4">
                  <p:embed/>
                </p:oleObj>
              </mc:Choice>
              <mc:Fallback>
                <p:oleObj name="Equation" r:id="rId6" imgW="95220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3657600"/>
                        <a:ext cx="18827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289557"/>
              </p:ext>
            </p:extLst>
          </p:nvPr>
        </p:nvGraphicFramePr>
        <p:xfrm>
          <a:off x="5448300" y="3581400"/>
          <a:ext cx="137953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6" name="Equation" r:id="rId8" imgW="698400" imgH="241200" progId="Equation.DSMT4">
                  <p:embed/>
                </p:oleObj>
              </mc:Choice>
              <mc:Fallback>
                <p:oleObj name="Equation" r:id="rId8" imgW="698400" imgH="24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3581400"/>
                        <a:ext cx="1379538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733800" y="3962400"/>
            <a:ext cx="1143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756101"/>
              </p:ext>
            </p:extLst>
          </p:nvPr>
        </p:nvGraphicFramePr>
        <p:xfrm>
          <a:off x="964334" y="4495800"/>
          <a:ext cx="18827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7" name="Equation" r:id="rId10" imgW="952200" imgH="253800" progId="Equation.DSMT4">
                  <p:embed/>
                </p:oleObj>
              </mc:Choice>
              <mc:Fallback>
                <p:oleObj name="Equation" r:id="rId10" imgW="95220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334" y="4495800"/>
                        <a:ext cx="18827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22758"/>
              </p:ext>
            </p:extLst>
          </p:nvPr>
        </p:nvGraphicFramePr>
        <p:xfrm>
          <a:off x="2819400" y="4526393"/>
          <a:ext cx="22098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8" name="Equation" r:id="rId12" imgW="1117440" imgH="253800" progId="Equation.DSMT4">
                  <p:embed/>
                </p:oleObj>
              </mc:Choice>
              <mc:Fallback>
                <p:oleObj name="Equation" r:id="rId12" imgW="111744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26393"/>
                        <a:ext cx="22098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222794"/>
              </p:ext>
            </p:extLst>
          </p:nvPr>
        </p:nvGraphicFramePr>
        <p:xfrm>
          <a:off x="5029200" y="4581525"/>
          <a:ext cx="115411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9" name="Equation" r:id="rId14" imgW="583920" imgH="203040" progId="Equation.DSMT4">
                  <p:embed/>
                </p:oleObj>
              </mc:Choice>
              <mc:Fallback>
                <p:oleObj name="Equation" r:id="rId14" imgW="58392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581525"/>
                        <a:ext cx="1154112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366541"/>
              </p:ext>
            </p:extLst>
          </p:nvPr>
        </p:nvGraphicFramePr>
        <p:xfrm>
          <a:off x="6248400" y="4578348"/>
          <a:ext cx="6270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0" name="Equation" r:id="rId16" imgW="317160" imgH="164880" progId="Equation.DSMT4">
                  <p:embed/>
                </p:oleObj>
              </mc:Choice>
              <mc:Fallback>
                <p:oleObj name="Equation" r:id="rId16" imgW="317160" imgH="164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578348"/>
                        <a:ext cx="6270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836660"/>
              </p:ext>
            </p:extLst>
          </p:nvPr>
        </p:nvGraphicFramePr>
        <p:xfrm>
          <a:off x="915987" y="5257800"/>
          <a:ext cx="13795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1" name="Equation" r:id="rId18" imgW="698400" imgH="241200" progId="Equation.DSMT4">
                  <p:embed/>
                </p:oleObj>
              </mc:Choice>
              <mc:Fallback>
                <p:oleObj name="Equation" r:id="rId18" imgW="698400" imgH="241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7" y="5257800"/>
                        <a:ext cx="137953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595513"/>
              </p:ext>
            </p:extLst>
          </p:nvPr>
        </p:nvGraphicFramePr>
        <p:xfrm>
          <a:off x="2298989" y="5257800"/>
          <a:ext cx="160496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2" name="Equation" r:id="rId20" imgW="812520" imgH="228600" progId="Equation.DSMT4">
                  <p:embed/>
                </p:oleObj>
              </mc:Choice>
              <mc:Fallback>
                <p:oleObj name="Equation" r:id="rId20" imgW="81252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989" y="5257800"/>
                        <a:ext cx="160496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623838"/>
              </p:ext>
            </p:extLst>
          </p:nvPr>
        </p:nvGraphicFramePr>
        <p:xfrm>
          <a:off x="3886200" y="5257800"/>
          <a:ext cx="1981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3" name="Equation" r:id="rId22" imgW="1002960" imgH="228600" progId="Equation.DSMT4">
                  <p:embed/>
                </p:oleObj>
              </mc:Choice>
              <mc:Fallback>
                <p:oleObj name="Equation" r:id="rId22" imgW="1002960" imgH="228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257800"/>
                        <a:ext cx="1981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499161"/>
              </p:ext>
            </p:extLst>
          </p:nvPr>
        </p:nvGraphicFramePr>
        <p:xfrm>
          <a:off x="6129338" y="5322888"/>
          <a:ext cx="1079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4" name="Equation" r:id="rId24" imgW="545760" imgH="177480" progId="Equation.DSMT4">
                  <p:embed/>
                </p:oleObj>
              </mc:Choice>
              <mc:Fallback>
                <p:oleObj name="Equation" r:id="rId24" imgW="545760" imgH="177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5322888"/>
                        <a:ext cx="1079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412837"/>
              </p:ext>
            </p:extLst>
          </p:nvPr>
        </p:nvGraphicFramePr>
        <p:xfrm>
          <a:off x="2362200" y="5792788"/>
          <a:ext cx="7524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5" name="Equation" r:id="rId26" imgW="380880" imgH="177480" progId="Equation.DSMT4">
                  <p:embed/>
                </p:oleObj>
              </mc:Choice>
              <mc:Fallback>
                <p:oleObj name="Equation" r:id="rId26" imgW="380880" imgH="177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792788"/>
                        <a:ext cx="7524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533400" y="1447800"/>
            <a:ext cx="57467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sym typeface="Wingdings" pitchFamily="2" charset="2"/>
              </a:rPr>
              <a:t>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512420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5" grpId="0" animBg="1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47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393950"/>
            <a:ext cx="485286" cy="2931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?2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886" y="2317750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839390"/>
              </p:ext>
            </p:extLst>
          </p:nvPr>
        </p:nvGraphicFramePr>
        <p:xfrm>
          <a:off x="2236788" y="2165350"/>
          <a:ext cx="22590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1" name="Equation" r:id="rId6" imgW="1143000" imgH="253800" progId="Equation.DSMT4">
                  <p:embed/>
                </p:oleObj>
              </mc:Choice>
              <mc:Fallback>
                <p:oleObj name="Equation" r:id="rId6" imgW="114300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8" y="2165350"/>
                        <a:ext cx="2259012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912847"/>
              </p:ext>
            </p:extLst>
          </p:nvPr>
        </p:nvGraphicFramePr>
        <p:xfrm>
          <a:off x="6457950" y="2165350"/>
          <a:ext cx="155416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2" name="Equation" r:id="rId8" imgW="787320" imgH="241200" progId="Equation.DSMT4">
                  <p:embed/>
                </p:oleObj>
              </mc:Choice>
              <mc:Fallback>
                <p:oleObj name="Equation" r:id="rId8" imgW="787320" imgH="241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2165350"/>
                        <a:ext cx="1554163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62400" y="2691825"/>
            <a:ext cx="1143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367379"/>
              </p:ext>
            </p:extLst>
          </p:nvPr>
        </p:nvGraphicFramePr>
        <p:xfrm>
          <a:off x="942109" y="3116529"/>
          <a:ext cx="2715491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" name="Equation" r:id="rId10" imgW="1143000" imgH="253800" progId="Equation.DSMT4">
                  <p:embed/>
                </p:oleObj>
              </mc:Choice>
              <mc:Fallback>
                <p:oleObj name="Equation" r:id="rId10" imgW="11430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109" y="3116529"/>
                        <a:ext cx="2715491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074392"/>
              </p:ext>
            </p:extLst>
          </p:nvPr>
        </p:nvGraphicFramePr>
        <p:xfrm>
          <a:off x="1337152" y="3886200"/>
          <a:ext cx="315864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4" name="Equation" r:id="rId12" imgW="1333440" imgH="253800" progId="Equation.DSMT4">
                  <p:embed/>
                </p:oleObj>
              </mc:Choice>
              <mc:Fallback>
                <p:oleObj name="Equation" r:id="rId12" imgW="133344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7152" y="3886200"/>
                        <a:ext cx="3158648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392907"/>
              </p:ext>
            </p:extLst>
          </p:nvPr>
        </p:nvGraphicFramePr>
        <p:xfrm>
          <a:off x="1344268" y="4648200"/>
          <a:ext cx="202796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" name="Equation" r:id="rId14" imgW="799920" imgH="203040" progId="Equation.DSMT4">
                  <p:embed/>
                </p:oleObj>
              </mc:Choice>
              <mc:Fallback>
                <p:oleObj name="Equation" r:id="rId14" imgW="79992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268" y="4648200"/>
                        <a:ext cx="202796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187854"/>
              </p:ext>
            </p:extLst>
          </p:nvPr>
        </p:nvGraphicFramePr>
        <p:xfrm>
          <a:off x="1371600" y="5345113"/>
          <a:ext cx="7270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6" name="Equation" r:id="rId16" imgW="368280" imgH="203040" progId="Equation.DSMT4">
                  <p:embed/>
                </p:oleObj>
              </mc:Choice>
              <mc:Fallback>
                <p:oleObj name="Equation" r:id="rId16" imgW="36828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45113"/>
                        <a:ext cx="7270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4838700" y="3352800"/>
            <a:ext cx="0" cy="28956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018943"/>
              </p:ext>
            </p:extLst>
          </p:nvPr>
        </p:nvGraphicFramePr>
        <p:xfrm>
          <a:off x="5448301" y="2954338"/>
          <a:ext cx="21780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7" name="Equation" r:id="rId18" imgW="787320" imgH="241200" progId="Equation.DSMT4">
                  <p:embed/>
                </p:oleObj>
              </mc:Choice>
              <mc:Fallback>
                <p:oleObj name="Equation" r:id="rId18" imgW="78732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2954338"/>
                        <a:ext cx="21780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734915"/>
              </p:ext>
            </p:extLst>
          </p:nvPr>
        </p:nvGraphicFramePr>
        <p:xfrm>
          <a:off x="5943600" y="3657600"/>
          <a:ext cx="21066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8" name="Equation" r:id="rId20" imgW="888840" imgH="228600" progId="Equation.DSMT4">
                  <p:embed/>
                </p:oleObj>
              </mc:Choice>
              <mc:Fallback>
                <p:oleObj name="Equation" r:id="rId20" imgW="88884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657600"/>
                        <a:ext cx="210661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072096"/>
              </p:ext>
            </p:extLst>
          </p:nvPr>
        </p:nvGraphicFramePr>
        <p:xfrm>
          <a:off x="5943600" y="4240212"/>
          <a:ext cx="25574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9" name="Equation" r:id="rId22" imgW="1079280" imgH="228600" progId="Equation.DSMT4">
                  <p:embed/>
                </p:oleObj>
              </mc:Choice>
              <mc:Fallback>
                <p:oleObj name="Equation" r:id="rId22" imgW="107928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240212"/>
                        <a:ext cx="255746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1795"/>
              </p:ext>
            </p:extLst>
          </p:nvPr>
        </p:nvGraphicFramePr>
        <p:xfrm>
          <a:off x="5943600" y="4953000"/>
          <a:ext cx="1384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80" name="Equation" r:id="rId24" imgW="545760" imgH="177480" progId="Equation.DSMT4">
                  <p:embed/>
                </p:oleObj>
              </mc:Choice>
              <mc:Fallback>
                <p:oleObj name="Equation" r:id="rId24" imgW="54576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953000"/>
                        <a:ext cx="1384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24705"/>
              </p:ext>
            </p:extLst>
          </p:nvPr>
        </p:nvGraphicFramePr>
        <p:xfrm>
          <a:off x="5943600" y="5562600"/>
          <a:ext cx="9985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81" name="Equation" r:id="rId26" imgW="393480" imgH="177480" progId="Equation.DSMT4">
                  <p:embed/>
                </p:oleObj>
              </mc:Choice>
              <mc:Fallback>
                <p:oleObj name="Equation" r:id="rId26" imgW="393480" imgH="177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562600"/>
                        <a:ext cx="9985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98480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1.Định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47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2.Áp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1866899" y="1979112"/>
            <a:ext cx="6039693" cy="69262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vi-VN" smtClean="0">
                <a:solidFill>
                  <a:srgbClr val="FF0000"/>
                </a:solidFill>
              </a:rPr>
              <a:t>Ví dụ 1</a:t>
            </a:r>
            <a:r>
              <a:rPr lang="en-US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1866899" y="2161674"/>
            <a:ext cx="6039693" cy="3629526"/>
          </a:xfrm>
        </p:spPr>
        <p:txBody>
          <a:bodyPr>
            <a:normAutofit fontScale="92500" lnSpcReduction="10000"/>
          </a:bodyPr>
          <a:lstStyle/>
          <a:p>
            <a:pPr marL="514350" indent="-514350" eaLnBrk="1" hangingPunct="1">
              <a:buFont typeface="Wingdings 2" pitchFamily="18" charset="2"/>
              <a:buAutoNum type="alphaLcParenR"/>
            </a:pPr>
            <a:endParaRPr lang="en-US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Wingdings 2" pitchFamily="18" charset="2"/>
              <a:buAutoNum type="alphaLcParenR"/>
            </a:pPr>
            <a:r>
              <a:rPr lang="en-US" dirty="0" err="1" smtClean="0">
                <a:latin typeface="Arial" charset="0"/>
                <a:cs typeface="Arial" charset="0"/>
              </a:rPr>
              <a:t>Thực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hiện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phép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tính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dirty="0" err="1" smtClean="0">
                <a:latin typeface="Arial" charset="0"/>
                <a:cs typeface="Arial" charset="0"/>
              </a:rPr>
              <a:t>Giải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</a:p>
          <a:p>
            <a:pPr marL="514350" indent="-514350" eaLnBrk="1" hangingPunct="1">
              <a:buFont typeface="Wingdings 2" pitchFamily="18" charset="2"/>
              <a:buNone/>
            </a:pPr>
            <a:endParaRPr lang="en-US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dirty="0" smtClean="0">
                <a:latin typeface="Arial" charset="0"/>
                <a:cs typeface="Arial" charset="0"/>
              </a:rPr>
              <a:t>b) </a:t>
            </a:r>
            <a:r>
              <a:rPr lang="en-US" dirty="0" err="1" smtClean="0">
                <a:latin typeface="Arial" charset="0"/>
                <a:cs typeface="Arial" charset="0"/>
              </a:rPr>
              <a:t>Thực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hiện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phép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tính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</a:p>
          <a:p>
            <a:pPr marL="514350" indent="-514350" eaLnBrk="1" hangingPunct="1">
              <a:buFont typeface="Wingdings 2" pitchFamily="18" charset="2"/>
              <a:buNone/>
            </a:pPr>
            <a:endParaRPr lang="en-US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dirty="0" err="1" smtClean="0">
                <a:latin typeface="Arial" charset="0"/>
                <a:cs typeface="Arial" charset="0"/>
              </a:rPr>
              <a:t>Giải</a:t>
            </a:r>
            <a:r>
              <a:rPr lang="en-US" dirty="0" smtClean="0">
                <a:latin typeface="Arial" charset="0"/>
                <a:cs typeface="Arial" charset="0"/>
              </a:rPr>
              <a:t>: </a:t>
            </a:r>
          </a:p>
        </p:txBody>
      </p:sp>
      <p:graphicFrame>
        <p:nvGraphicFramePr>
          <p:cNvPr id="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13168"/>
              </p:ext>
            </p:extLst>
          </p:nvPr>
        </p:nvGraphicFramePr>
        <p:xfrm>
          <a:off x="6096000" y="2743200"/>
          <a:ext cx="1454000" cy="266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6" imgW="1371600" imgH="393480" progId="Equation.3">
                  <p:embed/>
                </p:oleObj>
              </mc:Choice>
              <mc:Fallback>
                <p:oleObj name="Equation" r:id="rId6" imgW="1371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743200"/>
                        <a:ext cx="1454000" cy="266552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962035"/>
              </p:ext>
            </p:extLst>
          </p:nvPr>
        </p:nvGraphicFramePr>
        <p:xfrm>
          <a:off x="2917059" y="3276600"/>
          <a:ext cx="4017141" cy="318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8" imgW="5473440" imgH="469800" progId="Equation.3">
                  <p:embed/>
                </p:oleObj>
              </mc:Choice>
              <mc:Fallback>
                <p:oleObj name="Equation" r:id="rId8" imgW="547344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059" y="3276600"/>
                        <a:ext cx="4017141" cy="3181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913479"/>
              </p:ext>
            </p:extLst>
          </p:nvPr>
        </p:nvGraphicFramePr>
        <p:xfrm>
          <a:off x="6003784" y="4191000"/>
          <a:ext cx="1006616" cy="36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10" imgW="1371600" imgH="533160" progId="Equation.3">
                  <p:embed/>
                </p:oleObj>
              </mc:Choice>
              <mc:Fallback>
                <p:oleObj name="Equation" r:id="rId10" imgW="13716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784" y="4191000"/>
                        <a:ext cx="1006616" cy="361135"/>
                      </a:xfrm>
                      <a:prstGeom prst="rect">
                        <a:avLst/>
                      </a:prstGeom>
                      <a:solidFill>
                        <a:srgbClr val="FF00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580435"/>
              </p:ext>
            </p:extLst>
          </p:nvPr>
        </p:nvGraphicFramePr>
        <p:xfrm>
          <a:off x="2743480" y="5277665"/>
          <a:ext cx="4240834" cy="36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2" imgW="5778360" imgH="533160" progId="Equation.3">
                  <p:embed/>
                </p:oleObj>
              </mc:Choice>
              <mc:Fallback>
                <p:oleObj name="Equation" r:id="rId12" imgW="57783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480" y="5277665"/>
                        <a:ext cx="4240834" cy="3611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237316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47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14400" y="2057400"/>
            <a:ext cx="453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Quy tắc nhân các căn bậc hai: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38200" y="2438400"/>
            <a:ext cx="800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Muốn nhân các căn bậc hai của các số không âm, ta có thể nhân các số dưới dấu căn với nhau rồi khai phương kết quả đó.</a:t>
            </a:r>
          </a:p>
        </p:txBody>
      </p:sp>
      <p:sp>
        <p:nvSpPr>
          <p:cNvPr id="11" name="Text Box 102"/>
          <p:cNvSpPr txBox="1">
            <a:spLocks noChangeArrowheads="1"/>
          </p:cNvSpPr>
          <p:nvPr/>
        </p:nvSpPr>
        <p:spPr bwMode="auto">
          <a:xfrm>
            <a:off x="765463" y="3048000"/>
            <a:ext cx="1444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Ví dụ2: </a:t>
            </a:r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080403"/>
              </p:ext>
            </p:extLst>
          </p:nvPr>
        </p:nvGraphicFramePr>
        <p:xfrm>
          <a:off x="1882775" y="3276600"/>
          <a:ext cx="13049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" name="Equation" r:id="rId6" imgW="660240" imgH="241200" progId="Equation.DSMT4">
                  <p:embed/>
                </p:oleObj>
              </mc:Choice>
              <mc:Fallback>
                <p:oleObj name="Equation" r:id="rId6" imgW="66024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775" y="3276600"/>
                        <a:ext cx="13049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351951"/>
              </p:ext>
            </p:extLst>
          </p:nvPr>
        </p:nvGraphicFramePr>
        <p:xfrm>
          <a:off x="5381625" y="3260725"/>
          <a:ext cx="20320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2" name="Equation" r:id="rId8" imgW="1028520" imgH="253800" progId="Equation.DSMT4">
                  <p:embed/>
                </p:oleObj>
              </mc:Choice>
              <mc:Fallback>
                <p:oleObj name="Equation" r:id="rId8" imgW="1028520" imgH="253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5" y="3260725"/>
                        <a:ext cx="20320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733800" y="3733800"/>
            <a:ext cx="1143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28955"/>
              </p:ext>
            </p:extLst>
          </p:nvPr>
        </p:nvGraphicFramePr>
        <p:xfrm>
          <a:off x="1230313" y="4483100"/>
          <a:ext cx="13049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3" name="Equation" r:id="rId10" imgW="660240" imgH="241200" progId="Equation.DSMT4">
                  <p:embed/>
                </p:oleObj>
              </mc:Choice>
              <mc:Fallback>
                <p:oleObj name="Equation" r:id="rId10" imgW="66024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4483100"/>
                        <a:ext cx="13049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1371"/>
              </p:ext>
            </p:extLst>
          </p:nvPr>
        </p:nvGraphicFramePr>
        <p:xfrm>
          <a:off x="2743200" y="4495800"/>
          <a:ext cx="108108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" name="Equation" r:id="rId12" imgW="545760" imgH="228600" progId="Equation.DSMT4">
                  <p:embed/>
                </p:oleObj>
              </mc:Choice>
              <mc:Fallback>
                <p:oleObj name="Equation" r:id="rId12" imgW="545760" imgH="228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95800"/>
                        <a:ext cx="1081087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175547"/>
              </p:ext>
            </p:extLst>
          </p:nvPr>
        </p:nvGraphicFramePr>
        <p:xfrm>
          <a:off x="3897312" y="4495800"/>
          <a:ext cx="9794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" name="Equation" r:id="rId14" imgW="495000" imgH="228600" progId="Equation.DSMT4">
                  <p:embed/>
                </p:oleObj>
              </mc:Choice>
              <mc:Fallback>
                <p:oleObj name="Equation" r:id="rId14" imgW="4950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2" y="4495800"/>
                        <a:ext cx="979488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288221"/>
              </p:ext>
            </p:extLst>
          </p:nvPr>
        </p:nvGraphicFramePr>
        <p:xfrm>
          <a:off x="5126038" y="4560888"/>
          <a:ext cx="6032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" name="Equation" r:id="rId16" imgW="304560" imgH="177480" progId="Equation.DSMT4">
                  <p:embed/>
                </p:oleObj>
              </mc:Choice>
              <mc:Fallback>
                <p:oleObj name="Equation" r:id="rId16" imgW="30456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4560888"/>
                        <a:ext cx="60325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088868"/>
              </p:ext>
            </p:extLst>
          </p:nvPr>
        </p:nvGraphicFramePr>
        <p:xfrm>
          <a:off x="1193800" y="5257800"/>
          <a:ext cx="20320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" name="Equation" r:id="rId18" imgW="1028520" imgH="253800" progId="Equation.DSMT4">
                  <p:embed/>
                </p:oleObj>
              </mc:Choice>
              <mc:Fallback>
                <p:oleObj name="Equation" r:id="rId18" imgW="10285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5257800"/>
                        <a:ext cx="20320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209812"/>
              </p:ext>
            </p:extLst>
          </p:nvPr>
        </p:nvGraphicFramePr>
        <p:xfrm>
          <a:off x="3276600" y="5257800"/>
          <a:ext cx="1655763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8" name="Equation" r:id="rId20" imgW="838080" imgH="253800" progId="Equation.DSMT4">
                  <p:embed/>
                </p:oleObj>
              </mc:Choice>
              <mc:Fallback>
                <p:oleObj name="Equation" r:id="rId20" imgW="83808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257800"/>
                        <a:ext cx="1655763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699017"/>
              </p:ext>
            </p:extLst>
          </p:nvPr>
        </p:nvGraphicFramePr>
        <p:xfrm>
          <a:off x="4953000" y="5257800"/>
          <a:ext cx="12033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" name="Equation" r:id="rId22" imgW="609480" imgH="228600" progId="Equation.DSMT4">
                  <p:embed/>
                </p:oleObj>
              </mc:Choice>
              <mc:Fallback>
                <p:oleObj name="Equation" r:id="rId22" imgW="60948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57800"/>
                        <a:ext cx="12033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340130"/>
              </p:ext>
            </p:extLst>
          </p:nvPr>
        </p:nvGraphicFramePr>
        <p:xfrm>
          <a:off x="6172200" y="5257800"/>
          <a:ext cx="14287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0" name="Equation" r:id="rId24" imgW="723600" imgH="228600" progId="Equation.DSMT4">
                  <p:embed/>
                </p:oleObj>
              </mc:Choice>
              <mc:Fallback>
                <p:oleObj name="Equation" r:id="rId24" imgW="7236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257800"/>
                        <a:ext cx="14287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313774"/>
              </p:ext>
            </p:extLst>
          </p:nvPr>
        </p:nvGraphicFramePr>
        <p:xfrm>
          <a:off x="3236913" y="5683250"/>
          <a:ext cx="137953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1" name="Equation" r:id="rId26" imgW="698400" imgH="279360" progId="Equation.DSMT4">
                  <p:embed/>
                </p:oleObj>
              </mc:Choice>
              <mc:Fallback>
                <p:oleObj name="Equation" r:id="rId26" imgW="6984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913" y="5683250"/>
                        <a:ext cx="137953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42025"/>
              </p:ext>
            </p:extLst>
          </p:nvPr>
        </p:nvGraphicFramePr>
        <p:xfrm>
          <a:off x="4572000" y="5856288"/>
          <a:ext cx="625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2" name="Equation" r:id="rId28" imgW="317160" imgH="177480" progId="Equation.DSMT4">
                  <p:embed/>
                </p:oleObj>
              </mc:Choice>
              <mc:Fallback>
                <p:oleObj name="Equation" r:id="rId28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856288"/>
                        <a:ext cx="6254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45"/>
          <p:cNvSpPr txBox="1">
            <a:spLocks noChangeArrowheads="1"/>
          </p:cNvSpPr>
          <p:nvPr/>
        </p:nvSpPr>
        <p:spPr bwMode="auto">
          <a:xfrm>
            <a:off x="457200" y="1768475"/>
            <a:ext cx="57467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sym typeface="Wingdings" pitchFamily="2" charset="2"/>
              </a:rPr>
              <a:t>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98480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 animBg="1"/>
      <p:bldP spid="25" grpId="0"/>
      <p:bldP spid="2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57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14400" y="2052935"/>
            <a:ext cx="453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Quy tắc nhân các căn bậc hai: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2510135"/>
            <a:ext cx="485286" cy="2931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?3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886" y="2510135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424778"/>
              </p:ext>
            </p:extLst>
          </p:nvPr>
        </p:nvGraphicFramePr>
        <p:xfrm>
          <a:off x="2209800" y="2362200"/>
          <a:ext cx="13049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7" name="Equation" r:id="rId6" imgW="660240" imgH="241200" progId="Equation.DSMT4">
                  <p:embed/>
                </p:oleObj>
              </mc:Choice>
              <mc:Fallback>
                <p:oleObj name="Equation" r:id="rId6" imgW="66024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62200"/>
                        <a:ext cx="13049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058525"/>
              </p:ext>
            </p:extLst>
          </p:nvPr>
        </p:nvGraphicFramePr>
        <p:xfrm>
          <a:off x="6170613" y="2301875"/>
          <a:ext cx="21304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8" name="Equation" r:id="rId8" imgW="1079280" imgH="253800" progId="Equation.DSMT4">
                  <p:embed/>
                </p:oleObj>
              </mc:Choice>
              <mc:Fallback>
                <p:oleObj name="Equation" r:id="rId8" imgW="107928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613" y="2301875"/>
                        <a:ext cx="213042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733800" y="2743200"/>
            <a:ext cx="1143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155569"/>
              </p:ext>
            </p:extLst>
          </p:nvPr>
        </p:nvGraphicFramePr>
        <p:xfrm>
          <a:off x="968375" y="3429000"/>
          <a:ext cx="15684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9" name="Equation" r:id="rId10" imgW="660240" imgH="241200" progId="Equation.DSMT4">
                  <p:embed/>
                </p:oleObj>
              </mc:Choice>
              <mc:Fallback>
                <p:oleObj name="Equation" r:id="rId10" imgW="66024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3429000"/>
                        <a:ext cx="15684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458569"/>
              </p:ext>
            </p:extLst>
          </p:nvPr>
        </p:nvGraphicFramePr>
        <p:xfrm>
          <a:off x="2534444" y="3463636"/>
          <a:ext cx="12938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0" name="Equation" r:id="rId12" imgW="545760" imgH="228600" progId="Equation.DSMT4">
                  <p:embed/>
                </p:oleObj>
              </mc:Choice>
              <mc:Fallback>
                <p:oleObj name="Equation" r:id="rId12" imgW="54576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4444" y="3463636"/>
                        <a:ext cx="129381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895002"/>
              </p:ext>
            </p:extLst>
          </p:nvPr>
        </p:nvGraphicFramePr>
        <p:xfrm>
          <a:off x="2551112" y="3886200"/>
          <a:ext cx="15636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1" name="Equation" r:id="rId14" imgW="660240" imgH="228600" progId="Equation.DSMT4">
                  <p:embed/>
                </p:oleObj>
              </mc:Choice>
              <mc:Fallback>
                <p:oleObj name="Equation" r:id="rId14" imgW="66024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2" y="3886200"/>
                        <a:ext cx="156368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6997"/>
              </p:ext>
            </p:extLst>
          </p:nvPr>
        </p:nvGraphicFramePr>
        <p:xfrm>
          <a:off x="2533650" y="4375150"/>
          <a:ext cx="13525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2" name="Equation" r:id="rId16" imgW="571320" imgH="253800" progId="Equation.DSMT4">
                  <p:embed/>
                </p:oleObj>
              </mc:Choice>
              <mc:Fallback>
                <p:oleObj name="Equation" r:id="rId16" imgW="57132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4375150"/>
                        <a:ext cx="13525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574239"/>
              </p:ext>
            </p:extLst>
          </p:nvPr>
        </p:nvGraphicFramePr>
        <p:xfrm>
          <a:off x="2514600" y="4953000"/>
          <a:ext cx="8413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3" name="Equation" r:id="rId18" imgW="355320" imgH="177480" progId="Equation.DSMT4">
                  <p:embed/>
                </p:oleObj>
              </mc:Choice>
              <mc:Fallback>
                <p:oleObj name="Equation" r:id="rId18" imgW="3553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3000"/>
                        <a:ext cx="8413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032631"/>
              </p:ext>
            </p:extLst>
          </p:nvPr>
        </p:nvGraphicFramePr>
        <p:xfrm>
          <a:off x="2514600" y="5332413"/>
          <a:ext cx="7207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4" name="Equation" r:id="rId20" imgW="304560" imgH="177480" progId="Equation.DSMT4">
                  <p:embed/>
                </p:oleObj>
              </mc:Choice>
              <mc:Fallback>
                <p:oleObj name="Equation" r:id="rId20" imgW="304560" imgH="177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332413"/>
                        <a:ext cx="72072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4572000" y="3505200"/>
            <a:ext cx="0" cy="22860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764832"/>
              </p:ext>
            </p:extLst>
          </p:nvPr>
        </p:nvGraphicFramePr>
        <p:xfrm>
          <a:off x="6705600" y="3886200"/>
          <a:ext cx="20208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5" name="Equation" r:id="rId22" imgW="850680" imgH="228600" progId="Equation.DSMT4">
                  <p:embed/>
                </p:oleObj>
              </mc:Choice>
              <mc:Fallback>
                <p:oleObj name="Equation" r:id="rId22" imgW="85068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886200"/>
                        <a:ext cx="20208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505867"/>
              </p:ext>
            </p:extLst>
          </p:nvPr>
        </p:nvGraphicFramePr>
        <p:xfrm>
          <a:off x="4648200" y="3308122"/>
          <a:ext cx="21304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6" name="Equation" r:id="rId24" imgW="1079280" imgH="253800" progId="Equation.DSMT4">
                  <p:embed/>
                </p:oleObj>
              </mc:Choice>
              <mc:Fallback>
                <p:oleObj name="Equation" r:id="rId24" imgW="107928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308122"/>
                        <a:ext cx="213042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923044"/>
              </p:ext>
            </p:extLst>
          </p:nvPr>
        </p:nvGraphicFramePr>
        <p:xfrm>
          <a:off x="6705600" y="3309937"/>
          <a:ext cx="20574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7" name="Equation" r:id="rId26" imgW="863280" imgH="253800" progId="Equation.DSMT4">
                  <p:embed/>
                </p:oleObj>
              </mc:Choice>
              <mc:Fallback>
                <p:oleObj name="Equation" r:id="rId26" imgW="86328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309937"/>
                        <a:ext cx="20574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021654"/>
              </p:ext>
            </p:extLst>
          </p:nvPr>
        </p:nvGraphicFramePr>
        <p:xfrm>
          <a:off x="6705600" y="4333875"/>
          <a:ext cx="177958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8" name="Equation" r:id="rId28" imgW="749160" imgH="253800" progId="Equation.DSMT4">
                  <p:embed/>
                </p:oleObj>
              </mc:Choice>
              <mc:Fallback>
                <p:oleObj name="Equation" r:id="rId28" imgW="74916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333875"/>
                        <a:ext cx="1779588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020243"/>
              </p:ext>
            </p:extLst>
          </p:nvPr>
        </p:nvGraphicFramePr>
        <p:xfrm>
          <a:off x="6705600" y="4897438"/>
          <a:ext cx="11160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9" name="Equation" r:id="rId30" imgW="469800" imgH="177480" progId="Equation.DSMT4">
                  <p:embed/>
                </p:oleObj>
              </mc:Choice>
              <mc:Fallback>
                <p:oleObj name="Equation" r:id="rId30" imgW="469800" imgH="1774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897438"/>
                        <a:ext cx="11160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21536"/>
              </p:ext>
            </p:extLst>
          </p:nvPr>
        </p:nvGraphicFramePr>
        <p:xfrm>
          <a:off x="6705600" y="5334000"/>
          <a:ext cx="7540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0" name="Equation" r:id="rId32" imgW="317160" imgH="177480" progId="Equation.DSMT4">
                  <p:embed/>
                </p:oleObj>
              </mc:Choice>
              <mc:Fallback>
                <p:oleObj name="Equation" r:id="rId32" imgW="317160" imgH="177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334000"/>
                        <a:ext cx="7540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98480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1381125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6019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HỆ PHÉP NHÂN VÀ PHÉP KHAI PHƯƠNG</a:t>
            </a:r>
            <a:endParaRPr lang="en-US" sz="2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1.Định lí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457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2.Áp dụng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84"/>
          <p:cNvSpPr txBox="1">
            <a:spLocks noChangeArrowheads="1"/>
          </p:cNvSpPr>
          <p:nvPr/>
        </p:nvSpPr>
        <p:spPr bwMode="auto">
          <a:xfrm>
            <a:off x="914400" y="1748135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a. </a:t>
            </a:r>
            <a:r>
              <a:rPr lang="en-US" sz="2400" u="sng">
                <a:solidFill>
                  <a:schemeClr val="hlink"/>
                </a:solidFill>
              </a:rPr>
              <a:t>Quy tắc khai phương một tích: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14400" y="2052935"/>
            <a:ext cx="453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Quy tắc nhân các căn bậc hai: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2362200"/>
            <a:ext cx="1344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11"/>
              <p:cNvSpPr txBox="1">
                <a:spLocks noChangeArrowheads="1"/>
              </p:cNvSpPr>
              <p:nvPr/>
            </p:nvSpPr>
            <p:spPr bwMode="auto">
              <a:xfrm>
                <a:off x="1333500" y="2745500"/>
                <a:ext cx="6019800" cy="1125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smtClean="0">
                    <a:solidFill>
                      <a:schemeClr val="tx2"/>
                    </a:solidFill>
                  </a:rPr>
                  <a:t>Với hai biểu thức A và B không </a:t>
                </a:r>
                <a:r>
                  <a:rPr lang="en-US" sz="3200">
                    <a:solidFill>
                      <a:schemeClr val="tx2"/>
                    </a:solidFill>
                  </a:rPr>
                  <a:t>âm, ta </a:t>
                </a:r>
                <a:r>
                  <a:rPr lang="en-US" sz="3200" smtClean="0">
                    <a:solidFill>
                      <a:schemeClr val="tx2"/>
                    </a:solidFill>
                  </a:rPr>
                  <a:t>có</a:t>
                </a:r>
                <a:r>
                  <a:rPr lang="en-US" sz="3200" smtClean="0">
                    <a:solidFill>
                      <a:schemeClr val="tx1"/>
                    </a:solidFill>
                  </a:rPr>
                  <a:t>: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𝐴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rad>
                  </m:oMath>
                </a14:m>
                <a:r>
                  <a:rPr lang="en-US" sz="320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rad>
                  </m:oMath>
                </a14:m>
                <a:endParaRPr lang="en-US" sz="320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33500" y="2745500"/>
                <a:ext cx="6019800" cy="1125244"/>
              </a:xfrm>
              <a:prstGeom prst="rect">
                <a:avLst/>
              </a:prstGeom>
              <a:blipFill rotWithShape="1">
                <a:blip r:embed="rId6"/>
                <a:stretch>
                  <a:fillRect l="-2634" t="-7027" r="-2533" b="-1729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447800" y="3962400"/>
            <a:ext cx="5295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 </a:t>
            </a:r>
            <a:r>
              <a:rPr lang="en-US" sz="3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 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không </a:t>
            </a:r>
            <a:r>
              <a:rPr lang="en-US" sz="3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âm,ta có: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378783"/>
              </p:ext>
            </p:extLst>
          </p:nvPr>
        </p:nvGraphicFramePr>
        <p:xfrm>
          <a:off x="2108200" y="4648200"/>
          <a:ext cx="22352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7" imgW="1130040" imgH="266400" progId="Equation.DSMT4">
                  <p:embed/>
                </p:oleObj>
              </mc:Choice>
              <mc:Fallback>
                <p:oleObj name="Equation" r:id="rId7" imgW="1130040" imgH="266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648200"/>
                        <a:ext cx="22352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1571646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741</Words>
  <Application>Microsoft Office PowerPoint</Application>
  <PresentationFormat>On-screen Show (4:3)</PresentationFormat>
  <Paragraphs>177</Paragraphs>
  <Slides>16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 1: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Luyện tập 1: </vt:lpstr>
      <vt:lpstr>Luyện tập2 </vt:lpstr>
      <vt:lpstr>Luyện tập 3:</vt:lpstr>
      <vt:lpstr>PowerPoint Presentation</vt:lpstr>
    </vt:vector>
  </TitlesOfParts>
  <Company>andongnhi.violet.vn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Administrator</cp:lastModifiedBy>
  <cp:revision>55</cp:revision>
  <dcterms:created xsi:type="dcterms:W3CDTF">2014-07-26T07:56:05Z</dcterms:created>
  <dcterms:modified xsi:type="dcterms:W3CDTF">2021-09-08T15:48:53Z</dcterms:modified>
</cp:coreProperties>
</file>