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55" r:id="rId2"/>
    <p:sldId id="583" r:id="rId3"/>
    <p:sldId id="582" r:id="rId4"/>
    <p:sldId id="585" r:id="rId5"/>
    <p:sldId id="588" r:id="rId6"/>
    <p:sldId id="609" r:id="rId7"/>
    <p:sldId id="610" r:id="rId8"/>
    <p:sldId id="591" r:id="rId9"/>
    <p:sldId id="616" r:id="rId10"/>
    <p:sldId id="613" r:id="rId11"/>
    <p:sldId id="611" r:id="rId12"/>
    <p:sldId id="614" r:id="rId13"/>
    <p:sldId id="617" r:id="rId14"/>
    <p:sldId id="618" r:id="rId15"/>
    <p:sldId id="484" r:id="rId16"/>
    <p:sldId id="621" r:id="rId17"/>
    <p:sldId id="622" r:id="rId18"/>
    <p:sldId id="623" r:id="rId19"/>
    <p:sldId id="625" r:id="rId20"/>
    <p:sldId id="581"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555"/>
            <p14:sldId id="583"/>
            <p14:sldId id="582"/>
            <p14:sldId id="585"/>
            <p14:sldId id="588"/>
            <p14:sldId id="609"/>
            <p14:sldId id="610"/>
            <p14:sldId id="591"/>
            <p14:sldId id="616"/>
            <p14:sldId id="613"/>
            <p14:sldId id="611"/>
            <p14:sldId id="614"/>
            <p14:sldId id="617"/>
            <p14:sldId id="618"/>
            <p14:sldId id="484"/>
            <p14:sldId id="621"/>
            <p14:sldId id="622"/>
            <p14:sldId id="623"/>
            <p14:sldId id="625"/>
            <p14:sldId id="5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B1A5"/>
    <a:srgbClr val="CDD2CC"/>
    <a:srgbClr val="EBF6F9"/>
    <a:srgbClr val="2B4818"/>
    <a:srgbClr val="2E1110"/>
    <a:srgbClr val="213612"/>
    <a:srgbClr val="190909"/>
    <a:srgbClr val="311211"/>
    <a:srgbClr val="276822"/>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4" autoAdjust="0"/>
    <p:restoredTop sz="94145" autoAdjust="0"/>
  </p:normalViewPr>
  <p:slideViewPr>
    <p:cSldViewPr>
      <p:cViewPr>
        <p:scale>
          <a:sx n="90" d="100"/>
          <a:sy n="90" d="100"/>
        </p:scale>
        <p:origin x="-774" y="-52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28/03/2023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362410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3624106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362410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3624106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362410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28/03/2023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28/03/2023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28/03/2023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28/03/2023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28/03/2023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28/03/2023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28/03/2023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28/03/2023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7.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43.png"/><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1.wmf"/><Relationship Id="rId5" Type="http://schemas.openxmlformats.org/officeDocument/2006/relationships/oleObject" Target="../embeddings/oleObject14.bin"/><Relationship Id="rId10" Type="http://schemas.openxmlformats.org/officeDocument/2006/relationships/image" Target="../media/image45.png"/><Relationship Id="rId4" Type="http://schemas.openxmlformats.org/officeDocument/2006/relationships/image" Target="../media/image44.emf"/><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1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2.png"/><Relationship Id="rId5" Type="http://schemas.openxmlformats.org/officeDocument/2006/relationships/image" Target="../media/image17.wmf"/><Relationship Id="rId4" Type="http://schemas.openxmlformats.org/officeDocument/2006/relationships/oleObject" Target="../embeddings/oleObject1.bin"/><Relationship Id="rId9" Type="http://schemas.openxmlformats.org/officeDocument/2006/relationships/image" Target="../media/image19.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6.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3.bin"/><Relationship Id="rId10"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21.wmf"/></Relationships>
</file>

<file path=ppt/slides/_rels/slide8.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0.png"/><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6.wmf"/><Relationship Id="rId11" Type="http://schemas.openxmlformats.org/officeDocument/2006/relationships/image" Target="../media/image15.png"/><Relationship Id="rId5" Type="http://schemas.openxmlformats.org/officeDocument/2006/relationships/oleObject" Target="../embeddings/oleObject6.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6.png"/><Relationship Id="rId3" Type="http://schemas.openxmlformats.org/officeDocument/2006/relationships/oleObject" Target="../embeddings/oleObject9.bin"/><Relationship Id="rId7" Type="http://schemas.openxmlformats.org/officeDocument/2006/relationships/oleObject" Target="../embeddings/oleObject10.bin"/><Relationship Id="rId12"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5.png"/><Relationship Id="rId11" Type="http://schemas.openxmlformats.org/officeDocument/2006/relationships/oleObject" Target="../embeddings/oleObject12.bin"/><Relationship Id="rId5" Type="http://schemas.openxmlformats.org/officeDocument/2006/relationships/image" Target="../media/image15.png"/><Relationship Id="rId10" Type="http://schemas.openxmlformats.org/officeDocument/2006/relationships/image" Target="../media/image33.wmf"/><Relationship Id="rId4" Type="http://schemas.openxmlformats.org/officeDocument/2006/relationships/image" Target="../media/image31.wmf"/><Relationship Id="rId9"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2899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9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2" y="107870"/>
            <a:ext cx="47244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03148" y="949427"/>
            <a:ext cx="8126615" cy="1107973"/>
          </a:xfrm>
          <a:prstGeom prst="rect">
            <a:avLst/>
          </a:prstGeom>
          <a:noFill/>
        </p:spPr>
        <p:txBody>
          <a:bodyPr wrap="square" lIns="121899" tIns="60949" rIns="121899" bIns="60949" rtlCol="0">
            <a:spAutoFit/>
          </a:bodyPr>
          <a:lstStyle/>
          <a:p>
            <a:pPr marL="457120" indent="-457120">
              <a:buFont typeface="Wingdings" pitchFamily="2" charset="2"/>
              <a:buChar char="v"/>
            </a:pPr>
            <a:r>
              <a:rPr lang="en-US" sz="3200" b="1">
                <a:latin typeface="Arial" pitchFamily="34" charset="0"/>
                <a:cs typeface="Arial" pitchFamily="34" charset="0"/>
              </a:rPr>
              <a:t>Gọi bán kính đáy của hình nón là </a:t>
            </a:r>
            <a:r>
              <a:rPr lang="en-US" sz="3200" b="1" i="1">
                <a:solidFill>
                  <a:srgbClr val="C00000"/>
                </a:solidFill>
                <a:latin typeface="Arial" pitchFamily="34" charset="0"/>
                <a:cs typeface="Arial" pitchFamily="34" charset="0"/>
              </a:rPr>
              <a:t>r</a:t>
            </a:r>
            <a:r>
              <a:rPr lang="en-US" sz="3200" b="1">
                <a:latin typeface="Arial" pitchFamily="34" charset="0"/>
                <a:cs typeface="Arial" pitchFamily="34" charset="0"/>
              </a:rPr>
              <a:t>, đường cao là </a:t>
            </a:r>
            <a:r>
              <a:rPr lang="en-US" sz="3200" b="1" smtClean="0">
                <a:solidFill>
                  <a:srgbClr val="C00000"/>
                </a:solidFill>
                <a:latin typeface="Arial" pitchFamily="34" charset="0"/>
                <a:cs typeface="Arial" pitchFamily="34" charset="0"/>
              </a:rPr>
              <a:t>h</a:t>
            </a:r>
            <a:r>
              <a:rPr lang="en-US" sz="3200" b="1" smtClean="0">
                <a:latin typeface="Arial" pitchFamily="34" charset="0"/>
                <a:cs typeface="Arial" pitchFamily="34" charset="0"/>
              </a:rPr>
              <a:t> .</a:t>
            </a:r>
            <a:endParaRPr lang="vi-VN" sz="3200" b="1">
              <a:latin typeface="Arial" pitchFamily="34" charset="0"/>
              <a:cs typeface="Arial" pitchFamily="34" charset="0"/>
            </a:endParaRPr>
          </a:p>
        </p:txBody>
      </p:sp>
      <p:grpSp>
        <p:nvGrpSpPr>
          <p:cNvPr id="8" name="Group 7"/>
          <p:cNvGrpSpPr/>
          <p:nvPr/>
        </p:nvGrpSpPr>
        <p:grpSpPr>
          <a:xfrm>
            <a:off x="501076" y="2251145"/>
            <a:ext cx="7350325" cy="1990656"/>
            <a:chOff x="501076" y="2251145"/>
            <a:chExt cx="7350325" cy="1990656"/>
          </a:xfrm>
        </p:grpSpPr>
        <p:sp>
          <p:nvSpPr>
            <p:cNvPr id="35" name="Rounded Rectangle 34"/>
            <p:cNvSpPr/>
            <p:nvPr/>
          </p:nvSpPr>
          <p:spPr>
            <a:xfrm>
              <a:off x="501076" y="2251145"/>
              <a:ext cx="7350325" cy="1990656"/>
            </a:xfrm>
            <a:prstGeom prst="roundRect">
              <a:avLst>
                <a:gd name="adj" fmla="val 4212"/>
              </a:avLst>
            </a:prstGeom>
            <a:blipFill dpi="0" rotWithShape="1">
              <a:blip r:embed="rId5" cstate="print">
                <a:extLst>
                  <a:ext uri="{28A0092B-C50C-407E-A947-70E740481C1C}">
                    <a14:useLocalDpi xmlns:a14="http://schemas.microsoft.com/office/drawing/2010/main" val="0"/>
                  </a:ext>
                </a:extLst>
              </a:blip>
              <a:srcRect/>
              <a:stretch>
                <a:fillRect/>
              </a:stretch>
            </a:blip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endParaRPr lang="en-US"/>
            </a:p>
          </p:txBody>
        </p:sp>
        <p:sp>
          <p:nvSpPr>
            <p:cNvPr id="29" name="TextBox 28"/>
            <p:cNvSpPr txBox="1"/>
            <p:nvPr/>
          </p:nvSpPr>
          <p:spPr>
            <a:xfrm>
              <a:off x="744137" y="2435230"/>
              <a:ext cx="5891997" cy="584775"/>
            </a:xfrm>
            <a:prstGeom prst="rect">
              <a:avLst/>
            </a:prstGeom>
            <a:noFill/>
          </p:spPr>
          <p:txBody>
            <a:bodyPr wrap="square" rtlCol="0">
              <a:spAutoFit/>
            </a:bodyPr>
            <a:lstStyle/>
            <a:p>
              <a:pPr marL="457120" indent="-457120">
                <a:buFont typeface="Arial" pitchFamily="34" charset="0"/>
                <a:buChar char="•"/>
              </a:pPr>
              <a:r>
                <a:rPr lang="en-US" sz="3200" b="1">
                  <a:latin typeface="Arial" pitchFamily="34" charset="0"/>
                  <a:cs typeface="Arial" pitchFamily="34" charset="0"/>
                </a:rPr>
                <a:t>Thể tích của hình </a:t>
              </a:r>
              <a:r>
                <a:rPr lang="en-US" sz="3200" b="1" smtClean="0">
                  <a:latin typeface="Arial" pitchFamily="34" charset="0"/>
                  <a:cs typeface="Arial" pitchFamily="34" charset="0"/>
                </a:rPr>
                <a:t>nón là </a:t>
              </a:r>
              <a:endParaRPr lang="vi-VN" sz="3200" b="1">
                <a:latin typeface="Arial" pitchFamily="34" charset="0"/>
                <a:cs typeface="Arial"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478508385"/>
                </p:ext>
              </p:extLst>
            </p:nvPr>
          </p:nvGraphicFramePr>
          <p:xfrm>
            <a:off x="3012212" y="2980229"/>
            <a:ext cx="1963904" cy="1085935"/>
          </p:xfrm>
          <a:graphic>
            <a:graphicData uri="http://schemas.openxmlformats.org/presentationml/2006/ole">
              <mc:AlternateContent xmlns:mc="http://schemas.openxmlformats.org/markup-compatibility/2006">
                <mc:Choice xmlns:v="urn:schemas-microsoft-com:vml" Requires="v">
                  <p:oleObj spid="_x0000_s594966" name="Equation" r:id="rId6" imgW="711000" imgH="393480" progId="Equation.DSMT4">
                    <p:embed/>
                  </p:oleObj>
                </mc:Choice>
                <mc:Fallback>
                  <p:oleObj name="Equation" r:id="rId6" imgW="711000" imgH="393480" progId="Equation.DSMT4">
                    <p:embed/>
                    <p:pic>
                      <p:nvPicPr>
                        <p:cNvPr id="0" name=""/>
                        <p:cNvPicPr/>
                        <p:nvPr/>
                      </p:nvPicPr>
                      <p:blipFill>
                        <a:blip r:embed="rId7"/>
                        <a:stretch>
                          <a:fillRect/>
                        </a:stretch>
                      </p:blipFill>
                      <p:spPr>
                        <a:xfrm>
                          <a:off x="3012212" y="2980229"/>
                          <a:ext cx="1963904" cy="1085935"/>
                        </a:xfrm>
                        <a:prstGeom prst="rect">
                          <a:avLst/>
                        </a:prstGeom>
                      </p:spPr>
                    </p:pic>
                  </p:oleObj>
                </mc:Fallback>
              </mc:AlternateContent>
            </a:graphicData>
          </a:graphic>
        </p:graphicFrame>
        <p:sp>
          <p:nvSpPr>
            <p:cNvPr id="31" name="Rectangle 30"/>
            <p:cNvSpPr/>
            <p:nvPr/>
          </p:nvSpPr>
          <p:spPr>
            <a:xfrm>
              <a:off x="2569943" y="3044830"/>
              <a:ext cx="2742486" cy="101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9496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9262" y="980517"/>
            <a:ext cx="3816350" cy="424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6776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94961"/>
                                        </p:tgtEl>
                                        <p:attrNameLst>
                                          <p:attrName>style.visibility</p:attrName>
                                        </p:attrNameLst>
                                      </p:cBhvr>
                                      <p:to>
                                        <p:strVal val="visible"/>
                                      </p:to>
                                    </p:set>
                                    <p:animEffect transition="in" filter="wipe(left)">
                                      <p:cBhvr>
                                        <p:cTn id="11" dur="500"/>
                                        <p:tgtEl>
                                          <p:spTgt spid="59496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2935"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45" y="2557132"/>
            <a:ext cx="11796713" cy="323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162" y="3352800"/>
            <a:ext cx="1524000" cy="192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4363078" y="3586100"/>
            <a:ext cx="150495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325478" y="3586100"/>
            <a:ext cx="150495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154278" y="3586100"/>
            <a:ext cx="150495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458078" y="4555435"/>
            <a:ext cx="150495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325478" y="4495800"/>
            <a:ext cx="150495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0249528" y="4419600"/>
            <a:ext cx="150495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79412" y="2595501"/>
            <a:ext cx="11506200" cy="268356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2284155" y="5441650"/>
            <a:ext cx="6934457" cy="1416350"/>
            <a:chOff x="1715750" y="5460603"/>
            <a:chExt cx="6934457" cy="1416350"/>
          </a:xfrm>
        </p:grpSpPr>
        <p:sp>
          <p:nvSpPr>
            <p:cNvPr id="42" name="TextBox 41"/>
            <p:cNvSpPr txBox="1"/>
            <p:nvPr/>
          </p:nvSpPr>
          <p:spPr>
            <a:xfrm>
              <a:off x="1715750" y="5486400"/>
              <a:ext cx="4059866" cy="523220"/>
            </a:xfrm>
            <a:prstGeom prst="rect">
              <a:avLst/>
            </a:prstGeom>
            <a:noFill/>
          </p:spPr>
          <p:txBody>
            <a:bodyPr wrap="square" rtlCol="0">
              <a:spAutoFit/>
            </a:bodyPr>
            <a:lstStyle/>
            <a:p>
              <a:pPr marL="342900" indent="-342900">
                <a:buFont typeface="Wingdings" pitchFamily="2" charset="2"/>
                <a:buChar char="v"/>
              </a:pPr>
              <a:r>
                <a:rPr lang="en-US" sz="2800" b="1">
                  <a:latin typeface="Arial" pitchFamily="34" charset="0"/>
                  <a:cs typeface="Arial" pitchFamily="34" charset="0"/>
                </a:rPr>
                <a:t>Công thức áp dụng</a:t>
              </a:r>
              <a:r>
                <a:rPr lang="en-US" smtClean="0">
                  <a:latin typeface="Times New Roman" pitchFamily="18" charset="0"/>
                  <a:cs typeface="Times New Roman" pitchFamily="18" charset="0"/>
                </a:rPr>
                <a:t> :</a:t>
              </a:r>
              <a:endParaRPr lang="en-US">
                <a:latin typeface="Times New Roman" pitchFamily="18" charset="0"/>
                <a:cs typeface="Times New Roman" pitchFamily="18" charset="0"/>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2994203456"/>
                </p:ext>
              </p:extLst>
            </p:nvPr>
          </p:nvGraphicFramePr>
          <p:xfrm>
            <a:off x="5892879" y="5460603"/>
            <a:ext cx="2757328" cy="567531"/>
          </p:xfrm>
          <a:graphic>
            <a:graphicData uri="http://schemas.openxmlformats.org/presentationml/2006/ole">
              <mc:AlternateContent xmlns:mc="http://schemas.openxmlformats.org/markup-compatibility/2006">
                <mc:Choice xmlns:v="urn:schemas-microsoft-com:vml" Requires="v">
                  <p:oleObj spid="_x0000_s592945" name="Equation" r:id="rId5" imgW="1295280" imgH="266400" progId="Equation.DSMT4">
                    <p:embed/>
                  </p:oleObj>
                </mc:Choice>
                <mc:Fallback>
                  <p:oleObj name="Equation" r:id="rId5" imgW="1295280" imgH="266400" progId="Equation.DSMT4">
                    <p:embed/>
                    <p:pic>
                      <p:nvPicPr>
                        <p:cNvPr id="0" name=""/>
                        <p:cNvPicPr/>
                        <p:nvPr/>
                      </p:nvPicPr>
                      <p:blipFill>
                        <a:blip r:embed="rId6"/>
                        <a:stretch>
                          <a:fillRect/>
                        </a:stretch>
                      </p:blipFill>
                      <p:spPr>
                        <a:xfrm>
                          <a:off x="5892879" y="5460603"/>
                          <a:ext cx="2757328" cy="567531"/>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2818073194"/>
                </p:ext>
              </p:extLst>
            </p:nvPr>
          </p:nvGraphicFramePr>
          <p:xfrm>
            <a:off x="5892879" y="6037007"/>
            <a:ext cx="1512253" cy="839946"/>
          </p:xfrm>
          <a:graphic>
            <a:graphicData uri="http://schemas.openxmlformats.org/presentationml/2006/ole">
              <mc:AlternateContent xmlns:mc="http://schemas.openxmlformats.org/markup-compatibility/2006">
                <mc:Choice xmlns:v="urn:schemas-microsoft-com:vml" Requires="v">
                  <p:oleObj spid="_x0000_s592946" name="Equation" r:id="rId7" imgW="711000" imgH="393480" progId="Equation.DSMT4">
                    <p:embed/>
                  </p:oleObj>
                </mc:Choice>
                <mc:Fallback>
                  <p:oleObj name="Equation" r:id="rId7" imgW="711000" imgH="393480" progId="Equation.DSMT4">
                    <p:embed/>
                    <p:pic>
                      <p:nvPicPr>
                        <p:cNvPr id="0" name=""/>
                        <p:cNvPicPr/>
                        <p:nvPr/>
                      </p:nvPicPr>
                      <p:blipFill>
                        <a:blip r:embed="rId8"/>
                        <a:stretch>
                          <a:fillRect/>
                        </a:stretch>
                      </p:blipFill>
                      <p:spPr>
                        <a:xfrm>
                          <a:off x="5892879" y="6037007"/>
                          <a:ext cx="1512253" cy="839946"/>
                        </a:xfrm>
                        <a:prstGeom prst="rect">
                          <a:avLst/>
                        </a:prstGeom>
                      </p:spPr>
                    </p:pic>
                  </p:oleObj>
                </mc:Fallback>
              </mc:AlternateContent>
            </a:graphicData>
          </a:graphic>
        </p:graphicFrame>
      </p:grpSp>
      <p:pic>
        <p:nvPicPr>
          <p:cNvPr id="4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012" y="107870"/>
            <a:ext cx="4724400" cy="64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2936"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287" y="798513"/>
            <a:ext cx="11820525"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129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92936"/>
                                        </p:tgtEl>
                                        <p:attrNameLst>
                                          <p:attrName>style.visibility</p:attrName>
                                        </p:attrNameLst>
                                      </p:cBhvr>
                                      <p:to>
                                        <p:strVal val="visible"/>
                                      </p:to>
                                    </p:set>
                                    <p:animEffect transition="in" filter="wipe(left)">
                                      <p:cBhvr>
                                        <p:cTn id="7" dur="500"/>
                                        <p:tgtEl>
                                          <p:spTgt spid="59293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500"/>
                                  </p:stCondLst>
                                  <p:childTnLst>
                                    <p:set>
                                      <p:cBhvr>
                                        <p:cTn id="12" dur="1" fill="hold">
                                          <p:stCondLst>
                                            <p:cond delay="0"/>
                                          </p:stCondLst>
                                        </p:cTn>
                                        <p:tgtEl>
                                          <p:spTgt spid="592935"/>
                                        </p:tgtEl>
                                        <p:attrNameLst>
                                          <p:attrName>style.visibility</p:attrName>
                                        </p:attrNameLst>
                                      </p:cBhvr>
                                      <p:to>
                                        <p:strVal val="visible"/>
                                      </p:to>
                                    </p:set>
                                    <p:animEffect transition="in" filter="wipe(left)">
                                      <p:cBhvr>
                                        <p:cTn id="13" dur="500"/>
                                        <p:tgtEl>
                                          <p:spTgt spid="592935"/>
                                        </p:tgtEl>
                                      </p:cBhvr>
                                    </p:animEffect>
                                  </p:childTnLst>
                                </p:cTn>
                              </p:par>
                              <p:par>
                                <p:cTn id="14" presetID="22" presetClass="entr" presetSubtype="8" fill="hold" nodeType="withEffect">
                                  <p:stCondLst>
                                    <p:cond delay="50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0" nodeType="clickEffect">
                                  <p:stCondLst>
                                    <p:cond delay="0"/>
                                  </p:stCondLst>
                                  <p:childTnLst>
                                    <p:animEffect transition="out" filter="wipe(left)">
                                      <p:cBhvr>
                                        <p:cTn id="25" dur="500"/>
                                        <p:tgtEl>
                                          <p:spTgt spid="33"/>
                                        </p:tgtEl>
                                      </p:cBhvr>
                                    </p:animEffect>
                                    <p:set>
                                      <p:cBhvr>
                                        <p:cTn id="26" dur="1" fill="hold">
                                          <p:stCondLst>
                                            <p:cond delay="499"/>
                                          </p:stCondLst>
                                        </p:cTn>
                                        <p:tgtEl>
                                          <p:spTgt spid="3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0" nodeType="clickEffect">
                                  <p:stCondLst>
                                    <p:cond delay="0"/>
                                  </p:stCondLst>
                                  <p:childTnLst>
                                    <p:animEffect transition="out" filter="wipe(left)">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xit" presetSubtype="8" fill="hold" grpId="0" nodeType="clickEffect">
                                  <p:stCondLst>
                                    <p:cond delay="0"/>
                                  </p:stCondLst>
                                  <p:childTnLst>
                                    <p:animEffect transition="out" filter="wipe(left)">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xit" presetSubtype="8" fill="hold" grpId="0" nodeType="clickEffect">
                                  <p:stCondLst>
                                    <p:cond delay="0"/>
                                  </p:stCondLst>
                                  <p:childTnLst>
                                    <p:animEffect transition="out" filter="wipe(left)">
                                      <p:cBhvr>
                                        <p:cTn id="40" dur="500"/>
                                        <p:tgtEl>
                                          <p:spTgt spid="36"/>
                                        </p:tgtEl>
                                      </p:cBhvr>
                                    </p:animEffect>
                                    <p:set>
                                      <p:cBhvr>
                                        <p:cTn id="41" dur="1" fill="hold">
                                          <p:stCondLst>
                                            <p:cond delay="499"/>
                                          </p:stCondLst>
                                        </p:cTn>
                                        <p:tgtEl>
                                          <p:spTgt spid="3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xit" presetSubtype="8" fill="hold" grpId="0" nodeType="clickEffect">
                                  <p:stCondLst>
                                    <p:cond delay="0"/>
                                  </p:stCondLst>
                                  <p:childTnLst>
                                    <p:animEffect transition="out" filter="wipe(left)">
                                      <p:cBhvr>
                                        <p:cTn id="45" dur="500"/>
                                        <p:tgtEl>
                                          <p:spTgt spid="37"/>
                                        </p:tgtEl>
                                      </p:cBhvr>
                                    </p:animEffect>
                                    <p:set>
                                      <p:cBhvr>
                                        <p:cTn id="46" dur="1" fill="hold">
                                          <p:stCondLst>
                                            <p:cond delay="499"/>
                                          </p:stCondLst>
                                        </p:cTn>
                                        <p:tgtEl>
                                          <p:spTgt spid="3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grpId="0" nodeType="clickEffect">
                                  <p:stCondLst>
                                    <p:cond delay="0"/>
                                  </p:stCondLst>
                                  <p:childTnLst>
                                    <p:animEffect transition="out" filter="wipe(left)">
                                      <p:cBhvr>
                                        <p:cTn id="50" dur="500"/>
                                        <p:tgtEl>
                                          <p:spTgt spid="38"/>
                                        </p:tgtEl>
                                      </p:cBhvr>
                                    </p:animEffect>
                                    <p:set>
                                      <p:cBhvr>
                                        <p:cTn id="51"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Box 26"/>
          <p:cNvSpPr txBox="1"/>
          <p:nvPr/>
        </p:nvSpPr>
        <p:spPr>
          <a:xfrm>
            <a:off x="6831972" y="6519446"/>
            <a:ext cx="5334000" cy="338554"/>
          </a:xfrm>
          <a:prstGeom prst="rect">
            <a:avLst/>
          </a:prstGeom>
          <a:noFill/>
        </p:spPr>
        <p:txBody>
          <a:bodyPr wrap="square" rtlCol="0">
            <a:spAutoFit/>
          </a:bodyPr>
          <a:lstStyle/>
          <a:p>
            <a:r>
              <a:rPr lang="en-US" sz="1600" b="1" smtClean="0">
                <a:solidFill>
                  <a:schemeClr val="tx2">
                    <a:lumMod val="75000"/>
                  </a:schemeClr>
                </a:solidFill>
                <a:latin typeface="Arial" pitchFamily="34" charset="0"/>
                <a:cs typeface="Arial" pitchFamily="34" charset="0"/>
              </a:rPr>
              <a:t>( Bản full sẽ có hiệu ứng trình chiếu từng bước một)</a:t>
            </a:r>
            <a:endParaRPr lang="vi-VN" sz="2000" b="1">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5890058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70516" y="863520"/>
            <a:ext cx="7481247" cy="2794081"/>
            <a:chOff x="228600" y="647640"/>
            <a:chExt cx="8461975" cy="2095562"/>
          </a:xfrm>
        </p:grpSpPr>
        <p:sp>
          <p:nvSpPr>
            <p:cNvPr id="16" name="Rounded Rectangle 15"/>
            <p:cNvSpPr/>
            <p:nvPr/>
          </p:nvSpPr>
          <p:spPr>
            <a:xfrm>
              <a:off x="228600" y="666751"/>
              <a:ext cx="8224954" cy="2076451"/>
            </a:xfrm>
            <a:prstGeom prst="roundRect">
              <a:avLst>
                <a:gd name="adj" fmla="val 0"/>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67289" y="647640"/>
              <a:ext cx="8423286" cy="2008243"/>
            </a:xfrm>
            <a:prstGeom prst="rect">
              <a:avLst/>
            </a:prstGeom>
            <a:noFill/>
          </p:spPr>
          <p:txBody>
            <a:bodyPr wrap="square" rtlCol="0">
              <a:spAutoFit/>
            </a:bodyPr>
            <a:lstStyle/>
            <a:p>
              <a:pPr marL="457120" indent="-457120">
                <a:buFont typeface="Wingdings" pitchFamily="2" charset="2"/>
                <a:buChar char="v"/>
              </a:pPr>
              <a:r>
                <a:rPr lang="en-US" sz="2800" b="1">
                  <a:latin typeface="Arial" pitchFamily="34" charset="0"/>
                  <a:cs typeface="Arial" pitchFamily="34" charset="0"/>
                </a:rPr>
                <a:t>Khi cắt hình nón bởi một mặt phẳng song song với đáy thì phần mặt phẳng nằm trong hình nón là một hình </a:t>
              </a:r>
              <a:r>
                <a:rPr lang="en-US" sz="2800" b="1" smtClean="0">
                  <a:latin typeface="Arial" pitchFamily="34" charset="0"/>
                  <a:cs typeface="Arial" pitchFamily="34" charset="0"/>
                </a:rPr>
                <a:t>tròn</a:t>
              </a:r>
              <a:br>
                <a:rPr lang="en-US" sz="2800" b="1" smtClean="0">
                  <a:latin typeface="Arial" pitchFamily="34" charset="0"/>
                  <a:cs typeface="Arial" pitchFamily="34" charset="0"/>
                </a:rPr>
              </a:br>
              <a:r>
                <a:rPr lang="en-US" sz="2800" b="1" smtClean="0">
                  <a:latin typeface="Arial" pitchFamily="34" charset="0"/>
                  <a:cs typeface="Arial" pitchFamily="34" charset="0"/>
                </a:rPr>
                <a:t>- </a:t>
              </a:r>
              <a:r>
                <a:rPr lang="vi-VN" sz="2800" b="1" smtClean="0">
                  <a:latin typeface="Arial" pitchFamily="34" charset="0"/>
                  <a:cs typeface="Arial" pitchFamily="34" charset="0"/>
                </a:rPr>
                <a:t>Phần </a:t>
              </a:r>
              <a:r>
                <a:rPr lang="vi-VN" sz="2800" b="1">
                  <a:latin typeface="Arial" pitchFamily="34" charset="0"/>
                  <a:cs typeface="Arial" pitchFamily="34" charset="0"/>
                </a:rPr>
                <a:t>hình nón nằm giữa mặt phẳng nói trên và mặt đáy được gọi là một </a:t>
              </a:r>
              <a:r>
                <a:rPr lang="vi-VN" sz="2800" b="1">
                  <a:solidFill>
                    <a:schemeClr val="accent2">
                      <a:lumMod val="75000"/>
                    </a:schemeClr>
                  </a:solidFill>
                  <a:latin typeface="Arial" pitchFamily="34" charset="0"/>
                  <a:cs typeface="Arial" pitchFamily="34" charset="0"/>
                </a:rPr>
                <a:t>hình nón cụt </a:t>
              </a:r>
              <a:r>
                <a:rPr lang="vi-VN" sz="2800" b="1" smtClean="0">
                  <a:latin typeface="Arial" pitchFamily="34" charset="0"/>
                  <a:cs typeface="Arial" pitchFamily="34" charset="0"/>
                </a:rPr>
                <a:t>.</a:t>
              </a:r>
              <a:endParaRPr lang="vi-VN" sz="2800" b="1">
                <a:latin typeface="Arial" pitchFamily="34" charset="0"/>
                <a:cs typeface="Arial" pitchFamily="34" charset="0"/>
              </a:endParaRPr>
            </a:p>
          </p:txBody>
        </p:sp>
      </p:grpSp>
      <p:sp>
        <p:nvSpPr>
          <p:cNvPr id="25" name="AutoShape 4"/>
          <p:cNvSpPr>
            <a:spLocks noChangeArrowheads="1"/>
          </p:cNvSpPr>
          <p:nvPr/>
        </p:nvSpPr>
        <p:spPr bwMode="gray">
          <a:xfrm>
            <a:off x="425630" y="152401"/>
            <a:ext cx="3602612" cy="457199"/>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b="1" smtClean="0">
                <a:solidFill>
                  <a:srgbClr val="FFFFFF"/>
                </a:solidFill>
                <a:effectLst>
                  <a:outerShdw blurRad="38100" dist="38100" dir="2700000" algn="tl">
                    <a:srgbClr val="000000"/>
                  </a:outerShdw>
                </a:effectLst>
                <a:latin typeface="Arial" pitchFamily="34" charset="0"/>
                <a:cs typeface="Arial" pitchFamily="34" charset="0"/>
              </a:rPr>
              <a:t>4 . Hình nón cụt </a:t>
            </a:r>
            <a:endParaRPr lang="en-US" b="1">
              <a:solidFill>
                <a:srgbClr val="FFFFFF"/>
              </a:solidFill>
              <a:effectLst>
                <a:outerShdw blurRad="38100" dist="38100" dir="2700000" algn="tl">
                  <a:srgbClr val="000000"/>
                </a:outerShdw>
              </a:effectLst>
              <a:latin typeface="Arial" pitchFamily="34" charset="0"/>
              <a:cs typeface="Arial" pitchFamily="34" charset="0"/>
            </a:endParaRPr>
          </a:p>
        </p:txBody>
      </p:sp>
      <p:pic>
        <p:nvPicPr>
          <p:cNvPr id="6010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0812" y="1516857"/>
            <a:ext cx="25431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10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1374" y="609600"/>
            <a:ext cx="116205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109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2262" y="1252745"/>
            <a:ext cx="25717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8574658" y="3749402"/>
            <a:ext cx="935481" cy="369310"/>
          </a:xfrm>
          <a:prstGeom prst="rect">
            <a:avLst/>
          </a:prstGeom>
          <a:noFill/>
        </p:spPr>
        <p:txBody>
          <a:bodyPr wrap="square" lIns="121899" tIns="60949" rIns="121899" bIns="60949" rtlCol="0">
            <a:spAutoFit/>
          </a:bodyPr>
          <a:lstStyle/>
          <a:p>
            <a:r>
              <a:rPr lang="en-US" sz="1600" b="1" i="1" smtClean="0">
                <a:solidFill>
                  <a:srgbClr val="C00000"/>
                </a:solidFill>
                <a:latin typeface="Arial" pitchFamily="34" charset="0"/>
                <a:cs typeface="Arial" pitchFamily="34" charset="0"/>
              </a:rPr>
              <a:t>Hình 7</a:t>
            </a:r>
            <a:endParaRPr lang="vi-VN" sz="1600" b="1" i="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117416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01091"/>
                                        </p:tgtEl>
                                        <p:attrNameLst>
                                          <p:attrName>style.visibility</p:attrName>
                                        </p:attrNameLst>
                                      </p:cBhvr>
                                      <p:to>
                                        <p:strVal val="visible"/>
                                      </p:to>
                                    </p:set>
                                    <p:animEffect transition="in" filter="wipe(left)">
                                      <p:cBhvr>
                                        <p:cTn id="11" dur="500"/>
                                        <p:tgtEl>
                                          <p:spTgt spid="601091"/>
                                        </p:tgtEl>
                                      </p:cBhvr>
                                    </p:animEffect>
                                  </p:childTnLst>
                                </p:cTn>
                              </p:par>
                              <p:par>
                                <p:cTn id="12" presetID="22" presetClass="entr" presetSubtype="8" fill="hold" nodeType="withEffect">
                                  <p:stCondLst>
                                    <p:cond delay="0"/>
                                  </p:stCondLst>
                                  <p:childTnLst>
                                    <p:set>
                                      <p:cBhvr>
                                        <p:cTn id="13" dur="1" fill="hold">
                                          <p:stCondLst>
                                            <p:cond delay="0"/>
                                          </p:stCondLst>
                                        </p:cTn>
                                        <p:tgtEl>
                                          <p:spTgt spid="601090"/>
                                        </p:tgtEl>
                                        <p:attrNameLst>
                                          <p:attrName>style.visibility</p:attrName>
                                        </p:attrNameLst>
                                      </p:cBhvr>
                                      <p:to>
                                        <p:strVal val="visible"/>
                                      </p:to>
                                    </p:set>
                                    <p:animEffect transition="in" filter="wipe(left)">
                                      <p:cBhvr>
                                        <p:cTn id="14" dur="500"/>
                                        <p:tgtEl>
                                          <p:spTgt spid="60109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01093"/>
                                        </p:tgtEl>
                                        <p:attrNameLst>
                                          <p:attrName>style.visibility</p:attrName>
                                        </p:attrNameLst>
                                      </p:cBhvr>
                                      <p:to>
                                        <p:strVal val="visible"/>
                                      </p:to>
                                    </p:set>
                                    <p:anim calcmode="lin" valueType="num">
                                      <p:cBhvr additive="base">
                                        <p:cTn id="22" dur="500" fill="hold"/>
                                        <p:tgtEl>
                                          <p:spTgt spid="601093"/>
                                        </p:tgtEl>
                                        <p:attrNameLst>
                                          <p:attrName>ppt_x</p:attrName>
                                        </p:attrNameLst>
                                      </p:cBhvr>
                                      <p:tavLst>
                                        <p:tav tm="0">
                                          <p:val>
                                            <p:strVal val="0-#ppt_w/2"/>
                                          </p:val>
                                        </p:tav>
                                        <p:tav tm="100000">
                                          <p:val>
                                            <p:strVal val="#ppt_x"/>
                                          </p:val>
                                        </p:tav>
                                      </p:tavLst>
                                    </p:anim>
                                    <p:anim calcmode="lin" valueType="num">
                                      <p:cBhvr additive="base">
                                        <p:cTn id="23" dur="500" fill="hold"/>
                                        <p:tgtEl>
                                          <p:spTgt spid="601093"/>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42" presetClass="path" presetSubtype="0" accel="50000" decel="50000" fill="hold" nodeType="afterEffect">
                                  <p:stCondLst>
                                    <p:cond delay="0"/>
                                  </p:stCondLst>
                                  <p:childTnLst>
                                    <p:animMotion origin="layout" path="M -2.65242E-6 0 L 0.13875 0.01597 " pathEditMode="relative" rAng="0" ptsTypes="AA">
                                      <p:cBhvr>
                                        <p:cTn id="26" dur="1000" fill="hold"/>
                                        <p:tgtEl>
                                          <p:spTgt spid="601090"/>
                                        </p:tgtEl>
                                        <p:attrNameLst>
                                          <p:attrName>ppt_x</p:attrName>
                                          <p:attrName>ppt_y</p:attrName>
                                        </p:attrNameLst>
                                      </p:cBhvr>
                                      <p:rCtr x="6931" y="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TextBox 20"/>
          <p:cNvSpPr txBox="1"/>
          <p:nvPr/>
        </p:nvSpPr>
        <p:spPr>
          <a:xfrm>
            <a:off x="6704012" y="6426629"/>
            <a:ext cx="5334000" cy="338554"/>
          </a:xfrm>
          <a:prstGeom prst="rect">
            <a:avLst/>
          </a:prstGeom>
          <a:noFill/>
        </p:spPr>
        <p:txBody>
          <a:bodyPr wrap="square" rtlCol="0">
            <a:spAutoFit/>
          </a:bodyPr>
          <a:lstStyle/>
          <a:p>
            <a:r>
              <a:rPr lang="en-US" sz="1600" b="1" smtClean="0">
                <a:solidFill>
                  <a:schemeClr val="tx2">
                    <a:lumMod val="75000"/>
                  </a:schemeClr>
                </a:solidFill>
                <a:latin typeface="Arial" pitchFamily="34" charset="0"/>
                <a:cs typeface="Arial" pitchFamily="34" charset="0"/>
              </a:rPr>
              <a:t>( Bản full sẽ có hiệu ứng trình chiếu từng bước một)</a:t>
            </a:r>
            <a:endParaRPr lang="vi-VN" sz="2000" b="1">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4295397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Box 54"/>
          <p:cNvSpPr txBox="1"/>
          <p:nvPr/>
        </p:nvSpPr>
        <p:spPr>
          <a:xfrm>
            <a:off x="0" y="6519446"/>
            <a:ext cx="5334000" cy="338554"/>
          </a:xfrm>
          <a:prstGeom prst="rect">
            <a:avLst/>
          </a:prstGeom>
          <a:noFill/>
        </p:spPr>
        <p:txBody>
          <a:bodyPr wrap="square" rtlCol="0">
            <a:spAutoFit/>
          </a:bodyPr>
          <a:lstStyle/>
          <a:p>
            <a:r>
              <a:rPr lang="en-US" sz="1600" b="1" smtClean="0">
                <a:solidFill>
                  <a:schemeClr val="tx2">
                    <a:lumMod val="75000"/>
                  </a:schemeClr>
                </a:solidFill>
                <a:latin typeface="Arial" pitchFamily="34" charset="0"/>
                <a:cs typeface="Arial" pitchFamily="34" charset="0"/>
              </a:rPr>
              <a:t>( Bản full sẽ có hiệu ứng trình chiếu từng bước một)</a:t>
            </a:r>
            <a:endParaRPr lang="vi-VN" sz="2000" b="1">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046145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954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p:cNvSpPr txBox="1"/>
          <p:nvPr/>
        </p:nvSpPr>
        <p:spPr>
          <a:xfrm>
            <a:off x="24993" y="6503589"/>
            <a:ext cx="5334000" cy="338554"/>
          </a:xfrm>
          <a:prstGeom prst="rect">
            <a:avLst/>
          </a:prstGeom>
          <a:noFill/>
        </p:spPr>
        <p:txBody>
          <a:bodyPr wrap="square" rtlCol="0">
            <a:spAutoFit/>
          </a:bodyPr>
          <a:lstStyle/>
          <a:p>
            <a:r>
              <a:rPr lang="en-US" sz="1600" b="1" smtClean="0">
                <a:solidFill>
                  <a:schemeClr val="tx2">
                    <a:lumMod val="75000"/>
                  </a:schemeClr>
                </a:solidFill>
                <a:latin typeface="Arial" pitchFamily="34" charset="0"/>
                <a:cs typeface="Arial" pitchFamily="34" charset="0"/>
              </a:rPr>
              <a:t>( Bản full sẽ có hiệu ứng trình chiếu từng bước một)</a:t>
            </a:r>
            <a:endParaRPr lang="vi-VN" sz="2000" b="1">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780055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Box 27"/>
          <p:cNvSpPr txBox="1"/>
          <p:nvPr/>
        </p:nvSpPr>
        <p:spPr>
          <a:xfrm>
            <a:off x="6704012" y="6426629"/>
            <a:ext cx="5334000" cy="338554"/>
          </a:xfrm>
          <a:prstGeom prst="rect">
            <a:avLst/>
          </a:prstGeom>
          <a:noFill/>
        </p:spPr>
        <p:txBody>
          <a:bodyPr wrap="square" rtlCol="0">
            <a:spAutoFit/>
          </a:bodyPr>
          <a:lstStyle/>
          <a:p>
            <a:r>
              <a:rPr lang="en-US" sz="1600" b="1" smtClean="0">
                <a:solidFill>
                  <a:schemeClr val="tx2">
                    <a:lumMod val="75000"/>
                  </a:schemeClr>
                </a:solidFill>
                <a:latin typeface="Arial" pitchFamily="34" charset="0"/>
                <a:cs typeface="Arial" pitchFamily="34" charset="0"/>
              </a:rPr>
              <a:t>( Bản full sẽ có hiệu ứng trình chiếu từng bước một)</a:t>
            </a:r>
            <a:endParaRPr lang="vi-VN" sz="2000" b="1">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774982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Box 31"/>
          <p:cNvSpPr txBox="1"/>
          <p:nvPr/>
        </p:nvSpPr>
        <p:spPr>
          <a:xfrm>
            <a:off x="6704012" y="6472879"/>
            <a:ext cx="5334000" cy="338554"/>
          </a:xfrm>
          <a:prstGeom prst="rect">
            <a:avLst/>
          </a:prstGeom>
          <a:noFill/>
        </p:spPr>
        <p:txBody>
          <a:bodyPr wrap="square" rtlCol="0">
            <a:spAutoFit/>
          </a:bodyPr>
          <a:lstStyle/>
          <a:p>
            <a:r>
              <a:rPr lang="en-US" sz="1600" b="1" smtClean="0">
                <a:solidFill>
                  <a:schemeClr val="tx2">
                    <a:lumMod val="75000"/>
                  </a:schemeClr>
                </a:solidFill>
                <a:latin typeface="Arial" pitchFamily="34" charset="0"/>
                <a:cs typeface="Arial" pitchFamily="34" charset="0"/>
              </a:rPr>
              <a:t>( Bản full sẽ có hiệu ứng trình chiếu từng bước một)</a:t>
            </a:r>
            <a:endParaRPr lang="vi-VN" sz="2000" b="1">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456332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5330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0768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5" y="762000"/>
            <a:ext cx="11277600" cy="954107"/>
          </a:xfrm>
          <a:prstGeom prst="rect">
            <a:avLst/>
          </a:prstGeom>
          <a:noFill/>
        </p:spPr>
        <p:txBody>
          <a:bodyPr wrap="square" rtlCol="0">
            <a:spAutoFit/>
          </a:bodyPr>
          <a:lstStyle/>
          <a:p>
            <a:pPr marL="342900" indent="-342900">
              <a:buFont typeface="Wingdings" pitchFamily="2" charset="2"/>
              <a:buChar char="v"/>
            </a:pPr>
            <a:r>
              <a:rPr lang="en-US" sz="2800" b="1" smtClean="0">
                <a:latin typeface="Arial" pitchFamily="34" charset="0"/>
                <a:cs typeface="Arial" pitchFamily="34" charset="0"/>
              </a:rPr>
              <a:t>Xung quanh chúng ta có nhiều vật thể mà mặt ngoài có hình dạng là những hình nón như : </a:t>
            </a:r>
            <a:r>
              <a:rPr lang="en-US" sz="2800" b="1" smtClean="0">
                <a:solidFill>
                  <a:schemeClr val="accent2">
                    <a:lumMod val="75000"/>
                  </a:schemeClr>
                </a:solidFill>
                <a:latin typeface="Arial" pitchFamily="34" charset="0"/>
                <a:cs typeface="Arial" pitchFamily="34" charset="0"/>
              </a:rPr>
              <a:t>chiếc nón, chụp đèn , mái nhà </a:t>
            </a:r>
            <a:r>
              <a:rPr lang="en-US" sz="2800" b="1" smtClean="0">
                <a:latin typeface="Arial" pitchFamily="34" charset="0"/>
                <a:cs typeface="Arial" pitchFamily="34" charset="0"/>
              </a:rPr>
              <a:t>…</a:t>
            </a:r>
            <a:endParaRPr lang="en-US" sz="2800" b="1">
              <a:latin typeface="Arial" pitchFamily="34" charset="0"/>
              <a:cs typeface="Arial" pitchFamily="34" charset="0"/>
            </a:endParaRPr>
          </a:p>
        </p:txBody>
      </p:sp>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109537"/>
            <a:ext cx="3052614"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3362431" y="4876800"/>
            <a:ext cx="6008581" cy="1904652"/>
            <a:chOff x="1293811" y="3886200"/>
            <a:chExt cx="6008581" cy="1904652"/>
          </a:xfrm>
        </p:grpSpPr>
        <p:sp>
          <p:nvSpPr>
            <p:cNvPr id="21" name="AutoShape 26"/>
            <p:cNvSpPr>
              <a:spLocks noChangeArrowheads="1"/>
            </p:cNvSpPr>
            <p:nvPr/>
          </p:nvSpPr>
          <p:spPr bwMode="auto">
            <a:xfrm>
              <a:off x="1293811" y="3886200"/>
              <a:ext cx="4953001" cy="1904652"/>
            </a:xfrm>
            <a:prstGeom prst="cloudCallout">
              <a:avLst>
                <a:gd name="adj1" fmla="val 15297"/>
                <a:gd name="adj2" fmla="val 12005"/>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2" name="TextBox 21"/>
            <p:cNvSpPr txBox="1"/>
            <p:nvPr/>
          </p:nvSpPr>
          <p:spPr>
            <a:xfrm>
              <a:off x="1600584" y="4191000"/>
              <a:ext cx="4424883" cy="1384995"/>
            </a:xfrm>
            <a:prstGeom prst="rect">
              <a:avLst/>
            </a:prstGeom>
            <a:noFill/>
          </p:spPr>
          <p:txBody>
            <a:bodyPr wrap="square" rtlCol="0">
              <a:spAutoFit/>
            </a:bodyPr>
            <a:lstStyle/>
            <a:p>
              <a:pPr marL="342900" indent="-342900" algn="ctr">
                <a:buFont typeface="Wingdings" pitchFamily="2" charset="2"/>
                <a:buChar char="v"/>
              </a:pPr>
              <a:r>
                <a:rPr lang="en-US" sz="2800" b="1">
                  <a:latin typeface="Arial" pitchFamily="34" charset="0"/>
                  <a:cs typeface="Arial" pitchFamily="34" charset="0"/>
                </a:rPr>
                <a:t>Vậy </a:t>
              </a:r>
              <a:r>
                <a:rPr lang="en-US" sz="2800" b="1" smtClean="0">
                  <a:solidFill>
                    <a:srgbClr val="C00000"/>
                  </a:solidFill>
                  <a:latin typeface="Arial" pitchFamily="34" charset="0"/>
                  <a:cs typeface="Arial" pitchFamily="34" charset="0"/>
                </a:rPr>
                <a:t>hình nón </a:t>
              </a:r>
              <a:r>
                <a:rPr lang="en-US" sz="2800" b="1">
                  <a:latin typeface="Arial" pitchFamily="34" charset="0"/>
                  <a:cs typeface="Arial" pitchFamily="34" charset="0"/>
                </a:rPr>
                <a:t>có những </a:t>
              </a:r>
              <a:r>
                <a:rPr lang="en-US" sz="2800" b="1" smtClean="0">
                  <a:latin typeface="Arial" pitchFamily="34" charset="0"/>
                  <a:cs typeface="Arial" pitchFamily="34" charset="0"/>
                </a:rPr>
                <a:t>đặc điểm hình </a:t>
              </a:r>
              <a:r>
                <a:rPr lang="en-US" sz="2800" b="1">
                  <a:latin typeface="Arial" pitchFamily="34" charset="0"/>
                  <a:cs typeface="Arial" pitchFamily="34" charset="0"/>
                </a:rPr>
                <a:t>học gì ?</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48431" y="3938827"/>
              <a:ext cx="1653961" cy="1836477"/>
            </a:xfrm>
            <a:prstGeom prst="rect">
              <a:avLst/>
            </a:prstGeom>
          </p:spPr>
        </p:pic>
      </p:grpSp>
      <p:grpSp>
        <p:nvGrpSpPr>
          <p:cNvPr id="11" name="Group 10"/>
          <p:cNvGrpSpPr/>
          <p:nvPr/>
        </p:nvGrpSpPr>
        <p:grpSpPr>
          <a:xfrm>
            <a:off x="4347422" y="1799431"/>
            <a:ext cx="3657600" cy="3067024"/>
            <a:chOff x="4347422" y="2056619"/>
            <a:chExt cx="3657600" cy="3067024"/>
          </a:xfrm>
        </p:grpSpPr>
        <p:sp>
          <p:nvSpPr>
            <p:cNvPr id="25" name="Rounded Rectangle 24"/>
            <p:cNvSpPr/>
            <p:nvPr/>
          </p:nvSpPr>
          <p:spPr>
            <a:xfrm>
              <a:off x="4347422" y="2056619"/>
              <a:ext cx="3657600" cy="3067024"/>
            </a:xfrm>
            <a:prstGeom prst="roundRect">
              <a:avLst>
                <a:gd name="adj" fmla="val 4679"/>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5918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041" t="20433" r="23738" b="28860"/>
            <a:stretch/>
          </p:blipFill>
          <p:spPr bwMode="auto">
            <a:xfrm>
              <a:off x="4785484" y="2175996"/>
              <a:ext cx="2781476" cy="270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455612" y="1799431"/>
            <a:ext cx="3657600" cy="3067024"/>
            <a:chOff x="455612" y="2101572"/>
            <a:chExt cx="3657600" cy="3067024"/>
          </a:xfrm>
        </p:grpSpPr>
        <p:sp>
          <p:nvSpPr>
            <p:cNvPr id="56" name="Rounded Rectangle 55"/>
            <p:cNvSpPr/>
            <p:nvPr/>
          </p:nvSpPr>
          <p:spPr>
            <a:xfrm>
              <a:off x="455612" y="2101572"/>
              <a:ext cx="3657600" cy="3067024"/>
            </a:xfrm>
            <a:prstGeom prst="roundRect">
              <a:avLst>
                <a:gd name="adj" fmla="val 4679"/>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5918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244" y="2311146"/>
              <a:ext cx="3366568" cy="248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8239232" y="1799431"/>
            <a:ext cx="3657600" cy="3067024"/>
            <a:chOff x="8239232" y="2009788"/>
            <a:chExt cx="3657600" cy="3067024"/>
          </a:xfrm>
        </p:grpSpPr>
        <p:sp>
          <p:nvSpPr>
            <p:cNvPr id="26" name="Rounded Rectangle 25"/>
            <p:cNvSpPr/>
            <p:nvPr/>
          </p:nvSpPr>
          <p:spPr>
            <a:xfrm>
              <a:off x="8239232" y="2009788"/>
              <a:ext cx="3657600" cy="3067024"/>
            </a:xfrm>
            <a:prstGeom prst="roundRect">
              <a:avLst>
                <a:gd name="adj" fmla="val 4679"/>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5918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2611" y="2177406"/>
              <a:ext cx="3300601" cy="275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601186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3212" y="762000"/>
            <a:ext cx="11610109" cy="1596684"/>
            <a:chOff x="303212" y="762000"/>
            <a:chExt cx="11610109" cy="1596684"/>
          </a:xfrm>
        </p:grpSpPr>
        <p:sp>
          <p:nvSpPr>
            <p:cNvPr id="28" name="Rounded Rectangle 27"/>
            <p:cNvSpPr/>
            <p:nvPr/>
          </p:nvSpPr>
          <p:spPr>
            <a:xfrm>
              <a:off x="2121765" y="838201"/>
              <a:ext cx="9791556" cy="1371599"/>
            </a:xfrm>
            <a:prstGeom prst="roundRect">
              <a:avLst>
                <a:gd name="adj" fmla="val 8917"/>
              </a:avLst>
            </a:prstGeom>
            <a:blipFill dpi="0" rotWithShape="1">
              <a:blip r:embed="rId5">
                <a:extLst>
                  <a:ext uri="{28A0092B-C50C-407E-A947-70E740481C1C}">
                    <a14:useLocalDpi xmlns:a14="http://schemas.microsoft.com/office/drawing/2010/main" val="0"/>
                  </a:ext>
                </a:extLst>
              </a:blip>
              <a:srcRect/>
              <a:stretch>
                <a:fillRect/>
              </a:stretch>
            </a:blipFill>
            <a:ln w="6350">
              <a:solidFill>
                <a:schemeClr val="tx1"/>
              </a:solidFill>
            </a:ln>
            <a:effectLst/>
          </p:spPr>
          <p:txBody>
            <a:bodyPr wrap="none" anchor="ctr"/>
            <a:lstStyle/>
            <a:p>
              <a:endParaRPr lang="en-US" sz="1800" kern="0">
                <a:solidFill>
                  <a:srgbClr val="000000"/>
                </a:solidFill>
                <a:latin typeface="Arial" pitchFamily="34" charset="0"/>
              </a:endParaRPr>
            </a:p>
          </p:txBody>
        </p:sp>
        <p:sp>
          <p:nvSpPr>
            <p:cNvPr id="21" name="TextBox 20"/>
            <p:cNvSpPr txBox="1"/>
            <p:nvPr/>
          </p:nvSpPr>
          <p:spPr>
            <a:xfrm>
              <a:off x="2236066" y="1027093"/>
              <a:ext cx="9228137" cy="954107"/>
            </a:xfrm>
            <a:prstGeom prst="rect">
              <a:avLst/>
            </a:prstGeom>
            <a:noFill/>
          </p:spPr>
          <p:txBody>
            <a:bodyPr wrap="square" rtlCol="0">
              <a:spAutoFit/>
            </a:bodyPr>
            <a:lstStyle/>
            <a:p>
              <a:r>
                <a:rPr lang="en-US" sz="2800">
                  <a:latin typeface="Times New Roman" pitchFamily="18" charset="0"/>
                  <a:cs typeface="Times New Roman" pitchFamily="18" charset="0"/>
                </a:rPr>
                <a:t> </a:t>
              </a:r>
              <a:r>
                <a:rPr lang="vi-VN" sz="2800" b="1">
                  <a:latin typeface="Arial" pitchFamily="34" charset="0"/>
                  <a:cs typeface="Arial" pitchFamily="34" charset="0"/>
                </a:rPr>
                <a:t>Khi quay tam giác vuông AOC một vòng quanh cạnh góc vuông OA cố định thì được một </a:t>
              </a:r>
              <a:r>
                <a:rPr lang="vi-VN" sz="2800" b="1">
                  <a:solidFill>
                    <a:schemeClr val="accent2">
                      <a:lumMod val="75000"/>
                    </a:schemeClr>
                  </a:solidFill>
                  <a:latin typeface="Arial" pitchFamily="34" charset="0"/>
                  <a:cs typeface="Arial" pitchFamily="34" charset="0"/>
                </a:rPr>
                <a:t>hình nón </a:t>
              </a:r>
              <a:r>
                <a:rPr lang="vi-VN" sz="2800" b="1">
                  <a:latin typeface="Arial" pitchFamily="34" charset="0"/>
                  <a:cs typeface="Arial" pitchFamily="34" charset="0"/>
                </a:rPr>
                <a:t>.</a:t>
              </a:r>
            </a:p>
          </p:txBody>
        </p:sp>
        <p:pic>
          <p:nvPicPr>
            <p:cNvPr id="5713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212" y="762000"/>
              <a:ext cx="1601932" cy="159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50812" y="2489120"/>
            <a:ext cx="7620000" cy="984863"/>
          </a:xfrm>
          <a:prstGeom prst="rect">
            <a:avLst/>
          </a:prstGeom>
          <a:noFill/>
        </p:spPr>
        <p:txBody>
          <a:bodyPr wrap="square" lIns="121899" tIns="60949" rIns="121899" bIns="60949" rtlCol="0">
            <a:spAutoFit/>
          </a:bodyPr>
          <a:lstStyle/>
          <a:p>
            <a:pPr marL="457200" indent="-457200">
              <a:buFont typeface="Arial" pitchFamily="34" charset="0"/>
              <a:buChar char="•"/>
            </a:pPr>
            <a:r>
              <a:rPr lang="vi-VN" sz="2800" b="1" smtClean="0">
                <a:latin typeface="Arial" pitchFamily="34" charset="0"/>
                <a:cs typeface="Arial" pitchFamily="34" charset="0"/>
              </a:rPr>
              <a:t>Cạnh OC quét nên </a:t>
            </a:r>
            <a:r>
              <a:rPr lang="vi-VN" sz="2800" b="1" smtClean="0">
                <a:solidFill>
                  <a:schemeClr val="accent2">
                    <a:lumMod val="75000"/>
                  </a:schemeClr>
                </a:solidFill>
                <a:latin typeface="Arial" pitchFamily="34" charset="0"/>
                <a:cs typeface="Arial" pitchFamily="34" charset="0"/>
              </a:rPr>
              <a:t>đáy</a:t>
            </a:r>
            <a:r>
              <a:rPr lang="vi-VN" sz="2800" b="1" smtClean="0">
                <a:latin typeface="Arial" pitchFamily="34" charset="0"/>
                <a:cs typeface="Arial" pitchFamily="34" charset="0"/>
              </a:rPr>
              <a:t> của hình nón  là một hình tròn tâm O</a:t>
            </a:r>
            <a:endParaRPr lang="vi-VN" sz="2800" b="1">
              <a:latin typeface="Arial" pitchFamily="34" charset="0"/>
              <a:cs typeface="Arial" pitchFamily="34" charset="0"/>
            </a:endParaRPr>
          </a:p>
        </p:txBody>
      </p:sp>
      <p:sp>
        <p:nvSpPr>
          <p:cNvPr id="18" name="TextBox 17"/>
          <p:cNvSpPr txBox="1"/>
          <p:nvPr/>
        </p:nvSpPr>
        <p:spPr>
          <a:xfrm>
            <a:off x="150812" y="3461050"/>
            <a:ext cx="7467600" cy="1415750"/>
          </a:xfrm>
          <a:prstGeom prst="rect">
            <a:avLst/>
          </a:prstGeom>
          <a:noFill/>
        </p:spPr>
        <p:txBody>
          <a:bodyPr wrap="square" lIns="121899" tIns="60949" rIns="121899" bIns="60949" rtlCol="0">
            <a:spAutoFit/>
          </a:bodyPr>
          <a:lstStyle/>
          <a:p>
            <a:pPr marL="457200" indent="-457200">
              <a:buFont typeface="Arial" pitchFamily="34" charset="0"/>
              <a:buChar char="•"/>
            </a:pPr>
            <a:r>
              <a:rPr lang="vi-VN" sz="2800" b="1" smtClean="0">
                <a:latin typeface="Arial" pitchFamily="34" charset="0"/>
                <a:cs typeface="Arial" pitchFamily="34" charset="0"/>
              </a:rPr>
              <a:t>Cạnh AC quét nên </a:t>
            </a:r>
            <a:r>
              <a:rPr lang="vi-VN" sz="2800" b="1" smtClean="0">
                <a:solidFill>
                  <a:schemeClr val="accent2">
                    <a:lumMod val="75000"/>
                  </a:schemeClr>
                </a:solidFill>
                <a:latin typeface="Arial" pitchFamily="34" charset="0"/>
                <a:cs typeface="Arial" pitchFamily="34" charset="0"/>
              </a:rPr>
              <a:t>mặt xung quanh </a:t>
            </a:r>
            <a:r>
              <a:rPr lang="vi-VN" sz="2800" b="1" smtClean="0">
                <a:latin typeface="Arial" pitchFamily="34" charset="0"/>
                <a:cs typeface="Arial" pitchFamily="34" charset="0"/>
              </a:rPr>
              <a:t>của hình nón, mỗi vị trí của AC được gọi là một </a:t>
            </a:r>
            <a:r>
              <a:rPr lang="vi-VN" sz="2800" b="1" smtClean="0">
                <a:solidFill>
                  <a:schemeClr val="accent2">
                    <a:lumMod val="75000"/>
                  </a:schemeClr>
                </a:solidFill>
                <a:latin typeface="Arial" pitchFamily="34" charset="0"/>
                <a:cs typeface="Arial" pitchFamily="34" charset="0"/>
              </a:rPr>
              <a:t>đường sinh</a:t>
            </a:r>
            <a:r>
              <a:rPr lang="vi-VN" sz="2800" b="1" smtClean="0">
                <a:latin typeface="Arial" pitchFamily="34" charset="0"/>
                <a:cs typeface="Arial" pitchFamily="34" charset="0"/>
              </a:rPr>
              <a:t>.</a:t>
            </a:r>
            <a:endParaRPr lang="vi-VN" sz="2800" b="1">
              <a:latin typeface="Arial" pitchFamily="34" charset="0"/>
              <a:cs typeface="Arial" pitchFamily="34" charset="0"/>
            </a:endParaRPr>
          </a:p>
        </p:txBody>
      </p:sp>
      <p:sp>
        <p:nvSpPr>
          <p:cNvPr id="20" name="TextBox 19"/>
          <p:cNvSpPr txBox="1"/>
          <p:nvPr/>
        </p:nvSpPr>
        <p:spPr>
          <a:xfrm>
            <a:off x="150812" y="4953000"/>
            <a:ext cx="6944500" cy="984863"/>
          </a:xfrm>
          <a:prstGeom prst="rect">
            <a:avLst/>
          </a:prstGeom>
          <a:noFill/>
        </p:spPr>
        <p:txBody>
          <a:bodyPr wrap="square" lIns="121899" tIns="60949" rIns="121899" bIns="60949" rtlCol="0">
            <a:spAutoFit/>
          </a:bodyPr>
          <a:lstStyle/>
          <a:p>
            <a:pPr marL="457200" indent="-457200">
              <a:buFont typeface="Arial" pitchFamily="34" charset="0"/>
              <a:buChar char="•"/>
            </a:pPr>
            <a:r>
              <a:rPr lang="vi-VN" sz="2800" b="1" smtClean="0">
                <a:latin typeface="Arial" pitchFamily="34" charset="0"/>
                <a:cs typeface="Arial" pitchFamily="34" charset="0"/>
              </a:rPr>
              <a:t>A được gọi là </a:t>
            </a:r>
            <a:r>
              <a:rPr lang="vi-VN" sz="2800" b="1" smtClean="0">
                <a:solidFill>
                  <a:schemeClr val="accent2">
                    <a:lumMod val="75000"/>
                  </a:schemeClr>
                </a:solidFill>
                <a:latin typeface="Arial" pitchFamily="34" charset="0"/>
                <a:cs typeface="Arial" pitchFamily="34" charset="0"/>
              </a:rPr>
              <a:t>đỉnh</a:t>
            </a:r>
            <a:r>
              <a:rPr lang="vi-VN" sz="2800" b="1" smtClean="0">
                <a:latin typeface="Arial" pitchFamily="34" charset="0"/>
                <a:cs typeface="Arial" pitchFamily="34" charset="0"/>
              </a:rPr>
              <a:t> và AO gọi là </a:t>
            </a:r>
            <a:r>
              <a:rPr lang="vi-VN" sz="2800" b="1" smtClean="0">
                <a:solidFill>
                  <a:schemeClr val="accent2">
                    <a:lumMod val="75000"/>
                  </a:schemeClr>
                </a:solidFill>
                <a:latin typeface="Arial" pitchFamily="34" charset="0"/>
                <a:cs typeface="Arial" pitchFamily="34" charset="0"/>
              </a:rPr>
              <a:t>đường cao </a:t>
            </a:r>
            <a:r>
              <a:rPr lang="vi-VN" sz="2800" b="1" smtClean="0">
                <a:latin typeface="Arial" pitchFamily="34" charset="0"/>
                <a:cs typeface="Arial" pitchFamily="34" charset="0"/>
              </a:rPr>
              <a:t>của hình nón.</a:t>
            </a:r>
            <a:endParaRPr lang="vi-VN" sz="2800" b="1">
              <a:latin typeface="Arial" pitchFamily="34" charset="0"/>
              <a:cs typeface="Arial" pitchFamily="34" charset="0"/>
            </a:endParaRPr>
          </a:p>
        </p:txBody>
      </p:sp>
      <p:grpSp>
        <p:nvGrpSpPr>
          <p:cNvPr id="4" name="Group 3"/>
          <p:cNvGrpSpPr/>
          <p:nvPr/>
        </p:nvGrpSpPr>
        <p:grpSpPr>
          <a:xfrm>
            <a:off x="7999412" y="2354252"/>
            <a:ext cx="3913909" cy="3922143"/>
            <a:chOff x="7999412" y="2354252"/>
            <a:chExt cx="3913909" cy="3922143"/>
          </a:xfrm>
        </p:grpSpPr>
        <p:sp>
          <p:nvSpPr>
            <p:cNvPr id="30" name="Rounded Rectangle 29"/>
            <p:cNvSpPr/>
            <p:nvPr/>
          </p:nvSpPr>
          <p:spPr>
            <a:xfrm>
              <a:off x="7999412" y="2354252"/>
              <a:ext cx="3913909" cy="3922143"/>
            </a:xfrm>
            <a:prstGeom prst="roundRect">
              <a:avLst>
                <a:gd name="adj" fmla="val 4679"/>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sp>
          <p:nvSpPr>
            <p:cNvPr id="29" name="TextBox 28"/>
            <p:cNvSpPr txBox="1"/>
            <p:nvPr/>
          </p:nvSpPr>
          <p:spPr>
            <a:xfrm>
              <a:off x="9488625" y="5937863"/>
              <a:ext cx="935481" cy="338532"/>
            </a:xfrm>
            <a:prstGeom prst="rect">
              <a:avLst/>
            </a:prstGeom>
            <a:noFill/>
          </p:spPr>
          <p:txBody>
            <a:bodyPr wrap="square" lIns="121899" tIns="60949" rIns="121899" bIns="60949" rtlCol="0">
              <a:spAutoFit/>
            </a:bodyPr>
            <a:lstStyle/>
            <a:p>
              <a:r>
                <a:rPr lang="en-US" sz="1400" b="1" i="1" smtClean="0">
                  <a:solidFill>
                    <a:srgbClr val="C00000"/>
                  </a:solidFill>
                  <a:latin typeface="Arial" pitchFamily="34" charset="0"/>
                  <a:cs typeface="Arial" pitchFamily="34" charset="0"/>
                </a:rPr>
                <a:t>Hình 1</a:t>
              </a:r>
              <a:endParaRPr lang="vi-VN" sz="1400" b="1" i="1">
                <a:solidFill>
                  <a:srgbClr val="C00000"/>
                </a:solidFill>
                <a:latin typeface="Arial" pitchFamily="34" charset="0"/>
                <a:cs typeface="Arial" pitchFamily="34" charset="0"/>
              </a:endParaRPr>
            </a:p>
          </p:txBody>
        </p:sp>
      </p:grpSp>
      <p:pic>
        <p:nvPicPr>
          <p:cNvPr id="5908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412" y="76200"/>
            <a:ext cx="3522085" cy="63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Hinh non - Demo.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8">
            <a:lum bright="7000"/>
          </a:blip>
          <a:srcRect l="2005" t="2499" r="2467" b="1667"/>
          <a:stretch/>
        </p:blipFill>
        <p:spPr>
          <a:xfrm>
            <a:off x="8685211" y="2489120"/>
            <a:ext cx="2671329" cy="3349762"/>
          </a:xfrm>
          <a:prstGeom prst="rect">
            <a:avLst/>
          </a:prstGeom>
        </p:spPr>
      </p:pic>
    </p:spTree>
    <p:extLst>
      <p:ext uri="{BB962C8B-B14F-4D97-AF65-F5344CB8AC3E}">
        <p14:creationId xmlns:p14="http://schemas.microsoft.com/office/powerpoint/2010/main" val="18721069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1" presetClass="mediacall" presetSubtype="0" fill="hold" nodeType="afterEffect">
                                  <p:stCondLst>
                                    <p:cond delay="0"/>
                                  </p:stCondLst>
                                  <p:childTnLst>
                                    <p:cmd type="call" cmd="playFrom(0.0)">
                                      <p:cBhvr>
                                        <p:cTn id="17" dur="1806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3" fill="hold" display="0">
                  <p:stCondLst>
                    <p:cond delay="indefinite"/>
                  </p:stCondLst>
                </p:cTn>
                <p:tgtEl>
                  <p:spTgt spid="2"/>
                </p:tgtEl>
              </p:cMediaNode>
            </p:video>
          </p:childTnLst>
        </p:cTn>
      </p:par>
    </p:tnLst>
    <p:bldLst>
      <p:bldP spid="17"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72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913" y="2493334"/>
            <a:ext cx="4657725"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a:xfrm flipH="1" flipV="1">
            <a:off x="9752012" y="2819400"/>
            <a:ext cx="1447800" cy="2667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42263" y="756794"/>
            <a:ext cx="11643349" cy="1681606"/>
            <a:chOff x="242263" y="680594"/>
            <a:chExt cx="11643349" cy="1681606"/>
          </a:xfrm>
        </p:grpSpPr>
        <p:sp>
          <p:nvSpPr>
            <p:cNvPr id="12" name="Rounded Rectangle 11"/>
            <p:cNvSpPr/>
            <p:nvPr/>
          </p:nvSpPr>
          <p:spPr>
            <a:xfrm>
              <a:off x="2158999" y="680594"/>
              <a:ext cx="9726613" cy="1681606"/>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334434" y="732472"/>
              <a:ext cx="9551178" cy="1477328"/>
            </a:xfrm>
            <a:prstGeom prst="rect">
              <a:avLst/>
            </a:prstGeom>
            <a:noFill/>
          </p:spPr>
          <p:txBody>
            <a:bodyPr wrap="square" rtlCol="0">
              <a:spAutoFit/>
            </a:bodyPr>
            <a:lstStyle/>
            <a:p>
              <a:r>
                <a:rPr lang="vi-VN" sz="3000" b="1">
                  <a:latin typeface="Arial" pitchFamily="34" charset="0"/>
                  <a:cs typeface="Arial" pitchFamily="34" charset="0"/>
                </a:rPr>
                <a:t>Chiếc nón có dạng mặt xung quanh là một hình nón. Cho biết, đâu là đường tròn đáy, đâu là mặt xung quanh, đâu là đường sinh của </a:t>
              </a:r>
              <a:r>
                <a:rPr lang="vi-VN" sz="3000" b="1" smtClean="0">
                  <a:latin typeface="Arial" pitchFamily="34" charset="0"/>
                  <a:cs typeface="Arial" pitchFamily="34" charset="0"/>
                </a:rPr>
                <a:t>nón</a:t>
              </a:r>
              <a:r>
                <a:rPr lang="en-US" sz="3000" b="1" smtClean="0">
                  <a:latin typeface="Arial" pitchFamily="34" charset="0"/>
                  <a:cs typeface="Arial" pitchFamily="34" charset="0"/>
                </a:rPr>
                <a:t> ?</a:t>
              </a:r>
              <a:endParaRPr lang="vi-VN" sz="3000" b="1">
                <a:latin typeface="Arial" pitchFamily="34" charset="0"/>
                <a:cs typeface="Arial" pitchFamily="34" charset="0"/>
              </a:endParaRPr>
            </a:p>
          </p:txBody>
        </p:sp>
        <p:grpSp>
          <p:nvGrpSpPr>
            <p:cNvPr id="14" name="Group 13"/>
            <p:cNvGrpSpPr/>
            <p:nvPr/>
          </p:nvGrpSpPr>
          <p:grpSpPr>
            <a:xfrm>
              <a:off x="242263" y="733425"/>
              <a:ext cx="1596684" cy="1596684"/>
              <a:chOff x="291476" y="926900"/>
              <a:chExt cx="1596684" cy="1596684"/>
            </a:xfrm>
          </p:grpSpPr>
          <p:pic>
            <p:nvPicPr>
              <p:cNvPr id="15" name="Picture 18"/>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291476" y="926900"/>
                <a:ext cx="1596684" cy="159668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9913" b="25799"/>
              <a:stretch/>
            </p:blipFill>
            <p:spPr bwMode="auto">
              <a:xfrm>
                <a:off x="312298" y="1325626"/>
                <a:ext cx="1463297" cy="39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78358" y="1363139"/>
                <a:ext cx="678967"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grpSp>
      <p:sp>
        <p:nvSpPr>
          <p:cNvPr id="37" name="TextBox 36"/>
          <p:cNvSpPr txBox="1"/>
          <p:nvPr/>
        </p:nvSpPr>
        <p:spPr>
          <a:xfrm>
            <a:off x="150812" y="3059881"/>
            <a:ext cx="6400799" cy="954085"/>
          </a:xfrm>
          <a:prstGeom prst="rect">
            <a:avLst/>
          </a:prstGeom>
          <a:noFill/>
        </p:spPr>
        <p:txBody>
          <a:bodyPr wrap="square" lIns="121899" tIns="60949" rIns="121899" bIns="60949" rtlCol="0">
            <a:spAutoFit/>
          </a:bodyPr>
          <a:lstStyle/>
          <a:p>
            <a:pPr marL="457200" indent="-457200">
              <a:buFont typeface="Arial" pitchFamily="34" charset="0"/>
              <a:buChar char="•"/>
            </a:pPr>
            <a:r>
              <a:rPr lang="vi-VN" sz="2700" b="1">
                <a:solidFill>
                  <a:schemeClr val="accent2">
                    <a:lumMod val="75000"/>
                  </a:schemeClr>
                </a:solidFill>
                <a:cs typeface="Times New Roman" pitchFamily="18" charset="0"/>
              </a:rPr>
              <a:t>Đường tròn đáy </a:t>
            </a:r>
            <a:r>
              <a:rPr lang="vi-VN" sz="2700" b="1">
                <a:cs typeface="Times New Roman" pitchFamily="18" charset="0"/>
              </a:rPr>
              <a:t>là phần vành rộng nhất của nón</a:t>
            </a:r>
          </a:p>
        </p:txBody>
      </p:sp>
      <p:sp>
        <p:nvSpPr>
          <p:cNvPr id="40" name="TextBox 39"/>
          <p:cNvSpPr txBox="1"/>
          <p:nvPr/>
        </p:nvSpPr>
        <p:spPr>
          <a:xfrm>
            <a:off x="150813" y="4075115"/>
            <a:ext cx="6148053" cy="1369583"/>
          </a:xfrm>
          <a:prstGeom prst="rect">
            <a:avLst/>
          </a:prstGeom>
          <a:noFill/>
        </p:spPr>
        <p:txBody>
          <a:bodyPr wrap="square" lIns="121899" tIns="60949" rIns="121899" bIns="60949" rtlCol="0">
            <a:spAutoFit/>
          </a:bodyPr>
          <a:lstStyle/>
          <a:p>
            <a:pPr marL="457200" indent="-457200">
              <a:buFont typeface="Arial" pitchFamily="34" charset="0"/>
              <a:buChar char="•"/>
            </a:pPr>
            <a:r>
              <a:rPr lang="vi-VN" sz="2700" b="1">
                <a:solidFill>
                  <a:schemeClr val="accent2">
                    <a:lumMod val="75000"/>
                  </a:schemeClr>
                </a:solidFill>
                <a:cs typeface="Times New Roman" pitchFamily="18" charset="0"/>
              </a:rPr>
              <a:t>Mặt xung quanh </a:t>
            </a:r>
            <a:r>
              <a:rPr lang="vi-VN" sz="2700" b="1">
                <a:cs typeface="Times New Roman" pitchFamily="18" charset="0"/>
              </a:rPr>
              <a:t>là phần bên ngoài của nón, tính từ đỉnh nón đến đường tròn đáy</a:t>
            </a:r>
          </a:p>
        </p:txBody>
      </p:sp>
      <p:sp>
        <p:nvSpPr>
          <p:cNvPr id="41" name="TextBox 40"/>
          <p:cNvSpPr txBox="1"/>
          <p:nvPr/>
        </p:nvSpPr>
        <p:spPr>
          <a:xfrm>
            <a:off x="150812" y="5522915"/>
            <a:ext cx="6629400" cy="954085"/>
          </a:xfrm>
          <a:prstGeom prst="rect">
            <a:avLst/>
          </a:prstGeom>
          <a:noFill/>
        </p:spPr>
        <p:txBody>
          <a:bodyPr wrap="square" lIns="121899" tIns="60949" rIns="121899" bIns="60949" rtlCol="0">
            <a:spAutoFit/>
          </a:bodyPr>
          <a:lstStyle/>
          <a:p>
            <a:pPr marL="457200" indent="-457200">
              <a:buFont typeface="Arial" pitchFamily="34" charset="0"/>
              <a:buChar char="•"/>
            </a:pPr>
            <a:r>
              <a:rPr lang="vi-VN" sz="2700" b="1">
                <a:solidFill>
                  <a:schemeClr val="accent2">
                    <a:lumMod val="75000"/>
                  </a:schemeClr>
                </a:solidFill>
                <a:cs typeface="Times New Roman" pitchFamily="18" charset="0"/>
              </a:rPr>
              <a:t>Đường sinh </a:t>
            </a:r>
            <a:r>
              <a:rPr lang="vi-VN" sz="2700" b="1">
                <a:cs typeface="Times New Roman" pitchFamily="18" charset="0"/>
              </a:rPr>
              <a:t>là đường thẳng bất kì, nối từ đỉnh đến đường tròn đáy.</a:t>
            </a:r>
          </a:p>
        </p:txBody>
      </p:sp>
      <p:pic>
        <p:nvPicPr>
          <p:cNvPr id="42"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8012" y="2555587"/>
            <a:ext cx="1669713" cy="39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412" y="76200"/>
            <a:ext cx="3522085" cy="63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6298867" y="3994439"/>
            <a:ext cx="2157745" cy="1284288"/>
            <a:chOff x="6323012" y="4065771"/>
            <a:chExt cx="2157745" cy="1284288"/>
          </a:xfrm>
        </p:grpSpPr>
        <p:pic>
          <p:nvPicPr>
            <p:cNvPr id="572428" name="Picture 12"/>
            <p:cNvPicPr>
              <a:picLocks noChangeAspect="1" noChangeArrowheads="1"/>
            </p:cNvPicPr>
            <p:nvPr/>
          </p:nvPicPr>
          <p:blipFill rotWithShape="1">
            <a:blip r:embed="rId8">
              <a:extLst>
                <a:ext uri="{28A0092B-C50C-407E-A947-70E740481C1C}">
                  <a14:useLocalDpi xmlns:a14="http://schemas.microsoft.com/office/drawing/2010/main" val="0"/>
                </a:ext>
              </a:extLst>
            </a:blip>
            <a:srcRect r="12647" b="6365"/>
            <a:stretch/>
          </p:blipFill>
          <p:spPr bwMode="auto">
            <a:xfrm>
              <a:off x="6323012" y="4065771"/>
              <a:ext cx="1293813" cy="128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Straight Connector 37"/>
            <p:cNvCxnSpPr/>
            <p:nvPr/>
          </p:nvCxnSpPr>
          <p:spPr>
            <a:xfrm flipV="1">
              <a:off x="7490157" y="4477396"/>
              <a:ext cx="990600" cy="300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9780550" y="5103087"/>
            <a:ext cx="1981200" cy="1683179"/>
            <a:chOff x="9780550" y="5103087"/>
            <a:chExt cx="1981200" cy="1683179"/>
          </a:xfrm>
        </p:grpSpPr>
        <p:sp>
          <p:nvSpPr>
            <p:cNvPr id="22" name="TextBox 21"/>
            <p:cNvSpPr txBox="1"/>
            <p:nvPr/>
          </p:nvSpPr>
          <p:spPr>
            <a:xfrm>
              <a:off x="9780550" y="6324601"/>
              <a:ext cx="1981200" cy="461665"/>
            </a:xfrm>
            <a:prstGeom prst="rect">
              <a:avLst/>
            </a:prstGeom>
            <a:noFill/>
          </p:spPr>
          <p:txBody>
            <a:bodyPr wrap="square" rtlCol="0">
              <a:spAutoFit/>
            </a:bodyPr>
            <a:lstStyle/>
            <a:p>
              <a:r>
                <a:rPr lang="en-US" b="1" smtClean="0">
                  <a:latin typeface="Arial" pitchFamily="34" charset="0"/>
                  <a:cs typeface="Arial" pitchFamily="34" charset="0"/>
                </a:rPr>
                <a:t>Đường sinh</a:t>
              </a:r>
              <a:endParaRPr lang="en-US" b="1">
                <a:latin typeface="Arial" pitchFamily="34" charset="0"/>
                <a:cs typeface="Arial" pitchFamily="34" charset="0"/>
              </a:endParaRPr>
            </a:p>
          </p:txBody>
        </p:sp>
        <p:cxnSp>
          <p:nvCxnSpPr>
            <p:cNvPr id="35" name="Straight Connector 34"/>
            <p:cNvCxnSpPr/>
            <p:nvPr/>
          </p:nvCxnSpPr>
          <p:spPr>
            <a:xfrm flipV="1">
              <a:off x="10303633" y="5103087"/>
              <a:ext cx="667579" cy="1221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780212" y="5638800"/>
            <a:ext cx="2691589" cy="1069032"/>
            <a:chOff x="6780212" y="5638800"/>
            <a:chExt cx="2691589" cy="1069032"/>
          </a:xfrm>
        </p:grpSpPr>
        <p:sp>
          <p:nvSpPr>
            <p:cNvPr id="45" name="TextBox 44"/>
            <p:cNvSpPr txBox="1"/>
            <p:nvPr/>
          </p:nvSpPr>
          <p:spPr>
            <a:xfrm>
              <a:off x="6780212" y="6246167"/>
              <a:ext cx="2691589" cy="461665"/>
            </a:xfrm>
            <a:prstGeom prst="rect">
              <a:avLst/>
            </a:prstGeom>
            <a:noFill/>
          </p:spPr>
          <p:txBody>
            <a:bodyPr wrap="square" rtlCol="0">
              <a:spAutoFit/>
            </a:bodyPr>
            <a:lstStyle/>
            <a:p>
              <a:r>
                <a:rPr lang="en-US" b="1" smtClean="0">
                  <a:latin typeface="Arial" pitchFamily="34" charset="0"/>
                  <a:cs typeface="Arial" pitchFamily="34" charset="0"/>
                </a:rPr>
                <a:t>Đường tròn đáy</a:t>
              </a:r>
              <a:endParaRPr lang="en-US" b="1">
                <a:latin typeface="Arial" pitchFamily="34" charset="0"/>
                <a:cs typeface="Arial" pitchFamily="34" charset="0"/>
              </a:endParaRPr>
            </a:p>
          </p:txBody>
        </p:sp>
        <p:cxnSp>
          <p:nvCxnSpPr>
            <p:cNvPr id="46" name="Straight Connector 45"/>
            <p:cNvCxnSpPr/>
            <p:nvPr/>
          </p:nvCxnSpPr>
          <p:spPr>
            <a:xfrm flipV="1">
              <a:off x="7828203" y="5638800"/>
              <a:ext cx="591379" cy="685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9580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07235"/>
                                        </p:tgtEl>
                                        <p:attrNameLst>
                                          <p:attrName>style.visibility</p:attrName>
                                        </p:attrNameLst>
                                      </p:cBhvr>
                                      <p:to>
                                        <p:strVal val="visible"/>
                                      </p:to>
                                    </p:set>
                                    <p:animEffect transition="in" filter="wipe(left)">
                                      <p:cBhvr>
                                        <p:cTn id="11" dur="500"/>
                                        <p:tgtEl>
                                          <p:spTgt spid="6072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500"/>
                                        <p:tgtEl>
                                          <p:spTgt spid="24"/>
                                        </p:tgtEl>
                                      </p:cBhvr>
                                    </p:animEffect>
                                  </p:childTnLst>
                                </p:cTn>
                              </p:par>
                            </p:childTnLst>
                          </p:cTn>
                        </p:par>
                        <p:par>
                          <p:cTn id="43" fill="hold">
                            <p:stCondLst>
                              <p:cond delay="1000"/>
                            </p:stCondLst>
                            <p:childTnLst>
                              <p:par>
                                <p:cTn id="44" presetID="22" presetClass="entr" presetSubtype="4"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3148" y="863520"/>
            <a:ext cx="11682464" cy="1415750"/>
          </a:xfrm>
          <a:prstGeom prst="rect">
            <a:avLst/>
          </a:prstGeom>
          <a:solidFill>
            <a:schemeClr val="accent3">
              <a:lumMod val="20000"/>
              <a:lumOff val="80000"/>
            </a:schemeClr>
          </a:solidFill>
        </p:spPr>
        <p:txBody>
          <a:bodyPr wrap="square" lIns="121899" tIns="60949" rIns="121899" bIns="60949" rtlCol="0">
            <a:spAutoFit/>
          </a:bodyPr>
          <a:lstStyle/>
          <a:p>
            <a:pPr marL="457120" indent="-457120">
              <a:buFont typeface="Wingdings" pitchFamily="2" charset="2"/>
              <a:buChar char="v"/>
            </a:pPr>
            <a:r>
              <a:rPr lang="en-US" sz="2800" b="1" smtClean="0">
                <a:latin typeface="Arial" pitchFamily="34" charset="0"/>
                <a:cs typeface="Arial" pitchFamily="34" charset="0"/>
              </a:rPr>
              <a:t>Cắt mặt xung quanh của một hình nón dọc theo đường sinh rồi trải phẳng ra, ta được hình khai triển là một hình quạt tròn có tâm là đỉnh hình nón.</a:t>
            </a:r>
            <a:endParaRPr lang="vi-VN" sz="2800" b="1">
              <a:solidFill>
                <a:schemeClr val="accent2">
                  <a:lumMod val="75000"/>
                </a:schemeClr>
              </a:solidFill>
              <a:latin typeface="Arial" pitchFamily="34" charset="0"/>
              <a:cs typeface="Arial" pitchFamily="34" charset="0"/>
            </a:endParaRPr>
          </a:p>
        </p:txBody>
      </p:sp>
      <p:sp>
        <p:nvSpPr>
          <p:cNvPr id="25" name="AutoShape 4"/>
          <p:cNvSpPr>
            <a:spLocks noChangeArrowheads="1"/>
          </p:cNvSpPr>
          <p:nvPr/>
        </p:nvSpPr>
        <p:spPr bwMode="gray">
          <a:xfrm>
            <a:off x="304720" y="76201"/>
            <a:ext cx="5586546" cy="563033"/>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b="1" smtClean="0">
                <a:solidFill>
                  <a:srgbClr val="FFFFFF"/>
                </a:solidFill>
                <a:effectLst>
                  <a:outerShdw blurRad="38100" dist="38100" dir="2700000" algn="tl">
                    <a:srgbClr val="000000"/>
                  </a:outerShdw>
                </a:effectLst>
                <a:latin typeface="Arial" pitchFamily="34" charset="0"/>
                <a:cs typeface="Arial" pitchFamily="34" charset="0"/>
              </a:rPr>
              <a:t>2 . Diện tích xung quanh hình nón </a:t>
            </a:r>
            <a:endParaRPr lang="en-US" b="1">
              <a:solidFill>
                <a:srgbClr val="FFFFFF"/>
              </a:solidFill>
              <a:effectLst>
                <a:outerShdw blurRad="38100" dist="38100" dir="2700000" algn="tl">
                  <a:srgbClr val="000000"/>
                </a:outerShdw>
              </a:effectLst>
              <a:latin typeface="Arial" pitchFamily="34" charset="0"/>
              <a:cs typeface="Arial" pitchFamily="34" charset="0"/>
            </a:endParaRPr>
          </a:p>
        </p:txBody>
      </p:sp>
      <p:sp>
        <p:nvSpPr>
          <p:cNvPr id="32" name="TextBox 31"/>
          <p:cNvSpPr txBox="1"/>
          <p:nvPr/>
        </p:nvSpPr>
        <p:spPr>
          <a:xfrm>
            <a:off x="616718" y="2525517"/>
            <a:ext cx="1700264" cy="553976"/>
          </a:xfrm>
          <a:prstGeom prst="rect">
            <a:avLst/>
          </a:prstGeom>
          <a:noFill/>
        </p:spPr>
        <p:txBody>
          <a:bodyPr wrap="square" lIns="121899" tIns="60949" rIns="121899" bIns="60949" rtlCol="0">
            <a:spAutoFit/>
          </a:bodyPr>
          <a:lstStyle/>
          <a:p>
            <a:r>
              <a:rPr lang="en-US" sz="2800" b="1" smtClean="0">
                <a:latin typeface="Arial" pitchFamily="34" charset="0"/>
                <a:cs typeface="Arial" pitchFamily="34" charset="0"/>
              </a:rPr>
              <a:t>Ta có : </a:t>
            </a:r>
            <a:endParaRPr lang="vi-VN" sz="2800" b="1">
              <a:solidFill>
                <a:schemeClr val="accent2">
                  <a:lumMod val="75000"/>
                </a:schemeClr>
              </a:solidFill>
              <a:latin typeface="Arial" pitchFamily="34" charset="0"/>
              <a:cs typeface="Arial"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973278801"/>
              </p:ext>
            </p:extLst>
          </p:nvPr>
        </p:nvGraphicFramePr>
        <p:xfrm>
          <a:off x="2225282" y="2542984"/>
          <a:ext cx="1811730" cy="688458"/>
        </p:xfrm>
        <a:graphic>
          <a:graphicData uri="http://schemas.openxmlformats.org/presentationml/2006/ole">
            <mc:AlternateContent xmlns:mc="http://schemas.openxmlformats.org/markup-compatibility/2006">
              <mc:Choice xmlns:v="urn:schemas-microsoft-com:vml" Requires="v">
                <p:oleObj spid="_x0000_s589870" name="Equation" r:id="rId4" imgW="634680" imgH="241200" progId="Equation.DSMT4">
                  <p:embed/>
                </p:oleObj>
              </mc:Choice>
              <mc:Fallback>
                <p:oleObj name="Equation" r:id="rId4" imgW="634680" imgH="241200" progId="Equation.DSMT4">
                  <p:embed/>
                  <p:pic>
                    <p:nvPicPr>
                      <p:cNvPr id="0" name=""/>
                      <p:cNvPicPr/>
                      <p:nvPr/>
                    </p:nvPicPr>
                    <p:blipFill>
                      <a:blip r:embed="rId5"/>
                      <a:stretch>
                        <a:fillRect/>
                      </a:stretch>
                    </p:blipFill>
                    <p:spPr>
                      <a:xfrm>
                        <a:off x="2225282" y="2542984"/>
                        <a:ext cx="1811730" cy="68845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4" name="TextBox 33"/>
              <p:cNvSpPr txBox="1"/>
              <p:nvPr/>
            </p:nvSpPr>
            <p:spPr>
              <a:xfrm>
                <a:off x="215737" y="3350926"/>
                <a:ext cx="6044380" cy="1671269"/>
              </a:xfrm>
              <a:prstGeom prst="rect">
                <a:avLst/>
              </a:prstGeom>
              <a:noFill/>
            </p:spPr>
            <p:txBody>
              <a:bodyPr wrap="square" lIns="121899" tIns="60949" rIns="121899" bIns="60949"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a:cs typeface="Arial" pitchFamily="34" charset="0"/>
                            </a:rPr>
                          </m:ctrlPr>
                        </m:sSubPr>
                        <m:e>
                          <m:r>
                            <a:rPr lang="en-US" sz="2800" b="1" i="1" smtClean="0">
                              <a:latin typeface="Cambria Math"/>
                              <a:cs typeface="Arial" pitchFamily="34" charset="0"/>
                            </a:rPr>
                            <m:t>𝑺</m:t>
                          </m:r>
                        </m:e>
                        <m:sub>
                          <m:r>
                            <a:rPr lang="en-US" sz="2800" b="1" i="1" smtClean="0">
                              <a:latin typeface="Cambria Math"/>
                              <a:cs typeface="Arial" pitchFamily="34" charset="0"/>
                            </a:rPr>
                            <m:t>𝒒𝒖</m:t>
                          </m:r>
                          <m:r>
                            <a:rPr lang="en-US" sz="2800" b="1" i="1" smtClean="0">
                              <a:latin typeface="Cambria Math"/>
                              <a:cs typeface="Arial" pitchFamily="34" charset="0"/>
                            </a:rPr>
                            <m:t>ạ</m:t>
                          </m:r>
                          <m:r>
                            <a:rPr lang="en-US" sz="2800" b="1" i="1" smtClean="0">
                              <a:latin typeface="Cambria Math"/>
                              <a:cs typeface="Arial" pitchFamily="34" charset="0"/>
                            </a:rPr>
                            <m:t>𝒕</m:t>
                          </m:r>
                        </m:sub>
                      </m:sSub>
                      <m:r>
                        <a:rPr lang="en-US" sz="2800" b="1" i="1" smtClean="0">
                          <a:latin typeface="Cambria Math"/>
                          <a:cs typeface="Arial" pitchFamily="34" charset="0"/>
                        </a:rPr>
                        <m:t>=</m:t>
                      </m:r>
                      <m:f>
                        <m:fPr>
                          <m:ctrlPr>
                            <a:rPr lang="en-US" sz="2800" b="1" i="1" smtClean="0">
                              <a:latin typeface="Cambria Math"/>
                              <a:cs typeface="Arial" pitchFamily="34" charset="0"/>
                            </a:rPr>
                          </m:ctrlPr>
                        </m:fPr>
                        <m:num>
                          <m:r>
                            <a:rPr lang="en-US" sz="2800" b="1" i="1" smtClean="0">
                              <a:latin typeface="Cambria Math"/>
                              <a:cs typeface="Arial" pitchFamily="34" charset="0"/>
                            </a:rPr>
                            <m:t>độ </m:t>
                          </m:r>
                          <m:r>
                            <a:rPr lang="en-US" sz="2800" b="1" i="1" smtClean="0">
                              <a:latin typeface="Cambria Math"/>
                              <a:cs typeface="Arial" pitchFamily="34" charset="0"/>
                            </a:rPr>
                            <m:t>𝒅</m:t>
                          </m:r>
                          <m:r>
                            <a:rPr lang="en-US" sz="2800" b="1" i="1" smtClean="0">
                              <a:latin typeface="Cambria Math"/>
                              <a:cs typeface="Arial" pitchFamily="34" charset="0"/>
                            </a:rPr>
                            <m:t>à</m:t>
                          </m:r>
                          <m:r>
                            <a:rPr lang="en-US" sz="2800" b="1" i="1" smtClean="0">
                              <a:latin typeface="Cambria Math"/>
                              <a:cs typeface="Arial" pitchFamily="34" charset="0"/>
                            </a:rPr>
                            <m:t>𝒊</m:t>
                          </m:r>
                          <m:r>
                            <a:rPr lang="en-US" sz="2800" b="1" i="1" smtClean="0">
                              <a:latin typeface="Cambria Math"/>
                              <a:cs typeface="Arial" pitchFamily="34" charset="0"/>
                            </a:rPr>
                            <m:t> </m:t>
                          </m:r>
                          <m:r>
                            <a:rPr lang="en-US" sz="2800" b="1" i="1" smtClean="0">
                              <a:latin typeface="Cambria Math"/>
                              <a:cs typeface="Arial" pitchFamily="34" charset="0"/>
                            </a:rPr>
                            <m:t>𝒄𝒖𝒏𝒈</m:t>
                          </m:r>
                          <m:r>
                            <a:rPr lang="en-US" sz="2800" b="1" i="1" smtClean="0">
                              <a:latin typeface="Cambria Math"/>
                              <a:cs typeface="Arial" pitchFamily="34" charset="0"/>
                            </a:rPr>
                            <m:t> </m:t>
                          </m:r>
                          <m:r>
                            <a:rPr lang="en-US" sz="2800" b="1" i="1" smtClean="0">
                              <a:latin typeface="Cambria Math"/>
                              <a:cs typeface="Arial" pitchFamily="34" charset="0"/>
                            </a:rPr>
                            <m:t>𝒕𝒓</m:t>
                          </m:r>
                          <m:r>
                            <a:rPr lang="en-US" sz="2800" b="1" i="1" smtClean="0">
                              <a:latin typeface="Cambria Math"/>
                              <a:cs typeface="Arial" pitchFamily="34" charset="0"/>
                            </a:rPr>
                            <m:t>ò</m:t>
                          </m:r>
                          <m:r>
                            <a:rPr lang="en-US" sz="2800" b="1" i="1" smtClean="0">
                              <a:latin typeface="Cambria Math"/>
                              <a:cs typeface="Arial" pitchFamily="34" charset="0"/>
                            </a:rPr>
                            <m:t>𝒏</m:t>
                          </m:r>
                          <m:r>
                            <a:rPr lang="en-US" sz="2800" b="1" i="1" smtClean="0">
                              <a:latin typeface="Cambria Math"/>
                              <a:cs typeface="Arial" pitchFamily="34" charset="0"/>
                            </a:rPr>
                            <m:t> </m:t>
                          </m:r>
                          <m:r>
                            <a:rPr lang="en-US" sz="2800" b="1" i="1" smtClean="0">
                              <a:latin typeface="Cambria Math"/>
                              <a:cs typeface="Arial" pitchFamily="34" charset="0"/>
                            </a:rPr>
                            <m:t>𝑨</m:t>
                          </m:r>
                          <m:sSup>
                            <m:sSupPr>
                              <m:ctrlPr>
                                <a:rPr lang="en-US" sz="2800" b="1" i="1" smtClean="0">
                                  <a:latin typeface="Cambria Math"/>
                                  <a:cs typeface="Arial" pitchFamily="34" charset="0"/>
                                </a:rPr>
                              </m:ctrlPr>
                            </m:sSupPr>
                            <m:e>
                              <m:r>
                                <a:rPr lang="en-US" sz="2800" b="1" i="1" smtClean="0">
                                  <a:latin typeface="Cambria Math"/>
                                  <a:cs typeface="Arial" pitchFamily="34" charset="0"/>
                                </a:rPr>
                                <m:t>𝑨</m:t>
                              </m:r>
                            </m:e>
                            <m:sup>
                              <m:r>
                                <a:rPr lang="en-US" sz="2800" b="1" i="1" smtClean="0">
                                  <a:latin typeface="Cambria Math"/>
                                  <a:cs typeface="Arial" pitchFamily="34" charset="0"/>
                                </a:rPr>
                                <m:t>′</m:t>
                              </m:r>
                            </m:sup>
                          </m:sSup>
                          <m:r>
                            <a:rPr lang="en-US" sz="2800" b="1" i="1" smtClean="0">
                              <a:latin typeface="Cambria Math"/>
                              <a:cs typeface="Arial" pitchFamily="34" charset="0"/>
                            </a:rPr>
                            <m:t>𝑨</m:t>
                          </m:r>
                          <m:r>
                            <a:rPr lang="en-US" sz="2800" b="1" i="1" smtClean="0">
                              <a:latin typeface="Cambria Math"/>
                              <a:cs typeface="Arial" pitchFamily="34" charset="0"/>
                            </a:rPr>
                            <m:t> .  </m:t>
                          </m:r>
                          <m:r>
                            <a:rPr lang="en-US" sz="2800" b="1" i="1" smtClean="0">
                              <a:latin typeface="Cambria Math"/>
                              <a:cs typeface="Arial" pitchFamily="34" charset="0"/>
                            </a:rPr>
                            <m:t>𝑺𝑨</m:t>
                          </m:r>
                        </m:num>
                        <m:den>
                          <m:r>
                            <a:rPr lang="en-US" sz="2800" b="1" i="1" smtClean="0">
                              <a:latin typeface="Cambria Math"/>
                              <a:cs typeface="Arial" pitchFamily="34" charset="0"/>
                            </a:rPr>
                            <m:t>𝟐</m:t>
                          </m:r>
                        </m:den>
                      </m:f>
                    </m:oMath>
                  </m:oMathPara>
                </a14:m>
                <a:endParaRPr lang="en-US" sz="2800" b="1" smtClean="0">
                  <a:solidFill>
                    <a:schemeClr val="accent2">
                      <a:lumMod val="75000"/>
                    </a:schemeClr>
                  </a:solidFill>
                  <a:latin typeface="Arial" pitchFamily="34" charset="0"/>
                  <a:ea typeface="Batang" pitchFamily="18" charset="-127"/>
                  <a:cs typeface="Arial" pitchFamily="34" charset="0"/>
                </a:endParaRPr>
              </a:p>
              <a:p>
                <a:r>
                  <a:rPr lang="en-US" sz="2800" b="1">
                    <a:solidFill>
                      <a:schemeClr val="accent2">
                        <a:lumMod val="75000"/>
                      </a:schemeClr>
                    </a:solidFill>
                    <a:latin typeface="Arial" pitchFamily="34" charset="0"/>
                    <a:ea typeface="Batang" pitchFamily="18" charset="-127"/>
                    <a:cs typeface="Arial" pitchFamily="34" charset="0"/>
                  </a:rPr>
                  <a:t> </a:t>
                </a:r>
                <a:r>
                  <a:rPr lang="en-US" sz="2800" b="1" smtClean="0">
                    <a:solidFill>
                      <a:schemeClr val="accent2">
                        <a:lumMod val="75000"/>
                      </a:schemeClr>
                    </a:solidFill>
                    <a:latin typeface="Arial" pitchFamily="34" charset="0"/>
                    <a:ea typeface="Batang" pitchFamily="18" charset="-127"/>
                    <a:cs typeface="Arial" pitchFamily="34" charset="0"/>
                  </a:rPr>
                  <a:t>         </a:t>
                </a:r>
                <a14:m>
                  <m:oMath xmlns:m="http://schemas.openxmlformats.org/officeDocument/2006/math">
                    <m:r>
                      <a:rPr lang="en-US" sz="3200" b="0" i="1" smtClean="0">
                        <a:solidFill>
                          <a:schemeClr val="tx1"/>
                        </a:solidFill>
                        <a:latin typeface="Cambria Math"/>
                        <a:ea typeface="Batang" pitchFamily="18" charset="-127"/>
                        <a:cs typeface="Arial" pitchFamily="34" charset="0"/>
                      </a:rPr>
                      <m:t>=</m:t>
                    </m:r>
                    <m:f>
                      <m:fPr>
                        <m:ctrlPr>
                          <a:rPr lang="en-US" sz="3200" i="1" smtClean="0">
                            <a:solidFill>
                              <a:schemeClr val="tx1"/>
                            </a:solidFill>
                            <a:latin typeface="Cambria Math"/>
                            <a:ea typeface="Batang" pitchFamily="18" charset="-127"/>
                            <a:cs typeface="Arial" pitchFamily="34" charset="0"/>
                          </a:rPr>
                        </m:ctrlPr>
                      </m:fPr>
                      <m:num>
                        <m:r>
                          <a:rPr lang="en-US" sz="3200" b="1" i="1">
                            <a:latin typeface="Cambria Math"/>
                            <a:ea typeface="Batang" pitchFamily="18" charset="-127"/>
                            <a:cs typeface="Arial" pitchFamily="34" charset="0"/>
                          </a:rPr>
                          <m:t>𝟐</m:t>
                        </m:r>
                        <m:r>
                          <a:rPr lang="en-US" sz="3200" b="1" i="1">
                            <a:latin typeface="Cambria Math"/>
                            <a:ea typeface="Cambria Math"/>
                            <a:cs typeface="Arial" pitchFamily="34" charset="0"/>
                          </a:rPr>
                          <m:t>𝝅</m:t>
                        </m:r>
                        <m:r>
                          <a:rPr lang="en-US" sz="3200" b="1" i="1">
                            <a:latin typeface="Cambria Math"/>
                            <a:ea typeface="Cambria Math"/>
                            <a:cs typeface="Arial" pitchFamily="34" charset="0"/>
                          </a:rPr>
                          <m:t>𝒓𝒍</m:t>
                        </m:r>
                      </m:num>
                      <m:den>
                        <m:r>
                          <a:rPr lang="en-US" sz="3200" b="1" i="1">
                            <a:latin typeface="Cambria Math"/>
                            <a:ea typeface="Batang" pitchFamily="18" charset="-127"/>
                            <a:cs typeface="Arial" pitchFamily="34" charset="0"/>
                          </a:rPr>
                          <m:t>𝟐</m:t>
                        </m:r>
                      </m:den>
                    </m:f>
                    <m:r>
                      <a:rPr lang="en-US" sz="3200" b="1" i="1" smtClean="0">
                        <a:solidFill>
                          <a:schemeClr val="tx1"/>
                        </a:solidFill>
                        <a:latin typeface="Cambria Math"/>
                        <a:ea typeface="Batang" pitchFamily="18" charset="-127"/>
                        <a:cs typeface="Arial" pitchFamily="34" charset="0"/>
                      </a:rPr>
                      <m:t>=</m:t>
                    </m:r>
                    <m:r>
                      <a:rPr lang="en-US" sz="3200" b="1" i="1">
                        <a:solidFill>
                          <a:schemeClr val="tx1"/>
                        </a:solidFill>
                        <a:latin typeface="Cambria Math"/>
                        <a:ea typeface="Cambria Math"/>
                        <a:cs typeface="Arial" pitchFamily="34" charset="0"/>
                      </a:rPr>
                      <m:t>𝝅</m:t>
                    </m:r>
                    <m:r>
                      <a:rPr lang="en-US" sz="3200" b="1" i="1">
                        <a:solidFill>
                          <a:schemeClr val="tx1"/>
                        </a:solidFill>
                        <a:latin typeface="Cambria Math"/>
                        <a:ea typeface="Cambria Math"/>
                        <a:cs typeface="Arial" pitchFamily="34" charset="0"/>
                      </a:rPr>
                      <m:t>𝒓𝒍</m:t>
                    </m:r>
                  </m:oMath>
                </a14:m>
                <a:endParaRPr lang="vi-VN" b="1">
                  <a:solidFill>
                    <a:schemeClr val="tx1"/>
                  </a:solidFill>
                  <a:latin typeface="Arial" pitchFamily="34" charset="0"/>
                  <a:ea typeface="Batang" pitchFamily="18" charset="-127"/>
                  <a:cs typeface="Arial"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15737" y="3350926"/>
                <a:ext cx="6044380" cy="1671269"/>
              </a:xfrm>
              <a:prstGeom prst="rect">
                <a:avLst/>
              </a:prstGeom>
              <a:blipFill rotWithShape="1">
                <a:blip r:embed="rId6"/>
                <a:stretch>
                  <a:fillRect/>
                </a:stretch>
              </a:blipFill>
            </p:spPr>
            <p:txBody>
              <a:bodyPr/>
              <a:lstStyle/>
              <a:p>
                <a:r>
                  <a:rPr lang="en-US">
                    <a:noFill/>
                  </a:rPr>
                  <a:t> </a:t>
                </a:r>
              </a:p>
            </p:txBody>
          </p:sp>
        </mc:Fallback>
      </mc:AlternateContent>
      <p:graphicFrame>
        <p:nvGraphicFramePr>
          <p:cNvPr id="36" name="Object 35"/>
          <p:cNvGraphicFramePr>
            <a:graphicFrameLocks noChangeAspect="1"/>
          </p:cNvGraphicFramePr>
          <p:nvPr>
            <p:extLst>
              <p:ext uri="{D42A27DB-BD31-4B8C-83A1-F6EECF244321}">
                <p14:modId xmlns:p14="http://schemas.microsoft.com/office/powerpoint/2010/main" val="3909013248"/>
              </p:ext>
            </p:extLst>
          </p:nvPr>
        </p:nvGraphicFramePr>
        <p:xfrm>
          <a:off x="1028920" y="5332126"/>
          <a:ext cx="2209007" cy="687674"/>
        </p:xfrm>
        <a:graphic>
          <a:graphicData uri="http://schemas.openxmlformats.org/presentationml/2006/ole">
            <mc:AlternateContent xmlns:mc="http://schemas.openxmlformats.org/markup-compatibility/2006">
              <mc:Choice xmlns:v="urn:schemas-microsoft-com:vml" Requires="v">
                <p:oleObj spid="_x0000_s589871" name="Equation" r:id="rId7" imgW="774360" imgH="241200" progId="Equation.DSMT4">
                  <p:embed/>
                </p:oleObj>
              </mc:Choice>
              <mc:Fallback>
                <p:oleObj name="Equation" r:id="rId7" imgW="774360" imgH="241200" progId="Equation.DSMT4">
                  <p:embed/>
                  <p:pic>
                    <p:nvPicPr>
                      <p:cNvPr id="0" name=""/>
                      <p:cNvPicPr/>
                      <p:nvPr/>
                    </p:nvPicPr>
                    <p:blipFill>
                      <a:blip r:embed="rId8"/>
                      <a:stretch>
                        <a:fillRect/>
                      </a:stretch>
                    </p:blipFill>
                    <p:spPr>
                      <a:xfrm>
                        <a:off x="1028920" y="5332126"/>
                        <a:ext cx="2209007" cy="687674"/>
                      </a:xfrm>
                      <a:prstGeom prst="rect">
                        <a:avLst/>
                      </a:prstGeom>
                    </p:spPr>
                  </p:pic>
                </p:oleObj>
              </mc:Fallback>
            </mc:AlternateContent>
          </a:graphicData>
        </a:graphic>
      </p:graphicFrame>
      <p:grpSp>
        <p:nvGrpSpPr>
          <p:cNvPr id="29" name="Group 28"/>
          <p:cNvGrpSpPr/>
          <p:nvPr/>
        </p:nvGrpSpPr>
        <p:grpSpPr>
          <a:xfrm>
            <a:off x="6399212" y="2365466"/>
            <a:ext cx="5629275" cy="2914650"/>
            <a:chOff x="6399212" y="2365466"/>
            <a:chExt cx="5629275" cy="2914650"/>
          </a:xfrm>
        </p:grpSpPr>
        <p:cxnSp>
          <p:nvCxnSpPr>
            <p:cNvPr id="12" name="Straight Arrow Connector 11"/>
            <p:cNvCxnSpPr/>
            <p:nvPr/>
          </p:nvCxnSpPr>
          <p:spPr>
            <a:xfrm>
              <a:off x="11266487" y="3594191"/>
              <a:ext cx="457200" cy="457200"/>
            </a:xfrm>
            <a:prstGeom prst="straightConnector1">
              <a:avLst/>
            </a:prstGeom>
            <a:ln>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580687" y="2908391"/>
              <a:ext cx="533400" cy="533400"/>
            </a:xfrm>
            <a:prstGeom prst="straightConnector1">
              <a:avLst/>
            </a:prstGeom>
            <a:ln>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860408" y="4737191"/>
              <a:ext cx="935481" cy="369310"/>
            </a:xfrm>
            <a:prstGeom prst="rect">
              <a:avLst/>
            </a:prstGeom>
            <a:noFill/>
          </p:spPr>
          <p:txBody>
            <a:bodyPr wrap="square" lIns="121899" tIns="60949" rIns="121899" bIns="60949" rtlCol="0">
              <a:spAutoFit/>
            </a:bodyPr>
            <a:lstStyle/>
            <a:p>
              <a:r>
                <a:rPr lang="en-US" sz="1600" b="1" i="1" smtClean="0">
                  <a:solidFill>
                    <a:srgbClr val="C00000"/>
                  </a:solidFill>
                  <a:latin typeface="Arial" pitchFamily="34" charset="0"/>
                  <a:cs typeface="Arial" pitchFamily="34" charset="0"/>
                </a:rPr>
                <a:t>Hình 3</a:t>
              </a:r>
              <a:endParaRPr lang="vi-VN" sz="1600" b="1" i="1">
                <a:solidFill>
                  <a:srgbClr val="C00000"/>
                </a:solidFill>
                <a:latin typeface="Arial" pitchFamily="34" charset="0"/>
                <a:cs typeface="Arial" pitchFamily="34" charset="0"/>
              </a:endParaRPr>
            </a:p>
          </p:txBody>
        </p:sp>
        <p:pic>
          <p:nvPicPr>
            <p:cNvPr id="589835"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99212" y="2365466"/>
              <a:ext cx="56292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364758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2"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3148" y="863520"/>
            <a:ext cx="8126615" cy="1046418"/>
          </a:xfrm>
          <a:prstGeom prst="rect">
            <a:avLst/>
          </a:prstGeom>
          <a:noFill/>
        </p:spPr>
        <p:txBody>
          <a:bodyPr wrap="square" lIns="121899" tIns="60949" rIns="121899" bIns="60949" rtlCol="0">
            <a:spAutoFit/>
          </a:bodyPr>
          <a:lstStyle/>
          <a:p>
            <a:pPr marL="457120" indent="-457120">
              <a:buFont typeface="Wingdings" pitchFamily="2" charset="2"/>
              <a:buChar char="v"/>
            </a:pPr>
            <a:r>
              <a:rPr lang="en-US" sz="3000" b="1">
                <a:latin typeface="Arial" pitchFamily="34" charset="0"/>
                <a:cs typeface="Arial" pitchFamily="34" charset="0"/>
              </a:rPr>
              <a:t>Gọi bán kính đáy của hình nón là </a:t>
            </a:r>
            <a:r>
              <a:rPr lang="en-US" sz="3000" b="1">
                <a:solidFill>
                  <a:schemeClr val="accent2">
                    <a:lumMod val="75000"/>
                  </a:schemeClr>
                </a:solidFill>
                <a:latin typeface="Arial" pitchFamily="34" charset="0"/>
                <a:cs typeface="Arial" pitchFamily="34" charset="0"/>
              </a:rPr>
              <a:t>r</a:t>
            </a:r>
            <a:r>
              <a:rPr lang="en-US" sz="3000" b="1">
                <a:latin typeface="Arial" pitchFamily="34" charset="0"/>
                <a:cs typeface="Arial" pitchFamily="34" charset="0"/>
              </a:rPr>
              <a:t>, đường sinh là </a:t>
            </a:r>
            <a:r>
              <a:rPr lang="en-US" sz="3000" b="1">
                <a:solidFill>
                  <a:schemeClr val="accent2">
                    <a:lumMod val="75000"/>
                  </a:schemeClr>
                </a:solidFill>
                <a:latin typeface="Arial" pitchFamily="34" charset="0"/>
                <a:cs typeface="Arial" pitchFamily="34" charset="0"/>
              </a:rPr>
              <a:t>l</a:t>
            </a:r>
            <a:endParaRPr lang="vi-VN" sz="3000" b="1">
              <a:solidFill>
                <a:schemeClr val="accent2">
                  <a:lumMod val="75000"/>
                </a:schemeClr>
              </a:solidFill>
              <a:latin typeface="Arial" pitchFamily="34" charset="0"/>
              <a:cs typeface="Arial" pitchFamily="34" charset="0"/>
            </a:endParaRPr>
          </a:p>
        </p:txBody>
      </p:sp>
      <p:sp>
        <p:nvSpPr>
          <p:cNvPr id="25" name="AutoShape 4"/>
          <p:cNvSpPr>
            <a:spLocks noChangeArrowheads="1"/>
          </p:cNvSpPr>
          <p:nvPr/>
        </p:nvSpPr>
        <p:spPr bwMode="gray">
          <a:xfrm>
            <a:off x="304720" y="76201"/>
            <a:ext cx="5586546" cy="563033"/>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b="1" smtClean="0">
                <a:solidFill>
                  <a:srgbClr val="FFFFFF"/>
                </a:solidFill>
                <a:effectLst>
                  <a:outerShdw blurRad="38100" dist="38100" dir="2700000" algn="tl">
                    <a:srgbClr val="000000"/>
                  </a:outerShdw>
                </a:effectLst>
                <a:latin typeface="Arial" pitchFamily="34" charset="0"/>
                <a:cs typeface="Arial" pitchFamily="34" charset="0"/>
              </a:rPr>
              <a:t>2 . Diện tích xung quanh hình nón </a:t>
            </a:r>
            <a:endParaRPr lang="en-US" b="1">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3" name="Group 2"/>
          <p:cNvGrpSpPr/>
          <p:nvPr/>
        </p:nvGrpSpPr>
        <p:grpSpPr>
          <a:xfrm>
            <a:off x="513297" y="1924115"/>
            <a:ext cx="7350325" cy="1809685"/>
            <a:chOff x="513297" y="1924115"/>
            <a:chExt cx="7350325" cy="1809685"/>
          </a:xfrm>
        </p:grpSpPr>
        <p:sp>
          <p:nvSpPr>
            <p:cNvPr id="23" name="Rounded Rectangle 22"/>
            <p:cNvSpPr/>
            <p:nvPr/>
          </p:nvSpPr>
          <p:spPr>
            <a:xfrm>
              <a:off x="513297" y="1924115"/>
              <a:ext cx="7350325" cy="1809685"/>
            </a:xfrm>
            <a:prstGeom prst="roundRect">
              <a:avLst>
                <a:gd name="adj" fmla="val 4212"/>
              </a:avLst>
            </a:prstGeom>
            <a:blipFill dpi="0" rotWithShape="1">
              <a:blip r:embed="rId4" cstate="print">
                <a:extLst>
                  <a:ext uri="{28A0092B-C50C-407E-A947-70E740481C1C}">
                    <a14:useLocalDpi xmlns:a14="http://schemas.microsoft.com/office/drawing/2010/main" val="0"/>
                  </a:ext>
                </a:extLst>
              </a:blip>
              <a:srcRect/>
              <a:stretch>
                <a:fillRect/>
              </a:stretch>
            </a:blip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endParaRPr lang="en-US"/>
            </a:p>
          </p:txBody>
        </p:sp>
        <p:sp>
          <p:nvSpPr>
            <p:cNvPr id="15" name="TextBox 14"/>
            <p:cNvSpPr txBox="1"/>
            <p:nvPr/>
          </p:nvSpPr>
          <p:spPr>
            <a:xfrm>
              <a:off x="633021" y="2103941"/>
              <a:ext cx="7110878" cy="553999"/>
            </a:xfrm>
            <a:prstGeom prst="rect">
              <a:avLst/>
            </a:prstGeom>
            <a:noFill/>
          </p:spPr>
          <p:txBody>
            <a:bodyPr wrap="square" rtlCol="0">
              <a:spAutoFit/>
            </a:bodyPr>
            <a:lstStyle/>
            <a:p>
              <a:pPr marL="457120" indent="-457120">
                <a:buFont typeface="Arial" pitchFamily="34" charset="0"/>
                <a:buChar char="•"/>
              </a:pPr>
              <a:r>
                <a:rPr lang="en-US" sz="3000" b="1">
                  <a:latin typeface="Arial" pitchFamily="34" charset="0"/>
                  <a:cs typeface="Arial" pitchFamily="34" charset="0"/>
                </a:rPr>
                <a:t>Diện tích xung quanh của hình nón </a:t>
              </a:r>
              <a:endParaRPr lang="vi-VN" sz="30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25867347"/>
                </p:ext>
              </p:extLst>
            </p:nvPr>
          </p:nvGraphicFramePr>
          <p:xfrm>
            <a:off x="3157945" y="2837739"/>
            <a:ext cx="1648964" cy="666777"/>
          </p:xfrm>
          <a:graphic>
            <a:graphicData uri="http://schemas.openxmlformats.org/presentationml/2006/ole">
              <mc:AlternateContent xmlns:mc="http://schemas.openxmlformats.org/markup-compatibility/2006">
                <mc:Choice xmlns:v="urn:schemas-microsoft-com:vml" Requires="v">
                  <p:oleObj spid="_x0000_s590894" name="Equation" r:id="rId5" imgW="596880" imgH="241200" progId="Equation.DSMT4">
                    <p:embed/>
                  </p:oleObj>
                </mc:Choice>
                <mc:Fallback>
                  <p:oleObj name="Equation" r:id="rId5" imgW="596880" imgH="241200" progId="Equation.DSMT4">
                    <p:embed/>
                    <p:pic>
                      <p:nvPicPr>
                        <p:cNvPr id="0" name=""/>
                        <p:cNvPicPr/>
                        <p:nvPr/>
                      </p:nvPicPr>
                      <p:blipFill>
                        <a:blip r:embed="rId6"/>
                        <a:stretch>
                          <a:fillRect/>
                        </a:stretch>
                      </p:blipFill>
                      <p:spPr>
                        <a:xfrm>
                          <a:off x="3157945" y="2837739"/>
                          <a:ext cx="1648964" cy="666777"/>
                        </a:xfrm>
                        <a:prstGeom prst="rect">
                          <a:avLst/>
                        </a:prstGeom>
                      </p:spPr>
                    </p:pic>
                  </p:oleObj>
                </mc:Fallback>
              </mc:AlternateContent>
            </a:graphicData>
          </a:graphic>
        </p:graphicFrame>
        <p:sp>
          <p:nvSpPr>
            <p:cNvPr id="5" name="Rectangle 4"/>
            <p:cNvSpPr/>
            <p:nvPr/>
          </p:nvSpPr>
          <p:spPr>
            <a:xfrm>
              <a:off x="2560034" y="2794000"/>
              <a:ext cx="2742486" cy="711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494783" y="4191000"/>
            <a:ext cx="7451898" cy="2057400"/>
            <a:chOff x="494783" y="4267200"/>
            <a:chExt cx="7451898" cy="2057400"/>
          </a:xfrm>
        </p:grpSpPr>
        <p:sp>
          <p:nvSpPr>
            <p:cNvPr id="21" name="Rounded Rectangle 20"/>
            <p:cNvSpPr/>
            <p:nvPr/>
          </p:nvSpPr>
          <p:spPr>
            <a:xfrm>
              <a:off x="494783" y="4267200"/>
              <a:ext cx="7350325" cy="2057400"/>
            </a:xfrm>
            <a:prstGeom prst="roundRect">
              <a:avLst>
                <a:gd name="adj" fmla="val 4212"/>
              </a:avLst>
            </a:prstGeom>
            <a:blipFill dpi="0" rotWithShape="1">
              <a:blip r:embed="rId7" cstate="print">
                <a:extLst>
                  <a:ext uri="{28A0092B-C50C-407E-A947-70E740481C1C}">
                    <a14:useLocalDpi xmlns:a14="http://schemas.microsoft.com/office/drawing/2010/main" val="0"/>
                  </a:ext>
                </a:extLst>
              </a:blip>
              <a:srcRect/>
              <a:stretch>
                <a:fillRect/>
              </a:stretch>
            </a:blip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endParaRPr lang="en-US"/>
            </a:p>
          </p:txBody>
        </p:sp>
        <p:sp>
          <p:nvSpPr>
            <p:cNvPr id="17" name="TextBox 16"/>
            <p:cNvSpPr txBox="1"/>
            <p:nvPr/>
          </p:nvSpPr>
          <p:spPr>
            <a:xfrm>
              <a:off x="734958" y="4338923"/>
              <a:ext cx="7211723" cy="969496"/>
            </a:xfrm>
            <a:prstGeom prst="rect">
              <a:avLst/>
            </a:prstGeom>
            <a:noFill/>
          </p:spPr>
          <p:txBody>
            <a:bodyPr wrap="square" rtlCol="0">
              <a:spAutoFit/>
            </a:bodyPr>
            <a:lstStyle/>
            <a:p>
              <a:pPr marL="457120" indent="-457120">
                <a:buFont typeface="Arial" pitchFamily="34" charset="0"/>
                <a:buChar char="•"/>
              </a:pPr>
              <a:r>
                <a:rPr lang="en-US" sz="3000" b="1">
                  <a:latin typeface="Arial" pitchFamily="34" charset="0"/>
                  <a:cs typeface="Arial" pitchFamily="34" charset="0"/>
                </a:rPr>
                <a:t>Diện tích toàn phần của hình nón </a:t>
              </a:r>
              <a:br>
                <a:rPr lang="en-US" sz="3000" b="1">
                  <a:latin typeface="Arial" pitchFamily="34" charset="0"/>
                  <a:cs typeface="Arial" pitchFamily="34" charset="0"/>
                </a:rPr>
              </a:br>
              <a:r>
                <a:rPr lang="en-US" sz="2700">
                  <a:latin typeface="Times New Roman" pitchFamily="18" charset="0"/>
                  <a:cs typeface="Times New Roman" pitchFamily="18" charset="0"/>
                </a:rPr>
                <a:t>( tổng diện tích xung quanh và diện tích đáy) </a:t>
              </a:r>
              <a:endParaRPr lang="vi-VN" sz="2700">
                <a:latin typeface="Times New Roman" pitchFamily="18" charset="0"/>
                <a:cs typeface="Times New Roman"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832488417"/>
                </p:ext>
              </p:extLst>
            </p:nvPr>
          </p:nvGraphicFramePr>
          <p:xfrm>
            <a:off x="2705063" y="5410687"/>
            <a:ext cx="2560501" cy="701760"/>
          </p:xfrm>
          <a:graphic>
            <a:graphicData uri="http://schemas.openxmlformats.org/presentationml/2006/ole">
              <mc:AlternateContent xmlns:mc="http://schemas.openxmlformats.org/markup-compatibility/2006">
                <mc:Choice xmlns:v="urn:schemas-microsoft-com:vml" Requires="v">
                  <p:oleObj spid="_x0000_s590895" name="Equation" r:id="rId8" imgW="927000" imgH="253800" progId="Equation.DSMT4">
                    <p:embed/>
                  </p:oleObj>
                </mc:Choice>
                <mc:Fallback>
                  <p:oleObj name="Equation" r:id="rId8" imgW="927000" imgH="253800" progId="Equation.DSMT4">
                    <p:embed/>
                    <p:pic>
                      <p:nvPicPr>
                        <p:cNvPr id="0" name=""/>
                        <p:cNvPicPr/>
                        <p:nvPr/>
                      </p:nvPicPr>
                      <p:blipFill>
                        <a:blip r:embed="rId9"/>
                        <a:stretch>
                          <a:fillRect/>
                        </a:stretch>
                      </p:blipFill>
                      <p:spPr>
                        <a:xfrm>
                          <a:off x="2705063" y="5410687"/>
                          <a:ext cx="2560501" cy="701760"/>
                        </a:xfrm>
                        <a:prstGeom prst="rect">
                          <a:avLst/>
                        </a:prstGeom>
                      </p:spPr>
                    </p:pic>
                  </p:oleObj>
                </mc:Fallback>
              </mc:AlternateContent>
            </a:graphicData>
          </a:graphic>
        </p:graphicFrame>
        <p:sp>
          <p:nvSpPr>
            <p:cNvPr id="19" name="Rectangle 18"/>
            <p:cNvSpPr/>
            <p:nvPr/>
          </p:nvSpPr>
          <p:spPr>
            <a:xfrm>
              <a:off x="2360612" y="5384800"/>
              <a:ext cx="3200400" cy="711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90883"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5612" y="990600"/>
            <a:ext cx="3816350"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542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90883"/>
                                        </p:tgtEl>
                                        <p:attrNameLst>
                                          <p:attrName>style.visibility</p:attrName>
                                        </p:attrNameLst>
                                      </p:cBhvr>
                                      <p:to>
                                        <p:strVal val="visible"/>
                                      </p:to>
                                    </p:set>
                                    <p:animEffect transition="in" filter="wipe(left)">
                                      <p:cBhvr>
                                        <p:cTn id="11" dur="500"/>
                                        <p:tgtEl>
                                          <p:spTgt spid="59088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379412" y="3048000"/>
            <a:ext cx="8153401" cy="615531"/>
          </a:xfrm>
          <a:prstGeom prst="rect">
            <a:avLst/>
          </a:prstGeom>
          <a:noFill/>
        </p:spPr>
        <p:txBody>
          <a:bodyPr wrap="square" lIns="121899" tIns="60949" rIns="121899" bIns="60949" rtlCol="0">
            <a:spAutoFit/>
          </a:bodyPr>
          <a:lstStyle/>
          <a:p>
            <a:pPr marL="457120" indent="-457120">
              <a:buFont typeface="Wingdings" pitchFamily="2" charset="2"/>
              <a:buChar char="v"/>
            </a:pPr>
            <a:r>
              <a:rPr lang="en-US" sz="3200" b="1" smtClean="0">
                <a:latin typeface="Arial" pitchFamily="34" charset="0"/>
                <a:cs typeface="Arial" pitchFamily="34" charset="0"/>
              </a:rPr>
              <a:t>Độ </a:t>
            </a:r>
            <a:r>
              <a:rPr lang="en-US" sz="3200" b="1">
                <a:latin typeface="Arial" pitchFamily="34" charset="0"/>
                <a:cs typeface="Arial" pitchFamily="34" charset="0"/>
              </a:rPr>
              <a:t>dài đường sinh của hình nón :</a:t>
            </a:r>
          </a:p>
        </p:txBody>
      </p:sp>
      <p:graphicFrame>
        <p:nvGraphicFramePr>
          <p:cNvPr id="61" name="Object 60"/>
          <p:cNvGraphicFramePr>
            <a:graphicFrameLocks noChangeAspect="1"/>
          </p:cNvGraphicFramePr>
          <p:nvPr>
            <p:extLst>
              <p:ext uri="{D42A27DB-BD31-4B8C-83A1-F6EECF244321}">
                <p14:modId xmlns:p14="http://schemas.microsoft.com/office/powerpoint/2010/main" val="1885000342"/>
              </p:ext>
            </p:extLst>
          </p:nvPr>
        </p:nvGraphicFramePr>
        <p:xfrm>
          <a:off x="2055812" y="3682517"/>
          <a:ext cx="2354636" cy="771936"/>
        </p:xfrm>
        <a:graphic>
          <a:graphicData uri="http://schemas.openxmlformats.org/presentationml/2006/ole">
            <mc:AlternateContent xmlns:mc="http://schemas.openxmlformats.org/markup-compatibility/2006">
              <mc:Choice xmlns:v="urn:schemas-microsoft-com:vml" Requires="v">
                <p:oleObj spid="_x0000_s574790" name="Equation" r:id="rId3" imgW="774360" imgH="253800" progId="Equation.DSMT4">
                  <p:embed/>
                </p:oleObj>
              </mc:Choice>
              <mc:Fallback>
                <p:oleObj name="Equation" r:id="rId3" imgW="774360" imgH="253800" progId="Equation.DSMT4">
                  <p:embed/>
                  <p:pic>
                    <p:nvPicPr>
                      <p:cNvPr id="0" name=""/>
                      <p:cNvPicPr/>
                      <p:nvPr/>
                    </p:nvPicPr>
                    <p:blipFill>
                      <a:blip r:embed="rId4"/>
                      <a:stretch>
                        <a:fillRect/>
                      </a:stretch>
                    </p:blipFill>
                    <p:spPr>
                      <a:xfrm>
                        <a:off x="2055812" y="3682517"/>
                        <a:ext cx="2354636" cy="771936"/>
                      </a:xfrm>
                      <a:prstGeom prst="rect">
                        <a:avLst/>
                      </a:prstGeom>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2536067384"/>
              </p:ext>
            </p:extLst>
          </p:nvPr>
        </p:nvGraphicFramePr>
        <p:xfrm>
          <a:off x="4273473" y="3665013"/>
          <a:ext cx="4399450" cy="808559"/>
        </p:xfrm>
        <a:graphic>
          <a:graphicData uri="http://schemas.openxmlformats.org/presentationml/2006/ole">
            <mc:AlternateContent xmlns:mc="http://schemas.openxmlformats.org/markup-compatibility/2006">
              <mc:Choice xmlns:v="urn:schemas-microsoft-com:vml" Requires="v">
                <p:oleObj spid="_x0000_s574791" name="Equation" r:id="rId5" imgW="1447560" imgH="266400" progId="Equation.DSMT4">
                  <p:embed/>
                </p:oleObj>
              </mc:Choice>
              <mc:Fallback>
                <p:oleObj name="Equation" r:id="rId5" imgW="1447560" imgH="266400" progId="Equation.DSMT4">
                  <p:embed/>
                  <p:pic>
                    <p:nvPicPr>
                      <p:cNvPr id="0" name=""/>
                      <p:cNvPicPr/>
                      <p:nvPr/>
                    </p:nvPicPr>
                    <p:blipFill>
                      <a:blip r:embed="rId6"/>
                      <a:stretch>
                        <a:fillRect/>
                      </a:stretch>
                    </p:blipFill>
                    <p:spPr>
                      <a:xfrm>
                        <a:off x="4273473" y="3665013"/>
                        <a:ext cx="4399450" cy="808559"/>
                      </a:xfrm>
                      <a:prstGeom prst="rect">
                        <a:avLst/>
                      </a:prstGeom>
                    </p:spPr>
                  </p:pic>
                </p:oleObj>
              </mc:Fallback>
            </mc:AlternateContent>
          </a:graphicData>
        </a:graphic>
      </p:graphicFrame>
      <p:sp>
        <p:nvSpPr>
          <p:cNvPr id="65" name="TextBox 64"/>
          <p:cNvSpPr txBox="1"/>
          <p:nvPr/>
        </p:nvSpPr>
        <p:spPr>
          <a:xfrm>
            <a:off x="759329" y="4504267"/>
            <a:ext cx="6757113" cy="615531"/>
          </a:xfrm>
          <a:prstGeom prst="rect">
            <a:avLst/>
          </a:prstGeom>
          <a:noFill/>
        </p:spPr>
        <p:txBody>
          <a:bodyPr wrap="square" lIns="121899" tIns="60949" rIns="121899" bIns="60949" rtlCol="0">
            <a:spAutoFit/>
          </a:bodyPr>
          <a:lstStyle/>
          <a:p>
            <a:r>
              <a:rPr lang="en-US" sz="3200" b="1">
                <a:latin typeface="Arial" pitchFamily="34" charset="0"/>
                <a:cs typeface="Arial" pitchFamily="34" charset="0"/>
              </a:rPr>
              <a:t>Diện tích xung quanh hình nón :</a:t>
            </a:r>
          </a:p>
        </p:txBody>
      </p:sp>
      <p:graphicFrame>
        <p:nvGraphicFramePr>
          <p:cNvPr id="69" name="Object 68"/>
          <p:cNvGraphicFramePr>
            <a:graphicFrameLocks noChangeAspect="1"/>
          </p:cNvGraphicFramePr>
          <p:nvPr>
            <p:extLst>
              <p:ext uri="{D42A27DB-BD31-4B8C-83A1-F6EECF244321}">
                <p14:modId xmlns:p14="http://schemas.microsoft.com/office/powerpoint/2010/main" val="2017510749"/>
              </p:ext>
            </p:extLst>
          </p:nvPr>
        </p:nvGraphicFramePr>
        <p:xfrm>
          <a:off x="1979612" y="5225987"/>
          <a:ext cx="1813858" cy="732493"/>
        </p:xfrm>
        <a:graphic>
          <a:graphicData uri="http://schemas.openxmlformats.org/presentationml/2006/ole">
            <mc:AlternateContent xmlns:mc="http://schemas.openxmlformats.org/markup-compatibility/2006">
              <mc:Choice xmlns:v="urn:schemas-microsoft-com:vml" Requires="v">
                <p:oleObj spid="_x0000_s574792" name="Equation" r:id="rId7" imgW="596880" imgH="241200" progId="Equation.DSMT4">
                  <p:embed/>
                </p:oleObj>
              </mc:Choice>
              <mc:Fallback>
                <p:oleObj name="Equation" r:id="rId7" imgW="596880" imgH="241200" progId="Equation.DSMT4">
                  <p:embed/>
                  <p:pic>
                    <p:nvPicPr>
                      <p:cNvPr id="0" name=""/>
                      <p:cNvPicPr/>
                      <p:nvPr/>
                    </p:nvPicPr>
                    <p:blipFill>
                      <a:blip r:embed="rId8"/>
                      <a:stretch>
                        <a:fillRect/>
                      </a:stretch>
                    </p:blipFill>
                    <p:spPr>
                      <a:xfrm>
                        <a:off x="1979612" y="5225987"/>
                        <a:ext cx="1813858" cy="732493"/>
                      </a:xfrm>
                      <a:prstGeom prst="rect">
                        <a:avLst/>
                      </a:prstGeom>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3313647803"/>
              </p:ext>
            </p:extLst>
          </p:nvPr>
        </p:nvGraphicFramePr>
        <p:xfrm>
          <a:off x="3687955" y="5230541"/>
          <a:ext cx="4283972" cy="695870"/>
        </p:xfrm>
        <a:graphic>
          <a:graphicData uri="http://schemas.openxmlformats.org/presentationml/2006/ole">
            <mc:AlternateContent xmlns:mc="http://schemas.openxmlformats.org/markup-compatibility/2006">
              <mc:Choice xmlns:v="urn:schemas-microsoft-com:vml" Requires="v">
                <p:oleObj spid="_x0000_s574793" name="Equation" r:id="rId9" imgW="1409400" imgH="228600" progId="Equation.DSMT4">
                  <p:embed/>
                </p:oleObj>
              </mc:Choice>
              <mc:Fallback>
                <p:oleObj name="Equation" r:id="rId9" imgW="1409400" imgH="228600" progId="Equation.DSMT4">
                  <p:embed/>
                  <p:pic>
                    <p:nvPicPr>
                      <p:cNvPr id="0" name=""/>
                      <p:cNvPicPr/>
                      <p:nvPr/>
                    </p:nvPicPr>
                    <p:blipFill>
                      <a:blip r:embed="rId10"/>
                      <a:stretch>
                        <a:fillRect/>
                      </a:stretch>
                    </p:blipFill>
                    <p:spPr>
                      <a:xfrm>
                        <a:off x="3687955" y="5230541"/>
                        <a:ext cx="4283972" cy="695870"/>
                      </a:xfrm>
                      <a:prstGeom prst="rect">
                        <a:avLst/>
                      </a:prstGeom>
                    </p:spPr>
                  </p:pic>
                </p:oleObj>
              </mc:Fallback>
            </mc:AlternateContent>
          </a:graphicData>
        </a:graphic>
      </p:graphicFrame>
      <p:pic>
        <p:nvPicPr>
          <p:cNvPr id="71" name="Picture 7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68195" y="2587679"/>
            <a:ext cx="1660525" cy="39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AutoShape 4"/>
          <p:cNvSpPr>
            <a:spLocks noChangeArrowheads="1"/>
          </p:cNvSpPr>
          <p:nvPr/>
        </p:nvSpPr>
        <p:spPr bwMode="gray">
          <a:xfrm>
            <a:off x="304720" y="76201"/>
            <a:ext cx="5586546" cy="457199"/>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b="1" smtClean="0">
                <a:solidFill>
                  <a:srgbClr val="FFFFFF"/>
                </a:solidFill>
                <a:effectLst>
                  <a:outerShdw blurRad="38100" dist="38100" dir="2700000" algn="tl">
                    <a:srgbClr val="000000"/>
                  </a:outerShdw>
                </a:effectLst>
                <a:latin typeface="Arial" pitchFamily="34" charset="0"/>
                <a:cs typeface="Arial" pitchFamily="34" charset="0"/>
              </a:rPr>
              <a:t>2 . Diện tích xung quanh hình nón </a:t>
            </a:r>
            <a:endParaRPr lang="en-US" b="1">
              <a:solidFill>
                <a:srgbClr val="FFFFFF"/>
              </a:solidFill>
              <a:effectLst>
                <a:outerShdw blurRad="38100" dist="38100" dir="2700000" algn="tl">
                  <a:srgbClr val="000000"/>
                </a:outerShdw>
              </a:effectLst>
              <a:latin typeface="Arial" pitchFamily="34" charset="0"/>
              <a:cs typeface="Arial" pitchFamily="34" charset="0"/>
            </a:endParaRPr>
          </a:p>
        </p:txBody>
      </p:sp>
      <p:pic>
        <p:nvPicPr>
          <p:cNvPr id="574768" name="Picture 3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87698" y="2501900"/>
            <a:ext cx="276860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4769" name="Picture 3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3085" y="682292"/>
            <a:ext cx="11820525"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040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74769"/>
                                        </p:tgtEl>
                                        <p:attrNameLst>
                                          <p:attrName>style.visibility</p:attrName>
                                        </p:attrNameLst>
                                      </p:cBhvr>
                                      <p:to>
                                        <p:strVal val="visible"/>
                                      </p:to>
                                    </p:set>
                                    <p:animEffect transition="in" filter="wipe(left)">
                                      <p:cBhvr>
                                        <p:cTn id="7" dur="500"/>
                                        <p:tgtEl>
                                          <p:spTgt spid="57476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74768"/>
                                        </p:tgtEl>
                                        <p:attrNameLst>
                                          <p:attrName>style.visibility</p:attrName>
                                        </p:attrNameLst>
                                      </p:cBhvr>
                                      <p:to>
                                        <p:strVal val="visible"/>
                                      </p:to>
                                    </p:set>
                                    <p:animEffect transition="in" filter="wipe(left)">
                                      <p:cBhvr>
                                        <p:cTn id="11" dur="500"/>
                                        <p:tgtEl>
                                          <p:spTgt spid="57476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wipe(left)">
                                      <p:cBhvr>
                                        <p:cTn id="16" dur="500"/>
                                        <p:tgtEl>
                                          <p:spTgt spid="7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left)">
                                      <p:cBhvr>
                                        <p:cTn id="20" dur="500"/>
                                        <p:tgtEl>
                                          <p:spTgt spid="60"/>
                                        </p:tgtEl>
                                      </p:cBhvr>
                                    </p:animEffect>
                                  </p:childTnLst>
                                </p:cTn>
                              </p:par>
                              <p:par>
                                <p:cTn id="21" presetID="22" presetClass="entr" presetSubtype="8" fill="hold" nodeType="withEffect">
                                  <p:stCondLst>
                                    <p:cond delay="50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left)">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par>
                                <p:cTn id="34" presetID="22" presetClass="entr" presetSubtype="8" fill="hold" nodeType="withEffect">
                                  <p:stCondLst>
                                    <p:cond delay="500"/>
                                  </p:stCondLst>
                                  <p:childTnLst>
                                    <p:set>
                                      <p:cBhvr>
                                        <p:cTn id="35" dur="1" fill="hold">
                                          <p:stCondLst>
                                            <p:cond delay="0"/>
                                          </p:stCondLst>
                                        </p:cTn>
                                        <p:tgtEl>
                                          <p:spTgt spid="69"/>
                                        </p:tgtEl>
                                        <p:attrNameLst>
                                          <p:attrName>style.visibility</p:attrName>
                                        </p:attrNameLst>
                                      </p:cBhvr>
                                      <p:to>
                                        <p:strVal val="visible"/>
                                      </p:to>
                                    </p:set>
                                    <p:animEffect transition="in" filter="wipe(left)">
                                      <p:cBhvr>
                                        <p:cTn id="36" dur="500"/>
                                        <p:tgtEl>
                                          <p:spTgt spid="6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left)">
                                      <p:cBhvr>
                                        <p:cTn id="4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608011" y="3276600"/>
            <a:ext cx="6515099" cy="1107973"/>
          </a:xfrm>
          <a:prstGeom prst="rect">
            <a:avLst/>
          </a:prstGeom>
          <a:noFill/>
        </p:spPr>
        <p:txBody>
          <a:bodyPr wrap="square" lIns="121899" tIns="60949" rIns="121899" bIns="60949" rtlCol="0">
            <a:spAutoFit/>
          </a:bodyPr>
          <a:lstStyle/>
          <a:p>
            <a:r>
              <a:rPr lang="vi-VN" sz="3200" b="1" smtClean="0">
                <a:latin typeface="Arial" pitchFamily="34" charset="0"/>
                <a:cs typeface="Arial" pitchFamily="34" charset="0"/>
              </a:rPr>
              <a:t>Bán </a:t>
            </a:r>
            <a:r>
              <a:rPr lang="vi-VN" sz="3200" b="1">
                <a:latin typeface="Arial" pitchFamily="34" charset="0"/>
                <a:cs typeface="Arial" pitchFamily="34" charset="0"/>
              </a:rPr>
              <a:t>kính đáy của hình nón là :</a:t>
            </a:r>
          </a:p>
          <a:p>
            <a:r>
              <a:rPr lang="vi-VN" sz="3200" b="1">
                <a:latin typeface="Arial" pitchFamily="34" charset="0"/>
                <a:cs typeface="Arial" pitchFamily="34" charset="0"/>
              </a:rPr>
              <a:t>     </a:t>
            </a:r>
            <a:r>
              <a:rPr lang="en-US" sz="3200" b="1" smtClean="0">
                <a:latin typeface="Arial" pitchFamily="34" charset="0"/>
                <a:cs typeface="Arial" pitchFamily="34" charset="0"/>
              </a:rPr>
              <a:t>         </a:t>
            </a:r>
            <a:r>
              <a:rPr lang="vi-VN" sz="3200" b="1" smtClean="0">
                <a:latin typeface="Arial" pitchFamily="34" charset="0"/>
                <a:cs typeface="Arial" pitchFamily="34" charset="0"/>
              </a:rPr>
              <a:t>r </a:t>
            </a:r>
            <a:r>
              <a:rPr lang="vi-VN" sz="3200" b="1">
                <a:latin typeface="Arial" pitchFamily="34" charset="0"/>
                <a:cs typeface="Arial" pitchFamily="34" charset="0"/>
              </a:rPr>
              <a:t>= 40 : 2 = 20 (cm)</a:t>
            </a:r>
          </a:p>
        </p:txBody>
      </p:sp>
      <p:sp>
        <p:nvSpPr>
          <p:cNvPr id="65" name="TextBox 64"/>
          <p:cNvSpPr txBox="1"/>
          <p:nvPr/>
        </p:nvSpPr>
        <p:spPr>
          <a:xfrm>
            <a:off x="608012" y="4320787"/>
            <a:ext cx="6757113" cy="615531"/>
          </a:xfrm>
          <a:prstGeom prst="rect">
            <a:avLst/>
          </a:prstGeom>
          <a:noFill/>
        </p:spPr>
        <p:txBody>
          <a:bodyPr wrap="square" lIns="121899" tIns="60949" rIns="121899" bIns="60949" rtlCol="0">
            <a:spAutoFit/>
          </a:bodyPr>
          <a:lstStyle/>
          <a:p>
            <a:r>
              <a:rPr lang="en-US" sz="3200" b="1">
                <a:latin typeface="Arial" pitchFamily="34" charset="0"/>
                <a:cs typeface="Arial" pitchFamily="34" charset="0"/>
              </a:rPr>
              <a:t>Diện tích xung quanh hình nón :</a:t>
            </a:r>
          </a:p>
        </p:txBody>
      </p:sp>
      <p:graphicFrame>
        <p:nvGraphicFramePr>
          <p:cNvPr id="69" name="Object 68"/>
          <p:cNvGraphicFramePr>
            <a:graphicFrameLocks noChangeAspect="1"/>
          </p:cNvGraphicFramePr>
          <p:nvPr>
            <p:extLst>
              <p:ext uri="{D42A27DB-BD31-4B8C-83A1-F6EECF244321}">
                <p14:modId xmlns:p14="http://schemas.microsoft.com/office/powerpoint/2010/main" val="2458360170"/>
              </p:ext>
            </p:extLst>
          </p:nvPr>
        </p:nvGraphicFramePr>
        <p:xfrm>
          <a:off x="1098812" y="4878061"/>
          <a:ext cx="6254750" cy="771525"/>
        </p:xfrm>
        <a:graphic>
          <a:graphicData uri="http://schemas.openxmlformats.org/presentationml/2006/ole">
            <mc:AlternateContent xmlns:mc="http://schemas.openxmlformats.org/markup-compatibility/2006">
              <mc:Choice xmlns:v="urn:schemas-microsoft-com:vml" Requires="v">
                <p:oleObj spid="_x0000_s597057" name="Equation" r:id="rId3" imgW="2057400" imgH="253800" progId="Equation.DSMT4">
                  <p:embed/>
                </p:oleObj>
              </mc:Choice>
              <mc:Fallback>
                <p:oleObj name="Equation" r:id="rId3" imgW="2057400" imgH="253800" progId="Equation.DSMT4">
                  <p:embed/>
                  <p:pic>
                    <p:nvPicPr>
                      <p:cNvPr id="0" name=""/>
                      <p:cNvPicPr/>
                      <p:nvPr/>
                    </p:nvPicPr>
                    <p:blipFill>
                      <a:blip r:embed="rId4"/>
                      <a:stretch>
                        <a:fillRect/>
                      </a:stretch>
                    </p:blipFill>
                    <p:spPr>
                      <a:xfrm>
                        <a:off x="1098812" y="4878061"/>
                        <a:ext cx="6254750" cy="771525"/>
                      </a:xfrm>
                      <a:prstGeom prst="rect">
                        <a:avLst/>
                      </a:prstGeom>
                    </p:spPr>
                  </p:pic>
                </p:oleObj>
              </mc:Fallback>
            </mc:AlternateContent>
          </a:graphicData>
        </a:graphic>
      </p:graphicFrame>
      <p:pic>
        <p:nvPicPr>
          <p:cNvPr id="71"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8412" y="2880499"/>
            <a:ext cx="1660525" cy="39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AutoShape 4"/>
          <p:cNvSpPr>
            <a:spLocks noChangeArrowheads="1"/>
          </p:cNvSpPr>
          <p:nvPr/>
        </p:nvSpPr>
        <p:spPr bwMode="gray">
          <a:xfrm>
            <a:off x="304720" y="76201"/>
            <a:ext cx="5586546" cy="457199"/>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b="1" smtClean="0">
                <a:solidFill>
                  <a:srgbClr val="FFFFFF"/>
                </a:solidFill>
                <a:effectLst>
                  <a:outerShdw blurRad="38100" dist="38100" dir="2700000" algn="tl">
                    <a:srgbClr val="000000"/>
                  </a:outerShdw>
                </a:effectLst>
                <a:latin typeface="Arial" pitchFamily="34" charset="0"/>
                <a:cs typeface="Arial" pitchFamily="34" charset="0"/>
              </a:rPr>
              <a:t>2 . Diện tích xung quanh hình nón </a:t>
            </a:r>
            <a:endParaRPr lang="en-US" b="1">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9" name="Group 8"/>
          <p:cNvGrpSpPr/>
          <p:nvPr/>
        </p:nvGrpSpPr>
        <p:grpSpPr>
          <a:xfrm>
            <a:off x="8228012" y="3335419"/>
            <a:ext cx="3480230" cy="3194044"/>
            <a:chOff x="8228012" y="3335419"/>
            <a:chExt cx="3480230" cy="3194044"/>
          </a:xfrm>
        </p:grpSpPr>
        <p:pic>
          <p:nvPicPr>
            <p:cNvPr id="59699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760" t="11945" r="7122" b="13636"/>
            <a:stretch/>
          </p:blipFill>
          <p:spPr bwMode="auto">
            <a:xfrm rot="1687839">
              <a:off x="8374929" y="3384880"/>
              <a:ext cx="3333313" cy="288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Box 71"/>
            <p:cNvSpPr txBox="1"/>
            <p:nvPr/>
          </p:nvSpPr>
          <p:spPr>
            <a:xfrm>
              <a:off x="9573844" y="6160153"/>
              <a:ext cx="935481" cy="369310"/>
            </a:xfrm>
            <a:prstGeom prst="rect">
              <a:avLst/>
            </a:prstGeom>
            <a:noFill/>
          </p:spPr>
          <p:txBody>
            <a:bodyPr wrap="square" lIns="121899" tIns="60949" rIns="121899" bIns="60949" rtlCol="0">
              <a:spAutoFit/>
            </a:bodyPr>
            <a:lstStyle/>
            <a:p>
              <a:r>
                <a:rPr lang="en-US" sz="1600" b="1" i="1" smtClean="0">
                  <a:solidFill>
                    <a:srgbClr val="C00000"/>
                  </a:solidFill>
                  <a:latin typeface="Arial" pitchFamily="34" charset="0"/>
                  <a:cs typeface="Arial" pitchFamily="34" charset="0"/>
                </a:rPr>
                <a:t>Hình 5</a:t>
              </a:r>
              <a:endParaRPr lang="vi-VN" sz="1600" b="1" i="1">
                <a:solidFill>
                  <a:srgbClr val="C00000"/>
                </a:solidFill>
                <a:latin typeface="Arial" pitchFamily="34" charset="0"/>
                <a:cs typeface="Arial" pitchFamily="34" charset="0"/>
              </a:endParaRPr>
            </a:p>
          </p:txBody>
        </p:sp>
        <p:cxnSp>
          <p:nvCxnSpPr>
            <p:cNvPr id="3" name="Straight Connector 2"/>
            <p:cNvCxnSpPr/>
            <p:nvPr/>
          </p:nvCxnSpPr>
          <p:spPr>
            <a:xfrm flipH="1">
              <a:off x="8228012" y="4953000"/>
              <a:ext cx="3474720" cy="582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965372" y="3335419"/>
              <a:ext cx="1737360" cy="16175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noChangeAspect="1"/>
            </p:cNvGraphicFramePr>
            <p:nvPr>
              <p:extLst>
                <p:ext uri="{D42A27DB-BD31-4B8C-83A1-F6EECF244321}">
                  <p14:modId xmlns:p14="http://schemas.microsoft.com/office/powerpoint/2010/main" val="1566585773"/>
                </p:ext>
              </p:extLst>
            </p:nvPr>
          </p:nvGraphicFramePr>
          <p:xfrm>
            <a:off x="9594744" y="4681963"/>
            <a:ext cx="741256" cy="382457"/>
          </p:xfrm>
          <a:graphic>
            <a:graphicData uri="http://schemas.openxmlformats.org/presentationml/2006/ole">
              <mc:AlternateContent xmlns:mc="http://schemas.openxmlformats.org/markup-compatibility/2006">
                <mc:Choice xmlns:v="urn:schemas-microsoft-com:vml" Requires="v">
                  <p:oleObj spid="_x0000_s597058" name="Equation" r:id="rId7" imgW="393480" imgH="203040" progId="Equation.DSMT4">
                    <p:embed/>
                  </p:oleObj>
                </mc:Choice>
                <mc:Fallback>
                  <p:oleObj name="Equation" r:id="rId7" imgW="393480" imgH="203040" progId="Equation.DSMT4">
                    <p:embed/>
                    <p:pic>
                      <p:nvPicPr>
                        <p:cNvPr id="0" name=""/>
                        <p:cNvPicPr/>
                        <p:nvPr/>
                      </p:nvPicPr>
                      <p:blipFill>
                        <a:blip r:embed="rId8"/>
                        <a:stretch>
                          <a:fillRect/>
                        </a:stretch>
                      </p:blipFill>
                      <p:spPr>
                        <a:xfrm>
                          <a:off x="9594744" y="4681963"/>
                          <a:ext cx="741256" cy="382457"/>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868396401"/>
                </p:ext>
              </p:extLst>
            </p:nvPr>
          </p:nvGraphicFramePr>
          <p:xfrm>
            <a:off x="10120707" y="3938955"/>
            <a:ext cx="741256" cy="382457"/>
          </p:xfrm>
          <a:graphic>
            <a:graphicData uri="http://schemas.openxmlformats.org/presentationml/2006/ole">
              <mc:AlternateContent xmlns:mc="http://schemas.openxmlformats.org/markup-compatibility/2006">
                <mc:Choice xmlns:v="urn:schemas-microsoft-com:vml" Requires="v">
                  <p:oleObj spid="_x0000_s597059" name="Equation" r:id="rId9" imgW="393480" imgH="203040" progId="Equation.DSMT4">
                    <p:embed/>
                  </p:oleObj>
                </mc:Choice>
                <mc:Fallback>
                  <p:oleObj name="Equation" r:id="rId9" imgW="393480" imgH="203040" progId="Equation.DSMT4">
                    <p:embed/>
                    <p:pic>
                      <p:nvPicPr>
                        <p:cNvPr id="0" name=""/>
                        <p:cNvPicPr/>
                        <p:nvPr/>
                      </p:nvPicPr>
                      <p:blipFill>
                        <a:blip r:embed="rId10"/>
                        <a:stretch>
                          <a:fillRect/>
                        </a:stretch>
                      </p:blipFill>
                      <p:spPr>
                        <a:xfrm>
                          <a:off x="10120707" y="3938955"/>
                          <a:ext cx="741256" cy="382457"/>
                        </a:xfrm>
                        <a:prstGeom prst="rect">
                          <a:avLst/>
                        </a:prstGeom>
                      </p:spPr>
                    </p:pic>
                  </p:oleObj>
                </mc:Fallback>
              </mc:AlternateContent>
            </a:graphicData>
          </a:graphic>
        </p:graphicFrame>
      </p:grpSp>
      <p:sp>
        <p:nvSpPr>
          <p:cNvPr id="29" name="TextBox 28"/>
          <p:cNvSpPr txBox="1"/>
          <p:nvPr/>
        </p:nvSpPr>
        <p:spPr>
          <a:xfrm>
            <a:off x="608012" y="5539274"/>
            <a:ext cx="7467600" cy="1107973"/>
          </a:xfrm>
          <a:prstGeom prst="rect">
            <a:avLst/>
          </a:prstGeom>
          <a:noFill/>
        </p:spPr>
        <p:txBody>
          <a:bodyPr wrap="square" lIns="121899" tIns="60949" rIns="121899" bIns="60949" rtlCol="0">
            <a:spAutoFit/>
          </a:bodyPr>
          <a:lstStyle/>
          <a:p>
            <a:r>
              <a:rPr lang="en-US" sz="3200" b="1">
                <a:latin typeface="Arial" pitchFamily="34" charset="0"/>
                <a:cs typeface="Arial" pitchFamily="34" charset="0"/>
              </a:rPr>
              <a:t>Diện tích lá cần dùng cho một chiếc nón là: </a:t>
            </a:r>
          </a:p>
        </p:txBody>
      </p:sp>
      <p:graphicFrame>
        <p:nvGraphicFramePr>
          <p:cNvPr id="30" name="Object 29"/>
          <p:cNvGraphicFramePr>
            <a:graphicFrameLocks noChangeAspect="1"/>
          </p:cNvGraphicFramePr>
          <p:nvPr>
            <p:extLst>
              <p:ext uri="{D42A27DB-BD31-4B8C-83A1-F6EECF244321}">
                <p14:modId xmlns:p14="http://schemas.microsoft.com/office/powerpoint/2010/main" val="2132440222"/>
              </p:ext>
            </p:extLst>
          </p:nvPr>
        </p:nvGraphicFramePr>
        <p:xfrm>
          <a:off x="2360611" y="6037268"/>
          <a:ext cx="4208462" cy="693738"/>
        </p:xfrm>
        <a:graphic>
          <a:graphicData uri="http://schemas.openxmlformats.org/presentationml/2006/ole">
            <mc:AlternateContent xmlns:mc="http://schemas.openxmlformats.org/markup-compatibility/2006">
              <mc:Choice xmlns:v="urn:schemas-microsoft-com:vml" Requires="v">
                <p:oleObj spid="_x0000_s597060" name="Equation" r:id="rId11" imgW="1384200" imgH="228600" progId="Equation.DSMT4">
                  <p:embed/>
                </p:oleObj>
              </mc:Choice>
              <mc:Fallback>
                <p:oleObj name="Equation" r:id="rId11" imgW="1384200" imgH="228600" progId="Equation.DSMT4">
                  <p:embed/>
                  <p:pic>
                    <p:nvPicPr>
                      <p:cNvPr id="0" name=""/>
                      <p:cNvPicPr/>
                      <p:nvPr/>
                    </p:nvPicPr>
                    <p:blipFill>
                      <a:blip r:embed="rId12"/>
                      <a:stretch>
                        <a:fillRect/>
                      </a:stretch>
                    </p:blipFill>
                    <p:spPr>
                      <a:xfrm>
                        <a:off x="2360611" y="6037268"/>
                        <a:ext cx="4208462" cy="693738"/>
                      </a:xfrm>
                      <a:prstGeom prst="rect">
                        <a:avLst/>
                      </a:prstGeom>
                    </p:spPr>
                  </p:pic>
                </p:oleObj>
              </mc:Fallback>
            </mc:AlternateContent>
          </a:graphicData>
        </a:graphic>
      </p:graphicFrame>
      <p:pic>
        <p:nvPicPr>
          <p:cNvPr id="597040" name="Picture 4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287" y="685800"/>
            <a:ext cx="11820525"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878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97040"/>
                                        </p:tgtEl>
                                        <p:attrNameLst>
                                          <p:attrName>style.visibility</p:attrName>
                                        </p:attrNameLst>
                                      </p:cBhvr>
                                      <p:to>
                                        <p:strVal val="visible"/>
                                      </p:to>
                                    </p:set>
                                    <p:animEffect transition="in" filter="wipe(left)">
                                      <p:cBhvr>
                                        <p:cTn id="7" dur="500"/>
                                        <p:tgtEl>
                                          <p:spTgt spid="59704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wipe(left)">
                                      <p:cBhvr>
                                        <p:cTn id="16" dur="500"/>
                                        <p:tgtEl>
                                          <p:spTgt spid="7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left)">
                                      <p:cBhvr>
                                        <p:cTn id="20" dur="500"/>
                                        <p:tgtEl>
                                          <p:spTgt spid="6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par>
                                <p:cTn id="26" presetID="22" presetClass="entr" presetSubtype="8" fill="hold" nodeType="withEffect">
                                  <p:stCondLst>
                                    <p:cond delay="50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500"/>
                                        <p:tgtEl>
                                          <p:spTgt spid="6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par>
                                <p:cTn id="34" presetID="22" presetClass="entr" presetSubtype="8" fill="hold" nodeType="withEffect">
                                  <p:stCondLst>
                                    <p:cond delay="50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5"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22114</TotalTime>
  <Words>530</Words>
  <Application>Microsoft Office PowerPoint</Application>
  <PresentationFormat>Custom</PresentationFormat>
  <Paragraphs>55</Paragraphs>
  <Slides>20</Slides>
  <Notes>10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1478</cp:revision>
  <dcterms:created xsi:type="dcterms:W3CDTF">2021-08-04T05:24:17Z</dcterms:created>
  <dcterms:modified xsi:type="dcterms:W3CDTF">2023-03-28T00:17:33Z</dcterms:modified>
</cp:coreProperties>
</file>