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4" r:id="rId3"/>
    <p:sldId id="275" r:id="rId4"/>
    <p:sldId id="259" r:id="rId5"/>
    <p:sldId id="261" r:id="rId6"/>
    <p:sldId id="285" r:id="rId7"/>
    <p:sldId id="276" r:id="rId8"/>
    <p:sldId id="262" r:id="rId9"/>
    <p:sldId id="277" r:id="rId10"/>
    <p:sldId id="280" r:id="rId11"/>
    <p:sldId id="269" r:id="rId12"/>
    <p:sldId id="270" r:id="rId13"/>
    <p:sldId id="273" r:id="rId14"/>
    <p:sldId id="282" r:id="rId15"/>
    <p:sldId id="284" r:id="rId16"/>
    <p:sldId id="286" r:id="rId17"/>
    <p:sldId id="266" r:id="rId1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BBE0E3"/>
    <a:srgbClr val="0000FF"/>
    <a:srgbClr val="CCFFFF"/>
    <a:srgbClr val="FF0000"/>
    <a:srgbClr val="00FFFF"/>
    <a:srgbClr val="FF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63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8674" name="Header Placeholder 286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en-US" sz="1200" dirty="0"/>
          </a:p>
        </p:txBody>
      </p:sp>
      <p:sp>
        <p:nvSpPr>
          <p:cNvPr id="28675" name="Date Placeholder 286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en-US" sz="1200" dirty="0"/>
          </a:p>
        </p:txBody>
      </p:sp>
      <p:sp>
        <p:nvSpPr>
          <p:cNvPr id="28676" name="Slide Image Placeholder 28675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8677" name="Text Placeholder 28676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8678" name="Footer Placeholder 286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en-US" sz="1200" dirty="0"/>
          </a:p>
        </p:txBody>
      </p:sp>
      <p:sp>
        <p:nvSpPr>
          <p:cNvPr id="28679" name="Slide Number Placeholder 286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>
                <a:latin typeface="Arial" panose="020B0604020202020204" pitchFamily="34" charset="0"/>
              </a:rPr>
            </a:fld>
            <a:endParaRPr 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2.GIF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audio" Target="../media/audio2.wav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4.jpeg"/><Relationship Id="rId10" Type="http://schemas.openxmlformats.org/officeDocument/2006/relationships/vmlDrawing" Target="../drawings/vmlDrawing7.vml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7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4.jpeg"/><Relationship Id="rId10" Type="http://schemas.openxmlformats.org/officeDocument/2006/relationships/vmlDrawing" Target="../drawings/vmlDrawing1.v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4.jpeg"/><Relationship Id="rId7" Type="http://schemas.openxmlformats.org/officeDocument/2006/relationships/image" Target="../media/image3.jpeg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22" Type="http://schemas.openxmlformats.org/officeDocument/2006/relationships/vmlDrawing" Target="../drawings/vmlDrawing2.vml"/><Relationship Id="rId21" Type="http://schemas.openxmlformats.org/officeDocument/2006/relationships/slideLayout" Target="../slideLayouts/slideLayout12.xml"/><Relationship Id="rId20" Type="http://schemas.openxmlformats.org/officeDocument/2006/relationships/image" Target="../media/image16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18" Type="http://schemas.openxmlformats.org/officeDocument/2006/relationships/image" Target="../media/image15.wmf"/><Relationship Id="rId17" Type="http://schemas.openxmlformats.org/officeDocument/2006/relationships/oleObject" Target="../embeddings/oleObject12.bin"/><Relationship Id="rId16" Type="http://schemas.openxmlformats.org/officeDocument/2006/relationships/image" Target="../media/image14.wmf"/><Relationship Id="rId15" Type="http://schemas.openxmlformats.org/officeDocument/2006/relationships/oleObject" Target="../embeddings/oleObject11.bin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10.bin"/><Relationship Id="rId12" Type="http://schemas.openxmlformats.org/officeDocument/2006/relationships/oleObject" Target="../embeddings/oleObject9.bin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7.bin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4.jpeg"/><Relationship Id="rId10" Type="http://schemas.openxmlformats.org/officeDocument/2006/relationships/vmlDrawing" Target="../drawings/vmlDrawing3.v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1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4.jpeg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4.xml"/><Relationship Id="rId12" Type="http://schemas.openxmlformats.org/officeDocument/2006/relationships/oleObject" Target="../embeddings/oleObject23.bin"/><Relationship Id="rId11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Rectangles 41985"/>
          <p:cNvSpPr/>
          <p:nvPr/>
        </p:nvSpPr>
        <p:spPr>
          <a:xfrm>
            <a:off x="381000" y="685800"/>
            <a:ext cx="85344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CHÀO MỪNG QUÝ THẦY CÔ VÀ CÁC EM HỌC SINH </a:t>
            </a:r>
            <a:endParaRPr lang="en-US" sz="360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987" name="Text Box 41986"/>
          <p:cNvSpPr txBox="1"/>
          <p:nvPr/>
        </p:nvSpPr>
        <p:spPr>
          <a:xfrm>
            <a:off x="838200" y="4724400"/>
            <a:ext cx="7620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endParaRPr sz="2400">
              <a:latin typeface=".VnTime" panose="020B7200000000000000" pitchFamily="34" charset="0"/>
            </a:endParaRPr>
          </a:p>
        </p:txBody>
      </p:sp>
      <p:sp>
        <p:nvSpPr>
          <p:cNvPr id="41988" name="Text Box 41987"/>
          <p:cNvSpPr txBox="1"/>
          <p:nvPr/>
        </p:nvSpPr>
        <p:spPr>
          <a:xfrm>
            <a:off x="838200" y="5105400"/>
            <a:ext cx="7315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2400" err="1">
                <a:solidFill>
                  <a:srgbClr val="FF0066"/>
                </a:solidFill>
                <a:latin typeface="Times New Roman" panose="02020603050405020304" pitchFamily="18" charset="0"/>
              </a:rPr>
              <a:t>Giáo</a:t>
            </a:r>
            <a:r>
              <a:rPr sz="240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66"/>
                </a:solidFill>
                <a:latin typeface="Times New Roman" panose="02020603050405020304" pitchFamily="18" charset="0"/>
              </a:rPr>
              <a:t>viên</a:t>
            </a:r>
            <a:r>
              <a:rPr sz="2400">
                <a:solidFill>
                  <a:srgbClr val="FF0066"/>
                </a:solidFill>
                <a:latin typeface="Times New Roman" panose="02020603050405020304" pitchFamily="18" charset="0"/>
              </a:rPr>
              <a:t> : </a:t>
            </a:r>
            <a:r>
              <a:rPr 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Đặng Thị Hồng Quyên</a:t>
            </a:r>
            <a:endParaRPr lang="en-US" sz="24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9" name="Rectangles 41988"/>
          <p:cNvSpPr/>
          <p:nvPr/>
        </p:nvSpPr>
        <p:spPr>
          <a:xfrm>
            <a:off x="2590800" y="381000"/>
            <a:ext cx="334454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sz="2400" err="1">
                <a:solidFill>
                  <a:srgbClr val="FF0066"/>
                </a:solidFill>
                <a:latin typeface="Times New Roman" panose="02020603050405020304" pitchFamily="18" charset="0"/>
              </a:rPr>
              <a:t>Trường</a:t>
            </a:r>
            <a:r>
              <a:rPr sz="2400">
                <a:solidFill>
                  <a:srgbClr val="FF0066"/>
                </a:solidFill>
                <a:latin typeface="Times New Roman" panose="02020603050405020304" pitchFamily="18" charset="0"/>
              </a:rPr>
              <a:t> THCS </a:t>
            </a:r>
            <a:r>
              <a:rPr lang="en-US" sz="2400" err="1">
                <a:solidFill>
                  <a:srgbClr val="FF0066"/>
                </a:solidFill>
                <a:latin typeface="Times New Roman" panose="02020603050405020304" pitchFamily="18" charset="0"/>
              </a:rPr>
              <a:t>Gia Tường</a:t>
            </a:r>
            <a:endParaRPr lang="en-US" sz="240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990" name="Picture 41989" descr="Frames PPT 0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8100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1" name="Picture 41990" descr="sunflowers_wave_h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700" y="2971800"/>
            <a:ext cx="3124200" cy="2238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strips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4" name="Text Box 30723"/>
          <p:cNvSpPr txBox="1"/>
          <p:nvPr/>
        </p:nvSpPr>
        <p:spPr>
          <a:xfrm>
            <a:off x="142875" y="2743200"/>
            <a:ext cx="2239963" cy="1646238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sz="1200">
              <a:latin typeface="Times New Roman" panose="02020603050405020304" pitchFamily="18" charset="0"/>
            </a:endParaRPr>
          </a:p>
          <a:p>
            <a:pPr algn="ctr"/>
            <a:r>
              <a:rPr sz="4000" b="1" err="1">
                <a:solidFill>
                  <a:srgbClr val="FF0000"/>
                </a:solidFill>
                <a:latin typeface="Times New Roman" panose="02020603050405020304" pitchFamily="18" charset="0"/>
              </a:rPr>
              <a:t>Hàm</a:t>
            </a:r>
            <a:r>
              <a:rPr sz="4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endParaRPr sz="40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4000" b="1">
                <a:solidFill>
                  <a:srgbClr val="FF0000"/>
                </a:solidFill>
                <a:latin typeface="Times New Roman" panose="02020603050405020304" pitchFamily="18" charset="0"/>
              </a:rPr>
              <a:t> y = ax</a:t>
            </a:r>
            <a:r>
              <a:rPr sz="40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3200">
              <a:latin typeface="Times New Roman" panose="02020603050405020304" pitchFamily="18" charset="0"/>
            </a:endParaRPr>
          </a:p>
        </p:txBody>
      </p:sp>
      <p:pic>
        <p:nvPicPr>
          <p:cNvPr id="30725" name="Picture 30724" descr="image0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4550" y="2119313"/>
            <a:ext cx="3895725" cy="159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6" name="Picture 30725" descr="image0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3200400"/>
            <a:ext cx="3765550" cy="165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Picture 30726" descr="image0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6350" y="2971800"/>
            <a:ext cx="3719513" cy="1844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8" name="Picture 30727" descr="image0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1588" y="3962400"/>
            <a:ext cx="4221162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9" name="Rectangles 30728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5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0" name="Rectangles 30729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6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2770" name="Group 32769"/>
          <p:cNvGrpSpPr/>
          <p:nvPr/>
        </p:nvGrpSpPr>
        <p:grpSpPr>
          <a:xfrm>
            <a:off x="0" y="0"/>
            <a:ext cx="9391650" cy="6858000"/>
            <a:chOff x="0" y="0"/>
            <a:chExt cx="5916" cy="4320"/>
          </a:xfrm>
        </p:grpSpPr>
        <p:pic>
          <p:nvPicPr>
            <p:cNvPr id="32771" name="Picture 32770"/>
            <p:cNvPicPr>
              <a:picLocks noChangeAspect="1"/>
            </p:cNvPicPr>
            <p:nvPr/>
          </p:nvPicPr>
          <p:blipFill>
            <a:blip r:embed="rId1"/>
            <a:srcRect l="11667" t="12222" b="4723"/>
            <a:stretch>
              <a:fillRect/>
            </a:stretch>
          </p:blipFill>
          <p:spPr>
            <a:xfrm>
              <a:off x="0" y="0"/>
              <a:ext cx="5916" cy="43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2772" name="Picture 32771"/>
            <p:cNvPicPr>
              <a:picLocks noChangeAspect="1"/>
            </p:cNvPicPr>
            <p:nvPr/>
          </p:nvPicPr>
          <p:blipFill>
            <a:blip r:embed="rId1"/>
            <a:srcRect l="46426" t="71976" r="31177" b="10490"/>
            <a:stretch>
              <a:fillRect/>
            </a:stretch>
          </p:blipFill>
          <p:spPr>
            <a:xfrm>
              <a:off x="2028" y="3084"/>
              <a:ext cx="2460" cy="10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2773" name="Picture 32772"/>
            <p:cNvPicPr>
              <a:picLocks noChangeAspect="1"/>
            </p:cNvPicPr>
            <p:nvPr/>
          </p:nvPicPr>
          <p:blipFill>
            <a:blip r:embed="rId1"/>
            <a:srcRect l="46426" t="71976" r="31177" b="10490"/>
            <a:stretch>
              <a:fillRect/>
            </a:stretch>
          </p:blipFill>
          <p:spPr>
            <a:xfrm>
              <a:off x="960" y="300"/>
              <a:ext cx="624" cy="444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32774" name="Picture 32773"/>
          <p:cNvPicPr>
            <a:picLocks noChangeAspect="1"/>
          </p:cNvPicPr>
          <p:nvPr/>
        </p:nvPicPr>
        <p:blipFill>
          <a:blip r:embed="rId1"/>
          <a:srcRect l="79758" t="71745" r="6441" b="9798"/>
          <a:stretch>
            <a:fillRect/>
          </a:stretch>
        </p:blipFill>
        <p:spPr>
          <a:xfrm>
            <a:off x="6340475" y="4972050"/>
            <a:ext cx="2289175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5" name="Picture 32774"/>
          <p:cNvPicPr>
            <a:picLocks noChangeAspect="1"/>
          </p:cNvPicPr>
          <p:nvPr/>
        </p:nvPicPr>
        <p:blipFill>
          <a:blip r:embed="rId1"/>
          <a:srcRect l="21788" t="58363" r="67354" b="30562"/>
          <a:stretch>
            <a:fillRect/>
          </a:stretch>
        </p:blipFill>
        <p:spPr>
          <a:xfrm>
            <a:off x="1104900" y="3714750"/>
            <a:ext cx="1123950" cy="91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6" name="Picture 32775"/>
          <p:cNvPicPr>
            <a:picLocks noChangeAspect="1"/>
          </p:cNvPicPr>
          <p:nvPr/>
        </p:nvPicPr>
        <p:blipFill>
          <a:blip r:embed="rId1"/>
          <a:srcRect l="21788" t="48904" r="67354" b="41637"/>
          <a:stretch>
            <a:fillRect/>
          </a:stretch>
        </p:blipFill>
        <p:spPr>
          <a:xfrm>
            <a:off x="1038225" y="2928938"/>
            <a:ext cx="1123950" cy="781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7" name="Picture 32776"/>
          <p:cNvPicPr>
            <a:picLocks noChangeAspect="1"/>
          </p:cNvPicPr>
          <p:nvPr/>
        </p:nvPicPr>
        <p:blipFill>
          <a:blip r:embed="rId1"/>
          <a:srcRect l="21788" t="38292" r="67354" b="52480"/>
          <a:stretch>
            <a:fillRect/>
          </a:stretch>
        </p:blipFill>
        <p:spPr>
          <a:xfrm>
            <a:off x="1066800" y="2076450"/>
            <a:ext cx="112395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8" name="Picture 32777"/>
          <p:cNvPicPr>
            <a:picLocks noChangeAspect="1"/>
          </p:cNvPicPr>
          <p:nvPr/>
        </p:nvPicPr>
        <p:blipFill>
          <a:blip r:embed="rId1"/>
          <a:srcRect l="21788" t="29756" r="67354" b="61478"/>
          <a:stretch>
            <a:fillRect/>
          </a:stretch>
        </p:blipFill>
        <p:spPr>
          <a:xfrm>
            <a:off x="1066800" y="1447800"/>
            <a:ext cx="1123950" cy="723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9" name="Text Box 32778"/>
          <p:cNvSpPr txBox="1"/>
          <p:nvPr/>
        </p:nvSpPr>
        <p:spPr>
          <a:xfrm>
            <a:off x="1543050" y="739775"/>
            <a:ext cx="5467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err="1">
                <a:latin typeface="VNI-Souvir" pitchFamily="2" charset="0"/>
              </a:rPr>
              <a:t>Caâu</a:t>
            </a:r>
            <a:r>
              <a:rPr>
                <a:latin typeface="VNI-Souvir" pitchFamily="2" charset="0"/>
              </a:rPr>
              <a:t> 1: </a:t>
            </a:r>
            <a:r>
              <a:rPr err="1">
                <a:latin typeface="VNI-Souvir" pitchFamily="2" charset="0"/>
              </a:rPr>
              <a:t>Cho</a:t>
            </a:r>
            <a:r>
              <a:rPr>
                <a:latin typeface="VNI-Souvir" pitchFamily="2" charset="0"/>
              </a:rPr>
              <a:t> </a:t>
            </a:r>
            <a:r>
              <a:rPr err="1">
                <a:latin typeface="VNI-Souvir" pitchFamily="2" charset="0"/>
              </a:rPr>
              <a:t>haøm</a:t>
            </a:r>
            <a:r>
              <a:rPr>
                <a:latin typeface="VNI-Souvir" pitchFamily="2" charset="0"/>
              </a:rPr>
              <a:t> </a:t>
            </a:r>
            <a:r>
              <a:rPr err="1">
                <a:latin typeface="VNI-Souvir" pitchFamily="2" charset="0"/>
              </a:rPr>
              <a:t>soá</a:t>
            </a:r>
            <a:r>
              <a:rPr>
                <a:latin typeface="VNI-Souvir" pitchFamily="2" charset="0"/>
              </a:rPr>
              <a:t> y= 2010x</a:t>
            </a:r>
            <a:r>
              <a:rPr baseline="30000">
                <a:latin typeface="VNI-Souvir" pitchFamily="2" charset="0"/>
              </a:rPr>
              <a:t>2</a:t>
            </a:r>
            <a:endParaRPr>
              <a:latin typeface="VNI-Souvir" pitchFamily="2" charset="0"/>
            </a:endParaRPr>
          </a:p>
        </p:txBody>
      </p:sp>
      <p:sp>
        <p:nvSpPr>
          <p:cNvPr id="32780" name="Text Box 32779"/>
          <p:cNvSpPr txBox="1"/>
          <p:nvPr/>
        </p:nvSpPr>
        <p:spPr>
          <a:xfrm>
            <a:off x="2247900" y="1501775"/>
            <a:ext cx="3124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ñoàng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.</a:t>
            </a:r>
            <a:endParaRPr i="1">
              <a:latin typeface="VNI-Souvir" pitchFamily="2" charset="0"/>
            </a:endParaRPr>
          </a:p>
        </p:txBody>
      </p:sp>
      <p:sp>
        <p:nvSpPr>
          <p:cNvPr id="32781" name="Text Box 32780"/>
          <p:cNvSpPr txBox="1"/>
          <p:nvPr/>
        </p:nvSpPr>
        <p:spPr>
          <a:xfrm>
            <a:off x="2133600" y="2244725"/>
            <a:ext cx="33147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nghòch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.</a:t>
            </a:r>
            <a:endParaRPr i="1">
              <a:latin typeface="VNI-Souvir" pitchFamily="2" charset="0"/>
            </a:endParaRPr>
          </a:p>
        </p:txBody>
      </p:sp>
      <p:sp>
        <p:nvSpPr>
          <p:cNvPr id="32782" name="Text Box 32781"/>
          <p:cNvSpPr txBox="1"/>
          <p:nvPr/>
        </p:nvSpPr>
        <p:spPr>
          <a:xfrm>
            <a:off x="2000250" y="3006725"/>
            <a:ext cx="6915150" cy="473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>
                <a:latin typeface="VNI-Souvir" pitchFamily="2" charset="0"/>
              </a:rPr>
              <a:t>  </a:t>
            </a:r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ñoàng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x&gt;0,</a:t>
            </a:r>
            <a:r>
              <a:rPr sz="2500">
                <a:latin typeface="Times New Roman" panose="02020603050405020304" pitchFamily="18" charset="0"/>
              </a:rPr>
              <a:t> </a:t>
            </a:r>
            <a:r>
              <a:rPr i="1" err="1">
                <a:latin typeface="VNI-Souvir" pitchFamily="2" charset="0"/>
              </a:rPr>
              <a:t>nghòch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x&lt;0.</a:t>
            </a:r>
            <a:endParaRPr i="1">
              <a:latin typeface="VNI-Souvir" pitchFamily="2" charset="0"/>
            </a:endParaRPr>
          </a:p>
        </p:txBody>
      </p:sp>
      <p:pic>
        <p:nvPicPr>
          <p:cNvPr id="32784" name="Picture 32783"/>
          <p:cNvPicPr>
            <a:picLocks noChangeAspect="1"/>
          </p:cNvPicPr>
          <p:nvPr/>
        </p:nvPicPr>
        <p:blipFill>
          <a:blip r:embed="rId1"/>
          <a:srcRect l="22597" t="71053" r="66653" b="10030"/>
          <a:stretch>
            <a:fillRect/>
          </a:stretch>
        </p:blipFill>
        <p:spPr>
          <a:xfrm>
            <a:off x="1104900" y="4895850"/>
            <a:ext cx="1143000" cy="1562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85" name="Oval 32784"/>
          <p:cNvSpPr/>
          <p:nvPr/>
        </p:nvSpPr>
        <p:spPr>
          <a:xfrm>
            <a:off x="1223963" y="3005138"/>
            <a:ext cx="609600" cy="519112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86" name="Notched Right Arrow 32785">
            <a:hlinkClick r:id="" action="ppaction://noaction"/>
          </p:cNvPr>
          <p:cNvSpPr/>
          <p:nvPr/>
        </p:nvSpPr>
        <p:spPr>
          <a:xfrm>
            <a:off x="8305800" y="5867400"/>
            <a:ext cx="838200" cy="685800"/>
          </a:xfrm>
          <a:prstGeom prst="notchedRightArrow">
            <a:avLst>
              <a:gd name="adj1" fmla="val 50000"/>
              <a:gd name="adj2" fmla="val 3055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99" name="Oval 32798"/>
          <p:cNvSpPr/>
          <p:nvPr/>
        </p:nvSpPr>
        <p:spPr>
          <a:xfrm>
            <a:off x="1774825" y="1512888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A</a:t>
            </a:r>
            <a:endParaRPr sz="1900" b="1">
              <a:latin typeface="VNI-Souvir" pitchFamily="2" charset="0"/>
            </a:endParaRPr>
          </a:p>
        </p:txBody>
      </p:sp>
      <p:sp>
        <p:nvSpPr>
          <p:cNvPr id="32800" name="Oval 32799"/>
          <p:cNvSpPr/>
          <p:nvPr/>
        </p:nvSpPr>
        <p:spPr>
          <a:xfrm>
            <a:off x="1749425" y="2265363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B</a:t>
            </a:r>
            <a:endParaRPr sz="1900" b="1">
              <a:latin typeface="VNI-Souvir" pitchFamily="2" charset="0"/>
            </a:endParaRPr>
          </a:p>
        </p:txBody>
      </p:sp>
      <p:sp>
        <p:nvSpPr>
          <p:cNvPr id="32801" name="Oval 32800"/>
          <p:cNvSpPr/>
          <p:nvPr/>
        </p:nvSpPr>
        <p:spPr>
          <a:xfrm>
            <a:off x="1804988" y="3057525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C</a:t>
            </a:r>
            <a:endParaRPr sz="1900" b="1">
              <a:latin typeface="VNI-Souvir" pitchFamily="2" charset="0"/>
            </a:endParaRPr>
          </a:p>
        </p:txBody>
      </p:sp>
      <p:sp>
        <p:nvSpPr>
          <p:cNvPr id="32802" name="Oval 32801"/>
          <p:cNvSpPr/>
          <p:nvPr/>
        </p:nvSpPr>
        <p:spPr>
          <a:xfrm>
            <a:off x="1797050" y="3921125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D</a:t>
            </a:r>
            <a:endParaRPr sz="1900" b="1">
              <a:latin typeface="VNI-Souvir" pitchFamily="2" charset="0"/>
            </a:endParaRPr>
          </a:p>
        </p:txBody>
      </p:sp>
      <p:sp>
        <p:nvSpPr>
          <p:cNvPr id="32803" name="Rectangles 32802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804" name="Rectangles 32803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3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32805" name="Text Box 32804"/>
          <p:cNvSpPr txBox="1"/>
          <p:nvPr/>
        </p:nvSpPr>
        <p:spPr>
          <a:xfrm>
            <a:off x="1905000" y="3810000"/>
            <a:ext cx="6915150" cy="473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>
                <a:latin typeface="VNI-Souvir" pitchFamily="2" charset="0"/>
              </a:rPr>
              <a:t>  </a:t>
            </a:r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ñoàng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x&lt;0,</a:t>
            </a:r>
            <a:r>
              <a:rPr sz="2500">
                <a:latin typeface="Times New Roman" panose="02020603050405020304" pitchFamily="18" charset="0"/>
              </a:rPr>
              <a:t> </a:t>
            </a:r>
            <a:r>
              <a:rPr i="1" err="1">
                <a:latin typeface="VNI-Souvir" pitchFamily="2" charset="0"/>
              </a:rPr>
              <a:t>nghòch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x&gt;0.</a:t>
            </a:r>
            <a:endParaRPr i="1">
              <a:latin typeface="VNI-Souvir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2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5842" name="Group 35841"/>
          <p:cNvGrpSpPr/>
          <p:nvPr/>
        </p:nvGrpSpPr>
        <p:grpSpPr>
          <a:xfrm>
            <a:off x="0" y="0"/>
            <a:ext cx="9391650" cy="6858000"/>
            <a:chOff x="0" y="0"/>
            <a:chExt cx="5916" cy="4320"/>
          </a:xfrm>
        </p:grpSpPr>
        <p:pic>
          <p:nvPicPr>
            <p:cNvPr id="35843" name="Picture 35842"/>
            <p:cNvPicPr>
              <a:picLocks noChangeAspect="1"/>
            </p:cNvPicPr>
            <p:nvPr/>
          </p:nvPicPr>
          <p:blipFill>
            <a:blip r:embed="rId1"/>
            <a:srcRect l="11667" t="12222" b="4723"/>
            <a:stretch>
              <a:fillRect/>
            </a:stretch>
          </p:blipFill>
          <p:spPr>
            <a:xfrm>
              <a:off x="0" y="0"/>
              <a:ext cx="5916" cy="43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4" name="Picture 35843"/>
            <p:cNvPicPr>
              <a:picLocks noChangeAspect="1"/>
            </p:cNvPicPr>
            <p:nvPr/>
          </p:nvPicPr>
          <p:blipFill>
            <a:blip r:embed="rId1"/>
            <a:srcRect l="46426" t="71976" r="31177" b="10490"/>
            <a:stretch>
              <a:fillRect/>
            </a:stretch>
          </p:blipFill>
          <p:spPr>
            <a:xfrm>
              <a:off x="2028" y="3084"/>
              <a:ext cx="2460" cy="10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5" name="Picture 35844"/>
            <p:cNvPicPr>
              <a:picLocks noChangeAspect="1"/>
            </p:cNvPicPr>
            <p:nvPr/>
          </p:nvPicPr>
          <p:blipFill>
            <a:blip r:embed="rId1"/>
            <a:srcRect l="46426" t="71976" r="31177" b="10490"/>
            <a:stretch>
              <a:fillRect/>
            </a:stretch>
          </p:blipFill>
          <p:spPr>
            <a:xfrm>
              <a:off x="960" y="300"/>
              <a:ext cx="624" cy="444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35846" name="Picture 35845"/>
          <p:cNvPicPr>
            <a:picLocks noChangeAspect="1"/>
          </p:cNvPicPr>
          <p:nvPr/>
        </p:nvPicPr>
        <p:blipFill>
          <a:blip r:embed="rId1"/>
          <a:srcRect l="79758" t="71745" r="6441" b="9798"/>
          <a:stretch>
            <a:fillRect/>
          </a:stretch>
        </p:blipFill>
        <p:spPr>
          <a:xfrm>
            <a:off x="6381750" y="4972050"/>
            <a:ext cx="224790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7" name="Picture 35846"/>
          <p:cNvPicPr>
            <a:picLocks noChangeAspect="1"/>
          </p:cNvPicPr>
          <p:nvPr/>
        </p:nvPicPr>
        <p:blipFill>
          <a:blip r:embed="rId1"/>
          <a:srcRect l="21788" t="58363" r="67354" b="30562"/>
          <a:stretch>
            <a:fillRect/>
          </a:stretch>
        </p:blipFill>
        <p:spPr>
          <a:xfrm>
            <a:off x="976313" y="3714750"/>
            <a:ext cx="1123950" cy="91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8" name="Picture 35847"/>
          <p:cNvPicPr>
            <a:picLocks noChangeAspect="1"/>
          </p:cNvPicPr>
          <p:nvPr/>
        </p:nvPicPr>
        <p:blipFill>
          <a:blip r:embed="rId1"/>
          <a:srcRect l="21788" t="48904" r="67354" b="41637"/>
          <a:stretch>
            <a:fillRect/>
          </a:stretch>
        </p:blipFill>
        <p:spPr>
          <a:xfrm>
            <a:off x="981075" y="2914650"/>
            <a:ext cx="1123950" cy="781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9" name="Picture 35848"/>
          <p:cNvPicPr>
            <a:picLocks noChangeAspect="1"/>
          </p:cNvPicPr>
          <p:nvPr/>
        </p:nvPicPr>
        <p:blipFill>
          <a:blip r:embed="rId1"/>
          <a:srcRect l="21788" t="38292" r="67354" b="52480"/>
          <a:stretch>
            <a:fillRect/>
          </a:stretch>
        </p:blipFill>
        <p:spPr>
          <a:xfrm>
            <a:off x="966788" y="2076450"/>
            <a:ext cx="112395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50" name="Picture 35849"/>
          <p:cNvPicPr>
            <a:picLocks noChangeAspect="1"/>
          </p:cNvPicPr>
          <p:nvPr/>
        </p:nvPicPr>
        <p:blipFill>
          <a:blip r:embed="rId1"/>
          <a:srcRect l="21788" t="29756" r="67354" b="61478"/>
          <a:stretch>
            <a:fillRect/>
          </a:stretch>
        </p:blipFill>
        <p:spPr>
          <a:xfrm>
            <a:off x="981075" y="1447800"/>
            <a:ext cx="1123950" cy="723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51" name="Text Box 35850"/>
          <p:cNvSpPr txBox="1"/>
          <p:nvPr/>
        </p:nvSpPr>
        <p:spPr>
          <a:xfrm>
            <a:off x="1543050" y="739775"/>
            <a:ext cx="5467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err="1">
                <a:latin typeface="VNI-Souvir" pitchFamily="2" charset="0"/>
              </a:rPr>
              <a:t>Caâu</a:t>
            </a:r>
            <a:r>
              <a:rPr>
                <a:latin typeface="VNI-Souvir" pitchFamily="2" charset="0"/>
              </a:rPr>
              <a:t> 2: </a:t>
            </a:r>
            <a:r>
              <a:rPr err="1">
                <a:latin typeface="VNI-Souvir" pitchFamily="2" charset="0"/>
              </a:rPr>
              <a:t>Cho</a:t>
            </a:r>
            <a:r>
              <a:rPr>
                <a:latin typeface="VNI-Souvir" pitchFamily="2" charset="0"/>
              </a:rPr>
              <a:t> </a:t>
            </a:r>
            <a:r>
              <a:rPr err="1">
                <a:latin typeface="VNI-Souvir" pitchFamily="2" charset="0"/>
              </a:rPr>
              <a:t>haøm</a:t>
            </a:r>
            <a:r>
              <a:rPr>
                <a:latin typeface="VNI-Souvir" pitchFamily="2" charset="0"/>
              </a:rPr>
              <a:t> </a:t>
            </a:r>
            <a:r>
              <a:rPr err="1">
                <a:latin typeface="VNI-Souvir" pitchFamily="2" charset="0"/>
              </a:rPr>
              <a:t>soá</a:t>
            </a:r>
            <a:r>
              <a:rPr>
                <a:latin typeface="VNI-Souvir" pitchFamily="2" charset="0"/>
              </a:rPr>
              <a:t> y= (    - 2)x</a:t>
            </a:r>
            <a:r>
              <a:rPr baseline="30000">
                <a:latin typeface="VNI-Souvir" pitchFamily="2" charset="0"/>
              </a:rPr>
              <a:t>2</a:t>
            </a:r>
            <a:endParaRPr>
              <a:latin typeface="VNI-Souvir" pitchFamily="2" charset="0"/>
            </a:endParaRPr>
          </a:p>
        </p:txBody>
      </p:sp>
      <p:sp>
        <p:nvSpPr>
          <p:cNvPr id="35852" name="Text Box 35851"/>
          <p:cNvSpPr txBox="1"/>
          <p:nvPr/>
        </p:nvSpPr>
        <p:spPr>
          <a:xfrm>
            <a:off x="2133600" y="1563688"/>
            <a:ext cx="68961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ñoàng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x&lt;0, </a:t>
            </a:r>
            <a:r>
              <a:rPr i="1" err="1">
                <a:latin typeface="VNI-Souvir" pitchFamily="2" charset="0"/>
              </a:rPr>
              <a:t>nghòch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x&gt;0</a:t>
            </a:r>
            <a:endParaRPr i="1">
              <a:latin typeface="VNI-Souvir" pitchFamily="2" charset="0"/>
            </a:endParaRPr>
          </a:p>
        </p:txBody>
      </p:sp>
      <p:sp>
        <p:nvSpPr>
          <p:cNvPr id="35853" name="Text Box 35852"/>
          <p:cNvSpPr txBox="1"/>
          <p:nvPr/>
        </p:nvSpPr>
        <p:spPr>
          <a:xfrm>
            <a:off x="2114550" y="3063875"/>
            <a:ext cx="69151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Giaù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trò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luoân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luoân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aâm</a:t>
            </a:r>
            <a:endParaRPr i="1">
              <a:latin typeface="VNI-Souvir" pitchFamily="2" charset="0"/>
            </a:endParaRPr>
          </a:p>
        </p:txBody>
      </p:sp>
      <p:sp>
        <p:nvSpPr>
          <p:cNvPr id="35854" name="Text Box 35853"/>
          <p:cNvSpPr txBox="1"/>
          <p:nvPr/>
        </p:nvSpPr>
        <p:spPr>
          <a:xfrm>
            <a:off x="2185988" y="3921125"/>
            <a:ext cx="42291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i="1">
              <a:latin typeface="Times New Roman" panose="02020603050405020304" pitchFamily="18" charset="0"/>
            </a:endParaRPr>
          </a:p>
        </p:txBody>
      </p:sp>
      <p:sp>
        <p:nvSpPr>
          <p:cNvPr id="35855" name="Oval 35854"/>
          <p:cNvSpPr/>
          <p:nvPr/>
        </p:nvSpPr>
        <p:spPr>
          <a:xfrm>
            <a:off x="1200150" y="1371600"/>
            <a:ext cx="561975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6" name="Notched Right Arrow 35855">
            <a:hlinkClick r:id="" action="ppaction://noaction"/>
          </p:cNvPr>
          <p:cNvSpPr/>
          <p:nvPr/>
        </p:nvSpPr>
        <p:spPr>
          <a:xfrm>
            <a:off x="8305800" y="5867400"/>
            <a:ext cx="838200" cy="685800"/>
          </a:xfrm>
          <a:prstGeom prst="notchedRightArrow">
            <a:avLst>
              <a:gd name="adj1" fmla="val 50000"/>
              <a:gd name="adj2" fmla="val 3055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35857" name="Object 35856"/>
          <p:cNvGraphicFramePr/>
          <p:nvPr/>
        </p:nvGraphicFramePr>
        <p:xfrm>
          <a:off x="4635500" y="754063"/>
          <a:ext cx="3619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2" imgW="228600" imgH="228600" progId="Equation.DSMT4">
                  <p:embed/>
                </p:oleObj>
              </mc:Choice>
              <mc:Fallback>
                <p:oleObj name="" r:id="rId2" imgW="228600" imgH="228600" progId="Equation.DSMT4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35500" y="754063"/>
                        <a:ext cx="361950" cy="361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8" name="Text Box 35857"/>
          <p:cNvSpPr txBox="1"/>
          <p:nvPr/>
        </p:nvSpPr>
        <p:spPr>
          <a:xfrm>
            <a:off x="2133600" y="2263775"/>
            <a:ext cx="68961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ñoàng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x&gt;0, </a:t>
            </a:r>
            <a:r>
              <a:rPr i="1" err="1">
                <a:latin typeface="VNI-Souvir" pitchFamily="2" charset="0"/>
              </a:rPr>
              <a:t>nghòch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bieán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khi</a:t>
            </a:r>
            <a:r>
              <a:rPr i="1">
                <a:latin typeface="VNI-Souvir" pitchFamily="2" charset="0"/>
              </a:rPr>
              <a:t> x&lt;0</a:t>
            </a:r>
            <a:endParaRPr i="1">
              <a:latin typeface="VNI-Souvir" pitchFamily="2" charset="0"/>
            </a:endParaRPr>
          </a:p>
        </p:txBody>
      </p:sp>
      <p:sp>
        <p:nvSpPr>
          <p:cNvPr id="35871" name="Oval 35870"/>
          <p:cNvSpPr/>
          <p:nvPr/>
        </p:nvSpPr>
        <p:spPr>
          <a:xfrm>
            <a:off x="1746250" y="1512888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A</a:t>
            </a:r>
            <a:endParaRPr sz="1900" b="1">
              <a:latin typeface="VNI-Souvir" pitchFamily="2" charset="0"/>
            </a:endParaRPr>
          </a:p>
        </p:txBody>
      </p:sp>
      <p:sp>
        <p:nvSpPr>
          <p:cNvPr id="35872" name="Oval 35871"/>
          <p:cNvSpPr/>
          <p:nvPr/>
        </p:nvSpPr>
        <p:spPr>
          <a:xfrm>
            <a:off x="1735138" y="2265363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B</a:t>
            </a:r>
            <a:endParaRPr sz="1900" b="1">
              <a:latin typeface="VNI-Souvir" pitchFamily="2" charset="0"/>
            </a:endParaRPr>
          </a:p>
        </p:txBody>
      </p:sp>
      <p:sp>
        <p:nvSpPr>
          <p:cNvPr id="35873" name="Oval 35872"/>
          <p:cNvSpPr/>
          <p:nvPr/>
        </p:nvSpPr>
        <p:spPr>
          <a:xfrm>
            <a:off x="1719263" y="3057525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C</a:t>
            </a:r>
            <a:endParaRPr sz="1900" b="1">
              <a:latin typeface="VNI-Souvir" pitchFamily="2" charset="0"/>
            </a:endParaRPr>
          </a:p>
        </p:txBody>
      </p:sp>
      <p:sp>
        <p:nvSpPr>
          <p:cNvPr id="35874" name="Oval 35873"/>
          <p:cNvSpPr/>
          <p:nvPr/>
        </p:nvSpPr>
        <p:spPr>
          <a:xfrm>
            <a:off x="1754188" y="3921125"/>
            <a:ext cx="450850" cy="4095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1E818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1900" b="1">
                <a:latin typeface="VNI-Souvir" pitchFamily="2" charset="0"/>
              </a:rPr>
              <a:t>D</a:t>
            </a:r>
            <a:endParaRPr sz="1900" b="1">
              <a:latin typeface="VNI-Souvir" pitchFamily="2" charset="0"/>
            </a:endParaRPr>
          </a:p>
        </p:txBody>
      </p:sp>
      <p:pic>
        <p:nvPicPr>
          <p:cNvPr id="35875" name="Picture 35874"/>
          <p:cNvPicPr>
            <a:picLocks noChangeAspect="1"/>
          </p:cNvPicPr>
          <p:nvPr/>
        </p:nvPicPr>
        <p:blipFill>
          <a:blip r:embed="rId1"/>
          <a:srcRect l="22597" t="71053" r="66653" b="10030"/>
          <a:stretch>
            <a:fillRect/>
          </a:stretch>
        </p:blipFill>
        <p:spPr>
          <a:xfrm>
            <a:off x="1104900" y="4895850"/>
            <a:ext cx="1143000" cy="1562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76" name="Rectangles 35875"/>
          <p:cNvSpPr/>
          <p:nvPr/>
        </p:nvSpPr>
        <p:spPr>
          <a:xfrm>
            <a:off x="2362200" y="3876675"/>
            <a:ext cx="4648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i="1" err="1">
                <a:latin typeface="VNI-Souvir" pitchFamily="2" charset="0"/>
              </a:rPr>
              <a:t>Giaù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trò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haøm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soá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luoân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luoân</a:t>
            </a:r>
            <a:r>
              <a:rPr i="1">
                <a:latin typeface="VNI-Souvir" pitchFamily="2" charset="0"/>
              </a:rPr>
              <a:t> </a:t>
            </a:r>
            <a:r>
              <a:rPr i="1" err="1">
                <a:latin typeface="VNI-Souvir" pitchFamily="2" charset="0"/>
              </a:rPr>
              <a:t>döông</a:t>
            </a:r>
            <a:endParaRPr i="1">
              <a:latin typeface="VNI-Souvir" pitchFamily="2" charset="0"/>
            </a:endParaRPr>
          </a:p>
        </p:txBody>
      </p:sp>
      <p:sp>
        <p:nvSpPr>
          <p:cNvPr id="35878" name="Rectangles 35877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4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79" name="Rectangles 35878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5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Rectangles 62465"/>
          <p:cNvSpPr/>
          <p:nvPr/>
        </p:nvSpPr>
        <p:spPr>
          <a:xfrm>
            <a:off x="152400" y="1600200"/>
            <a:ext cx="8763000" cy="4343400"/>
          </a:xfrm>
          <a:prstGeom prst="rect">
            <a:avLst/>
          </a:prstGeom>
          <a:noFill/>
          <a:ln w="76200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533400" lvl="0" indent="-533400">
              <a:lnSpc>
                <a:spcPct val="90000"/>
              </a:lnSpc>
              <a:buNone/>
            </a:pPr>
            <a:r>
              <a:rPr err="1">
                <a:latin typeface="VNI-Times" pitchFamily="2" charset="0"/>
              </a:rPr>
              <a:t>Haøm</a:t>
            </a:r>
            <a:r>
              <a:rPr>
                <a:latin typeface="VNI-Times" pitchFamily="2" charset="0"/>
              </a:rPr>
              <a:t> </a:t>
            </a:r>
            <a:r>
              <a:rPr err="1">
                <a:latin typeface="VNI-Times" pitchFamily="2" charset="0"/>
              </a:rPr>
              <a:t>soá</a:t>
            </a:r>
            <a:r>
              <a:rPr>
                <a:latin typeface="VNI-Times" pitchFamily="2" charset="0"/>
              </a:rPr>
              <a:t> y = ax</a:t>
            </a:r>
            <a:r>
              <a:rPr baseline="30000">
                <a:latin typeface="VNI-Times" pitchFamily="2" charset="0"/>
              </a:rPr>
              <a:t>2</a:t>
            </a:r>
            <a:r>
              <a:rPr>
                <a:latin typeface="VNI-Times" pitchFamily="2" charset="0"/>
              </a:rPr>
              <a:t> (a ≠ 0) </a:t>
            </a:r>
            <a:r>
              <a:rPr err="1">
                <a:latin typeface="VNI-Times" pitchFamily="2" charset="0"/>
              </a:rPr>
              <a:t>xaùc</a:t>
            </a:r>
            <a:r>
              <a:rPr>
                <a:latin typeface="VNI-Times" pitchFamily="2" charset="0"/>
              </a:rPr>
              <a:t> </a:t>
            </a:r>
            <a:r>
              <a:rPr err="1">
                <a:latin typeface="VNI-Times" pitchFamily="2" charset="0"/>
              </a:rPr>
              <a:t>ñònh</a:t>
            </a:r>
            <a:r>
              <a:rPr>
                <a:latin typeface="VNI-Times" pitchFamily="2" charset="0"/>
              </a:rPr>
              <a:t> </a:t>
            </a:r>
            <a:r>
              <a:rPr err="1">
                <a:latin typeface="VNI-Times" pitchFamily="2" charset="0"/>
              </a:rPr>
              <a:t>vôùi</a:t>
            </a:r>
            <a:r>
              <a:rPr>
                <a:latin typeface="VNI-Times" pitchFamily="2" charset="0"/>
              </a:rPr>
              <a:t> </a:t>
            </a:r>
            <a:r>
              <a:rPr err="1">
                <a:latin typeface="VNI-Times" pitchFamily="2" charset="0"/>
              </a:rPr>
              <a:t>moïi</a:t>
            </a:r>
            <a:r>
              <a:rPr>
                <a:latin typeface="VNI-Times" pitchFamily="2" charset="0"/>
              </a:rPr>
              <a:t> x </a:t>
            </a:r>
            <a:r>
              <a:rPr err="1">
                <a:latin typeface="VNI-Times" pitchFamily="2" charset="0"/>
              </a:rPr>
              <a:t>thuoäc</a:t>
            </a:r>
            <a:r>
              <a:rPr>
                <a:latin typeface="VNI-Times" pitchFamily="2" charset="0"/>
              </a:rPr>
              <a:t> R.</a:t>
            </a:r>
            <a:endParaRPr>
              <a:latin typeface="VNI-Times" pitchFamily="2" charset="0"/>
            </a:endParaRPr>
          </a:p>
          <a:p>
            <a:pPr marL="533400" lvl="0" indent="-533400">
              <a:lnSpc>
                <a:spcPct val="90000"/>
              </a:lnSpc>
              <a:buFontTx/>
              <a:buAutoNum type="alphaLcParenR"/>
            </a:pPr>
            <a:r>
              <a:rPr sz="2800" b="1" err="1">
                <a:latin typeface="VNI-Times" pitchFamily="2" charset="0"/>
              </a:rPr>
              <a:t>Neáu</a:t>
            </a:r>
            <a:r>
              <a:rPr sz="2800" b="1">
                <a:latin typeface="VNI-Times" pitchFamily="2" charset="0"/>
              </a:rPr>
              <a:t> a &gt; 0 </a:t>
            </a:r>
            <a:r>
              <a:rPr sz="2800" b="1" err="1">
                <a:latin typeface="VNI-Times" pitchFamily="2" charset="0"/>
              </a:rPr>
              <a:t>thì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haøm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soá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 . . . . . . . . . . . 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khi</a:t>
            </a:r>
            <a:r>
              <a:rPr sz="2800" b="1">
                <a:latin typeface="VNI-Times" pitchFamily="2" charset="0"/>
              </a:rPr>
              <a:t> x &lt; 0;  </a:t>
            </a:r>
            <a:endParaRPr sz="2800" b="1">
              <a:latin typeface="VNI-Times" pitchFamily="2" charset="0"/>
            </a:endParaRPr>
          </a:p>
          <a:p>
            <a:pPr marL="533400" lvl="0" indent="-533400">
              <a:lnSpc>
                <a:spcPct val="90000"/>
              </a:lnSpc>
              <a:buNone/>
            </a:pPr>
            <a:r>
              <a:rPr sz="2800" b="1">
                <a:latin typeface="VNI-Times" pitchFamily="2" charset="0"/>
              </a:rPr>
              <a:t>      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. . . . . . . . . . . . . . . . .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khi</a:t>
            </a:r>
            <a:r>
              <a:rPr sz="2800" b="1">
                <a:latin typeface="VNI-Times" pitchFamily="2" charset="0"/>
              </a:rPr>
              <a:t> x &gt; 0       </a:t>
            </a:r>
            <a:endParaRPr sz="2800" b="1">
              <a:latin typeface="VNI-Times" pitchFamily="2" charset="0"/>
            </a:endParaRPr>
          </a:p>
          <a:p>
            <a:pPr marL="533400" lvl="0" indent="-533400">
              <a:lnSpc>
                <a:spcPct val="90000"/>
              </a:lnSpc>
              <a:buFontTx/>
              <a:buAutoNum type="alphaLcParenR" startAt="2"/>
            </a:pPr>
            <a:r>
              <a:rPr sz="2800" b="1" err="1">
                <a:latin typeface="VNI-Times" pitchFamily="2" charset="0"/>
              </a:rPr>
              <a:t>Neáu</a:t>
            </a:r>
            <a:r>
              <a:rPr sz="2800" b="1">
                <a:latin typeface="VNI-Times" pitchFamily="2" charset="0"/>
              </a:rPr>
              <a:t> a &lt; 0 </a:t>
            </a:r>
            <a:r>
              <a:rPr sz="2800" b="1" err="1">
                <a:latin typeface="VNI-Times" pitchFamily="2" charset="0"/>
              </a:rPr>
              <a:t>thì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haøm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soá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 . . . . . . .</a:t>
            </a:r>
            <a:r>
              <a:rPr sz="2800" b="1">
                <a:latin typeface="VNI-Times" pitchFamily="2" charset="0"/>
              </a:rPr>
              <a:t>  </a:t>
            </a:r>
            <a:r>
              <a:rPr sz="2800" b="1" err="1">
                <a:latin typeface="VNI-Times" pitchFamily="2" charset="0"/>
              </a:rPr>
              <a:t>khi</a:t>
            </a:r>
            <a:r>
              <a:rPr sz="2800" b="1">
                <a:latin typeface="VNI-Times" pitchFamily="2" charset="0"/>
              </a:rPr>
              <a:t> x &lt; 0</a:t>
            </a:r>
            <a:endParaRPr sz="2800" b="1">
              <a:latin typeface="VNI-Times" pitchFamily="2" charset="0"/>
            </a:endParaRPr>
          </a:p>
          <a:p>
            <a:pPr marL="533400" lvl="0" indent="-533400">
              <a:lnSpc>
                <a:spcPct val="90000"/>
              </a:lnSpc>
              <a:buNone/>
            </a:pPr>
            <a:r>
              <a:rPr sz="2800" b="1">
                <a:latin typeface="VNI-Times" pitchFamily="2" charset="0"/>
              </a:rPr>
              <a:t>      </a:t>
            </a:r>
            <a:r>
              <a:rPr sz="2800" b="1" err="1">
                <a:latin typeface="VNI-Times" pitchFamily="2" charset="0"/>
              </a:rPr>
              <a:t>vaø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 . . . . . . </a:t>
            </a:r>
            <a:r>
              <a:rPr sz="2800" b="1">
                <a:latin typeface="VNI-Times" pitchFamily="2" charset="0"/>
              </a:rPr>
              <a:t>.   </a:t>
            </a:r>
            <a:r>
              <a:rPr sz="2800" b="1" err="1">
                <a:latin typeface="VNI-Times" pitchFamily="2" charset="0"/>
              </a:rPr>
              <a:t>khi</a:t>
            </a:r>
            <a:r>
              <a:rPr sz="2800" b="1">
                <a:latin typeface="VNI-Times" pitchFamily="2" charset="0"/>
              </a:rPr>
              <a:t> x &gt; 0</a:t>
            </a:r>
            <a:endParaRPr sz="2800" b="1">
              <a:latin typeface="VNI-Times" pitchFamily="2" charset="0"/>
            </a:endParaRPr>
          </a:p>
          <a:p>
            <a:pPr marL="533400" lvl="0" indent="-533400">
              <a:lnSpc>
                <a:spcPct val="90000"/>
              </a:lnSpc>
              <a:buNone/>
            </a:pPr>
            <a:r>
              <a:rPr sz="2800" b="1">
                <a:latin typeface="VNI-Times" pitchFamily="2" charset="0"/>
              </a:rPr>
              <a:t>c) </a:t>
            </a:r>
            <a:r>
              <a:rPr sz="2800" b="1" err="1">
                <a:latin typeface="VNI-Times" pitchFamily="2" charset="0"/>
              </a:rPr>
              <a:t>Neáu</a:t>
            </a:r>
            <a:r>
              <a:rPr sz="2800" b="1">
                <a:latin typeface="VNI-Times" pitchFamily="2" charset="0"/>
              </a:rPr>
              <a:t>  a &gt; 0 </a:t>
            </a:r>
            <a:r>
              <a:rPr sz="2800" b="1" err="1">
                <a:latin typeface="VNI-Times" pitchFamily="2" charset="0"/>
              </a:rPr>
              <a:t>thì</a:t>
            </a:r>
            <a:r>
              <a:rPr sz="2800" b="1">
                <a:latin typeface="VNI-Times" pitchFamily="2" charset="0"/>
              </a:rPr>
              <a:t> y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 . . . </a:t>
            </a:r>
            <a:r>
              <a:rPr sz="2800" b="1" err="1">
                <a:latin typeface="VNI-Times" pitchFamily="2" charset="0"/>
              </a:rPr>
              <a:t>vôùi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moïi</a:t>
            </a:r>
            <a:r>
              <a:rPr sz="2800" b="1">
                <a:latin typeface="VNI-Times" pitchFamily="2" charset="0"/>
              </a:rPr>
              <a:t> x 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≠  0; y = 0 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.; 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Giaù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trò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nhoû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nhaát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cuûa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haøm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soá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laø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y . . . . . . . .</a:t>
            </a:r>
            <a:endParaRPr sz="2800" b="1">
              <a:latin typeface="VNI-Times" pitchFamily="2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90000"/>
              </a:lnSpc>
              <a:buNone/>
            </a:pPr>
            <a:r>
              <a:rPr sz="2800" b="1">
                <a:latin typeface="VNI-Times" pitchFamily="2" charset="0"/>
              </a:rPr>
              <a:t>d) </a:t>
            </a:r>
            <a:r>
              <a:rPr sz="2800" b="1" err="1">
                <a:latin typeface="VNI-Times" pitchFamily="2" charset="0"/>
              </a:rPr>
              <a:t>Neáu</a:t>
            </a:r>
            <a:r>
              <a:rPr sz="2800" b="1">
                <a:latin typeface="VNI-Times" pitchFamily="2" charset="0"/>
              </a:rPr>
              <a:t>  a &lt; 0 </a:t>
            </a:r>
            <a:r>
              <a:rPr sz="2800" b="1" err="1">
                <a:latin typeface="VNI-Times" pitchFamily="2" charset="0"/>
              </a:rPr>
              <a:t>thì</a:t>
            </a:r>
            <a:r>
              <a:rPr sz="2800" b="1">
                <a:latin typeface="VNI-Times" pitchFamily="2" charset="0"/>
              </a:rPr>
              <a:t> y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 . . 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vôùi</a:t>
            </a:r>
            <a:r>
              <a:rPr sz="2800" b="1">
                <a:latin typeface="VNI-Times" pitchFamily="2" charset="0"/>
              </a:rPr>
              <a:t> </a:t>
            </a:r>
            <a:r>
              <a:rPr sz="2800" b="1" err="1">
                <a:latin typeface="VNI-Times" pitchFamily="2" charset="0"/>
              </a:rPr>
              <a:t>moïi</a:t>
            </a:r>
            <a:r>
              <a:rPr sz="2800" b="1">
                <a:latin typeface="VNI-Times" pitchFamily="2" charset="0"/>
              </a:rPr>
              <a:t> x 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≠  0; y = 0 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. . .;</a:t>
            </a:r>
            <a:endParaRPr sz="2800" b="1">
              <a:latin typeface="VNI-Times" pitchFamily="2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90000"/>
              </a:lnSpc>
              <a:buNone/>
            </a:pP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iaù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trò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lôùn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nhaát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cuûa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haøm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soá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VNI-Times" pitchFamily="2" charset="0"/>
                <a:cs typeface="Times New Roman" panose="02020603050405020304" pitchFamily="18" charset="0"/>
              </a:rPr>
              <a:t>laø</a:t>
            </a:r>
            <a:r>
              <a:rPr sz="2800" b="1">
                <a:latin typeface="VNI-Times" pitchFamily="2" charset="0"/>
                <a:cs typeface="Times New Roman" panose="02020603050405020304" pitchFamily="18" charset="0"/>
              </a:rPr>
              <a:t> y . . . . . . . . . .</a:t>
            </a:r>
            <a:endParaRPr sz="1800"/>
          </a:p>
        </p:txBody>
      </p:sp>
      <p:sp>
        <p:nvSpPr>
          <p:cNvPr id="62467" name="Rectangles 62466"/>
          <p:cNvSpPr/>
          <p:nvPr/>
        </p:nvSpPr>
        <p:spPr>
          <a:xfrm>
            <a:off x="4724400" y="2133600"/>
            <a:ext cx="16764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2800" b="1" i="1" err="1">
                <a:solidFill>
                  <a:srgbClr val="008000"/>
                </a:solidFill>
                <a:latin typeface="VNI-Times" pitchFamily="2" charset="0"/>
              </a:rPr>
              <a:t>nghòch</a:t>
            </a:r>
            <a:r>
              <a:rPr sz="2800" b="1" i="1">
                <a:solidFill>
                  <a:srgbClr val="008000"/>
                </a:solidFill>
                <a:latin typeface="VNI-Times" pitchFamily="2" charset="0"/>
              </a:rPr>
              <a:t> </a:t>
            </a:r>
            <a:r>
              <a:rPr sz="2800" b="1" i="1" err="1">
                <a:solidFill>
                  <a:srgbClr val="008000"/>
                </a:solidFill>
                <a:latin typeface="VNI-Times" pitchFamily="2" charset="0"/>
              </a:rPr>
              <a:t>bieán</a:t>
            </a:r>
            <a:endParaRPr sz="2800" b="1" i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62468" name="Rectangles 62467"/>
          <p:cNvSpPr/>
          <p:nvPr/>
        </p:nvSpPr>
        <p:spPr>
          <a:xfrm>
            <a:off x="1524000" y="3581400"/>
            <a:ext cx="16764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2800" b="1" i="1" err="1">
                <a:solidFill>
                  <a:srgbClr val="008000"/>
                </a:solidFill>
                <a:latin typeface="VNI-Times" pitchFamily="2" charset="0"/>
              </a:rPr>
              <a:t>nghòch</a:t>
            </a:r>
            <a:r>
              <a:rPr sz="2800" b="1" i="1">
                <a:solidFill>
                  <a:srgbClr val="008000"/>
                </a:solidFill>
                <a:latin typeface="VNI-Times" pitchFamily="2" charset="0"/>
              </a:rPr>
              <a:t> </a:t>
            </a:r>
            <a:r>
              <a:rPr sz="2800" b="1" i="1" err="1">
                <a:solidFill>
                  <a:srgbClr val="008000"/>
                </a:solidFill>
                <a:latin typeface="VNI-Times" pitchFamily="2" charset="0"/>
              </a:rPr>
              <a:t>bieán</a:t>
            </a:r>
            <a:endParaRPr sz="2800" b="1" i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62469" name="Rectangles 62468"/>
          <p:cNvSpPr/>
          <p:nvPr/>
        </p:nvSpPr>
        <p:spPr>
          <a:xfrm>
            <a:off x="1752600" y="2667000"/>
            <a:ext cx="16764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2400" b="1" i="1" err="1">
                <a:solidFill>
                  <a:srgbClr val="FF00FF"/>
                </a:solidFill>
                <a:latin typeface="VNI-Times" pitchFamily="2" charset="0"/>
              </a:rPr>
              <a:t>ñoàng</a:t>
            </a:r>
            <a:r>
              <a:rPr sz="2400" b="1" i="1">
                <a:solidFill>
                  <a:srgbClr val="FF00FF"/>
                </a:solidFill>
                <a:latin typeface="VNI-Times" pitchFamily="2" charset="0"/>
              </a:rPr>
              <a:t> </a:t>
            </a:r>
            <a:r>
              <a:rPr sz="2400" b="1" i="1" err="1">
                <a:solidFill>
                  <a:srgbClr val="FF00FF"/>
                </a:solidFill>
                <a:latin typeface="VNI-Times" pitchFamily="2" charset="0"/>
              </a:rPr>
              <a:t>bieán</a:t>
            </a:r>
            <a:endParaRPr sz="2400" b="1" i="1">
              <a:solidFill>
                <a:srgbClr val="FF00FF"/>
              </a:solidFill>
              <a:latin typeface="VNI-Times" pitchFamily="2" charset="0"/>
            </a:endParaRPr>
          </a:p>
        </p:txBody>
      </p:sp>
      <p:sp>
        <p:nvSpPr>
          <p:cNvPr id="62470" name="Rectangles 62469"/>
          <p:cNvSpPr/>
          <p:nvPr/>
        </p:nvSpPr>
        <p:spPr>
          <a:xfrm>
            <a:off x="4191000" y="3124200"/>
            <a:ext cx="16764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2800" b="1" i="1" err="1">
                <a:solidFill>
                  <a:srgbClr val="FF00FF"/>
                </a:solidFill>
                <a:latin typeface="VNI-Times" pitchFamily="2" charset="0"/>
              </a:rPr>
              <a:t>ñoàng</a:t>
            </a:r>
            <a:r>
              <a:rPr sz="2800" b="1" i="1">
                <a:solidFill>
                  <a:srgbClr val="FF00FF"/>
                </a:solidFill>
                <a:latin typeface="VNI-Times" pitchFamily="2" charset="0"/>
              </a:rPr>
              <a:t> </a:t>
            </a:r>
            <a:r>
              <a:rPr sz="2800" b="1" i="1" err="1">
                <a:solidFill>
                  <a:srgbClr val="FF00FF"/>
                </a:solidFill>
                <a:latin typeface="VNI-Times" pitchFamily="2" charset="0"/>
              </a:rPr>
              <a:t>bieán</a:t>
            </a:r>
            <a:endParaRPr sz="2800" b="1" i="1">
              <a:solidFill>
                <a:srgbClr val="FF00FF"/>
              </a:solidFill>
              <a:latin typeface="VNI-Times" pitchFamily="2" charset="0"/>
            </a:endParaRPr>
          </a:p>
        </p:txBody>
      </p:sp>
      <p:sp>
        <p:nvSpPr>
          <p:cNvPr id="62471" name="Rectangles 62470"/>
          <p:cNvSpPr/>
          <p:nvPr/>
        </p:nvSpPr>
        <p:spPr>
          <a:xfrm>
            <a:off x="3352800" y="41148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&gt;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2" name="Rectangles 62471"/>
          <p:cNvSpPr/>
          <p:nvPr/>
        </p:nvSpPr>
        <p:spPr>
          <a:xfrm>
            <a:off x="8153400" y="41148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=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3" name="Rectangles 62472"/>
          <p:cNvSpPr/>
          <p:nvPr/>
        </p:nvSpPr>
        <p:spPr>
          <a:xfrm>
            <a:off x="6629400" y="44196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=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4" name="Rectangles 62473"/>
          <p:cNvSpPr/>
          <p:nvPr/>
        </p:nvSpPr>
        <p:spPr>
          <a:xfrm>
            <a:off x="8229600" y="49530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=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5" name="Rectangles 62474"/>
          <p:cNvSpPr/>
          <p:nvPr/>
        </p:nvSpPr>
        <p:spPr>
          <a:xfrm>
            <a:off x="5867400" y="54864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=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6" name="Rectangles 62475"/>
          <p:cNvSpPr/>
          <p:nvPr/>
        </p:nvSpPr>
        <p:spPr>
          <a:xfrm>
            <a:off x="3276600" y="5029200"/>
            <a:ext cx="533400" cy="228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eaLnBrk="0" hangingPunct="0"/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&lt; 0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2477" name="Text Box 62476"/>
          <p:cNvSpPr txBox="1"/>
          <p:nvPr/>
        </p:nvSpPr>
        <p:spPr>
          <a:xfrm>
            <a:off x="304800" y="1066800"/>
            <a:ext cx="8297863" cy="4270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®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iÒn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tõ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thÝch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hîp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vµo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«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trèng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trong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c¸c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c©u</a:t>
            </a:r>
            <a:r>
              <a:rPr sz="2200" b="1">
                <a:solidFill>
                  <a:schemeClr val="accent2"/>
                </a:solidFill>
                <a:latin typeface=".VnTimeH" panose="020B7200000000000000" pitchFamily="34" charset="0"/>
              </a:rPr>
              <a:t> </a:t>
            </a:r>
            <a:r>
              <a:rPr sz="2200" b="1" err="1">
                <a:solidFill>
                  <a:schemeClr val="accent2"/>
                </a:solidFill>
                <a:latin typeface=".VnTimeH" panose="020B7200000000000000" pitchFamily="34" charset="0"/>
              </a:rPr>
              <a:t>sau</a:t>
            </a:r>
            <a:endParaRPr sz="2200" b="1">
              <a:solidFill>
                <a:schemeClr val="accent2"/>
              </a:solidFill>
              <a:latin typeface=".VnTimeH" panose="020B7200000000000000" pitchFamily="34" charset="0"/>
            </a:endParaRPr>
          </a:p>
        </p:txBody>
      </p:sp>
      <p:sp>
        <p:nvSpPr>
          <p:cNvPr id="62478" name="Rectangles 62477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9" name="Rectangles 62478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  <p:bldP spid="62468" grpId="0"/>
      <p:bldP spid="62469" grpId="0"/>
      <p:bldP spid="62470" grpId="0"/>
      <p:bldP spid="62471" grpId="0"/>
      <p:bldP spid="62472" grpId="0"/>
      <p:bldP spid="62473" grpId="0"/>
      <p:bldP spid="62474" grpId="0"/>
      <p:bldP spid="62475" grpId="0"/>
      <p:bldP spid="624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50" name="Rectangles 65549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1" name="Rectangles 65550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65552" name="Text Box 65551"/>
          <p:cNvSpPr txBox="1"/>
          <p:nvPr/>
        </p:nvSpPr>
        <p:spPr>
          <a:xfrm>
            <a:off x="533400" y="1219200"/>
            <a:ext cx="7467600" cy="2225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spcBef>
                <a:spcPct val="50000"/>
              </a:spcBef>
              <a:buNone/>
            </a:pPr>
            <a:r>
              <a:rPr err="1">
                <a:latin typeface="Times New Roman" panose="02020603050405020304" pitchFamily="18" charset="0"/>
              </a:rPr>
              <a:t>Cho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                                   . </a:t>
            </a:r>
            <a:r>
              <a:rPr err="1">
                <a:latin typeface="Times New Roman" panose="02020603050405020304" pitchFamily="18" charset="0"/>
              </a:rPr>
              <a:t>Tìm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m </a:t>
            </a:r>
            <a:r>
              <a:rPr err="1">
                <a:latin typeface="Times New Roman" panose="02020603050405020304" pitchFamily="18" charset="0"/>
              </a:rPr>
              <a:t>để</a:t>
            </a:r>
            <a:r>
              <a:rPr>
                <a:latin typeface="Times New Roman" panose="02020603050405020304" pitchFamily="18" charset="0"/>
              </a:rPr>
              <a:t>:</a:t>
            </a:r>
            <a:endParaRPr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buAutoNum type="alphaLcPeriod"/>
            </a:pP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nghịch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biến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với</a:t>
            </a:r>
            <a:r>
              <a:rPr>
                <a:latin typeface="Times New Roman" panose="02020603050405020304" pitchFamily="18" charset="0"/>
              </a:rPr>
              <a:t> </a:t>
            </a:r>
            <a:endParaRPr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buNone/>
            </a:pPr>
            <a:r>
              <a:rPr>
                <a:latin typeface="Times New Roman" panose="02020603050405020304" pitchFamily="18" charset="0"/>
              </a:rPr>
              <a:t>b. </a:t>
            </a:r>
            <a:r>
              <a:rPr err="1">
                <a:latin typeface="Times New Roman" panose="02020603050405020304" pitchFamily="18" charset="0"/>
              </a:rPr>
              <a:t>Có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tri y = 9 </a:t>
            </a: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x = 3</a:t>
            </a:r>
            <a:endParaRPr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buNone/>
            </a:pPr>
            <a:r>
              <a:rPr>
                <a:latin typeface="Times New Roman" panose="02020603050405020304" pitchFamily="18" charset="0"/>
              </a:rPr>
              <a:t>c. </a:t>
            </a: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nhỏ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nhất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là</a:t>
            </a:r>
            <a:r>
              <a:rPr>
                <a:latin typeface="Times New Roman" panose="02020603050405020304" pitchFamily="18" charset="0"/>
              </a:rPr>
              <a:t> 0.</a:t>
            </a:r>
            <a:endParaRPr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buNone/>
            </a:pPr>
            <a:r>
              <a:rPr>
                <a:latin typeface="Times New Roman" panose="02020603050405020304" pitchFamily="18" charset="0"/>
              </a:rPr>
              <a:t>d. </a:t>
            </a: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lớn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nhất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là</a:t>
            </a:r>
            <a:r>
              <a:rPr>
                <a:latin typeface="Times New Roman" panose="02020603050405020304" pitchFamily="18" charset="0"/>
              </a:rPr>
              <a:t> 0</a:t>
            </a:r>
            <a:endParaRPr>
              <a:latin typeface="Times New Roman" panose="02020603050405020304" pitchFamily="18" charset="0"/>
            </a:endParaRPr>
          </a:p>
        </p:txBody>
      </p:sp>
      <p:graphicFrame>
        <p:nvGraphicFramePr>
          <p:cNvPr id="65553" name="Object 65552"/>
          <p:cNvGraphicFramePr/>
          <p:nvPr/>
        </p:nvGraphicFramePr>
        <p:xfrm>
          <a:off x="1905000" y="1219200"/>
          <a:ext cx="22685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3" imgW="1573530" imgH="254000" progId="Equation.DSMT4">
                  <p:embed/>
                </p:oleObj>
              </mc:Choice>
              <mc:Fallback>
                <p:oleObj name="" r:id="rId3" imgW="1573530" imgH="254000" progId="Equation.DSMT4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5000" y="1219200"/>
                        <a:ext cx="2268538" cy="406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4" name="Object 65553"/>
          <p:cNvGraphicFramePr/>
          <p:nvPr/>
        </p:nvGraphicFramePr>
        <p:xfrm>
          <a:off x="3581400" y="175260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5" imgW="354965" imgH="177800" progId="Equation.DSMT4">
                  <p:embed/>
                </p:oleObj>
              </mc:Choice>
              <mc:Fallback>
                <p:oleObj name="" r:id="rId5" imgW="354965" imgH="177800" progId="Equation.DSMT4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81400" y="1752600"/>
                        <a:ext cx="762000" cy="304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itle 68609"/>
          <p:cNvSpPr>
            <a:spLocks noGrp="1"/>
          </p:cNvSpPr>
          <p:nvPr>
            <p:ph type="title"/>
          </p:nvPr>
        </p:nvSpPr>
        <p:spPr>
          <a:xfrm>
            <a:off x="304800" y="895350"/>
            <a:ext cx="8305800" cy="1466850"/>
          </a:xfrm>
        </p:spPr>
        <p:txBody>
          <a:bodyPr anchor="ctr" anchorCtr="0"/>
          <a:p>
            <a:pPr algn="l"/>
            <a:r>
              <a:rPr sz="2000" u="sng">
                <a:latin typeface="Times New Roman" panose="02020603050405020304" pitchFamily="18" charset="0"/>
              </a:rPr>
              <a:t>BT 1/30(sgk):</a:t>
            </a:r>
            <a:br>
              <a:rPr sz="2000" u="sng">
                <a:latin typeface="Times New Roman" panose="02020603050405020304" pitchFamily="18" charset="0"/>
              </a:rPr>
            </a:br>
            <a:r>
              <a:rPr sz="2000" err="1">
                <a:latin typeface="Times New Roman" panose="02020603050405020304" pitchFamily="18" charset="0"/>
              </a:rPr>
              <a:t>diện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tích</a:t>
            </a:r>
            <a:r>
              <a:rPr sz="2000">
                <a:latin typeface="Times New Roman" panose="02020603050405020304" pitchFamily="18" charset="0"/>
              </a:rPr>
              <a:t> S </a:t>
            </a:r>
            <a:r>
              <a:rPr sz="2000" err="1">
                <a:latin typeface="Times New Roman" panose="02020603050405020304" pitchFamily="18" charset="0"/>
              </a:rPr>
              <a:t>của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hình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tròn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được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tính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bởi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công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thức</a:t>
            </a:r>
            <a:r>
              <a:rPr sz="2000">
                <a:latin typeface="Times New Roman" panose="02020603050405020304" pitchFamily="18" charset="0"/>
              </a:rPr>
              <a:t>                     , </a:t>
            </a:r>
            <a:r>
              <a:rPr sz="2000" err="1">
                <a:latin typeface="Times New Roman" panose="02020603050405020304" pitchFamily="18" charset="0"/>
              </a:rPr>
              <a:t>trong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đó</a:t>
            </a:r>
            <a:r>
              <a:rPr sz="2000">
                <a:latin typeface="Times New Roman" panose="02020603050405020304" pitchFamily="18" charset="0"/>
              </a:rPr>
              <a:t> R </a:t>
            </a:r>
            <a:r>
              <a:rPr sz="2000" err="1">
                <a:latin typeface="Times New Roman" panose="02020603050405020304" pitchFamily="18" charset="0"/>
              </a:rPr>
              <a:t>là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bán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kính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của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hình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tròn</a:t>
            </a:r>
            <a:r>
              <a:rPr sz="2000">
                <a:latin typeface="Times New Roman" panose="02020603050405020304" pitchFamily="18" charset="0"/>
              </a:rPr>
              <a:t>.</a:t>
            </a:r>
            <a:br>
              <a:rPr sz="2000">
                <a:latin typeface="Times New Roman" panose="02020603050405020304" pitchFamily="18" charset="0"/>
              </a:rPr>
            </a:br>
            <a:r>
              <a:rPr sz="2000">
                <a:latin typeface="Times New Roman" panose="02020603050405020304" pitchFamily="18" charset="0"/>
              </a:rPr>
              <a:t>a) </a:t>
            </a:r>
            <a:r>
              <a:rPr sz="2000" err="1">
                <a:latin typeface="Times New Roman" panose="02020603050405020304" pitchFamily="18" charset="0"/>
              </a:rPr>
              <a:t>dùng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máy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tính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bỏ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túi</a:t>
            </a:r>
            <a:r>
              <a:rPr sz="2000">
                <a:latin typeface="Times New Roman" panose="02020603050405020304" pitchFamily="18" charset="0"/>
              </a:rPr>
              <a:t>, </a:t>
            </a:r>
            <a:r>
              <a:rPr sz="2000" err="1">
                <a:latin typeface="Times New Roman" panose="02020603050405020304" pitchFamily="18" charset="0"/>
              </a:rPr>
              <a:t>tính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giá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trị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của</a:t>
            </a:r>
            <a:r>
              <a:rPr sz="2000">
                <a:latin typeface="Times New Roman" panose="02020603050405020304" pitchFamily="18" charset="0"/>
              </a:rPr>
              <a:t> S </a:t>
            </a:r>
            <a:r>
              <a:rPr sz="2000" err="1">
                <a:latin typeface="Times New Roman" panose="02020603050405020304" pitchFamily="18" charset="0"/>
              </a:rPr>
              <a:t>rồi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điền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vào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những</a:t>
            </a:r>
            <a:r>
              <a:rPr sz="2000">
                <a:latin typeface="Times New Roman" panose="02020603050405020304" pitchFamily="18" charset="0"/>
              </a:rPr>
              <a:t> ô </a:t>
            </a:r>
            <a:r>
              <a:rPr sz="2000" err="1">
                <a:latin typeface="Times New Roman" panose="02020603050405020304" pitchFamily="18" charset="0"/>
              </a:rPr>
              <a:t>trống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trong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bảng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sau</a:t>
            </a:r>
            <a:r>
              <a:rPr sz="2000">
                <a:latin typeface="Times New Roman" panose="02020603050405020304" pitchFamily="18" charset="0"/>
              </a:rPr>
              <a:t> (                , </a:t>
            </a:r>
            <a:r>
              <a:rPr sz="2000" err="1">
                <a:latin typeface="Times New Roman" panose="02020603050405020304" pitchFamily="18" charset="0"/>
              </a:rPr>
              <a:t>làm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tròn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kết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quả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đến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chữ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số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thập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phân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thứ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hai</a:t>
            </a:r>
            <a:r>
              <a:rPr sz="2000">
                <a:latin typeface="Times New Roman" panose="02020603050405020304" pitchFamily="18" charset="0"/>
              </a:rPr>
              <a:t>)</a:t>
            </a:r>
            <a:endParaRPr sz="2000">
              <a:latin typeface="Times New Roman" panose="02020603050405020304" pitchFamily="18" charset="0"/>
            </a:endParaRPr>
          </a:p>
        </p:txBody>
      </p:sp>
      <p:graphicFrame>
        <p:nvGraphicFramePr>
          <p:cNvPr id="68611" name="Content Placeholder 68610"/>
          <p:cNvGraphicFramePr/>
          <p:nvPr>
            <p:ph idx="1"/>
          </p:nvPr>
        </p:nvGraphicFramePr>
        <p:xfrm>
          <a:off x="304800" y="2438400"/>
          <a:ext cx="8001000" cy="14478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  <a:gridCol w="1447800"/>
                <a:gridCol w="1524000"/>
                <a:gridCol w="1371600"/>
              </a:tblGrid>
              <a:tr h="723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R (cm)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0,57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1,37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2,15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4,09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>
                          <a:latin typeface="Times New Roman" panose="02020603050405020304" pitchFamily="18" charset="0"/>
                        </a:rPr>
                        <a:t>S = </a:t>
                      </a:r>
                      <a:r>
                        <a:rPr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R</a:t>
                      </a:r>
                      <a:r>
                        <a:rPr baseline="30000"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2</a:t>
                      </a:r>
                      <a:r>
                        <a:rPr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(cm</a:t>
                      </a:r>
                      <a:r>
                        <a:rPr baseline="30000"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2</a:t>
                      </a:r>
                      <a:r>
                        <a:rPr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)</a:t>
                      </a:r>
                      <a:endParaRPr lang="en-US">
                        <a:latin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31" name="Text Box 68630"/>
          <p:cNvSpPr txBox="1"/>
          <p:nvPr/>
        </p:nvSpPr>
        <p:spPr>
          <a:xfrm>
            <a:off x="5638800" y="32004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</a:rPr>
              <a:t>14,51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68632" name="Text Box 68631"/>
          <p:cNvSpPr txBox="1"/>
          <p:nvPr/>
        </p:nvSpPr>
        <p:spPr>
          <a:xfrm>
            <a:off x="2743200" y="32766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</a:rPr>
              <a:t>1,02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68633" name="Text Box 68632"/>
          <p:cNvSpPr txBox="1"/>
          <p:nvPr/>
        </p:nvSpPr>
        <p:spPr>
          <a:xfrm>
            <a:off x="4114800" y="32766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</a:rPr>
              <a:t>5,89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68634" name="Text Box 68633"/>
          <p:cNvSpPr txBox="1"/>
          <p:nvPr/>
        </p:nvSpPr>
        <p:spPr>
          <a:xfrm>
            <a:off x="7086600" y="32766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</a:rPr>
              <a:t>52,53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68635" name="Rectangles 68634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36" name="Rectangles 68635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68637" name="Object 68636"/>
          <p:cNvGraphicFramePr/>
          <p:nvPr/>
        </p:nvGraphicFramePr>
        <p:xfrm>
          <a:off x="5486400" y="1143000"/>
          <a:ext cx="9144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545465" imgH="203200" progId="Equation.DSMT4">
                  <p:embed/>
                </p:oleObj>
              </mc:Choice>
              <mc:Fallback>
                <p:oleObj name="" r:id="rId3" imgW="545465" imgH="203200" progId="Equation.DSMT4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86400" y="1143000"/>
                        <a:ext cx="914400" cy="339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38" name="Object 68637"/>
          <p:cNvGraphicFramePr/>
          <p:nvPr/>
        </p:nvGraphicFramePr>
        <p:xfrm>
          <a:off x="914400" y="2209800"/>
          <a:ext cx="83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5" imgW="558165" imgH="203200" progId="Equation.DSMT4">
                  <p:embed/>
                </p:oleObj>
              </mc:Choice>
              <mc:Fallback>
                <p:oleObj name="" r:id="rId5" imgW="558165" imgH="203200" progId="Equation.DSMT4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2209800"/>
                        <a:ext cx="838200" cy="304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9" name="Text Box 68638"/>
          <p:cNvSpPr txBox="1"/>
          <p:nvPr/>
        </p:nvSpPr>
        <p:spPr>
          <a:xfrm>
            <a:off x="381000" y="4267200"/>
            <a:ext cx="8001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b) </a:t>
            </a:r>
            <a:r>
              <a:rPr err="1">
                <a:latin typeface="Times New Roman" panose="02020603050405020304" pitchFamily="18" charset="0"/>
              </a:rPr>
              <a:t>Nếu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bán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tăng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gấp</a:t>
            </a:r>
            <a:r>
              <a:rPr>
                <a:latin typeface="Times New Roman" panose="02020603050405020304" pitchFamily="18" charset="0"/>
              </a:rPr>
              <a:t> 3 </a:t>
            </a:r>
            <a:r>
              <a:rPr err="1">
                <a:latin typeface="Times New Roman" panose="02020603050405020304" pitchFamily="18" charset="0"/>
              </a:rPr>
              <a:t>lần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thì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diện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tích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tăng</a:t>
            </a:r>
            <a:r>
              <a:rPr>
                <a:latin typeface="Times New Roman" panose="02020603050405020304" pitchFamily="18" charset="0"/>
              </a:rPr>
              <a:t> hay </a:t>
            </a:r>
            <a:r>
              <a:rPr err="1">
                <a:latin typeface="Times New Roman" panose="02020603050405020304" pitchFamily="18" charset="0"/>
              </a:rPr>
              <a:t>giảm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bao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nhiêu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lần</a:t>
            </a:r>
            <a:r>
              <a:rPr>
                <a:latin typeface="Times New Roman" panose="02020603050405020304" pitchFamily="18" charset="0"/>
              </a:rPr>
              <a:t>?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8640" name="Text Box 68639"/>
          <p:cNvSpPr txBox="1"/>
          <p:nvPr/>
        </p:nvSpPr>
        <p:spPr>
          <a:xfrm>
            <a:off x="304800" y="4724400"/>
            <a:ext cx="8153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</a:endParaRPr>
          </a:p>
        </p:txBody>
      </p:sp>
      <p:sp>
        <p:nvSpPr>
          <p:cNvPr id="68641" name="Text Box 68640"/>
          <p:cNvSpPr txBox="1"/>
          <p:nvPr/>
        </p:nvSpPr>
        <p:spPr>
          <a:xfrm>
            <a:off x="381000" y="4800600"/>
            <a:ext cx="72390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err="1">
                <a:latin typeface="Times New Roman" panose="02020603050405020304" pitchFamily="18" charset="0"/>
              </a:rPr>
              <a:t>c)Tính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bán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hình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tròn</a:t>
            </a:r>
            <a:r>
              <a:rPr>
                <a:latin typeface="Times New Roman" panose="02020603050405020304" pitchFamily="18" charset="0"/>
              </a:rPr>
              <a:t>, </a:t>
            </a:r>
            <a:r>
              <a:rPr err="1">
                <a:latin typeface="Times New Roman" panose="02020603050405020304" pitchFamily="18" charset="0"/>
              </a:rPr>
              <a:t>làm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tròn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chữ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thập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phân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thứ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hai</a:t>
            </a:r>
            <a:r>
              <a:rPr>
                <a:latin typeface="Times New Roman" panose="02020603050405020304" pitchFamily="18" charset="0"/>
              </a:rPr>
              <a:t>, </a:t>
            </a:r>
            <a:r>
              <a:rPr err="1">
                <a:latin typeface="Times New Roman" panose="02020603050405020304" pitchFamily="18" charset="0"/>
              </a:rPr>
              <a:t>nếu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biết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diện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tích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bằng</a:t>
            </a:r>
            <a:r>
              <a:rPr>
                <a:latin typeface="Times New Roman" panose="02020603050405020304" pitchFamily="18" charset="0"/>
              </a:rPr>
              <a:t> 79,5 </a:t>
            </a:r>
            <a:endParaRPr>
              <a:latin typeface="Times New Roman" panose="02020603050405020304" pitchFamily="18" charset="0"/>
            </a:endParaRPr>
          </a:p>
        </p:txBody>
      </p:sp>
      <p:graphicFrame>
        <p:nvGraphicFramePr>
          <p:cNvPr id="68642" name="Object 68641"/>
          <p:cNvGraphicFramePr/>
          <p:nvPr/>
        </p:nvGraphicFramePr>
        <p:xfrm>
          <a:off x="4114800" y="5181600"/>
          <a:ext cx="60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7" imgW="279400" imgH="203200" progId="Equation.DSMT4">
                  <p:embed/>
                </p:oleObj>
              </mc:Choice>
              <mc:Fallback>
                <p:oleObj name="" r:id="rId7" imgW="279400" imgH="203200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14800" y="5181600"/>
                        <a:ext cx="609600" cy="304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1" grpId="0"/>
      <p:bldP spid="68632" grpId="0"/>
      <p:bldP spid="68633" grpId="0"/>
      <p:bldP spid="68634" grpId="0"/>
      <p:bldP spid="68639" grpId="0"/>
      <p:bldP spid="686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6" name="Rectangles 20485"/>
          <p:cNvSpPr/>
          <p:nvPr/>
        </p:nvSpPr>
        <p:spPr>
          <a:xfrm>
            <a:off x="838200" y="990600"/>
            <a:ext cx="3124200" cy="6397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l"/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Hướng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dẫn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nhà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7" name="Rectangles 20486"/>
          <p:cNvSpPr/>
          <p:nvPr/>
        </p:nvSpPr>
        <p:spPr>
          <a:xfrm>
            <a:off x="914400" y="1676400"/>
            <a:ext cx="7543800" cy="20843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l"/>
            <a:r>
              <a:rPr sz="2400">
                <a:latin typeface="Times New Roman" panose="02020603050405020304" pitchFamily="18" charset="0"/>
              </a:rPr>
              <a:t>-</a:t>
            </a:r>
            <a:r>
              <a:rPr sz="2400" err="1">
                <a:latin typeface="Times New Roman" panose="02020603050405020304" pitchFamily="18" charset="0"/>
              </a:rPr>
              <a:t>Học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bài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nắm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lại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tính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chất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của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hàm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số</a:t>
            </a:r>
            <a:r>
              <a:rPr sz="2400">
                <a:latin typeface="Times New Roman" panose="02020603050405020304" pitchFamily="18" charset="0"/>
              </a:rPr>
              <a:t> y = ax</a:t>
            </a:r>
            <a:r>
              <a:rPr sz="2400" baseline="30000">
                <a:latin typeface="Times New Roman" panose="02020603050405020304" pitchFamily="18" charset="0"/>
              </a:rPr>
              <a:t>2</a:t>
            </a:r>
            <a:r>
              <a:rPr sz="2400">
                <a:latin typeface="Times New Roman" panose="02020603050405020304" pitchFamily="18" charset="0"/>
              </a:rPr>
              <a:t> (a </a:t>
            </a:r>
            <a:r>
              <a:rPr sz="2400">
                <a:latin typeface="Times New Roman" panose="02020603050405020304" pitchFamily="18" charset="0"/>
                <a:cs typeface="Arial" panose="020B0604020202020204" pitchFamily="34" charset="0"/>
              </a:rPr>
              <a:t>≠ 0) </a:t>
            </a:r>
            <a:r>
              <a:rPr sz="2400" err="1">
                <a:latin typeface="Times New Roman" panose="02020603050405020304" pitchFamily="18" charset="0"/>
              </a:rPr>
              <a:t>và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các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vấn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đề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liên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quan</a:t>
            </a:r>
            <a:r>
              <a:rPr sz="2400">
                <a:latin typeface="Times New Roman" panose="02020603050405020304" pitchFamily="18" charset="0"/>
              </a:rPr>
              <a:t>.</a:t>
            </a:r>
            <a:br>
              <a:rPr sz="2400">
                <a:latin typeface="Times New Roman" panose="02020603050405020304" pitchFamily="18" charset="0"/>
              </a:rPr>
            </a:br>
            <a:r>
              <a:rPr sz="2400">
                <a:latin typeface="Times New Roman" panose="02020603050405020304" pitchFamily="18" charset="0"/>
              </a:rPr>
              <a:t>-</a:t>
            </a:r>
            <a:r>
              <a:rPr sz="2400" err="1">
                <a:latin typeface="Times New Roman" panose="02020603050405020304" pitchFamily="18" charset="0"/>
              </a:rPr>
              <a:t>Xem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lại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các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Bài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tập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đã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giải</a:t>
            </a:r>
            <a:r>
              <a:rPr sz="2400">
                <a:latin typeface="Times New Roman" panose="02020603050405020304" pitchFamily="18" charset="0"/>
              </a:rPr>
              <a:t>.</a:t>
            </a:r>
            <a:br>
              <a:rPr sz="2400">
                <a:latin typeface="Times New Roman" panose="02020603050405020304" pitchFamily="18" charset="0"/>
              </a:rPr>
            </a:br>
            <a:r>
              <a:rPr sz="2400">
                <a:latin typeface="Times New Roman" panose="02020603050405020304" pitchFamily="18" charset="0"/>
              </a:rPr>
              <a:t>-</a:t>
            </a:r>
            <a:r>
              <a:rPr sz="2400" err="1">
                <a:latin typeface="Times New Roman" panose="02020603050405020304" pitchFamily="18" charset="0"/>
              </a:rPr>
              <a:t>Làm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các</a:t>
            </a:r>
            <a:r>
              <a:rPr sz="2400">
                <a:latin typeface="Times New Roman" panose="02020603050405020304" pitchFamily="18" charset="0"/>
              </a:rPr>
              <a:t> BT </a:t>
            </a:r>
            <a:r>
              <a:rPr sz="2400" err="1">
                <a:latin typeface="Times New Roman" panose="02020603050405020304" pitchFamily="18" charset="0"/>
              </a:rPr>
              <a:t>còn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lại</a:t>
            </a:r>
            <a:r>
              <a:rPr sz="2400">
                <a:latin typeface="Times New Roman" panose="02020603050405020304" pitchFamily="18" charset="0"/>
              </a:rPr>
              <a:t> 1; 2; 3/31sgk</a:t>
            </a:r>
            <a:endParaRPr sz="2400">
              <a:latin typeface="Times New Roman" panose="02020603050405020304" pitchFamily="18" charset="0"/>
            </a:endParaRPr>
          </a:p>
        </p:txBody>
      </p:sp>
      <p:sp>
        <p:nvSpPr>
          <p:cNvPr id="20519" name="Rectangles 20518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20" name="Rectangles 20519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Text Box 43009"/>
          <p:cNvSpPr txBox="1"/>
          <p:nvPr/>
        </p:nvSpPr>
        <p:spPr>
          <a:xfrm>
            <a:off x="0" y="784225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3016" name="Content Placeholder 43015"/>
          <p:cNvGraphicFramePr/>
          <p:nvPr>
            <p:ph/>
          </p:nvPr>
        </p:nvGraphicFramePr>
        <p:xfrm>
          <a:off x="457200" y="3733800"/>
          <a:ext cx="4876800" cy="1020763"/>
        </p:xfrm>
        <a:graphic>
          <a:graphicData uri="http://schemas.openxmlformats.org/drawingml/2006/table">
            <a:tbl>
              <a:tblPr/>
              <a:tblGrid>
                <a:gridCol w="911225"/>
                <a:gridCol w="992188"/>
                <a:gridCol w="990600"/>
                <a:gridCol w="992187"/>
                <a:gridCol w="990600"/>
              </a:tblGrid>
              <a:tr h="509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36" name="Rectangles 43035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37" name="Rectangles 43036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3038" name="Text Box 43037"/>
          <p:cNvSpPr txBox="1"/>
          <p:nvPr/>
        </p:nvSpPr>
        <p:spPr>
          <a:xfrm>
            <a:off x="212725" y="1157288"/>
            <a:ext cx="855027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err="1">
                <a:latin typeface="Times New Roman" panose="02020603050405020304" pitchFamily="18" charset="0"/>
              </a:rPr>
              <a:t>Tính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diện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tích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một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hình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chữ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nhật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chiều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dài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gấp</a:t>
            </a:r>
            <a:r>
              <a:rPr>
                <a:latin typeface="Times New Roman" panose="02020603050405020304" pitchFamily="18" charset="0"/>
              </a:rPr>
              <a:t> 3 </a:t>
            </a:r>
            <a:r>
              <a:rPr err="1">
                <a:latin typeface="Times New Roman" panose="02020603050405020304" pitchFamily="18" charset="0"/>
              </a:rPr>
              <a:t>lần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chiều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rộng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39" name="Text Box 43038"/>
          <p:cNvSpPr txBox="1"/>
          <p:nvPr/>
        </p:nvSpPr>
        <p:spPr>
          <a:xfrm>
            <a:off x="288925" y="1538288"/>
            <a:ext cx="7026275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u="sng" err="1">
                <a:latin typeface="Times New Roman" panose="02020603050405020304" pitchFamily="18" charset="0"/>
              </a:rPr>
              <a:t>Giải</a:t>
            </a:r>
            <a:r>
              <a:rPr>
                <a:latin typeface="Times New Roman" panose="02020603050405020304" pitchFamily="18" charset="0"/>
              </a:rPr>
              <a:t>:</a:t>
            </a:r>
            <a:endParaRPr>
              <a:latin typeface="Times New Roman" panose="02020603050405020304" pitchFamily="18" charset="0"/>
            </a:endParaRPr>
          </a:p>
          <a:p>
            <a:r>
              <a:rPr err="1">
                <a:latin typeface="Times New Roman" panose="02020603050405020304" pitchFamily="18" charset="0"/>
              </a:rPr>
              <a:t>Gọi</a:t>
            </a:r>
            <a:r>
              <a:rPr>
                <a:latin typeface="Times New Roman" panose="02020603050405020304" pitchFamily="18" charset="0"/>
              </a:rPr>
              <a:t> y </a:t>
            </a:r>
            <a:r>
              <a:rPr err="1">
                <a:latin typeface="Times New Roman" panose="02020603050405020304" pitchFamily="18" charset="0"/>
              </a:rPr>
              <a:t>là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diện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tích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hình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chữ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nhật</a:t>
            </a:r>
            <a:r>
              <a:rPr>
                <a:latin typeface="Times New Roman" panose="02020603050405020304" pitchFamily="18" charset="0"/>
              </a:rPr>
              <a:t>.</a:t>
            </a:r>
            <a:endParaRPr>
              <a:latin typeface="Times New Roman" panose="02020603050405020304" pitchFamily="18" charset="0"/>
            </a:endParaRPr>
          </a:p>
          <a:p>
            <a:r>
              <a:rPr err="1">
                <a:latin typeface="Times New Roman" panose="02020603050405020304" pitchFamily="18" charset="0"/>
              </a:rPr>
              <a:t>Gọi</a:t>
            </a:r>
            <a:r>
              <a:rPr>
                <a:latin typeface="Times New Roman" panose="02020603050405020304" pitchFamily="18" charset="0"/>
              </a:rPr>
              <a:t> x </a:t>
            </a:r>
            <a:r>
              <a:rPr err="1">
                <a:latin typeface="Times New Roman" panose="02020603050405020304" pitchFamily="18" charset="0"/>
              </a:rPr>
              <a:t>là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chiều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rộng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hình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chữ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nhật</a:t>
            </a:r>
            <a:r>
              <a:rPr>
                <a:latin typeface="Times New Roman" panose="02020603050405020304" pitchFamily="18" charset="0"/>
              </a:rPr>
              <a:t>.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40" name="Text Box 43039"/>
          <p:cNvSpPr txBox="1"/>
          <p:nvPr/>
        </p:nvSpPr>
        <p:spPr>
          <a:xfrm>
            <a:off x="288925" y="2528888"/>
            <a:ext cx="725487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>
              <a:latin typeface="Times New Roman" panose="02020603050405020304" pitchFamily="18" charset="0"/>
            </a:endParaRPr>
          </a:p>
        </p:txBody>
      </p:sp>
      <p:sp>
        <p:nvSpPr>
          <p:cNvPr id="43041" name="Text Box 43040"/>
          <p:cNvSpPr txBox="1"/>
          <p:nvPr/>
        </p:nvSpPr>
        <p:spPr>
          <a:xfrm>
            <a:off x="228600" y="2528888"/>
            <a:ext cx="6858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err="1">
                <a:latin typeface="Times New Roman" panose="02020603050405020304" pitchFamily="18" charset="0"/>
              </a:rPr>
              <a:t>Chiều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dài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hình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chữ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nhật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là</a:t>
            </a:r>
            <a:r>
              <a:rPr>
                <a:latin typeface="Times New Roman" panose="02020603050405020304" pitchFamily="18" charset="0"/>
              </a:rPr>
              <a:t> 3x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42" name="Text Box 43041"/>
          <p:cNvSpPr txBox="1"/>
          <p:nvPr/>
        </p:nvSpPr>
        <p:spPr>
          <a:xfrm>
            <a:off x="228600" y="2895600"/>
            <a:ext cx="542607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đó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được</a:t>
            </a:r>
            <a:r>
              <a:rPr>
                <a:latin typeface="Times New Roman" panose="02020603050405020304" pitchFamily="18" charset="0"/>
              </a:rPr>
              <a:t>:  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43" name="Text Box 43042"/>
          <p:cNvSpPr txBox="1"/>
          <p:nvPr/>
        </p:nvSpPr>
        <p:spPr>
          <a:xfrm>
            <a:off x="228600" y="2971800"/>
            <a:ext cx="4800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</a:endParaRPr>
          </a:p>
        </p:txBody>
      </p:sp>
      <p:sp>
        <p:nvSpPr>
          <p:cNvPr id="43047" name="Rectangles 4304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43046" name="Object 43045"/>
          <p:cNvGraphicFramePr/>
          <p:nvPr/>
        </p:nvGraphicFramePr>
        <p:xfrm>
          <a:off x="2286000" y="2971800"/>
          <a:ext cx="312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219200" imgH="228600" progId="Equation.DSMT4">
                  <p:embed/>
                </p:oleObj>
              </mc:Choice>
              <mc:Fallback>
                <p:oleObj name="" r:id="rId3" imgW="1219200" imgH="2286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0" y="2971800"/>
                        <a:ext cx="312420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9" name="Rectangles 43048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43048" name="Object 43047"/>
          <p:cNvGraphicFramePr/>
          <p:nvPr/>
        </p:nvGraphicFramePr>
        <p:xfrm>
          <a:off x="609600" y="4267200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482600" imgH="228600" progId="Equation.DSMT4">
                  <p:embed/>
                </p:oleObj>
              </mc:Choice>
              <mc:Fallback>
                <p:oleObj name="" r:id="rId5" imgW="482600" imgH="2286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" y="4267200"/>
                        <a:ext cx="762000" cy="381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1" name="Rectangles 43050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43050" name="Object 43049"/>
          <p:cNvGraphicFramePr/>
          <p:nvPr/>
        </p:nvGraphicFramePr>
        <p:xfrm>
          <a:off x="762000" y="3810000"/>
          <a:ext cx="3222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7" imgW="127000" imgH="139700" progId="Equation.DSMT4">
                  <p:embed/>
                </p:oleObj>
              </mc:Choice>
              <mc:Fallback>
                <p:oleObj name="" r:id="rId7" imgW="127000" imgH="1397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2000" y="3810000"/>
                        <a:ext cx="322263" cy="371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3" name="Text Box 43052"/>
          <p:cNvSpPr txBox="1"/>
          <p:nvPr/>
        </p:nvSpPr>
        <p:spPr>
          <a:xfrm>
            <a:off x="1676400" y="42672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3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54" name="Text Box 43053"/>
          <p:cNvSpPr txBox="1"/>
          <p:nvPr/>
        </p:nvSpPr>
        <p:spPr>
          <a:xfrm>
            <a:off x="2514600" y="42672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12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55" name="Text Box 43054"/>
          <p:cNvSpPr txBox="1"/>
          <p:nvPr/>
        </p:nvSpPr>
        <p:spPr>
          <a:xfrm>
            <a:off x="3505200" y="42672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27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43056" name="Text Box 43055"/>
          <p:cNvSpPr txBox="1"/>
          <p:nvPr/>
        </p:nvSpPr>
        <p:spPr>
          <a:xfrm>
            <a:off x="4572000" y="42672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48</a:t>
            </a:r>
            <a:endParaRPr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38" grpId="0"/>
      <p:bldP spid="43039" grpId="0"/>
      <p:bldP spid="43041" grpId="0"/>
      <p:bldP spid="43042" grpId="0"/>
      <p:bldP spid="43053" grpId="0"/>
      <p:bldP spid="43054" grpId="0"/>
      <p:bldP spid="43055" grpId="0"/>
      <p:bldP spid="430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8" name="Text Box 6147"/>
          <p:cNvSpPr txBox="1"/>
          <p:nvPr/>
        </p:nvSpPr>
        <p:spPr>
          <a:xfrm>
            <a:off x="0" y="784225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150" name="Picture 6149" descr="Tour-de-Pis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8200" y="838200"/>
            <a:ext cx="4495800" cy="601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1" name="Oval 6150"/>
          <p:cNvSpPr/>
          <p:nvPr/>
        </p:nvSpPr>
        <p:spPr>
          <a:xfrm>
            <a:off x="5715000" y="1808163"/>
            <a:ext cx="381000" cy="381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2" name="Oval 6151"/>
          <p:cNvSpPr/>
          <p:nvPr/>
        </p:nvSpPr>
        <p:spPr>
          <a:xfrm>
            <a:off x="5338763" y="1939925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4" name="Text Box 6153"/>
          <p:cNvSpPr txBox="1"/>
          <p:nvPr/>
        </p:nvSpPr>
        <p:spPr>
          <a:xfrm>
            <a:off x="0" y="1295400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400">
                <a:latin typeface="Times New Roman" panose="02020603050405020304" pitchFamily="18" charset="0"/>
              </a:rPr>
              <a:t>Theo </a:t>
            </a:r>
            <a:r>
              <a:rPr sz="2400" err="1">
                <a:latin typeface="Times New Roman" panose="02020603050405020304" pitchFamily="18" charset="0"/>
              </a:rPr>
              <a:t>công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thức</a:t>
            </a:r>
            <a:r>
              <a:rPr sz="2400">
                <a:latin typeface="Times New Roman" panose="02020603050405020304" pitchFamily="18" charset="0"/>
              </a:rPr>
              <a:t>: </a:t>
            </a:r>
            <a:r>
              <a:rPr sz="2400" b="1">
                <a:latin typeface="Times New Roman" panose="02020603050405020304" pitchFamily="18" charset="0"/>
              </a:rPr>
              <a:t>s = 5t</a:t>
            </a:r>
            <a:r>
              <a:rPr sz="2400" b="1" baseline="30000">
                <a:latin typeface="Times New Roman" panose="02020603050405020304" pitchFamily="18" charset="0"/>
              </a:rPr>
              <a:t>2</a:t>
            </a:r>
            <a:endParaRPr sz="2400">
              <a:latin typeface="Times New Roman" panose="02020603050405020304" pitchFamily="18" charset="0"/>
            </a:endParaRPr>
          </a:p>
        </p:txBody>
      </p:sp>
      <p:graphicFrame>
        <p:nvGraphicFramePr>
          <p:cNvPr id="6217" name="Content Placeholder 6216"/>
          <p:cNvGraphicFramePr/>
          <p:nvPr>
            <p:ph/>
          </p:nvPr>
        </p:nvGraphicFramePr>
        <p:xfrm>
          <a:off x="160338" y="2728913"/>
          <a:ext cx="4191000" cy="1020763"/>
        </p:xfrm>
        <a:graphic>
          <a:graphicData uri="http://schemas.openxmlformats.org/drawingml/2006/table">
            <a:tbl>
              <a:tblPr/>
              <a:tblGrid>
                <a:gridCol w="782638"/>
                <a:gridCol w="852487"/>
                <a:gridCol w="852488"/>
                <a:gridCol w="850900"/>
                <a:gridCol w="852487"/>
              </a:tblGrid>
              <a:tr h="509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endParaRPr lang="en-US" sz="2400" b="1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19" name="Rectangles 6218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20" name="Rectangles 6219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3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6221" name="Text Box 6220"/>
          <p:cNvSpPr txBox="1"/>
          <p:nvPr/>
        </p:nvSpPr>
        <p:spPr>
          <a:xfrm>
            <a:off x="1143000" y="32766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222" name="Text Box 6221"/>
          <p:cNvSpPr txBox="1"/>
          <p:nvPr/>
        </p:nvSpPr>
        <p:spPr>
          <a:xfrm>
            <a:off x="1905000" y="32766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20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223" name="Text Box 6222"/>
          <p:cNvSpPr txBox="1"/>
          <p:nvPr/>
        </p:nvSpPr>
        <p:spPr>
          <a:xfrm>
            <a:off x="2819400" y="32766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45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224" name="Text Box 6223"/>
          <p:cNvSpPr txBox="1"/>
          <p:nvPr/>
        </p:nvSpPr>
        <p:spPr>
          <a:xfrm>
            <a:off x="3581400" y="32766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80</a:t>
            </a:r>
            <a:endParaRPr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0139 L -2.5E-6 0.7089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4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9038E-6 L -3.33333E-6 0.6994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4" grpId="0"/>
      <p:bldP spid="6221" grpId="0"/>
      <p:bldP spid="6222" grpId="0"/>
      <p:bldP spid="6223" grpId="0"/>
      <p:bldP spid="62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0" name="Text Box 9219"/>
          <p:cNvSpPr txBox="1"/>
          <p:nvPr/>
        </p:nvSpPr>
        <p:spPr>
          <a:xfrm>
            <a:off x="0" y="784225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9" name="Text Box 9228"/>
          <p:cNvSpPr txBox="1"/>
          <p:nvPr/>
        </p:nvSpPr>
        <p:spPr>
          <a:xfrm>
            <a:off x="4267200" y="838200"/>
            <a:ext cx="4876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400" err="1">
                <a:latin typeface="Times New Roman" panose="02020603050405020304" pitchFamily="18" charset="0"/>
              </a:rPr>
              <a:t>Trong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các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hàm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số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sau</a:t>
            </a:r>
            <a:r>
              <a:rPr sz="2400">
                <a:latin typeface="Times New Roman" panose="02020603050405020304" pitchFamily="18" charset="0"/>
              </a:rPr>
              <a:t>, </a:t>
            </a:r>
            <a:r>
              <a:rPr sz="2400" err="1">
                <a:latin typeface="Times New Roman" panose="02020603050405020304" pitchFamily="18" charset="0"/>
              </a:rPr>
              <a:t>đâu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là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hàm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số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có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dạng</a:t>
            </a:r>
            <a:r>
              <a:rPr sz="2400">
                <a:latin typeface="Times New Roman" panose="02020603050405020304" pitchFamily="18" charset="0"/>
              </a:rPr>
              <a:t> y = ax</a:t>
            </a:r>
            <a:r>
              <a:rPr sz="2400" baseline="30000">
                <a:latin typeface="Times New Roman" panose="02020603050405020304" pitchFamily="18" charset="0"/>
              </a:rPr>
              <a:t>2</a:t>
            </a:r>
            <a:r>
              <a:rPr sz="2400">
                <a:latin typeface="Times New Roman" panose="02020603050405020304" pitchFamily="18" charset="0"/>
              </a:rPr>
              <a:t>; </a:t>
            </a:r>
            <a:r>
              <a:rPr sz="2400" err="1">
                <a:latin typeface="Times New Roman" panose="02020603050405020304" pitchFamily="18" charset="0"/>
              </a:rPr>
              <a:t>Xác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định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hệ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số</a:t>
            </a:r>
            <a:r>
              <a:rPr sz="2400">
                <a:latin typeface="Times New Roman" panose="02020603050405020304" pitchFamily="18" charset="0"/>
              </a:rPr>
              <a:t> a: </a:t>
            </a:r>
            <a:endParaRPr sz="2400">
              <a:latin typeface="Times New Roman" panose="02020603050405020304" pitchFamily="18" charset="0"/>
            </a:endParaRPr>
          </a:p>
        </p:txBody>
      </p:sp>
      <p:grpSp>
        <p:nvGrpSpPr>
          <p:cNvPr id="9237" name="Group 9236"/>
          <p:cNvGrpSpPr/>
          <p:nvPr/>
        </p:nvGrpSpPr>
        <p:grpSpPr>
          <a:xfrm>
            <a:off x="4610100" y="2209800"/>
            <a:ext cx="4572000" cy="741363"/>
            <a:chOff x="2868" y="1284"/>
            <a:chExt cx="2880" cy="467"/>
          </a:xfrm>
        </p:grpSpPr>
        <p:graphicFrame>
          <p:nvGraphicFramePr>
            <p:cNvPr id="9233" name="Content Placeholder 9232"/>
            <p:cNvGraphicFramePr/>
            <p:nvPr>
              <p:ph idx="4294967295"/>
            </p:nvPr>
          </p:nvGraphicFramePr>
          <p:xfrm>
            <a:off x="3372" y="1284"/>
            <a:ext cx="256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" imgW="215900" imgH="393065" progId="Equation.DSMT4">
                    <p:embed/>
                  </p:oleObj>
                </mc:Choice>
                <mc:Fallback>
                  <p:oleObj name="" r:id="rId1" imgW="215900" imgH="393065" progId="Equation.DSMT4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372" y="1284"/>
                          <a:ext cx="256" cy="467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6" name="Text Box 9235"/>
            <p:cNvSpPr txBox="1"/>
            <p:nvPr/>
          </p:nvSpPr>
          <p:spPr>
            <a:xfrm>
              <a:off x="2868" y="1380"/>
              <a:ext cx="288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just"/>
              <a:r>
                <a:rPr sz="2400" b="1">
                  <a:latin typeface="Times New Roman" panose="02020603050405020304" pitchFamily="18" charset="0"/>
                </a:rPr>
                <a:t>b/</a:t>
              </a:r>
              <a:r>
                <a:rPr sz="2400">
                  <a:latin typeface="Times New Roman" panose="02020603050405020304" pitchFamily="18" charset="0"/>
                </a:rPr>
                <a:t> y =      </a:t>
              </a:r>
              <a:endParaRPr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241" name="Group 9240"/>
          <p:cNvGrpSpPr/>
          <p:nvPr/>
        </p:nvGrpSpPr>
        <p:grpSpPr>
          <a:xfrm>
            <a:off x="4572000" y="1562100"/>
            <a:ext cx="4572000" cy="685800"/>
            <a:chOff x="2880" y="984"/>
            <a:chExt cx="2880" cy="432"/>
          </a:xfrm>
        </p:grpSpPr>
        <p:sp>
          <p:nvSpPr>
            <p:cNvPr id="9235" name="Text Box 9234"/>
            <p:cNvSpPr txBox="1"/>
            <p:nvPr/>
          </p:nvSpPr>
          <p:spPr>
            <a:xfrm>
              <a:off x="2880" y="1056"/>
              <a:ext cx="288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just"/>
              <a:r>
                <a:rPr sz="2400" b="1">
                  <a:latin typeface="Times New Roman" panose="02020603050405020304" pitchFamily="18" charset="0"/>
                </a:rPr>
                <a:t>a/</a:t>
              </a:r>
              <a:r>
                <a:rPr sz="2400">
                  <a:latin typeface="Times New Roman" panose="02020603050405020304" pitchFamily="18" charset="0"/>
                </a:rPr>
                <a:t> y =     x</a:t>
              </a:r>
              <a:r>
                <a:rPr sz="2400" baseline="30000">
                  <a:latin typeface="Times New Roman" panose="02020603050405020304" pitchFamily="18" charset="0"/>
                </a:rPr>
                <a:t>2</a:t>
              </a:r>
              <a:r>
                <a:rPr sz="2400">
                  <a:latin typeface="Times New Roman" panose="02020603050405020304" pitchFamily="18" charset="0"/>
                </a:rPr>
                <a:t> </a:t>
              </a:r>
              <a:endParaRPr sz="24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38" name="Object 9237"/>
            <p:cNvGraphicFramePr/>
            <p:nvPr/>
          </p:nvGraphicFramePr>
          <p:xfrm>
            <a:off x="3384" y="984"/>
            <a:ext cx="29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384" y="984"/>
                          <a:ext cx="299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3" name="Text Box 9242"/>
          <p:cNvSpPr txBox="1"/>
          <p:nvPr/>
        </p:nvSpPr>
        <p:spPr>
          <a:xfrm>
            <a:off x="4572000" y="3581400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400" b="1">
                <a:latin typeface="Times New Roman" panose="02020603050405020304" pitchFamily="18" charset="0"/>
              </a:rPr>
              <a:t>d/</a:t>
            </a:r>
            <a:r>
              <a:rPr sz="2400">
                <a:latin typeface="Times New Roman" panose="02020603050405020304" pitchFamily="18" charset="0"/>
              </a:rPr>
              <a:t> y = -x</a:t>
            </a:r>
            <a:r>
              <a:rPr sz="2400" baseline="30000">
                <a:latin typeface="Times New Roman" panose="02020603050405020304" pitchFamily="18" charset="0"/>
              </a:rPr>
              <a:t>2</a:t>
            </a:r>
            <a:r>
              <a:rPr sz="2400">
                <a:latin typeface="Times New Roman" panose="02020603050405020304" pitchFamily="18" charset="0"/>
              </a:rPr>
              <a:t>  </a:t>
            </a:r>
            <a:endParaRPr sz="2400">
              <a:latin typeface="Times New Roman" panose="02020603050405020304" pitchFamily="18" charset="0"/>
            </a:endParaRPr>
          </a:p>
        </p:txBody>
      </p:sp>
      <p:sp>
        <p:nvSpPr>
          <p:cNvPr id="9244" name="Text Box 9243"/>
          <p:cNvSpPr txBox="1"/>
          <p:nvPr/>
        </p:nvSpPr>
        <p:spPr>
          <a:xfrm>
            <a:off x="4267200" y="3962400"/>
            <a:ext cx="4876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Hàm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y = ax</a:t>
            </a:r>
            <a:r>
              <a:rPr sz="22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a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nó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sz="22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sz="2200">
                <a:latin typeface="Times New Roman" panose="02020603050405020304" pitchFamily="18" charset="0"/>
              </a:rPr>
              <a:t> </a:t>
            </a:r>
            <a:endParaRPr sz="2200">
              <a:latin typeface="Times New Roman" panose="02020603050405020304" pitchFamily="18" charset="0"/>
            </a:endParaRPr>
          </a:p>
        </p:txBody>
      </p:sp>
      <p:grpSp>
        <p:nvGrpSpPr>
          <p:cNvPr id="9249" name="Group 9248"/>
          <p:cNvGrpSpPr/>
          <p:nvPr/>
        </p:nvGrpSpPr>
        <p:grpSpPr>
          <a:xfrm>
            <a:off x="6897688" y="4413250"/>
            <a:ext cx="4572000" cy="838200"/>
            <a:chOff x="2016" y="3133"/>
            <a:chExt cx="2880" cy="528"/>
          </a:xfrm>
        </p:grpSpPr>
        <p:sp>
          <p:nvSpPr>
            <p:cNvPr id="9245" name="Text Box 9244"/>
            <p:cNvSpPr txBox="1"/>
            <p:nvPr/>
          </p:nvSpPr>
          <p:spPr>
            <a:xfrm>
              <a:off x="2016" y="3264"/>
              <a:ext cx="288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just"/>
              <a:r>
                <a:rPr sz="2400" b="1">
                  <a:latin typeface="Times New Roman" panose="02020603050405020304" pitchFamily="18" charset="0"/>
                </a:rPr>
                <a:t>a = </a:t>
              </a:r>
              <a:r>
                <a:rPr sz="2400">
                  <a:latin typeface="Times New Roman" panose="02020603050405020304" pitchFamily="18" charset="0"/>
                </a:rPr>
                <a:t>  </a:t>
              </a:r>
              <a:endParaRPr sz="24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46" name="Object 9245"/>
            <p:cNvGraphicFramePr/>
            <p:nvPr/>
          </p:nvGraphicFramePr>
          <p:xfrm>
            <a:off x="2356" y="3133"/>
            <a:ext cx="237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5" imgW="152400" imgH="393065" progId="Equation.DSMT4">
                    <p:embed/>
                  </p:oleObj>
                </mc:Choice>
                <mc:Fallback>
                  <p:oleObj name="" r:id="rId5" imgW="152400" imgH="393065" progId="Equation.DSMT4">
                    <p:embed/>
                    <p:pic>
                      <p:nvPicPr>
                        <p:cNvPr id="0" name="Picture 309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356" y="3133"/>
                          <a:ext cx="237" cy="5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50" name="Text Box 9249"/>
          <p:cNvSpPr txBox="1"/>
          <p:nvPr/>
        </p:nvSpPr>
        <p:spPr>
          <a:xfrm>
            <a:off x="6858000" y="5154613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400" b="1">
                <a:latin typeface="Times New Roman" panose="02020603050405020304" pitchFamily="18" charset="0"/>
              </a:rPr>
              <a:t>a = -1</a:t>
            </a:r>
            <a:r>
              <a:rPr sz="2400">
                <a:latin typeface="Times New Roman" panose="02020603050405020304" pitchFamily="18" charset="0"/>
              </a:rPr>
              <a:t>  </a:t>
            </a:r>
            <a:endParaRPr sz="2400">
              <a:latin typeface="Times New Roman" panose="02020603050405020304" pitchFamily="18" charset="0"/>
            </a:endParaRPr>
          </a:p>
        </p:txBody>
      </p:sp>
      <p:sp>
        <p:nvSpPr>
          <p:cNvPr id="9251" name="Rectangles 9250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7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52" name="Rectangles 9251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8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254" name="Straight Connector 9253"/>
          <p:cNvSpPr/>
          <p:nvPr/>
        </p:nvSpPr>
        <p:spPr>
          <a:xfrm>
            <a:off x="4114800" y="795338"/>
            <a:ext cx="0" cy="6019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72" name="Rectangles 927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9271" name="Object 9270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9" imgW="482600" imgH="228600" progId="Equation.DSMT4">
                  <p:embed/>
                </p:oleObj>
              </mc:Choice>
              <mc:Fallback>
                <p:oleObj name="" r:id="rId9" imgW="482600" imgH="228600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4" name="Rectangles 927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9273" name="Object 9272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1" imgW="482600" imgH="228600" progId="Equation.DSMT4">
                  <p:embed/>
                </p:oleObj>
              </mc:Choice>
              <mc:Fallback>
                <p:oleObj name="" r:id="rId11" imgW="482600" imgH="228600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6" name="Rectangles 927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9275" name="Object 9274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2" imgW="482600" imgH="228600" progId="Equation.DSMT4">
                  <p:embed/>
                </p:oleObj>
              </mc:Choice>
              <mc:Fallback>
                <p:oleObj name="" r:id="rId12" imgW="482600" imgH="2286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88" name="Text Box 9287"/>
          <p:cNvSpPr txBox="1"/>
          <p:nvPr/>
        </p:nvSpPr>
        <p:spPr>
          <a:xfrm>
            <a:off x="609600" y="1447800"/>
            <a:ext cx="1828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</a:endParaRPr>
          </a:p>
        </p:txBody>
      </p:sp>
      <p:graphicFrame>
        <p:nvGraphicFramePr>
          <p:cNvPr id="9290" name="Object 9289"/>
          <p:cNvGraphicFramePr/>
          <p:nvPr/>
        </p:nvGraphicFramePr>
        <p:xfrm>
          <a:off x="685800" y="1524000"/>
          <a:ext cx="11430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3" imgW="482600" imgH="228600" progId="Equation.DSMT4">
                  <p:embed/>
                </p:oleObj>
              </mc:Choice>
              <mc:Fallback>
                <p:oleObj name="" r:id="rId13" imgW="482600" imgH="22860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85800" y="1524000"/>
                        <a:ext cx="1143000" cy="541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91" name="Object 9290"/>
          <p:cNvGraphicFramePr/>
          <p:nvPr/>
        </p:nvGraphicFramePr>
        <p:xfrm>
          <a:off x="762000" y="2209800"/>
          <a:ext cx="990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5" imgW="456565" imgH="203200" progId="Equation.DSMT4">
                  <p:embed/>
                </p:oleObj>
              </mc:Choice>
              <mc:Fallback>
                <p:oleObj name="" r:id="rId15" imgW="456565" imgH="2032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62000" y="2209800"/>
                        <a:ext cx="990600" cy="4397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92" name="Object 9291"/>
          <p:cNvGraphicFramePr/>
          <p:nvPr/>
        </p:nvGraphicFramePr>
        <p:xfrm>
          <a:off x="228600" y="2971800"/>
          <a:ext cx="3124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7" imgW="23774400" imgH="6096000" progId="Equation.DSMT4">
                  <p:embed/>
                </p:oleObj>
              </mc:Choice>
              <mc:Fallback>
                <p:oleObj name="" r:id="rId17" imgW="23774400" imgH="609600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28600" y="2971800"/>
                        <a:ext cx="3124200" cy="76200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93" name="Object 9292"/>
          <p:cNvGraphicFramePr/>
          <p:nvPr/>
        </p:nvGraphicFramePr>
        <p:xfrm>
          <a:off x="4648200" y="2895600"/>
          <a:ext cx="19812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9" imgW="850265" imgH="228600" progId="Equation.DSMT4">
                  <p:embed/>
                </p:oleObj>
              </mc:Choice>
              <mc:Fallback>
                <p:oleObj name="" r:id="rId19" imgW="850265" imgH="2286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48200" y="2895600"/>
                        <a:ext cx="1981200" cy="531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7767 L 1.11022E-16 0.4327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11022E-16 4.9792E-6 L 1.11022E-16 0.23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/>
      <p:bldP spid="9243" grpId="1"/>
      <p:bldP spid="9244" grpId="0"/>
      <p:bldP spid="92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Text Box 66561"/>
          <p:cNvSpPr txBox="1"/>
          <p:nvPr/>
        </p:nvSpPr>
        <p:spPr>
          <a:xfrm>
            <a:off x="0" y="784225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6" name="Rectangles 66575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7" name="Rectangles 66576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66579" name="Rectangles 6657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66580" name="Object 66579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482600" imgH="228600" progId="Equation.DSMT4">
                  <p:embed/>
                </p:oleObj>
              </mc:Choice>
              <mc:Fallback>
                <p:oleObj name="" r:id="rId3" imgW="482600" imgH="228600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1" name="Rectangles 6658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66582" name="Object 66581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5" imgW="482600" imgH="228600" progId="Equation.DSMT4">
                  <p:embed/>
                </p:oleObj>
              </mc:Choice>
              <mc:Fallback>
                <p:oleObj name="" r:id="rId5" imgW="482600" imgH="228600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3" name="Rectangles 6658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66584" name="Object 66583"/>
          <p:cNvGraphicFramePr/>
          <p:nvPr/>
        </p:nvGraphicFramePr>
        <p:xfrm>
          <a:off x="0" y="0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6" imgW="482600" imgH="228600" progId="Equation.DSMT4">
                  <p:embed/>
                </p:oleObj>
              </mc:Choice>
              <mc:Fallback>
                <p:oleObj name="" r:id="rId6" imgW="482600" imgH="2286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5775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5" name="Text Box 66584"/>
          <p:cNvSpPr txBox="1"/>
          <p:nvPr/>
        </p:nvSpPr>
        <p:spPr>
          <a:xfrm>
            <a:off x="609600" y="1447800"/>
            <a:ext cx="1828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</a:endParaRPr>
          </a:p>
        </p:txBody>
      </p:sp>
      <p:graphicFrame>
        <p:nvGraphicFramePr>
          <p:cNvPr id="66588" name="Object 66587"/>
          <p:cNvGraphicFramePr/>
          <p:nvPr/>
        </p:nvGraphicFramePr>
        <p:xfrm>
          <a:off x="152400" y="1447800"/>
          <a:ext cx="3124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7" imgW="23774400" imgH="6096000" progId="Equation.DSMT4">
                  <p:embed/>
                </p:oleObj>
              </mc:Choice>
              <mc:Fallback>
                <p:oleObj name="" r:id="rId7" imgW="23774400" imgH="609600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400" y="1447800"/>
                        <a:ext cx="3124200" cy="76200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90" name="Text Box 66589"/>
          <p:cNvSpPr txBox="1"/>
          <p:nvPr/>
        </p:nvSpPr>
        <p:spPr>
          <a:xfrm>
            <a:off x="0" y="2667000"/>
            <a:ext cx="3429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</a:endParaRPr>
          </a:p>
        </p:txBody>
      </p:sp>
      <p:sp>
        <p:nvSpPr>
          <p:cNvPr id="66591" name="Text Box 66590"/>
          <p:cNvSpPr txBox="1"/>
          <p:nvPr/>
        </p:nvSpPr>
        <p:spPr>
          <a:xfrm>
            <a:off x="152400" y="2438400"/>
            <a:ext cx="556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chất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hàm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y = ax</a:t>
            </a:r>
            <a:r>
              <a:rPr sz="2400" b="1" u="sng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 (a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≠0)</a:t>
            </a:r>
            <a:r>
              <a:rPr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1" grpId="0"/>
      <p:bldP spid="6659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Left Arrow 52225"/>
          <p:cNvSpPr/>
          <p:nvPr/>
        </p:nvSpPr>
        <p:spPr>
          <a:xfrm>
            <a:off x="7743825" y="3890963"/>
            <a:ext cx="1066800" cy="381000"/>
          </a:xfrm>
          <a:prstGeom prst="leftArrow">
            <a:avLst>
              <a:gd name="adj1" fmla="val 50000"/>
              <a:gd name="adj2" fmla="val 70000"/>
            </a:avLst>
          </a:prstGeom>
          <a:gradFill rotWithShape="1">
            <a:gsLst>
              <a:gs pos="0">
                <a:srgbClr val="FF00FF"/>
              </a:gs>
              <a:gs pos="100000">
                <a:srgbClr val="00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27" name="Right Arrow 52226"/>
          <p:cNvSpPr/>
          <p:nvPr/>
        </p:nvSpPr>
        <p:spPr>
          <a:xfrm>
            <a:off x="7786688" y="3443288"/>
            <a:ext cx="1066800" cy="381000"/>
          </a:xfrm>
          <a:prstGeom prst="rightArrow">
            <a:avLst>
              <a:gd name="adj1" fmla="val 50000"/>
              <a:gd name="adj2" fmla="val 70000"/>
            </a:avLst>
          </a:prstGeom>
          <a:gradFill rotWithShape="1">
            <a:gsLst>
              <a:gs pos="0">
                <a:srgbClr val="FF00FF"/>
              </a:gs>
              <a:gs pos="100000">
                <a:srgbClr val="00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28" name="Right Arrow 52227"/>
          <p:cNvSpPr/>
          <p:nvPr/>
        </p:nvSpPr>
        <p:spPr>
          <a:xfrm>
            <a:off x="5576888" y="3900488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gradFill rotWithShape="1">
            <a:gsLst>
              <a:gs pos="0">
                <a:srgbClr val="FF00FF"/>
              </a:gs>
              <a:gs pos="100000">
                <a:srgbClr val="00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29" name="Right Arrow 52228"/>
          <p:cNvSpPr/>
          <p:nvPr/>
        </p:nvSpPr>
        <p:spPr>
          <a:xfrm>
            <a:off x="5562600" y="344805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gradFill rotWithShape="1">
            <a:gsLst>
              <a:gs pos="0">
                <a:srgbClr val="FF00FF"/>
              </a:gs>
              <a:gs pos="100000">
                <a:srgbClr val="00FF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30" name="Left Arrow 52229"/>
          <p:cNvSpPr/>
          <p:nvPr/>
        </p:nvSpPr>
        <p:spPr>
          <a:xfrm>
            <a:off x="5630863" y="2438400"/>
            <a:ext cx="990600" cy="457200"/>
          </a:xfrm>
          <a:prstGeom prst="leftArrow">
            <a:avLst>
              <a:gd name="adj1" fmla="val 50000"/>
              <a:gd name="adj2" fmla="val 54166"/>
            </a:avLst>
          </a:prstGeom>
          <a:gradFill rotWithShape="1">
            <a:gsLst>
              <a:gs pos="0">
                <a:srgbClr val="00FF00"/>
              </a:gs>
              <a:gs pos="100000">
                <a:srgbClr val="FF00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31" name="Right Arrow 52230"/>
          <p:cNvSpPr/>
          <p:nvPr/>
        </p:nvSpPr>
        <p:spPr>
          <a:xfrm>
            <a:off x="7626350" y="1939925"/>
            <a:ext cx="1336675" cy="498475"/>
          </a:xfrm>
          <a:prstGeom prst="rightArrow">
            <a:avLst>
              <a:gd name="adj1" fmla="val 50000"/>
              <a:gd name="adj2" fmla="val 67038"/>
            </a:avLst>
          </a:prstGeom>
          <a:gradFill rotWithShape="1">
            <a:gsLst>
              <a:gs pos="0">
                <a:srgbClr val="00FF00"/>
              </a:gs>
              <a:gs pos="100000">
                <a:srgbClr val="FF00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32" name="Right Arrow 52231"/>
          <p:cNvSpPr/>
          <p:nvPr/>
        </p:nvSpPr>
        <p:spPr>
          <a:xfrm>
            <a:off x="7683500" y="2411413"/>
            <a:ext cx="1295400" cy="457200"/>
          </a:xfrm>
          <a:prstGeom prst="rightArrow">
            <a:avLst>
              <a:gd name="adj1" fmla="val 50000"/>
              <a:gd name="adj2" fmla="val 70833"/>
            </a:avLst>
          </a:prstGeom>
          <a:gradFill rotWithShape="1">
            <a:gsLst>
              <a:gs pos="0">
                <a:srgbClr val="00FF00"/>
              </a:gs>
              <a:gs pos="100000">
                <a:srgbClr val="FF00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33" name="Notched Right Arrow 52232"/>
          <p:cNvSpPr/>
          <p:nvPr/>
        </p:nvSpPr>
        <p:spPr>
          <a:xfrm>
            <a:off x="5507038" y="1966913"/>
            <a:ext cx="1295400" cy="533400"/>
          </a:xfrm>
          <a:prstGeom prst="notchedRightArrow">
            <a:avLst>
              <a:gd name="adj1" fmla="val 50000"/>
              <a:gd name="adj2" fmla="val 60714"/>
            </a:avLst>
          </a:prstGeom>
          <a:gradFill rotWithShape="1">
            <a:gsLst>
              <a:gs pos="0">
                <a:srgbClr val="FF00FF"/>
              </a:gs>
              <a:gs pos="100000">
                <a:srgbClr val="00FF00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38" name="Text Box 52237"/>
          <p:cNvSpPr txBox="1"/>
          <p:nvPr/>
        </p:nvSpPr>
        <p:spPr>
          <a:xfrm>
            <a:off x="762000" y="838200"/>
            <a:ext cx="45720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200" err="1">
                <a:latin typeface="Times New Roman" panose="02020603050405020304" pitchFamily="18" charset="0"/>
              </a:rPr>
              <a:t>Xét</a:t>
            </a:r>
            <a:r>
              <a:rPr sz="2200">
                <a:latin typeface="Times New Roman" panose="02020603050405020304" pitchFamily="18" charset="0"/>
              </a:rPr>
              <a:t> </a:t>
            </a:r>
            <a:r>
              <a:rPr sz="2200" err="1">
                <a:latin typeface="Times New Roman" panose="02020603050405020304" pitchFamily="18" charset="0"/>
              </a:rPr>
              <a:t>hai</a:t>
            </a:r>
            <a:r>
              <a:rPr sz="2200">
                <a:latin typeface="Times New Roman" panose="02020603050405020304" pitchFamily="18" charset="0"/>
              </a:rPr>
              <a:t> </a:t>
            </a:r>
            <a:r>
              <a:rPr sz="2200" err="1">
                <a:latin typeface="Times New Roman" panose="02020603050405020304" pitchFamily="18" charset="0"/>
              </a:rPr>
              <a:t>hàm</a:t>
            </a:r>
            <a:r>
              <a:rPr sz="2200">
                <a:latin typeface="Times New Roman" panose="02020603050405020304" pitchFamily="18" charset="0"/>
              </a:rPr>
              <a:t> </a:t>
            </a:r>
            <a:r>
              <a:rPr sz="2200" err="1">
                <a:latin typeface="Times New Roman" panose="02020603050405020304" pitchFamily="18" charset="0"/>
              </a:rPr>
              <a:t>số</a:t>
            </a:r>
            <a:r>
              <a:rPr sz="2200">
                <a:latin typeface="Times New Roman" panose="02020603050405020304" pitchFamily="18" charset="0"/>
              </a:rPr>
              <a:t> </a:t>
            </a:r>
            <a:r>
              <a:rPr sz="2200" err="1">
                <a:latin typeface="Times New Roman" panose="02020603050405020304" pitchFamily="18" charset="0"/>
              </a:rPr>
              <a:t>sau</a:t>
            </a:r>
            <a:r>
              <a:rPr sz="2200">
                <a:latin typeface="Times New Roman" panose="02020603050405020304" pitchFamily="18" charset="0"/>
              </a:rPr>
              <a:t>: y = 2x</a:t>
            </a:r>
            <a:r>
              <a:rPr sz="2200" baseline="30000">
                <a:latin typeface="Times New Roman" panose="02020603050405020304" pitchFamily="18" charset="0"/>
              </a:rPr>
              <a:t>2 </a:t>
            </a:r>
            <a:r>
              <a:rPr sz="2200" err="1">
                <a:latin typeface="Times New Roman" panose="02020603050405020304" pitchFamily="18" charset="0"/>
              </a:rPr>
              <a:t>và</a:t>
            </a:r>
            <a:r>
              <a:rPr sz="2200">
                <a:latin typeface="Times New Roman" panose="02020603050405020304" pitchFamily="18" charset="0"/>
              </a:rPr>
              <a:t> y = -2x</a:t>
            </a:r>
            <a:r>
              <a:rPr sz="2200" baseline="30000">
                <a:latin typeface="Times New Roman" panose="02020603050405020304" pitchFamily="18" charset="0"/>
              </a:rPr>
              <a:t>2</a:t>
            </a:r>
            <a:endParaRPr sz="2200" baseline="30000">
              <a:latin typeface="Times New Roman" panose="02020603050405020304" pitchFamily="18" charset="0"/>
            </a:endParaRPr>
          </a:p>
        </p:txBody>
      </p:sp>
      <p:sp>
        <p:nvSpPr>
          <p:cNvPr id="52239" name="Text Box 52238"/>
          <p:cNvSpPr txBox="1"/>
          <p:nvPr/>
        </p:nvSpPr>
        <p:spPr>
          <a:xfrm>
            <a:off x="533400" y="1143000"/>
            <a:ext cx="838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sz="2200" b="1">
                <a:latin typeface="Times New Roman" panose="02020603050405020304" pitchFamily="18" charset="0"/>
              </a:rPr>
              <a:t>?1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Điền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vào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những</a:t>
            </a:r>
            <a:r>
              <a:rPr sz="2200" i="1">
                <a:latin typeface="Times New Roman" panose="02020603050405020304" pitchFamily="18" charset="0"/>
              </a:rPr>
              <a:t> ô </a:t>
            </a:r>
            <a:r>
              <a:rPr sz="2200" i="1" err="1">
                <a:latin typeface="Times New Roman" panose="02020603050405020304" pitchFamily="18" charset="0"/>
              </a:rPr>
              <a:t>trống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các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giá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trị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tương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ứng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của</a:t>
            </a:r>
            <a:r>
              <a:rPr sz="2200" i="1">
                <a:latin typeface="Times New Roman" panose="02020603050405020304" pitchFamily="18" charset="0"/>
              </a:rPr>
              <a:t> y </a:t>
            </a:r>
            <a:r>
              <a:rPr sz="2200" i="1" err="1">
                <a:latin typeface="Times New Roman" panose="02020603050405020304" pitchFamily="18" charset="0"/>
              </a:rPr>
              <a:t>trong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hai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bảng</a:t>
            </a:r>
            <a:r>
              <a:rPr sz="2200" i="1">
                <a:latin typeface="Times New Roman" panose="02020603050405020304" pitchFamily="18" charset="0"/>
              </a:rPr>
              <a:t> </a:t>
            </a:r>
            <a:r>
              <a:rPr sz="2200" i="1" err="1">
                <a:latin typeface="Times New Roman" panose="02020603050405020304" pitchFamily="18" charset="0"/>
              </a:rPr>
              <a:t>sau</a:t>
            </a:r>
            <a:r>
              <a:rPr sz="2200" i="1">
                <a:latin typeface="Times New Roman" panose="02020603050405020304" pitchFamily="18" charset="0"/>
              </a:rPr>
              <a:t>:</a:t>
            </a:r>
            <a:r>
              <a:rPr sz="2200">
                <a:latin typeface="Times New Roman" panose="02020603050405020304" pitchFamily="18" charset="0"/>
              </a:rPr>
              <a:t> </a:t>
            </a:r>
            <a:endParaRPr sz="2200">
              <a:latin typeface="Times New Roman" panose="02020603050405020304" pitchFamily="18" charset="0"/>
            </a:endParaRPr>
          </a:p>
        </p:txBody>
      </p:sp>
      <p:graphicFrame>
        <p:nvGraphicFramePr>
          <p:cNvPr id="52240" name="Content Placeholder 52239"/>
          <p:cNvGraphicFramePr/>
          <p:nvPr>
            <p:ph/>
          </p:nvPr>
        </p:nvGraphicFramePr>
        <p:xfrm>
          <a:off x="4419600" y="1981200"/>
          <a:ext cx="4572000" cy="911225"/>
        </p:xfrm>
        <a:graphic>
          <a:graphicData uri="http://schemas.openxmlformats.org/drawingml/2006/table">
            <a:tbl>
              <a:tblPr/>
              <a:tblGrid>
                <a:gridCol w="974725"/>
                <a:gridCol w="549275"/>
                <a:gridCol w="533400"/>
                <a:gridCol w="457200"/>
                <a:gridCol w="533400"/>
                <a:gridCol w="495300"/>
                <a:gridCol w="495300"/>
                <a:gridCol w="533400"/>
              </a:tblGrid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x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y=2x</a:t>
                      </a:r>
                      <a:r>
                        <a:rPr sz="2400" baseline="300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18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8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69" name="Text Box 52268"/>
          <p:cNvSpPr txBox="1"/>
          <p:nvPr/>
        </p:nvSpPr>
        <p:spPr>
          <a:xfrm>
            <a:off x="6019800" y="24384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70" name="Text Box 52269"/>
          <p:cNvSpPr txBox="1"/>
          <p:nvPr/>
        </p:nvSpPr>
        <p:spPr>
          <a:xfrm>
            <a:off x="6538913" y="24384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71" name="Text Box 52270"/>
          <p:cNvSpPr txBox="1"/>
          <p:nvPr/>
        </p:nvSpPr>
        <p:spPr>
          <a:xfrm>
            <a:off x="7065963" y="2424113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72" name="Text Box 52271"/>
          <p:cNvSpPr txBox="1"/>
          <p:nvPr/>
        </p:nvSpPr>
        <p:spPr>
          <a:xfrm>
            <a:off x="7543800" y="24384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73" name="Text Box 52272"/>
          <p:cNvSpPr txBox="1"/>
          <p:nvPr/>
        </p:nvSpPr>
        <p:spPr>
          <a:xfrm>
            <a:off x="8458200" y="2438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2274" name="Table 52273"/>
          <p:cNvGraphicFramePr/>
          <p:nvPr/>
        </p:nvGraphicFramePr>
        <p:xfrm>
          <a:off x="4191000" y="3352800"/>
          <a:ext cx="4953000" cy="911225"/>
        </p:xfrm>
        <a:graphic>
          <a:graphicData uri="http://schemas.openxmlformats.org/drawingml/2006/table">
            <a:tbl>
              <a:tblPr/>
              <a:tblGrid>
                <a:gridCol w="1095375"/>
                <a:gridCol w="658813"/>
                <a:gridCol w="560387"/>
                <a:gridCol w="481013"/>
                <a:gridCol w="558800"/>
                <a:gridCol w="519112"/>
                <a:gridCol w="520700"/>
                <a:gridCol w="558800"/>
              </a:tblGrid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x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y=-2x</a:t>
                      </a:r>
                      <a:r>
                        <a:rPr sz="2400" baseline="300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-18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-8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303" name="Text Box 52302"/>
          <p:cNvSpPr txBox="1"/>
          <p:nvPr/>
        </p:nvSpPr>
        <p:spPr>
          <a:xfrm>
            <a:off x="6005513" y="3857625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-8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04" name="Text Box 52303"/>
          <p:cNvSpPr txBox="1"/>
          <p:nvPr/>
        </p:nvSpPr>
        <p:spPr>
          <a:xfrm>
            <a:off x="6503988" y="3871913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-2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05" name="Text Box 52304"/>
          <p:cNvSpPr txBox="1"/>
          <p:nvPr/>
        </p:nvSpPr>
        <p:spPr>
          <a:xfrm>
            <a:off x="7078663" y="3871913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06" name="Text Box 52305"/>
          <p:cNvSpPr txBox="1"/>
          <p:nvPr/>
        </p:nvSpPr>
        <p:spPr>
          <a:xfrm>
            <a:off x="7550150" y="3843338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-2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07" name="Text Box 52306"/>
          <p:cNvSpPr txBox="1"/>
          <p:nvPr/>
        </p:nvSpPr>
        <p:spPr>
          <a:xfrm>
            <a:off x="8499475" y="382905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-18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08" name="Rectangles 52307"/>
          <p:cNvSpPr/>
          <p:nvPr/>
        </p:nvSpPr>
        <p:spPr>
          <a:xfrm>
            <a:off x="6934200" y="1981200"/>
            <a:ext cx="2209800" cy="914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309" name="Rectangles 52308"/>
          <p:cNvSpPr/>
          <p:nvPr/>
        </p:nvSpPr>
        <p:spPr>
          <a:xfrm>
            <a:off x="5389563" y="1984375"/>
            <a:ext cx="2085975" cy="914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310" name="Rectangles 52309"/>
          <p:cNvSpPr/>
          <p:nvPr/>
        </p:nvSpPr>
        <p:spPr>
          <a:xfrm>
            <a:off x="6948488" y="3357563"/>
            <a:ext cx="2195512" cy="914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311" name="Rectangles 52310"/>
          <p:cNvSpPr/>
          <p:nvPr/>
        </p:nvSpPr>
        <p:spPr>
          <a:xfrm>
            <a:off x="5334000" y="3357563"/>
            <a:ext cx="2209800" cy="914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317" name="Rectangles 52316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318" name="Rectangles 52317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2319" name="Text Box 52318"/>
          <p:cNvSpPr txBox="1"/>
          <p:nvPr/>
        </p:nvSpPr>
        <p:spPr>
          <a:xfrm>
            <a:off x="762000" y="4343400"/>
            <a:ext cx="81534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latin typeface="Times New Roman" panose="02020603050405020304" pitchFamily="18" charset="0"/>
              </a:rPr>
              <a:t>?2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Đối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với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mỗi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, </a:t>
            </a:r>
            <a:r>
              <a:rPr err="1">
                <a:latin typeface="Times New Roman" panose="02020603050405020304" pitchFamily="18" charset="0"/>
              </a:rPr>
              <a:t>nhờ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bảng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các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vừa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được</a:t>
            </a:r>
            <a:r>
              <a:rPr>
                <a:latin typeface="Times New Roman" panose="02020603050405020304" pitchFamily="18" charset="0"/>
              </a:rPr>
              <a:t>, </a:t>
            </a:r>
            <a:r>
              <a:rPr err="1">
                <a:latin typeface="Times New Roman" panose="02020603050405020304" pitchFamily="18" charset="0"/>
              </a:rPr>
              <a:t>hãy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cho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biết</a:t>
            </a:r>
            <a:r>
              <a:rPr>
                <a:latin typeface="Times New Roman" panose="02020603050405020304" pitchFamily="18" charset="0"/>
              </a:rPr>
              <a:t>:</a:t>
            </a:r>
            <a:endParaRPr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har char="-"/>
            </a:pP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tăng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luôn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thì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tương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ứng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y </a:t>
            </a:r>
            <a:r>
              <a:rPr err="1">
                <a:latin typeface="Times New Roman" panose="02020603050405020304" pitchFamily="18" charset="0"/>
              </a:rPr>
              <a:t>tăng</a:t>
            </a:r>
            <a:r>
              <a:rPr>
                <a:latin typeface="Times New Roman" panose="02020603050405020304" pitchFamily="18" charset="0"/>
              </a:rPr>
              <a:t> hay </a:t>
            </a:r>
            <a:r>
              <a:rPr err="1">
                <a:latin typeface="Times New Roman" panose="02020603050405020304" pitchFamily="18" charset="0"/>
              </a:rPr>
              <a:t>giảm</a:t>
            </a:r>
            <a:r>
              <a:rPr>
                <a:latin typeface="Times New Roman" panose="02020603050405020304" pitchFamily="18" charset="0"/>
              </a:rPr>
              <a:t>?</a:t>
            </a:r>
            <a:endParaRPr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har char="-"/>
            </a:pP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tăng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luôn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thì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tương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ứng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y </a:t>
            </a:r>
            <a:r>
              <a:rPr err="1">
                <a:latin typeface="Times New Roman" panose="02020603050405020304" pitchFamily="18" charset="0"/>
              </a:rPr>
              <a:t>tăng</a:t>
            </a:r>
            <a:r>
              <a:rPr>
                <a:latin typeface="Times New Roman" panose="02020603050405020304" pitchFamily="18" charset="0"/>
              </a:rPr>
              <a:t> hay </a:t>
            </a:r>
            <a:r>
              <a:rPr err="1">
                <a:latin typeface="Times New Roman" panose="02020603050405020304" pitchFamily="18" charset="0"/>
              </a:rPr>
              <a:t>giảm</a:t>
            </a:r>
            <a:r>
              <a:rPr>
                <a:latin typeface="Times New Roman" panose="02020603050405020304" pitchFamily="18" charset="0"/>
              </a:rPr>
              <a:t>?</a:t>
            </a:r>
            <a:endParaRPr>
              <a:latin typeface="Times New Roman" panose="02020603050405020304" pitchFamily="18" charset="0"/>
            </a:endParaRPr>
          </a:p>
        </p:txBody>
      </p:sp>
      <p:grpSp>
        <p:nvGrpSpPr>
          <p:cNvPr id="52320" name="Group 52319"/>
          <p:cNvGrpSpPr/>
          <p:nvPr/>
        </p:nvGrpSpPr>
        <p:grpSpPr>
          <a:xfrm>
            <a:off x="2362200" y="1981200"/>
            <a:ext cx="2057400" cy="990600"/>
            <a:chOff x="912" y="3264"/>
            <a:chExt cx="1296" cy="624"/>
          </a:xfrm>
        </p:grpSpPr>
        <p:sp>
          <p:nvSpPr>
            <p:cNvPr id="52321" name="Right Arrow 52320"/>
            <p:cNvSpPr/>
            <p:nvPr/>
          </p:nvSpPr>
          <p:spPr>
            <a:xfrm>
              <a:off x="912" y="3264"/>
              <a:ext cx="1296" cy="624"/>
            </a:xfrm>
            <a:prstGeom prst="rightArrow">
              <a:avLst>
                <a:gd name="adj1" fmla="val 50000"/>
                <a:gd name="adj2" fmla="val 51923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22" name="Text Box 52321"/>
            <p:cNvSpPr txBox="1"/>
            <p:nvPr/>
          </p:nvSpPr>
          <p:spPr>
            <a:xfrm>
              <a:off x="1008" y="3456"/>
              <a:ext cx="110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err="1">
                  <a:latin typeface="Times New Roman" panose="02020603050405020304" pitchFamily="18" charset="0"/>
                </a:rPr>
                <a:t>Nhóm</a:t>
              </a:r>
              <a:r>
                <a:rPr>
                  <a:latin typeface="Times New Roman" panose="02020603050405020304" pitchFamily="18" charset="0"/>
                </a:rPr>
                <a:t> 1;3;5</a:t>
              </a:r>
              <a:endParaRPr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2323" name="Group 52322"/>
          <p:cNvGrpSpPr/>
          <p:nvPr/>
        </p:nvGrpSpPr>
        <p:grpSpPr>
          <a:xfrm>
            <a:off x="2057400" y="3276600"/>
            <a:ext cx="2057400" cy="990600"/>
            <a:chOff x="912" y="3264"/>
            <a:chExt cx="1296" cy="624"/>
          </a:xfrm>
        </p:grpSpPr>
        <p:sp>
          <p:nvSpPr>
            <p:cNvPr id="52324" name="Right Arrow 52323"/>
            <p:cNvSpPr/>
            <p:nvPr/>
          </p:nvSpPr>
          <p:spPr>
            <a:xfrm>
              <a:off x="912" y="3264"/>
              <a:ext cx="1296" cy="624"/>
            </a:xfrm>
            <a:prstGeom prst="rightArrow">
              <a:avLst>
                <a:gd name="adj1" fmla="val 50000"/>
                <a:gd name="adj2" fmla="val 51923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25" name="Text Box 52324"/>
            <p:cNvSpPr txBox="1"/>
            <p:nvPr/>
          </p:nvSpPr>
          <p:spPr>
            <a:xfrm>
              <a:off x="1008" y="3456"/>
              <a:ext cx="110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err="1">
                  <a:latin typeface="Times New Roman" panose="02020603050405020304" pitchFamily="18" charset="0"/>
                </a:rPr>
                <a:t>Nhóm</a:t>
              </a:r>
              <a:r>
                <a:rPr>
                  <a:latin typeface="Times New Roman" panose="02020603050405020304" pitchFamily="18" charset="0"/>
                </a:rPr>
                <a:t> 2;4;6</a:t>
              </a:r>
              <a:endParaRPr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2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52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52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7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7" dur="500"/>
                                        <p:tgtEl>
                                          <p:spTgt spid="52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5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8" grpId="0"/>
      <p:bldP spid="52239" grpId="0"/>
      <p:bldP spid="52269" grpId="0"/>
      <p:bldP spid="52270" grpId="0"/>
      <p:bldP spid="52271" grpId="0"/>
      <p:bldP spid="52272" grpId="0"/>
      <p:bldP spid="52273" grpId="0"/>
      <p:bldP spid="52303" grpId="0"/>
      <p:bldP spid="52304" grpId="0"/>
      <p:bldP spid="52305" grpId="0"/>
      <p:bldP spid="52306" grpId="0"/>
      <p:bldP spid="52307" grpId="0"/>
      <p:bldP spid="523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Text Box 13315"/>
          <p:cNvSpPr txBox="1"/>
          <p:nvPr/>
        </p:nvSpPr>
        <p:spPr>
          <a:xfrm>
            <a:off x="0" y="784225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1" name="Text Box 13320"/>
          <p:cNvSpPr txBox="1"/>
          <p:nvPr/>
        </p:nvSpPr>
        <p:spPr>
          <a:xfrm>
            <a:off x="228600" y="1219200"/>
            <a:ext cx="24749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sz="2800">
                <a:solidFill>
                  <a:srgbClr val="0000FF"/>
                </a:solidFill>
                <a:latin typeface="Times New Roman" panose="02020603050405020304" pitchFamily="18" charset="0"/>
              </a:rPr>
              <a:t>y = ax</a:t>
            </a:r>
            <a:r>
              <a:rPr sz="2800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sz="2800">
                <a:solidFill>
                  <a:srgbClr val="0000FF"/>
                </a:solidFill>
                <a:latin typeface="Times New Roman" panose="02020603050405020304" pitchFamily="18" charset="0"/>
              </a:rPr>
              <a:t>(a </a:t>
            </a:r>
            <a:r>
              <a:rPr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 0)</a:t>
            </a:r>
            <a:endParaRPr sz="2800" baseline="3000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26" name="Text Box 13325"/>
          <p:cNvSpPr txBox="1"/>
          <p:nvPr/>
        </p:nvSpPr>
        <p:spPr>
          <a:xfrm>
            <a:off x="0" y="16764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chất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hàm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u="sng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y = ax</a:t>
            </a:r>
            <a:r>
              <a:rPr b="1" u="sng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 (a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≠0)</a:t>
            </a:r>
            <a:r>
              <a:rPr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70" name="Text Box 13469"/>
          <p:cNvSpPr txBox="1"/>
          <p:nvPr/>
        </p:nvSpPr>
        <p:spPr>
          <a:xfrm>
            <a:off x="0" y="2209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 u="sng" err="1">
                <a:latin typeface="Times New Roman" panose="02020603050405020304" pitchFamily="18" charset="0"/>
              </a:rPr>
              <a:t>a)Tập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xác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định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của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hàm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số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là</a:t>
            </a:r>
            <a:r>
              <a:rPr b="1" u="sng">
                <a:latin typeface="Times New Roman" panose="02020603050405020304" pitchFamily="18" charset="0"/>
              </a:rPr>
              <a:t> R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13472" name="Text Box 13471"/>
          <p:cNvSpPr txBox="1"/>
          <p:nvPr/>
        </p:nvSpPr>
        <p:spPr>
          <a:xfrm>
            <a:off x="0" y="27432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 u="sng">
                <a:latin typeface="Times New Roman" panose="02020603050405020304" pitchFamily="18" charset="0"/>
              </a:rPr>
              <a:t>b) </a:t>
            </a:r>
            <a:r>
              <a:rPr b="1" u="sng" err="1">
                <a:latin typeface="Times New Roman" panose="02020603050405020304" pitchFamily="18" charset="0"/>
              </a:rPr>
              <a:t>Tính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chất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biến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thiên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của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hàm</a:t>
            </a:r>
            <a:r>
              <a:rPr b="1" u="sng">
                <a:latin typeface="Times New Roman" panose="02020603050405020304" pitchFamily="18" charset="0"/>
              </a:rPr>
              <a:t> </a:t>
            </a:r>
            <a:r>
              <a:rPr b="1" u="sng" err="1">
                <a:latin typeface="Times New Roman" panose="02020603050405020304" pitchFamily="18" charset="0"/>
              </a:rPr>
              <a:t>số</a:t>
            </a:r>
            <a:r>
              <a:rPr b="1" u="sng">
                <a:latin typeface="Times New Roman" panose="02020603050405020304" pitchFamily="18" charset="0"/>
              </a:rPr>
              <a:t>:</a:t>
            </a:r>
            <a:endParaRPr b="1" u="sng">
              <a:latin typeface="Times New Roman" panose="02020603050405020304" pitchFamily="18" charset="0"/>
            </a:endParaRPr>
          </a:p>
        </p:txBody>
      </p:sp>
      <p:sp>
        <p:nvSpPr>
          <p:cNvPr id="13473" name="Text Box 13472"/>
          <p:cNvSpPr txBox="1"/>
          <p:nvPr/>
        </p:nvSpPr>
        <p:spPr>
          <a:xfrm>
            <a:off x="0" y="3200400"/>
            <a:ext cx="8991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</a:t>
            </a:r>
            <a:r>
              <a:rPr err="1">
                <a:latin typeface="Times New Roman" panose="02020603050405020304" pitchFamily="18" charset="0"/>
              </a:rPr>
              <a:t>Nếu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a&gt;0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thì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hàm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nghịch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x&lt;0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và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x&gt;0</a:t>
            </a:r>
            <a:r>
              <a:rPr>
                <a:latin typeface="Times New Roman" panose="02020603050405020304" pitchFamily="18" charset="0"/>
              </a:rPr>
              <a:t> 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13475" name="Text Box 13474"/>
          <p:cNvSpPr txBox="1"/>
          <p:nvPr/>
        </p:nvSpPr>
        <p:spPr>
          <a:xfrm>
            <a:off x="0" y="3810000"/>
            <a:ext cx="8458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</a:t>
            </a:r>
            <a:r>
              <a:rPr err="1">
                <a:latin typeface="Times New Roman" panose="02020603050405020304" pitchFamily="18" charset="0"/>
              </a:rPr>
              <a:t>Nếu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a&lt;0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thì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hàm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x&lt;0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và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nghịch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khi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>
                <a:solidFill>
                  <a:srgbClr val="FF0000"/>
                </a:solidFill>
                <a:latin typeface="Times New Roman" panose="02020603050405020304" pitchFamily="18" charset="0"/>
              </a:rPr>
              <a:t>x&gt;0</a:t>
            </a:r>
            <a:r>
              <a:rPr>
                <a:latin typeface="Times New Roman" panose="02020603050405020304" pitchFamily="18" charset="0"/>
              </a:rPr>
              <a:t> 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13485" name="Rectangles 13484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86" name="Rectangles 13485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4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4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6" grpId="0"/>
      <p:bldP spid="13470" grpId="0"/>
      <p:bldP spid="13472" grpId="0"/>
      <p:bldP spid="13473" grpId="0"/>
      <p:bldP spid="134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3261" name="Table 53260"/>
          <p:cNvGraphicFramePr/>
          <p:nvPr/>
        </p:nvGraphicFramePr>
        <p:xfrm>
          <a:off x="838200" y="1981200"/>
          <a:ext cx="4572000" cy="914400"/>
        </p:xfrm>
        <a:graphic>
          <a:graphicData uri="http://schemas.openxmlformats.org/drawingml/2006/table">
            <a:tbl>
              <a:tblPr/>
              <a:tblGrid>
                <a:gridCol w="974725"/>
                <a:gridCol w="549275"/>
                <a:gridCol w="533400"/>
                <a:gridCol w="457200"/>
                <a:gridCol w="533400"/>
                <a:gridCol w="495300"/>
                <a:gridCol w="495300"/>
                <a:gridCol w="533400"/>
              </a:tblGrid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x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y=2x</a:t>
                      </a:r>
                      <a:r>
                        <a:rPr sz="2400" baseline="300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18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18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90" name="Table 53289"/>
          <p:cNvGraphicFramePr/>
          <p:nvPr/>
        </p:nvGraphicFramePr>
        <p:xfrm>
          <a:off x="609600" y="4191000"/>
          <a:ext cx="4946650" cy="911225"/>
        </p:xfrm>
        <a:graphic>
          <a:graphicData uri="http://schemas.openxmlformats.org/drawingml/2006/table">
            <a:tbl>
              <a:tblPr/>
              <a:tblGrid>
                <a:gridCol w="1143000"/>
                <a:gridCol w="582613"/>
                <a:gridCol w="560387"/>
                <a:gridCol w="463550"/>
                <a:gridCol w="549275"/>
                <a:gridCol w="509588"/>
                <a:gridCol w="512762"/>
                <a:gridCol w="625475"/>
              </a:tblGrid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x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y=-2x</a:t>
                      </a:r>
                      <a:r>
                        <a:rPr sz="2400" baseline="300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0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-18</a:t>
                      </a:r>
                      <a:endParaRPr lang="en-US" sz="20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-18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19" name="Text Box 53318"/>
          <p:cNvSpPr txBox="1"/>
          <p:nvPr/>
        </p:nvSpPr>
        <p:spPr>
          <a:xfrm>
            <a:off x="533400" y="838200"/>
            <a:ext cx="86106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>
                <a:latin typeface="Times New Roman" panose="02020603050405020304" pitchFamily="18" charset="0"/>
              </a:rPr>
              <a:t>?3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Đối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với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hàm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số</a:t>
            </a:r>
            <a:r>
              <a:rPr i="1">
                <a:latin typeface="Times New Roman" panose="02020603050405020304" pitchFamily="18" charset="0"/>
              </a:rPr>
              <a:t> y = 2x</a:t>
            </a:r>
            <a:r>
              <a:rPr i="1" baseline="30000">
                <a:latin typeface="Times New Roman" panose="02020603050405020304" pitchFamily="18" charset="0"/>
              </a:rPr>
              <a:t>2,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x </a:t>
            </a:r>
            <a:r>
              <a:rPr>
                <a:solidFill>
                  <a:srgbClr val="0000FF"/>
                </a:solidFill>
                <a:latin typeface="Times New Roman" panose="02020603050405020304" pitchFamily="18" charset="0"/>
              </a:rPr>
              <a:t>≠ 0 ,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giá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trị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y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dương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hay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âm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?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x =0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?-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Tương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đối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hàm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i="1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i="1">
                <a:solidFill>
                  <a:srgbClr val="0000FF"/>
                </a:solidFill>
                <a:latin typeface="Times New Roman" panose="02020603050405020304" pitchFamily="18" charset="0"/>
              </a:rPr>
              <a:t> y = - 2x</a:t>
            </a:r>
            <a:r>
              <a:rPr i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i="1" baseline="30000">
              <a:latin typeface="Times New Roman" panose="02020603050405020304" pitchFamily="18" charset="0"/>
            </a:endParaRPr>
          </a:p>
        </p:txBody>
      </p:sp>
      <p:sp>
        <p:nvSpPr>
          <p:cNvPr id="53320" name="Text Box 53319"/>
          <p:cNvSpPr txBox="1"/>
          <p:nvPr/>
        </p:nvSpPr>
        <p:spPr>
          <a:xfrm>
            <a:off x="838200" y="2971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x </a:t>
            </a:r>
            <a:r>
              <a:rPr i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i="1">
                <a:latin typeface="Times New Roman" panose="02020603050405020304" pitchFamily="18" charset="0"/>
              </a:rPr>
              <a:t> 0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b="1" i="1">
                <a:solidFill>
                  <a:srgbClr val="FF0000"/>
                </a:solidFill>
                <a:latin typeface="Times New Roman" panose="02020603050405020304" pitchFamily="18" charset="0"/>
              </a:rPr>
              <a:t>y </a:t>
            </a:r>
            <a:r>
              <a:rPr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r>
              <a:rPr i="1">
                <a:latin typeface="Times New Roman" panose="02020603050405020304" pitchFamily="18" charset="0"/>
              </a:rPr>
              <a:t>.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53321" name="Text Box 53320"/>
          <p:cNvSpPr txBox="1"/>
          <p:nvPr/>
        </p:nvSpPr>
        <p:spPr>
          <a:xfrm>
            <a:off x="838200" y="3352800"/>
            <a:ext cx="266541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x = 0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thì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y = 0</a:t>
            </a:r>
            <a:endParaRPr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322" name="Text Box 53321"/>
          <p:cNvSpPr txBox="1"/>
          <p:nvPr/>
        </p:nvSpPr>
        <p:spPr>
          <a:xfrm>
            <a:off x="838200" y="3733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>
                <a:latin typeface="Times New Roman" panose="02020603050405020304" pitchFamily="18" charset="0"/>
              </a:rPr>
              <a:t> y = 0 </a:t>
            </a:r>
            <a:r>
              <a:rPr i="1" err="1">
                <a:latin typeface="Times New Roman" panose="02020603050405020304" pitchFamily="18" charset="0"/>
              </a:rPr>
              <a:t>là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nhỏ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nhất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hàm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số</a:t>
            </a:r>
            <a:endParaRPr i="1">
              <a:latin typeface="Times New Roman" panose="02020603050405020304" pitchFamily="18" charset="0"/>
            </a:endParaRPr>
          </a:p>
        </p:txBody>
      </p:sp>
      <p:sp>
        <p:nvSpPr>
          <p:cNvPr id="53323" name="Text Box 53322"/>
          <p:cNvSpPr txBox="1"/>
          <p:nvPr/>
        </p:nvSpPr>
        <p:spPr>
          <a:xfrm>
            <a:off x="762000" y="5257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x </a:t>
            </a:r>
            <a:r>
              <a:rPr i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i="1">
                <a:latin typeface="Times New Roman" panose="02020603050405020304" pitchFamily="18" charset="0"/>
              </a:rPr>
              <a:t> 0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b="1" i="1">
                <a:solidFill>
                  <a:srgbClr val="FF0000"/>
                </a:solidFill>
                <a:latin typeface="Times New Roman" panose="02020603050405020304" pitchFamily="18" charset="0"/>
              </a:rPr>
              <a:t>y </a:t>
            </a:r>
            <a:r>
              <a:rPr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324" name="Text Box 53323"/>
          <p:cNvSpPr txBox="1"/>
          <p:nvPr/>
        </p:nvSpPr>
        <p:spPr>
          <a:xfrm>
            <a:off x="762000" y="5638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x = 0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thì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y = 0</a:t>
            </a:r>
            <a:endParaRPr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325" name="Text Box 53324"/>
          <p:cNvSpPr txBox="1"/>
          <p:nvPr/>
        </p:nvSpPr>
        <p:spPr>
          <a:xfrm>
            <a:off x="685800" y="6019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>
                <a:latin typeface="Times New Roman" panose="02020603050405020304" pitchFamily="18" charset="0"/>
              </a:rPr>
              <a:t> y = 0 </a:t>
            </a:r>
            <a:r>
              <a:rPr i="1" err="1">
                <a:latin typeface="Times New Roman" panose="02020603050405020304" pitchFamily="18" charset="0"/>
              </a:rPr>
              <a:t>là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lớn</a:t>
            </a:r>
            <a:r>
              <a:rPr i="1">
                <a:latin typeface="Times New Roman" panose="02020603050405020304" pitchFamily="18" charset="0"/>
              </a:rPr>
              <a:t>  </a:t>
            </a:r>
            <a:r>
              <a:rPr i="1" err="1">
                <a:latin typeface="Times New Roman" panose="02020603050405020304" pitchFamily="18" charset="0"/>
              </a:rPr>
              <a:t>nhất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hàm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số</a:t>
            </a:r>
            <a:endParaRPr i="1">
              <a:latin typeface="Times New Roman" panose="02020603050405020304" pitchFamily="18" charset="0"/>
            </a:endParaRPr>
          </a:p>
        </p:txBody>
      </p:sp>
      <p:sp>
        <p:nvSpPr>
          <p:cNvPr id="53329" name="Rectangles 53328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330" name="Rectangles 53329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3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19" grpId="0"/>
      <p:bldP spid="53320" grpId="0"/>
      <p:bldP spid="53321" grpId="0"/>
      <p:bldP spid="53322" grpId="0"/>
      <p:bldP spid="53323" grpId="0"/>
      <p:bldP spid="53324" grpId="0"/>
      <p:bldP spid="533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0418" name="Table 60417"/>
          <p:cNvGraphicFramePr/>
          <p:nvPr/>
        </p:nvGraphicFramePr>
        <p:xfrm>
          <a:off x="838200" y="1981200"/>
          <a:ext cx="6477000" cy="1066800"/>
        </p:xfrm>
        <a:graphic>
          <a:graphicData uri="http://schemas.openxmlformats.org/drawingml/2006/table">
            <a:tbl>
              <a:tblPr/>
              <a:tblGrid>
                <a:gridCol w="1381125"/>
                <a:gridCol w="777875"/>
                <a:gridCol w="755650"/>
                <a:gridCol w="647700"/>
                <a:gridCol w="755650"/>
                <a:gridCol w="701675"/>
                <a:gridCol w="701675"/>
                <a:gridCol w="755650"/>
              </a:tblGrid>
              <a:tr h="5318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0447" name="Table 60446"/>
          <p:cNvGraphicFramePr/>
          <p:nvPr/>
        </p:nvGraphicFramePr>
        <p:xfrm>
          <a:off x="609600" y="4191000"/>
          <a:ext cx="7391400" cy="1066800"/>
        </p:xfrm>
        <a:graphic>
          <a:graphicData uri="http://schemas.openxmlformats.org/drawingml/2006/table">
            <a:tbl>
              <a:tblPr/>
              <a:tblGrid>
                <a:gridCol w="1706563"/>
                <a:gridCol w="871537"/>
                <a:gridCol w="838200"/>
                <a:gridCol w="692150"/>
                <a:gridCol w="820738"/>
                <a:gridCol w="762000"/>
                <a:gridCol w="766762"/>
                <a:gridCol w="933450"/>
              </a:tblGrid>
              <a:tr h="533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-1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1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2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>
                          <a:latin typeface="Times New Roman" panose="02020603050405020304" pitchFamily="18" charset="0"/>
                        </a:rPr>
                        <a:t>3</a:t>
                      </a: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0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76" name="Text Box 60475"/>
          <p:cNvSpPr txBox="1"/>
          <p:nvPr/>
        </p:nvSpPr>
        <p:spPr>
          <a:xfrm>
            <a:off x="533400" y="838200"/>
            <a:ext cx="86106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b="1">
                <a:latin typeface="Times New Roman" panose="02020603050405020304" pitchFamily="18" charset="0"/>
              </a:rPr>
              <a:t>?4 </a:t>
            </a:r>
            <a:r>
              <a:rPr err="1">
                <a:latin typeface="Times New Roman" panose="02020603050405020304" pitchFamily="18" charset="0"/>
              </a:rPr>
              <a:t>Cho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hai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hàm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số</a:t>
            </a:r>
            <a:r>
              <a:rPr>
                <a:latin typeface="Times New Roman" panose="02020603050405020304" pitchFamily="18" charset="0"/>
              </a:rPr>
              <a:t>                                 </a:t>
            </a:r>
            <a:r>
              <a:rPr err="1">
                <a:latin typeface="Times New Roman" panose="02020603050405020304" pitchFamily="18" charset="0"/>
              </a:rPr>
              <a:t>và</a:t>
            </a:r>
            <a:r>
              <a:rPr>
                <a:latin typeface="Times New Roman" panose="02020603050405020304" pitchFamily="18" charset="0"/>
              </a:rPr>
              <a:t>                              . </a:t>
            </a:r>
            <a:r>
              <a:rPr err="1">
                <a:latin typeface="Times New Roman" panose="02020603050405020304" pitchFamily="18" charset="0"/>
              </a:rPr>
              <a:t>Tính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các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giá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trị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tương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ứng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của</a:t>
            </a:r>
            <a:r>
              <a:rPr>
                <a:latin typeface="Times New Roman" panose="02020603050405020304" pitchFamily="18" charset="0"/>
              </a:rPr>
              <a:t> y </a:t>
            </a:r>
            <a:r>
              <a:rPr err="1">
                <a:latin typeface="Times New Roman" panose="02020603050405020304" pitchFamily="18" charset="0"/>
              </a:rPr>
              <a:t>rồi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điền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vào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các</a:t>
            </a:r>
            <a:r>
              <a:rPr>
                <a:latin typeface="Times New Roman" panose="02020603050405020304" pitchFamily="18" charset="0"/>
              </a:rPr>
              <a:t> ô </a:t>
            </a:r>
            <a:r>
              <a:rPr err="1">
                <a:latin typeface="Times New Roman" panose="02020603050405020304" pitchFamily="18" charset="0"/>
              </a:rPr>
              <a:t>trống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tương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ứng</a:t>
            </a:r>
            <a:r>
              <a:rPr>
                <a:latin typeface="Times New Roman" panose="02020603050405020304" pitchFamily="18" charset="0"/>
              </a:rPr>
              <a:t> ở </a:t>
            </a:r>
            <a:r>
              <a:rPr err="1">
                <a:latin typeface="Times New Roman" panose="02020603050405020304" pitchFamily="18" charset="0"/>
              </a:rPr>
              <a:t>hai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bảng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sau</a:t>
            </a:r>
            <a:r>
              <a:rPr>
                <a:latin typeface="Times New Roman" panose="02020603050405020304" pitchFamily="18" charset="0"/>
              </a:rPr>
              <a:t>; </a:t>
            </a:r>
            <a:r>
              <a:rPr err="1">
                <a:latin typeface="Times New Roman" panose="02020603050405020304" pitchFamily="18" charset="0"/>
              </a:rPr>
              <a:t>kiểm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nghiệm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lại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nhận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xét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nói</a:t>
            </a:r>
            <a:r>
              <a:rPr>
                <a:latin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</a:rPr>
              <a:t>trên</a:t>
            </a:r>
            <a:endParaRPr baseline="30000">
              <a:latin typeface="Times New Roman" panose="02020603050405020304" pitchFamily="18" charset="0"/>
            </a:endParaRPr>
          </a:p>
        </p:txBody>
      </p:sp>
      <p:sp>
        <p:nvSpPr>
          <p:cNvPr id="60483" name="Rectangles 60482" descr="Brown marble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blipFill rotWithShape="1">
            <a:blip r:embed="rId1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000" b="1" err="1">
                <a:solidFill>
                  <a:srgbClr val="00FF00"/>
                </a:solidFill>
                <a:latin typeface="Times New Roman" panose="02020603050405020304" pitchFamily="18" charset="0"/>
              </a:rPr>
              <a:t>Chương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IV: HÀM SỐ y = ax</a:t>
            </a:r>
            <a:r>
              <a:rPr sz="2000" b="1" baseline="3000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 (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</a:rPr>
              <a:t>a </a:t>
            </a:r>
            <a:r>
              <a:rPr sz="2000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 PH</a:t>
            </a:r>
            <a:r>
              <a:rPr sz="2000" b="1">
                <a:solidFill>
                  <a:srgbClr val="00FF00"/>
                </a:solidFill>
                <a:latin typeface="Times New Roman" panose="02020603050405020304" pitchFamily="18" charset="0"/>
              </a:rPr>
              <a:t>ƯƠNG TRÌNH BẬC HAI MỘT ẨN</a:t>
            </a:r>
            <a:endParaRPr sz="20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84" name="Rectangles 60483" descr="Newsprint"/>
          <p:cNvSpPr/>
          <p:nvPr/>
        </p:nvSpPr>
        <p:spPr>
          <a:xfrm>
            <a:off x="0" y="414338"/>
            <a:ext cx="9144000" cy="3254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TIẾT 47: HÀM SỐ y = ax</a:t>
            </a:r>
            <a:r>
              <a:rPr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 (a 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≠ 0)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60485" name="Object 60484"/>
          <p:cNvGraphicFramePr/>
          <p:nvPr/>
        </p:nvGraphicFramePr>
        <p:xfrm>
          <a:off x="2743200" y="762000"/>
          <a:ext cx="160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3" imgW="533400" imgH="393700" progId="Equation.DSMT4">
                  <p:embed/>
                </p:oleObj>
              </mc:Choice>
              <mc:Fallback>
                <p:oleObj name="" r:id="rId3" imgW="533400" imgH="393700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00" y="762000"/>
                        <a:ext cx="160020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86" name="Object 60485"/>
          <p:cNvGraphicFramePr/>
          <p:nvPr/>
        </p:nvGraphicFramePr>
        <p:xfrm>
          <a:off x="5410200" y="762000"/>
          <a:ext cx="190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635000" imgH="393700" progId="Equation.DSMT4">
                  <p:embed/>
                </p:oleObj>
              </mc:Choice>
              <mc:Fallback>
                <p:oleObj name="" r:id="rId5" imgW="635000" imgH="393700" progId="Equation.DSMT4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10200" y="762000"/>
                        <a:ext cx="190500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87" name="Group 60486"/>
          <p:cNvGrpSpPr/>
          <p:nvPr/>
        </p:nvGrpSpPr>
        <p:grpSpPr>
          <a:xfrm>
            <a:off x="1066800" y="1981200"/>
            <a:ext cx="990600" cy="990600"/>
            <a:chOff x="672" y="1248"/>
            <a:chExt cx="624" cy="624"/>
          </a:xfrm>
        </p:grpSpPr>
        <p:graphicFrame>
          <p:nvGraphicFramePr>
            <p:cNvPr id="60488" name="Object 60487"/>
            <p:cNvGraphicFramePr/>
            <p:nvPr/>
          </p:nvGraphicFramePr>
          <p:xfrm>
            <a:off x="672" y="1248"/>
            <a:ext cx="26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7" imgW="127000" imgH="139700" progId="Equation.DSMT4">
                    <p:embed/>
                  </p:oleObj>
                </mc:Choice>
                <mc:Fallback>
                  <p:oleObj name="" r:id="rId7" imgW="127000" imgH="139700" progId="Equation.DSMT4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72" y="1248"/>
                          <a:ext cx="262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489" name="Content Placeholder 60488"/>
            <p:cNvGraphicFramePr/>
            <p:nvPr>
              <p:ph sz="half" idx="1"/>
            </p:nvPr>
          </p:nvGraphicFramePr>
          <p:xfrm>
            <a:off x="720" y="1536"/>
            <a:ext cx="57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9" imgW="533400" imgH="393700" progId="Equation.DSMT4">
                    <p:embed/>
                  </p:oleObj>
                </mc:Choice>
                <mc:Fallback>
                  <p:oleObj name="" r:id="rId9" imgW="533400" imgH="393700" progId="Equation.DSMT4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20" y="1536"/>
                          <a:ext cx="576" cy="336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0490" name="Group 60489"/>
          <p:cNvGrpSpPr/>
          <p:nvPr/>
        </p:nvGrpSpPr>
        <p:grpSpPr>
          <a:xfrm>
            <a:off x="762000" y="4267200"/>
            <a:ext cx="1295400" cy="914400"/>
            <a:chOff x="480" y="2688"/>
            <a:chExt cx="816" cy="576"/>
          </a:xfrm>
        </p:grpSpPr>
        <p:graphicFrame>
          <p:nvGraphicFramePr>
            <p:cNvPr id="60491" name="Object 60490"/>
            <p:cNvGraphicFramePr/>
            <p:nvPr/>
          </p:nvGraphicFramePr>
          <p:xfrm>
            <a:off x="624" y="2688"/>
            <a:ext cx="26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0" imgW="127000" imgH="139700" progId="Equation.DSMT4">
                    <p:embed/>
                  </p:oleObj>
                </mc:Choice>
                <mc:Fallback>
                  <p:oleObj name="" r:id="rId10" imgW="127000" imgH="139700" progId="Equation.DSMT4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624" y="2688"/>
                          <a:ext cx="262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492" name="Content Placeholder 60491"/>
            <p:cNvGraphicFramePr/>
            <p:nvPr>
              <p:ph sz="half" idx="2"/>
            </p:nvPr>
          </p:nvGraphicFramePr>
          <p:xfrm>
            <a:off x="480" y="2928"/>
            <a:ext cx="81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2" imgW="635000" imgH="393700" progId="Equation.DSMT4">
                    <p:embed/>
                  </p:oleObj>
                </mc:Choice>
                <mc:Fallback>
                  <p:oleObj name="" r:id="rId12" imgW="635000" imgH="393700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80" y="2928"/>
                          <a:ext cx="816" cy="336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0493" name="Text Box 60492"/>
          <p:cNvSpPr txBox="1"/>
          <p:nvPr/>
        </p:nvSpPr>
        <p:spPr>
          <a:xfrm>
            <a:off x="838200" y="2971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x </a:t>
            </a:r>
            <a:r>
              <a:rPr i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i="1">
                <a:latin typeface="Times New Roman" panose="02020603050405020304" pitchFamily="18" charset="0"/>
              </a:rPr>
              <a:t> 0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b="1" i="1">
                <a:solidFill>
                  <a:srgbClr val="FF0000"/>
                </a:solidFill>
                <a:latin typeface="Times New Roman" panose="02020603050405020304" pitchFamily="18" charset="0"/>
              </a:rPr>
              <a:t>y </a:t>
            </a:r>
            <a:r>
              <a:rPr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r>
              <a:rPr i="1">
                <a:latin typeface="Times New Roman" panose="02020603050405020304" pitchFamily="18" charset="0"/>
              </a:rPr>
              <a:t>.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494" name="Text Box 60493"/>
          <p:cNvSpPr txBox="1"/>
          <p:nvPr/>
        </p:nvSpPr>
        <p:spPr>
          <a:xfrm>
            <a:off x="838200" y="3352800"/>
            <a:ext cx="266541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x = 0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thì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y = 0</a:t>
            </a:r>
            <a:endParaRPr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95" name="Text Box 60494"/>
          <p:cNvSpPr txBox="1"/>
          <p:nvPr/>
        </p:nvSpPr>
        <p:spPr>
          <a:xfrm>
            <a:off x="838200" y="3733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>
                <a:latin typeface="Times New Roman" panose="02020603050405020304" pitchFamily="18" charset="0"/>
              </a:rPr>
              <a:t> y = 0 </a:t>
            </a:r>
            <a:r>
              <a:rPr i="1" err="1">
                <a:latin typeface="Times New Roman" panose="02020603050405020304" pitchFamily="18" charset="0"/>
              </a:rPr>
              <a:t>là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nhỏ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nhất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hàm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số</a:t>
            </a:r>
            <a:endParaRPr i="1">
              <a:latin typeface="Times New Roman" panose="02020603050405020304" pitchFamily="18" charset="0"/>
            </a:endParaRPr>
          </a:p>
        </p:txBody>
      </p:sp>
      <p:sp>
        <p:nvSpPr>
          <p:cNvPr id="60496" name="Text Box 60495"/>
          <p:cNvSpPr txBox="1"/>
          <p:nvPr/>
        </p:nvSpPr>
        <p:spPr>
          <a:xfrm>
            <a:off x="762000" y="5257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x </a:t>
            </a:r>
            <a:r>
              <a:rPr i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i="1">
                <a:latin typeface="Times New Roman" panose="02020603050405020304" pitchFamily="18" charset="0"/>
              </a:rPr>
              <a:t> 0 </a:t>
            </a:r>
            <a:r>
              <a:rPr i="1" err="1">
                <a:latin typeface="Times New Roman" panose="02020603050405020304" pitchFamily="18" charset="0"/>
              </a:rPr>
              <a:t>giá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trị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của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b="1" i="1">
                <a:solidFill>
                  <a:srgbClr val="FF0000"/>
                </a:solidFill>
                <a:latin typeface="Times New Roman" panose="02020603050405020304" pitchFamily="18" charset="0"/>
              </a:rPr>
              <a:t>y </a:t>
            </a:r>
            <a:r>
              <a:rPr b="1" i="1" err="1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97" name="Text Box 60496"/>
          <p:cNvSpPr txBox="1"/>
          <p:nvPr/>
        </p:nvSpPr>
        <p:spPr>
          <a:xfrm>
            <a:off x="762000" y="5638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x = 0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thì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y = 0</a:t>
            </a:r>
            <a:endParaRPr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98" name="Text Box 60497"/>
          <p:cNvSpPr txBox="1"/>
          <p:nvPr/>
        </p:nvSpPr>
        <p:spPr>
          <a:xfrm>
            <a:off x="685800" y="6019800"/>
            <a:ext cx="4572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i="1" err="1">
                <a:latin typeface="Times New Roman" panose="02020603050405020304" pitchFamily="18" charset="0"/>
              </a:rPr>
              <a:t>Khi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x = 0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 err="1">
                <a:latin typeface="Times New Roman" panose="02020603050405020304" pitchFamily="18" charset="0"/>
              </a:rPr>
              <a:t>thì</a:t>
            </a:r>
            <a:r>
              <a:rPr i="1">
                <a:latin typeface="Times New Roman" panose="02020603050405020304" pitchFamily="18" charset="0"/>
              </a:rPr>
              <a:t> </a:t>
            </a:r>
            <a:r>
              <a:rPr i="1">
                <a:solidFill>
                  <a:srgbClr val="FF0000"/>
                </a:solidFill>
                <a:latin typeface="Times New Roman" panose="02020603050405020304" pitchFamily="18" charset="0"/>
              </a:rPr>
              <a:t>y = 0</a:t>
            </a:r>
            <a:endParaRPr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99" name="Text Box 60498"/>
          <p:cNvSpPr txBox="1"/>
          <p:nvPr/>
        </p:nvSpPr>
        <p:spPr>
          <a:xfrm>
            <a:off x="2286000" y="25908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4,5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0" name="Text Box 60499"/>
          <p:cNvSpPr txBox="1"/>
          <p:nvPr/>
        </p:nvSpPr>
        <p:spPr>
          <a:xfrm>
            <a:off x="6629400" y="25908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4,5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1" name="Text Box 60500"/>
          <p:cNvSpPr txBox="1"/>
          <p:nvPr/>
        </p:nvSpPr>
        <p:spPr>
          <a:xfrm>
            <a:off x="3124200" y="25908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2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2" name="Text Box 60501"/>
          <p:cNvSpPr txBox="1"/>
          <p:nvPr/>
        </p:nvSpPr>
        <p:spPr>
          <a:xfrm>
            <a:off x="5943600" y="25908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2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3" name="Text Box 60502"/>
          <p:cNvSpPr txBox="1"/>
          <p:nvPr/>
        </p:nvSpPr>
        <p:spPr>
          <a:xfrm>
            <a:off x="3810000" y="25908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0,5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4" name="Text Box 60503"/>
          <p:cNvSpPr txBox="1"/>
          <p:nvPr/>
        </p:nvSpPr>
        <p:spPr>
          <a:xfrm>
            <a:off x="5181600" y="25908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0,5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5" name="Text Box 60504"/>
          <p:cNvSpPr txBox="1"/>
          <p:nvPr/>
        </p:nvSpPr>
        <p:spPr>
          <a:xfrm>
            <a:off x="4648200" y="2590800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>
                <a:latin typeface="Times New Roman" panose="02020603050405020304" pitchFamily="18" charset="0"/>
              </a:rPr>
              <a:t>0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6" name="Text Box 60505"/>
          <p:cNvSpPr txBox="1"/>
          <p:nvPr/>
        </p:nvSpPr>
        <p:spPr>
          <a:xfrm>
            <a:off x="2362200" y="48006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-4,5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7" name="Text Box 60506"/>
          <p:cNvSpPr txBox="1"/>
          <p:nvPr/>
        </p:nvSpPr>
        <p:spPr>
          <a:xfrm>
            <a:off x="7162800" y="4800600"/>
            <a:ext cx="609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-4,5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8" name="Text Box 60507"/>
          <p:cNvSpPr txBox="1"/>
          <p:nvPr/>
        </p:nvSpPr>
        <p:spPr>
          <a:xfrm>
            <a:off x="3352800" y="48006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-2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09" name="Text Box 60508"/>
          <p:cNvSpPr txBox="1"/>
          <p:nvPr/>
        </p:nvSpPr>
        <p:spPr>
          <a:xfrm>
            <a:off x="6477000" y="48006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-2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10" name="Text Box 60509"/>
          <p:cNvSpPr txBox="1"/>
          <p:nvPr/>
        </p:nvSpPr>
        <p:spPr>
          <a:xfrm>
            <a:off x="4038600" y="4800600"/>
            <a:ext cx="68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-0,5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11" name="Text Box 60510"/>
          <p:cNvSpPr txBox="1"/>
          <p:nvPr/>
        </p:nvSpPr>
        <p:spPr>
          <a:xfrm>
            <a:off x="5638800" y="4724400"/>
            <a:ext cx="68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Times New Roman" panose="02020603050405020304" pitchFamily="18" charset="0"/>
              </a:rPr>
              <a:t>-0,5</a:t>
            </a:r>
            <a:endParaRPr>
              <a:latin typeface="Times New Roman" panose="02020603050405020304" pitchFamily="18" charset="0"/>
            </a:endParaRPr>
          </a:p>
        </p:txBody>
      </p:sp>
      <p:sp>
        <p:nvSpPr>
          <p:cNvPr id="60512" name="Text Box 60511"/>
          <p:cNvSpPr txBox="1"/>
          <p:nvPr/>
        </p:nvSpPr>
        <p:spPr>
          <a:xfrm>
            <a:off x="4953000" y="4724400"/>
            <a:ext cx="31115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>
                <a:latin typeface="Times New Roman" panose="02020603050405020304" pitchFamily="18" charset="0"/>
              </a:rPr>
              <a:t>0</a:t>
            </a:r>
            <a:endParaRPr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6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0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0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0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04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0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76" grpId="0"/>
      <p:bldP spid="60493" grpId="0"/>
      <p:bldP spid="60494" grpId="0"/>
      <p:bldP spid="60495" grpId="0"/>
      <p:bldP spid="60496" grpId="0"/>
      <p:bldP spid="60497" grpId="0"/>
      <p:bldP spid="60498" grpId="0"/>
      <p:bldP spid="60499" grpId="0"/>
      <p:bldP spid="60500" grpId="0"/>
      <p:bldP spid="60501" grpId="0"/>
      <p:bldP spid="60502" grpId="0"/>
      <p:bldP spid="60503" grpId="0"/>
      <p:bldP spid="60504" grpId="0"/>
      <p:bldP spid="60505" grpId="0"/>
      <p:bldP spid="60506" grpId="0"/>
      <p:bldP spid="60507" grpId="0"/>
      <p:bldP spid="60508" grpId="0"/>
      <p:bldP spid="60509" grpId="0"/>
      <p:bldP spid="60510" grpId="0"/>
      <p:bldP spid="60511" grpId="0"/>
      <p:bldP spid="60512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5316</Words>
  <Application>WPS Presentation</Application>
  <PresentationFormat/>
  <Paragraphs>482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29</vt:i4>
      </vt:variant>
      <vt:variant>
        <vt:lpstr>幻灯片标题</vt:lpstr>
      </vt:variant>
      <vt:variant>
        <vt:i4>16</vt:i4>
      </vt:variant>
    </vt:vector>
  </HeadingPairs>
  <TitlesOfParts>
    <vt:vector size="57" baseType="lpstr">
      <vt:lpstr>Arial</vt:lpstr>
      <vt:lpstr>SimSun</vt:lpstr>
      <vt:lpstr>Wingdings</vt:lpstr>
      <vt:lpstr>Times New Roman</vt:lpstr>
      <vt:lpstr>.VnTime</vt:lpstr>
      <vt:lpstr>Symbol</vt:lpstr>
      <vt:lpstr>VNI-Souvir</vt:lpstr>
      <vt:lpstr>VNI-Times</vt:lpstr>
      <vt:lpstr>.VnTimeH</vt:lpstr>
      <vt:lpstr>Microsoft YaHei</vt:lpstr>
      <vt:lpstr>Arial Unicode MS</vt:lpstr>
      <vt:lpstr>Default Design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BT 1/30(sgk): diện tích S của hình tròn được tính bởi công thức                     , trong đó R là bán kính của hình tròn. a) dùng máy tính bỏ túi, tính giá trị của S rồi điền vào những ô trống trong bảng sau (                , làm tròn kết quả đến chữ số thập phân thứ hai)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DuyAnh</dc:creator>
  <cp:lastModifiedBy>Admin</cp:lastModifiedBy>
  <cp:revision>322</cp:revision>
  <dcterms:created xsi:type="dcterms:W3CDTF">2009-02-12T01:24:00Z</dcterms:created>
  <dcterms:modified xsi:type="dcterms:W3CDTF">2023-02-15T17:19:06Z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B0A17AD30A3744B9B13E51D18C007707</vt:lpwstr>
  </property>
  <property fmtid="{D5CDD505-2E9C-101B-9397-08002B2CF9AE}" pid="3" name="KSOProductBuildVer">
    <vt:lpwstr>1033-11.2.0.11440</vt:lpwstr>
  </property>
</Properties>
</file>