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audio3.wav" ContentType="audio/wav"/>
  <Override PartName="/ppt/media/audio4.wav" ContentType="audio/wav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9" r:id="rId3"/>
    <p:sldMasterId id="2147483715" r:id="rId4"/>
  </p:sldMasterIdLst>
  <p:notesMasterIdLst>
    <p:notesMasterId r:id="rId27"/>
  </p:notesMasterIdLst>
  <p:sldIdLst>
    <p:sldId id="305" r:id="rId5"/>
    <p:sldId id="496" r:id="rId6"/>
    <p:sldId id="420" r:id="rId7"/>
    <p:sldId id="421" r:id="rId8"/>
    <p:sldId id="297" r:id="rId9"/>
    <p:sldId id="495" r:id="rId10"/>
    <p:sldId id="298" r:id="rId11"/>
    <p:sldId id="299" r:id="rId12"/>
    <p:sldId id="293" r:id="rId13"/>
    <p:sldId id="424" r:id="rId14"/>
    <p:sldId id="426" r:id="rId15"/>
    <p:sldId id="427" r:id="rId16"/>
    <p:sldId id="279" r:id="rId17"/>
    <p:sldId id="280" r:id="rId18"/>
    <p:sldId id="492" r:id="rId19"/>
    <p:sldId id="497" r:id="rId20"/>
    <p:sldId id="414" r:id="rId21"/>
    <p:sldId id="419" r:id="rId22"/>
    <p:sldId id="422" r:id="rId23"/>
    <p:sldId id="486" r:id="rId24"/>
    <p:sldId id="493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5C6C"/>
    <a:srgbClr val="FFFFCC"/>
    <a:srgbClr val="008080"/>
    <a:srgbClr val="99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4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9AC80-A1A9-4C9E-9301-F9B5CF286924}" type="datetimeFigureOut">
              <a:rPr lang="en-US" smtClean="0"/>
              <a:t>12/02/2023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51BA-345E-4E4A-B4EB-794B85B1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9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A8BBE24-E44A-3DDA-0614-F33B820849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2767DF4-7D97-7AD9-B063-F5B9858DD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71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28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pPr/>
              <a:t>12/02/2023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1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pPr/>
              <a:t>12/02/2023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pPr/>
              <a:t>12/02/2023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9D2835-C36C-4103-BC91-A25E10624A4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78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5C859-2375-4393-B601-42A09A75E5DF}" type="datetimeFigureOut">
              <a:rPr lang="en-US"/>
              <a:pPr>
                <a:defRPr/>
              </a:pPr>
              <a:t>12/02/2023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233D-0D7D-46CC-B35B-571E011E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54CF-AF10-4C59-AB72-C350CDA28D55}" type="datetimeFigureOut">
              <a:rPr lang="en-US" smtClean="0"/>
              <a:t>12/02/2023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4BD7-C313-4649-9CE8-3A8AF5DDA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5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75-E654-4413-9FFA-787D0A465494}" type="datetimeFigureOut">
              <a:rPr lang="en-US" smtClean="0"/>
              <a:t>12/02/2023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7414-EE4F-402E-9936-3459BAD1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6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75-E654-4413-9FFA-787D0A465494}" type="datetimeFigureOut">
              <a:rPr lang="en-US" smtClean="0"/>
              <a:t>12/02/2023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7414-EE4F-402E-9936-3459BAD1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75-E654-4413-9FFA-787D0A465494}" type="datetimeFigureOut">
              <a:rPr lang="en-US" smtClean="0"/>
              <a:t>12/02/2023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7414-EE4F-402E-9936-3459BAD1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5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75-E654-4413-9FFA-787D0A465494}" type="datetimeFigureOut">
              <a:rPr lang="en-US" smtClean="0"/>
              <a:t>12/02/2023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7414-EE4F-402E-9936-3459BAD1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02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75-E654-4413-9FFA-787D0A465494}" type="datetimeFigureOut">
              <a:rPr lang="en-US" smtClean="0"/>
              <a:t>12/02/2023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7414-EE4F-402E-9936-3459BAD1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9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pPr/>
              <a:t>12/02/2023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11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75-E654-4413-9FFA-787D0A465494}" type="datetimeFigureOut">
              <a:rPr lang="en-US" smtClean="0"/>
              <a:t>12/02/2023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7414-EE4F-402E-9936-3459BAD1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14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75-E654-4413-9FFA-787D0A465494}" type="datetimeFigureOut">
              <a:rPr lang="en-US" smtClean="0"/>
              <a:t>12/02/2023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7414-EE4F-402E-9936-3459BAD1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55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75-E654-4413-9FFA-787D0A465494}" type="datetimeFigureOut">
              <a:rPr lang="en-US" smtClean="0"/>
              <a:t>12/02/2023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7414-EE4F-402E-9936-3459BAD1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1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75-E654-4413-9FFA-787D0A465494}" type="datetimeFigureOut">
              <a:rPr lang="en-US" smtClean="0"/>
              <a:t>12/02/2023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7414-EE4F-402E-9936-3459BAD1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68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75-E654-4413-9FFA-787D0A465494}" type="datetimeFigureOut">
              <a:rPr lang="en-US" smtClean="0"/>
              <a:t>12/02/2023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7414-EE4F-402E-9936-3459BAD1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96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75-E654-4413-9FFA-787D0A465494}" type="datetimeFigureOut">
              <a:rPr lang="en-US" smtClean="0"/>
              <a:t>12/02/2023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7414-EE4F-402E-9936-3459BAD1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87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3601" y="2655801"/>
            <a:ext cx="10824799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9600"/>
            </a:lvl1pPr>
            <a:lvl2pPr lvl="1" algn="ctr">
              <a:spcBef>
                <a:spcPts val="0"/>
              </a:spcBef>
              <a:buSzPct val="100000"/>
              <a:defRPr sz="9600"/>
            </a:lvl2pPr>
            <a:lvl3pPr lvl="2" algn="ctr">
              <a:spcBef>
                <a:spcPts val="0"/>
              </a:spcBef>
              <a:buSzPct val="100000"/>
              <a:defRPr sz="9600"/>
            </a:lvl3pPr>
            <a:lvl4pPr lvl="3" algn="ctr">
              <a:spcBef>
                <a:spcPts val="0"/>
              </a:spcBef>
              <a:buSzPct val="100000"/>
              <a:defRPr sz="9600"/>
            </a:lvl4pPr>
            <a:lvl5pPr lvl="4" algn="ctr">
              <a:spcBef>
                <a:spcPts val="0"/>
              </a:spcBef>
              <a:buSzPct val="100000"/>
              <a:defRPr sz="9600"/>
            </a:lvl5pPr>
            <a:lvl6pPr lvl="5" algn="ctr">
              <a:spcBef>
                <a:spcPts val="0"/>
              </a:spcBef>
              <a:buSzPct val="100000"/>
              <a:defRPr sz="9600"/>
            </a:lvl6pPr>
            <a:lvl7pPr lvl="6" algn="ctr">
              <a:spcBef>
                <a:spcPts val="0"/>
              </a:spcBef>
              <a:buSzPct val="100000"/>
              <a:defRPr sz="9600"/>
            </a:lvl7pPr>
            <a:lvl8pPr lvl="7" algn="ctr">
              <a:spcBef>
                <a:spcPts val="0"/>
              </a:spcBef>
              <a:buSzPct val="100000"/>
              <a:defRPr sz="9600"/>
            </a:lvl8pPr>
            <a:lvl9pPr lvl="8" algn="ctr">
              <a:spcBef>
                <a:spcPts val="0"/>
              </a:spcBef>
              <a:buSzPct val="100000"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3931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468967" y="2111134"/>
            <a:ext cx="7254000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6400"/>
            </a:lvl1pPr>
            <a:lvl2pPr lvl="1" algn="ctr" rtl="0">
              <a:spcBef>
                <a:spcPts val="0"/>
              </a:spcBef>
              <a:buSzPct val="100000"/>
              <a:defRPr sz="6400"/>
            </a:lvl2pPr>
            <a:lvl3pPr lvl="2" algn="ctr" rtl="0">
              <a:spcBef>
                <a:spcPts val="0"/>
              </a:spcBef>
              <a:buSzPct val="100000"/>
              <a:defRPr sz="6400"/>
            </a:lvl3pPr>
            <a:lvl4pPr lvl="3" algn="ctr" rtl="0">
              <a:spcBef>
                <a:spcPts val="0"/>
              </a:spcBef>
              <a:buSzPct val="100000"/>
              <a:defRPr sz="6400"/>
            </a:lvl4pPr>
            <a:lvl5pPr lvl="4" algn="ctr" rtl="0">
              <a:spcBef>
                <a:spcPts val="0"/>
              </a:spcBef>
              <a:buSzPct val="100000"/>
              <a:defRPr sz="6400"/>
            </a:lvl5pPr>
            <a:lvl6pPr lvl="5" algn="ctr" rtl="0">
              <a:spcBef>
                <a:spcPts val="0"/>
              </a:spcBef>
              <a:buSzPct val="100000"/>
              <a:defRPr sz="6400"/>
            </a:lvl6pPr>
            <a:lvl7pPr lvl="6" algn="ctr" rtl="0">
              <a:spcBef>
                <a:spcPts val="0"/>
              </a:spcBef>
              <a:buSzPct val="100000"/>
              <a:defRPr sz="6400"/>
            </a:lvl7pPr>
            <a:lvl8pPr lvl="7" algn="ctr" rtl="0">
              <a:spcBef>
                <a:spcPts val="0"/>
              </a:spcBef>
              <a:buSzPct val="100000"/>
              <a:defRPr sz="6400"/>
            </a:lvl8pPr>
            <a:lvl9pPr lvl="8" algn="ctr" rtl="0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846933" y="5082667"/>
            <a:ext cx="6498000" cy="177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SzPct val="100000"/>
              <a:buNone/>
              <a:defRPr sz="4000"/>
            </a:lvl2pPr>
            <a:lvl3pPr lvl="2" algn="ctr" rtl="0">
              <a:spcBef>
                <a:spcPts val="0"/>
              </a:spcBef>
              <a:buSzPct val="100000"/>
              <a:buNone/>
              <a:defRPr sz="4000"/>
            </a:lvl3pPr>
            <a:lvl4pPr lvl="3" algn="ctr" rtl="0">
              <a:spcBef>
                <a:spcPts val="0"/>
              </a:spcBef>
              <a:buSzPct val="100000"/>
              <a:buNone/>
              <a:defRPr sz="4000"/>
            </a:lvl4pPr>
            <a:lvl5pPr lvl="4" algn="ctr" rtl="0">
              <a:spcBef>
                <a:spcPts val="0"/>
              </a:spcBef>
              <a:buSzPct val="100000"/>
              <a:buNone/>
              <a:defRPr sz="4000"/>
            </a:lvl5pPr>
            <a:lvl6pPr lvl="5" algn="ctr" rtl="0">
              <a:spcBef>
                <a:spcPts val="0"/>
              </a:spcBef>
              <a:buSzPct val="100000"/>
              <a:buNone/>
              <a:defRPr sz="4000"/>
            </a:lvl6pPr>
            <a:lvl7pPr lvl="6" algn="ctr" rtl="0">
              <a:spcBef>
                <a:spcPts val="0"/>
              </a:spcBef>
              <a:buSzPct val="100000"/>
              <a:buNone/>
              <a:defRPr sz="4000"/>
            </a:lvl7pPr>
            <a:lvl8pPr lvl="7" algn="ctr" rtl="0">
              <a:spcBef>
                <a:spcPts val="0"/>
              </a:spcBef>
              <a:buSzPct val="100000"/>
              <a:buNone/>
              <a:defRPr sz="4000"/>
            </a:lvl8pPr>
            <a:lvl9pPr lvl="8" algn="ctr" rtl="0">
              <a:spcBef>
                <a:spcPts val="0"/>
              </a:spcBef>
              <a:buSzPct val="100000"/>
              <a:buNone/>
              <a:defRPr sz="4000"/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 rot="10800000">
            <a:off x="5559199" y="5082667"/>
            <a:ext cx="10736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55204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877400" y="4914401"/>
            <a:ext cx="7814000" cy="1093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algn="ctr" rtl="0">
              <a:spcBef>
                <a:spcPts val="0"/>
              </a:spcBef>
              <a:buSzPct val="100000"/>
              <a:defRPr sz="4000"/>
            </a:lvl2pPr>
            <a:lvl3pPr lvl="2" algn="ctr" rtl="0">
              <a:spcBef>
                <a:spcPts val="0"/>
              </a:spcBef>
              <a:buSzPct val="100000"/>
              <a:defRPr sz="4000"/>
            </a:lvl3pPr>
            <a:lvl4pPr lvl="3" algn="ctr" rtl="0">
              <a:spcBef>
                <a:spcPts val="0"/>
              </a:spcBef>
              <a:buSzPct val="100000"/>
              <a:defRPr sz="4000"/>
            </a:lvl4pPr>
            <a:lvl5pPr lvl="4" algn="ctr" rtl="0">
              <a:spcBef>
                <a:spcPts val="0"/>
              </a:spcBef>
              <a:buSzPct val="100000"/>
              <a:defRPr sz="4000"/>
            </a:lvl5pPr>
            <a:lvl6pPr lvl="5" algn="ctr" rtl="0">
              <a:spcBef>
                <a:spcPts val="0"/>
              </a:spcBef>
              <a:buSzPct val="100000"/>
              <a:defRPr sz="4000"/>
            </a:lvl6pPr>
            <a:lvl7pPr lvl="6" algn="ctr" rtl="0">
              <a:spcBef>
                <a:spcPts val="0"/>
              </a:spcBef>
              <a:buSzPct val="100000"/>
              <a:defRPr sz="4000"/>
            </a:lvl7pPr>
            <a:lvl8pPr lvl="7" algn="ctr" rtl="0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831748" y="59891"/>
            <a:ext cx="2609600" cy="871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cxnSp>
        <p:nvCxnSpPr>
          <p:cNvPr id="18" name="Shape 18"/>
          <p:cNvCxnSpPr/>
          <p:nvPr/>
        </p:nvCxnSpPr>
        <p:spPr>
          <a:xfrm rot="10800000">
            <a:off x="1012671" y="1519967"/>
            <a:ext cx="10736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05128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696900" y="2857400"/>
            <a:ext cx="8798000" cy="114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648667" y="4970101"/>
            <a:ext cx="8894800" cy="1597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74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pPr/>
              <a:t>12/02/2023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48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696900" y="2857400"/>
            <a:ext cx="8798000" cy="114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937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09600" y="5669767"/>
            <a:ext cx="10972800" cy="1187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480"/>
              </a:spcBef>
              <a:buSzPct val="100000"/>
              <a:buFont typeface="Montserrat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786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00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pPr/>
              <a:t>12/02/2023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pPr/>
              <a:t>12/02/2023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8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pPr/>
              <a:t>12/02/2023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pPr/>
              <a:t>12/02/2023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pPr/>
              <a:t>12/02/2023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9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pPr/>
              <a:t>12/02/2023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C6C7-3234-4A7A-A579-DCC501AEB785}" type="datetimeFigureOut">
              <a:rPr lang="en-US" smtClean="0"/>
              <a:pPr/>
              <a:t>12/02/2023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A38-3EFA-44E8-85D0-38075D3AD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676AE50C-FF2E-408B-93AB-424D1CD917A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3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86375-E654-4413-9FFA-787D0A465494}" type="datetimeFigureOut">
              <a:rPr lang="en-US" smtClean="0"/>
              <a:t>12/02/2023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77414-EE4F-402E-9936-3459BAD1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8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7967" y="1"/>
            <a:ext cx="12192000" cy="6857999"/>
          </a:xfrm>
          <a:prstGeom prst="rect">
            <a:avLst/>
          </a:prstGeom>
          <a:solidFill>
            <a:srgbClr val="161732">
              <a:alpha val="3654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696900" y="2857400"/>
            <a:ext cx="87980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648667" y="4970101"/>
            <a:ext cx="8894800" cy="159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3663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N&#259;m%202022-2023\THI%20GVG\H&#192;M%20S&#7888;%20B&#7852;C%20NH&#7844;T\H&#192;M%20S&#7888;%20B&#7852;C%20NH&#7844;T\VietNamOiVRTRemix-MinhBeta-5364442.mp3" TargetMode="External"/><Relationship Id="rId1" Type="http://schemas.microsoft.com/office/2007/relationships/media" Target="file:///D:\N&#259;m%202022-2023\THI%20GVG\H&#192;M%20S&#7888;%20B&#7852;C%20NH&#7844;T\H&#192;M%20S&#7888;%20B&#7852;C%20NH&#7844;T\VietNamOiVRTRemix-MinhBeta-5364442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36.wmf"/><Relationship Id="rId21" Type="http://schemas.openxmlformats.org/officeDocument/2006/relationships/image" Target="../media/image46.wmf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44.wmf"/><Relationship Id="rId25" Type="http://schemas.openxmlformats.org/officeDocument/2006/relationships/image" Target="../media/image48.wmf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0.wmf"/><Relationship Id="rId24" Type="http://schemas.openxmlformats.org/officeDocument/2006/relationships/oleObject" Target="../embeddings/oleObject20.bin"/><Relationship Id="rId5" Type="http://schemas.openxmlformats.org/officeDocument/2006/relationships/image" Target="../media/image37.wmf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29.bin"/><Relationship Id="rId3" Type="http://schemas.openxmlformats.org/officeDocument/2006/relationships/image" Target="../media/image49.wmf"/><Relationship Id="rId21" Type="http://schemas.openxmlformats.org/officeDocument/2006/relationships/image" Target="../media/image51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4.wmf"/><Relationship Id="rId25" Type="http://schemas.openxmlformats.org/officeDocument/2006/relationships/image" Target="../media/image53.wmf"/><Relationship Id="rId2" Type="http://schemas.openxmlformats.org/officeDocument/2006/relationships/oleObject" Target="../embeddings/oleObject21.bin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9.wmf"/><Relationship Id="rId24" Type="http://schemas.openxmlformats.org/officeDocument/2006/relationships/oleObject" Target="../embeddings/oleObject32.bin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23" Type="http://schemas.openxmlformats.org/officeDocument/2006/relationships/image" Target="../media/image52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wmf"/><Relationship Id="rId18" Type="http://schemas.openxmlformats.org/officeDocument/2006/relationships/oleObject" Target="../embeddings/oleObject41.bin"/><Relationship Id="rId26" Type="http://schemas.openxmlformats.org/officeDocument/2006/relationships/image" Target="../media/image65.wmf"/><Relationship Id="rId39" Type="http://schemas.openxmlformats.org/officeDocument/2006/relationships/oleObject" Target="../embeddings/oleObject52.bin"/><Relationship Id="rId21" Type="http://schemas.openxmlformats.org/officeDocument/2006/relationships/image" Target="../media/image63.wmf"/><Relationship Id="rId34" Type="http://schemas.openxmlformats.org/officeDocument/2006/relationships/image" Target="../media/image38.wmf"/><Relationship Id="rId42" Type="http://schemas.openxmlformats.org/officeDocument/2006/relationships/image" Target="../media/image44.wmf"/><Relationship Id="rId47" Type="http://schemas.openxmlformats.org/officeDocument/2006/relationships/oleObject" Target="../embeddings/oleObject56.bin"/><Relationship Id="rId7" Type="http://schemas.openxmlformats.org/officeDocument/2006/relationships/image" Target="../media/image56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9" Type="http://schemas.openxmlformats.org/officeDocument/2006/relationships/oleObject" Target="../embeddings/oleObject4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8.wmf"/><Relationship Id="rId24" Type="http://schemas.openxmlformats.org/officeDocument/2006/relationships/oleObject" Target="../embeddings/oleObject44.bin"/><Relationship Id="rId32" Type="http://schemas.openxmlformats.org/officeDocument/2006/relationships/image" Target="../media/image37.wmf"/><Relationship Id="rId37" Type="http://schemas.openxmlformats.org/officeDocument/2006/relationships/oleObject" Target="../embeddings/oleObject51.bin"/><Relationship Id="rId40" Type="http://schemas.openxmlformats.org/officeDocument/2006/relationships/image" Target="../media/image41.wmf"/><Relationship Id="rId45" Type="http://schemas.openxmlformats.org/officeDocument/2006/relationships/oleObject" Target="../embeddings/oleObject55.bin"/><Relationship Id="rId5" Type="http://schemas.openxmlformats.org/officeDocument/2006/relationships/image" Target="../media/image55.wmf"/><Relationship Id="rId15" Type="http://schemas.openxmlformats.org/officeDocument/2006/relationships/image" Target="../media/image60.wmf"/><Relationship Id="rId23" Type="http://schemas.openxmlformats.org/officeDocument/2006/relationships/image" Target="../media/image64.wmf"/><Relationship Id="rId28" Type="http://schemas.openxmlformats.org/officeDocument/2006/relationships/image" Target="../media/image49.wmf"/><Relationship Id="rId36" Type="http://schemas.openxmlformats.org/officeDocument/2006/relationships/image" Target="../media/image39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62.wmf"/><Relationship Id="rId31" Type="http://schemas.openxmlformats.org/officeDocument/2006/relationships/oleObject" Target="../embeddings/oleObject48.bin"/><Relationship Id="rId44" Type="http://schemas.openxmlformats.org/officeDocument/2006/relationships/image" Target="../media/image50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36.wmf"/><Relationship Id="rId35" Type="http://schemas.openxmlformats.org/officeDocument/2006/relationships/oleObject" Target="../embeddings/oleObject50.bin"/><Relationship Id="rId43" Type="http://schemas.openxmlformats.org/officeDocument/2006/relationships/oleObject" Target="../embeddings/oleObject54.bin"/><Relationship Id="rId48" Type="http://schemas.openxmlformats.org/officeDocument/2006/relationships/image" Target="../media/image67.wmf"/><Relationship Id="rId8" Type="http://schemas.openxmlformats.org/officeDocument/2006/relationships/oleObject" Target="../embeddings/oleObject36.bin"/><Relationship Id="rId3" Type="http://schemas.openxmlformats.org/officeDocument/2006/relationships/image" Target="../media/image54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61.wmf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49.bin"/><Relationship Id="rId38" Type="http://schemas.openxmlformats.org/officeDocument/2006/relationships/image" Target="../media/image40.wmf"/><Relationship Id="rId46" Type="http://schemas.openxmlformats.org/officeDocument/2006/relationships/image" Target="../media/image66.emf"/><Relationship Id="rId20" Type="http://schemas.openxmlformats.org/officeDocument/2006/relationships/oleObject" Target="../embeddings/oleObject42.bin"/><Relationship Id="rId41" Type="http://schemas.openxmlformats.org/officeDocument/2006/relationships/oleObject" Target="../embeddings/oleObject5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39.wmf"/><Relationship Id="rId26" Type="http://schemas.openxmlformats.org/officeDocument/2006/relationships/image" Target="../media/image50.wmf"/><Relationship Id="rId3" Type="http://schemas.openxmlformats.org/officeDocument/2006/relationships/image" Target="../media/image68.wmf"/><Relationship Id="rId21" Type="http://schemas.openxmlformats.org/officeDocument/2006/relationships/oleObject" Target="../embeddings/oleObject66.bin"/><Relationship Id="rId7" Type="http://schemas.openxmlformats.org/officeDocument/2006/relationships/image" Target="../media/image70.wmf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64.bin"/><Relationship Id="rId25" Type="http://schemas.openxmlformats.org/officeDocument/2006/relationships/oleObject" Target="../embeddings/oleObject68.bin"/><Relationship Id="rId2" Type="http://schemas.openxmlformats.org/officeDocument/2006/relationships/oleObject" Target="../embeddings/oleObject57.bin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44.wmf"/><Relationship Id="rId5" Type="http://schemas.openxmlformats.org/officeDocument/2006/relationships/image" Target="../media/image69.wmf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65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49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44.wmf"/><Relationship Id="rId2" Type="http://schemas.openxmlformats.org/officeDocument/2006/relationships/oleObject" Target="../embeddings/oleObject69.bin"/><Relationship Id="rId16" Type="http://schemas.openxmlformats.org/officeDocument/2006/relationships/oleObject" Target="../embeddings/oleObject76.bin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7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21" Type="http://schemas.openxmlformats.org/officeDocument/2006/relationships/image" Target="../media/image27.png"/><Relationship Id="rId7" Type="http://schemas.openxmlformats.org/officeDocument/2006/relationships/image" Target="../media/image29.wmf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11" Type="http://schemas.openxmlformats.org/officeDocument/2006/relationships/image" Target="../media/image17.png"/><Relationship Id="rId5" Type="http://schemas.openxmlformats.org/officeDocument/2006/relationships/audio" Target="../media/audio3.wav"/><Relationship Id="rId15" Type="http://schemas.openxmlformats.org/officeDocument/2006/relationships/image" Target="../media/image21.png"/><Relationship Id="rId10" Type="http://schemas.openxmlformats.org/officeDocument/2006/relationships/image" Target="../media/image15.png"/><Relationship Id="rId19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73.wmf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74.emf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1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slide" Target="slide3.xml"/><Relationship Id="rId5" Type="http://schemas.openxmlformats.org/officeDocument/2006/relationships/slide" Target="slide4.xml"/><Relationship Id="rId10" Type="http://schemas.openxmlformats.org/officeDocument/2006/relationships/image" Target="../media/image13.jpeg"/><Relationship Id="rId4" Type="http://schemas.openxmlformats.org/officeDocument/2006/relationships/slide" Target="slide8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tags" Target="../tags/tag2.xml"/><Relationship Id="rId7" Type="http://schemas.openxmlformats.org/officeDocument/2006/relationships/audio" Target="file:///D:\N&#259;m%202022-2023\THI%20GVG\H&#192;M%20S&#7888;%20B&#7852;C%20NH&#7844;T\H&#192;M%20S&#7888;%20B&#7852;C%20NH&#7844;T\ALIBABA.mp3" TargetMode="External"/><Relationship Id="rId12" Type="http://schemas.openxmlformats.org/officeDocument/2006/relationships/image" Target="../media/image76.png"/><Relationship Id="rId2" Type="http://schemas.openxmlformats.org/officeDocument/2006/relationships/tags" Target="../tags/tag1.xml"/><Relationship Id="rId1" Type="http://schemas.openxmlformats.org/officeDocument/2006/relationships/audio" Target="file:///G:\onhiem%20moi%20truong\I%20Have%20A%20Dream.WAV" TargetMode="External"/><Relationship Id="rId6" Type="http://schemas.microsoft.com/office/2007/relationships/media" Target="file:///D:\N&#259;m%202022-2023\THI%20GVG\H&#192;M%20S&#7888;%20B&#7852;C%20NH&#7844;T\H&#192;M%20S&#7888;%20B&#7852;C%20NH&#7844;T\ALIBABA.mp3" TargetMode="External"/><Relationship Id="rId11" Type="http://schemas.openxmlformats.org/officeDocument/2006/relationships/image" Target="../media/image10.png"/><Relationship Id="rId5" Type="http://schemas.openxmlformats.org/officeDocument/2006/relationships/tags" Target="../tags/tag4.xml"/><Relationship Id="rId10" Type="http://schemas.openxmlformats.org/officeDocument/2006/relationships/image" Target="../media/image75.jpg"/><Relationship Id="rId4" Type="http://schemas.openxmlformats.org/officeDocument/2006/relationships/tags" Target="../tags/tag3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slide" Target="slide2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8.wmf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29.wmf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5"/>
          <p:cNvSpPr txBox="1">
            <a:spLocks noGrp="1" noChangeArrowheads="1"/>
          </p:cNvSpPr>
          <p:nvPr/>
        </p:nvSpPr>
        <p:spPr bwMode="auto">
          <a:xfrm>
            <a:off x="1524000" y="6237288"/>
            <a:ext cx="9144000" cy="6207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</a:t>
            </a:r>
            <a:r>
              <a:rPr lang="vi-V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  <a:r>
              <a:rPr lang="vi-V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vi-V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r>
              <a:rPr 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THCS Khởi Nghĩa</a:t>
            </a:r>
          </a:p>
        </p:txBody>
      </p:sp>
      <p:sp>
        <p:nvSpPr>
          <p:cNvPr id="57349" name="WordArt 7"/>
          <p:cNvSpPr>
            <a:spLocks noChangeArrowheads="1" noChangeShapeType="1" noTextEdit="1"/>
          </p:cNvSpPr>
          <p:nvPr/>
        </p:nvSpPr>
        <p:spPr bwMode="auto">
          <a:xfrm>
            <a:off x="1676400" y="498476"/>
            <a:ext cx="9144000" cy="60547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b="1" kern="10">
                <a:ln w="19050" cap="sq">
                  <a:solidFill>
                    <a:srgbClr val="A5FF89"/>
                  </a:solidFill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 panose="020B7200000000000000" pitchFamily="34" charset="0"/>
              </a:rPr>
              <a:t>nhiÖt liÖt Chµo mõng c¸c thÇy c« gi¸o </a:t>
            </a:r>
          </a:p>
        </p:txBody>
      </p:sp>
      <p:pic>
        <p:nvPicPr>
          <p:cNvPr id="3078" name="Picture 30" descr="1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2133601" y="533401"/>
            <a:ext cx="409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0" descr="1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9572626" y="1031876"/>
            <a:ext cx="409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0" descr="1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9753601" y="498476"/>
            <a:ext cx="409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0" descr="1"/>
          <p:cNvPicPr>
            <a:picLocks noChangeAspect="1" noChangeArrowheads="1"/>
          </p:cNvPicPr>
          <p:nvPr/>
        </p:nvPicPr>
        <p:blipFill>
          <a:blip r:embed="rId5" cstate="print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6400800" y="5410200"/>
            <a:ext cx="374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0" descr="1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6248401" y="1031876"/>
            <a:ext cx="409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VietNamOiVRTRemix-MinhBeta-5364442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EC360-06D5-0985-BDF3-5D1AEAEC6E30}"/>
              </a:ext>
            </a:extLst>
          </p:cNvPr>
          <p:cNvSpPr txBox="1"/>
          <p:nvPr/>
        </p:nvSpPr>
        <p:spPr>
          <a:xfrm>
            <a:off x="3048000" y="4228811"/>
            <a:ext cx="6734176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2022-2023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D940D2-171F-5D03-A77D-D4ACACBC7253}"/>
              </a:ext>
            </a:extLst>
          </p:cNvPr>
          <p:cNvSpPr/>
          <p:nvPr/>
        </p:nvSpPr>
        <p:spPr>
          <a:xfrm>
            <a:off x="2122488" y="3064942"/>
            <a:ext cx="843121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bliqueBottom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3600" b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HỘI THI GIÁO VIÊN DẠY GIỎI</a:t>
            </a:r>
          </a:p>
          <a:p>
            <a:pPr algn="ctr"/>
            <a:r>
              <a:rPr lang="en-US" sz="3600" b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CẤP THÀNH PHỐ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07" fill="hold"/>
                                        <p:tgtEl>
                                          <p:spTgt spid="2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FC32290A-A411-DF54-3E3E-42E0D875A6F6}"/>
              </a:ext>
            </a:extLst>
          </p:cNvPr>
          <p:cNvSpPr txBox="1"/>
          <p:nvPr/>
        </p:nvSpPr>
        <p:spPr>
          <a:xfrm>
            <a:off x="1394974" y="285848"/>
            <a:ext cx="7003440" cy="100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giác nhọn ABC, các đường cao BE, CF cắt nhau tại H (E</a:t>
            </a:r>
            <a:r>
              <a:rPr lang="en-US" sz="2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AC, </a:t>
            </a: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AB</a:t>
            </a: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6F157D-9A1D-BB46-C518-A3A9D3E6318E}"/>
              </a:ext>
            </a:extLst>
          </p:cNvPr>
          <p:cNvSpPr txBox="1"/>
          <p:nvPr/>
        </p:nvSpPr>
        <p:spPr>
          <a:xfrm>
            <a:off x="1275643" y="1350635"/>
            <a:ext cx="5636652" cy="49475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minh: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BCEF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253">
            <a:extLst>
              <a:ext uri="{FF2B5EF4-FFF2-40B4-BE49-F238E27FC236}">
                <a16:creationId xmlns:a16="http://schemas.microsoft.com/office/drawing/2014/main" id="{6F0F19D4-CD86-A6BC-C3BE-CEE963611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2474913"/>
            <a:ext cx="4143375" cy="4137025"/>
          </a:xfrm>
          <a:prstGeom prst="ellipse">
            <a:avLst/>
          </a:pr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6CB3519-B540-0E42-C668-96829192CD62}"/>
              </a:ext>
            </a:extLst>
          </p:cNvPr>
          <p:cNvSpPr txBox="1"/>
          <p:nvPr/>
        </p:nvSpPr>
        <p:spPr>
          <a:xfrm>
            <a:off x="370203" y="2159905"/>
            <a:ext cx="65947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 Vì BE, CF là các đường cao của tam giác ABC nên         </a:t>
            </a:r>
            <a:endParaRPr lang="en-US" sz="24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F4F4F59-6741-5CFF-7097-F3A5BBB9F2B5}"/>
              </a:ext>
            </a:extLst>
          </p:cNvPr>
          <p:cNvSpPr txBox="1"/>
          <p:nvPr/>
        </p:nvSpPr>
        <p:spPr>
          <a:xfrm>
            <a:off x="365106" y="3256402"/>
            <a:ext cx="6259513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BCEF,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199E65A-6246-C14A-8048-ED42AC2E1187}"/>
              </a:ext>
            </a:extLst>
          </p:cNvPr>
          <p:cNvGrpSpPr/>
          <p:nvPr/>
        </p:nvGrpSpPr>
        <p:grpSpPr>
          <a:xfrm>
            <a:off x="7000642" y="150813"/>
            <a:ext cx="4929421" cy="4597617"/>
            <a:chOff x="7000642" y="150813"/>
            <a:chExt cx="4929421" cy="4597617"/>
          </a:xfrm>
        </p:grpSpPr>
        <p:sp>
          <p:nvSpPr>
            <p:cNvPr id="49" name="Line 254">
              <a:extLst>
                <a:ext uri="{FF2B5EF4-FFF2-40B4-BE49-F238E27FC236}">
                  <a16:creationId xmlns:a16="http://schemas.microsoft.com/office/drawing/2014/main" id="{A964CC15-DB8D-4DD4-A2A1-EE2CE1EB4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5525" y="4543426"/>
              <a:ext cx="4143375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ine 255">
              <a:extLst>
                <a:ext uri="{FF2B5EF4-FFF2-40B4-BE49-F238E27FC236}">
                  <a16:creationId xmlns:a16="http://schemas.microsoft.com/office/drawing/2014/main" id="{C55B3BA0-436B-62CF-E40A-CFA9A9CC6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75524" y="603259"/>
              <a:ext cx="1496656" cy="3940167"/>
            </a:xfrm>
            <a:prstGeom prst="line">
              <a:avLst/>
            </a:prstGeom>
            <a:noFill/>
            <a:ln w="285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256">
              <a:extLst>
                <a:ext uri="{FF2B5EF4-FFF2-40B4-BE49-F238E27FC236}">
                  <a16:creationId xmlns:a16="http://schemas.microsoft.com/office/drawing/2014/main" id="{C5DC4B21-A199-E6A2-FDB4-F43509D7A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69238" y="2627313"/>
              <a:ext cx="2357438" cy="576263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257">
              <a:extLst>
                <a:ext uri="{FF2B5EF4-FFF2-40B4-BE49-F238E27FC236}">
                  <a16:creationId xmlns:a16="http://schemas.microsoft.com/office/drawing/2014/main" id="{43161BEC-2FFD-B46B-0ADE-7C47771EA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61643" y="603259"/>
              <a:ext cx="2657257" cy="3940168"/>
            </a:xfrm>
            <a:prstGeom prst="line">
              <a:avLst/>
            </a:prstGeom>
            <a:noFill/>
            <a:ln w="28575" cap="flat">
              <a:solidFill>
                <a:srgbClr val="FBFB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258">
              <a:extLst>
                <a:ext uri="{FF2B5EF4-FFF2-40B4-BE49-F238E27FC236}">
                  <a16:creationId xmlns:a16="http://schemas.microsoft.com/office/drawing/2014/main" id="{3D5FED5B-EF69-2764-B771-D0F48F925F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9238" y="3203576"/>
              <a:ext cx="3649663" cy="133985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259">
              <a:extLst>
                <a:ext uri="{FF2B5EF4-FFF2-40B4-BE49-F238E27FC236}">
                  <a16:creationId xmlns:a16="http://schemas.microsoft.com/office/drawing/2014/main" id="{8169A978-EAA2-2118-262D-07ECEF376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75525" y="2627313"/>
              <a:ext cx="2851150" cy="1916113"/>
            </a:xfrm>
            <a:prstGeom prst="line">
              <a:avLst/>
            </a:prstGeom>
            <a:noFill/>
            <a:ln w="28575" cap="flat">
              <a:solidFill>
                <a:srgbClr val="FBFB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val 270">
              <a:extLst>
                <a:ext uri="{FF2B5EF4-FFF2-40B4-BE49-F238E27FC236}">
                  <a16:creationId xmlns:a16="http://schemas.microsoft.com/office/drawing/2014/main" id="{41F8813D-ECD1-AFEF-57F2-949CF7F6F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2925" y="4529132"/>
              <a:ext cx="28575" cy="28575"/>
            </a:xfrm>
            <a:prstGeom prst="ellipse">
              <a:avLst/>
            </a:prstGeom>
            <a:solidFill>
              <a:srgbClr val="FFFBF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7" name="Object 56">
              <a:extLst>
                <a:ext uri="{FF2B5EF4-FFF2-40B4-BE49-F238E27FC236}">
                  <a16:creationId xmlns:a16="http://schemas.microsoft.com/office/drawing/2014/main" id="{5230F260-2A65-5452-400F-AD12053351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5478627"/>
                </p:ext>
              </p:extLst>
            </p:nvPr>
          </p:nvGraphicFramePr>
          <p:xfrm>
            <a:off x="7000642" y="4396005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64880" imgH="177480" progId="Equation.DSMT4">
                    <p:embed/>
                  </p:oleObj>
                </mc:Choice>
                <mc:Fallback>
                  <p:oleObj name="Equation" r:id="rId2" imgW="164880" imgH="177480" progId="Equation.DSMT4">
                    <p:embed/>
                    <p:pic>
                      <p:nvPicPr>
                        <p:cNvPr id="79" name="Object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0642" y="4396005"/>
                          <a:ext cx="32702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>
              <a:extLst>
                <a:ext uri="{FF2B5EF4-FFF2-40B4-BE49-F238E27FC236}">
                  <a16:creationId xmlns:a16="http://schemas.microsoft.com/office/drawing/2014/main" id="{5B0E63BF-1813-18C0-A4CB-E84F967B24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7082624"/>
                </p:ext>
              </p:extLst>
            </p:nvPr>
          </p:nvGraphicFramePr>
          <p:xfrm>
            <a:off x="11603038" y="4352925"/>
            <a:ext cx="327025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4880" imgH="177480" progId="Equation.DSMT4">
                    <p:embed/>
                  </p:oleObj>
                </mc:Choice>
                <mc:Fallback>
                  <p:oleObj name="Equation" r:id="rId4" imgW="164880" imgH="177480" progId="Equation.DSMT4">
                    <p:embed/>
                    <p:pic>
                      <p:nvPicPr>
                        <p:cNvPr id="8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3038" y="4352925"/>
                          <a:ext cx="327025" cy="354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>
              <a:extLst>
                <a:ext uri="{FF2B5EF4-FFF2-40B4-BE49-F238E27FC236}">
                  <a16:creationId xmlns:a16="http://schemas.microsoft.com/office/drawing/2014/main" id="{08883CA9-DB59-ACA2-716A-5D5B3A167B8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7619845"/>
                </p:ext>
              </p:extLst>
            </p:nvPr>
          </p:nvGraphicFramePr>
          <p:xfrm>
            <a:off x="7550150" y="2870200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4880" imgH="177480" progId="Equation.DSMT4">
                    <p:embed/>
                  </p:oleObj>
                </mc:Choice>
                <mc:Fallback>
                  <p:oleObj name="Equation" r:id="rId6" imgW="164880" imgH="177480" progId="Equation.DSMT4">
                    <p:embed/>
                    <p:pic>
                      <p:nvPicPr>
                        <p:cNvPr id="81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0150" y="2870200"/>
                          <a:ext cx="327025" cy="3524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>
              <a:extLst>
                <a:ext uri="{FF2B5EF4-FFF2-40B4-BE49-F238E27FC236}">
                  <a16:creationId xmlns:a16="http://schemas.microsoft.com/office/drawing/2014/main" id="{33D79A20-DC73-E18D-07AE-CB538CA181B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5096831"/>
                </p:ext>
              </p:extLst>
            </p:nvPr>
          </p:nvGraphicFramePr>
          <p:xfrm>
            <a:off x="10218738" y="2241550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4880" imgH="177480" progId="Equation.DSMT4">
                    <p:embed/>
                  </p:oleObj>
                </mc:Choice>
                <mc:Fallback>
                  <p:oleObj name="Equation" r:id="rId8" imgW="164880" imgH="177480" progId="Equation.DSMT4">
                    <p:embed/>
                    <p:pic>
                      <p:nvPicPr>
                        <p:cNvPr id="82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18738" y="2241550"/>
                          <a:ext cx="32702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0">
              <a:extLst>
                <a:ext uri="{FF2B5EF4-FFF2-40B4-BE49-F238E27FC236}">
                  <a16:creationId xmlns:a16="http://schemas.microsoft.com/office/drawing/2014/main" id="{D996B431-77F9-91AE-215E-DB0726FD1C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296953"/>
                </p:ext>
              </p:extLst>
            </p:nvPr>
          </p:nvGraphicFramePr>
          <p:xfrm>
            <a:off x="9179482" y="3374147"/>
            <a:ext cx="3524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480" imgH="177480" progId="Equation.DSMT4">
                    <p:embed/>
                  </p:oleObj>
                </mc:Choice>
                <mc:Fallback>
                  <p:oleObj name="Equation" r:id="rId10" imgW="177480" imgH="177480" progId="Equation.DSMT4">
                    <p:embed/>
                    <p:pic>
                      <p:nvPicPr>
                        <p:cNvPr id="83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9482" y="3374147"/>
                          <a:ext cx="35242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252DEC9-539F-EE41-FEA3-AAAA66828C6A}"/>
                </a:ext>
              </a:extLst>
            </p:cNvPr>
            <p:cNvCxnSpPr/>
            <p:nvPr/>
          </p:nvCxnSpPr>
          <p:spPr>
            <a:xfrm>
              <a:off x="7834312" y="3324227"/>
              <a:ext cx="119062" cy="42862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C068351-E61C-302C-3938-3A4ECFA1A401}"/>
                </a:ext>
              </a:extLst>
            </p:cNvPr>
            <p:cNvCxnSpPr/>
            <p:nvPr/>
          </p:nvCxnSpPr>
          <p:spPr>
            <a:xfrm flipV="1">
              <a:off x="7939442" y="3257725"/>
              <a:ext cx="38696" cy="107776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F311D8A-A145-37AE-FA06-561DD15A1DEF}"/>
                </a:ext>
              </a:extLst>
            </p:cNvPr>
            <p:cNvCxnSpPr/>
            <p:nvPr/>
          </p:nvCxnSpPr>
          <p:spPr>
            <a:xfrm>
              <a:off x="10145661" y="2697142"/>
              <a:ext cx="68256" cy="92076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CC580C7-4EF2-FCD5-CBA3-7021D075BDD1}"/>
                </a:ext>
              </a:extLst>
            </p:cNvPr>
            <p:cNvCxnSpPr/>
            <p:nvPr/>
          </p:nvCxnSpPr>
          <p:spPr>
            <a:xfrm flipV="1">
              <a:off x="10201239" y="2730555"/>
              <a:ext cx="84104" cy="63425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graphicFrame>
          <p:nvGraphicFramePr>
            <p:cNvPr id="88" name="Object 87">
              <a:extLst>
                <a:ext uri="{FF2B5EF4-FFF2-40B4-BE49-F238E27FC236}">
                  <a16:creationId xmlns:a16="http://schemas.microsoft.com/office/drawing/2014/main" id="{CB4C3523-687F-B105-284E-9F8A314A16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4149384"/>
                </p:ext>
              </p:extLst>
            </p:nvPr>
          </p:nvGraphicFramePr>
          <p:xfrm>
            <a:off x="8710613" y="150813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7480" imgH="190440" progId="Equation.DSMT4">
                    <p:embed/>
                  </p:oleObj>
                </mc:Choice>
                <mc:Fallback>
                  <p:oleObj name="Equation" r:id="rId12" imgW="177480" imgH="190440" progId="Equation.DSMT4">
                    <p:embed/>
                    <p:pic>
                      <p:nvPicPr>
                        <p:cNvPr id="57" name="Object 56">
                          <a:extLst>
                            <a:ext uri="{FF2B5EF4-FFF2-40B4-BE49-F238E27FC236}">
                              <a16:creationId xmlns:a16="http://schemas.microsoft.com/office/drawing/2014/main" id="{5230F260-2A65-5452-400F-AD12053351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0613" y="150813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" name="Object 91">
            <a:extLst>
              <a:ext uri="{FF2B5EF4-FFF2-40B4-BE49-F238E27FC236}">
                <a16:creationId xmlns:a16="http://schemas.microsoft.com/office/drawing/2014/main" id="{5981AE12-5055-17E0-0EDC-557D301872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835934"/>
              </p:ext>
            </p:extLst>
          </p:nvPr>
        </p:nvGraphicFramePr>
        <p:xfrm>
          <a:off x="1737399" y="2542283"/>
          <a:ext cx="2472652" cy="67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49080" imgH="368280" progId="Equation.DSMT4">
                  <p:embed/>
                </p:oleObj>
              </mc:Choice>
              <mc:Fallback>
                <p:oleObj name="Equation" r:id="rId14" imgW="1549080" imgH="368280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77D0C328-9B9E-BA64-511B-D85F470528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37399" y="2542283"/>
                        <a:ext cx="2472652" cy="677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>
            <a:extLst>
              <a:ext uri="{FF2B5EF4-FFF2-40B4-BE49-F238E27FC236}">
                <a16:creationId xmlns:a16="http://schemas.microsoft.com/office/drawing/2014/main" id="{CDF233BB-B702-75CD-A389-5E60746EA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201563"/>
              </p:ext>
            </p:extLst>
          </p:nvPr>
        </p:nvGraphicFramePr>
        <p:xfrm>
          <a:off x="536098" y="3852076"/>
          <a:ext cx="2550002" cy="670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49080" imgH="368280" progId="Equation.DSMT4">
                  <p:embed/>
                </p:oleObj>
              </mc:Choice>
              <mc:Fallback>
                <p:oleObj name="Equation" r:id="rId16" imgW="1549080" imgH="368280" progId="Equation.DSMT4">
                  <p:embed/>
                  <p:pic>
                    <p:nvPicPr>
                      <p:cNvPr id="92" name="Object 91">
                        <a:extLst>
                          <a:ext uri="{FF2B5EF4-FFF2-40B4-BE49-F238E27FC236}">
                            <a16:creationId xmlns:a16="http://schemas.microsoft.com/office/drawing/2014/main" id="{5981AE12-5055-17E0-0EDC-557D301872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6098" y="3852076"/>
                        <a:ext cx="2550002" cy="670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E83116A1-EA09-2D07-A6CB-7A7969F9D06A}"/>
              </a:ext>
            </a:extLst>
          </p:cNvPr>
          <p:cNvSpPr txBox="1"/>
          <p:nvPr/>
        </p:nvSpPr>
        <p:spPr>
          <a:xfrm>
            <a:off x="415087" y="4529132"/>
            <a:ext cx="654991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 ra 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E, F cùng nhìn cạnh BC một góc bằng 90</a:t>
            </a:r>
            <a:r>
              <a:rPr lang="en-US" sz="2400" b="1" baseline="30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Vậy tứ </a:t>
            </a:r>
            <a:r>
              <a:rPr lang="en-US" sz="24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BCEF nội tiếp đường tròn. (theo dấu hiệu nhận biết tứ giác nội tiếp).</a:t>
            </a:r>
            <a:endParaRPr lang="en-US" sz="24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B61EE4E-756F-3F49-5BB6-32760EF03E47}"/>
              </a:ext>
            </a:extLst>
          </p:cNvPr>
          <p:cNvSpPr/>
          <p:nvPr/>
        </p:nvSpPr>
        <p:spPr>
          <a:xfrm>
            <a:off x="139349" y="197112"/>
            <a:ext cx="1255623" cy="1089331"/>
          </a:xfrm>
          <a:prstGeom prst="hexagon">
            <a:avLst/>
          </a:prstGeom>
          <a:solidFill>
            <a:schemeClr val="bg1"/>
          </a:solidFill>
          <a:ln w="38100"/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</a:rPr>
              <a:t>Bài </a:t>
            </a:r>
            <a:r>
              <a:rPr kumimoji="0" lang="vi-VN" sz="3200" b="0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sz="3200" b="1" i="0" u="none" strike="noStrike" kern="1200" cap="none" spc="0" normalizeH="0" baseline="0" noProof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6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76" grpId="0"/>
      <p:bldP spid="79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ABA78A-5426-D2C3-4DC2-25BE93765CE1}"/>
              </a:ext>
            </a:extLst>
          </p:cNvPr>
          <p:cNvSpPr txBox="1"/>
          <p:nvPr/>
        </p:nvSpPr>
        <p:spPr>
          <a:xfrm>
            <a:off x="1394974" y="285848"/>
            <a:ext cx="7003440" cy="100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giác nhọn ABC, các đường cao BE, CF cắt nhau tại H (E</a:t>
            </a:r>
            <a:r>
              <a:rPr lang="en-US" sz="2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AC, </a:t>
            </a: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AB</a:t>
            </a:r>
            <a:r>
              <a:rPr 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253">
            <a:extLst>
              <a:ext uri="{FF2B5EF4-FFF2-40B4-BE49-F238E27FC236}">
                <a16:creationId xmlns:a16="http://schemas.microsoft.com/office/drawing/2014/main" id="{72444C5C-F298-66E8-2E13-B980C1387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2474913"/>
            <a:ext cx="4143375" cy="4137025"/>
          </a:xfrm>
          <a:prstGeom prst="ellipse">
            <a:avLst/>
          </a:pr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7F0032-A077-1F9F-C510-ADA779E5301C}"/>
              </a:ext>
            </a:extLst>
          </p:cNvPr>
          <p:cNvGrpSpPr/>
          <p:nvPr/>
        </p:nvGrpSpPr>
        <p:grpSpPr>
          <a:xfrm>
            <a:off x="7000642" y="150813"/>
            <a:ext cx="4929421" cy="4597617"/>
            <a:chOff x="7000642" y="150813"/>
            <a:chExt cx="4929421" cy="4597617"/>
          </a:xfrm>
        </p:grpSpPr>
        <p:sp>
          <p:nvSpPr>
            <p:cNvPr id="9" name="Line 254">
              <a:extLst>
                <a:ext uri="{FF2B5EF4-FFF2-40B4-BE49-F238E27FC236}">
                  <a16:creationId xmlns:a16="http://schemas.microsoft.com/office/drawing/2014/main" id="{32BF727A-D244-2A7A-AA70-845E2A313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5525" y="4543426"/>
              <a:ext cx="4143375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255">
              <a:extLst>
                <a:ext uri="{FF2B5EF4-FFF2-40B4-BE49-F238E27FC236}">
                  <a16:creationId xmlns:a16="http://schemas.microsoft.com/office/drawing/2014/main" id="{2EA5A777-DD7C-BAB4-3563-0CD6DC4B5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75524" y="600074"/>
              <a:ext cx="1484751" cy="3943351"/>
            </a:xfrm>
            <a:prstGeom prst="line">
              <a:avLst/>
            </a:prstGeom>
            <a:noFill/>
            <a:ln w="285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256">
              <a:extLst>
                <a:ext uri="{FF2B5EF4-FFF2-40B4-BE49-F238E27FC236}">
                  <a16:creationId xmlns:a16="http://schemas.microsoft.com/office/drawing/2014/main" id="{E842DDBE-86EE-9273-3AA9-36E452EAF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69238" y="2627313"/>
              <a:ext cx="2357438" cy="576263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257">
              <a:extLst>
                <a:ext uri="{FF2B5EF4-FFF2-40B4-BE49-F238E27FC236}">
                  <a16:creationId xmlns:a16="http://schemas.microsoft.com/office/drawing/2014/main" id="{349B3F3C-3AEF-4F87-C4BF-46FB27748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61643" y="603259"/>
              <a:ext cx="2657257" cy="3940168"/>
            </a:xfrm>
            <a:prstGeom prst="line">
              <a:avLst/>
            </a:prstGeom>
            <a:noFill/>
            <a:ln w="28575" cap="flat">
              <a:solidFill>
                <a:srgbClr val="FBFB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258">
              <a:extLst>
                <a:ext uri="{FF2B5EF4-FFF2-40B4-BE49-F238E27FC236}">
                  <a16:creationId xmlns:a16="http://schemas.microsoft.com/office/drawing/2014/main" id="{D08B1F3A-A78D-A857-00F1-60847138B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9238" y="3203576"/>
              <a:ext cx="3649663" cy="133985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259">
              <a:extLst>
                <a:ext uri="{FF2B5EF4-FFF2-40B4-BE49-F238E27FC236}">
                  <a16:creationId xmlns:a16="http://schemas.microsoft.com/office/drawing/2014/main" id="{9E2B0145-47AC-A92D-346C-45CF56916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75525" y="2627313"/>
              <a:ext cx="2851150" cy="1916113"/>
            </a:xfrm>
            <a:prstGeom prst="line">
              <a:avLst/>
            </a:prstGeom>
            <a:noFill/>
            <a:ln w="28575" cap="flat">
              <a:solidFill>
                <a:srgbClr val="FBFB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val 270">
              <a:extLst>
                <a:ext uri="{FF2B5EF4-FFF2-40B4-BE49-F238E27FC236}">
                  <a16:creationId xmlns:a16="http://schemas.microsoft.com/office/drawing/2014/main" id="{29D6E60F-B92E-803C-FCD5-3FA7C08DF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2925" y="4529132"/>
              <a:ext cx="28575" cy="28575"/>
            </a:xfrm>
            <a:prstGeom prst="ellipse">
              <a:avLst/>
            </a:prstGeom>
            <a:solidFill>
              <a:srgbClr val="FFFBF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B0FF19F0-1D62-6FCB-053C-C4D55456AF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7860867"/>
                </p:ext>
              </p:extLst>
            </p:nvPr>
          </p:nvGraphicFramePr>
          <p:xfrm>
            <a:off x="7000642" y="4396005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64880" imgH="177480" progId="Equation.DSMT4">
                    <p:embed/>
                  </p:oleObj>
                </mc:Choice>
                <mc:Fallback>
                  <p:oleObj name="Equation" r:id="rId2" imgW="164880" imgH="17748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2329C31B-4C32-94DE-36F7-374C20C3C41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0642" y="4396005"/>
                          <a:ext cx="327025" cy="3524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18AADBE4-2B04-A5D5-2C60-CCA95849D8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2177330"/>
                </p:ext>
              </p:extLst>
            </p:nvPr>
          </p:nvGraphicFramePr>
          <p:xfrm>
            <a:off x="11603038" y="4352925"/>
            <a:ext cx="327025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4880" imgH="177480" progId="Equation.DSMT4">
                    <p:embed/>
                  </p:oleObj>
                </mc:Choice>
                <mc:Fallback>
                  <p:oleObj name="Equation" r:id="rId4" imgW="164880" imgH="17748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FFCCA383-C5E2-9F68-0FE1-3CAE0BF800B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3038" y="4352925"/>
                          <a:ext cx="327025" cy="354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228B0798-2377-77AA-0D86-AC0C0F0798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6881998"/>
                </p:ext>
              </p:extLst>
            </p:nvPr>
          </p:nvGraphicFramePr>
          <p:xfrm>
            <a:off x="7550150" y="2870200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4880" imgH="177480" progId="Equation.DSMT4">
                    <p:embed/>
                  </p:oleObj>
                </mc:Choice>
                <mc:Fallback>
                  <p:oleObj name="Equation" r:id="rId6" imgW="164880" imgH="17748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DD5A6FF7-1ED6-75F2-369F-E93E60DE1CE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0150" y="2870200"/>
                          <a:ext cx="327025" cy="3524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4B79F518-98EB-3EBF-DA6F-457ECB72BE3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9245122"/>
                </p:ext>
              </p:extLst>
            </p:nvPr>
          </p:nvGraphicFramePr>
          <p:xfrm>
            <a:off x="10218738" y="2241550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4880" imgH="177480" progId="Equation.DSMT4">
                    <p:embed/>
                  </p:oleObj>
                </mc:Choice>
                <mc:Fallback>
                  <p:oleObj name="Equation" r:id="rId8" imgW="164880" imgH="17748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F93C14BB-1336-4858-A284-C8A02CEAC8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18738" y="2241550"/>
                          <a:ext cx="32702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84DD323C-4C9F-34FB-974A-266291B5A9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1971819"/>
                </p:ext>
              </p:extLst>
            </p:nvPr>
          </p:nvGraphicFramePr>
          <p:xfrm>
            <a:off x="9179482" y="3374147"/>
            <a:ext cx="3524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480" imgH="177480" progId="Equation.DSMT4">
                    <p:embed/>
                  </p:oleObj>
                </mc:Choice>
                <mc:Fallback>
                  <p:oleObj name="Equation" r:id="rId10" imgW="177480" imgH="17748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680AB5A5-F870-BE0C-28E0-5CC87E57E20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9482" y="3374147"/>
                          <a:ext cx="35242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6D0AC3C-43EC-EFBB-CE88-825E68422FED}"/>
                </a:ext>
              </a:extLst>
            </p:cNvPr>
            <p:cNvCxnSpPr/>
            <p:nvPr/>
          </p:nvCxnSpPr>
          <p:spPr>
            <a:xfrm>
              <a:off x="7834312" y="3324227"/>
              <a:ext cx="119062" cy="42862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371E2CD-D348-6CF5-3CEC-E50676A6F8A2}"/>
                </a:ext>
              </a:extLst>
            </p:cNvPr>
            <p:cNvCxnSpPr/>
            <p:nvPr/>
          </p:nvCxnSpPr>
          <p:spPr>
            <a:xfrm flipV="1">
              <a:off x="7939442" y="3257725"/>
              <a:ext cx="38696" cy="107776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B74475D-2EE5-96FD-3ABD-BFFBA78650CD}"/>
                </a:ext>
              </a:extLst>
            </p:cNvPr>
            <p:cNvCxnSpPr/>
            <p:nvPr/>
          </p:nvCxnSpPr>
          <p:spPr>
            <a:xfrm>
              <a:off x="10145661" y="2697142"/>
              <a:ext cx="68256" cy="92076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FEE263D-C218-5B57-B5C2-BE0A0BD42BCF}"/>
                </a:ext>
              </a:extLst>
            </p:cNvPr>
            <p:cNvCxnSpPr/>
            <p:nvPr/>
          </p:nvCxnSpPr>
          <p:spPr>
            <a:xfrm flipV="1">
              <a:off x="10201239" y="2730555"/>
              <a:ext cx="84104" cy="63425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045A0C9A-4415-6CB3-F939-CC7899DF0BC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9429505"/>
                </p:ext>
              </p:extLst>
            </p:nvPr>
          </p:nvGraphicFramePr>
          <p:xfrm>
            <a:off x="8710613" y="150813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7480" imgH="190440" progId="Equation.DSMT4">
                    <p:embed/>
                  </p:oleObj>
                </mc:Choice>
                <mc:Fallback>
                  <p:oleObj name="Equation" r:id="rId12" imgW="177480" imgH="19044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D12A21FC-B7A6-FABA-63C3-892A5049D86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0613" y="150813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0A37302-7FFC-5C3A-311E-4985036C9DC2}"/>
              </a:ext>
            </a:extLst>
          </p:cNvPr>
          <p:cNvCxnSpPr/>
          <p:nvPr/>
        </p:nvCxnSpPr>
        <p:spPr>
          <a:xfrm flipH="1">
            <a:off x="8849738" y="603259"/>
            <a:ext cx="10537" cy="2969935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0206DD-721B-32FC-2EC1-2D6F43F9D80D}"/>
              </a:ext>
            </a:extLst>
          </p:cNvPr>
          <p:cNvCxnSpPr/>
          <p:nvPr/>
        </p:nvCxnSpPr>
        <p:spPr>
          <a:xfrm>
            <a:off x="8848150" y="3575050"/>
            <a:ext cx="0" cy="968376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EA09721-E19D-4FD8-6E2D-008EE7C43826}"/>
              </a:ext>
            </a:extLst>
          </p:cNvPr>
          <p:cNvSpPr txBox="1"/>
          <p:nvPr/>
        </p:nvSpPr>
        <p:spPr>
          <a:xfrm>
            <a:off x="1275643" y="1300682"/>
            <a:ext cx="6313402" cy="93794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Gọi M là giao điểm của AH với BC. Chứng minh FC là tia phân giác của 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4B85EE64-79DE-1C10-A68A-900BE8C84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535134"/>
              </p:ext>
            </p:extLst>
          </p:nvPr>
        </p:nvGraphicFramePr>
        <p:xfrm>
          <a:off x="5331599" y="1718904"/>
          <a:ext cx="791967" cy="60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82400" imgH="368280" progId="Equation.DSMT4">
                  <p:embed/>
                </p:oleObj>
              </mc:Choice>
              <mc:Fallback>
                <p:oleObj name="Equation" r:id="rId14" imgW="482400" imgH="368280" progId="Equation.DSMT4">
                  <p:embed/>
                  <p:pic>
                    <p:nvPicPr>
                      <p:cNvPr id="92" name="Object 91">
                        <a:extLst>
                          <a:ext uri="{FF2B5EF4-FFF2-40B4-BE49-F238E27FC236}">
                            <a16:creationId xmlns:a16="http://schemas.microsoft.com/office/drawing/2014/main" id="{5981AE12-5055-17E0-0EDC-557D301872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31599" y="1718904"/>
                        <a:ext cx="791967" cy="604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E614FBFA-E6C6-6241-76A9-0DBBCA6B3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827468"/>
              </p:ext>
            </p:extLst>
          </p:nvPr>
        </p:nvGraphicFramePr>
        <p:xfrm>
          <a:off x="8629650" y="4543425"/>
          <a:ext cx="4032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040" imgH="177480" progId="Equation.DSMT4">
                  <p:embed/>
                </p:oleObj>
              </mc:Choice>
              <mc:Fallback>
                <p:oleObj name="Equation" r:id="rId16" imgW="20304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953CAB3-BCDC-A5DA-2B42-DE953130AD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4543425"/>
                        <a:ext cx="4032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F0C239F-13EA-016F-D882-B60AB74588CE}"/>
              </a:ext>
            </a:extLst>
          </p:cNvPr>
          <p:cNvCxnSpPr/>
          <p:nvPr/>
        </p:nvCxnSpPr>
        <p:spPr>
          <a:xfrm>
            <a:off x="7869238" y="3203576"/>
            <a:ext cx="978912" cy="13255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11574AB-287C-8FB7-6685-045853DAA027}"/>
              </a:ext>
            </a:extLst>
          </p:cNvPr>
          <p:cNvGrpSpPr/>
          <p:nvPr/>
        </p:nvGrpSpPr>
        <p:grpSpPr>
          <a:xfrm>
            <a:off x="7530518" y="4239464"/>
            <a:ext cx="376812" cy="369332"/>
            <a:chOff x="7530518" y="4239464"/>
            <a:chExt cx="376812" cy="36933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021B68-A218-47E0-23FB-A834014A91D2}"/>
                </a:ext>
              </a:extLst>
            </p:cNvPr>
            <p:cNvSpPr txBox="1"/>
            <p:nvPr/>
          </p:nvSpPr>
          <p:spPr>
            <a:xfrm>
              <a:off x="7605644" y="42394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84583679-6F0C-B8D7-6BF7-D0DF8686AC9D}"/>
                </a:ext>
              </a:extLst>
            </p:cNvPr>
            <p:cNvSpPr/>
            <p:nvPr/>
          </p:nvSpPr>
          <p:spPr>
            <a:xfrm rot="20167418">
              <a:off x="7530518" y="4411745"/>
              <a:ext cx="108654" cy="146051"/>
            </a:xfrm>
            <a:prstGeom prst="arc">
              <a:avLst>
                <a:gd name="adj1" fmla="val 16200000"/>
                <a:gd name="adj2" fmla="val 5721292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19ECEBB-8AFE-7FC4-84BE-A7FC61594B8D}"/>
              </a:ext>
            </a:extLst>
          </p:cNvPr>
          <p:cNvGrpSpPr/>
          <p:nvPr/>
        </p:nvGrpSpPr>
        <p:grpSpPr>
          <a:xfrm>
            <a:off x="8025251" y="3025176"/>
            <a:ext cx="383441" cy="589590"/>
            <a:chOff x="8032394" y="3025176"/>
            <a:chExt cx="383441" cy="58959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47DD5D6-0918-2A5E-2B76-D9A8D4BAF7DC}"/>
                </a:ext>
              </a:extLst>
            </p:cNvPr>
            <p:cNvSpPr txBox="1"/>
            <p:nvPr/>
          </p:nvSpPr>
          <p:spPr>
            <a:xfrm>
              <a:off x="8114149" y="30251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45059815-2647-9B79-4595-4724DA13CD97}"/>
                </a:ext>
              </a:extLst>
            </p:cNvPr>
            <p:cNvSpPr/>
            <p:nvPr/>
          </p:nvSpPr>
          <p:spPr>
            <a:xfrm rot="759944">
              <a:off x="8041010" y="3138345"/>
              <a:ext cx="108654" cy="146051"/>
            </a:xfrm>
            <a:prstGeom prst="arc">
              <a:avLst>
                <a:gd name="adj1" fmla="val 16200000"/>
                <a:gd name="adj2" fmla="val 5721292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7195335-5F3F-2C03-D8F7-9BFF4D7A5F2E}"/>
                </a:ext>
              </a:extLst>
            </p:cNvPr>
            <p:cNvSpPr txBox="1"/>
            <p:nvPr/>
          </p:nvSpPr>
          <p:spPr>
            <a:xfrm>
              <a:off x="8032394" y="32454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1" name="Arc 60">
            <a:extLst>
              <a:ext uri="{FF2B5EF4-FFF2-40B4-BE49-F238E27FC236}">
                <a16:creationId xmlns:a16="http://schemas.microsoft.com/office/drawing/2014/main" id="{BFA2B54C-B43C-B3B2-0D20-66E2A5810C64}"/>
              </a:ext>
            </a:extLst>
          </p:cNvPr>
          <p:cNvSpPr/>
          <p:nvPr/>
        </p:nvSpPr>
        <p:spPr>
          <a:xfrm rot="1057312">
            <a:off x="7992210" y="3261436"/>
            <a:ext cx="108654" cy="146051"/>
          </a:xfrm>
          <a:prstGeom prst="arc">
            <a:avLst>
              <a:gd name="adj1" fmla="val 16200000"/>
              <a:gd name="adj2" fmla="val 5721292"/>
            </a:avLst>
          </a:prstGeom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8413148E-546D-3608-81CD-4E4864317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05588"/>
              </p:ext>
            </p:extLst>
          </p:nvPr>
        </p:nvGraphicFramePr>
        <p:xfrm>
          <a:off x="2869727" y="2680936"/>
          <a:ext cx="1096773" cy="639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7200" imgH="266400" progId="Equation.DSMT4">
                  <p:embed/>
                </p:oleObj>
              </mc:Choice>
              <mc:Fallback>
                <p:oleObj name="Equation" r:id="rId18" imgW="457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869727" y="2680936"/>
                        <a:ext cx="1096773" cy="639784"/>
                      </a:xfrm>
                      <a:prstGeom prst="rect">
                        <a:avLst/>
                      </a:prstGeom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Arrow: Up 63">
            <a:extLst>
              <a:ext uri="{FF2B5EF4-FFF2-40B4-BE49-F238E27FC236}">
                <a16:creationId xmlns:a16="http://schemas.microsoft.com/office/drawing/2014/main" id="{708F988D-5DD0-8B9C-73F8-8D266923B7B1}"/>
              </a:ext>
            </a:extLst>
          </p:cNvPr>
          <p:cNvSpPr/>
          <p:nvPr/>
        </p:nvSpPr>
        <p:spPr>
          <a:xfrm>
            <a:off x="3247666" y="2249241"/>
            <a:ext cx="246743" cy="388277"/>
          </a:xfrm>
          <a:prstGeom prst="upArrow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E8E208B-496B-E8FB-F606-AA7606B55C72}"/>
              </a:ext>
            </a:extLst>
          </p:cNvPr>
          <p:cNvCxnSpPr>
            <a:cxnSpLocks/>
          </p:cNvCxnSpPr>
          <p:nvPr/>
        </p:nvCxnSpPr>
        <p:spPr>
          <a:xfrm>
            <a:off x="1811952" y="3826131"/>
            <a:ext cx="3028497" cy="17834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Arrow: Up 67">
            <a:extLst>
              <a:ext uri="{FF2B5EF4-FFF2-40B4-BE49-F238E27FC236}">
                <a16:creationId xmlns:a16="http://schemas.microsoft.com/office/drawing/2014/main" id="{314C15C3-6096-3990-D0A3-2FCD5D5D5EFD}"/>
              </a:ext>
            </a:extLst>
          </p:cNvPr>
          <p:cNvSpPr/>
          <p:nvPr/>
        </p:nvSpPr>
        <p:spPr>
          <a:xfrm>
            <a:off x="3247666" y="3363893"/>
            <a:ext cx="246743" cy="444405"/>
          </a:xfrm>
          <a:prstGeom prst="upArrow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Up 69">
            <a:extLst>
              <a:ext uri="{FF2B5EF4-FFF2-40B4-BE49-F238E27FC236}">
                <a16:creationId xmlns:a16="http://schemas.microsoft.com/office/drawing/2014/main" id="{1B00FBE9-E058-9F4C-621A-49BA1F563F96}"/>
              </a:ext>
            </a:extLst>
          </p:cNvPr>
          <p:cNvSpPr/>
          <p:nvPr/>
        </p:nvSpPr>
        <p:spPr>
          <a:xfrm>
            <a:off x="1670436" y="3843965"/>
            <a:ext cx="246744" cy="379087"/>
          </a:xfrm>
          <a:prstGeom prst="upArrow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Up 70">
            <a:extLst>
              <a:ext uri="{FF2B5EF4-FFF2-40B4-BE49-F238E27FC236}">
                <a16:creationId xmlns:a16="http://schemas.microsoft.com/office/drawing/2014/main" id="{CCD8FA23-7200-91B5-A02C-ECC85E2E08E2}"/>
              </a:ext>
            </a:extLst>
          </p:cNvPr>
          <p:cNvSpPr/>
          <p:nvPr/>
        </p:nvSpPr>
        <p:spPr>
          <a:xfrm>
            <a:off x="4691679" y="3908520"/>
            <a:ext cx="246744" cy="379087"/>
          </a:xfrm>
          <a:prstGeom prst="upArrow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3A6179DD-B455-951C-9AE0-12E1B1127E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697027"/>
              </p:ext>
            </p:extLst>
          </p:nvPr>
        </p:nvGraphicFramePr>
        <p:xfrm>
          <a:off x="1327041" y="4242024"/>
          <a:ext cx="937189" cy="53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69800" imgH="266400" progId="Equation.DSMT4">
                  <p:embed/>
                </p:oleObj>
              </mc:Choice>
              <mc:Fallback>
                <p:oleObj name="Equation" r:id="rId20" imgW="469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327041" y="4242024"/>
                        <a:ext cx="937189" cy="531918"/>
                      </a:xfrm>
                      <a:prstGeom prst="rect">
                        <a:avLst/>
                      </a:prstGeom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C333F6FC-6936-AB8D-73EB-EB44EB290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95615"/>
              </p:ext>
            </p:extLst>
          </p:nvPr>
        </p:nvGraphicFramePr>
        <p:xfrm>
          <a:off x="4383088" y="4306888"/>
          <a:ext cx="9636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82400" imgH="266400" progId="Equation.DSMT4">
                  <p:embed/>
                </p:oleObj>
              </mc:Choice>
              <mc:Fallback>
                <p:oleObj name="Equation" r:id="rId22" imgW="482400" imgH="26640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3A6179DD-B455-951C-9AE0-12E1B1127E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83088" y="4306888"/>
                        <a:ext cx="963612" cy="531812"/>
                      </a:xfrm>
                      <a:prstGeom prst="rect">
                        <a:avLst/>
                      </a:prstGeom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>
            <a:extLst>
              <a:ext uri="{FF2B5EF4-FFF2-40B4-BE49-F238E27FC236}">
                <a16:creationId xmlns:a16="http://schemas.microsoft.com/office/drawing/2014/main" id="{5AC137BF-C758-7DE1-BFA6-FBB67CA46D14}"/>
              </a:ext>
            </a:extLst>
          </p:cNvPr>
          <p:cNvSpPr txBox="1"/>
          <p:nvPr/>
        </p:nvSpPr>
        <p:spPr>
          <a:xfrm>
            <a:off x="648370" y="5189596"/>
            <a:ext cx="2231668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BFHM nội tiếp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B094C9-DCDA-DF62-63EE-4C23C120B382}"/>
              </a:ext>
            </a:extLst>
          </p:cNvPr>
          <p:cNvSpPr txBox="1"/>
          <p:nvPr/>
        </p:nvSpPr>
        <p:spPr>
          <a:xfrm>
            <a:off x="3699217" y="5245571"/>
            <a:ext cx="2231668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BCEF nội tiếp</a:t>
            </a:r>
          </a:p>
        </p:txBody>
      </p:sp>
      <p:graphicFrame>
        <p:nvGraphicFramePr>
          <p:cNvPr id="78" name="Object 77">
            <a:extLst>
              <a:ext uri="{FF2B5EF4-FFF2-40B4-BE49-F238E27FC236}">
                <a16:creationId xmlns:a16="http://schemas.microsoft.com/office/drawing/2014/main" id="{45E927D9-7E31-61FF-C1A8-61F5560F3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97995"/>
              </p:ext>
            </p:extLst>
          </p:nvPr>
        </p:nvGraphicFramePr>
        <p:xfrm>
          <a:off x="579370" y="6067548"/>
          <a:ext cx="24288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18960" imgH="215640" progId="Equation.DSMT4">
                  <p:embed/>
                </p:oleObj>
              </mc:Choice>
              <mc:Fallback>
                <p:oleObj name="Equation" r:id="rId24" imgW="1218960" imgH="21564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3A6179DD-B455-951C-9AE0-12E1B1127E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79370" y="6067548"/>
                        <a:ext cx="2428875" cy="430213"/>
                      </a:xfrm>
                      <a:prstGeom prst="rect">
                        <a:avLst/>
                      </a:prstGeom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Arrow: Up 78">
            <a:extLst>
              <a:ext uri="{FF2B5EF4-FFF2-40B4-BE49-F238E27FC236}">
                <a16:creationId xmlns:a16="http://schemas.microsoft.com/office/drawing/2014/main" id="{E07CCD60-6D2B-46D9-76AE-E15BA33A5985}"/>
              </a:ext>
            </a:extLst>
          </p:cNvPr>
          <p:cNvSpPr/>
          <p:nvPr/>
        </p:nvSpPr>
        <p:spPr>
          <a:xfrm>
            <a:off x="4717081" y="4847432"/>
            <a:ext cx="246744" cy="379087"/>
          </a:xfrm>
          <a:prstGeom prst="upArrow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row: Up 79">
            <a:extLst>
              <a:ext uri="{FF2B5EF4-FFF2-40B4-BE49-F238E27FC236}">
                <a16:creationId xmlns:a16="http://schemas.microsoft.com/office/drawing/2014/main" id="{CAEC8A15-4B6D-4EEF-D8DB-25FD169887BB}"/>
              </a:ext>
            </a:extLst>
          </p:cNvPr>
          <p:cNvSpPr/>
          <p:nvPr/>
        </p:nvSpPr>
        <p:spPr>
          <a:xfrm>
            <a:off x="1640832" y="4778704"/>
            <a:ext cx="246744" cy="379087"/>
          </a:xfrm>
          <a:prstGeom prst="upArrow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row: Up 80">
            <a:extLst>
              <a:ext uri="{FF2B5EF4-FFF2-40B4-BE49-F238E27FC236}">
                <a16:creationId xmlns:a16="http://schemas.microsoft.com/office/drawing/2014/main" id="{166481D6-31DD-8A4E-6AA4-FD2E38F8602C}"/>
              </a:ext>
            </a:extLst>
          </p:cNvPr>
          <p:cNvSpPr/>
          <p:nvPr/>
        </p:nvSpPr>
        <p:spPr>
          <a:xfrm>
            <a:off x="1640832" y="5638842"/>
            <a:ext cx="246744" cy="379087"/>
          </a:xfrm>
          <a:prstGeom prst="upArrow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BE94BD-2B9A-7BF5-8A85-B8341E169A8D}"/>
              </a:ext>
            </a:extLst>
          </p:cNvPr>
          <p:cNvSpPr/>
          <p:nvPr/>
        </p:nvSpPr>
        <p:spPr>
          <a:xfrm>
            <a:off x="8688685" y="4383304"/>
            <a:ext cx="165815" cy="16170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F17DD35-83F8-8E83-A7E5-94242AF25CF8}"/>
              </a:ext>
            </a:extLst>
          </p:cNvPr>
          <p:cNvSpPr/>
          <p:nvPr/>
        </p:nvSpPr>
        <p:spPr>
          <a:xfrm>
            <a:off x="139349" y="197112"/>
            <a:ext cx="1255623" cy="1089331"/>
          </a:xfrm>
          <a:prstGeom prst="hexagon">
            <a:avLst/>
          </a:prstGeom>
          <a:solidFill>
            <a:schemeClr val="bg1"/>
          </a:solidFill>
          <a:ln w="38100"/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</a:rPr>
              <a:t>Bài </a:t>
            </a:r>
            <a:r>
              <a:rPr kumimoji="0" lang="vi-VN" sz="3200" b="0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sz="3200" b="1" i="0" u="none" strike="noStrike" kern="1200" cap="none" spc="0" normalizeH="0" baseline="0" noProof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7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1" grpId="0" animBg="1"/>
      <p:bldP spid="64" grpId="0" animBg="1"/>
      <p:bldP spid="68" grpId="0" animBg="1"/>
      <p:bldP spid="70" grpId="0" animBg="1"/>
      <p:bldP spid="71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53">
            <a:extLst>
              <a:ext uri="{FF2B5EF4-FFF2-40B4-BE49-F238E27FC236}">
                <a16:creationId xmlns:a16="http://schemas.microsoft.com/office/drawing/2014/main" id="{72444C5C-F298-66E8-2E13-B980C1387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2474913"/>
            <a:ext cx="4143375" cy="4137025"/>
          </a:xfrm>
          <a:prstGeom prst="ellipse">
            <a:avLst/>
          </a:pr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953CAB3-BCDC-A5DA-2B42-DE953130A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829632"/>
              </p:ext>
            </p:extLst>
          </p:nvPr>
        </p:nvGraphicFramePr>
        <p:xfrm>
          <a:off x="9286875" y="4600575"/>
          <a:ext cx="3508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177480" progId="Equation.DSMT4">
                  <p:embed/>
                </p:oleObj>
              </mc:Choice>
              <mc:Fallback>
                <p:oleObj name="Equation" r:id="rId2" imgW="17748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953CAB3-BCDC-A5DA-2B42-DE953130AD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75" y="4600575"/>
                        <a:ext cx="35083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97F0032-A077-1F9F-C510-ADA779E5301C}"/>
              </a:ext>
            </a:extLst>
          </p:cNvPr>
          <p:cNvGrpSpPr/>
          <p:nvPr/>
        </p:nvGrpSpPr>
        <p:grpSpPr>
          <a:xfrm>
            <a:off x="7000642" y="150813"/>
            <a:ext cx="4929421" cy="4597617"/>
            <a:chOff x="7000642" y="150813"/>
            <a:chExt cx="4929421" cy="4597617"/>
          </a:xfrm>
        </p:grpSpPr>
        <p:sp>
          <p:nvSpPr>
            <p:cNvPr id="9" name="Line 254">
              <a:extLst>
                <a:ext uri="{FF2B5EF4-FFF2-40B4-BE49-F238E27FC236}">
                  <a16:creationId xmlns:a16="http://schemas.microsoft.com/office/drawing/2014/main" id="{32BF727A-D244-2A7A-AA70-845E2A313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5525" y="4543426"/>
              <a:ext cx="4143375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255">
              <a:extLst>
                <a:ext uri="{FF2B5EF4-FFF2-40B4-BE49-F238E27FC236}">
                  <a16:creationId xmlns:a16="http://schemas.microsoft.com/office/drawing/2014/main" id="{2EA5A777-DD7C-BAB4-3563-0CD6DC4B5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75524" y="600074"/>
              <a:ext cx="1484751" cy="3943351"/>
            </a:xfrm>
            <a:prstGeom prst="line">
              <a:avLst/>
            </a:prstGeom>
            <a:noFill/>
            <a:ln w="285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256">
              <a:extLst>
                <a:ext uri="{FF2B5EF4-FFF2-40B4-BE49-F238E27FC236}">
                  <a16:creationId xmlns:a16="http://schemas.microsoft.com/office/drawing/2014/main" id="{E842DDBE-86EE-9273-3AA9-36E452EAF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69238" y="2627313"/>
              <a:ext cx="2357438" cy="576263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257">
              <a:extLst>
                <a:ext uri="{FF2B5EF4-FFF2-40B4-BE49-F238E27FC236}">
                  <a16:creationId xmlns:a16="http://schemas.microsoft.com/office/drawing/2014/main" id="{349B3F3C-3AEF-4F87-C4BF-46FB27748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61643" y="603259"/>
              <a:ext cx="2657257" cy="3940168"/>
            </a:xfrm>
            <a:prstGeom prst="line">
              <a:avLst/>
            </a:prstGeom>
            <a:noFill/>
            <a:ln w="28575" cap="flat">
              <a:solidFill>
                <a:srgbClr val="FBFB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258">
              <a:extLst>
                <a:ext uri="{FF2B5EF4-FFF2-40B4-BE49-F238E27FC236}">
                  <a16:creationId xmlns:a16="http://schemas.microsoft.com/office/drawing/2014/main" id="{D08B1F3A-A78D-A857-00F1-60847138B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9238" y="3203576"/>
              <a:ext cx="3649663" cy="133985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259">
              <a:extLst>
                <a:ext uri="{FF2B5EF4-FFF2-40B4-BE49-F238E27FC236}">
                  <a16:creationId xmlns:a16="http://schemas.microsoft.com/office/drawing/2014/main" id="{9E2B0145-47AC-A92D-346C-45CF56916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75525" y="2627313"/>
              <a:ext cx="2851150" cy="1916113"/>
            </a:xfrm>
            <a:prstGeom prst="line">
              <a:avLst/>
            </a:prstGeom>
            <a:noFill/>
            <a:ln w="28575" cap="flat">
              <a:solidFill>
                <a:srgbClr val="FBFB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val 270">
              <a:extLst>
                <a:ext uri="{FF2B5EF4-FFF2-40B4-BE49-F238E27FC236}">
                  <a16:creationId xmlns:a16="http://schemas.microsoft.com/office/drawing/2014/main" id="{29D6E60F-B92E-803C-FCD5-3FA7C08DF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2925" y="4529132"/>
              <a:ext cx="28575" cy="28575"/>
            </a:xfrm>
            <a:prstGeom prst="ellipse">
              <a:avLst/>
            </a:prstGeom>
            <a:solidFill>
              <a:srgbClr val="FFFBF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B0FF19F0-1D62-6FCB-053C-C4D55456AF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00642" y="4396005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4880" imgH="177480" progId="Equation.DSMT4">
                    <p:embed/>
                  </p:oleObj>
                </mc:Choice>
                <mc:Fallback>
                  <p:oleObj name="Equation" r:id="rId4" imgW="164880" imgH="1774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B0FF19F0-1D62-6FCB-053C-C4D55456AF1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0642" y="4396005"/>
                          <a:ext cx="327025" cy="3524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18AADBE4-2B04-A5D5-2C60-CCA95849D8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03038" y="4352925"/>
            <a:ext cx="327025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4880" imgH="177480" progId="Equation.DSMT4">
                    <p:embed/>
                  </p:oleObj>
                </mc:Choice>
                <mc:Fallback>
                  <p:oleObj name="Equation" r:id="rId6" imgW="164880" imgH="17748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18AADBE4-2B04-A5D5-2C60-CCA95849D82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3038" y="4352925"/>
                          <a:ext cx="327025" cy="354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228B0798-2377-77AA-0D86-AC0C0F0798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50150" y="2870200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4880" imgH="177480" progId="Equation.DSMT4">
                    <p:embed/>
                  </p:oleObj>
                </mc:Choice>
                <mc:Fallback>
                  <p:oleObj name="Equation" r:id="rId8" imgW="164880" imgH="17748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228B0798-2377-77AA-0D86-AC0C0F0798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0150" y="2870200"/>
                          <a:ext cx="327025" cy="3524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4B79F518-98EB-3EBF-DA6F-457ECB72BE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218738" y="2241550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64880" imgH="177480" progId="Equation.DSMT4">
                    <p:embed/>
                  </p:oleObj>
                </mc:Choice>
                <mc:Fallback>
                  <p:oleObj name="Equation" r:id="rId10" imgW="164880" imgH="17748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4B79F518-98EB-3EBF-DA6F-457ECB72BE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18738" y="2241550"/>
                          <a:ext cx="32702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84DD323C-4C9F-34FB-974A-266291B5A9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79482" y="3374147"/>
            <a:ext cx="3524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7480" imgH="177480" progId="Equation.DSMT4">
                    <p:embed/>
                  </p:oleObj>
                </mc:Choice>
                <mc:Fallback>
                  <p:oleObj name="Equation" r:id="rId12" imgW="177480" imgH="17748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84DD323C-4C9F-34FB-974A-266291B5A9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9482" y="3374147"/>
                          <a:ext cx="35242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6D0AC3C-43EC-EFBB-CE88-825E68422FED}"/>
                </a:ext>
              </a:extLst>
            </p:cNvPr>
            <p:cNvCxnSpPr/>
            <p:nvPr/>
          </p:nvCxnSpPr>
          <p:spPr>
            <a:xfrm>
              <a:off x="7834312" y="3324227"/>
              <a:ext cx="119062" cy="42862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371E2CD-D348-6CF5-3CEC-E50676A6F8A2}"/>
                </a:ext>
              </a:extLst>
            </p:cNvPr>
            <p:cNvCxnSpPr/>
            <p:nvPr/>
          </p:nvCxnSpPr>
          <p:spPr>
            <a:xfrm flipV="1">
              <a:off x="7939442" y="3257725"/>
              <a:ext cx="38696" cy="107776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B74475D-2EE5-96FD-3ABD-BFFBA78650CD}"/>
                </a:ext>
              </a:extLst>
            </p:cNvPr>
            <p:cNvCxnSpPr/>
            <p:nvPr/>
          </p:nvCxnSpPr>
          <p:spPr>
            <a:xfrm>
              <a:off x="10145661" y="2697142"/>
              <a:ext cx="68256" cy="92076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FEE263D-C218-5B57-B5C2-BE0A0BD42BCF}"/>
                </a:ext>
              </a:extLst>
            </p:cNvPr>
            <p:cNvCxnSpPr/>
            <p:nvPr/>
          </p:nvCxnSpPr>
          <p:spPr>
            <a:xfrm flipV="1">
              <a:off x="10201239" y="2730555"/>
              <a:ext cx="84104" cy="63425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045A0C9A-4415-6CB3-F939-CC7899DF0B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10613" y="150813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77480" imgH="190440" progId="Equation.DSMT4">
                    <p:embed/>
                  </p:oleObj>
                </mc:Choice>
                <mc:Fallback>
                  <p:oleObj name="Equation" r:id="rId14" imgW="177480" imgH="19044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045A0C9A-4415-6CB3-F939-CC7899DF0B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0613" y="150813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0A37302-7FFC-5C3A-311E-4985036C9DC2}"/>
              </a:ext>
            </a:extLst>
          </p:cNvPr>
          <p:cNvCxnSpPr/>
          <p:nvPr/>
        </p:nvCxnSpPr>
        <p:spPr>
          <a:xfrm flipH="1">
            <a:off x="8849738" y="603259"/>
            <a:ext cx="10537" cy="2969935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0206DD-721B-32FC-2EC1-2D6F43F9D80D}"/>
              </a:ext>
            </a:extLst>
          </p:cNvPr>
          <p:cNvCxnSpPr/>
          <p:nvPr/>
        </p:nvCxnSpPr>
        <p:spPr>
          <a:xfrm>
            <a:off x="8848150" y="3575050"/>
            <a:ext cx="0" cy="968376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EA09721-E19D-4FD8-6E2D-008EE7C43826}"/>
              </a:ext>
            </a:extLst>
          </p:cNvPr>
          <p:cNvSpPr txBox="1"/>
          <p:nvPr/>
        </p:nvSpPr>
        <p:spPr>
          <a:xfrm>
            <a:off x="1563773" y="369942"/>
            <a:ext cx="6313402" cy="138114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Gọi I là trung điểm của HC. Chứng minh tứ giác FMOI là tứ giác nội tiếp (O là trung điểm của BC) 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E614FBFA-E6C6-6241-76A9-0DBBCA6B3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534635"/>
              </p:ext>
            </p:extLst>
          </p:nvPr>
        </p:nvGraphicFramePr>
        <p:xfrm>
          <a:off x="8629650" y="4543425"/>
          <a:ext cx="4032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040" imgH="177480" progId="Equation.DSMT4">
                  <p:embed/>
                </p:oleObj>
              </mc:Choice>
              <mc:Fallback>
                <p:oleObj name="Equation" r:id="rId16" imgW="203040" imgH="177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E614FBFA-E6C6-6241-76A9-0DBBCA6B3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4543425"/>
                        <a:ext cx="4032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F0C239F-13EA-016F-D882-B60AB74588CE}"/>
              </a:ext>
            </a:extLst>
          </p:cNvPr>
          <p:cNvCxnSpPr/>
          <p:nvPr/>
        </p:nvCxnSpPr>
        <p:spPr>
          <a:xfrm>
            <a:off x="7869238" y="3203576"/>
            <a:ext cx="978912" cy="13255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11574AB-287C-8FB7-6685-045853DAA027}"/>
              </a:ext>
            </a:extLst>
          </p:cNvPr>
          <p:cNvGrpSpPr/>
          <p:nvPr/>
        </p:nvGrpSpPr>
        <p:grpSpPr>
          <a:xfrm>
            <a:off x="7530518" y="4239464"/>
            <a:ext cx="376812" cy="369332"/>
            <a:chOff x="7530518" y="4239464"/>
            <a:chExt cx="376812" cy="36933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021B68-A218-47E0-23FB-A834014A91D2}"/>
                </a:ext>
              </a:extLst>
            </p:cNvPr>
            <p:cNvSpPr txBox="1"/>
            <p:nvPr/>
          </p:nvSpPr>
          <p:spPr>
            <a:xfrm>
              <a:off x="7605644" y="42394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84583679-6F0C-B8D7-6BF7-D0DF8686AC9D}"/>
                </a:ext>
              </a:extLst>
            </p:cNvPr>
            <p:cNvSpPr/>
            <p:nvPr/>
          </p:nvSpPr>
          <p:spPr>
            <a:xfrm rot="20167418">
              <a:off x="7530518" y="4411745"/>
              <a:ext cx="108654" cy="146051"/>
            </a:xfrm>
            <a:prstGeom prst="arc">
              <a:avLst>
                <a:gd name="adj1" fmla="val 16200000"/>
                <a:gd name="adj2" fmla="val 5721292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19ECEBB-8AFE-7FC4-84BE-A7FC61594B8D}"/>
              </a:ext>
            </a:extLst>
          </p:cNvPr>
          <p:cNvGrpSpPr/>
          <p:nvPr/>
        </p:nvGrpSpPr>
        <p:grpSpPr>
          <a:xfrm>
            <a:off x="8025251" y="3025176"/>
            <a:ext cx="383441" cy="589590"/>
            <a:chOff x="8032394" y="3025176"/>
            <a:chExt cx="383441" cy="58959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47DD5D6-0918-2A5E-2B76-D9A8D4BAF7DC}"/>
                </a:ext>
              </a:extLst>
            </p:cNvPr>
            <p:cNvSpPr txBox="1"/>
            <p:nvPr/>
          </p:nvSpPr>
          <p:spPr>
            <a:xfrm>
              <a:off x="8114149" y="30251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45059815-2647-9B79-4595-4724DA13CD97}"/>
                </a:ext>
              </a:extLst>
            </p:cNvPr>
            <p:cNvSpPr/>
            <p:nvPr/>
          </p:nvSpPr>
          <p:spPr>
            <a:xfrm rot="759944">
              <a:off x="8041010" y="3138345"/>
              <a:ext cx="108654" cy="146051"/>
            </a:xfrm>
            <a:prstGeom prst="arc">
              <a:avLst>
                <a:gd name="adj1" fmla="val 16200000"/>
                <a:gd name="adj2" fmla="val 5721292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7195335-5F3F-2C03-D8F7-9BFF4D7A5F2E}"/>
                </a:ext>
              </a:extLst>
            </p:cNvPr>
            <p:cNvSpPr txBox="1"/>
            <p:nvPr/>
          </p:nvSpPr>
          <p:spPr>
            <a:xfrm>
              <a:off x="8032394" y="32454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1" name="Arc 60">
            <a:extLst>
              <a:ext uri="{FF2B5EF4-FFF2-40B4-BE49-F238E27FC236}">
                <a16:creationId xmlns:a16="http://schemas.microsoft.com/office/drawing/2014/main" id="{BFA2B54C-B43C-B3B2-0D20-66E2A5810C64}"/>
              </a:ext>
            </a:extLst>
          </p:cNvPr>
          <p:cNvSpPr/>
          <p:nvPr/>
        </p:nvSpPr>
        <p:spPr>
          <a:xfrm rot="1057312">
            <a:off x="7992210" y="3261436"/>
            <a:ext cx="108654" cy="146051"/>
          </a:xfrm>
          <a:prstGeom prst="arc">
            <a:avLst>
              <a:gd name="adj1" fmla="val 16200000"/>
              <a:gd name="adj2" fmla="val 5721292"/>
            </a:avLst>
          </a:prstGeom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C9113C-1C95-E46F-8D43-25434451338D}"/>
              </a:ext>
            </a:extLst>
          </p:cNvPr>
          <p:cNvCxnSpPr>
            <a:cxnSpLocks/>
          </p:cNvCxnSpPr>
          <p:nvPr/>
        </p:nvCxnSpPr>
        <p:spPr>
          <a:xfrm flipV="1">
            <a:off x="9442450" y="4032250"/>
            <a:ext cx="679450" cy="514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CE07E69-26B6-0AFA-903D-6B25C39BB2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408215"/>
              </p:ext>
            </p:extLst>
          </p:nvPr>
        </p:nvGraphicFramePr>
        <p:xfrm>
          <a:off x="10122694" y="3697288"/>
          <a:ext cx="2270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120" imgH="177480" progId="Equation.DSMT4">
                  <p:embed/>
                </p:oleObj>
              </mc:Choice>
              <mc:Fallback>
                <p:oleObj name="Equation" r:id="rId18" imgW="114120" imgH="177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E614FBFA-E6C6-6241-76A9-0DBBCA6B3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2694" y="3697288"/>
                        <a:ext cx="227012" cy="35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345C6E68-C887-43ED-9C3D-E1BD67BAED1F}"/>
              </a:ext>
            </a:extLst>
          </p:cNvPr>
          <p:cNvGrpSpPr/>
          <p:nvPr/>
        </p:nvGrpSpPr>
        <p:grpSpPr>
          <a:xfrm>
            <a:off x="9592182" y="4236285"/>
            <a:ext cx="376812" cy="369332"/>
            <a:chOff x="7530518" y="4239464"/>
            <a:chExt cx="376812" cy="3693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F4E820-793C-D001-3CC4-DCA244BAB708}"/>
                </a:ext>
              </a:extLst>
            </p:cNvPr>
            <p:cNvSpPr txBox="1"/>
            <p:nvPr/>
          </p:nvSpPr>
          <p:spPr>
            <a:xfrm>
              <a:off x="7605644" y="42394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97D83BDC-7DA1-C240-4868-6AC46C2D2DCF}"/>
                </a:ext>
              </a:extLst>
            </p:cNvPr>
            <p:cNvSpPr/>
            <p:nvPr/>
          </p:nvSpPr>
          <p:spPr>
            <a:xfrm rot="20167418">
              <a:off x="7530518" y="4411745"/>
              <a:ext cx="108654" cy="146051"/>
            </a:xfrm>
            <a:prstGeom prst="arc">
              <a:avLst>
                <a:gd name="adj1" fmla="val 16200000"/>
                <a:gd name="adj2" fmla="val 5721292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187E9CA-A509-374B-9B52-4C5494527E44}"/>
              </a:ext>
            </a:extLst>
          </p:cNvPr>
          <p:cNvCxnSpPr/>
          <p:nvPr/>
        </p:nvCxnSpPr>
        <p:spPr>
          <a:xfrm flipH="1">
            <a:off x="9496426" y="3779839"/>
            <a:ext cx="74044" cy="865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D1EB5D7-58F3-6467-BC66-1252C90C5964}"/>
              </a:ext>
            </a:extLst>
          </p:cNvPr>
          <p:cNvCxnSpPr/>
          <p:nvPr/>
        </p:nvCxnSpPr>
        <p:spPr>
          <a:xfrm flipH="1">
            <a:off x="10714548" y="4214822"/>
            <a:ext cx="74044" cy="865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2D76201A-D4BD-A103-37A0-D1D5774583DA}"/>
              </a:ext>
            </a:extLst>
          </p:cNvPr>
          <p:cNvSpPr/>
          <p:nvPr/>
        </p:nvSpPr>
        <p:spPr>
          <a:xfrm>
            <a:off x="10099675" y="4010025"/>
            <a:ext cx="45719" cy="45719"/>
          </a:xfrm>
          <a:prstGeom prst="flowChartConnector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E2BE7F8-9A92-D10E-20A7-53120CC8C1E1}"/>
              </a:ext>
            </a:extLst>
          </p:cNvPr>
          <p:cNvCxnSpPr>
            <a:cxnSpLocks/>
          </p:cNvCxnSpPr>
          <p:nvPr/>
        </p:nvCxnSpPr>
        <p:spPr>
          <a:xfrm flipV="1">
            <a:off x="3352323" y="1786595"/>
            <a:ext cx="0" cy="321737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87FD4718-2A7F-359E-8468-B59A45521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653797"/>
              </p:ext>
            </p:extLst>
          </p:nvPr>
        </p:nvGraphicFramePr>
        <p:xfrm>
          <a:off x="2941637" y="2047874"/>
          <a:ext cx="1022540" cy="579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83920" imgH="330120" progId="Equation.DSMT4">
                  <p:embed/>
                </p:oleObj>
              </mc:Choice>
              <mc:Fallback>
                <p:oleObj name="Equation" r:id="rId20" imgW="583920" imgH="33012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7" y="2047874"/>
                        <a:ext cx="1022540" cy="579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9C48433-D9A2-4C0F-DFA0-87993BBC4D73}"/>
              </a:ext>
            </a:extLst>
          </p:cNvPr>
          <p:cNvCxnSpPr/>
          <p:nvPr/>
        </p:nvCxnSpPr>
        <p:spPr>
          <a:xfrm flipH="1" flipV="1">
            <a:off x="3371991" y="2508379"/>
            <a:ext cx="669" cy="356752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EC42FA-3657-E256-96CD-2FED6745CE0F}"/>
              </a:ext>
            </a:extLst>
          </p:cNvPr>
          <p:cNvCxnSpPr/>
          <p:nvPr/>
        </p:nvCxnSpPr>
        <p:spPr>
          <a:xfrm>
            <a:off x="1823764" y="2871651"/>
            <a:ext cx="3269055" cy="0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A146D94-EBB5-B2B1-513B-173A39627041}"/>
              </a:ext>
            </a:extLst>
          </p:cNvPr>
          <p:cNvCxnSpPr/>
          <p:nvPr/>
        </p:nvCxnSpPr>
        <p:spPr>
          <a:xfrm flipH="1" flipV="1">
            <a:off x="1823764" y="2878849"/>
            <a:ext cx="669" cy="356752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54747B5-8BEA-ACBA-F89F-08DF491BDE84}"/>
              </a:ext>
            </a:extLst>
          </p:cNvPr>
          <p:cNvCxnSpPr/>
          <p:nvPr/>
        </p:nvCxnSpPr>
        <p:spPr>
          <a:xfrm flipH="1" flipV="1">
            <a:off x="5092150" y="2874713"/>
            <a:ext cx="669" cy="356752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8D1581C0-A8D5-CF2C-9BAA-0CC0011D70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465370"/>
              </p:ext>
            </p:extLst>
          </p:nvPr>
        </p:nvGraphicFramePr>
        <p:xfrm>
          <a:off x="1395412" y="3187699"/>
          <a:ext cx="984732" cy="559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83920" imgH="330120" progId="Equation.DSMT4">
                  <p:embed/>
                </p:oleObj>
              </mc:Choice>
              <mc:Fallback>
                <p:oleObj name="Equation" r:id="rId22" imgW="583920" imgH="33012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2" y="3187699"/>
                        <a:ext cx="984732" cy="559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C89360F-0F83-268D-E602-C287C8231ABD}"/>
              </a:ext>
            </a:extLst>
          </p:cNvPr>
          <p:cNvCxnSpPr/>
          <p:nvPr/>
        </p:nvCxnSpPr>
        <p:spPr>
          <a:xfrm flipH="1" flipV="1">
            <a:off x="1823764" y="3644503"/>
            <a:ext cx="669" cy="356752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84B1186-7342-019A-CFA2-812DEEDCC3EB}"/>
              </a:ext>
            </a:extLst>
          </p:cNvPr>
          <p:cNvSpPr txBox="1"/>
          <p:nvPr/>
        </p:nvSpPr>
        <p:spPr>
          <a:xfrm>
            <a:off x="396889" y="4023740"/>
            <a:ext cx="285375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ABEH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(cm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41643AAA-2D1B-9800-6C80-AEC8306175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058586"/>
              </p:ext>
            </p:extLst>
          </p:nvPr>
        </p:nvGraphicFramePr>
        <p:xfrm>
          <a:off x="4562345" y="3184524"/>
          <a:ext cx="1079372" cy="59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96880" imgH="330120" progId="Equation.DSMT4">
                  <p:embed/>
                </p:oleObj>
              </mc:Choice>
              <mc:Fallback>
                <p:oleObj name="Equation" r:id="rId24" imgW="596880" imgH="330120" progId="Equation.DSMT4">
                  <p:embed/>
                  <p:pic>
                    <p:nvPicPr>
                      <p:cNvPr id="59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345" y="3184524"/>
                        <a:ext cx="1079372" cy="5953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F08B54F-6921-769F-BD46-1E292941714C}"/>
              </a:ext>
            </a:extLst>
          </p:cNvPr>
          <p:cNvCxnSpPr/>
          <p:nvPr/>
        </p:nvCxnSpPr>
        <p:spPr>
          <a:xfrm flipH="1" flipV="1">
            <a:off x="5091481" y="3644503"/>
            <a:ext cx="669" cy="356752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3577FC4-6020-917D-B42C-5F71F6398BEE}"/>
              </a:ext>
            </a:extLst>
          </p:cNvPr>
          <p:cNvSpPr txBox="1"/>
          <p:nvPr/>
        </p:nvSpPr>
        <p:spPr>
          <a:xfrm>
            <a:off x="3656702" y="4022412"/>
            <a:ext cx="285375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 </a:t>
            </a:r>
            <a:r>
              <a: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BH</a:t>
            </a:r>
            <a:endParaRPr lang="en-US" sz="2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48E0192-A1E7-FC69-5D9F-5A36C0264107}"/>
              </a:ext>
            </a:extLst>
          </p:cNvPr>
          <p:cNvCxnSpPr/>
          <p:nvPr/>
        </p:nvCxnSpPr>
        <p:spPr>
          <a:xfrm flipH="1" flipV="1">
            <a:off x="5098178" y="4429873"/>
            <a:ext cx="669" cy="356752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567A3DB-6822-885E-6E18-8FF219AF07FE}"/>
              </a:ext>
            </a:extLst>
          </p:cNvPr>
          <p:cNvSpPr txBox="1"/>
          <p:nvPr/>
        </p:nvSpPr>
        <p:spPr>
          <a:xfrm>
            <a:off x="3677624" y="4819635"/>
            <a:ext cx="2948045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0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BHC </a:t>
            </a:r>
            <a:endParaRPr lang="en-US" sz="2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D2E8276-C5D3-D22B-AC79-80817B45FF0D}"/>
              </a:ext>
            </a:extLst>
          </p:cNvPr>
          <p:cNvCxnSpPr/>
          <p:nvPr/>
        </p:nvCxnSpPr>
        <p:spPr>
          <a:xfrm flipH="1" flipV="1">
            <a:off x="5098178" y="5616858"/>
            <a:ext cx="669" cy="356752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8A6D18B-7C3D-18B5-E0F1-061BBC6CDCAE}"/>
              </a:ext>
            </a:extLst>
          </p:cNvPr>
          <p:cNvSpPr txBox="1"/>
          <p:nvPr/>
        </p:nvSpPr>
        <p:spPr>
          <a:xfrm>
            <a:off x="3584471" y="5940198"/>
            <a:ext cx="3457222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 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 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9BA2D0-AA3D-B68C-C260-B0D8560768DB}"/>
              </a:ext>
            </a:extLst>
          </p:cNvPr>
          <p:cNvSpPr/>
          <p:nvPr/>
        </p:nvSpPr>
        <p:spPr>
          <a:xfrm>
            <a:off x="8688685" y="4383304"/>
            <a:ext cx="165815" cy="16170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6AB8C9A4-EF71-02E8-4DB6-6A923256E3A6}"/>
              </a:ext>
            </a:extLst>
          </p:cNvPr>
          <p:cNvSpPr/>
          <p:nvPr/>
        </p:nvSpPr>
        <p:spPr>
          <a:xfrm>
            <a:off x="139349" y="197112"/>
            <a:ext cx="1255623" cy="1089331"/>
          </a:xfrm>
          <a:prstGeom prst="hexagon">
            <a:avLst/>
          </a:prstGeom>
          <a:solidFill>
            <a:schemeClr val="bg1"/>
          </a:solidFill>
          <a:ln w="38100"/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</a:rPr>
              <a:t>Bài </a:t>
            </a:r>
            <a:r>
              <a:rPr kumimoji="0" lang="vi-VN" sz="3200" b="0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sz="3200" b="1" i="0" u="none" strike="noStrike" kern="1200" cap="none" spc="0" normalizeH="0" baseline="0" noProof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6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6" grpId="0"/>
      <p:bldP spid="49" grpId="0"/>
      <p:bldP spid="52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273871" y="670843"/>
            <a:ext cx="62595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BFHM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(cm a)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05122" y="1119153"/>
            <a:ext cx="4468699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000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HM)</a:t>
            </a:r>
            <a:endParaRPr lang="en-US" sz="2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554574" y="1165530"/>
            <a:ext cx="366712" cy="36958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264993"/>
              </p:ext>
            </p:extLst>
          </p:nvPr>
        </p:nvGraphicFramePr>
        <p:xfrm>
          <a:off x="6661150" y="1193776"/>
          <a:ext cx="1778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68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1193776"/>
                        <a:ext cx="17780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295061" y="1774241"/>
            <a:ext cx="62595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BHC,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875772"/>
              </p:ext>
            </p:extLst>
          </p:nvPr>
        </p:nvGraphicFramePr>
        <p:xfrm>
          <a:off x="1177595" y="1865052"/>
          <a:ext cx="242888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177480" progId="Equation.DSMT4">
                  <p:embed/>
                </p:oleObj>
              </mc:Choice>
              <mc:Fallback>
                <p:oleObj name="Equation" r:id="rId4" imgW="164880" imgH="177480" progId="Equation.DSMT4">
                  <p:embed/>
                  <p:pic>
                    <p:nvPicPr>
                      <p:cNvPr id="7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595" y="1865052"/>
                        <a:ext cx="242888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698872" y="2129577"/>
            <a:ext cx="62595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 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97076" y="2512341"/>
            <a:ext cx="3305081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 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729309"/>
              </p:ext>
            </p:extLst>
          </p:nvPr>
        </p:nvGraphicFramePr>
        <p:xfrm>
          <a:off x="3767565" y="2017688"/>
          <a:ext cx="3919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520560" progId="Equation.DSMT4">
                  <p:embed/>
                </p:oleObj>
              </mc:Choice>
              <mc:Fallback>
                <p:oleObj name="Equation" r:id="rId6" imgW="190440" imgH="520560" progId="Equation.DSMT4">
                  <p:embed/>
                  <p:pic>
                    <p:nvPicPr>
                      <p:cNvPr id="74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565" y="2017688"/>
                        <a:ext cx="391912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864835"/>
              </p:ext>
            </p:extLst>
          </p:nvPr>
        </p:nvGraphicFramePr>
        <p:xfrm>
          <a:off x="626736" y="3098000"/>
          <a:ext cx="418916" cy="39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164880" progId="Equation.DSMT4">
                  <p:embed/>
                </p:oleObj>
              </mc:Choice>
              <mc:Fallback>
                <p:oleObj name="Equation" r:id="rId8" imgW="215640" imgH="164880" progId="Equation.DSMT4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36" y="3098000"/>
                        <a:ext cx="418916" cy="3971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1048646" y="3008790"/>
            <a:ext cx="521147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BHC</a:t>
            </a:r>
            <a:endParaRPr lang="en-US" sz="2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848034"/>
              </p:ext>
            </p:extLst>
          </p:nvPr>
        </p:nvGraphicFramePr>
        <p:xfrm>
          <a:off x="4286248" y="3099600"/>
          <a:ext cx="242888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177480" progId="Equation.DSMT4">
                  <p:embed/>
                </p:oleObj>
              </mc:Choice>
              <mc:Fallback>
                <p:oleObj name="Equation" r:id="rId10" imgW="164880" imgH="177480" progId="Equation.DSMT4">
                  <p:embed/>
                  <p:pic>
                    <p:nvPicPr>
                      <p:cNvPr id="78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3099600"/>
                        <a:ext cx="242888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582009"/>
              </p:ext>
            </p:extLst>
          </p:nvPr>
        </p:nvGraphicFramePr>
        <p:xfrm>
          <a:off x="640803" y="3514683"/>
          <a:ext cx="418916" cy="39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164880" progId="Equation.DSMT4">
                  <p:embed/>
                </p:oleObj>
              </mc:Choice>
              <mc:Fallback>
                <p:oleObj name="Equation" r:id="rId12" imgW="215640" imgH="164880" progId="Equation.DSMT4">
                  <p:embed/>
                  <p:pic>
                    <p:nvPicPr>
                      <p:cNvPr id="88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03" y="3514683"/>
                        <a:ext cx="418916" cy="3971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1083213" y="3414715"/>
            <a:ext cx="62390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 // BH 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chất đường tb trong tam giác)</a:t>
            </a:r>
            <a:endParaRPr lang="en-US" sz="2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803710"/>
              </p:ext>
            </p:extLst>
          </p:nvPr>
        </p:nvGraphicFramePr>
        <p:xfrm>
          <a:off x="681895" y="3777337"/>
          <a:ext cx="1481462" cy="5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5480" imgH="330120" progId="Equation.DSMT4">
                  <p:embed/>
                </p:oleObj>
              </mc:Choice>
              <mc:Fallback>
                <p:oleObj name="Equation" r:id="rId14" imgW="825480" imgH="330120" progId="Equation.DSMT4">
                  <p:embed/>
                  <p:pic>
                    <p:nvPicPr>
                      <p:cNvPr id="92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95" y="3777337"/>
                        <a:ext cx="1481462" cy="595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2597294" y="3844529"/>
            <a:ext cx="228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6" name="Oval 95"/>
          <p:cNvSpPr/>
          <p:nvPr/>
        </p:nvSpPr>
        <p:spPr>
          <a:xfrm>
            <a:off x="4839954" y="3942434"/>
            <a:ext cx="366712" cy="36958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67813"/>
              </p:ext>
            </p:extLst>
          </p:nvPr>
        </p:nvGraphicFramePr>
        <p:xfrm>
          <a:off x="4937125" y="3970311"/>
          <a:ext cx="19526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0" imgH="177480" progId="Equation.DSMT4">
                  <p:embed/>
                </p:oleObj>
              </mc:Choice>
              <mc:Fallback>
                <p:oleObj name="Equation" r:id="rId16" imgW="126720" imgH="177480" progId="Equation.DSMT4">
                  <p:embed/>
                  <p:pic>
                    <p:nvPicPr>
                      <p:cNvPr id="97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3970311"/>
                        <a:ext cx="195263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272752" y="4767628"/>
            <a:ext cx="62595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endParaRPr lang="en-US" sz="2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329302"/>
              </p:ext>
            </p:extLst>
          </p:nvPr>
        </p:nvGraphicFramePr>
        <p:xfrm>
          <a:off x="1209675" y="4850373"/>
          <a:ext cx="17621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120" imgH="177480" progId="Equation.DSMT4">
                  <p:embed/>
                </p:oleObj>
              </mc:Choice>
              <mc:Fallback>
                <p:oleObj name="Equation" r:id="rId18" imgW="114120" imgH="177480" progId="Equation.DSMT4">
                  <p:embed/>
                  <p:pic>
                    <p:nvPicPr>
                      <p:cNvPr id="99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4850373"/>
                        <a:ext cx="176213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Oval 99"/>
          <p:cNvSpPr/>
          <p:nvPr/>
        </p:nvSpPr>
        <p:spPr>
          <a:xfrm>
            <a:off x="1102881" y="4821050"/>
            <a:ext cx="366712" cy="36958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982878"/>
              </p:ext>
            </p:extLst>
          </p:nvPr>
        </p:nvGraphicFramePr>
        <p:xfrm>
          <a:off x="1993900" y="4848786"/>
          <a:ext cx="19526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77480" progId="Equation.DSMT4">
                  <p:embed/>
                </p:oleObj>
              </mc:Choice>
              <mc:Fallback>
                <p:oleObj name="Equation" r:id="rId20" imgW="126720" imgH="177480" progId="Equation.DSMT4">
                  <p:embed/>
                  <p:pic>
                    <p:nvPicPr>
                      <p:cNvPr id="101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4848786"/>
                        <a:ext cx="195263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Oval 101"/>
          <p:cNvSpPr/>
          <p:nvPr/>
        </p:nvSpPr>
        <p:spPr>
          <a:xfrm>
            <a:off x="1896436" y="4819959"/>
            <a:ext cx="366712" cy="36958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849446"/>
              </p:ext>
            </p:extLst>
          </p:nvPr>
        </p:nvGraphicFramePr>
        <p:xfrm>
          <a:off x="1056007" y="5121836"/>
          <a:ext cx="1367717" cy="55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520" imgH="330120" progId="Equation.DSMT4">
                  <p:embed/>
                </p:oleObj>
              </mc:Choice>
              <mc:Fallback>
                <p:oleObj name="Equation" r:id="rId22" imgW="812520" imgH="330120" progId="Equation.DSMT4">
                  <p:embed/>
                  <p:pic>
                    <p:nvPicPr>
                      <p:cNvPr id="103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007" y="5121836"/>
                        <a:ext cx="1367717" cy="556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1379207" y="5675505"/>
            <a:ext cx="62595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FMOI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28251" y="6106120"/>
            <a:ext cx="62595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92745"/>
              </p:ext>
            </p:extLst>
          </p:nvPr>
        </p:nvGraphicFramePr>
        <p:xfrm>
          <a:off x="5983495" y="5291151"/>
          <a:ext cx="317853" cy="120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0440" imgH="520560" progId="Equation.DSMT4">
                  <p:embed/>
                </p:oleObj>
              </mc:Choice>
              <mc:Fallback>
                <p:oleObj name="Equation" r:id="rId24" imgW="190440" imgH="520560" progId="Equation.DSMT4">
                  <p:embed/>
                  <p:pic>
                    <p:nvPicPr>
                      <p:cNvPr id="107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495" y="5291151"/>
                        <a:ext cx="317853" cy="1202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90317"/>
              </p:ext>
            </p:extLst>
          </p:nvPr>
        </p:nvGraphicFramePr>
        <p:xfrm>
          <a:off x="6330481" y="5742483"/>
          <a:ext cx="39138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15640" imgH="164880" progId="Equation.DSMT4">
                  <p:embed/>
                </p:oleObj>
              </mc:Choice>
              <mc:Fallback>
                <p:oleObj name="Equation" r:id="rId25" imgW="215640" imgH="164880" progId="Equation.DSMT4">
                  <p:embed/>
                  <p:pic>
                    <p:nvPicPr>
                      <p:cNvPr id="108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481" y="5742483"/>
                        <a:ext cx="391382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6738323" y="5667343"/>
            <a:ext cx="3979929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FMOI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dhnb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Oval 253">
            <a:extLst>
              <a:ext uri="{FF2B5EF4-FFF2-40B4-BE49-F238E27FC236}">
                <a16:creationId xmlns:a16="http://schemas.microsoft.com/office/drawing/2014/main" id="{FD3FB382-A6EA-2D2E-51BF-ED9B4A89A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2474913"/>
            <a:ext cx="4143375" cy="4137025"/>
          </a:xfrm>
          <a:prstGeom prst="ellipse">
            <a:avLst/>
          </a:pr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B6A8241-745B-9041-1BAC-D519E6D848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643594"/>
              </p:ext>
            </p:extLst>
          </p:nvPr>
        </p:nvGraphicFramePr>
        <p:xfrm>
          <a:off x="9286875" y="4600575"/>
          <a:ext cx="3508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77480" imgH="177480" progId="Equation.DSMT4">
                  <p:embed/>
                </p:oleObj>
              </mc:Choice>
              <mc:Fallback>
                <p:oleObj name="Equation" r:id="rId27" imgW="17748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953CAB3-BCDC-A5DA-2B42-DE953130AD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75" y="4600575"/>
                        <a:ext cx="35083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C3EA84E-F8EF-E976-99D2-39DE35471427}"/>
              </a:ext>
            </a:extLst>
          </p:cNvPr>
          <p:cNvGrpSpPr/>
          <p:nvPr/>
        </p:nvGrpSpPr>
        <p:grpSpPr>
          <a:xfrm>
            <a:off x="7000642" y="150813"/>
            <a:ext cx="4929421" cy="4597617"/>
            <a:chOff x="7000642" y="150813"/>
            <a:chExt cx="4929421" cy="4597617"/>
          </a:xfrm>
        </p:grpSpPr>
        <p:sp>
          <p:nvSpPr>
            <p:cNvPr id="8" name="Line 254">
              <a:extLst>
                <a:ext uri="{FF2B5EF4-FFF2-40B4-BE49-F238E27FC236}">
                  <a16:creationId xmlns:a16="http://schemas.microsoft.com/office/drawing/2014/main" id="{682B6427-4881-A205-511D-A5F071146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5525" y="4543426"/>
              <a:ext cx="4143375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Line 255">
              <a:extLst>
                <a:ext uri="{FF2B5EF4-FFF2-40B4-BE49-F238E27FC236}">
                  <a16:creationId xmlns:a16="http://schemas.microsoft.com/office/drawing/2014/main" id="{E4B8BE78-9079-F5DF-D567-484BAD76DC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75524" y="600074"/>
              <a:ext cx="1484751" cy="3943351"/>
            </a:xfrm>
            <a:prstGeom prst="line">
              <a:avLst/>
            </a:prstGeom>
            <a:noFill/>
            <a:ln w="285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256">
              <a:extLst>
                <a:ext uri="{FF2B5EF4-FFF2-40B4-BE49-F238E27FC236}">
                  <a16:creationId xmlns:a16="http://schemas.microsoft.com/office/drawing/2014/main" id="{0A7CF84C-2C95-A947-7EB0-D51C17A3CB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69238" y="2627313"/>
              <a:ext cx="2357438" cy="576263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257">
              <a:extLst>
                <a:ext uri="{FF2B5EF4-FFF2-40B4-BE49-F238E27FC236}">
                  <a16:creationId xmlns:a16="http://schemas.microsoft.com/office/drawing/2014/main" id="{10EC3BF6-B3BF-5587-40CC-FBD7B69592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61643" y="603259"/>
              <a:ext cx="2657257" cy="3940168"/>
            </a:xfrm>
            <a:prstGeom prst="line">
              <a:avLst/>
            </a:prstGeom>
            <a:noFill/>
            <a:ln w="28575" cap="flat">
              <a:solidFill>
                <a:srgbClr val="FBFB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258">
              <a:extLst>
                <a:ext uri="{FF2B5EF4-FFF2-40B4-BE49-F238E27FC236}">
                  <a16:creationId xmlns:a16="http://schemas.microsoft.com/office/drawing/2014/main" id="{29756349-DDAB-DE0F-998C-4F8641A0A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9238" y="3203576"/>
              <a:ext cx="3649663" cy="133985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259">
              <a:extLst>
                <a:ext uri="{FF2B5EF4-FFF2-40B4-BE49-F238E27FC236}">
                  <a16:creationId xmlns:a16="http://schemas.microsoft.com/office/drawing/2014/main" id="{4C9D196E-170B-B140-2195-EFD185E83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75525" y="2627313"/>
              <a:ext cx="2851150" cy="1916113"/>
            </a:xfrm>
            <a:prstGeom prst="line">
              <a:avLst/>
            </a:prstGeom>
            <a:noFill/>
            <a:ln w="28575" cap="flat">
              <a:solidFill>
                <a:srgbClr val="FBFB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270">
              <a:extLst>
                <a:ext uri="{FF2B5EF4-FFF2-40B4-BE49-F238E27FC236}">
                  <a16:creationId xmlns:a16="http://schemas.microsoft.com/office/drawing/2014/main" id="{F89FB676-1B82-B5B2-F92C-0E8C5253D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2925" y="4529132"/>
              <a:ext cx="28575" cy="28575"/>
            </a:xfrm>
            <a:prstGeom prst="ellipse">
              <a:avLst/>
            </a:prstGeom>
            <a:solidFill>
              <a:srgbClr val="FFFBF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8AA570C5-561A-93A6-C969-34A3CC1C80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00642" y="4396005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64880" imgH="177480" progId="Equation.DSMT4">
                    <p:embed/>
                  </p:oleObj>
                </mc:Choice>
                <mc:Fallback>
                  <p:oleObj name="Equation" r:id="rId29" imgW="164880" imgH="1774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B0FF19F0-1D62-6FCB-053C-C4D55456AF1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0642" y="4396005"/>
                          <a:ext cx="327025" cy="3524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14334024-C38B-EDA0-648E-9FF4C080D8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03038" y="4352925"/>
            <a:ext cx="327025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64880" imgH="177480" progId="Equation.DSMT4">
                    <p:embed/>
                  </p:oleObj>
                </mc:Choice>
                <mc:Fallback>
                  <p:oleObj name="Equation" r:id="rId31" imgW="164880" imgH="17748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18AADBE4-2B04-A5D5-2C60-CCA95849D82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3038" y="4352925"/>
                          <a:ext cx="327025" cy="354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70D3931A-293F-13E2-5616-CD147F5971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50150" y="2870200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64880" imgH="177480" progId="Equation.DSMT4">
                    <p:embed/>
                  </p:oleObj>
                </mc:Choice>
                <mc:Fallback>
                  <p:oleObj name="Equation" r:id="rId33" imgW="164880" imgH="17748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228B0798-2377-77AA-0D86-AC0C0F0798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0150" y="2870200"/>
                          <a:ext cx="327025" cy="3524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C97FE951-1A95-4A00-327A-2471B25661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218738" y="2241550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64880" imgH="177480" progId="Equation.DSMT4">
                    <p:embed/>
                  </p:oleObj>
                </mc:Choice>
                <mc:Fallback>
                  <p:oleObj name="Equation" r:id="rId35" imgW="164880" imgH="17748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4B79F518-98EB-3EBF-DA6F-457ECB72BE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18738" y="2241550"/>
                          <a:ext cx="32702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05B4ADF9-AC1B-F6E4-86E7-0367F5E2CE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79482" y="3374147"/>
            <a:ext cx="3524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177480" imgH="177480" progId="Equation.DSMT4">
                    <p:embed/>
                  </p:oleObj>
                </mc:Choice>
                <mc:Fallback>
                  <p:oleObj name="Equation" r:id="rId37" imgW="177480" imgH="17748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84DD323C-4C9F-34FB-974A-266291B5A9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9482" y="3374147"/>
                          <a:ext cx="35242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5682AF1-8DDC-1ECB-F7E6-D0BA6001FF2B}"/>
                </a:ext>
              </a:extLst>
            </p:cNvPr>
            <p:cNvCxnSpPr/>
            <p:nvPr/>
          </p:nvCxnSpPr>
          <p:spPr>
            <a:xfrm>
              <a:off x="7834312" y="3324227"/>
              <a:ext cx="119062" cy="42862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9BB6CF4-7D2B-686C-8550-3678FEB5B2C8}"/>
                </a:ext>
              </a:extLst>
            </p:cNvPr>
            <p:cNvCxnSpPr/>
            <p:nvPr/>
          </p:nvCxnSpPr>
          <p:spPr>
            <a:xfrm flipV="1">
              <a:off x="7939442" y="3257725"/>
              <a:ext cx="38696" cy="107776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CD2008-887D-FA67-C261-2DBDAEE6C0A4}"/>
                </a:ext>
              </a:extLst>
            </p:cNvPr>
            <p:cNvCxnSpPr/>
            <p:nvPr/>
          </p:nvCxnSpPr>
          <p:spPr>
            <a:xfrm>
              <a:off x="10145661" y="2697142"/>
              <a:ext cx="68256" cy="92076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1910B98-1CAD-57B7-1633-B2AEB0D4E448}"/>
                </a:ext>
              </a:extLst>
            </p:cNvPr>
            <p:cNvCxnSpPr/>
            <p:nvPr/>
          </p:nvCxnSpPr>
          <p:spPr>
            <a:xfrm flipV="1">
              <a:off x="10201239" y="2730555"/>
              <a:ext cx="84104" cy="63425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84B1870D-E836-9DAA-9262-8264B77E4D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10613" y="150813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9" imgW="177480" imgH="190440" progId="Equation.DSMT4">
                    <p:embed/>
                  </p:oleObj>
                </mc:Choice>
                <mc:Fallback>
                  <p:oleObj name="Equation" r:id="rId39" imgW="177480" imgH="19044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045A0C9A-4415-6CB3-F939-CC7899DF0B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0613" y="150813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8DFDC3-9F9C-25A1-8A42-666F97A516F6}"/>
              </a:ext>
            </a:extLst>
          </p:cNvPr>
          <p:cNvCxnSpPr/>
          <p:nvPr/>
        </p:nvCxnSpPr>
        <p:spPr>
          <a:xfrm flipH="1">
            <a:off x="8849738" y="603259"/>
            <a:ext cx="10537" cy="2969935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71DD40-4570-1B63-5AED-77086D0EFCB7}"/>
              </a:ext>
            </a:extLst>
          </p:cNvPr>
          <p:cNvCxnSpPr/>
          <p:nvPr/>
        </p:nvCxnSpPr>
        <p:spPr>
          <a:xfrm>
            <a:off x="8848150" y="3575050"/>
            <a:ext cx="0" cy="968376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0DF76365-B209-7E59-E2C4-977ED948FA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089022"/>
              </p:ext>
            </p:extLst>
          </p:nvPr>
        </p:nvGraphicFramePr>
        <p:xfrm>
          <a:off x="8629650" y="4543425"/>
          <a:ext cx="4032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03040" imgH="177480" progId="Equation.DSMT4">
                  <p:embed/>
                </p:oleObj>
              </mc:Choice>
              <mc:Fallback>
                <p:oleObj name="Equation" r:id="rId41" imgW="203040" imgH="177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E614FBFA-E6C6-6241-76A9-0DBBCA6B3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4543425"/>
                        <a:ext cx="4032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4949FA-92DF-07A6-6B54-29A195BA28A6}"/>
              </a:ext>
            </a:extLst>
          </p:cNvPr>
          <p:cNvCxnSpPr/>
          <p:nvPr/>
        </p:nvCxnSpPr>
        <p:spPr>
          <a:xfrm>
            <a:off x="7869238" y="3203576"/>
            <a:ext cx="978912" cy="13255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285F24B-95B6-6808-60FD-4AF8B29971E2}"/>
              </a:ext>
            </a:extLst>
          </p:cNvPr>
          <p:cNvGrpSpPr/>
          <p:nvPr/>
        </p:nvGrpSpPr>
        <p:grpSpPr>
          <a:xfrm>
            <a:off x="7530518" y="4239464"/>
            <a:ext cx="376812" cy="369332"/>
            <a:chOff x="7530518" y="4239464"/>
            <a:chExt cx="376812" cy="3693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D51DA48-FEA2-BEBA-ED5C-0FBCB2736882}"/>
                </a:ext>
              </a:extLst>
            </p:cNvPr>
            <p:cNvSpPr txBox="1"/>
            <p:nvPr/>
          </p:nvSpPr>
          <p:spPr>
            <a:xfrm>
              <a:off x="7605644" y="42394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A161D8FF-0265-7412-D99C-13D274B44C78}"/>
                </a:ext>
              </a:extLst>
            </p:cNvPr>
            <p:cNvSpPr/>
            <p:nvPr/>
          </p:nvSpPr>
          <p:spPr>
            <a:xfrm rot="20167418">
              <a:off x="7530518" y="4411745"/>
              <a:ext cx="108654" cy="146051"/>
            </a:xfrm>
            <a:prstGeom prst="arc">
              <a:avLst>
                <a:gd name="adj1" fmla="val 16200000"/>
                <a:gd name="adj2" fmla="val 5721292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4F13C7-7353-6151-D053-F989876C2B27}"/>
              </a:ext>
            </a:extLst>
          </p:cNvPr>
          <p:cNvGrpSpPr/>
          <p:nvPr/>
        </p:nvGrpSpPr>
        <p:grpSpPr>
          <a:xfrm>
            <a:off x="8025251" y="3025176"/>
            <a:ext cx="383441" cy="589590"/>
            <a:chOff x="8032394" y="3025176"/>
            <a:chExt cx="383441" cy="58959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7AF5C4F-9D16-D781-07D2-693FEFF33DEB}"/>
                </a:ext>
              </a:extLst>
            </p:cNvPr>
            <p:cNvSpPr txBox="1"/>
            <p:nvPr/>
          </p:nvSpPr>
          <p:spPr>
            <a:xfrm>
              <a:off x="8114149" y="30251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8E611691-0F70-35C4-9F4E-4990FBA8B220}"/>
                </a:ext>
              </a:extLst>
            </p:cNvPr>
            <p:cNvSpPr/>
            <p:nvPr/>
          </p:nvSpPr>
          <p:spPr>
            <a:xfrm rot="759944">
              <a:off x="8041010" y="3138345"/>
              <a:ext cx="108654" cy="146051"/>
            </a:xfrm>
            <a:prstGeom prst="arc">
              <a:avLst>
                <a:gd name="adj1" fmla="val 16200000"/>
                <a:gd name="adj2" fmla="val 5721292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CFC26AC-E07D-3F98-9EF6-0B35414CD364}"/>
                </a:ext>
              </a:extLst>
            </p:cNvPr>
            <p:cNvSpPr txBox="1"/>
            <p:nvPr/>
          </p:nvSpPr>
          <p:spPr>
            <a:xfrm>
              <a:off x="8032394" y="32454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50" name="Arc 49">
            <a:extLst>
              <a:ext uri="{FF2B5EF4-FFF2-40B4-BE49-F238E27FC236}">
                <a16:creationId xmlns:a16="http://schemas.microsoft.com/office/drawing/2014/main" id="{CDCB73AF-4E1B-1D06-022F-2C5BB9D55936}"/>
              </a:ext>
            </a:extLst>
          </p:cNvPr>
          <p:cNvSpPr/>
          <p:nvPr/>
        </p:nvSpPr>
        <p:spPr>
          <a:xfrm rot="1057312">
            <a:off x="7992210" y="3261436"/>
            <a:ext cx="108654" cy="146051"/>
          </a:xfrm>
          <a:prstGeom prst="arc">
            <a:avLst>
              <a:gd name="adj1" fmla="val 16200000"/>
              <a:gd name="adj2" fmla="val 5721292"/>
            </a:avLst>
          </a:prstGeom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C216D79-A104-85CA-BD53-B10130901483}"/>
              </a:ext>
            </a:extLst>
          </p:cNvPr>
          <p:cNvCxnSpPr>
            <a:cxnSpLocks/>
          </p:cNvCxnSpPr>
          <p:nvPr/>
        </p:nvCxnSpPr>
        <p:spPr>
          <a:xfrm flipV="1">
            <a:off x="9442450" y="4032250"/>
            <a:ext cx="679450" cy="514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B025490E-35F1-27B6-A9F5-B235C23E2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415800"/>
              </p:ext>
            </p:extLst>
          </p:nvPr>
        </p:nvGraphicFramePr>
        <p:xfrm>
          <a:off x="10122694" y="3697288"/>
          <a:ext cx="2270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14120" imgH="177480" progId="Equation.DSMT4">
                  <p:embed/>
                </p:oleObj>
              </mc:Choice>
              <mc:Fallback>
                <p:oleObj name="Equation" r:id="rId43" imgW="11412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CE07E69-26B6-0AFA-903D-6B25C39BB2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2694" y="3697288"/>
                        <a:ext cx="227012" cy="35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5A3ED249-A54A-9F13-2086-DFE4B033ABD2}"/>
              </a:ext>
            </a:extLst>
          </p:cNvPr>
          <p:cNvGrpSpPr/>
          <p:nvPr/>
        </p:nvGrpSpPr>
        <p:grpSpPr>
          <a:xfrm>
            <a:off x="9592182" y="4236285"/>
            <a:ext cx="376812" cy="369332"/>
            <a:chOff x="7530518" y="4239464"/>
            <a:chExt cx="376812" cy="36933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7D73D6C-C7A4-630C-013B-425D4B827CC2}"/>
                </a:ext>
              </a:extLst>
            </p:cNvPr>
            <p:cNvSpPr txBox="1"/>
            <p:nvPr/>
          </p:nvSpPr>
          <p:spPr>
            <a:xfrm>
              <a:off x="7605644" y="42394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CC3FE626-7956-115B-A702-F6F7E00B90AF}"/>
                </a:ext>
              </a:extLst>
            </p:cNvPr>
            <p:cNvSpPr/>
            <p:nvPr/>
          </p:nvSpPr>
          <p:spPr>
            <a:xfrm rot="20167418">
              <a:off x="7530518" y="4411745"/>
              <a:ext cx="108654" cy="146051"/>
            </a:xfrm>
            <a:prstGeom prst="arc">
              <a:avLst>
                <a:gd name="adj1" fmla="val 16200000"/>
                <a:gd name="adj2" fmla="val 5721292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4D67E2F-C296-4E66-7D37-3134DFD7A2F5}"/>
              </a:ext>
            </a:extLst>
          </p:cNvPr>
          <p:cNvCxnSpPr/>
          <p:nvPr/>
        </p:nvCxnSpPr>
        <p:spPr>
          <a:xfrm flipH="1">
            <a:off x="9496426" y="3779839"/>
            <a:ext cx="74044" cy="865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DA3B93F-9653-54E6-AE9E-0F687FDFB48C}"/>
              </a:ext>
            </a:extLst>
          </p:cNvPr>
          <p:cNvCxnSpPr/>
          <p:nvPr/>
        </p:nvCxnSpPr>
        <p:spPr>
          <a:xfrm flipH="1">
            <a:off x="10714548" y="4214822"/>
            <a:ext cx="74044" cy="865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63282F7E-E093-B5B2-A40C-E9470825241A}"/>
              </a:ext>
            </a:extLst>
          </p:cNvPr>
          <p:cNvSpPr/>
          <p:nvPr/>
        </p:nvSpPr>
        <p:spPr>
          <a:xfrm>
            <a:off x="10099675" y="4010025"/>
            <a:ext cx="45719" cy="45719"/>
          </a:xfrm>
          <a:prstGeom prst="flowChartConnector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FCFAADE4-E9F4-6EA7-9F14-29830D26F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847867"/>
              </p:ext>
            </p:extLst>
          </p:nvPr>
        </p:nvGraphicFramePr>
        <p:xfrm>
          <a:off x="673099" y="1059893"/>
          <a:ext cx="1113883" cy="63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856763" imgH="486336" progId="Equation.DSMT4">
                  <p:embed/>
                </p:oleObj>
              </mc:Choice>
              <mc:Fallback>
                <p:oleObj name="Equation" r:id="rId45" imgW="856763" imgH="48633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73099" y="1059893"/>
                        <a:ext cx="1113883" cy="63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408E87F7-1258-7D10-57B8-C13DAF6D31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307233"/>
              </p:ext>
            </p:extLst>
          </p:nvPr>
        </p:nvGraphicFramePr>
        <p:xfrm>
          <a:off x="1090098" y="5583798"/>
          <a:ext cx="3635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215640" imgH="330120" progId="Equation.DSMT4">
                  <p:embed/>
                </p:oleObj>
              </mc:Choice>
              <mc:Fallback>
                <p:oleObj name="Equation" r:id="rId47" imgW="215640" imgH="330120" progId="Equation.DSMT4">
                  <p:embed/>
                  <p:pic>
                    <p:nvPicPr>
                      <p:cNvPr id="103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098" y="5583798"/>
                        <a:ext cx="363538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28F6052-66D4-018D-2A75-D5C501B156CB}"/>
              </a:ext>
            </a:extLst>
          </p:cNvPr>
          <p:cNvSpPr txBox="1"/>
          <p:nvPr/>
        </p:nvSpPr>
        <p:spPr>
          <a:xfrm>
            <a:off x="236996" y="158495"/>
            <a:ext cx="84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 c)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8D0324-7A77-DB7F-6B1F-A9879303F67E}"/>
              </a:ext>
            </a:extLst>
          </p:cNvPr>
          <p:cNvSpPr/>
          <p:nvPr/>
        </p:nvSpPr>
        <p:spPr>
          <a:xfrm>
            <a:off x="8688685" y="4383304"/>
            <a:ext cx="165815" cy="16170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7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667318" y="411159"/>
            <a:ext cx="5232723" cy="49475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Chứng minh CO.CM = CI.CF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Straight Arrow Connector 109"/>
          <p:cNvCxnSpPr>
            <a:cxnSpLocks/>
          </p:cNvCxnSpPr>
          <p:nvPr/>
        </p:nvCxnSpPr>
        <p:spPr>
          <a:xfrm flipH="1" flipV="1">
            <a:off x="3177847" y="1019333"/>
            <a:ext cx="11580" cy="8070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3177847" y="2464111"/>
            <a:ext cx="669" cy="35675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182919"/>
              </p:ext>
            </p:extLst>
          </p:nvPr>
        </p:nvGraphicFramePr>
        <p:xfrm>
          <a:off x="2551113" y="1772980"/>
          <a:ext cx="12509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469800" progId="Equation.DSMT4">
                  <p:embed/>
                </p:oleObj>
              </mc:Choice>
              <mc:Fallback>
                <p:oleObj name="Equation" r:id="rId2" imgW="850680" imgH="469800" progId="Equation.DSMT4">
                  <p:embed/>
                  <p:pic>
                    <p:nvPicPr>
                      <p:cNvPr id="115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1772980"/>
                        <a:ext cx="1250950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335738"/>
              </p:ext>
            </p:extLst>
          </p:nvPr>
        </p:nvGraphicFramePr>
        <p:xfrm>
          <a:off x="2166612" y="2911840"/>
          <a:ext cx="20891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279360" progId="Equation.DSMT4">
                  <p:embed/>
                </p:oleObj>
              </mc:Choice>
              <mc:Fallback>
                <p:oleObj name="Equation" r:id="rId4" imgW="1422360" imgH="279360" progId="Equation.DSMT4">
                  <p:embed/>
                  <p:pic>
                    <p:nvPicPr>
                      <p:cNvPr id="119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612" y="2911840"/>
                        <a:ext cx="20891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924166"/>
              </p:ext>
            </p:extLst>
          </p:nvPr>
        </p:nvGraphicFramePr>
        <p:xfrm>
          <a:off x="1592263" y="3901817"/>
          <a:ext cx="8572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330120" progId="Equation.DSMT4">
                  <p:embed/>
                </p:oleObj>
              </mc:Choice>
              <mc:Fallback>
                <p:oleObj name="Equation" r:id="rId6" imgW="583920" imgH="330120" progId="Equation.DSMT4">
                  <p:embed/>
                  <p:pic>
                    <p:nvPicPr>
                      <p:cNvPr id="12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3901817"/>
                        <a:ext cx="8572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1" name="Straight Arrow Connector 120"/>
          <p:cNvCxnSpPr/>
          <p:nvPr/>
        </p:nvCxnSpPr>
        <p:spPr>
          <a:xfrm flipH="1" flipV="1">
            <a:off x="3177847" y="3197095"/>
            <a:ext cx="669" cy="35675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93687" y="4792276"/>
            <a:ext cx="285375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FMOI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H="1" flipV="1">
            <a:off x="1987222" y="4374571"/>
            <a:ext cx="669" cy="35675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1790" y="2993310"/>
            <a:ext cx="351163" cy="148798"/>
          </a:xfrm>
          <a:prstGeom prst="rect">
            <a:avLst/>
          </a:prstGeom>
        </p:spPr>
      </p:pic>
      <p:cxnSp>
        <p:nvCxnSpPr>
          <p:cNvPr id="126" name="Straight Connector 125"/>
          <p:cNvCxnSpPr/>
          <p:nvPr/>
        </p:nvCxnSpPr>
        <p:spPr>
          <a:xfrm flipV="1">
            <a:off x="1987222" y="3549563"/>
            <a:ext cx="2857326" cy="30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 flipV="1">
            <a:off x="2004118" y="3556761"/>
            <a:ext cx="669" cy="35675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 flipV="1">
            <a:off x="4843879" y="3552625"/>
            <a:ext cx="669" cy="35675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3447437" y="3963899"/>
            <a:ext cx="285375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OCI</a:t>
            </a:r>
            <a:endParaRPr lang="en-US" sz="2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253">
            <a:extLst>
              <a:ext uri="{FF2B5EF4-FFF2-40B4-BE49-F238E27FC236}">
                <a16:creationId xmlns:a16="http://schemas.microsoft.com/office/drawing/2014/main" id="{71CE4427-E244-BAF6-407F-5A6185BF3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2474913"/>
            <a:ext cx="4143375" cy="4137025"/>
          </a:xfrm>
          <a:prstGeom prst="ellipse">
            <a:avLst/>
          </a:pr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EA2638F9-9C45-6E5B-51B5-6EF80E7EA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117630"/>
              </p:ext>
            </p:extLst>
          </p:nvPr>
        </p:nvGraphicFramePr>
        <p:xfrm>
          <a:off x="9286875" y="4600575"/>
          <a:ext cx="3508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B6A8241-745B-9041-1BAC-D519E6D848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75" y="4600575"/>
                        <a:ext cx="35083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471C28EF-CC4B-F99A-679B-8582AE82B949}"/>
              </a:ext>
            </a:extLst>
          </p:cNvPr>
          <p:cNvGrpSpPr/>
          <p:nvPr/>
        </p:nvGrpSpPr>
        <p:grpSpPr>
          <a:xfrm>
            <a:off x="7000642" y="150813"/>
            <a:ext cx="4929421" cy="4597617"/>
            <a:chOff x="7000642" y="150813"/>
            <a:chExt cx="4929421" cy="4597617"/>
          </a:xfrm>
        </p:grpSpPr>
        <p:sp>
          <p:nvSpPr>
            <p:cNvPr id="76" name="Line 254">
              <a:extLst>
                <a:ext uri="{FF2B5EF4-FFF2-40B4-BE49-F238E27FC236}">
                  <a16:creationId xmlns:a16="http://schemas.microsoft.com/office/drawing/2014/main" id="{6A550C51-9F54-B9B3-9783-98F7E9B50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5525" y="4543426"/>
              <a:ext cx="4143375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Line 255">
              <a:extLst>
                <a:ext uri="{FF2B5EF4-FFF2-40B4-BE49-F238E27FC236}">
                  <a16:creationId xmlns:a16="http://schemas.microsoft.com/office/drawing/2014/main" id="{003522A8-6F56-CEA8-359F-E939CBEA4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75524" y="600074"/>
              <a:ext cx="1484751" cy="3943351"/>
            </a:xfrm>
            <a:prstGeom prst="line">
              <a:avLst/>
            </a:prstGeom>
            <a:noFill/>
            <a:ln w="285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Line 256">
              <a:extLst>
                <a:ext uri="{FF2B5EF4-FFF2-40B4-BE49-F238E27FC236}">
                  <a16:creationId xmlns:a16="http://schemas.microsoft.com/office/drawing/2014/main" id="{E63B481A-6670-BC41-B311-B8ABD8B67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69238" y="2627313"/>
              <a:ext cx="2357438" cy="576263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Line 257">
              <a:extLst>
                <a:ext uri="{FF2B5EF4-FFF2-40B4-BE49-F238E27FC236}">
                  <a16:creationId xmlns:a16="http://schemas.microsoft.com/office/drawing/2014/main" id="{1C20FC44-5D37-A056-4F7F-0E523602E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61643" y="603259"/>
              <a:ext cx="2657257" cy="3940168"/>
            </a:xfrm>
            <a:prstGeom prst="line">
              <a:avLst/>
            </a:prstGeom>
            <a:noFill/>
            <a:ln w="28575" cap="flat">
              <a:solidFill>
                <a:srgbClr val="FBFB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Line 258">
              <a:extLst>
                <a:ext uri="{FF2B5EF4-FFF2-40B4-BE49-F238E27FC236}">
                  <a16:creationId xmlns:a16="http://schemas.microsoft.com/office/drawing/2014/main" id="{BEB2D938-8C43-DAEB-BA6B-1EC389A01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9238" y="3203576"/>
              <a:ext cx="3649663" cy="133985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259">
              <a:extLst>
                <a:ext uri="{FF2B5EF4-FFF2-40B4-BE49-F238E27FC236}">
                  <a16:creationId xmlns:a16="http://schemas.microsoft.com/office/drawing/2014/main" id="{CECF29BC-7115-7F3B-818B-483722599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75525" y="2627313"/>
              <a:ext cx="2851150" cy="1916113"/>
            </a:xfrm>
            <a:prstGeom prst="line">
              <a:avLst/>
            </a:prstGeom>
            <a:noFill/>
            <a:ln w="28575" cap="flat">
              <a:solidFill>
                <a:srgbClr val="FBFB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val 270">
              <a:extLst>
                <a:ext uri="{FF2B5EF4-FFF2-40B4-BE49-F238E27FC236}">
                  <a16:creationId xmlns:a16="http://schemas.microsoft.com/office/drawing/2014/main" id="{7F6322D5-1725-9527-FF56-A8A24E961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2925" y="4529132"/>
              <a:ext cx="28575" cy="28575"/>
            </a:xfrm>
            <a:prstGeom prst="ellipse">
              <a:avLst/>
            </a:prstGeom>
            <a:solidFill>
              <a:srgbClr val="FFFBF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96" name="Object 95">
              <a:extLst>
                <a:ext uri="{FF2B5EF4-FFF2-40B4-BE49-F238E27FC236}">
                  <a16:creationId xmlns:a16="http://schemas.microsoft.com/office/drawing/2014/main" id="{249461AA-9D1E-73E5-227E-40DFEA27C1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00642" y="4396005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4880" imgH="177480" progId="Equation.DSMT4">
                    <p:embed/>
                  </p:oleObj>
                </mc:Choice>
                <mc:Fallback>
                  <p:oleObj name="Equation" r:id="rId11" imgW="164880" imgH="17748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8AA570C5-561A-93A6-C969-34A3CC1C80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0642" y="4396005"/>
                          <a:ext cx="327025" cy="3524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96">
              <a:extLst>
                <a:ext uri="{FF2B5EF4-FFF2-40B4-BE49-F238E27FC236}">
                  <a16:creationId xmlns:a16="http://schemas.microsoft.com/office/drawing/2014/main" id="{3DB227CE-910C-CD51-13B4-CE3A0CDAC3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03038" y="4352925"/>
            <a:ext cx="327025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64880" imgH="177480" progId="Equation.DSMT4">
                    <p:embed/>
                  </p:oleObj>
                </mc:Choice>
                <mc:Fallback>
                  <p:oleObj name="Equation" r:id="rId13" imgW="164880" imgH="1774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14334024-C38B-EDA0-648E-9FF4C080D8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3038" y="4352925"/>
                          <a:ext cx="327025" cy="354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97">
              <a:extLst>
                <a:ext uri="{FF2B5EF4-FFF2-40B4-BE49-F238E27FC236}">
                  <a16:creationId xmlns:a16="http://schemas.microsoft.com/office/drawing/2014/main" id="{B03F8DDC-90A7-1266-40B9-644656451B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50150" y="2870200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64880" imgH="177480" progId="Equation.DSMT4">
                    <p:embed/>
                  </p:oleObj>
                </mc:Choice>
                <mc:Fallback>
                  <p:oleObj name="Equation" r:id="rId15" imgW="164880" imgH="17748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70D3931A-293F-13E2-5616-CD147F59710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0150" y="2870200"/>
                          <a:ext cx="327025" cy="3524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98">
              <a:extLst>
                <a:ext uri="{FF2B5EF4-FFF2-40B4-BE49-F238E27FC236}">
                  <a16:creationId xmlns:a16="http://schemas.microsoft.com/office/drawing/2014/main" id="{4152D646-5ED8-ECB1-2B83-BBF815F7466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218738" y="2241550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64880" imgH="177480" progId="Equation.DSMT4">
                    <p:embed/>
                  </p:oleObj>
                </mc:Choice>
                <mc:Fallback>
                  <p:oleObj name="Equation" r:id="rId17" imgW="164880" imgH="17748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C97FE951-1A95-4A00-327A-2471B256617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18738" y="2241550"/>
                          <a:ext cx="32702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>
              <a:extLst>
                <a:ext uri="{FF2B5EF4-FFF2-40B4-BE49-F238E27FC236}">
                  <a16:creationId xmlns:a16="http://schemas.microsoft.com/office/drawing/2014/main" id="{6B7476E0-9A95-6780-B6F6-3FC3AC1E42C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79482" y="3374147"/>
            <a:ext cx="3524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77480" imgH="177480" progId="Equation.DSMT4">
                    <p:embed/>
                  </p:oleObj>
                </mc:Choice>
                <mc:Fallback>
                  <p:oleObj name="Equation" r:id="rId19" imgW="177480" imgH="17748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05B4ADF9-AC1B-F6E4-86E7-0367F5E2CE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9482" y="3374147"/>
                          <a:ext cx="35242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3D56268-2FAD-3E8E-3BAE-DCB3A5163D6F}"/>
                </a:ext>
              </a:extLst>
            </p:cNvPr>
            <p:cNvCxnSpPr/>
            <p:nvPr/>
          </p:nvCxnSpPr>
          <p:spPr>
            <a:xfrm>
              <a:off x="7834312" y="3324227"/>
              <a:ext cx="119062" cy="42862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0FC93E3-9E0A-D029-9627-AC1F522C7BDD}"/>
                </a:ext>
              </a:extLst>
            </p:cNvPr>
            <p:cNvCxnSpPr/>
            <p:nvPr/>
          </p:nvCxnSpPr>
          <p:spPr>
            <a:xfrm flipV="1">
              <a:off x="7939442" y="3257725"/>
              <a:ext cx="38696" cy="107776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63C5E4A-DA00-C6E3-26D1-8204287E5C77}"/>
                </a:ext>
              </a:extLst>
            </p:cNvPr>
            <p:cNvCxnSpPr/>
            <p:nvPr/>
          </p:nvCxnSpPr>
          <p:spPr>
            <a:xfrm>
              <a:off x="10145661" y="2697142"/>
              <a:ext cx="68256" cy="92076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E5AF659-C2D5-8EFA-C756-9EE232E9D267}"/>
                </a:ext>
              </a:extLst>
            </p:cNvPr>
            <p:cNvCxnSpPr/>
            <p:nvPr/>
          </p:nvCxnSpPr>
          <p:spPr>
            <a:xfrm flipV="1">
              <a:off x="10201239" y="2730555"/>
              <a:ext cx="84104" cy="63425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graphicFrame>
          <p:nvGraphicFramePr>
            <p:cNvPr id="105" name="Object 104">
              <a:extLst>
                <a:ext uri="{FF2B5EF4-FFF2-40B4-BE49-F238E27FC236}">
                  <a16:creationId xmlns:a16="http://schemas.microsoft.com/office/drawing/2014/main" id="{12DD6FA2-AD13-B383-B1AE-8EFE98D0F6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10613" y="150813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77480" imgH="190440" progId="Equation.DSMT4">
                    <p:embed/>
                  </p:oleObj>
                </mc:Choice>
                <mc:Fallback>
                  <p:oleObj name="Equation" r:id="rId21" imgW="177480" imgH="19044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84B1870D-E836-9DAA-9262-8264B77E4D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0613" y="150813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C08A209-07C9-47C6-3D62-FFC7BCB4DC15}"/>
              </a:ext>
            </a:extLst>
          </p:cNvPr>
          <p:cNvCxnSpPr/>
          <p:nvPr/>
        </p:nvCxnSpPr>
        <p:spPr>
          <a:xfrm flipH="1">
            <a:off x="8849738" y="603259"/>
            <a:ext cx="10537" cy="2969935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E9D4984-86F6-203D-155E-33ACF3DAE81A}"/>
              </a:ext>
            </a:extLst>
          </p:cNvPr>
          <p:cNvCxnSpPr/>
          <p:nvPr/>
        </p:nvCxnSpPr>
        <p:spPr>
          <a:xfrm>
            <a:off x="8848150" y="3575050"/>
            <a:ext cx="0" cy="968376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975A9B7D-A01B-29C4-3B0E-1E68194D3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812677"/>
              </p:ext>
            </p:extLst>
          </p:nvPr>
        </p:nvGraphicFramePr>
        <p:xfrm>
          <a:off x="8629650" y="4543425"/>
          <a:ext cx="4032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03040" imgH="177480" progId="Equation.DSMT4">
                  <p:embed/>
                </p:oleObj>
              </mc:Choice>
              <mc:Fallback>
                <p:oleObj name="Equation" r:id="rId23" imgW="20304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0DF76365-B209-7E59-E2C4-977ED948FA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4543425"/>
                        <a:ext cx="4032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6E1B614-D0C1-E129-2676-B4B348B7A130}"/>
              </a:ext>
            </a:extLst>
          </p:cNvPr>
          <p:cNvCxnSpPr/>
          <p:nvPr/>
        </p:nvCxnSpPr>
        <p:spPr>
          <a:xfrm>
            <a:off x="7869238" y="3203576"/>
            <a:ext cx="978912" cy="13255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31F55D2-9BB1-9B20-D9E1-70F979285ECA}"/>
              </a:ext>
            </a:extLst>
          </p:cNvPr>
          <p:cNvGrpSpPr/>
          <p:nvPr/>
        </p:nvGrpSpPr>
        <p:grpSpPr>
          <a:xfrm>
            <a:off x="7530518" y="4239464"/>
            <a:ext cx="376812" cy="369332"/>
            <a:chOff x="7530518" y="4239464"/>
            <a:chExt cx="376812" cy="369332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2691054-79F1-D142-7D2F-A2CE0828D382}"/>
                </a:ext>
              </a:extLst>
            </p:cNvPr>
            <p:cNvSpPr txBox="1"/>
            <p:nvPr/>
          </p:nvSpPr>
          <p:spPr>
            <a:xfrm>
              <a:off x="7605644" y="42394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4" name="Arc 113">
              <a:extLst>
                <a:ext uri="{FF2B5EF4-FFF2-40B4-BE49-F238E27FC236}">
                  <a16:creationId xmlns:a16="http://schemas.microsoft.com/office/drawing/2014/main" id="{78E63CD0-98B8-2FCE-5CB1-24FE676C7C36}"/>
                </a:ext>
              </a:extLst>
            </p:cNvPr>
            <p:cNvSpPr/>
            <p:nvPr/>
          </p:nvSpPr>
          <p:spPr>
            <a:xfrm rot="20167418">
              <a:off x="7530518" y="4411745"/>
              <a:ext cx="108654" cy="146051"/>
            </a:xfrm>
            <a:prstGeom prst="arc">
              <a:avLst>
                <a:gd name="adj1" fmla="val 16200000"/>
                <a:gd name="adj2" fmla="val 5721292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2B190AA-0BBF-D4D0-5203-708BE5026DD0}"/>
              </a:ext>
            </a:extLst>
          </p:cNvPr>
          <p:cNvGrpSpPr/>
          <p:nvPr/>
        </p:nvGrpSpPr>
        <p:grpSpPr>
          <a:xfrm>
            <a:off x="8025251" y="3025176"/>
            <a:ext cx="383441" cy="589590"/>
            <a:chOff x="8032394" y="3025176"/>
            <a:chExt cx="383441" cy="589590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073A1DD-BD73-A3D6-FA2E-2175048D1E35}"/>
                </a:ext>
              </a:extLst>
            </p:cNvPr>
            <p:cNvSpPr txBox="1"/>
            <p:nvPr/>
          </p:nvSpPr>
          <p:spPr>
            <a:xfrm>
              <a:off x="8114149" y="30251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59531DED-31DB-56E0-4575-82FDEF0E864B}"/>
                </a:ext>
              </a:extLst>
            </p:cNvPr>
            <p:cNvSpPr/>
            <p:nvPr/>
          </p:nvSpPr>
          <p:spPr>
            <a:xfrm rot="759944">
              <a:off x="8041010" y="3138345"/>
              <a:ext cx="108654" cy="146051"/>
            </a:xfrm>
            <a:prstGeom prst="arc">
              <a:avLst>
                <a:gd name="adj1" fmla="val 16200000"/>
                <a:gd name="adj2" fmla="val 5721292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17D7A9D-6E4C-0752-463F-64998870C896}"/>
                </a:ext>
              </a:extLst>
            </p:cNvPr>
            <p:cNvSpPr txBox="1"/>
            <p:nvPr/>
          </p:nvSpPr>
          <p:spPr>
            <a:xfrm>
              <a:off x="8032394" y="32454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31" name="Arc 130">
            <a:extLst>
              <a:ext uri="{FF2B5EF4-FFF2-40B4-BE49-F238E27FC236}">
                <a16:creationId xmlns:a16="http://schemas.microsoft.com/office/drawing/2014/main" id="{A35E95CF-998B-4F88-3919-247BAEC1EC06}"/>
              </a:ext>
            </a:extLst>
          </p:cNvPr>
          <p:cNvSpPr/>
          <p:nvPr/>
        </p:nvSpPr>
        <p:spPr>
          <a:xfrm rot="1057312">
            <a:off x="7992210" y="3261436"/>
            <a:ext cx="108654" cy="146051"/>
          </a:xfrm>
          <a:prstGeom prst="arc">
            <a:avLst>
              <a:gd name="adj1" fmla="val 16200000"/>
              <a:gd name="adj2" fmla="val 5721292"/>
            </a:avLst>
          </a:prstGeom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33847E3-C473-CD3D-AA5F-4736AA24308B}"/>
              </a:ext>
            </a:extLst>
          </p:cNvPr>
          <p:cNvCxnSpPr>
            <a:cxnSpLocks/>
          </p:cNvCxnSpPr>
          <p:nvPr/>
        </p:nvCxnSpPr>
        <p:spPr>
          <a:xfrm flipV="1">
            <a:off x="9442450" y="4032250"/>
            <a:ext cx="679450" cy="514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3" name="Object 132">
            <a:extLst>
              <a:ext uri="{FF2B5EF4-FFF2-40B4-BE49-F238E27FC236}">
                <a16:creationId xmlns:a16="http://schemas.microsoft.com/office/drawing/2014/main" id="{FBE611D2-82E6-C43F-D3BD-2068ABBC4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941785"/>
              </p:ext>
            </p:extLst>
          </p:nvPr>
        </p:nvGraphicFramePr>
        <p:xfrm>
          <a:off x="10122694" y="3697288"/>
          <a:ext cx="2270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4120" imgH="177480" progId="Equation.DSMT4">
                  <p:embed/>
                </p:oleObj>
              </mc:Choice>
              <mc:Fallback>
                <p:oleObj name="Equation" r:id="rId25" imgW="114120" imgH="177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B025490E-35F1-27B6-A9F5-B235C23E27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2694" y="3697288"/>
                        <a:ext cx="227012" cy="35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D67B889-B520-00DB-2B90-462B086AC250}"/>
              </a:ext>
            </a:extLst>
          </p:cNvPr>
          <p:cNvGrpSpPr/>
          <p:nvPr/>
        </p:nvGrpSpPr>
        <p:grpSpPr>
          <a:xfrm>
            <a:off x="9592182" y="4236285"/>
            <a:ext cx="376812" cy="369332"/>
            <a:chOff x="7530518" y="4239464"/>
            <a:chExt cx="376812" cy="36933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6E7BAF4-09D4-F0B1-8982-478CB322F0E2}"/>
                </a:ext>
              </a:extLst>
            </p:cNvPr>
            <p:cNvSpPr txBox="1"/>
            <p:nvPr/>
          </p:nvSpPr>
          <p:spPr>
            <a:xfrm>
              <a:off x="7605644" y="42394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9A5DAE59-1B82-20FB-BC35-751524594CDF}"/>
                </a:ext>
              </a:extLst>
            </p:cNvPr>
            <p:cNvSpPr/>
            <p:nvPr/>
          </p:nvSpPr>
          <p:spPr>
            <a:xfrm rot="20167418">
              <a:off x="7530518" y="4411745"/>
              <a:ext cx="108654" cy="146051"/>
            </a:xfrm>
            <a:prstGeom prst="arc">
              <a:avLst>
                <a:gd name="adj1" fmla="val 16200000"/>
                <a:gd name="adj2" fmla="val 5721292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83A2B56-A95F-0457-781F-3A2B562E9396}"/>
              </a:ext>
            </a:extLst>
          </p:cNvPr>
          <p:cNvCxnSpPr/>
          <p:nvPr/>
        </p:nvCxnSpPr>
        <p:spPr>
          <a:xfrm flipH="1">
            <a:off x="9496426" y="3779839"/>
            <a:ext cx="74044" cy="865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847D3B6-81B4-16E7-6A04-A3AACD50352B}"/>
              </a:ext>
            </a:extLst>
          </p:cNvPr>
          <p:cNvCxnSpPr/>
          <p:nvPr/>
        </p:nvCxnSpPr>
        <p:spPr>
          <a:xfrm flipH="1">
            <a:off x="10714548" y="4214822"/>
            <a:ext cx="74044" cy="865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Flowchart: Connector 138">
            <a:extLst>
              <a:ext uri="{FF2B5EF4-FFF2-40B4-BE49-F238E27FC236}">
                <a16:creationId xmlns:a16="http://schemas.microsoft.com/office/drawing/2014/main" id="{600C32FD-91C1-7CB3-0A13-B19D949FE571}"/>
              </a:ext>
            </a:extLst>
          </p:cNvPr>
          <p:cNvSpPr/>
          <p:nvPr/>
        </p:nvSpPr>
        <p:spPr>
          <a:xfrm>
            <a:off x="10099675" y="4010025"/>
            <a:ext cx="45719" cy="45719"/>
          </a:xfrm>
          <a:prstGeom prst="flowChartConnector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18876E-789E-6AB4-D385-75B0F27CC0F9}"/>
              </a:ext>
            </a:extLst>
          </p:cNvPr>
          <p:cNvSpPr/>
          <p:nvPr/>
        </p:nvSpPr>
        <p:spPr>
          <a:xfrm>
            <a:off x="8688685" y="4383304"/>
            <a:ext cx="165815" cy="16170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4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22" grpId="0"/>
      <p:bldP spid="129" grpId="0"/>
      <p:bldP spid="1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424069" y="559570"/>
            <a:ext cx="7240012" cy="93794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Chứng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minh 5 điểm E, F, M, O, I, cùng nằm trên một đường tròn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Oval 253">
            <a:extLst>
              <a:ext uri="{FF2B5EF4-FFF2-40B4-BE49-F238E27FC236}">
                <a16:creationId xmlns:a16="http://schemas.microsoft.com/office/drawing/2014/main" id="{71CE4427-E244-BAF6-407F-5A6185BF3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2474913"/>
            <a:ext cx="4143375" cy="4137025"/>
          </a:xfrm>
          <a:prstGeom prst="ellipse">
            <a:avLst/>
          </a:pr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EA2638F9-9C45-6E5B-51B5-6EF80E7EA8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75" y="4600575"/>
          <a:ext cx="3508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177480" progId="Equation.DSMT4">
                  <p:embed/>
                </p:oleObj>
              </mc:Choice>
              <mc:Fallback>
                <p:oleObj name="Equation" r:id="rId2" imgW="177480" imgH="17748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EA2638F9-9C45-6E5B-51B5-6EF80E7EA8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75" y="4600575"/>
                        <a:ext cx="35083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471C28EF-CC4B-F99A-679B-8582AE82B949}"/>
              </a:ext>
            </a:extLst>
          </p:cNvPr>
          <p:cNvGrpSpPr/>
          <p:nvPr/>
        </p:nvGrpSpPr>
        <p:grpSpPr>
          <a:xfrm>
            <a:off x="7000642" y="150813"/>
            <a:ext cx="4929421" cy="4597617"/>
            <a:chOff x="7000642" y="150813"/>
            <a:chExt cx="4929421" cy="4597617"/>
          </a:xfrm>
        </p:grpSpPr>
        <p:sp>
          <p:nvSpPr>
            <p:cNvPr id="76" name="Line 254">
              <a:extLst>
                <a:ext uri="{FF2B5EF4-FFF2-40B4-BE49-F238E27FC236}">
                  <a16:creationId xmlns:a16="http://schemas.microsoft.com/office/drawing/2014/main" id="{6A550C51-9F54-B9B3-9783-98F7E9B50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5525" y="4543426"/>
              <a:ext cx="4143375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Line 255">
              <a:extLst>
                <a:ext uri="{FF2B5EF4-FFF2-40B4-BE49-F238E27FC236}">
                  <a16:creationId xmlns:a16="http://schemas.microsoft.com/office/drawing/2014/main" id="{003522A8-6F56-CEA8-359F-E939CBEA4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75524" y="600074"/>
              <a:ext cx="1484751" cy="3943351"/>
            </a:xfrm>
            <a:prstGeom prst="line">
              <a:avLst/>
            </a:prstGeom>
            <a:noFill/>
            <a:ln w="28575" cap="flat">
              <a:solidFill>
                <a:srgbClr val="FDFD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Line 256">
              <a:extLst>
                <a:ext uri="{FF2B5EF4-FFF2-40B4-BE49-F238E27FC236}">
                  <a16:creationId xmlns:a16="http://schemas.microsoft.com/office/drawing/2014/main" id="{E63B481A-6670-BC41-B311-B8ABD8B67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69238" y="2627313"/>
              <a:ext cx="2357438" cy="576263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Line 257">
              <a:extLst>
                <a:ext uri="{FF2B5EF4-FFF2-40B4-BE49-F238E27FC236}">
                  <a16:creationId xmlns:a16="http://schemas.microsoft.com/office/drawing/2014/main" id="{1C20FC44-5D37-A056-4F7F-0E523602E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61643" y="603259"/>
              <a:ext cx="2657257" cy="3940168"/>
            </a:xfrm>
            <a:prstGeom prst="line">
              <a:avLst/>
            </a:prstGeom>
            <a:noFill/>
            <a:ln w="28575" cap="flat">
              <a:solidFill>
                <a:srgbClr val="FBFB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Line 258">
              <a:extLst>
                <a:ext uri="{FF2B5EF4-FFF2-40B4-BE49-F238E27FC236}">
                  <a16:creationId xmlns:a16="http://schemas.microsoft.com/office/drawing/2014/main" id="{BEB2D938-8C43-DAEB-BA6B-1EC389A01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9238" y="3203576"/>
              <a:ext cx="3649663" cy="133985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Line 259">
              <a:extLst>
                <a:ext uri="{FF2B5EF4-FFF2-40B4-BE49-F238E27FC236}">
                  <a16:creationId xmlns:a16="http://schemas.microsoft.com/office/drawing/2014/main" id="{CECF29BC-7115-7F3B-818B-483722599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75525" y="2627313"/>
              <a:ext cx="2851150" cy="1916113"/>
            </a:xfrm>
            <a:prstGeom prst="line">
              <a:avLst/>
            </a:prstGeom>
            <a:noFill/>
            <a:ln w="28575" cap="flat">
              <a:solidFill>
                <a:srgbClr val="FBFB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val 270">
              <a:extLst>
                <a:ext uri="{FF2B5EF4-FFF2-40B4-BE49-F238E27FC236}">
                  <a16:creationId xmlns:a16="http://schemas.microsoft.com/office/drawing/2014/main" id="{7F6322D5-1725-9527-FF56-A8A24E961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2925" y="4529132"/>
              <a:ext cx="28575" cy="28575"/>
            </a:xfrm>
            <a:prstGeom prst="ellipse">
              <a:avLst/>
            </a:prstGeom>
            <a:solidFill>
              <a:srgbClr val="FFFBF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96" name="Object 95">
              <a:extLst>
                <a:ext uri="{FF2B5EF4-FFF2-40B4-BE49-F238E27FC236}">
                  <a16:creationId xmlns:a16="http://schemas.microsoft.com/office/drawing/2014/main" id="{249461AA-9D1E-73E5-227E-40DFEA27C1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00642" y="4396005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4880" imgH="177480" progId="Equation.DSMT4">
                    <p:embed/>
                  </p:oleObj>
                </mc:Choice>
                <mc:Fallback>
                  <p:oleObj name="Equation" r:id="rId4" imgW="164880" imgH="177480" progId="Equation.DSMT4">
                    <p:embed/>
                    <p:pic>
                      <p:nvPicPr>
                        <p:cNvPr id="96" name="Object 95">
                          <a:extLst>
                            <a:ext uri="{FF2B5EF4-FFF2-40B4-BE49-F238E27FC236}">
                              <a16:creationId xmlns:a16="http://schemas.microsoft.com/office/drawing/2014/main" id="{249461AA-9D1E-73E5-227E-40DFEA27C1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0642" y="4396005"/>
                          <a:ext cx="327025" cy="3524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96">
              <a:extLst>
                <a:ext uri="{FF2B5EF4-FFF2-40B4-BE49-F238E27FC236}">
                  <a16:creationId xmlns:a16="http://schemas.microsoft.com/office/drawing/2014/main" id="{3DB227CE-910C-CD51-13B4-CE3A0CDAC3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03038" y="4352925"/>
            <a:ext cx="327025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4880" imgH="177480" progId="Equation.DSMT4">
                    <p:embed/>
                  </p:oleObj>
                </mc:Choice>
                <mc:Fallback>
                  <p:oleObj name="Equation" r:id="rId6" imgW="164880" imgH="177480" progId="Equation.DSMT4">
                    <p:embed/>
                    <p:pic>
                      <p:nvPicPr>
                        <p:cNvPr id="97" name="Object 96">
                          <a:extLst>
                            <a:ext uri="{FF2B5EF4-FFF2-40B4-BE49-F238E27FC236}">
                              <a16:creationId xmlns:a16="http://schemas.microsoft.com/office/drawing/2014/main" id="{3DB227CE-910C-CD51-13B4-CE3A0CDAC30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3038" y="4352925"/>
                          <a:ext cx="327025" cy="354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97">
              <a:extLst>
                <a:ext uri="{FF2B5EF4-FFF2-40B4-BE49-F238E27FC236}">
                  <a16:creationId xmlns:a16="http://schemas.microsoft.com/office/drawing/2014/main" id="{B03F8DDC-90A7-1266-40B9-644656451B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50150" y="2870200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4880" imgH="177480" progId="Equation.DSMT4">
                    <p:embed/>
                  </p:oleObj>
                </mc:Choice>
                <mc:Fallback>
                  <p:oleObj name="Equation" r:id="rId8" imgW="164880" imgH="177480" progId="Equation.DSMT4">
                    <p:embed/>
                    <p:pic>
                      <p:nvPicPr>
                        <p:cNvPr id="98" name="Object 97">
                          <a:extLst>
                            <a:ext uri="{FF2B5EF4-FFF2-40B4-BE49-F238E27FC236}">
                              <a16:creationId xmlns:a16="http://schemas.microsoft.com/office/drawing/2014/main" id="{B03F8DDC-90A7-1266-40B9-644656451B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0150" y="2870200"/>
                          <a:ext cx="327025" cy="3524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98">
              <a:extLst>
                <a:ext uri="{FF2B5EF4-FFF2-40B4-BE49-F238E27FC236}">
                  <a16:creationId xmlns:a16="http://schemas.microsoft.com/office/drawing/2014/main" id="{4152D646-5ED8-ECB1-2B83-BBF815F7466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218738" y="2241550"/>
            <a:ext cx="327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64880" imgH="177480" progId="Equation.DSMT4">
                    <p:embed/>
                  </p:oleObj>
                </mc:Choice>
                <mc:Fallback>
                  <p:oleObj name="Equation" r:id="rId10" imgW="164880" imgH="177480" progId="Equation.DSMT4">
                    <p:embed/>
                    <p:pic>
                      <p:nvPicPr>
                        <p:cNvPr id="99" name="Object 98">
                          <a:extLst>
                            <a:ext uri="{FF2B5EF4-FFF2-40B4-BE49-F238E27FC236}">
                              <a16:creationId xmlns:a16="http://schemas.microsoft.com/office/drawing/2014/main" id="{4152D646-5ED8-ECB1-2B83-BBF815F7466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18738" y="2241550"/>
                          <a:ext cx="32702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>
              <a:extLst>
                <a:ext uri="{FF2B5EF4-FFF2-40B4-BE49-F238E27FC236}">
                  <a16:creationId xmlns:a16="http://schemas.microsoft.com/office/drawing/2014/main" id="{6B7476E0-9A95-6780-B6F6-3FC3AC1E42C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79482" y="3374147"/>
            <a:ext cx="3524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7480" imgH="177480" progId="Equation.DSMT4">
                    <p:embed/>
                  </p:oleObj>
                </mc:Choice>
                <mc:Fallback>
                  <p:oleObj name="Equation" r:id="rId12" imgW="177480" imgH="177480" progId="Equation.DSMT4">
                    <p:embed/>
                    <p:pic>
                      <p:nvPicPr>
                        <p:cNvPr id="100" name="Object 99">
                          <a:extLst>
                            <a:ext uri="{FF2B5EF4-FFF2-40B4-BE49-F238E27FC236}">
                              <a16:creationId xmlns:a16="http://schemas.microsoft.com/office/drawing/2014/main" id="{6B7476E0-9A95-6780-B6F6-3FC3AC1E42C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9482" y="3374147"/>
                          <a:ext cx="35242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3D56268-2FAD-3E8E-3BAE-DCB3A5163D6F}"/>
                </a:ext>
              </a:extLst>
            </p:cNvPr>
            <p:cNvCxnSpPr/>
            <p:nvPr/>
          </p:nvCxnSpPr>
          <p:spPr>
            <a:xfrm>
              <a:off x="7834312" y="3324227"/>
              <a:ext cx="119062" cy="42862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0FC93E3-9E0A-D029-9627-AC1F522C7BDD}"/>
                </a:ext>
              </a:extLst>
            </p:cNvPr>
            <p:cNvCxnSpPr/>
            <p:nvPr/>
          </p:nvCxnSpPr>
          <p:spPr>
            <a:xfrm flipV="1">
              <a:off x="7939442" y="3257725"/>
              <a:ext cx="38696" cy="107776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63C5E4A-DA00-C6E3-26D1-8204287E5C77}"/>
                </a:ext>
              </a:extLst>
            </p:cNvPr>
            <p:cNvCxnSpPr/>
            <p:nvPr/>
          </p:nvCxnSpPr>
          <p:spPr>
            <a:xfrm>
              <a:off x="10145661" y="2697142"/>
              <a:ext cx="68256" cy="92076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E5AF659-C2D5-8EFA-C756-9EE232E9D267}"/>
                </a:ext>
              </a:extLst>
            </p:cNvPr>
            <p:cNvCxnSpPr/>
            <p:nvPr/>
          </p:nvCxnSpPr>
          <p:spPr>
            <a:xfrm flipV="1">
              <a:off x="10201239" y="2730555"/>
              <a:ext cx="84104" cy="63425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graphicFrame>
          <p:nvGraphicFramePr>
            <p:cNvPr id="105" name="Object 104">
              <a:extLst>
                <a:ext uri="{FF2B5EF4-FFF2-40B4-BE49-F238E27FC236}">
                  <a16:creationId xmlns:a16="http://schemas.microsoft.com/office/drawing/2014/main" id="{12DD6FA2-AD13-B383-B1AE-8EFE98D0F6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10613" y="150813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77480" imgH="190440" progId="Equation.DSMT4">
                    <p:embed/>
                  </p:oleObj>
                </mc:Choice>
                <mc:Fallback>
                  <p:oleObj name="Equation" r:id="rId14" imgW="177480" imgH="190440" progId="Equation.DSMT4">
                    <p:embed/>
                    <p:pic>
                      <p:nvPicPr>
                        <p:cNvPr id="105" name="Object 104">
                          <a:extLst>
                            <a:ext uri="{FF2B5EF4-FFF2-40B4-BE49-F238E27FC236}">
                              <a16:creationId xmlns:a16="http://schemas.microsoft.com/office/drawing/2014/main" id="{12DD6FA2-AD13-B383-B1AE-8EFE98D0F6A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0613" y="150813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C08A209-07C9-47C6-3D62-FFC7BCB4DC15}"/>
              </a:ext>
            </a:extLst>
          </p:cNvPr>
          <p:cNvCxnSpPr/>
          <p:nvPr/>
        </p:nvCxnSpPr>
        <p:spPr>
          <a:xfrm flipH="1">
            <a:off x="8849738" y="603259"/>
            <a:ext cx="10537" cy="2969935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E9D4984-86F6-203D-155E-33ACF3DAE81A}"/>
              </a:ext>
            </a:extLst>
          </p:cNvPr>
          <p:cNvCxnSpPr/>
          <p:nvPr/>
        </p:nvCxnSpPr>
        <p:spPr>
          <a:xfrm>
            <a:off x="8848150" y="3575050"/>
            <a:ext cx="0" cy="968376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975A9B7D-A01B-29C4-3B0E-1E68194D30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29650" y="4543425"/>
          <a:ext cx="4032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040" imgH="177480" progId="Equation.DSMT4">
                  <p:embed/>
                </p:oleObj>
              </mc:Choice>
              <mc:Fallback>
                <p:oleObj name="Equation" r:id="rId16" imgW="203040" imgH="177480" progId="Equation.DSMT4">
                  <p:embed/>
                  <p:pic>
                    <p:nvPicPr>
                      <p:cNvPr id="108" name="Object 107">
                        <a:extLst>
                          <a:ext uri="{FF2B5EF4-FFF2-40B4-BE49-F238E27FC236}">
                            <a16:creationId xmlns:a16="http://schemas.microsoft.com/office/drawing/2014/main" id="{975A9B7D-A01B-29C4-3B0E-1E68194D30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4543425"/>
                        <a:ext cx="4032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6E1B614-D0C1-E129-2676-B4B348B7A130}"/>
              </a:ext>
            </a:extLst>
          </p:cNvPr>
          <p:cNvCxnSpPr/>
          <p:nvPr/>
        </p:nvCxnSpPr>
        <p:spPr>
          <a:xfrm>
            <a:off x="7869238" y="3203576"/>
            <a:ext cx="978912" cy="13255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31F55D2-9BB1-9B20-D9E1-70F979285ECA}"/>
              </a:ext>
            </a:extLst>
          </p:cNvPr>
          <p:cNvGrpSpPr/>
          <p:nvPr/>
        </p:nvGrpSpPr>
        <p:grpSpPr>
          <a:xfrm>
            <a:off x="7530518" y="4239464"/>
            <a:ext cx="376812" cy="369332"/>
            <a:chOff x="7530518" y="4239464"/>
            <a:chExt cx="376812" cy="369332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2691054-79F1-D142-7D2F-A2CE0828D382}"/>
                </a:ext>
              </a:extLst>
            </p:cNvPr>
            <p:cNvSpPr txBox="1"/>
            <p:nvPr/>
          </p:nvSpPr>
          <p:spPr>
            <a:xfrm>
              <a:off x="7605644" y="42394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4" name="Arc 113">
              <a:extLst>
                <a:ext uri="{FF2B5EF4-FFF2-40B4-BE49-F238E27FC236}">
                  <a16:creationId xmlns:a16="http://schemas.microsoft.com/office/drawing/2014/main" id="{78E63CD0-98B8-2FCE-5CB1-24FE676C7C36}"/>
                </a:ext>
              </a:extLst>
            </p:cNvPr>
            <p:cNvSpPr/>
            <p:nvPr/>
          </p:nvSpPr>
          <p:spPr>
            <a:xfrm rot="20167418">
              <a:off x="7530518" y="4411745"/>
              <a:ext cx="108654" cy="146051"/>
            </a:xfrm>
            <a:prstGeom prst="arc">
              <a:avLst>
                <a:gd name="adj1" fmla="val 16200000"/>
                <a:gd name="adj2" fmla="val 5721292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2B190AA-0BBF-D4D0-5203-708BE5026DD0}"/>
              </a:ext>
            </a:extLst>
          </p:cNvPr>
          <p:cNvGrpSpPr/>
          <p:nvPr/>
        </p:nvGrpSpPr>
        <p:grpSpPr>
          <a:xfrm>
            <a:off x="8025251" y="3025176"/>
            <a:ext cx="383441" cy="589590"/>
            <a:chOff x="8032394" y="3025176"/>
            <a:chExt cx="383441" cy="589590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073A1DD-BD73-A3D6-FA2E-2175048D1E35}"/>
                </a:ext>
              </a:extLst>
            </p:cNvPr>
            <p:cNvSpPr txBox="1"/>
            <p:nvPr/>
          </p:nvSpPr>
          <p:spPr>
            <a:xfrm>
              <a:off x="8114149" y="30251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59531DED-31DB-56E0-4575-82FDEF0E864B}"/>
                </a:ext>
              </a:extLst>
            </p:cNvPr>
            <p:cNvSpPr/>
            <p:nvPr/>
          </p:nvSpPr>
          <p:spPr>
            <a:xfrm rot="759944">
              <a:off x="8041010" y="3138345"/>
              <a:ext cx="108654" cy="146051"/>
            </a:xfrm>
            <a:prstGeom prst="arc">
              <a:avLst>
                <a:gd name="adj1" fmla="val 16200000"/>
                <a:gd name="adj2" fmla="val 5721292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17D7A9D-6E4C-0752-463F-64998870C896}"/>
                </a:ext>
              </a:extLst>
            </p:cNvPr>
            <p:cNvSpPr txBox="1"/>
            <p:nvPr/>
          </p:nvSpPr>
          <p:spPr>
            <a:xfrm>
              <a:off x="8032394" y="32454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31" name="Arc 130">
            <a:extLst>
              <a:ext uri="{FF2B5EF4-FFF2-40B4-BE49-F238E27FC236}">
                <a16:creationId xmlns:a16="http://schemas.microsoft.com/office/drawing/2014/main" id="{A35E95CF-998B-4F88-3919-247BAEC1EC06}"/>
              </a:ext>
            </a:extLst>
          </p:cNvPr>
          <p:cNvSpPr/>
          <p:nvPr/>
        </p:nvSpPr>
        <p:spPr>
          <a:xfrm rot="1057312">
            <a:off x="7992210" y="3261436"/>
            <a:ext cx="108654" cy="146051"/>
          </a:xfrm>
          <a:prstGeom prst="arc">
            <a:avLst>
              <a:gd name="adj1" fmla="val 16200000"/>
              <a:gd name="adj2" fmla="val 5721292"/>
            </a:avLst>
          </a:prstGeom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33847E3-C473-CD3D-AA5F-4736AA24308B}"/>
              </a:ext>
            </a:extLst>
          </p:cNvPr>
          <p:cNvCxnSpPr>
            <a:cxnSpLocks/>
          </p:cNvCxnSpPr>
          <p:nvPr/>
        </p:nvCxnSpPr>
        <p:spPr>
          <a:xfrm flipV="1">
            <a:off x="9442450" y="4032250"/>
            <a:ext cx="679450" cy="514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3" name="Object 132">
            <a:extLst>
              <a:ext uri="{FF2B5EF4-FFF2-40B4-BE49-F238E27FC236}">
                <a16:creationId xmlns:a16="http://schemas.microsoft.com/office/drawing/2014/main" id="{FBE611D2-82E6-C43F-D3BD-2068ABBC41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22694" y="3697288"/>
          <a:ext cx="2270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120" imgH="177480" progId="Equation.DSMT4">
                  <p:embed/>
                </p:oleObj>
              </mc:Choice>
              <mc:Fallback>
                <p:oleObj name="Equation" r:id="rId18" imgW="114120" imgH="177480" progId="Equation.DSMT4">
                  <p:embed/>
                  <p:pic>
                    <p:nvPicPr>
                      <p:cNvPr id="133" name="Object 132">
                        <a:extLst>
                          <a:ext uri="{FF2B5EF4-FFF2-40B4-BE49-F238E27FC236}">
                            <a16:creationId xmlns:a16="http://schemas.microsoft.com/office/drawing/2014/main" id="{FBE611D2-82E6-C43F-D3BD-2068ABBC41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2694" y="3697288"/>
                        <a:ext cx="227012" cy="35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D67B889-B520-00DB-2B90-462B086AC250}"/>
              </a:ext>
            </a:extLst>
          </p:cNvPr>
          <p:cNvGrpSpPr/>
          <p:nvPr/>
        </p:nvGrpSpPr>
        <p:grpSpPr>
          <a:xfrm>
            <a:off x="9592182" y="4236285"/>
            <a:ext cx="376812" cy="369332"/>
            <a:chOff x="7530518" y="4239464"/>
            <a:chExt cx="376812" cy="36933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6E7BAF4-09D4-F0B1-8982-478CB322F0E2}"/>
                </a:ext>
              </a:extLst>
            </p:cNvPr>
            <p:cNvSpPr txBox="1"/>
            <p:nvPr/>
          </p:nvSpPr>
          <p:spPr>
            <a:xfrm>
              <a:off x="7605644" y="42394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9A5DAE59-1B82-20FB-BC35-751524594CDF}"/>
                </a:ext>
              </a:extLst>
            </p:cNvPr>
            <p:cNvSpPr/>
            <p:nvPr/>
          </p:nvSpPr>
          <p:spPr>
            <a:xfrm rot="20167418">
              <a:off x="7530518" y="4411745"/>
              <a:ext cx="108654" cy="146051"/>
            </a:xfrm>
            <a:prstGeom prst="arc">
              <a:avLst>
                <a:gd name="adj1" fmla="val 16200000"/>
                <a:gd name="adj2" fmla="val 5721292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83A2B56-A95F-0457-781F-3A2B562E9396}"/>
              </a:ext>
            </a:extLst>
          </p:cNvPr>
          <p:cNvCxnSpPr/>
          <p:nvPr/>
        </p:nvCxnSpPr>
        <p:spPr>
          <a:xfrm flipH="1">
            <a:off x="9496426" y="3779839"/>
            <a:ext cx="74044" cy="865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847D3B6-81B4-16E7-6A04-A3AACD50352B}"/>
              </a:ext>
            </a:extLst>
          </p:cNvPr>
          <p:cNvCxnSpPr/>
          <p:nvPr/>
        </p:nvCxnSpPr>
        <p:spPr>
          <a:xfrm flipH="1">
            <a:off x="10714548" y="4214822"/>
            <a:ext cx="74044" cy="865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Flowchart: Connector 138">
            <a:extLst>
              <a:ext uri="{FF2B5EF4-FFF2-40B4-BE49-F238E27FC236}">
                <a16:creationId xmlns:a16="http://schemas.microsoft.com/office/drawing/2014/main" id="{600C32FD-91C1-7CB3-0A13-B19D949FE571}"/>
              </a:ext>
            </a:extLst>
          </p:cNvPr>
          <p:cNvSpPr/>
          <p:nvPr/>
        </p:nvSpPr>
        <p:spPr>
          <a:xfrm>
            <a:off x="10099675" y="4010025"/>
            <a:ext cx="45719" cy="45719"/>
          </a:xfrm>
          <a:prstGeom prst="flowChartConnector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645A76-FFD3-AB42-564B-CA0AA3D268F9}"/>
              </a:ext>
            </a:extLst>
          </p:cNvPr>
          <p:cNvSpPr/>
          <p:nvPr/>
        </p:nvSpPr>
        <p:spPr>
          <a:xfrm>
            <a:off x="8688685" y="4383304"/>
            <a:ext cx="165815" cy="16170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hlinkClick r:id="rId20" action="ppaction://hlinksldjump"/>
            <a:extLst>
              <a:ext uri="{FF2B5EF4-FFF2-40B4-BE49-F238E27FC236}">
                <a16:creationId xmlns:a16="http://schemas.microsoft.com/office/drawing/2014/main" id="{BD24E6DD-CB93-E2C8-DDAA-7FA8F685805E}"/>
              </a:ext>
            </a:extLst>
          </p:cNvPr>
          <p:cNvSpPr/>
          <p:nvPr/>
        </p:nvSpPr>
        <p:spPr>
          <a:xfrm>
            <a:off x="11518900" y="6415082"/>
            <a:ext cx="548182" cy="385144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40E746-4026-FD09-6C3E-7758DCA70D1C}"/>
              </a:ext>
            </a:extLst>
          </p:cNvPr>
          <p:cNvSpPr txBox="1"/>
          <p:nvPr/>
        </p:nvSpPr>
        <p:spPr>
          <a:xfrm>
            <a:off x="3889828" y="580572"/>
            <a:ext cx="4905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 </a:t>
            </a:r>
          </a:p>
        </p:txBody>
      </p:sp>
    </p:spTree>
    <p:extLst>
      <p:ext uri="{BB962C8B-B14F-4D97-AF65-F5344CB8AC3E}">
        <p14:creationId xmlns:p14="http://schemas.microsoft.com/office/powerpoint/2010/main" val="168000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B15F0D0C-13F8-22DE-6315-6B5709507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476" y="468805"/>
            <a:ext cx="9405402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en-US" sz="2600" b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các tứ giác dưới đây, tứ giác nào không là tứ giác nội tiếp?</a:t>
            </a:r>
            <a:endParaRPr lang="vi-VN" altLang="en-US" sz="2600" b="1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en-US" sz="260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60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60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vi-VN" altLang="en-US" sz="260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B.</a:t>
            </a:r>
            <a:r>
              <a:rPr lang="en-US" altLang="en-US" sz="260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EFGH</a:t>
            </a:r>
            <a:endParaRPr lang="vi-VN" altLang="en-US" sz="260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en-US" sz="260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60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60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vi-VN" altLang="en-US" sz="260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altLang="en-US" sz="260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PQRH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A63439DB-C20A-6D87-28FF-F72EAEB5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52" y="2161856"/>
            <a:ext cx="2263808" cy="197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3" name="Group 7">
            <a:extLst>
              <a:ext uri="{FF2B5EF4-FFF2-40B4-BE49-F238E27FC236}">
                <a16:creationId xmlns:a16="http://schemas.microsoft.com/office/drawing/2014/main" id="{92AA4DDB-C948-6C42-F198-A7AE3CAF5AE5}"/>
              </a:ext>
            </a:extLst>
          </p:cNvPr>
          <p:cNvGrpSpPr>
            <a:grpSpLocks/>
          </p:cNvGrpSpPr>
          <p:nvPr/>
        </p:nvGrpSpPr>
        <p:grpSpPr bwMode="auto">
          <a:xfrm>
            <a:off x="5625055" y="4309520"/>
            <a:ext cx="3152772" cy="2313698"/>
            <a:chOff x="240" y="2154"/>
            <a:chExt cx="1539" cy="1095"/>
          </a:xfrm>
        </p:grpSpPr>
        <p:pic>
          <p:nvPicPr>
            <p:cNvPr id="9252" name="Picture 8">
              <a:extLst>
                <a:ext uri="{FF2B5EF4-FFF2-40B4-BE49-F238E27FC236}">
                  <a16:creationId xmlns:a16="http://schemas.microsoft.com/office/drawing/2014/main" id="{02909BEE-CA9D-966A-9AD9-7379EC052B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2278"/>
              <a:ext cx="1494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53" name="Text Box 9">
              <a:extLst>
                <a:ext uri="{FF2B5EF4-FFF2-40B4-BE49-F238E27FC236}">
                  <a16:creationId xmlns:a16="http://schemas.microsoft.com/office/drawing/2014/main" id="{E2C03F7D-1AC8-DB87-356E-92A199149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314"/>
              <a:ext cx="24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254" name="Text Box 10">
              <a:extLst>
                <a:ext uri="{FF2B5EF4-FFF2-40B4-BE49-F238E27FC236}">
                  <a16:creationId xmlns:a16="http://schemas.microsoft.com/office/drawing/2014/main" id="{AA6CB63D-C54A-804B-137E-CF4519342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8" y="215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255" name="Text Box 11">
              <a:extLst>
                <a:ext uri="{FF2B5EF4-FFF2-40B4-BE49-F238E27FC236}">
                  <a16:creationId xmlns:a16="http://schemas.microsoft.com/office/drawing/2014/main" id="{A71FDA0D-1AAE-2F0E-1214-0426F3F7C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" y="2963"/>
              <a:ext cx="24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256" name="Text Box 12">
              <a:extLst>
                <a:ext uri="{FF2B5EF4-FFF2-40B4-BE49-F238E27FC236}">
                  <a16:creationId xmlns:a16="http://schemas.microsoft.com/office/drawing/2014/main" id="{982DE114-EB51-99E9-F245-696B4A401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928"/>
              <a:ext cx="24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9225" name="Group 22">
            <a:extLst>
              <a:ext uri="{FF2B5EF4-FFF2-40B4-BE49-F238E27FC236}">
                <a16:creationId xmlns:a16="http://schemas.microsoft.com/office/drawing/2014/main" id="{D2411DD8-AA82-C526-9596-00CEB6B2D1F6}"/>
              </a:ext>
            </a:extLst>
          </p:cNvPr>
          <p:cNvGrpSpPr>
            <a:grpSpLocks/>
          </p:cNvGrpSpPr>
          <p:nvPr/>
        </p:nvGrpSpPr>
        <p:grpSpPr bwMode="auto">
          <a:xfrm>
            <a:off x="9454151" y="4389326"/>
            <a:ext cx="2737848" cy="2379760"/>
            <a:chOff x="3543" y="2136"/>
            <a:chExt cx="1977" cy="1365"/>
          </a:xfrm>
        </p:grpSpPr>
        <p:grpSp>
          <p:nvGrpSpPr>
            <p:cNvPr id="9236" name="Group 23">
              <a:extLst>
                <a:ext uri="{FF2B5EF4-FFF2-40B4-BE49-F238E27FC236}">
                  <a16:creationId xmlns:a16="http://schemas.microsoft.com/office/drawing/2014/main" id="{58FB48E5-9549-1A04-55AE-76E3B59541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2304"/>
              <a:ext cx="1824" cy="1006"/>
              <a:chOff x="3696" y="2304"/>
              <a:chExt cx="1824" cy="1006"/>
            </a:xfrm>
          </p:grpSpPr>
          <p:pic>
            <p:nvPicPr>
              <p:cNvPr id="9241" name="Picture 24">
                <a:extLst>
                  <a:ext uri="{FF2B5EF4-FFF2-40B4-BE49-F238E27FC236}">
                    <a16:creationId xmlns:a16="http://schemas.microsoft.com/office/drawing/2014/main" id="{77606BC8-8AAB-A8C3-FBE7-FAB5950656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304"/>
                <a:ext cx="1824" cy="10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42" name="Arc 25">
                <a:extLst>
                  <a:ext uri="{FF2B5EF4-FFF2-40B4-BE49-F238E27FC236}">
                    <a16:creationId xmlns:a16="http://schemas.microsoft.com/office/drawing/2014/main" id="{118BED92-C168-3864-3892-8746A01C4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3" y="3138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43" name="Arc 26">
                <a:extLst>
                  <a:ext uri="{FF2B5EF4-FFF2-40B4-BE49-F238E27FC236}">
                    <a16:creationId xmlns:a16="http://schemas.microsoft.com/office/drawing/2014/main" id="{CF88D00A-57F3-3E37-C080-C8A8D22D2FF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15" y="252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37" name="Text Box 27">
              <a:extLst>
                <a:ext uri="{FF2B5EF4-FFF2-40B4-BE49-F238E27FC236}">
                  <a16:creationId xmlns:a16="http://schemas.microsoft.com/office/drawing/2014/main" id="{2D3B0A94-C68B-F6A1-E184-A682BEF63A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" y="3186"/>
              <a:ext cx="24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9238" name="Text Box 28">
              <a:extLst>
                <a:ext uri="{FF2B5EF4-FFF2-40B4-BE49-F238E27FC236}">
                  <a16:creationId xmlns:a16="http://schemas.microsoft.com/office/drawing/2014/main" id="{1C84131A-9898-B8AD-42EC-09F7AE03E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136"/>
              <a:ext cx="24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9239" name="Text Box 29">
              <a:extLst>
                <a:ext uri="{FF2B5EF4-FFF2-40B4-BE49-F238E27FC236}">
                  <a16:creationId xmlns:a16="http://schemas.microsoft.com/office/drawing/2014/main" id="{286ADAF9-6AC8-8989-7BC1-56A3B7F0E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256"/>
              <a:ext cx="24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9240" name="Text Box 30">
              <a:extLst>
                <a:ext uri="{FF2B5EF4-FFF2-40B4-BE49-F238E27FC236}">
                  <a16:creationId xmlns:a16="http://schemas.microsoft.com/office/drawing/2014/main" id="{C1DDEC80-36DD-FFB1-3200-C4275973F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3216"/>
              <a:ext cx="24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pic>
        <p:nvPicPr>
          <p:cNvPr id="9226" name="Picture 31">
            <a:extLst>
              <a:ext uri="{FF2B5EF4-FFF2-40B4-BE49-F238E27FC236}">
                <a16:creationId xmlns:a16="http://schemas.microsoft.com/office/drawing/2014/main" id="{DFAD8863-E291-C248-A7FA-D5DD59FC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309" y="2047414"/>
            <a:ext cx="2079266" cy="222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exagon 1">
            <a:extLst>
              <a:ext uri="{FF2B5EF4-FFF2-40B4-BE49-F238E27FC236}">
                <a16:creationId xmlns:a16="http://schemas.microsoft.com/office/drawing/2014/main" id="{7E5C106E-3A88-9716-5CBC-BFDF53FDA1E9}"/>
              </a:ext>
            </a:extLst>
          </p:cNvPr>
          <p:cNvSpPr/>
          <p:nvPr/>
        </p:nvSpPr>
        <p:spPr>
          <a:xfrm>
            <a:off x="482191" y="460001"/>
            <a:ext cx="1632362" cy="1417928"/>
          </a:xfrm>
          <a:prstGeom prst="hexagon">
            <a:avLst/>
          </a:prstGeom>
          <a:solidFill>
            <a:schemeClr val="bg1"/>
          </a:solidFill>
          <a:ln w="38100"/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</a:rPr>
              <a:t>Câu </a:t>
            </a:r>
            <a:r>
              <a:rPr kumimoji="0" lang="vi-VN" sz="3200" b="0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A79FD83-70F0-A9C1-26BA-679CBF0202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1993" y="3930650"/>
            <a:ext cx="1874398" cy="2421460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2A9500DA-94FA-88DF-22BA-48D0657E37C5}"/>
              </a:ext>
            </a:extLst>
          </p:cNvPr>
          <p:cNvSpPr/>
          <p:nvPr/>
        </p:nvSpPr>
        <p:spPr>
          <a:xfrm>
            <a:off x="3489783" y="3288103"/>
            <a:ext cx="1685901" cy="1267865"/>
          </a:xfrm>
          <a:prstGeom prst="wedgeEllipseCallou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>
                <a:ln w="0">
                  <a:solidFill>
                    <a:srgbClr val="0070C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 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1800" b="1" i="0" u="none" strike="noStrike" kern="1200" cap="none" spc="0" normalizeH="0" baseline="0" noProof="0">
                <a:ln w="0"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DB25C5-642C-A875-107C-93081E4C1502}"/>
              </a:ext>
            </a:extLst>
          </p:cNvPr>
          <p:cNvSpPr/>
          <p:nvPr/>
        </p:nvSpPr>
        <p:spPr>
          <a:xfrm>
            <a:off x="6795282" y="918028"/>
            <a:ext cx="2034861" cy="518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E1E4A0-68D4-6428-2725-7FAFA4B07573}"/>
              </a:ext>
            </a:extLst>
          </p:cNvPr>
          <p:cNvSpPr txBox="1"/>
          <p:nvPr/>
        </p:nvSpPr>
        <p:spPr>
          <a:xfrm>
            <a:off x="6428494" y="2010156"/>
            <a:ext cx="3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49C1B7-4B3D-2CD7-3761-B98AC9D315B6}"/>
              </a:ext>
            </a:extLst>
          </p:cNvPr>
          <p:cNvSpPr txBox="1"/>
          <p:nvPr/>
        </p:nvSpPr>
        <p:spPr>
          <a:xfrm>
            <a:off x="7908073" y="2244032"/>
            <a:ext cx="3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2B0789-D7A1-9D3D-AE89-8C089E1824A7}"/>
              </a:ext>
            </a:extLst>
          </p:cNvPr>
          <p:cNvSpPr txBox="1"/>
          <p:nvPr/>
        </p:nvSpPr>
        <p:spPr>
          <a:xfrm>
            <a:off x="8133214" y="3791638"/>
            <a:ext cx="3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069B5A-36DA-98BE-785E-AE6F31D77CAF}"/>
              </a:ext>
            </a:extLst>
          </p:cNvPr>
          <p:cNvSpPr txBox="1"/>
          <p:nvPr/>
        </p:nvSpPr>
        <p:spPr>
          <a:xfrm>
            <a:off x="5815878" y="3731637"/>
            <a:ext cx="3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D918BB-CBA3-A365-B361-659BF29BF765}"/>
              </a:ext>
            </a:extLst>
          </p:cNvPr>
          <p:cNvSpPr txBox="1"/>
          <p:nvPr/>
        </p:nvSpPr>
        <p:spPr>
          <a:xfrm>
            <a:off x="8926834" y="2964069"/>
            <a:ext cx="3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481633-E2D2-7B4C-E53E-5FAAB22DBFB6}"/>
              </a:ext>
            </a:extLst>
          </p:cNvPr>
          <p:cNvSpPr txBox="1"/>
          <p:nvPr/>
        </p:nvSpPr>
        <p:spPr>
          <a:xfrm>
            <a:off x="10038102" y="1924089"/>
            <a:ext cx="3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7E026C-0DD8-BE2E-650C-0F00F88DBEAB}"/>
              </a:ext>
            </a:extLst>
          </p:cNvPr>
          <p:cNvSpPr txBox="1"/>
          <p:nvPr/>
        </p:nvSpPr>
        <p:spPr>
          <a:xfrm>
            <a:off x="11133530" y="2961403"/>
            <a:ext cx="3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DD1F72-77AA-C9A6-72AF-882B7881BDD1}"/>
              </a:ext>
            </a:extLst>
          </p:cNvPr>
          <p:cNvSpPr txBox="1"/>
          <p:nvPr/>
        </p:nvSpPr>
        <p:spPr>
          <a:xfrm>
            <a:off x="10221495" y="4008150"/>
            <a:ext cx="3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C873989-3C74-E098-ECD2-2060CA8424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801" y="2305050"/>
            <a:ext cx="2061961" cy="2305485"/>
          </a:xfrm>
          <a:prstGeom prst="rect">
            <a:avLst/>
          </a:prstGeom>
        </p:spPr>
      </p:pic>
      <p:pic>
        <p:nvPicPr>
          <p:cNvPr id="44" name="Picture 7">
            <a:extLst>
              <a:ext uri="{FF2B5EF4-FFF2-40B4-BE49-F238E27FC236}">
                <a16:creationId xmlns:a16="http://schemas.microsoft.com/office/drawing/2014/main" id="{F258E40F-BB88-FCF7-704F-B93B57600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9">
            <a:extLst>
              <a:ext uri="{FF2B5EF4-FFF2-40B4-BE49-F238E27FC236}">
                <a16:creationId xmlns:a16="http://schemas.microsoft.com/office/drawing/2014/main" id="{EFA45DF2-67F1-B208-A759-2C4622E5F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1">
            <a:extLst>
              <a:ext uri="{FF2B5EF4-FFF2-40B4-BE49-F238E27FC236}">
                <a16:creationId xmlns:a16="http://schemas.microsoft.com/office/drawing/2014/main" id="{74B8E565-2EEE-1BB3-9A40-7D3AA2DBC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3">
            <a:extLst>
              <a:ext uri="{FF2B5EF4-FFF2-40B4-BE49-F238E27FC236}">
                <a16:creationId xmlns:a16="http://schemas.microsoft.com/office/drawing/2014/main" id="{7812FD6A-78D1-56A1-DCBA-FA9F16EEB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5">
            <a:extLst>
              <a:ext uri="{FF2B5EF4-FFF2-40B4-BE49-F238E27FC236}">
                <a16:creationId xmlns:a16="http://schemas.microsoft.com/office/drawing/2014/main" id="{2CA43F98-5BA3-1942-A32B-4B19E5F7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id="{C6FD23AB-0118-E401-2E97-7286FCFCD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3">
            <a:extLst>
              <a:ext uri="{FF2B5EF4-FFF2-40B4-BE49-F238E27FC236}">
                <a16:creationId xmlns:a16="http://schemas.microsoft.com/office/drawing/2014/main" id="{CE187151-3A3B-ECBD-BD12-56ED647FC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9">
            <a:extLst>
              <a:ext uri="{FF2B5EF4-FFF2-40B4-BE49-F238E27FC236}">
                <a16:creationId xmlns:a16="http://schemas.microsoft.com/office/drawing/2014/main" id="{A1423FAE-A580-F452-9C7E-68A81D4B4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1">
            <a:extLst>
              <a:ext uri="{FF2B5EF4-FFF2-40B4-BE49-F238E27FC236}">
                <a16:creationId xmlns:a16="http://schemas.microsoft.com/office/drawing/2014/main" id="{24287034-2427-CB32-C8A5-39D5F931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5">
            <a:extLst>
              <a:ext uri="{FF2B5EF4-FFF2-40B4-BE49-F238E27FC236}">
                <a16:creationId xmlns:a16="http://schemas.microsoft.com/office/drawing/2014/main" id="{423673AF-ECDA-7BEF-BEAB-DA7913835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E8E67B33-1676-0E71-0037-515FC4534F4A}"/>
              </a:ext>
            </a:extLst>
          </p:cNvPr>
          <p:cNvSpPr/>
          <p:nvPr/>
        </p:nvSpPr>
        <p:spPr>
          <a:xfrm>
            <a:off x="689114" y="3069107"/>
            <a:ext cx="914400" cy="914400"/>
          </a:xfrm>
          <a:prstGeom prst="flowChartConnector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n w="0"/>
                <a:solidFill>
                  <a:schemeClr val="accent5">
                    <a:lumMod val="75000"/>
                  </a:schemeClr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3945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vo-tay-tra-loi-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A3A2C2-4943-A146-0EA5-51B6FF3E6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732" y="685582"/>
            <a:ext cx="10377268" cy="42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9B85FD8B-ECA3-6E68-9C0C-D330DE136186}"/>
              </a:ext>
            </a:extLst>
          </p:cNvPr>
          <p:cNvSpPr/>
          <p:nvPr/>
        </p:nvSpPr>
        <p:spPr>
          <a:xfrm>
            <a:off x="282440" y="490406"/>
            <a:ext cx="1378098" cy="1297963"/>
          </a:xfrm>
          <a:prstGeom prst="hexagon">
            <a:avLst/>
          </a:prstGeom>
          <a:solidFill>
            <a:schemeClr val="bg1"/>
          </a:solidFill>
          <a:ln w="38100"/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</a:rPr>
              <a:t>Câu</a:t>
            </a:r>
            <a:r>
              <a:rPr lang="en-US" sz="240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</a:t>
            </a:r>
            <a:endParaRPr kumimoji="0" lang="en-US" sz="4000" b="1" i="0" u="none" strike="noStrike" kern="1200" cap="none" spc="0" normalizeH="0" baseline="0" noProof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550C48-44F2-FF7E-2451-FBA57EF2AFB5}"/>
              </a:ext>
            </a:extLst>
          </p:cNvPr>
          <p:cNvSpPr txBox="1"/>
          <p:nvPr/>
        </p:nvSpPr>
        <p:spPr>
          <a:xfrm>
            <a:off x="2783079" y="1778767"/>
            <a:ext cx="2152357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/>
              <a:t>3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/>
              <a:t>4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/>
              <a:t>5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/>
              <a:t>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31B9CCF-0769-10D6-49B3-BF2AF2469BF6}"/>
              </a:ext>
            </a:extLst>
          </p:cNvPr>
          <p:cNvSpPr/>
          <p:nvPr/>
        </p:nvSpPr>
        <p:spPr>
          <a:xfrm>
            <a:off x="2670535" y="4124834"/>
            <a:ext cx="593167" cy="609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E7B3688-9FE5-633E-D564-C785945D42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63" y="3985217"/>
            <a:ext cx="1654260" cy="2421460"/>
          </a:xfrm>
          <a:prstGeom prst="rect">
            <a:avLst/>
          </a:prstGeom>
        </p:spPr>
      </p:pic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D2AE7517-F189-BF4C-F9F9-4454325B2B37}"/>
              </a:ext>
            </a:extLst>
          </p:cNvPr>
          <p:cNvSpPr/>
          <p:nvPr/>
        </p:nvSpPr>
        <p:spPr>
          <a:xfrm flipH="1">
            <a:off x="4081171" y="2872783"/>
            <a:ext cx="1654258" cy="1487091"/>
          </a:xfrm>
          <a:prstGeom prst="wedgeEllipseCallou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>
                <a:ln w="0">
                  <a:solidFill>
                    <a:srgbClr val="0070C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 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1800" b="1" i="0" u="none" strike="noStrike" kern="1200" cap="none" spc="0" normalizeH="0" baseline="0" noProof="0">
                <a:ln w="0"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D822BA6-FA5C-6886-A48E-AFD0EC884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4099" y="2305050"/>
            <a:ext cx="2061961" cy="2305485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F078C857-9B8F-8DDB-BD8B-B6FB25469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id="{73DFF155-467A-8FBB-0C3A-9397A8C0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2948B79A-0E47-1333-CA04-52E796E7E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3">
            <a:extLst>
              <a:ext uri="{FF2B5EF4-FFF2-40B4-BE49-F238E27FC236}">
                <a16:creationId xmlns:a16="http://schemas.microsoft.com/office/drawing/2014/main" id="{95BF4742-9BD0-55FB-400C-E941B1F96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3279B5C3-0650-B5B0-CC87-1F06FC01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7">
            <a:extLst>
              <a:ext uri="{FF2B5EF4-FFF2-40B4-BE49-F238E27FC236}">
                <a16:creationId xmlns:a16="http://schemas.microsoft.com/office/drawing/2014/main" id="{4E9546FF-5602-7862-F377-32AF8DAAC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3">
            <a:extLst>
              <a:ext uri="{FF2B5EF4-FFF2-40B4-BE49-F238E27FC236}">
                <a16:creationId xmlns:a16="http://schemas.microsoft.com/office/drawing/2014/main" id="{F7B500A8-677A-7B96-2BCC-A298FAA3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9">
            <a:extLst>
              <a:ext uri="{FF2B5EF4-FFF2-40B4-BE49-F238E27FC236}">
                <a16:creationId xmlns:a16="http://schemas.microsoft.com/office/drawing/2014/main" id="{21647C65-5214-AC99-C740-50B5FA33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1">
            <a:extLst>
              <a:ext uri="{FF2B5EF4-FFF2-40B4-BE49-F238E27FC236}">
                <a16:creationId xmlns:a16="http://schemas.microsoft.com/office/drawing/2014/main" id="{505B3FBC-D5F0-AE0B-92AA-B18477314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5">
            <a:extLst>
              <a:ext uri="{FF2B5EF4-FFF2-40B4-BE49-F238E27FC236}">
                <a16:creationId xmlns:a16="http://schemas.microsoft.com/office/drawing/2014/main" id="{7A56121C-CDFE-89CF-83CC-44B6E619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1" y="2992869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68E18A58-7B70-EA27-ABFF-7B50832C28A9}"/>
              </a:ext>
            </a:extLst>
          </p:cNvPr>
          <p:cNvSpPr/>
          <p:nvPr/>
        </p:nvSpPr>
        <p:spPr>
          <a:xfrm>
            <a:off x="539214" y="3069107"/>
            <a:ext cx="914400" cy="914400"/>
          </a:xfrm>
          <a:prstGeom prst="flowChartConnector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n w="0"/>
                <a:solidFill>
                  <a:schemeClr val="accent5">
                    <a:lumMod val="75000"/>
                  </a:schemeClr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0345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vo-tay-tra-loi-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2BC0A-CB07-5E53-FF24-85E8803CA1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19" y="4327830"/>
            <a:ext cx="2098389" cy="2305485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16FDD5E-D74B-CD61-0A4F-14CC83E4462E}"/>
              </a:ext>
            </a:extLst>
          </p:cNvPr>
          <p:cNvSpPr/>
          <p:nvPr/>
        </p:nvSpPr>
        <p:spPr>
          <a:xfrm flipH="1">
            <a:off x="3860031" y="3470985"/>
            <a:ext cx="1726442" cy="1401405"/>
          </a:xfrm>
          <a:prstGeom prst="wedgeEllipseCallout">
            <a:avLst/>
          </a:prstGeom>
          <a:ln/>
          <a:effectLst>
            <a:softEdge rad="127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>
                <a:ln w="0">
                  <a:solidFill>
                    <a:srgbClr val="0070C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 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ln w="0"/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kumimoji="0" lang="en-US" sz="1800" b="1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BD4CE992-9D5D-0F1D-EEED-7A590A4FD673}"/>
              </a:ext>
            </a:extLst>
          </p:cNvPr>
          <p:cNvSpPr/>
          <p:nvPr/>
        </p:nvSpPr>
        <p:spPr>
          <a:xfrm>
            <a:off x="540512" y="517150"/>
            <a:ext cx="1726441" cy="1617785"/>
          </a:xfrm>
          <a:prstGeom prst="hexagon">
            <a:avLst/>
          </a:prstGeom>
          <a:solidFill>
            <a:schemeClr val="bg1"/>
          </a:solidFill>
          <a:ln w="38100"/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</a:rPr>
              <a:t>CÂU</a:t>
            </a:r>
            <a:r>
              <a:rPr kumimoji="0" lang="vi-VN" sz="3200" b="0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</a:t>
            </a:r>
            <a:endParaRPr kumimoji="0" lang="en-US" sz="4800" b="1" i="0" u="none" strike="noStrike" kern="1200" cap="none" spc="0" normalizeH="0" baseline="0" noProof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8602F-6905-5CEE-031E-67070F9D4EB8}"/>
              </a:ext>
            </a:extLst>
          </p:cNvPr>
          <p:cNvSpPr txBox="1"/>
          <p:nvPr/>
        </p:nvSpPr>
        <p:spPr>
          <a:xfrm>
            <a:off x="2863362" y="492369"/>
            <a:ext cx="7406053" cy="52225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 giác ABDC nội tiếp đường tròn có tâm là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>
              <a:ln w="0"/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D678D8-09C4-C624-7E88-9A9A571078EE}"/>
              </a:ext>
            </a:extLst>
          </p:cNvPr>
          <p:cNvSpPr/>
          <p:nvPr/>
        </p:nvSpPr>
        <p:spPr>
          <a:xfrm>
            <a:off x="2817949" y="2350578"/>
            <a:ext cx="419894" cy="42610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A26DC95E-2A26-3C42-4EC8-C94D4CB06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382" y="1198935"/>
            <a:ext cx="40702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Giao điểm của AD và BC</a:t>
            </a:r>
          </a:p>
        </p:txBody>
      </p:sp>
      <p:sp>
        <p:nvSpPr>
          <p:cNvPr id="56" name="Text Box 28">
            <a:extLst>
              <a:ext uri="{FF2B5EF4-FFF2-40B4-BE49-F238E27FC236}">
                <a16:creationId xmlns:a16="http://schemas.microsoft.com/office/drawing/2014/main" id="{B2E9FE4E-0B0D-51CC-EA55-AE4412E25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382" y="1732335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Trung điểm của BC</a:t>
            </a:r>
          </a:p>
        </p:txBody>
      </p:sp>
      <p:sp>
        <p:nvSpPr>
          <p:cNvPr id="57" name="Text Box 29">
            <a:hlinkClick r:id="" action="ppaction://noaction"/>
            <a:extLst>
              <a:ext uri="{FF2B5EF4-FFF2-40B4-BE49-F238E27FC236}">
                <a16:creationId xmlns:a16="http://schemas.microsoft.com/office/drawing/2014/main" id="{E73A2B46-5EE7-3AFE-54A8-36AD53527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0192" y="2312798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Trung điểm của AD</a:t>
            </a:r>
          </a:p>
        </p:txBody>
      </p:sp>
      <p:sp>
        <p:nvSpPr>
          <p:cNvPr id="58" name="Text Box 30">
            <a:extLst>
              <a:ext uri="{FF2B5EF4-FFF2-40B4-BE49-F238E27FC236}">
                <a16:creationId xmlns:a16="http://schemas.microsoft.com/office/drawing/2014/main" id="{00215881-15C7-7903-2AED-A9E3C79F3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382" y="2951535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Cả A, B, C đều sai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9698CDE-5041-E3E8-6A8E-83771916B0E6}"/>
              </a:ext>
            </a:extLst>
          </p:cNvPr>
          <p:cNvGrpSpPr/>
          <p:nvPr/>
        </p:nvGrpSpPr>
        <p:grpSpPr>
          <a:xfrm>
            <a:off x="7471703" y="1739267"/>
            <a:ext cx="3198654" cy="3463435"/>
            <a:chOff x="6111240" y="1138196"/>
            <a:chExt cx="3198654" cy="346343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BB0ABF2-7C41-610E-2DD0-6C3B026A9A37}"/>
                </a:ext>
              </a:extLst>
            </p:cNvPr>
            <p:cNvSpPr txBox="1"/>
            <p:nvPr/>
          </p:nvSpPr>
          <p:spPr>
            <a:xfrm>
              <a:off x="6111240" y="291084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629393-5C83-959F-C3C6-C2445E7218DC}"/>
                </a:ext>
              </a:extLst>
            </p:cNvPr>
            <p:cNvSpPr txBox="1"/>
            <p:nvPr/>
          </p:nvSpPr>
          <p:spPr>
            <a:xfrm>
              <a:off x="8345487" y="1138196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EBBE7E2-8603-082D-8F16-D719BB0E790E}"/>
                </a:ext>
              </a:extLst>
            </p:cNvPr>
            <p:cNvSpPr txBox="1"/>
            <p:nvPr/>
          </p:nvSpPr>
          <p:spPr>
            <a:xfrm>
              <a:off x="8928894" y="3748088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EE2FCBB-9EB8-E36B-59FB-E0E136C489AB}"/>
                </a:ext>
              </a:extLst>
            </p:cNvPr>
            <p:cNvSpPr txBox="1"/>
            <p:nvPr/>
          </p:nvSpPr>
          <p:spPr>
            <a:xfrm>
              <a:off x="7070725" y="4220631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5EB0934-71EA-4AEE-1CE1-1AEDC8322084}"/>
                </a:ext>
              </a:extLst>
            </p:cNvPr>
            <p:cNvGrpSpPr/>
            <p:nvPr/>
          </p:nvGrpSpPr>
          <p:grpSpPr>
            <a:xfrm>
              <a:off x="6394450" y="1452266"/>
              <a:ext cx="2561431" cy="2827634"/>
              <a:chOff x="6394450" y="1452266"/>
              <a:chExt cx="2561431" cy="282763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1F5D0F1A-B715-E4A6-201F-AE64FC882FA9}"/>
                  </a:ext>
                </a:extLst>
              </p:cNvPr>
              <p:cNvGrpSpPr/>
              <p:nvPr/>
            </p:nvGrpSpPr>
            <p:grpSpPr>
              <a:xfrm>
                <a:off x="6394450" y="1452266"/>
                <a:ext cx="2561431" cy="2827634"/>
                <a:chOff x="6394450" y="1452266"/>
                <a:chExt cx="2561431" cy="2827634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4A6616F9-0C36-B051-CE24-BF33A1C084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4450" y="1452266"/>
                  <a:ext cx="2114550" cy="1675109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07103B47-E12D-BD5B-1C1D-886564FC0E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7625" y="3114675"/>
                  <a:ext cx="942975" cy="1153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70A1C98E-854A-0E8E-AE89-A8BC5221C0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09000" y="1452266"/>
                  <a:ext cx="446881" cy="249822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F4B518EE-2EC8-7DA9-3A20-D7D2C7DF5A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35838" y="3938588"/>
                  <a:ext cx="1608137" cy="34131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F004392E-F19E-1C55-DC61-B4921EA124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35838" y="1452266"/>
                  <a:ext cx="1173162" cy="282763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525726D5-D83A-6250-0BE0-E855ED37FC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67470" y="3062288"/>
                  <a:ext cx="57150" cy="7308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6A3EB5F-F1F8-709E-4EBD-0B69FB36D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8420" y="3128226"/>
                  <a:ext cx="80963" cy="6265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8168593-8594-98F9-60EB-3932095DA6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824913" y="3852863"/>
                  <a:ext cx="114300" cy="2381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B724F2FF-41E7-9BF1-D463-3546DBEEBB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4438" y="3869531"/>
                  <a:ext cx="16668" cy="762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C4CC647-D6B7-DAFE-4FEF-BD1F0DCDC8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0325" y="3119437"/>
                <a:ext cx="2542384" cy="80486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2DB2951-19BB-E1BA-825C-FBC53A996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22" y="2512044"/>
            <a:ext cx="2061961" cy="2305485"/>
          </a:xfrm>
          <a:prstGeom prst="rect">
            <a:avLst/>
          </a:prstGeom>
        </p:spPr>
      </p:pic>
      <p:pic>
        <p:nvPicPr>
          <p:cNvPr id="31" name="Picture 7">
            <a:extLst>
              <a:ext uri="{FF2B5EF4-FFF2-40B4-BE49-F238E27FC236}">
                <a16:creationId xmlns:a16="http://schemas.microsoft.com/office/drawing/2014/main" id="{5D107AA3-77C3-03D7-90E2-209D5658D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2" y="3199863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C6257309-DBB1-D498-B760-D1A9513B3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2" y="3199863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1">
            <a:extLst>
              <a:ext uri="{FF2B5EF4-FFF2-40B4-BE49-F238E27FC236}">
                <a16:creationId xmlns:a16="http://schemas.microsoft.com/office/drawing/2014/main" id="{44D6EEC9-76CD-61A4-8FA8-D4FBD7FF7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2" y="3199863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3">
            <a:extLst>
              <a:ext uri="{FF2B5EF4-FFF2-40B4-BE49-F238E27FC236}">
                <a16:creationId xmlns:a16="http://schemas.microsoft.com/office/drawing/2014/main" id="{6FB8D420-7E19-2429-DFEC-E67BB0A5E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2" y="3199863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5">
            <a:extLst>
              <a:ext uri="{FF2B5EF4-FFF2-40B4-BE49-F238E27FC236}">
                <a16:creationId xmlns:a16="http://schemas.microsoft.com/office/drawing/2014/main" id="{740446FE-56E7-A365-A16E-D2AD93F40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2" y="3199863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7">
            <a:extLst>
              <a:ext uri="{FF2B5EF4-FFF2-40B4-BE49-F238E27FC236}">
                <a16:creationId xmlns:a16="http://schemas.microsoft.com/office/drawing/2014/main" id="{F4A20A25-6C05-F111-E66A-56E3B894F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2" y="3199863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3">
            <a:extLst>
              <a:ext uri="{FF2B5EF4-FFF2-40B4-BE49-F238E27FC236}">
                <a16:creationId xmlns:a16="http://schemas.microsoft.com/office/drawing/2014/main" id="{78DB8581-808D-5ED5-9AD6-914E339EA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2" y="3199863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9">
            <a:extLst>
              <a:ext uri="{FF2B5EF4-FFF2-40B4-BE49-F238E27FC236}">
                <a16:creationId xmlns:a16="http://schemas.microsoft.com/office/drawing/2014/main" id="{8C517952-FB2E-6978-219F-9061F930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2" y="3199863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1">
            <a:extLst>
              <a:ext uri="{FF2B5EF4-FFF2-40B4-BE49-F238E27FC236}">
                <a16:creationId xmlns:a16="http://schemas.microsoft.com/office/drawing/2014/main" id="{0DDC202B-8D42-9D8B-C151-1A1E127DD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2" y="3199863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5">
            <a:extLst>
              <a:ext uri="{FF2B5EF4-FFF2-40B4-BE49-F238E27FC236}">
                <a16:creationId xmlns:a16="http://schemas.microsoft.com/office/drawing/2014/main" id="{88E9096E-E8DD-4DC4-8234-AC839442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2" y="3199863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13E28C78-3AA2-AA50-9144-BFCFFF6C0AD2}"/>
              </a:ext>
            </a:extLst>
          </p:cNvPr>
          <p:cNvSpPr/>
          <p:nvPr/>
        </p:nvSpPr>
        <p:spPr>
          <a:xfrm>
            <a:off x="683735" y="3276101"/>
            <a:ext cx="914400" cy="914400"/>
          </a:xfrm>
          <a:prstGeom prst="flowChartConnector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n w="0"/>
                <a:solidFill>
                  <a:schemeClr val="accent5">
                    <a:lumMod val="75000"/>
                  </a:schemeClr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2372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vo-tay-tra-loi-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EEFD98B-0B41-F7E7-3A8B-E47BADF56704}"/>
              </a:ext>
            </a:extLst>
          </p:cNvPr>
          <p:cNvGrpSpPr/>
          <p:nvPr/>
        </p:nvGrpSpPr>
        <p:grpSpPr>
          <a:xfrm>
            <a:off x="48519" y="-2164080"/>
            <a:ext cx="12161520" cy="9022080"/>
            <a:chOff x="0" y="-2164080"/>
            <a:chExt cx="12161520" cy="90220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A7BBAB5-7238-EC73-93E1-8275AECC62DE}"/>
                </a:ext>
              </a:extLst>
            </p:cNvPr>
            <p:cNvSpPr/>
            <p:nvPr/>
          </p:nvSpPr>
          <p:spPr>
            <a:xfrm>
              <a:off x="6096983" y="0"/>
              <a:ext cx="6035040" cy="338328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b) Tứ giác có góc ngoài tại một 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đỉnh bằng góc trong tại đỉnh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đối của đỉnh đó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A49813-CE83-EA0D-33F4-D3E11EEFEC41}"/>
                </a:ext>
              </a:extLst>
            </p:cNvPr>
            <p:cNvSpPr/>
            <p:nvPr/>
          </p:nvSpPr>
          <p:spPr>
            <a:xfrm>
              <a:off x="0" y="0"/>
              <a:ext cx="6035040" cy="33832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Tứ giác có tổng hai góc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đối bằng 180</a:t>
              </a:r>
              <a:r>
                <a:rPr kumimoji="0" lang="en-US" sz="3600" b="0" i="0" u="none" strike="noStrike" kern="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BF630D4-90DA-6466-DB6A-A9887013F00B}"/>
                    </a:ext>
                  </a:extLst>
                </p:cNvPr>
                <p:cNvSpPr/>
                <p:nvPr/>
              </p:nvSpPr>
              <p:spPr>
                <a:xfrm>
                  <a:off x="6126480" y="3474720"/>
                  <a:ext cx="6035040" cy="3383280"/>
                </a:xfrm>
                <a:prstGeom prst="rect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tlCol="0" anchor="ctr"/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d) Tứ giác có hai  </a:t>
                  </a:r>
                </a:p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đỉnh kề nhau cùng</a:t>
                  </a:r>
                </a:p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nhìn cạnh chứa hai đỉnh</a:t>
                  </a:r>
                </a:p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còn lại dưới một góc </a:t>
                  </a:r>
                  <a14:m>
                    <m:oMath xmlns:m="http://schemas.openxmlformats.org/officeDocument/2006/math"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∝</m:t>
                      </m:r>
                    </m:oMath>
                  </a14:m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480" y="3474720"/>
                  <a:ext cx="6035040" cy="338328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C8F5FFC-7957-5C50-893D-60836A0FCD8B}"/>
                </a:ext>
              </a:extLst>
            </p:cNvPr>
            <p:cNvSpPr/>
            <p:nvPr/>
          </p:nvSpPr>
          <p:spPr>
            <a:xfrm>
              <a:off x="0" y="3474720"/>
              <a:ext cx="6035040" cy="338328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c) Tứ giác có bốn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đỉnh cách đều một điểm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(mà ta có thể xác định được). Điểm đó là tâm của đường tròn ngoại tiếp tứ giác.</a:t>
              </a:r>
            </a:p>
          </p:txBody>
        </p:sp>
        <p:sp>
          <p:nvSpPr>
            <p:cNvPr id="24" name="Oval 23">
              <a:hlinkClick r:id="rId4" action="ppaction://hlinksldjump"/>
              <a:extLst>
                <a:ext uri="{FF2B5EF4-FFF2-40B4-BE49-F238E27FC236}">
                  <a16:creationId xmlns:a16="http://schemas.microsoft.com/office/drawing/2014/main" id="{CDAF0FB1-EF89-F7E6-E99E-853F0406B85B}"/>
                </a:ext>
              </a:extLst>
            </p:cNvPr>
            <p:cNvSpPr/>
            <p:nvPr/>
          </p:nvSpPr>
          <p:spPr>
            <a:xfrm>
              <a:off x="3947160" y="1264920"/>
              <a:ext cx="4282440" cy="4282440"/>
            </a:xfrm>
            <a:prstGeom prst="ellipse">
              <a:avLst/>
            </a:prstGeom>
            <a:solidFill>
              <a:srgbClr val="C00000"/>
            </a:solidFill>
            <a:ln w="62865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>
              <a:outerShdw dist="38100" dir="18420000" algn="t" rotWithShape="0">
                <a:prstClr val="black">
                  <a:alpha val="7000"/>
                </a:prstClr>
              </a:outerShdw>
              <a:softEdge rad="546100"/>
            </a:effectLst>
          </p:spPr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0" normalizeH="0" baseline="0" noProof="0">
                  <a:ln/>
                  <a:solidFill>
                    <a:srgbClr val="92D05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DHNB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93B0FE3-33C4-E8F0-2544-1C8ED3CEA95B}"/>
                </a:ext>
              </a:extLst>
            </p:cNvPr>
            <p:cNvSpPr/>
            <p:nvPr/>
          </p:nvSpPr>
          <p:spPr>
            <a:xfrm>
              <a:off x="4501928" y="2179320"/>
              <a:ext cx="3157665" cy="41300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 w="12700" cmpd="sng">
                    <a:solidFill>
                      <a:srgbClr val="FFC000"/>
                    </a:solidFill>
                    <a:prstDash val="solid"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C000">
                          <a:lumMod val="60000"/>
                          <a:lumOff val="40000"/>
                        </a:srgbClr>
                      </a:gs>
                      <a:gs pos="87000">
                        <a:srgbClr val="FFC000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TỨ GIÁC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143BD5-AE19-9225-31EA-D2D051CE7B9B}"/>
                </a:ext>
              </a:extLst>
            </p:cNvPr>
            <p:cNvSpPr/>
            <p:nvPr/>
          </p:nvSpPr>
          <p:spPr>
            <a:xfrm>
              <a:off x="4023360" y="-2164080"/>
              <a:ext cx="4090448" cy="71780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 w="12700" cmpd="sng">
                    <a:solidFill>
                      <a:srgbClr val="FFC000"/>
                    </a:solidFill>
                    <a:prstDash val="solid"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C000">
                          <a:lumMod val="60000"/>
                          <a:lumOff val="40000"/>
                        </a:srgbClr>
                      </a:gs>
                      <a:gs pos="87000">
                        <a:srgbClr val="FFC000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 Ộ I  T I Ế P</a:t>
              </a:r>
            </a:p>
          </p:txBody>
        </p:sp>
      </p:grpSp>
      <p:sp>
        <p:nvSpPr>
          <p:cNvPr id="7" name="Rectangle 6" descr="487013">
            <a:hlinkClick r:id="rId5" action="ppaction://hlinksldjump"/>
            <a:extLst>
              <a:ext uri="{FF2B5EF4-FFF2-40B4-BE49-F238E27FC236}">
                <a16:creationId xmlns:a16="http://schemas.microsoft.com/office/drawing/2014/main" id="{13474578-D22F-2EA5-A2CC-67B572B62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0" y="3238498"/>
            <a:ext cx="6071098" cy="361950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eknical" panose="020B7200000000000000" pitchFamily="34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CooperH" panose="020B7200000000000000" pitchFamily="34" charset="0"/>
              </a:rPr>
              <a:t>2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0" cap="none" spc="0" normalizeH="0" baseline="0" noProof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.VnCooperH" panose="020B7200000000000000" pitchFamily="34" charset="0"/>
            </a:endParaRPr>
          </a:p>
        </p:txBody>
      </p:sp>
      <p:sp>
        <p:nvSpPr>
          <p:cNvPr id="8" name="Rectangle 7" descr="161063">
            <a:hlinkClick r:id="rId7" action="ppaction://hlinksldjump"/>
            <a:extLst>
              <a:ext uri="{FF2B5EF4-FFF2-40B4-BE49-F238E27FC236}">
                <a16:creationId xmlns:a16="http://schemas.microsoft.com/office/drawing/2014/main" id="{5F2D9C8F-25F1-159A-04CB-5DA996FF2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560" y="3231310"/>
            <a:ext cx="6126479" cy="362669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Teknical" panose="020B7200000000000000" pitchFamily="34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CooperH" panose="020B7200000000000000" pitchFamily="34" charset="0"/>
              </a:rPr>
              <a:t>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CooperH" panose="020B7200000000000000" pitchFamily="34" charset="0"/>
            </a:endParaRPr>
          </a:p>
        </p:txBody>
      </p:sp>
      <p:sp>
        <p:nvSpPr>
          <p:cNvPr id="9" name="Rectangle 8" descr="EIFFEL1">
            <a:hlinkClick r:id="rId9" action="ppaction://hlinksldjump"/>
            <a:extLst>
              <a:ext uri="{FF2B5EF4-FFF2-40B4-BE49-F238E27FC236}">
                <a16:creationId xmlns:a16="http://schemas.microsoft.com/office/drawing/2014/main" id="{51E4E7DA-B1B9-D17C-8D16-DFCC0AD9D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890" y="1"/>
            <a:ext cx="6035040" cy="34290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CooperH" panose="020B7200000000000000" pitchFamily="34" charset="0"/>
              </a:rPr>
              <a:t>3</a:t>
            </a:r>
          </a:p>
        </p:txBody>
      </p:sp>
      <p:sp>
        <p:nvSpPr>
          <p:cNvPr id="10" name="Rectangle 9" descr="GRTWALL1">
            <a:hlinkClick r:id="rId11" action="ppaction://hlinksldjump"/>
            <a:extLst>
              <a:ext uri="{FF2B5EF4-FFF2-40B4-BE49-F238E27FC236}">
                <a16:creationId xmlns:a16="http://schemas.microsoft.com/office/drawing/2014/main" id="{67D8A9B7-1CE0-FB0F-6365-E4E37103A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0" y="1"/>
            <a:ext cx="6071098" cy="34290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CooperH" panose="020B7200000000000000" pitchFamily="34" charset="0"/>
              </a:rPr>
              <a:t> </a:t>
            </a:r>
            <a:r>
              <a:rPr kumimoji="0" lang="en-US" altLang="en-US" sz="13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Cooper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59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6AA04029-52A2-B047-AF7F-82A740B6F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548680"/>
            <a:ext cx="4321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Hướng dẫn tự học ở nhà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A8B353-50D2-C66E-ABED-7C23E8771CC9}"/>
              </a:ext>
            </a:extLst>
          </p:cNvPr>
          <p:cNvSpPr/>
          <p:nvPr/>
        </p:nvSpPr>
        <p:spPr>
          <a:xfrm>
            <a:off x="2135559" y="1484785"/>
            <a:ext cx="82376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- Học thuộc định nghĩa, tính chất và các dấu hiệu nhận biết tứ giác nội tiếp.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L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àm bài tập 8,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10 SGK trang 48.</a:t>
            </a:r>
            <a:endParaRPr lang="en-US" sz="2400" b="1">
              <a:solidFill>
                <a:srgbClr val="FFFFFF"/>
              </a:solidFill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 bài tập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41,42,43 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BT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Tiết sau luyện tập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49116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32520F-E3E0-50C3-DC2B-258EBB99AD2F}"/>
              </a:ext>
            </a:extLst>
          </p:cNvPr>
          <p:cNvSpPr txBox="1"/>
          <p:nvPr/>
        </p:nvSpPr>
        <p:spPr>
          <a:xfrm>
            <a:off x="458862" y="872271"/>
            <a:ext cx="1058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tứ giác ABCD nội tiếp đường tròn tâm O. Gọi I là điểm chính giữa của cung nhỏ AB. Các tia DI và BC cắt nhau ở M, các tia CI và DA cắt nhau ở N. Các dây ID, IC cắt dây AB lần lượt tại E và F. Chứng minh:</a:t>
            </a:r>
          </a:p>
          <a:p>
            <a:pPr marL="457200" indent="-457200" algn="just">
              <a:buAutoNum type="alphaLcParenR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 CMND nội tiếp.</a:t>
            </a:r>
          </a:p>
          <a:p>
            <a:pPr marL="457200" indent="-457200" algn="just">
              <a:buAutoNum type="alphaLcParenR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 CDEF nội tiếp.</a:t>
            </a:r>
          </a:p>
          <a:p>
            <a:pPr marL="457200" indent="-457200" algn="just">
              <a:buAutoNum type="alphaLcParenR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MN//AB.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2AF6D-F761-504B-D243-03DAC49EC803}"/>
              </a:ext>
            </a:extLst>
          </p:cNvPr>
          <p:cNvSpPr txBox="1"/>
          <p:nvPr/>
        </p:nvSpPr>
        <p:spPr>
          <a:xfrm>
            <a:off x="458862" y="287496"/>
            <a:ext cx="241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1A7AA08-CCE0-596B-9D55-2A5B4C2DC29E}"/>
              </a:ext>
            </a:extLst>
          </p:cNvPr>
          <p:cNvGrpSpPr/>
          <p:nvPr/>
        </p:nvGrpSpPr>
        <p:grpSpPr>
          <a:xfrm>
            <a:off x="6579222" y="1896581"/>
            <a:ext cx="3761369" cy="4589976"/>
            <a:chOff x="6579222" y="1896581"/>
            <a:chExt cx="3761369" cy="458997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3FF3CF7-79AB-F54C-A39B-5CE188D5A88D}"/>
                </a:ext>
              </a:extLst>
            </p:cNvPr>
            <p:cNvGrpSpPr/>
            <p:nvPr/>
          </p:nvGrpSpPr>
          <p:grpSpPr>
            <a:xfrm>
              <a:off x="6579222" y="1896581"/>
              <a:ext cx="3761369" cy="4589976"/>
              <a:chOff x="6579222" y="1896581"/>
              <a:chExt cx="3761369" cy="458997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2EB55ED-8DC3-C2D8-5E0E-28BCD43C3894}"/>
                  </a:ext>
                </a:extLst>
              </p:cNvPr>
              <p:cNvSpPr/>
              <p:nvPr/>
            </p:nvSpPr>
            <p:spPr>
              <a:xfrm>
                <a:off x="6949440" y="1896581"/>
                <a:ext cx="2942705" cy="2944368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349BDA1-C69E-3523-75BD-6CA0DCF16F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2325" y="4167774"/>
                <a:ext cx="2466975" cy="3713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7836C61-0050-274A-B840-F753248F64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62775" y="3129549"/>
                <a:ext cx="604838" cy="292417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72AEB6B-33E5-8677-1322-85D6BE45EA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0880" y="2871095"/>
                <a:ext cx="2833066" cy="253782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E625AB7-47CC-69EF-B85F-4E8F0C0AFC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86888" y="2871095"/>
                <a:ext cx="408953" cy="3144529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F75072-86B9-2A54-EA9A-35BF9405D88D}"/>
                  </a:ext>
                </a:extLst>
              </p:cNvPr>
              <p:cNvSpPr txBox="1"/>
              <p:nvPr/>
            </p:nvSpPr>
            <p:spPr>
              <a:xfrm>
                <a:off x="9572105" y="4045663"/>
                <a:ext cx="535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BB640F-FF8E-DDF4-4393-BED7706BD2ED}"/>
                  </a:ext>
                </a:extLst>
              </p:cNvPr>
              <p:cNvSpPr txBox="1"/>
              <p:nvPr/>
            </p:nvSpPr>
            <p:spPr>
              <a:xfrm>
                <a:off x="9804651" y="2655962"/>
                <a:ext cx="535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F1CEE3-2A17-39ED-9D83-7C38735EE3D5}"/>
                  </a:ext>
                </a:extLst>
              </p:cNvPr>
              <p:cNvSpPr txBox="1"/>
              <p:nvPr/>
            </p:nvSpPr>
            <p:spPr>
              <a:xfrm>
                <a:off x="6579222" y="2872048"/>
                <a:ext cx="535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C45FCAE-EB98-6393-713F-F1FCFE5DD780}"/>
                  </a:ext>
                </a:extLst>
              </p:cNvPr>
              <p:cNvSpPr txBox="1"/>
              <p:nvPr/>
            </p:nvSpPr>
            <p:spPr>
              <a:xfrm>
                <a:off x="6845878" y="3978773"/>
                <a:ext cx="535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F2F6170-FF0E-5ABD-7365-78D5FECE9858}"/>
                  </a:ext>
                </a:extLst>
              </p:cNvPr>
              <p:cNvSpPr/>
              <p:nvPr/>
            </p:nvSpPr>
            <p:spPr>
              <a:xfrm>
                <a:off x="8389595" y="3298855"/>
                <a:ext cx="54864" cy="54864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0F3D51-A0EC-2213-866C-D80059AD42CD}"/>
                  </a:ext>
                </a:extLst>
              </p:cNvPr>
              <p:cNvSpPr txBox="1"/>
              <p:nvPr/>
            </p:nvSpPr>
            <p:spPr>
              <a:xfrm>
                <a:off x="8414927" y="3017284"/>
                <a:ext cx="3494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94A5B1-1E9E-F118-16D4-9008A3490E55}"/>
                  </a:ext>
                </a:extLst>
              </p:cNvPr>
              <p:cNvSpPr txBox="1"/>
              <p:nvPr/>
            </p:nvSpPr>
            <p:spPr>
              <a:xfrm>
                <a:off x="8311514" y="4888055"/>
                <a:ext cx="535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BB4406D-A184-A081-8967-1434D086270A}"/>
                  </a:ext>
                </a:extLst>
              </p:cNvPr>
              <p:cNvSpPr/>
              <p:nvPr/>
            </p:nvSpPr>
            <p:spPr>
              <a:xfrm>
                <a:off x="8387495" y="4819416"/>
                <a:ext cx="54864" cy="548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CA2C14B-5C70-D49C-4E23-3D5F5C9D0A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0880" y="3118256"/>
                <a:ext cx="2411720" cy="287831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B934DAC-6EEE-7184-6081-879189F1B4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67613" y="2871095"/>
                <a:ext cx="2226333" cy="318262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8A7A449-2EEA-4938-3C25-55C9529EDCAF}"/>
                  </a:ext>
                </a:extLst>
              </p:cNvPr>
              <p:cNvSpPr txBox="1"/>
              <p:nvPr/>
            </p:nvSpPr>
            <p:spPr>
              <a:xfrm>
                <a:off x="7326948" y="6086447"/>
                <a:ext cx="5150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1D34399-33DA-E609-AAB3-68B86243C527}"/>
                  </a:ext>
                </a:extLst>
              </p:cNvPr>
              <p:cNvSpPr txBox="1"/>
              <p:nvPr/>
            </p:nvSpPr>
            <p:spPr>
              <a:xfrm>
                <a:off x="9356205" y="5971636"/>
                <a:ext cx="535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CBA4807-C740-F232-254D-8B665E264B5E}"/>
                  </a:ext>
                </a:extLst>
              </p:cNvPr>
              <p:cNvSpPr txBox="1"/>
              <p:nvPr/>
            </p:nvSpPr>
            <p:spPr>
              <a:xfrm>
                <a:off x="7775574" y="3793741"/>
                <a:ext cx="535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C8C277D-7B36-EFD7-13DA-AAF7B81A867A}"/>
                  </a:ext>
                </a:extLst>
              </p:cNvPr>
              <p:cNvSpPr txBox="1"/>
              <p:nvPr/>
            </p:nvSpPr>
            <p:spPr>
              <a:xfrm>
                <a:off x="8577714" y="3807081"/>
                <a:ext cx="535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EC4C60C-D671-EEA8-D434-035661608901}"/>
                  </a:ext>
                </a:extLst>
              </p:cNvPr>
              <p:cNvCxnSpPr>
                <a:cxnSpLocks/>
                <a:stCxn id="54" idx="0"/>
                <a:endCxn id="54" idx="0"/>
              </p:cNvCxnSpPr>
              <p:nvPr/>
            </p:nvCxnSpPr>
            <p:spPr>
              <a:xfrm>
                <a:off x="7584495" y="6086447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48D397E-88AD-8322-3373-95DD9377018B}"/>
                  </a:ext>
                </a:extLst>
              </p:cNvPr>
              <p:cNvCxnSpPr>
                <a:stCxn id="54" idx="0"/>
                <a:endCxn id="54" idx="0"/>
              </p:cNvCxnSpPr>
              <p:nvPr/>
            </p:nvCxnSpPr>
            <p:spPr>
              <a:xfrm>
                <a:off x="7584495" y="6086447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8976C8D-F567-2E26-5997-E7AFAFE5CA62}"/>
                  </a:ext>
                </a:extLst>
              </p:cNvPr>
              <p:cNvCxnSpPr/>
              <p:nvPr/>
            </p:nvCxnSpPr>
            <p:spPr>
              <a:xfrm flipV="1">
                <a:off x="7567613" y="6012253"/>
                <a:ext cx="1819275" cy="4147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7882AB6-9549-5AC0-1286-3C23D52884F1}"/>
                </a:ext>
              </a:extLst>
            </p:cNvPr>
            <p:cNvCxnSpPr/>
            <p:nvPr/>
          </p:nvCxnSpPr>
          <p:spPr>
            <a:xfrm flipH="1">
              <a:off x="7673976" y="4596398"/>
              <a:ext cx="92074" cy="120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6B04ED1-2D9D-3446-A885-F2E37F8A06E0}"/>
                </a:ext>
              </a:extLst>
            </p:cNvPr>
            <p:cNvCxnSpPr/>
            <p:nvPr/>
          </p:nvCxnSpPr>
          <p:spPr>
            <a:xfrm flipH="1">
              <a:off x="7699762" y="4612760"/>
              <a:ext cx="92074" cy="120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E357838-0584-FBB3-50BF-7A93F20CCB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52180" y="4581501"/>
              <a:ext cx="73413" cy="86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3327E17-5732-AE43-CB41-9A90D7E3E2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22618" y="4602221"/>
              <a:ext cx="73413" cy="86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98B9E804-F3D5-700E-5E6E-F48562FDBDEF}"/>
              </a:ext>
            </a:extLst>
          </p:cNvPr>
          <p:cNvSpPr txBox="1"/>
          <p:nvPr/>
        </p:nvSpPr>
        <p:spPr>
          <a:xfrm>
            <a:off x="3036490" y="3148941"/>
            <a:ext cx="241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</a:p>
        </p:txBody>
      </p:sp>
    </p:spTree>
    <p:extLst>
      <p:ext uri="{BB962C8B-B14F-4D97-AF65-F5344CB8AC3E}">
        <p14:creationId xmlns:p14="http://schemas.microsoft.com/office/powerpoint/2010/main" val="2675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33D4499-F37A-B329-0DB9-51AB8C41EE91}"/>
              </a:ext>
            </a:extLst>
          </p:cNvPr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1400">
                <a:latin typeface="+mn-lt"/>
              </a:rPr>
              <a:t>TRƯỜNG THCS TÂY SƠN QUẬN HẢI CHÂU ĐN</a:t>
            </a:r>
          </a:p>
        </p:txBody>
      </p:sp>
      <p:pic>
        <p:nvPicPr>
          <p:cNvPr id="3" name="I Have A Dream.WAV">
            <a:hlinkClick r:id="" action="ppaction://media"/>
            <a:extLst>
              <a:ext uri="{FF2B5EF4-FFF2-40B4-BE49-F238E27FC236}">
                <a16:creationId xmlns:a16="http://schemas.microsoft.com/office/drawing/2014/main" id="{0EE50A96-E875-C634-CC06-2D576863426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5">
            <a:extLst>
              <a:ext uri="{FF2B5EF4-FFF2-40B4-BE49-F238E27FC236}">
                <a16:creationId xmlns:a16="http://schemas.microsoft.com/office/drawing/2014/main" id="{24714727-07FF-A37F-A5F7-FD7C28733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21ABEBB0-7C9A-011A-19F7-801055851C7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3600" y="533400"/>
            <a:ext cx="8534400" cy="7620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4400" b="1" i="1">
                <a:solidFill>
                  <a:schemeClr val="bg1"/>
                </a:solidFill>
              </a:rPr>
              <a:t>Bài học đến đây kết thúc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3733CB4-BB39-CD76-D4B2-E341020204F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2286000"/>
            <a:ext cx="8915400" cy="144655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400" b="1" i="1">
                <a:solidFill>
                  <a:schemeClr val="bg1"/>
                </a:solidFill>
                <a:latin typeface="Times New Roman" panose="02020603050405020304" pitchFamily="18" charset="0"/>
              </a:rPr>
              <a:t>Xin cảm ơn quý thầy cô đã về dự giờ tiết học lớp 9D9 hôm nay!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F96768FA-9BB4-0613-6322-6AE81627235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3980" y="4572000"/>
            <a:ext cx="9144000" cy="144655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400" b="1" i="1">
                <a:solidFill>
                  <a:schemeClr val="bg1"/>
                </a:solidFill>
                <a:latin typeface="Times New Roman" panose="02020603050405020304" pitchFamily="18" charset="0"/>
              </a:rPr>
              <a:t>Cảm ơn các em đã nỗ lực và hợp tác tốt trong tiết học này.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4DFF3C21-5AA7-46B9-E5E0-BBB0B02F6CD7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200" y="1600201"/>
            <a:ext cx="7086600" cy="237807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6000" b="1">
                <a:solidFill>
                  <a:srgbClr val="FFFF00"/>
                </a:solidFill>
                <a:latin typeface="Verdana" panose="020B0604030504040204" pitchFamily="34" charset="0"/>
              </a:rPr>
              <a:t>Good bye!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6000" b="1">
                <a:solidFill>
                  <a:srgbClr val="FFFF00"/>
                </a:solidFill>
                <a:latin typeface="Verdana" panose="020B0604030504040204" pitchFamily="34" charset="0"/>
              </a:rPr>
              <a:t> see you gain.</a:t>
            </a:r>
          </a:p>
        </p:txBody>
      </p:sp>
      <p:pic>
        <p:nvPicPr>
          <p:cNvPr id="9" name="ALIBABA.mp3">
            <a:hlinkClick r:id="" action="ppaction://media"/>
            <a:extLst>
              <a:ext uri="{FF2B5EF4-FFF2-40B4-BE49-F238E27FC236}">
                <a16:creationId xmlns:a16="http://schemas.microsoft.com/office/drawing/2014/main" id="{A8CA936B-C2FF-CA0E-9957-36407DC759CB}"/>
              </a:ext>
            </a:extLst>
          </p:cNvPr>
          <p:cNvPicPr>
            <a:picLocks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51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12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C9427B-C6C5-1750-9262-7C4D2654A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3461" y="3037747"/>
            <a:ext cx="2472766" cy="3194468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B79C46C5-D8CA-8D59-CE65-E94A94FE33B8}"/>
              </a:ext>
            </a:extLst>
          </p:cNvPr>
          <p:cNvSpPr/>
          <p:nvPr/>
        </p:nvSpPr>
        <p:spPr>
          <a:xfrm>
            <a:off x="4030727" y="2552862"/>
            <a:ext cx="1780735" cy="1190544"/>
          </a:xfrm>
          <a:prstGeom prst="wedgeEllipseCallou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>
                <a:ln w="0">
                  <a:solidFill>
                    <a:srgbClr val="0070C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 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1800" b="1" i="0" u="none" strike="noStrike" kern="1200" cap="none" spc="0" normalizeH="0" baseline="0" noProof="0">
                <a:ln w="0"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BFBA7A9E-05AC-1FCA-E30B-4DE026BBE167}"/>
              </a:ext>
            </a:extLst>
          </p:cNvPr>
          <p:cNvSpPr/>
          <p:nvPr/>
        </p:nvSpPr>
        <p:spPr>
          <a:xfrm>
            <a:off x="540512" y="517150"/>
            <a:ext cx="1952088" cy="1823297"/>
          </a:xfrm>
          <a:prstGeom prst="hexagon">
            <a:avLst/>
          </a:prstGeom>
          <a:solidFill>
            <a:schemeClr val="bg1"/>
          </a:solidFill>
          <a:ln w="38100"/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</a:rPr>
              <a:t>CÂU</a:t>
            </a:r>
            <a:r>
              <a:rPr kumimoji="0" lang="vi-VN" sz="3200" b="0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sz="4800" b="1" i="0" u="none" strike="noStrike" kern="1200" cap="none" spc="0" normalizeH="0" baseline="0" noProof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E06B13-4962-C20C-FD50-212E585AF0F1}"/>
                  </a:ext>
                </a:extLst>
              </p:cNvPr>
              <p:cNvSpPr txBox="1"/>
              <p:nvPr/>
            </p:nvSpPr>
            <p:spPr>
              <a:xfrm>
                <a:off x="2863362" y="492369"/>
                <a:ext cx="8303455" cy="1872949"/>
              </a:xfrm>
              <a:prstGeom prst="rect">
                <a:avLst/>
              </a:prstGeom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b="1">
                    <a:ln w="0"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>
                    <a:ln w="0"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 giác ABCD nội tiếp một đường tròn nếu: </a:t>
                </a:r>
                <a:endParaRPr lang="en-US" sz="3200" b="1">
                  <a:ln w="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320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b="0" i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Â </m:t>
                    </m:r>
                  </m:oMath>
                </a14:m>
                <a:r>
                  <a:rPr lang="vi-VN" sz="320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  <m:r>
                      <a:rPr lang="vi-VN" sz="3200" b="0" i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b="0" i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3200" b="0" i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320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200" b="0" i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Â </m:t>
                    </m:r>
                  </m:oMath>
                </a14:m>
                <a:r>
                  <a:rPr lang="vi-VN" sz="320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 b="0" i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vi-VN" sz="3200" b="0" i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b="0" i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3200" b="0" i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3200" b="0">
                  <a:ln w="0"/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320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200" b="0" i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Â </m:t>
                    </m:r>
                  </m:oMath>
                </a14:m>
                <a:r>
                  <a:rPr lang="vi-VN" sz="320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 b="0" i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vi-VN" sz="3200" b="0" i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b="0" i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3200" b="0" i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vi-VN" sz="320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 b="0" i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vi-VN" sz="3200" b="0" i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320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 b="0" i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vi-VN" sz="3200" b="0" i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b="0" i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3200" b="0" i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3200">
                  <a:ln w="0"/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E06B13-4962-C20C-FD50-212E585AF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362" y="492369"/>
                <a:ext cx="8303455" cy="18729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6B7BDC4-5C03-785F-B332-9744B88649C0}"/>
              </a:ext>
            </a:extLst>
          </p:cNvPr>
          <p:cNvGrpSpPr/>
          <p:nvPr/>
        </p:nvGrpSpPr>
        <p:grpSpPr>
          <a:xfrm>
            <a:off x="7141405" y="3064935"/>
            <a:ext cx="2709789" cy="2257278"/>
            <a:chOff x="8285871" y="3038622"/>
            <a:chExt cx="3528744" cy="25371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7464D15-48F4-0225-0024-342E3E9FE16C}"/>
                </a:ext>
              </a:extLst>
            </p:cNvPr>
            <p:cNvCxnSpPr/>
            <p:nvPr/>
          </p:nvCxnSpPr>
          <p:spPr bwMode="auto">
            <a:xfrm flipV="1">
              <a:off x="8292221" y="3038622"/>
              <a:ext cx="1097280" cy="1575581"/>
            </a:xfrm>
            <a:prstGeom prst="line">
              <a:avLst/>
            </a:prstGeom>
            <a:ln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157306-D939-9BC8-C2ED-0971E09523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90868" y="3060407"/>
              <a:ext cx="2423747" cy="1164883"/>
            </a:xfrm>
            <a:prstGeom prst="line">
              <a:avLst/>
            </a:prstGeom>
            <a:ln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6F7FAA1-8FFD-22FE-4A88-BC5FC315BCD3}"/>
                </a:ext>
              </a:extLst>
            </p:cNvPr>
            <p:cNvCxnSpPr/>
            <p:nvPr/>
          </p:nvCxnSpPr>
          <p:spPr bwMode="auto">
            <a:xfrm flipH="1">
              <a:off x="9817002" y="4225290"/>
              <a:ext cx="1997613" cy="1350498"/>
            </a:xfrm>
            <a:prstGeom prst="line">
              <a:avLst/>
            </a:prstGeom>
            <a:ln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BFAAF38-FD1C-1B25-9261-1D270A24B87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285871" y="4614203"/>
              <a:ext cx="1551073" cy="961585"/>
            </a:xfrm>
            <a:prstGeom prst="line">
              <a:avLst/>
            </a:prstGeom>
            <a:ln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63CBB72-F321-71F0-46C8-D057A4FCF4AE}"/>
              </a:ext>
            </a:extLst>
          </p:cNvPr>
          <p:cNvSpPr txBox="1"/>
          <p:nvPr/>
        </p:nvSpPr>
        <p:spPr>
          <a:xfrm>
            <a:off x="6744361" y="4193574"/>
            <a:ext cx="397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</a:rPr>
              <a:t>A</a:t>
            </a:r>
            <a:endParaRPr lang="en-US" sz="2400" b="1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962AC3-B509-E554-622A-1411967852F8}"/>
              </a:ext>
            </a:extLst>
          </p:cNvPr>
          <p:cNvSpPr txBox="1"/>
          <p:nvPr/>
        </p:nvSpPr>
        <p:spPr>
          <a:xfrm>
            <a:off x="7694751" y="2622971"/>
            <a:ext cx="397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</a:rPr>
              <a:t>B</a:t>
            </a:r>
            <a:endParaRPr lang="en-US" sz="2400" b="1"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5512E0-180D-B614-DC02-9B8B700A8592}"/>
              </a:ext>
            </a:extLst>
          </p:cNvPr>
          <p:cNvSpPr txBox="1"/>
          <p:nvPr/>
        </p:nvSpPr>
        <p:spPr>
          <a:xfrm>
            <a:off x="9790076" y="3948254"/>
            <a:ext cx="397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</a:rPr>
              <a:t>C</a:t>
            </a:r>
            <a:endParaRPr lang="en-US" sz="2400" b="1"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AFFE77-8CF9-0A78-D466-062BD584FABF}"/>
              </a:ext>
            </a:extLst>
          </p:cNvPr>
          <p:cNvSpPr txBox="1"/>
          <p:nvPr/>
        </p:nvSpPr>
        <p:spPr>
          <a:xfrm>
            <a:off x="8125450" y="5251646"/>
            <a:ext cx="397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</a:rPr>
              <a:t>D</a:t>
            </a:r>
            <a:endParaRPr lang="en-US" sz="2400" b="1">
              <a:latin typeface="+mj-lt"/>
            </a:endParaRPr>
          </a:p>
        </p:txBody>
      </p:sp>
      <p:sp>
        <p:nvSpPr>
          <p:cNvPr id="8" name="Arrow: Left 7">
            <a:hlinkClick r:id="rId7" action="ppaction://hlinksldjump"/>
            <a:extLst>
              <a:ext uri="{FF2B5EF4-FFF2-40B4-BE49-F238E27FC236}">
                <a16:creationId xmlns:a16="http://schemas.microsoft.com/office/drawing/2014/main" id="{682A4EF2-CB92-95AF-7D4F-FEDC9F6BD7F3}"/>
              </a:ext>
            </a:extLst>
          </p:cNvPr>
          <p:cNvSpPr/>
          <p:nvPr/>
        </p:nvSpPr>
        <p:spPr bwMode="auto">
          <a:xfrm>
            <a:off x="5661124" y="6334382"/>
            <a:ext cx="869752" cy="503439"/>
          </a:xfrm>
          <a:prstGeom prst="leftArrow">
            <a:avLst>
              <a:gd name="adj1" fmla="val 50000"/>
              <a:gd name="adj2" fmla="val 61520"/>
            </a:avLst>
          </a:prstGeom>
          <a:ln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CFDE1E-0EBE-2EF6-5C84-1B044BF644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8539" y="4515961"/>
            <a:ext cx="2061961" cy="2305485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CA76ACD6-6DAB-97BA-CA42-4C4D16AFA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929" y="5203780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EFF4326C-8DB4-2E04-8560-27497E1F2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929" y="5203780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BE6BA638-CA79-291B-4038-1540004DE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929" y="5203780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6379DB0A-9866-879A-939E-E336ABD99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929" y="5203780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E2F5427B-A404-F53E-C5EA-F8FF0D37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929" y="5203780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7">
            <a:extLst>
              <a:ext uri="{FF2B5EF4-FFF2-40B4-BE49-F238E27FC236}">
                <a16:creationId xmlns:a16="http://schemas.microsoft.com/office/drawing/2014/main" id="{E63F4B5D-D2DC-D1B0-9EB4-384660A78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929" y="5203780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3">
            <a:extLst>
              <a:ext uri="{FF2B5EF4-FFF2-40B4-BE49-F238E27FC236}">
                <a16:creationId xmlns:a16="http://schemas.microsoft.com/office/drawing/2014/main" id="{ECF1CF4F-DD4F-5447-EA75-172EA7157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929" y="5203780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9">
            <a:extLst>
              <a:ext uri="{FF2B5EF4-FFF2-40B4-BE49-F238E27FC236}">
                <a16:creationId xmlns:a16="http://schemas.microsoft.com/office/drawing/2014/main" id="{66B6D4DA-C3BF-76E1-ED0B-DE1FC6BD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929" y="5203780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917DEC15-5DA6-22BC-38DE-B22ECE89C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929" y="5203780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5">
            <a:extLst>
              <a:ext uri="{FF2B5EF4-FFF2-40B4-BE49-F238E27FC236}">
                <a16:creationId xmlns:a16="http://schemas.microsoft.com/office/drawing/2014/main" id="{01ABEC02-81A1-785E-9414-2992818E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929" y="5203780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F8B111BD-069C-4790-D48D-BEB0C47708E2}"/>
              </a:ext>
            </a:extLst>
          </p:cNvPr>
          <p:cNvSpPr/>
          <p:nvPr/>
        </p:nvSpPr>
        <p:spPr>
          <a:xfrm>
            <a:off x="10621852" y="5280018"/>
            <a:ext cx="914400" cy="914400"/>
          </a:xfrm>
          <a:prstGeom prst="flowChartConnector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n w="0"/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81291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vo-tay-tra-loi-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1F2B8682-00F3-AC9F-9E38-A56810524651}"/>
              </a:ext>
            </a:extLst>
          </p:cNvPr>
          <p:cNvSpPr/>
          <p:nvPr/>
        </p:nvSpPr>
        <p:spPr>
          <a:xfrm>
            <a:off x="596783" y="1515358"/>
            <a:ext cx="1726441" cy="1617785"/>
          </a:xfrm>
          <a:prstGeom prst="hexagon">
            <a:avLst/>
          </a:prstGeom>
          <a:solidFill>
            <a:schemeClr val="bg1"/>
          </a:solidFill>
          <a:ln w="38100"/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</a:rPr>
              <a:t>CÂU</a:t>
            </a:r>
            <a:r>
              <a:rPr kumimoji="0" lang="vi-VN" sz="3200" b="0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endParaRPr kumimoji="0" lang="en-US" sz="5400" b="1" i="0" u="none" strike="noStrike" kern="1200" cap="none" spc="0" normalizeH="0" baseline="0" noProof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4C593-64C3-E730-7BE2-28EE99EDA728}"/>
              </a:ext>
            </a:extLst>
          </p:cNvPr>
          <p:cNvSpPr txBox="1"/>
          <p:nvPr/>
        </p:nvSpPr>
        <p:spPr>
          <a:xfrm>
            <a:off x="2561944" y="1739077"/>
            <a:ext cx="5681723" cy="104695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Tứ giác EFGH ở hình vẽ bên có là tứ giác nội tiếp không? Vì sao?</a:t>
            </a:r>
            <a:endParaRPr lang="en-US" sz="3000" b="1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913582-F0B6-8741-4B70-F6EC9264ABB7}"/>
              </a:ext>
            </a:extLst>
          </p:cNvPr>
          <p:cNvGrpSpPr/>
          <p:nvPr/>
        </p:nvGrpSpPr>
        <p:grpSpPr>
          <a:xfrm>
            <a:off x="8440179" y="677820"/>
            <a:ext cx="3344259" cy="2793384"/>
            <a:chOff x="7787200" y="284523"/>
            <a:chExt cx="3673684" cy="2793384"/>
          </a:xfrm>
        </p:grpSpPr>
        <p:pic>
          <p:nvPicPr>
            <p:cNvPr id="2" name="Picture 5">
              <a:extLst>
                <a:ext uri="{FF2B5EF4-FFF2-40B4-BE49-F238E27FC236}">
                  <a16:creationId xmlns:a16="http://schemas.microsoft.com/office/drawing/2014/main" id="{7184E681-86CC-723E-F713-186A4D9EC0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6353" y="513633"/>
              <a:ext cx="2862100" cy="2495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4D9724D-C863-9AF7-A077-78B5B68C2E85}"/>
                </a:ext>
              </a:extLst>
            </p:cNvPr>
            <p:cNvSpPr txBox="1"/>
            <p:nvPr/>
          </p:nvSpPr>
          <p:spPr>
            <a:xfrm>
              <a:off x="8721969" y="284523"/>
              <a:ext cx="703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ABB767-0E24-616E-BE3D-6751966198C2}"/>
                </a:ext>
              </a:extLst>
            </p:cNvPr>
            <p:cNvSpPr txBox="1"/>
            <p:nvPr/>
          </p:nvSpPr>
          <p:spPr>
            <a:xfrm>
              <a:off x="10576761" y="660396"/>
              <a:ext cx="703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7B43DD-F30F-7D45-BD65-AD158756613A}"/>
                </a:ext>
              </a:extLst>
            </p:cNvPr>
            <p:cNvSpPr txBox="1"/>
            <p:nvPr/>
          </p:nvSpPr>
          <p:spPr>
            <a:xfrm>
              <a:off x="10757499" y="2547362"/>
              <a:ext cx="703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BA2E76-0F48-BFC2-A8C0-83B8279DFC7A}"/>
                </a:ext>
              </a:extLst>
            </p:cNvPr>
            <p:cNvSpPr txBox="1"/>
            <p:nvPr/>
          </p:nvSpPr>
          <p:spPr>
            <a:xfrm>
              <a:off x="7787200" y="2616242"/>
              <a:ext cx="703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C767EEA-C2FD-0A74-79E5-1DDA2E997C56}"/>
              </a:ext>
            </a:extLst>
          </p:cNvPr>
          <p:cNvSpPr/>
          <p:nvPr/>
        </p:nvSpPr>
        <p:spPr bwMode="auto">
          <a:xfrm>
            <a:off x="8652098" y="1053693"/>
            <a:ext cx="2713692" cy="271644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Arrow: Left 12">
            <a:hlinkClick r:id="rId5" action="ppaction://hlinksldjump"/>
            <a:extLst>
              <a:ext uri="{FF2B5EF4-FFF2-40B4-BE49-F238E27FC236}">
                <a16:creationId xmlns:a16="http://schemas.microsoft.com/office/drawing/2014/main" id="{1C437B44-A716-0C2D-BC7F-477ACC7EC03E}"/>
              </a:ext>
            </a:extLst>
          </p:cNvPr>
          <p:cNvSpPr/>
          <p:nvPr/>
        </p:nvSpPr>
        <p:spPr bwMode="auto">
          <a:xfrm>
            <a:off x="5661124" y="6309591"/>
            <a:ext cx="769656" cy="548409"/>
          </a:xfrm>
          <a:prstGeom prst="leftArrow">
            <a:avLst/>
          </a:prstGeom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ABB589-E49C-1AD6-27B4-CE73B51EA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97" y="3717479"/>
            <a:ext cx="2061961" cy="2305485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E701E48C-CF38-9E67-520D-5DC5E70F4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7" y="440529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4A597C4C-D5B5-DAD7-58EE-1D0889E2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7" y="440529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9B1A9CF1-6983-463A-85B2-454124EE8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7" y="440529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554DCFA6-EFFF-DD23-2919-ED80659A4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7" y="440529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2C3829E3-B249-5A05-8482-B1F0C97E2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7" y="440529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7">
            <a:extLst>
              <a:ext uri="{FF2B5EF4-FFF2-40B4-BE49-F238E27FC236}">
                <a16:creationId xmlns:a16="http://schemas.microsoft.com/office/drawing/2014/main" id="{4D385337-70D3-06E1-D001-33456FA15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7" y="440529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3">
            <a:extLst>
              <a:ext uri="{FF2B5EF4-FFF2-40B4-BE49-F238E27FC236}">
                <a16:creationId xmlns:a16="http://schemas.microsoft.com/office/drawing/2014/main" id="{2FD59DAE-1AC7-0F4B-A3F9-DFB8AA0F0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7" y="440529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F15B925A-9FAC-3F01-80E4-D11C66B15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7" y="440529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1">
            <a:extLst>
              <a:ext uri="{FF2B5EF4-FFF2-40B4-BE49-F238E27FC236}">
                <a16:creationId xmlns:a16="http://schemas.microsoft.com/office/drawing/2014/main" id="{8F765706-E5A4-7A66-172F-23474995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7" y="440529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5">
            <a:extLst>
              <a:ext uri="{FF2B5EF4-FFF2-40B4-BE49-F238E27FC236}">
                <a16:creationId xmlns:a16="http://schemas.microsoft.com/office/drawing/2014/main" id="{52762D1F-D428-77A8-2F9A-EF8DD889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7" y="440529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762984D3-3CF4-D117-040D-BD52AACED24F}"/>
              </a:ext>
            </a:extLst>
          </p:cNvPr>
          <p:cNvSpPr/>
          <p:nvPr/>
        </p:nvSpPr>
        <p:spPr>
          <a:xfrm>
            <a:off x="826210" y="4481536"/>
            <a:ext cx="914400" cy="914400"/>
          </a:xfrm>
          <a:prstGeom prst="flowChartConnector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n w="0"/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4395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E2F6534-C3B8-6B43-E9A0-AAA5E3AD0AB2}"/>
              </a:ext>
            </a:extLst>
          </p:cNvPr>
          <p:cNvGrpSpPr/>
          <p:nvPr/>
        </p:nvGrpSpPr>
        <p:grpSpPr>
          <a:xfrm>
            <a:off x="8339500" y="632792"/>
            <a:ext cx="3426083" cy="3954198"/>
            <a:chOff x="3962401" y="355032"/>
            <a:chExt cx="3758929" cy="364580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950130E-92A8-3E46-F26E-1CBA3D4D1E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8699" y="1534252"/>
              <a:ext cx="1731870" cy="2466586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965B56-82FE-59F1-F513-5C03CF89ABDE}"/>
                </a:ext>
              </a:extLst>
            </p:cNvPr>
            <p:cNvSpPr txBox="1"/>
            <p:nvPr/>
          </p:nvSpPr>
          <p:spPr>
            <a:xfrm>
              <a:off x="5741821" y="355032"/>
              <a:ext cx="447071" cy="413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E43A74-9861-ECCD-11BD-2151F583DB89}"/>
                </a:ext>
              </a:extLst>
            </p:cNvPr>
            <p:cNvSpPr txBox="1"/>
            <p:nvPr/>
          </p:nvSpPr>
          <p:spPr>
            <a:xfrm>
              <a:off x="3962401" y="1660437"/>
              <a:ext cx="520938" cy="413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9D6FF9B-B5D3-B350-9B3B-B21D58AD4E35}"/>
                </a:ext>
              </a:extLst>
            </p:cNvPr>
            <p:cNvSpPr txBox="1"/>
            <p:nvPr/>
          </p:nvSpPr>
          <p:spPr>
            <a:xfrm>
              <a:off x="6140952" y="3083695"/>
              <a:ext cx="464659" cy="413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E02A63-819D-C84D-98FD-719E1B90E5C2}"/>
                </a:ext>
              </a:extLst>
            </p:cNvPr>
            <p:cNvSpPr txBox="1"/>
            <p:nvPr/>
          </p:nvSpPr>
          <p:spPr>
            <a:xfrm>
              <a:off x="7312951" y="1281410"/>
              <a:ext cx="408379" cy="413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9B4E1F8-8B02-83D8-C7FD-E362E0AB5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8999" y="753062"/>
              <a:ext cx="1468915" cy="1198272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2F3F235-C367-1EEC-3E13-F9D139ADD766}"/>
                </a:ext>
              </a:extLst>
            </p:cNvPr>
            <p:cNvCxnSpPr>
              <a:cxnSpLocks/>
            </p:cNvCxnSpPr>
            <p:nvPr/>
          </p:nvCxnSpPr>
          <p:spPr>
            <a:xfrm>
              <a:off x="5932256" y="758720"/>
              <a:ext cx="1365102" cy="782349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5169D7B-ABBF-A636-FB57-588A727CE696}"/>
                </a:ext>
              </a:extLst>
            </p:cNvPr>
            <p:cNvCxnSpPr>
              <a:cxnSpLocks/>
            </p:cNvCxnSpPr>
            <p:nvPr/>
          </p:nvCxnSpPr>
          <p:spPr>
            <a:xfrm>
              <a:off x="4464236" y="1939430"/>
              <a:ext cx="1744068" cy="1175605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A5B7CDCB-9363-76C3-86D4-3A9E41033428}"/>
                </a:ext>
              </a:extLst>
            </p:cNvPr>
            <p:cNvSpPr/>
            <p:nvPr/>
          </p:nvSpPr>
          <p:spPr>
            <a:xfrm rot="7167232">
              <a:off x="5641235" y="440706"/>
              <a:ext cx="430202" cy="574406"/>
            </a:xfrm>
            <a:prstGeom prst="arc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EC4FBBF6-B407-B702-21DF-8776734EFB94}"/>
                </a:ext>
              </a:extLst>
            </p:cNvPr>
            <p:cNvSpPr/>
            <p:nvPr/>
          </p:nvSpPr>
          <p:spPr>
            <a:xfrm rot="11821243">
              <a:off x="5940464" y="2747140"/>
              <a:ext cx="502677" cy="516924"/>
            </a:xfrm>
            <a:prstGeom prst="arc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50129F-EFA8-9C4F-796B-9FCC959EC6BD}"/>
                </a:ext>
              </a:extLst>
            </p:cNvPr>
            <p:cNvSpPr txBox="1"/>
            <p:nvPr/>
          </p:nvSpPr>
          <p:spPr>
            <a:xfrm>
              <a:off x="5802980" y="3607373"/>
              <a:ext cx="300082" cy="375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72609A8-9E3A-EB54-A47C-17A06B130F8E}"/>
              </a:ext>
            </a:extLst>
          </p:cNvPr>
          <p:cNvGrpSpPr/>
          <p:nvPr/>
        </p:nvGrpSpPr>
        <p:grpSpPr>
          <a:xfrm>
            <a:off x="814678" y="3669677"/>
            <a:ext cx="8534400" cy="1717624"/>
            <a:chOff x="2057400" y="4405180"/>
            <a:chExt cx="8534400" cy="17176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85D62D-B3D0-2DB2-38AC-8059F1A07C49}"/>
                </a:ext>
              </a:extLst>
            </p:cNvPr>
            <p:cNvSpPr txBox="1"/>
            <p:nvPr/>
          </p:nvSpPr>
          <p:spPr>
            <a:xfrm>
              <a:off x="2057400" y="4405180"/>
              <a:ext cx="8534400" cy="171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Vì MQx và MQP là hai góc kề bù nên MQx + MQP = 180</a:t>
              </a:r>
              <a:r>
                <a:rPr kumimoji="0" lang="vi-VN" sz="24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mà MQx = MNP nên MQP + MNP = 180</a:t>
              </a:r>
              <a:r>
                <a:rPr kumimoji="0" lang="vi-VN" sz="24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r>
                <a: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suy ra tứ giác MNPQ là tứ giác nội tiếp (theo dấu hiệu nhận biết).</a:t>
              </a:r>
              <a:endPara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450C757-290A-6D3E-80B0-ABB5BAB086CC}"/>
                </a:ext>
              </a:extLst>
            </p:cNvPr>
            <p:cNvGrpSpPr/>
            <p:nvPr/>
          </p:nvGrpSpPr>
          <p:grpSpPr>
            <a:xfrm>
              <a:off x="5450113" y="5065690"/>
              <a:ext cx="606433" cy="93955"/>
              <a:chOff x="2051136" y="4509995"/>
              <a:chExt cx="606433" cy="92333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80321F8-C8AD-E0D0-FA9E-B59D73DF4597}"/>
                  </a:ext>
                </a:extLst>
              </p:cNvPr>
              <p:cNvCxnSpPr/>
              <p:nvPr/>
            </p:nvCxnSpPr>
            <p:spPr bwMode="auto">
              <a:xfrm flipV="1">
                <a:off x="2051136" y="4509995"/>
                <a:ext cx="304800" cy="923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08A3AFB1-577C-B795-9A6C-852937AA5CD0}"/>
                  </a:ext>
                </a:extLst>
              </p:cNvPr>
              <p:cNvCxnSpPr/>
              <p:nvPr/>
            </p:nvCxnSpPr>
            <p:spPr bwMode="auto">
              <a:xfrm>
                <a:off x="2355936" y="4509995"/>
                <a:ext cx="301633" cy="881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EAEF123-9C17-663E-3259-7D85CB9EFBB4}"/>
                </a:ext>
              </a:extLst>
            </p:cNvPr>
            <p:cNvGrpSpPr/>
            <p:nvPr/>
          </p:nvGrpSpPr>
          <p:grpSpPr>
            <a:xfrm>
              <a:off x="3112231" y="5071029"/>
              <a:ext cx="667076" cy="93955"/>
              <a:chOff x="2051136" y="4509995"/>
              <a:chExt cx="606433" cy="92333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9DB6C97-7E39-74B6-7571-7D5229CBE6E5}"/>
                  </a:ext>
                </a:extLst>
              </p:cNvPr>
              <p:cNvCxnSpPr/>
              <p:nvPr/>
            </p:nvCxnSpPr>
            <p:spPr bwMode="auto">
              <a:xfrm flipV="1">
                <a:off x="2051136" y="4509995"/>
                <a:ext cx="304800" cy="923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45F96F95-A88B-0CEE-625B-01C72CB0859F}"/>
                  </a:ext>
                </a:extLst>
              </p:cNvPr>
              <p:cNvCxnSpPr/>
              <p:nvPr/>
            </p:nvCxnSpPr>
            <p:spPr bwMode="auto">
              <a:xfrm>
                <a:off x="2355936" y="4509995"/>
                <a:ext cx="301633" cy="881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1FDCCC1-9857-9678-A2D0-E33C070C8A52}"/>
                </a:ext>
              </a:extLst>
            </p:cNvPr>
            <p:cNvGrpSpPr/>
            <p:nvPr/>
          </p:nvGrpSpPr>
          <p:grpSpPr>
            <a:xfrm>
              <a:off x="7268432" y="4490853"/>
              <a:ext cx="667076" cy="93955"/>
              <a:chOff x="2051136" y="4509995"/>
              <a:chExt cx="606433" cy="92333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098F7AAF-640B-3BEC-6B83-06999CE2AD50}"/>
                  </a:ext>
                </a:extLst>
              </p:cNvPr>
              <p:cNvCxnSpPr/>
              <p:nvPr/>
            </p:nvCxnSpPr>
            <p:spPr bwMode="auto">
              <a:xfrm flipV="1">
                <a:off x="2051136" y="4509995"/>
                <a:ext cx="304800" cy="923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4E194EA-BDAC-39AD-B2A4-6647837F10C9}"/>
                  </a:ext>
                </a:extLst>
              </p:cNvPr>
              <p:cNvCxnSpPr/>
              <p:nvPr/>
            </p:nvCxnSpPr>
            <p:spPr bwMode="auto">
              <a:xfrm>
                <a:off x="2355936" y="4509995"/>
                <a:ext cx="301633" cy="881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13FF851-042E-9C3D-754D-F03317F87E95}"/>
                </a:ext>
              </a:extLst>
            </p:cNvPr>
            <p:cNvGrpSpPr/>
            <p:nvPr/>
          </p:nvGrpSpPr>
          <p:grpSpPr>
            <a:xfrm>
              <a:off x="8255584" y="4495844"/>
              <a:ext cx="667076" cy="93955"/>
              <a:chOff x="2051136" y="4509995"/>
              <a:chExt cx="606433" cy="92333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EA1EEE5-98E1-F69E-32FC-CC374B13985F}"/>
                  </a:ext>
                </a:extLst>
              </p:cNvPr>
              <p:cNvCxnSpPr/>
              <p:nvPr/>
            </p:nvCxnSpPr>
            <p:spPr bwMode="auto">
              <a:xfrm flipV="1">
                <a:off x="2051136" y="4509995"/>
                <a:ext cx="304800" cy="923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754AAA3-31DC-877F-3A15-ADE2C2ADCD59}"/>
                  </a:ext>
                </a:extLst>
              </p:cNvPr>
              <p:cNvCxnSpPr/>
              <p:nvPr/>
            </p:nvCxnSpPr>
            <p:spPr bwMode="auto">
              <a:xfrm>
                <a:off x="2355936" y="4509995"/>
                <a:ext cx="301633" cy="881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9511ED4-CEFC-D24C-0808-490CBE27463C}"/>
                </a:ext>
              </a:extLst>
            </p:cNvPr>
            <p:cNvGrpSpPr/>
            <p:nvPr/>
          </p:nvGrpSpPr>
          <p:grpSpPr>
            <a:xfrm>
              <a:off x="4419600" y="5062822"/>
              <a:ext cx="606433" cy="93955"/>
              <a:chOff x="2051136" y="4509995"/>
              <a:chExt cx="606433" cy="92333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795499E9-9975-BBA6-8EB7-6BF9AF3953C7}"/>
                  </a:ext>
                </a:extLst>
              </p:cNvPr>
              <p:cNvCxnSpPr/>
              <p:nvPr/>
            </p:nvCxnSpPr>
            <p:spPr bwMode="auto">
              <a:xfrm flipV="1">
                <a:off x="2051136" y="4509995"/>
                <a:ext cx="304800" cy="923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0F93C4B-9D3D-3B22-B259-A1B4E2113DBE}"/>
                  </a:ext>
                </a:extLst>
              </p:cNvPr>
              <p:cNvCxnSpPr/>
              <p:nvPr/>
            </p:nvCxnSpPr>
            <p:spPr bwMode="auto">
              <a:xfrm>
                <a:off x="2355936" y="4509995"/>
                <a:ext cx="301633" cy="881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C818BC-25DF-16E7-C853-7DB9E0A5B398}"/>
                </a:ext>
              </a:extLst>
            </p:cNvPr>
            <p:cNvGrpSpPr/>
            <p:nvPr/>
          </p:nvGrpSpPr>
          <p:grpSpPr>
            <a:xfrm>
              <a:off x="2148114" y="5077591"/>
              <a:ext cx="667076" cy="93955"/>
              <a:chOff x="2051136" y="4509995"/>
              <a:chExt cx="606433" cy="92333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D196363-4C9B-2BA4-8C13-6E30F203F7F2}"/>
                  </a:ext>
                </a:extLst>
              </p:cNvPr>
              <p:cNvCxnSpPr/>
              <p:nvPr/>
            </p:nvCxnSpPr>
            <p:spPr bwMode="auto">
              <a:xfrm flipV="1">
                <a:off x="2051136" y="4509995"/>
                <a:ext cx="304800" cy="923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E714C386-6F3E-38BB-B781-7E95EBC3C491}"/>
                  </a:ext>
                </a:extLst>
              </p:cNvPr>
              <p:cNvCxnSpPr/>
              <p:nvPr/>
            </p:nvCxnSpPr>
            <p:spPr bwMode="auto">
              <a:xfrm>
                <a:off x="2355936" y="4509995"/>
                <a:ext cx="301633" cy="881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CBA21FC-1405-F624-8E28-7CEDC72BD39A}"/>
                </a:ext>
              </a:extLst>
            </p:cNvPr>
            <p:cNvGrpSpPr/>
            <p:nvPr/>
          </p:nvGrpSpPr>
          <p:grpSpPr>
            <a:xfrm>
              <a:off x="2583540" y="4513010"/>
              <a:ext cx="667076" cy="93955"/>
              <a:chOff x="2051136" y="4509995"/>
              <a:chExt cx="606433" cy="92333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8FC8C98C-16E4-45E6-7504-E3DF8BB70C89}"/>
                  </a:ext>
                </a:extLst>
              </p:cNvPr>
              <p:cNvCxnSpPr/>
              <p:nvPr/>
            </p:nvCxnSpPr>
            <p:spPr bwMode="auto">
              <a:xfrm flipV="1">
                <a:off x="2051136" y="4509995"/>
                <a:ext cx="304800" cy="923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451A0765-225B-E928-7466-FB2AAA279949}"/>
                  </a:ext>
                </a:extLst>
              </p:cNvPr>
              <p:cNvCxnSpPr/>
              <p:nvPr/>
            </p:nvCxnSpPr>
            <p:spPr bwMode="auto">
              <a:xfrm>
                <a:off x="2355936" y="4509995"/>
                <a:ext cx="301633" cy="881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991820C-48A9-18B7-FE7F-7E0C7A2F2554}"/>
                </a:ext>
              </a:extLst>
            </p:cNvPr>
            <p:cNvGrpSpPr/>
            <p:nvPr/>
          </p:nvGrpSpPr>
          <p:grpSpPr>
            <a:xfrm>
              <a:off x="3708976" y="4503232"/>
              <a:ext cx="667076" cy="93955"/>
              <a:chOff x="2051136" y="4509995"/>
              <a:chExt cx="606433" cy="92333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3C03A1C6-20F0-9DC0-C64D-C139DB18B527}"/>
                  </a:ext>
                </a:extLst>
              </p:cNvPr>
              <p:cNvCxnSpPr/>
              <p:nvPr/>
            </p:nvCxnSpPr>
            <p:spPr bwMode="auto">
              <a:xfrm flipV="1">
                <a:off x="2051136" y="4509995"/>
                <a:ext cx="304800" cy="923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85041710-13D1-6196-FA5D-A63A6B98E124}"/>
                  </a:ext>
                </a:extLst>
              </p:cNvPr>
              <p:cNvCxnSpPr/>
              <p:nvPr/>
            </p:nvCxnSpPr>
            <p:spPr bwMode="auto">
              <a:xfrm>
                <a:off x="2355936" y="4509995"/>
                <a:ext cx="301633" cy="881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" name="Hexagon 2">
            <a:extLst>
              <a:ext uri="{FF2B5EF4-FFF2-40B4-BE49-F238E27FC236}">
                <a16:creationId xmlns:a16="http://schemas.microsoft.com/office/drawing/2014/main" id="{1E7D80AD-E8E9-6ECB-74D3-C0F64BE1C288}"/>
              </a:ext>
            </a:extLst>
          </p:cNvPr>
          <p:cNvSpPr/>
          <p:nvPr/>
        </p:nvSpPr>
        <p:spPr>
          <a:xfrm>
            <a:off x="596783" y="1515358"/>
            <a:ext cx="1726441" cy="1617785"/>
          </a:xfrm>
          <a:prstGeom prst="hexagon">
            <a:avLst/>
          </a:prstGeom>
          <a:solidFill>
            <a:schemeClr val="bg1"/>
          </a:solidFill>
          <a:ln w="38100"/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</a:rPr>
              <a:t>CÂU</a:t>
            </a:r>
            <a:r>
              <a:rPr kumimoji="0" lang="vi-VN" sz="3200" b="0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</a:rPr>
              <a:t>3</a:t>
            </a:r>
            <a:endParaRPr kumimoji="0" lang="en-US" sz="5400" b="1" i="0" u="none" strike="noStrike" kern="1200" cap="none" spc="0" normalizeH="0" baseline="0" noProof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93625-D816-9B42-4877-274612769EBC}"/>
              </a:ext>
            </a:extLst>
          </p:cNvPr>
          <p:cNvSpPr txBox="1"/>
          <p:nvPr/>
        </p:nvSpPr>
        <p:spPr>
          <a:xfrm>
            <a:off x="2573369" y="1799165"/>
            <a:ext cx="5681723" cy="104695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Tứ giác MNPQ ở hình vẽ bên có là tứ giác nội tiếp không? Vì sao?</a:t>
            </a:r>
            <a:endParaRPr lang="en-US" sz="3000" b="1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D9C99D-81B0-C4F8-1116-5C4BCE4ED18B}"/>
              </a:ext>
            </a:extLst>
          </p:cNvPr>
          <p:cNvSpPr/>
          <p:nvPr/>
        </p:nvSpPr>
        <p:spPr bwMode="auto">
          <a:xfrm>
            <a:off x="8778710" y="1076676"/>
            <a:ext cx="2713692" cy="25495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Arrow: Left 8">
            <a:hlinkClick r:id="rId4" action="ppaction://hlinksldjump"/>
            <a:extLst>
              <a:ext uri="{FF2B5EF4-FFF2-40B4-BE49-F238E27FC236}">
                <a16:creationId xmlns:a16="http://schemas.microsoft.com/office/drawing/2014/main" id="{4782C594-BD34-F43C-0C73-AF9247711D0A}"/>
              </a:ext>
            </a:extLst>
          </p:cNvPr>
          <p:cNvSpPr/>
          <p:nvPr/>
        </p:nvSpPr>
        <p:spPr bwMode="auto">
          <a:xfrm>
            <a:off x="5491238" y="6340839"/>
            <a:ext cx="604762" cy="517161"/>
          </a:xfrm>
          <a:prstGeom prst="leftArrow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D066D6-391E-A6F0-B27E-431109286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0039" y="4471907"/>
            <a:ext cx="2061961" cy="2305485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CD93DA43-BD4E-6376-20E0-E7C7ABAC8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159726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35773EF8-F1B0-3999-9CBE-71C2553E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159726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70C282F9-85B0-37DD-C997-7B78C7749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159726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6AD040-DC07-1A22-2B94-5054F2813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159726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C6FAC36D-E7CF-0955-3638-7B660EECC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159726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F5508F-FCB8-4F47-E98E-87CF3C61D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159726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D8AA23FA-9916-EAFE-0A87-34A9AF3E8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159726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D427AE-CBF7-0847-EFFA-68F304BB7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159726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92A2321B-197F-21A7-94D2-5904155FF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159726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875AFF2F-99E0-C5E4-5B86-E91E98B43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159726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5CB4B412-A2C0-947A-2EE9-5E9AD1AFE8B2}"/>
              </a:ext>
            </a:extLst>
          </p:cNvPr>
          <p:cNvSpPr/>
          <p:nvPr/>
        </p:nvSpPr>
        <p:spPr>
          <a:xfrm>
            <a:off x="10713352" y="5235964"/>
            <a:ext cx="914400" cy="914400"/>
          </a:xfrm>
          <a:prstGeom prst="flowChartConnector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n w="0"/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5077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1E7D80AD-E8E9-6ECB-74D3-C0F64BE1C288}"/>
              </a:ext>
            </a:extLst>
          </p:cNvPr>
          <p:cNvSpPr/>
          <p:nvPr/>
        </p:nvSpPr>
        <p:spPr>
          <a:xfrm>
            <a:off x="596783" y="1515358"/>
            <a:ext cx="1726441" cy="1617785"/>
          </a:xfrm>
          <a:prstGeom prst="hexagon">
            <a:avLst/>
          </a:prstGeom>
          <a:solidFill>
            <a:schemeClr val="bg1"/>
          </a:solidFill>
          <a:ln w="38100"/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</a:rPr>
              <a:t>CÂU</a:t>
            </a:r>
            <a:r>
              <a:rPr kumimoji="0" lang="vi-VN" sz="3200" b="0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</a:rPr>
              <a:t>4</a:t>
            </a:r>
            <a:endParaRPr kumimoji="0" lang="en-US" sz="5400" b="1" i="0" u="none" strike="noStrike" kern="1200" cap="none" spc="0" normalizeH="0" baseline="0" noProof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93625-D816-9B42-4877-274612769EBC}"/>
              </a:ext>
            </a:extLst>
          </p:cNvPr>
          <p:cNvSpPr txBox="1"/>
          <p:nvPr/>
        </p:nvSpPr>
        <p:spPr>
          <a:xfrm>
            <a:off x="2573369" y="1799165"/>
            <a:ext cx="5681723" cy="104695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Tứ giác ABCD ở hình vẽ bên có là tứ giác nội tiếp không? Vì sao?</a:t>
            </a:r>
            <a:endParaRPr lang="en-US" sz="3000" b="1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D9C99D-81B0-C4F8-1116-5C4BCE4ED18B}"/>
              </a:ext>
            </a:extLst>
          </p:cNvPr>
          <p:cNvSpPr/>
          <p:nvPr/>
        </p:nvSpPr>
        <p:spPr bwMode="auto">
          <a:xfrm>
            <a:off x="8778710" y="1569048"/>
            <a:ext cx="2713692" cy="267939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1A9F33DC-1626-7510-CC91-F8B9A27E8A5D}"/>
              </a:ext>
            </a:extLst>
          </p:cNvPr>
          <p:cNvGrpSpPr>
            <a:grpSpLocks/>
          </p:cNvGrpSpPr>
          <p:nvPr/>
        </p:nvGrpSpPr>
        <p:grpSpPr bwMode="auto">
          <a:xfrm>
            <a:off x="8397234" y="1192898"/>
            <a:ext cx="3579428" cy="2021399"/>
            <a:chOff x="129" y="2122"/>
            <a:chExt cx="1756" cy="976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6E0F5265-BC50-C6B0-2AA2-D4EB22297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256"/>
              <a:ext cx="1494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EB3DE067-7857-8DBD-2273-7EEB0AFC5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" y="2269"/>
              <a:ext cx="24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98CC0839-D949-E34C-3459-F76B0A6FA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2122"/>
              <a:ext cx="24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E653A944-1788-06A4-1D65-D457DDDBF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2813"/>
              <a:ext cx="24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0514CB31-CB9F-1D9C-18EB-9A0D7A45A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" y="2875"/>
              <a:ext cx="24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BB78FA7-7E5F-523C-39AF-A833E2B83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0039" y="4512359"/>
            <a:ext cx="2061961" cy="2305485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DC4C6E91-6B84-2FE0-FE58-B0BEA042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20017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8F8F4280-039D-4F14-CCB5-BC312DED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20017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43D59D7C-32AB-0EFC-061B-AFA9EACE7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20017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3">
            <a:extLst>
              <a:ext uri="{FF2B5EF4-FFF2-40B4-BE49-F238E27FC236}">
                <a16:creationId xmlns:a16="http://schemas.microsoft.com/office/drawing/2014/main" id="{841B8422-976B-3684-F5AB-85D62412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20017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A03151F2-529C-5FB7-7BD7-23E7CE423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20017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7">
            <a:extLst>
              <a:ext uri="{FF2B5EF4-FFF2-40B4-BE49-F238E27FC236}">
                <a16:creationId xmlns:a16="http://schemas.microsoft.com/office/drawing/2014/main" id="{BDD91926-BE05-4A25-A6F3-76D6102FC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20017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3B45E4-9B0C-4D78-DB0C-35D2DB27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20017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82C8462C-F889-715A-4005-226C34D3F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20017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1">
            <a:extLst>
              <a:ext uri="{FF2B5EF4-FFF2-40B4-BE49-F238E27FC236}">
                <a16:creationId xmlns:a16="http://schemas.microsoft.com/office/drawing/2014/main" id="{81F3FCBE-3782-1475-E7E0-855FD917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20017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5">
            <a:extLst>
              <a:ext uri="{FF2B5EF4-FFF2-40B4-BE49-F238E27FC236}">
                <a16:creationId xmlns:a16="http://schemas.microsoft.com/office/drawing/2014/main" id="{76BC6901-C177-1D28-F695-EB211A9E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29" y="5200178"/>
            <a:ext cx="1328247" cy="11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E051CD3A-BF1E-172B-9FAC-743A406051DD}"/>
              </a:ext>
            </a:extLst>
          </p:cNvPr>
          <p:cNvSpPr/>
          <p:nvPr/>
        </p:nvSpPr>
        <p:spPr>
          <a:xfrm>
            <a:off x="10713352" y="5276416"/>
            <a:ext cx="914400" cy="914400"/>
          </a:xfrm>
          <a:prstGeom prst="flowChartConnector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n w="0"/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59633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polygon&#10;&#10;Description automatically generated">
            <a:extLst>
              <a:ext uri="{FF2B5EF4-FFF2-40B4-BE49-F238E27FC236}">
                <a16:creationId xmlns:a16="http://schemas.microsoft.com/office/drawing/2014/main" id="{47E98452-C73A-8730-8094-4A617BE6C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658" y="942534"/>
            <a:ext cx="3657600" cy="36576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590B89-8F84-3A21-5144-13B29E7C7CBE}"/>
                  </a:ext>
                </a:extLst>
              </p:cNvPr>
              <p:cNvSpPr txBox="1"/>
              <p:nvPr/>
            </p:nvSpPr>
            <p:spPr>
              <a:xfrm>
                <a:off x="5782595" y="1668511"/>
                <a:ext cx="198680" cy="252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590B89-8F84-3A21-5144-13B29E7C7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595" y="1668511"/>
                <a:ext cx="198680" cy="252796"/>
              </a:xfrm>
              <a:prstGeom prst="rect">
                <a:avLst/>
              </a:prstGeom>
              <a:blipFill>
                <a:blip r:embed="rId3"/>
                <a:stretch>
                  <a:fillRect l="-25000" r="-18750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AB3F4D-1EF8-F7D0-3E3F-1566DBD6C57B}"/>
                  </a:ext>
                </a:extLst>
              </p:cNvPr>
              <p:cNvSpPr txBox="1"/>
              <p:nvPr/>
            </p:nvSpPr>
            <p:spPr>
              <a:xfrm>
                <a:off x="4710040" y="2097021"/>
                <a:ext cx="198681" cy="252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AB3F4D-1EF8-F7D0-3E3F-1566DBD6C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040" y="2097021"/>
                <a:ext cx="198681" cy="252796"/>
              </a:xfrm>
              <a:prstGeom prst="rect">
                <a:avLst/>
              </a:prstGeom>
              <a:blipFill>
                <a:blip r:embed="rId4"/>
                <a:stretch>
                  <a:fillRect l="-25000" r="-18750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F365F047-8565-6FC0-A276-3ED924AC8C78}"/>
              </a:ext>
            </a:extLst>
          </p:cNvPr>
          <p:cNvSpPr/>
          <p:nvPr/>
        </p:nvSpPr>
        <p:spPr bwMode="auto">
          <a:xfrm>
            <a:off x="4177559" y="1513919"/>
            <a:ext cx="3395823" cy="3086215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2" name="Arrow: Left 11">
            <a:hlinkClick r:id="rId5" action="ppaction://hlinksldjump"/>
            <a:extLst>
              <a:ext uri="{FF2B5EF4-FFF2-40B4-BE49-F238E27FC236}">
                <a16:creationId xmlns:a16="http://schemas.microsoft.com/office/drawing/2014/main" id="{5522776A-71A3-054F-93EC-0B38832FC42D}"/>
              </a:ext>
            </a:extLst>
          </p:cNvPr>
          <p:cNvSpPr/>
          <p:nvPr/>
        </p:nvSpPr>
        <p:spPr bwMode="auto">
          <a:xfrm>
            <a:off x="5703357" y="6189785"/>
            <a:ext cx="785285" cy="668215"/>
          </a:xfrm>
          <a:prstGeom prst="leftArrow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0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05696" y="455775"/>
            <a:ext cx="74306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en-US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LUYỆN TẬP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5F818E-78F0-AC68-FC2A-A43B49089947}"/>
              </a:ext>
            </a:extLst>
          </p:cNvPr>
          <p:cNvGrpSpPr/>
          <p:nvPr/>
        </p:nvGrpSpPr>
        <p:grpSpPr>
          <a:xfrm>
            <a:off x="3061140" y="1212482"/>
            <a:ext cx="5799897" cy="830998"/>
            <a:chOff x="1447800" y="3988583"/>
            <a:chExt cx="7162800" cy="1193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2F2A1A-5DFA-BD17-F7E6-FB42305D59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10" b="39901"/>
            <a:stretch/>
          </p:blipFill>
          <p:spPr>
            <a:xfrm>
              <a:off x="1447800" y="3988583"/>
              <a:ext cx="7162800" cy="1193017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3EBAD-B23F-3A05-4F35-2A7F93E6B11D}"/>
                </a:ext>
              </a:extLst>
            </p:cNvPr>
            <p:cNvCxnSpPr>
              <a:cxnSpLocks/>
            </p:cNvCxnSpPr>
            <p:nvPr/>
          </p:nvCxnSpPr>
          <p:spPr>
            <a:xfrm>
              <a:off x="1808082" y="4998361"/>
              <a:ext cx="3799187" cy="7917"/>
            </a:xfrm>
            <a:prstGeom prst="line">
              <a:avLst/>
            </a:prstGeom>
            <a:ln w="3810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94779B-70FF-DE95-CD63-53875E8CCBDE}"/>
                </a:ext>
              </a:extLst>
            </p:cNvPr>
            <p:cNvCxnSpPr>
              <a:cxnSpLocks/>
            </p:cNvCxnSpPr>
            <p:nvPr/>
          </p:nvCxnSpPr>
          <p:spPr>
            <a:xfrm>
              <a:off x="6140669" y="4998361"/>
              <a:ext cx="2192200" cy="0"/>
            </a:xfrm>
            <a:prstGeom prst="line">
              <a:avLst/>
            </a:prstGeom>
            <a:ln w="3810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Box 2">
            <a:extLst>
              <a:ext uri="{FF2B5EF4-FFF2-40B4-BE49-F238E27FC236}">
                <a16:creationId xmlns:a16="http://schemas.microsoft.com/office/drawing/2014/main" id="{97CC2C06-E972-CA20-0B7F-6AAF556EB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987" y="2323396"/>
            <a:ext cx="93688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TOÁN CUNG CHỨA GÓC.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 TRONG BẰNG GÓC NGOÀI TẠI ĐỈNH ĐỐI CỦA ĐỈNH ĐÓ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C4847-9677-EB14-2B00-91DD2FBC1107}"/>
              </a:ext>
            </a:extLst>
          </p:cNvPr>
          <p:cNvSpPr txBox="1"/>
          <p:nvPr/>
        </p:nvSpPr>
        <p:spPr>
          <a:xfrm>
            <a:off x="3389586" y="47298"/>
            <a:ext cx="53602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Kiến thức cần nhớ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3E128100-3D63-34DE-F3E2-7059165D7241}"/>
              </a:ext>
            </a:extLst>
          </p:cNvPr>
          <p:cNvSpPr/>
          <p:nvPr/>
        </p:nvSpPr>
        <p:spPr>
          <a:xfrm rot="3202298">
            <a:off x="9066785" y="4445626"/>
            <a:ext cx="306304" cy="2469036"/>
          </a:xfrm>
          <a:prstGeom prst="flowChartAlternateProcess">
            <a:avLst/>
          </a:prstGeom>
          <a:blipFill dpi="0" rotWithShape="1">
            <a:blip r:embed="rId3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9B5DA4-832D-5361-4A48-74E3407E7BD7}"/>
              </a:ext>
            </a:extLst>
          </p:cNvPr>
          <p:cNvSpPr txBox="1"/>
          <p:nvPr/>
        </p:nvSpPr>
        <p:spPr>
          <a:xfrm>
            <a:off x="9304520" y="4176010"/>
            <a:ext cx="249555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300" b="1"/>
              <a:t>Tứ giác có góc ngoài tại một đỉnh bằng góc trong tại đỉnh đối của đỉnh đó.</a:t>
            </a:r>
            <a:endParaRPr lang="en-US" sz="1300" b="1"/>
          </a:p>
          <a:p>
            <a:pPr algn="ctr"/>
            <a:endParaRPr lang="en-US" sz="1300" b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87A973-9E11-8CE5-6EC4-572E97253F9F}"/>
              </a:ext>
            </a:extLst>
          </p:cNvPr>
          <p:cNvCxnSpPr/>
          <p:nvPr/>
        </p:nvCxnSpPr>
        <p:spPr>
          <a:xfrm>
            <a:off x="8870950" y="5556250"/>
            <a:ext cx="0" cy="819150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C2AD89-4C12-8225-9CFB-4B2175CB9F53}"/>
              </a:ext>
            </a:extLst>
          </p:cNvPr>
          <p:cNvCxnSpPr/>
          <p:nvPr/>
        </p:nvCxnSpPr>
        <p:spPr>
          <a:xfrm>
            <a:off x="9283700" y="5162550"/>
            <a:ext cx="0" cy="838200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582390-D1E8-5C7F-B39A-427948DFADE8}"/>
              </a:ext>
            </a:extLst>
          </p:cNvPr>
          <p:cNvCxnSpPr/>
          <p:nvPr/>
        </p:nvCxnSpPr>
        <p:spPr bwMode="auto">
          <a:xfrm flipH="1">
            <a:off x="10215562" y="5010152"/>
            <a:ext cx="9525" cy="371475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3EDCF11-BE31-4F3A-B74B-D27DA0ABCA4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62CC0D3-71DB-4914-A6B1-18FCBFB8932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4B0515-9492-4471-A04D-39A729B30B0A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7AC27F6-9262-46FD-9333-55CECA960DC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thar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</TotalTime>
  <Words>1074</Words>
  <Application>Microsoft Office PowerPoint</Application>
  <PresentationFormat>Widescreen</PresentationFormat>
  <Paragraphs>205</Paragraphs>
  <Slides>22</Slides>
  <Notes>2</Notes>
  <HiddenSlides>0</HiddenSlides>
  <MMClips>3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.VnCooperH</vt:lpstr>
      <vt:lpstr>.VnTeknical</vt:lpstr>
      <vt:lpstr>.VnTime</vt:lpstr>
      <vt:lpstr>.VnTimeH</vt:lpstr>
      <vt:lpstr>Arial</vt:lpstr>
      <vt:lpstr>Calibri</vt:lpstr>
      <vt:lpstr>Calibri Light</vt:lpstr>
      <vt:lpstr>Cambria</vt:lpstr>
      <vt:lpstr>Cambria Math</vt:lpstr>
      <vt:lpstr>Montserrat</vt:lpstr>
      <vt:lpstr>Playfair Display</vt:lpstr>
      <vt:lpstr>Tahoma</vt:lpstr>
      <vt:lpstr>Times New Roman</vt:lpstr>
      <vt:lpstr>Verdana</vt:lpstr>
      <vt:lpstr>Office Theme</vt:lpstr>
      <vt:lpstr>1_Default Design</vt:lpstr>
      <vt:lpstr>1_Office Theme</vt:lpstr>
      <vt:lpstr>Katharine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Minh Nghia 20172719</cp:lastModifiedBy>
  <cp:revision>169</cp:revision>
  <dcterms:created xsi:type="dcterms:W3CDTF">2020-03-11T10:08:33Z</dcterms:created>
  <dcterms:modified xsi:type="dcterms:W3CDTF">2023-02-12T10:03:10Z</dcterms:modified>
</cp:coreProperties>
</file>