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6" r:id="rId2"/>
    <p:sldId id="267" r:id="rId3"/>
    <p:sldId id="268" r:id="rId4"/>
    <p:sldId id="269" r:id="rId5"/>
    <p:sldId id="270" r:id="rId6"/>
    <p:sldId id="278" r:id="rId7"/>
    <p:sldId id="271" r:id="rId8"/>
    <p:sldId id="272" r:id="rId9"/>
    <p:sldId id="273" r:id="rId10"/>
    <p:sldId id="274" r:id="rId11"/>
    <p:sldId id="275" r:id="rId12"/>
    <p:sldId id="276" r:id="rId13"/>
    <p:sldId id="279" r:id="rId14"/>
    <p:sldId id="277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1C"/>
    <a:srgbClr val="002E14"/>
    <a:srgbClr val="001007"/>
    <a:srgbClr val="005C2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95" autoAdjust="0"/>
  </p:normalViewPr>
  <p:slideViewPr>
    <p:cSldViewPr>
      <p:cViewPr varScale="1">
        <p:scale>
          <a:sx n="101" d="100"/>
          <a:sy n="101" d="100"/>
        </p:scale>
        <p:origin x="293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0AE9D-BFD7-4B16-9394-AC81F831FC41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35B95-59ED-4DD1-A23B-D0AEBBEDC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1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31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35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76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0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6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5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0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emf"/><Relationship Id="rId7" Type="http://schemas.openxmlformats.org/officeDocument/2006/relationships/image" Target="../media/image47.png"/><Relationship Id="rId12" Type="http://schemas.openxmlformats.org/officeDocument/2006/relationships/image" Target="../media/image5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emf"/><Relationship Id="rId7" Type="http://schemas.openxmlformats.org/officeDocument/2006/relationships/image" Target="../media/image5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7.png"/><Relationship Id="rId11" Type="http://schemas.openxmlformats.org/officeDocument/2006/relationships/image" Target="../media/image53.wmf"/><Relationship Id="rId5" Type="http://schemas.openxmlformats.org/officeDocument/2006/relationships/image" Target="../media/image56.png"/><Relationship Id="rId10" Type="http://schemas.openxmlformats.org/officeDocument/2006/relationships/oleObject" Target="../embeddings/oleObject1.bin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emf"/><Relationship Id="rId5" Type="http://schemas.openxmlformats.org/officeDocument/2006/relationships/image" Target="../media/image12.png"/><Relationship Id="rId10" Type="http://schemas.openxmlformats.org/officeDocument/2006/relationships/image" Target="../media/image17.emf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8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emf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11"/>
          <p:cNvSpPr>
            <a:spLocks noChangeArrowheads="1"/>
          </p:cNvSpPr>
          <p:nvPr/>
        </p:nvSpPr>
        <p:spPr bwMode="auto">
          <a:xfrm>
            <a:off x="1900238" y="585788"/>
            <a:ext cx="3417888" cy="3424238"/>
          </a:xfrm>
          <a:prstGeom prst="ellipse">
            <a:avLst/>
          </a:prstGeom>
          <a:noFill/>
          <a:ln w="28575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chemeClr val="bg1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343150" y="1149350"/>
            <a:ext cx="550863" cy="2703513"/>
          </a:xfrm>
          <a:prstGeom prst="line">
            <a:avLst/>
          </a:prstGeom>
          <a:noFill/>
          <a:ln w="28575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chemeClr val="bg1"/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343150" y="1149350"/>
            <a:ext cx="2974975" cy="1193800"/>
          </a:xfrm>
          <a:prstGeom prst="line">
            <a:avLst/>
          </a:prstGeom>
          <a:noFill/>
          <a:ln w="28575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chemeClr val="bg1"/>
              </a:solidFill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3579814" y="2268538"/>
            <a:ext cx="407988" cy="536575"/>
            <a:chOff x="2255" y="1429"/>
            <a:chExt cx="257" cy="338"/>
          </a:xfrm>
        </p:grpSpPr>
        <p:sp>
          <p:nvSpPr>
            <p:cNvPr id="26" name="Oval 14"/>
            <p:cNvSpPr>
              <a:spLocks noChangeArrowheads="1"/>
            </p:cNvSpPr>
            <p:nvPr/>
          </p:nvSpPr>
          <p:spPr bwMode="auto">
            <a:xfrm>
              <a:off x="2255" y="1429"/>
              <a:ext cx="37" cy="38"/>
            </a:xfrm>
            <a:prstGeom prst="ellipse">
              <a:avLst/>
            </a:prstGeom>
            <a:solidFill>
              <a:srgbClr val="FF0000"/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27" name="Oval 15"/>
            <p:cNvSpPr>
              <a:spLocks noChangeArrowheads="1"/>
            </p:cNvSpPr>
            <p:nvPr/>
          </p:nvSpPr>
          <p:spPr bwMode="auto">
            <a:xfrm>
              <a:off x="2255" y="1429"/>
              <a:ext cx="37" cy="38"/>
            </a:xfrm>
            <a:prstGeom prst="ellipse">
              <a:avLst/>
            </a:prstGeom>
            <a:noFill/>
            <a:ln w="28575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28" name="Rectangle 16"/>
            <p:cNvSpPr>
              <a:spLocks noChangeArrowheads="1"/>
            </p:cNvSpPr>
            <p:nvPr/>
          </p:nvSpPr>
          <p:spPr bwMode="auto">
            <a:xfrm>
              <a:off x="2348" y="1496"/>
              <a:ext cx="164" cy="27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</a:rPr>
                <a:t>O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</p:grpSp>
      <p:grpSp>
        <p:nvGrpSpPr>
          <p:cNvPr id="14" name="Group 21"/>
          <p:cNvGrpSpPr>
            <a:grpSpLocks/>
          </p:cNvGrpSpPr>
          <p:nvPr/>
        </p:nvGrpSpPr>
        <p:grpSpPr bwMode="auto">
          <a:xfrm>
            <a:off x="5287963" y="2151063"/>
            <a:ext cx="387350" cy="430213"/>
            <a:chOff x="3331" y="1355"/>
            <a:chExt cx="244" cy="271"/>
          </a:xfrm>
        </p:grpSpPr>
        <p:sp>
          <p:nvSpPr>
            <p:cNvPr id="23" name="Oval 18"/>
            <p:cNvSpPr>
              <a:spLocks noChangeArrowheads="1"/>
            </p:cNvSpPr>
            <p:nvPr/>
          </p:nvSpPr>
          <p:spPr bwMode="auto">
            <a:xfrm>
              <a:off x="3331" y="1457"/>
              <a:ext cx="37" cy="38"/>
            </a:xfrm>
            <a:prstGeom prst="ellipse">
              <a:avLst/>
            </a:prstGeom>
            <a:solidFill>
              <a:srgbClr val="FF0000"/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24" name="Oval 19"/>
            <p:cNvSpPr>
              <a:spLocks noChangeArrowheads="1"/>
            </p:cNvSpPr>
            <p:nvPr/>
          </p:nvSpPr>
          <p:spPr bwMode="auto">
            <a:xfrm>
              <a:off x="3331" y="1457"/>
              <a:ext cx="37" cy="38"/>
            </a:xfrm>
            <a:prstGeom prst="ellipse">
              <a:avLst/>
            </a:prstGeom>
            <a:noFill/>
            <a:ln w="28575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25" name="Rectangle 20"/>
            <p:cNvSpPr>
              <a:spLocks noChangeArrowheads="1"/>
            </p:cNvSpPr>
            <p:nvPr/>
          </p:nvSpPr>
          <p:spPr bwMode="auto">
            <a:xfrm>
              <a:off x="3425" y="1355"/>
              <a:ext cx="150" cy="27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vi-VN" altLang="vi-V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</p:grp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2020885" y="766763"/>
            <a:ext cx="352425" cy="430213"/>
            <a:chOff x="1273" y="483"/>
            <a:chExt cx="222" cy="271"/>
          </a:xfrm>
        </p:grpSpPr>
        <p:sp>
          <p:nvSpPr>
            <p:cNvPr id="20" name="Oval 22"/>
            <p:cNvSpPr>
              <a:spLocks noChangeArrowheads="1"/>
            </p:cNvSpPr>
            <p:nvPr/>
          </p:nvSpPr>
          <p:spPr bwMode="auto">
            <a:xfrm>
              <a:off x="1457" y="705"/>
              <a:ext cx="38" cy="38"/>
            </a:xfrm>
            <a:prstGeom prst="ellipse">
              <a:avLst/>
            </a:prstGeom>
            <a:solidFill>
              <a:srgbClr val="FF0000"/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21" name="Oval 23"/>
            <p:cNvSpPr>
              <a:spLocks noChangeArrowheads="1"/>
            </p:cNvSpPr>
            <p:nvPr/>
          </p:nvSpPr>
          <p:spPr bwMode="auto">
            <a:xfrm>
              <a:off x="1457" y="705"/>
              <a:ext cx="38" cy="38"/>
            </a:xfrm>
            <a:prstGeom prst="ellipse">
              <a:avLst/>
            </a:prstGeom>
            <a:noFill/>
            <a:ln w="28575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22" name="Rectangle 24"/>
            <p:cNvSpPr>
              <a:spLocks noChangeArrowheads="1"/>
            </p:cNvSpPr>
            <p:nvPr/>
          </p:nvSpPr>
          <p:spPr bwMode="auto">
            <a:xfrm>
              <a:off x="1273" y="483"/>
              <a:ext cx="138" cy="27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</p:grpSp>
      <p:grpSp>
        <p:nvGrpSpPr>
          <p:cNvPr id="16" name="Group 29"/>
          <p:cNvGrpSpPr>
            <a:grpSpLocks/>
          </p:cNvGrpSpPr>
          <p:nvPr/>
        </p:nvGrpSpPr>
        <p:grpSpPr bwMode="auto">
          <a:xfrm>
            <a:off x="2628901" y="3822700"/>
            <a:ext cx="293688" cy="498475"/>
            <a:chOff x="1656" y="2408"/>
            <a:chExt cx="185" cy="314"/>
          </a:xfrm>
        </p:grpSpPr>
        <p:sp>
          <p:nvSpPr>
            <p:cNvPr id="17" name="Oval 26"/>
            <p:cNvSpPr>
              <a:spLocks noChangeArrowheads="1"/>
            </p:cNvSpPr>
            <p:nvPr/>
          </p:nvSpPr>
          <p:spPr bwMode="auto">
            <a:xfrm>
              <a:off x="1804" y="2408"/>
              <a:ext cx="37" cy="38"/>
            </a:xfrm>
            <a:prstGeom prst="ellipse">
              <a:avLst/>
            </a:prstGeom>
            <a:solidFill>
              <a:srgbClr val="FF0000"/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18" name="Oval 27"/>
            <p:cNvSpPr>
              <a:spLocks noChangeArrowheads="1"/>
            </p:cNvSpPr>
            <p:nvPr/>
          </p:nvSpPr>
          <p:spPr bwMode="auto">
            <a:xfrm>
              <a:off x="1804" y="2408"/>
              <a:ext cx="37" cy="38"/>
            </a:xfrm>
            <a:prstGeom prst="ellipse">
              <a:avLst/>
            </a:prstGeom>
            <a:noFill/>
            <a:ln w="28575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19" name="Rectangle 28"/>
            <p:cNvSpPr>
              <a:spLocks noChangeArrowheads="1"/>
            </p:cNvSpPr>
            <p:nvPr/>
          </p:nvSpPr>
          <p:spPr bwMode="auto">
            <a:xfrm>
              <a:off x="1656" y="2451"/>
              <a:ext cx="138" cy="27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</p:grpSp>
      <p:sp>
        <p:nvSpPr>
          <p:cNvPr id="34" name="Arc 33"/>
          <p:cNvSpPr/>
          <p:nvPr/>
        </p:nvSpPr>
        <p:spPr>
          <a:xfrm rot="6340588">
            <a:off x="2256152" y="1059657"/>
            <a:ext cx="350840" cy="304800"/>
          </a:xfrm>
          <a:prstGeom prst="arc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406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81000" y="666750"/>
                <a:ext cx="5715000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Góc nội tiếp </a:t>
                </a:r>
                <a:r>
                  <a:rPr lang="en-US" sz="32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(nhỏ hơn hoặc bằng 90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en-US" sz="32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có số đo bằng nửa số đo của góc ở tâm cùng chắn một cung.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666750"/>
                <a:ext cx="5715000" cy="2062103"/>
              </a:xfrm>
              <a:prstGeom prst="rect">
                <a:avLst/>
              </a:prstGeom>
              <a:blipFill>
                <a:blip r:embed="rId2"/>
                <a:stretch>
                  <a:fillRect l="-2775" t="-4130" r="-213" b="-826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3031" y="170963"/>
            <a:ext cx="2035368" cy="231291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47031" y="3105150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Góc nội tiếp chắn 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 đường tròn là góc vuông.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3031" y="2483881"/>
            <a:ext cx="2035368" cy="240543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9806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074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434" y="645231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 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977742"/>
            <a:ext cx="39629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vẽ. Khi đó số đo 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 bằng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1567" y="1967037"/>
            <a:ext cx="2432799" cy="2898755"/>
          </a:xfrm>
          <a:prstGeom prst="rect">
            <a:avLst/>
          </a:prstGeom>
          <a:solidFill>
            <a:schemeClr val="bg2"/>
          </a:solidFill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68780" y="1967038"/>
                <a:ext cx="10166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56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80" y="1967038"/>
                <a:ext cx="1016625" cy="461665"/>
              </a:xfrm>
              <a:prstGeom prst="rect">
                <a:avLst/>
              </a:prstGeom>
              <a:blipFill>
                <a:blip r:embed="rId4"/>
                <a:stretch>
                  <a:fillRect l="-9639" t="-10667" r="-1205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68780" y="2395985"/>
                <a:ext cx="1168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124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80" y="2395985"/>
                <a:ext cx="1168910" cy="461665"/>
              </a:xfrm>
              <a:prstGeom prst="rect">
                <a:avLst/>
              </a:prstGeom>
              <a:blipFill>
                <a:blip r:embed="rId5"/>
                <a:stretch>
                  <a:fillRect l="-8377" t="-10526" r="-1047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668780" y="2824932"/>
                <a:ext cx="1168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112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80" y="2824932"/>
                <a:ext cx="1168910" cy="461665"/>
              </a:xfrm>
              <a:prstGeom prst="rect">
                <a:avLst/>
              </a:prstGeom>
              <a:blipFill>
                <a:blip r:embed="rId6"/>
                <a:stretch>
                  <a:fillRect l="-8377" t="-10526" r="-1047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68780" y="3253879"/>
                <a:ext cx="11865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248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80" y="3253879"/>
                <a:ext cx="1186543" cy="461665"/>
              </a:xfrm>
              <a:prstGeom prst="rect">
                <a:avLst/>
              </a:prstGeom>
              <a:blipFill>
                <a:blip r:embed="rId7"/>
                <a:stretch>
                  <a:fillRect l="-8247" t="-10526" r="-1031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4572000" y="250740"/>
            <a:ext cx="76200" cy="475941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610100" y="977742"/>
            <a:ext cx="38090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Cho hình vẽ. Khi đó số đo 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 bằng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741918" y="1983157"/>
                <a:ext cx="11865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110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918" y="1983157"/>
                <a:ext cx="1186543" cy="461665"/>
              </a:xfrm>
              <a:prstGeom prst="rect">
                <a:avLst/>
              </a:prstGeom>
              <a:blipFill>
                <a:blip r:embed="rId8"/>
                <a:stretch>
                  <a:fillRect l="-8205" t="-10526" r="-513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741918" y="2412104"/>
                <a:ext cx="9989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55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918" y="2412104"/>
                <a:ext cx="998991" cy="461665"/>
              </a:xfrm>
              <a:prstGeom prst="rect">
                <a:avLst/>
              </a:prstGeom>
              <a:blipFill>
                <a:blip r:embed="rId9"/>
                <a:stretch>
                  <a:fillRect l="-9756" t="-10667" r="-610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4741918" y="2841051"/>
                <a:ext cx="9989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70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918" y="2841051"/>
                <a:ext cx="998991" cy="461665"/>
              </a:xfrm>
              <a:prstGeom prst="rect">
                <a:avLst/>
              </a:prstGeom>
              <a:blipFill>
                <a:blip r:embed="rId10"/>
                <a:stretch>
                  <a:fillRect l="-9756" t="-10526" r="-610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741918" y="3269998"/>
                <a:ext cx="11865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250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918" y="3269998"/>
                <a:ext cx="1186543" cy="461665"/>
              </a:xfrm>
              <a:prstGeom prst="rect">
                <a:avLst/>
              </a:prstGeom>
              <a:blipFill>
                <a:blip r:embed="rId11"/>
                <a:stretch>
                  <a:fillRect l="-8205" t="-10526" r="-513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1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57126" y="1985835"/>
            <a:ext cx="2353474" cy="2804237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18" name="Oval 17"/>
          <p:cNvSpPr/>
          <p:nvPr/>
        </p:nvSpPr>
        <p:spPr>
          <a:xfrm>
            <a:off x="4741918" y="2430242"/>
            <a:ext cx="439682" cy="4274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9" name="Oval 18"/>
          <p:cNvSpPr/>
          <p:nvPr/>
        </p:nvSpPr>
        <p:spPr>
          <a:xfrm>
            <a:off x="689937" y="2884449"/>
            <a:ext cx="376863" cy="4191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6128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3973" y="1754680"/>
            <a:ext cx="2328972" cy="2569670"/>
          </a:xfrm>
          <a:prstGeom prst="rect">
            <a:avLst/>
          </a:prstGeom>
          <a:solidFill>
            <a:schemeClr val="bg1"/>
          </a:solidFill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14948" y="361950"/>
                <a:ext cx="392365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Cho hình vẽ. Biết góc BAC </a:t>
                </a:r>
                <a:endParaRPr lang="en-US" sz="24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đo là 58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 đó số đo góc BDC bằng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48" y="361950"/>
                <a:ext cx="3923652" cy="1200329"/>
              </a:xfrm>
              <a:prstGeom prst="rect">
                <a:avLst/>
              </a:prstGeom>
              <a:blipFill>
                <a:blip r:embed="rId4"/>
                <a:stretch>
                  <a:fillRect l="-2484" t="-4061" r="-2484" b="-1066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41494" y="1925419"/>
                <a:ext cx="10166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58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4" y="1925419"/>
                <a:ext cx="1016625" cy="461665"/>
              </a:xfrm>
              <a:prstGeom prst="rect">
                <a:avLst/>
              </a:prstGeom>
              <a:blipFill>
                <a:blip r:embed="rId5"/>
                <a:stretch>
                  <a:fillRect l="-9639" t="-10526" r="-1205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41494" y="2354366"/>
                <a:ext cx="1168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116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4" y="2354366"/>
                <a:ext cx="1168910" cy="461665"/>
              </a:xfrm>
              <a:prstGeom prst="rect">
                <a:avLst/>
              </a:prstGeom>
              <a:blipFill>
                <a:blip r:embed="rId6"/>
                <a:stretch>
                  <a:fillRect l="-8377" t="-10526" r="-1047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41494" y="2783313"/>
                <a:ext cx="11689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122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4" y="2783313"/>
                <a:ext cx="1168910" cy="461665"/>
              </a:xfrm>
              <a:prstGeom prst="rect">
                <a:avLst/>
              </a:prstGeom>
              <a:blipFill>
                <a:blip r:embed="rId7"/>
                <a:stretch>
                  <a:fillRect l="-8377" t="-10667" r="-104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41494" y="3212260"/>
                <a:ext cx="11865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244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4" y="3212260"/>
                <a:ext cx="1186543" cy="461665"/>
              </a:xfrm>
              <a:prstGeom prst="rect">
                <a:avLst/>
              </a:prstGeom>
              <a:blipFill>
                <a:blip r:embed="rId8"/>
                <a:stretch>
                  <a:fillRect l="-8247" t="-10526" r="-1031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/>
          <p:cNvSpPr/>
          <p:nvPr/>
        </p:nvSpPr>
        <p:spPr>
          <a:xfrm>
            <a:off x="254651" y="1981371"/>
            <a:ext cx="389810" cy="4108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714156" y="2302817"/>
                <a:ext cx="71678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58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156" y="2302817"/>
                <a:ext cx="716785" cy="461665"/>
              </a:xfrm>
              <a:prstGeom prst="rect">
                <a:avLst/>
              </a:prstGeom>
              <a:blipFill>
                <a:blip r:embed="rId9"/>
                <a:stretch>
                  <a:fillRect l="-12712" t="-1066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606076"/>
              </p:ext>
            </p:extLst>
          </p:nvPr>
        </p:nvGraphicFramePr>
        <p:xfrm>
          <a:off x="2065649" y="2610124"/>
          <a:ext cx="134938" cy="209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65649" y="2610124"/>
                        <a:ext cx="134938" cy="2099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814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animBg="1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4267" y="285749"/>
            <a:ext cx="74343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Cho hình vẽ. Biết P là điểm chính giữa của cung QR. Khi đó 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671151"/>
            <a:ext cx="1382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A. </a:t>
            </a:r>
            <a:endParaRPr lang="en-US" sz="32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78277" y="1644313"/>
                <a:ext cx="3741230" cy="6013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𝑃𝑄𝑅</m:t>
                          </m:r>
                        </m:e>
                      </m:acc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acc>
                        <m:accPr>
                          <m:chr m:val="̂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𝑃𝑅𝑄</m:t>
                          </m:r>
                        </m:e>
                      </m:acc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77" y="1644313"/>
                <a:ext cx="3741230" cy="6013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09599" y="2195575"/>
            <a:ext cx="1382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B. </a:t>
            </a:r>
            <a:endParaRPr lang="en-US" sz="32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03677" y="2196102"/>
                <a:ext cx="3741230" cy="6013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𝑃𝑄𝑅</m:t>
                          </m:r>
                        </m:e>
                      </m:acc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acc>
                        <m:accPr>
                          <m:chr m:val="̂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𝑃𝑅𝑄</m:t>
                          </m:r>
                        </m:e>
                      </m:acc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77" y="2196102"/>
                <a:ext cx="3741230" cy="6013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18602" y="2714457"/>
            <a:ext cx="1194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</a:rPr>
              <a:t>C</a:t>
            </a:r>
            <a:r>
              <a:rPr lang="en-US" sz="3200" smtClean="0">
                <a:solidFill>
                  <a:schemeClr val="bg1"/>
                </a:solidFill>
              </a:rPr>
              <a:t>. </a:t>
            </a:r>
            <a:endParaRPr lang="en-US" sz="320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429077" y="2685079"/>
                <a:ext cx="3741230" cy="6013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𝑃𝑄𝑅</m:t>
                          </m:r>
                        </m:e>
                      </m:acc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𝑃𝑅𝑄</m:t>
                          </m:r>
                        </m:e>
                      </m:acc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077" y="2685079"/>
                <a:ext cx="3741230" cy="6013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31513" y="3229649"/>
            <a:ext cx="1194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chemeClr val="bg1"/>
                </a:solidFill>
              </a:rPr>
              <a:t>D. </a:t>
            </a:r>
            <a:endParaRPr lang="en-US" sz="320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950296" y="3250240"/>
                <a:ext cx="2647992" cy="6013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𝑄𝑃𝑅</m:t>
                          </m:r>
                        </m:e>
                      </m:acc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acc>
                        <m:accPr>
                          <m:chr m:val="̂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𝑃𝑅𝑄</m:t>
                          </m:r>
                        </m:e>
                      </m:acc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296" y="3250240"/>
                <a:ext cx="2647992" cy="6013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/>
          <p:cNvSpPr/>
          <p:nvPr/>
        </p:nvSpPr>
        <p:spPr>
          <a:xfrm>
            <a:off x="584199" y="2778136"/>
            <a:ext cx="600276" cy="4934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grpSp>
        <p:nvGrpSpPr>
          <p:cNvPr id="37" name="Group 36"/>
          <p:cNvGrpSpPr/>
          <p:nvPr/>
        </p:nvGrpSpPr>
        <p:grpSpPr>
          <a:xfrm>
            <a:off x="4409445" y="1047750"/>
            <a:ext cx="3368686" cy="3094038"/>
            <a:chOff x="4409445" y="1047750"/>
            <a:chExt cx="3368686" cy="3094038"/>
          </a:xfrm>
        </p:grpSpPr>
        <p:sp>
          <p:nvSpPr>
            <p:cNvPr id="16" name="Oval 5"/>
            <p:cNvSpPr>
              <a:spLocks noChangeArrowheads="1"/>
            </p:cNvSpPr>
            <p:nvPr/>
          </p:nvSpPr>
          <p:spPr bwMode="auto">
            <a:xfrm>
              <a:off x="4788857" y="1492250"/>
              <a:ext cx="2673350" cy="2649538"/>
            </a:xfrm>
            <a:prstGeom prst="ellips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17" name="Line 6"/>
            <p:cNvSpPr>
              <a:spLocks noChangeShapeType="1"/>
            </p:cNvSpPr>
            <p:nvPr/>
          </p:nvSpPr>
          <p:spPr bwMode="auto">
            <a:xfrm>
              <a:off x="4788857" y="2817812"/>
              <a:ext cx="2673350" cy="0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H="1">
              <a:off x="4788857" y="1492250"/>
              <a:ext cx="1336675" cy="1325563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6125532" y="1492250"/>
              <a:ext cx="1336675" cy="1325563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>
                <a:solidFill>
                  <a:schemeClr val="bg1"/>
                </a:solidFill>
              </a:endParaRPr>
            </a:p>
          </p:txBody>
        </p:sp>
        <p:grpSp>
          <p:nvGrpSpPr>
            <p:cNvPr id="20" name="Group 12"/>
            <p:cNvGrpSpPr>
              <a:grpSpLocks/>
            </p:cNvGrpSpPr>
            <p:nvPr/>
          </p:nvGrpSpPr>
          <p:grpSpPr bwMode="auto">
            <a:xfrm>
              <a:off x="5985823" y="1047750"/>
              <a:ext cx="203200" cy="473075"/>
              <a:chOff x="3780" y="776"/>
              <a:chExt cx="128" cy="298"/>
            </a:xfrm>
          </p:grpSpPr>
          <p:sp>
            <p:nvSpPr>
              <p:cNvPr id="33" name="Oval 9"/>
              <p:cNvSpPr>
                <a:spLocks noChangeArrowheads="1"/>
              </p:cNvSpPr>
              <p:nvPr/>
            </p:nvSpPr>
            <p:spPr bwMode="auto">
              <a:xfrm>
                <a:off x="3850" y="1038"/>
                <a:ext cx="36" cy="36"/>
              </a:xfrm>
              <a:prstGeom prst="ellipse">
                <a:avLst/>
              </a:prstGeom>
              <a:solidFill>
                <a:srgbClr val="FF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Oval 10"/>
              <p:cNvSpPr>
                <a:spLocks noChangeArrowheads="1"/>
              </p:cNvSpPr>
              <p:nvPr/>
            </p:nvSpPr>
            <p:spPr bwMode="auto">
              <a:xfrm>
                <a:off x="3850" y="1038"/>
                <a:ext cx="36" cy="36"/>
              </a:xfrm>
              <a:prstGeom prst="ellipse">
                <a:avLst/>
              </a:prstGeom>
              <a:noFill/>
              <a:ln w="14288" cap="flat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Rectangle 11"/>
              <p:cNvSpPr>
                <a:spLocks noChangeArrowheads="1"/>
              </p:cNvSpPr>
              <p:nvPr/>
            </p:nvSpPr>
            <p:spPr bwMode="auto">
              <a:xfrm>
                <a:off x="3780" y="776"/>
                <a:ext cx="1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2600" b="0" i="1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</a:rPr>
                  <a:t>P</a:t>
                </a:r>
                <a:endParaRPr kumimoji="0" lang="vi-VN" altLang="vi-VN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</p:grpSp>
        <p:grpSp>
          <p:nvGrpSpPr>
            <p:cNvPr id="21" name="Group 16"/>
            <p:cNvGrpSpPr>
              <a:grpSpLocks/>
            </p:cNvGrpSpPr>
            <p:nvPr/>
          </p:nvGrpSpPr>
          <p:grpSpPr bwMode="auto">
            <a:xfrm>
              <a:off x="5998537" y="2789237"/>
              <a:ext cx="239713" cy="498475"/>
              <a:chOff x="3788" y="1873"/>
              <a:chExt cx="151" cy="314"/>
            </a:xfrm>
          </p:grpSpPr>
          <p:sp>
            <p:nvSpPr>
              <p:cNvPr id="30" name="Oval 13"/>
              <p:cNvSpPr>
                <a:spLocks noChangeArrowheads="1"/>
              </p:cNvSpPr>
              <p:nvPr/>
            </p:nvSpPr>
            <p:spPr bwMode="auto">
              <a:xfrm>
                <a:off x="3850" y="1873"/>
                <a:ext cx="36" cy="35"/>
              </a:xfrm>
              <a:prstGeom prst="ellipse">
                <a:avLst/>
              </a:prstGeom>
              <a:solidFill>
                <a:srgbClr val="FF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Oval 14"/>
              <p:cNvSpPr>
                <a:spLocks noChangeArrowheads="1"/>
              </p:cNvSpPr>
              <p:nvPr/>
            </p:nvSpPr>
            <p:spPr bwMode="auto">
              <a:xfrm>
                <a:off x="3850" y="1873"/>
                <a:ext cx="36" cy="35"/>
              </a:xfrm>
              <a:prstGeom prst="ellipse">
                <a:avLst/>
              </a:prstGeom>
              <a:noFill/>
              <a:ln w="14288" cap="flat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Rectangle 15"/>
              <p:cNvSpPr>
                <a:spLocks noChangeArrowheads="1"/>
              </p:cNvSpPr>
              <p:nvPr/>
            </p:nvSpPr>
            <p:spPr bwMode="auto">
              <a:xfrm>
                <a:off x="3788" y="1935"/>
                <a:ext cx="15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2600" b="0" i="1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</a:rPr>
                  <a:t>O</a:t>
                </a:r>
                <a:endParaRPr kumimoji="0" lang="vi-VN" altLang="vi-VN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</p:grpSp>
        <p:grpSp>
          <p:nvGrpSpPr>
            <p:cNvPr id="22" name="Group 20"/>
            <p:cNvGrpSpPr>
              <a:grpSpLocks/>
            </p:cNvGrpSpPr>
            <p:nvPr/>
          </p:nvGrpSpPr>
          <p:grpSpPr bwMode="auto">
            <a:xfrm>
              <a:off x="4409445" y="2733675"/>
              <a:ext cx="407988" cy="400050"/>
              <a:chOff x="2787" y="1838"/>
              <a:chExt cx="257" cy="252"/>
            </a:xfrm>
          </p:grpSpPr>
          <p:sp>
            <p:nvSpPr>
              <p:cNvPr id="27" name="Oval 17"/>
              <p:cNvSpPr>
                <a:spLocks noChangeArrowheads="1"/>
              </p:cNvSpPr>
              <p:nvPr/>
            </p:nvSpPr>
            <p:spPr bwMode="auto">
              <a:xfrm>
                <a:off x="3008" y="1873"/>
                <a:ext cx="36" cy="35"/>
              </a:xfrm>
              <a:prstGeom prst="ellipse">
                <a:avLst/>
              </a:prstGeom>
              <a:solidFill>
                <a:srgbClr val="FF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Oval 18"/>
              <p:cNvSpPr>
                <a:spLocks noChangeArrowheads="1"/>
              </p:cNvSpPr>
              <p:nvPr/>
            </p:nvSpPr>
            <p:spPr bwMode="auto">
              <a:xfrm>
                <a:off x="3008" y="1873"/>
                <a:ext cx="36" cy="35"/>
              </a:xfrm>
              <a:prstGeom prst="ellipse">
                <a:avLst/>
              </a:prstGeom>
              <a:noFill/>
              <a:ln w="14288" cap="flat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Rectangle 19"/>
              <p:cNvSpPr>
                <a:spLocks noChangeArrowheads="1"/>
              </p:cNvSpPr>
              <p:nvPr/>
            </p:nvSpPr>
            <p:spPr bwMode="auto">
              <a:xfrm>
                <a:off x="2787" y="1838"/>
                <a:ext cx="15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2600" b="0" i="1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</a:rPr>
                  <a:t>Q</a:t>
                </a:r>
                <a:endParaRPr kumimoji="0" lang="vi-VN" altLang="vi-VN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433643" y="2635250"/>
              <a:ext cx="344488" cy="400050"/>
              <a:chOff x="4692" y="1776"/>
              <a:chExt cx="217" cy="252"/>
            </a:xfrm>
          </p:grpSpPr>
          <p:sp>
            <p:nvSpPr>
              <p:cNvPr id="24" name="Oval 21"/>
              <p:cNvSpPr>
                <a:spLocks noChangeArrowheads="1"/>
              </p:cNvSpPr>
              <p:nvPr/>
            </p:nvSpPr>
            <p:spPr bwMode="auto">
              <a:xfrm>
                <a:off x="4692" y="1873"/>
                <a:ext cx="36" cy="35"/>
              </a:xfrm>
              <a:prstGeom prst="ellipse">
                <a:avLst/>
              </a:prstGeom>
              <a:solidFill>
                <a:srgbClr val="FF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Oval 22"/>
              <p:cNvSpPr>
                <a:spLocks noChangeArrowheads="1"/>
              </p:cNvSpPr>
              <p:nvPr/>
            </p:nvSpPr>
            <p:spPr bwMode="auto">
              <a:xfrm>
                <a:off x="4692" y="1873"/>
                <a:ext cx="36" cy="35"/>
              </a:xfrm>
              <a:prstGeom prst="ellipse">
                <a:avLst/>
              </a:prstGeom>
              <a:noFill/>
              <a:ln w="14288" cap="flat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Rectangle 23"/>
              <p:cNvSpPr>
                <a:spLocks noChangeArrowheads="1"/>
              </p:cNvSpPr>
              <p:nvPr/>
            </p:nvSpPr>
            <p:spPr bwMode="auto">
              <a:xfrm>
                <a:off x="4781" y="1776"/>
                <a:ext cx="1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2600" b="0" i="1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</a:rPr>
                  <a:t>R</a:t>
                </a:r>
                <a:endParaRPr kumimoji="0" lang="vi-VN" altLang="vi-VN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4568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352550"/>
            <a:ext cx="4316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32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190750"/>
            <a:ext cx="6813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ĐN, TC, HQ của góc nội tiếp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614196"/>
            <a:ext cx="3719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các bài tập SGK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39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84152"/>
            <a:ext cx="1867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Định nghĩa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12" y="681072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nội tiếp là góc có 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 nằm trên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đường tròn và hai cạnh chứa hai dây cung của đường tròn.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343" y="1904781"/>
            <a:ext cx="2521671" cy="2086900"/>
          </a:xfrm>
          <a:prstGeom prst="rect">
            <a:avLst/>
          </a:prstGeom>
          <a:solidFill>
            <a:schemeClr val="bg2"/>
          </a:solidFill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700" y="1901415"/>
            <a:ext cx="2702034" cy="2041935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7" name="TextBox 6"/>
          <p:cNvSpPr txBox="1"/>
          <p:nvPr/>
        </p:nvSpPr>
        <p:spPr>
          <a:xfrm>
            <a:off x="250012" y="1470069"/>
            <a:ext cx="6415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nằm bên trong góc được gọi là 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bị chắn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495800" y="1962150"/>
            <a:ext cx="0" cy="29718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52610" y="3995868"/>
                <a:ext cx="2392706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𝐵𝐴𝐶</m:t>
                        </m:r>
                      </m:e>
                    </m:acc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 nội tiếp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10" y="3995868"/>
                <a:ext cx="2392706" cy="473976"/>
              </a:xfrm>
              <a:prstGeom prst="rect">
                <a:avLst/>
              </a:prstGeom>
              <a:blipFill>
                <a:blip r:embed="rId4"/>
                <a:stretch>
                  <a:fillRect t="-7692" r="-2799" b="-2820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33402" y="4474031"/>
                <a:ext cx="3788217" cy="521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cung bị chắn ( cung nhỏ)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2" y="4474031"/>
                <a:ext cx="3788217" cy="521553"/>
              </a:xfrm>
              <a:prstGeom prst="rect">
                <a:avLst/>
              </a:prstGeom>
              <a:blipFill>
                <a:blip r:embed="rId5"/>
                <a:stretch>
                  <a:fillRect r="-1449" b="-270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730441" y="3943350"/>
                <a:ext cx="2469650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𝐵𝐴𝐶</m:t>
                        </m:r>
                      </m:e>
                    </m:acc>
                  </m:oMath>
                </a14:m>
                <a:r>
                  <a:rPr lang="en-US" sz="24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góc nội tiếp</a:t>
                </a:r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0441" y="3943350"/>
                <a:ext cx="2469650" cy="473976"/>
              </a:xfrm>
              <a:prstGeom prst="rect">
                <a:avLst/>
              </a:prstGeom>
              <a:blipFill>
                <a:blip r:embed="rId6"/>
                <a:stretch>
                  <a:fillRect t="-7692" r="-2716" b="-2820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703817" y="4409664"/>
                <a:ext cx="3728906" cy="521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cung bị chắn ( cung lớn)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3817" y="4409664"/>
                <a:ext cx="3728906" cy="521553"/>
              </a:xfrm>
              <a:prstGeom prst="rect">
                <a:avLst/>
              </a:prstGeom>
              <a:blipFill>
                <a:blip r:embed="rId7"/>
                <a:stretch>
                  <a:fillRect r="-1146" b="-2558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450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4" grpId="0"/>
      <p:bldP spid="8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864" y="971550"/>
            <a:ext cx="7467600" cy="382332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TextBox 2"/>
          <p:cNvSpPr txBox="1"/>
          <p:nvPr/>
        </p:nvSpPr>
        <p:spPr>
          <a:xfrm>
            <a:off x="304800" y="361950"/>
            <a:ext cx="5334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61950"/>
            <a:ext cx="8024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sao các góc ở hình 14 và hình 15 không phải là góc nội tiếp?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70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585" y="220207"/>
            <a:ext cx="481403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055" y="2567741"/>
            <a:ext cx="792205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H.16</a:t>
            </a:r>
            <a:endParaRPr lang="en-US" sz="24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14192" y="2683595"/>
            <a:ext cx="792205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H.17</a:t>
            </a:r>
            <a:endParaRPr lang="en-US" sz="24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05612" y="2696264"/>
            <a:ext cx="792205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H.18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59728" y="3105150"/>
                <a:ext cx="1821396" cy="903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𝐵𝐴𝐶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=43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2400" b="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86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728" y="3105150"/>
                <a:ext cx="1821396" cy="903196"/>
              </a:xfrm>
              <a:prstGeom prst="rect">
                <a:avLst/>
              </a:prstGeom>
              <a:blipFill>
                <a:blip r:embed="rId2"/>
                <a:stretch>
                  <a:fillRect l="-5369" b="-140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18249" y="4031397"/>
                <a:ext cx="2376292" cy="521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𝐵𝐴𝐶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49" y="4031397"/>
                <a:ext cx="2376292" cy="521553"/>
              </a:xfrm>
              <a:prstGeom prst="rect">
                <a:avLst/>
              </a:prstGeom>
              <a:blipFill>
                <a:blip r:embed="rId3"/>
                <a:stretch>
                  <a:fillRect t="-3488" b="-197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3429000" y="3181350"/>
                <a:ext cx="1944891" cy="903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𝐵𝐴𝐶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=114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2400" b="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28</m:t>
                    </m:r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181350"/>
                <a:ext cx="1944891" cy="903196"/>
              </a:xfrm>
              <a:prstGeom prst="rect">
                <a:avLst/>
              </a:prstGeom>
              <a:blipFill>
                <a:blip r:embed="rId4"/>
                <a:stretch>
                  <a:fillRect l="-5016" b="-148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3274430" y="4120636"/>
                <a:ext cx="2376292" cy="521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𝐵𝐴𝐶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430" y="4120636"/>
                <a:ext cx="2376292" cy="521553"/>
              </a:xfrm>
              <a:prstGeom prst="rect">
                <a:avLst/>
              </a:prstGeom>
              <a:blipFill>
                <a:blip r:embed="rId5"/>
                <a:stretch>
                  <a:fillRect t="-4651" b="-1860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6680628" y="3265905"/>
                <a:ext cx="1774973" cy="903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𝐵𝐴𝐶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=29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2400" b="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5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0628" y="3265905"/>
                <a:ext cx="1774973" cy="903196"/>
              </a:xfrm>
              <a:prstGeom prst="rect">
                <a:avLst/>
              </a:prstGeom>
              <a:blipFill>
                <a:blip r:embed="rId6"/>
                <a:stretch>
                  <a:fillRect l="-5498" b="-148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6487403" y="4198717"/>
                <a:ext cx="2376292" cy="521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𝐵𝐴𝐶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7403" y="4198717"/>
                <a:ext cx="2376292" cy="521553"/>
              </a:xfrm>
              <a:prstGeom prst="rect">
                <a:avLst/>
              </a:prstGeom>
              <a:blipFill>
                <a:blip r:embed="rId7"/>
                <a:stretch>
                  <a:fillRect t="-4706" b="-2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Picture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69877" y="786687"/>
            <a:ext cx="1658948" cy="2024006"/>
          </a:xfrm>
          <a:prstGeom prst="rect">
            <a:avLst/>
          </a:prstGeom>
          <a:solidFill>
            <a:schemeClr val="bg2"/>
          </a:solidFill>
        </p:spPr>
      </p:pic>
      <p:cxnSp>
        <p:nvCxnSpPr>
          <p:cNvPr id="35" name="Straight Connector 34"/>
          <p:cNvCxnSpPr/>
          <p:nvPr/>
        </p:nvCxnSpPr>
        <p:spPr>
          <a:xfrm>
            <a:off x="2895600" y="996213"/>
            <a:ext cx="0" cy="382904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264385" y="1003593"/>
            <a:ext cx="76200" cy="382166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666988" y="153771"/>
                <a:ext cx="7029211" cy="844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 dụng cụ, hãy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sánh số đo của góc nội tiếp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240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BAC</m:t>
                        </m:r>
                      </m:e>
                    </m:acc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với số đo của cung bị chắn BC ở mỗi hình 16,17,18 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988" y="153771"/>
                <a:ext cx="7029211" cy="844205"/>
              </a:xfrm>
              <a:prstGeom prst="rect">
                <a:avLst/>
              </a:prstGeom>
              <a:blipFill>
                <a:blip r:embed="rId9"/>
                <a:stretch>
                  <a:fillRect l="-1301" t="-3597" b="-151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278840" y="988789"/>
            <a:ext cx="1849369" cy="1660723"/>
            <a:chOff x="283686" y="892976"/>
            <a:chExt cx="1849369" cy="1660723"/>
          </a:xfrm>
        </p:grpSpPr>
        <p:grpSp>
          <p:nvGrpSpPr>
            <p:cNvPr id="8" name="Group 7"/>
            <p:cNvGrpSpPr/>
            <p:nvPr/>
          </p:nvGrpSpPr>
          <p:grpSpPr>
            <a:xfrm>
              <a:off x="283686" y="892976"/>
              <a:ext cx="1849369" cy="1660723"/>
              <a:chOff x="283685" y="800102"/>
              <a:chExt cx="1849369" cy="1660723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83685" y="800102"/>
                <a:ext cx="1849369" cy="1660723"/>
              </a:xfrm>
              <a:prstGeom prst="rect">
                <a:avLst/>
              </a:prstGeom>
              <a:solidFill>
                <a:schemeClr val="bg2"/>
              </a:solidFill>
            </p:spPr>
          </p:pic>
          <p:sp>
            <p:nvSpPr>
              <p:cNvPr id="6" name="Arc 5"/>
              <p:cNvSpPr/>
              <p:nvPr/>
            </p:nvSpPr>
            <p:spPr>
              <a:xfrm rot="3785160">
                <a:off x="994515" y="1435546"/>
                <a:ext cx="526447" cy="275939"/>
              </a:xfrm>
              <a:prstGeom prst="arc">
                <a:avLst>
                  <a:gd name="adj1" fmla="val 16200000"/>
                  <a:gd name="adj2" fmla="val 21085901"/>
                </a:avLst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" name="Arc 6"/>
              <p:cNvSpPr/>
              <p:nvPr/>
            </p:nvSpPr>
            <p:spPr>
              <a:xfrm>
                <a:off x="1261616" y="1556097"/>
                <a:ext cx="109984" cy="417722"/>
              </a:xfrm>
              <a:prstGeom prst="arc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3" name="TextBox 2"/>
            <p:cNvSpPr txBox="1"/>
            <p:nvPr/>
          </p:nvSpPr>
          <p:spPr>
            <a:xfrm>
              <a:off x="912472" y="1669328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29000" y="951303"/>
            <a:ext cx="1979022" cy="1824160"/>
          </a:xfrm>
          <a:prstGeom prst="rect">
            <a:avLst/>
          </a:prstGeom>
          <a:solidFill>
            <a:schemeClr val="bg2"/>
          </a:solidFill>
        </p:spPr>
      </p:pic>
    </p:spTree>
    <p:extLst>
      <p:ext uri="{BB962C8B-B14F-4D97-AF65-F5344CB8AC3E}">
        <p14:creationId xmlns:p14="http://schemas.microsoft.com/office/powerpoint/2010/main" val="3254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3" grpId="0" animBg="1"/>
      <p:bldP spid="14" grpId="0" animBg="1"/>
      <p:bldP spid="15" grpId="0"/>
      <p:bldP spid="18" grpId="0"/>
      <p:bldP spid="22" grpId="0"/>
      <p:bldP spid="25" grpId="0"/>
      <p:bldP spid="28" grpId="0"/>
      <p:bldP spid="31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72159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587227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một đường tròn, số đo của góc nội tiếp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 số đo của cung bị chắn.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93895" y="1627692"/>
            <a:ext cx="3276600" cy="1364158"/>
            <a:chOff x="349479" y="1788567"/>
            <a:chExt cx="3409299" cy="1384445"/>
          </a:xfrm>
        </p:grpSpPr>
        <p:grpSp>
          <p:nvGrpSpPr>
            <p:cNvPr id="16" name="Group 15"/>
            <p:cNvGrpSpPr/>
            <p:nvPr/>
          </p:nvGrpSpPr>
          <p:grpSpPr>
            <a:xfrm>
              <a:off x="349479" y="1788567"/>
              <a:ext cx="3409299" cy="1384445"/>
              <a:chOff x="425679" y="1200150"/>
              <a:chExt cx="3409299" cy="138444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25679" y="1200150"/>
                <a:ext cx="3409299" cy="1384445"/>
                <a:chOff x="381000" y="1053585"/>
                <a:chExt cx="3409299" cy="1384445"/>
              </a:xfrm>
            </p:grpSpPr>
            <p:pic>
              <p:nvPicPr>
                <p:cNvPr id="4" name="Picture 3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81000" y="1053585"/>
                  <a:ext cx="3409299" cy="1384445"/>
                </a:xfrm>
                <a:prstGeom prst="rect">
                  <a:avLst/>
                </a:prstGeom>
                <a:solidFill>
                  <a:schemeClr val="bg2"/>
                </a:solidFill>
              </p:spPr>
            </p:pic>
            <p:sp>
              <p:nvSpPr>
                <p:cNvPr id="5" name="Arc 4"/>
                <p:cNvSpPr/>
                <p:nvPr/>
              </p:nvSpPr>
              <p:spPr>
                <a:xfrm rot="19571016">
                  <a:off x="1993795" y="2001261"/>
                  <a:ext cx="381000" cy="304800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/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1321790" y="2067588"/>
                <a:ext cx="304800" cy="88457"/>
                <a:chOff x="5486400" y="1657350"/>
                <a:chExt cx="304800" cy="88457"/>
              </a:xfrm>
            </p:grpSpPr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5486400" y="1657350"/>
                  <a:ext cx="152400" cy="8845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5638800" y="1657350"/>
                  <a:ext cx="152400" cy="8845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" name="Group 16"/>
            <p:cNvGrpSpPr/>
            <p:nvPr/>
          </p:nvGrpSpPr>
          <p:grpSpPr>
            <a:xfrm>
              <a:off x="1828800" y="2076978"/>
              <a:ext cx="304800" cy="88457"/>
              <a:chOff x="5486400" y="1657350"/>
              <a:chExt cx="304800" cy="88457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flipV="1">
                <a:off x="5486400" y="1657350"/>
                <a:ext cx="152400" cy="884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638800" y="1657350"/>
                <a:ext cx="152400" cy="884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TextBox 20"/>
          <p:cNvSpPr txBox="1"/>
          <p:nvPr/>
        </p:nvSpPr>
        <p:spPr>
          <a:xfrm>
            <a:off x="533400" y="2991850"/>
            <a:ext cx="4239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CM: Ta có 3 trường hợp: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0998" y="3504594"/>
            <a:ext cx="7353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Tâm đường tròn nằm trên một cạnh của góc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0999" y="3940012"/>
            <a:ext cx="6582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Tâm đường tròn nằm bên  trong góc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" y="4347084"/>
            <a:ext cx="6582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Tâm đường tròn nằm bên ngoài góc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8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04800" y="282212"/>
                <a:ext cx="5841709" cy="537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Tâm O </a:t>
                </a:r>
                <a:r>
                  <a:rPr lang="en-US" sz="2800" i="1" u="sng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nằm trên 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 cạnh của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𝐵𝐴𝐶</m:t>
                        </m:r>
                      </m:e>
                    </m:acc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82212"/>
                <a:ext cx="5841709" cy="537583"/>
              </a:xfrm>
              <a:prstGeom prst="rect">
                <a:avLst/>
              </a:prstGeom>
              <a:blipFill>
                <a:blip r:embed="rId2"/>
                <a:stretch>
                  <a:fillRect l="-2088" t="-7955" b="-3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585748"/>
            <a:ext cx="2438400" cy="2674821"/>
          </a:xfrm>
          <a:prstGeom prst="rect">
            <a:avLst/>
          </a:prstGeom>
          <a:solidFill>
            <a:schemeClr val="bg2"/>
          </a:solidFill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05299" y="1414240"/>
                <a:ext cx="6248400" cy="159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Lại 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𝐵𝑂𝐶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góc ngoài tại đỉnh O nên: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𝐵𝑂𝐶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𝑂𝐴𝐶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𝐶𝑂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2 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𝐵𝐴𝐶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i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𝐵𝐴𝐶</m:t>
                        </m:r>
                      </m:e>
                    </m:acc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𝐵𝑂𝐶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acc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99" y="1414240"/>
                <a:ext cx="6248400" cy="1591205"/>
              </a:xfrm>
              <a:prstGeom prst="rect">
                <a:avLst/>
              </a:prstGeom>
              <a:blipFill>
                <a:blip r:embed="rId4"/>
                <a:stretch>
                  <a:fillRect l="-2049" t="-3065" r="-23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14745" y="3043769"/>
                <a:ext cx="4800600" cy="50071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</a:rPr>
                  <a:t> mà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𝐵𝑂𝐶</m:t>
                        </m:r>
                      </m:e>
                    </m:acc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đ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  <m:r>
                      <a:rPr lang="vi-VN" sz="28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 ở tâm)</a:t>
                </a:r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45" y="3043769"/>
                <a:ext cx="4800600" cy="500715"/>
              </a:xfrm>
              <a:prstGeom prst="rect">
                <a:avLst/>
              </a:prstGeom>
              <a:blipFill>
                <a:blip r:embed="rId5"/>
                <a:stretch>
                  <a:fillRect l="-2792" t="-9756" b="-4390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04800" y="3638550"/>
                <a:ext cx="4419600" cy="11315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đó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𝐵𝐴𝐶</m:t>
                        </m:r>
                      </m:e>
                    </m:acc>
                    <m:r>
                      <a:rPr lang="en-US" sz="28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sđ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638550"/>
                <a:ext cx="4419600" cy="1131592"/>
              </a:xfrm>
              <a:prstGeom prst="rect">
                <a:avLst/>
              </a:prstGeom>
              <a:blipFill>
                <a:blip r:embed="rId6"/>
                <a:stretch>
                  <a:fillRect l="-27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05299" y="969801"/>
                <a:ext cx="5463868" cy="5375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+∆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AOC cân tại A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acc>
                      <m:accPr>
                        <m:chr m:val="̂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𝐶𝐴𝑂</m:t>
                        </m:r>
                      </m:e>
                    </m:acc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e>
                    </m:acc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99" y="969801"/>
                <a:ext cx="5463868" cy="537583"/>
              </a:xfrm>
              <a:prstGeom prst="rect">
                <a:avLst/>
              </a:prstGeom>
              <a:blipFill>
                <a:blip r:embed="rId7"/>
                <a:stretch>
                  <a:fillRect t="-7955" r="-1674" b="-3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695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94648" y="2752917"/>
                <a:ext cx="4569521" cy="13090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𝐵𝐴𝐷</m:t>
                        </m:r>
                      </m:e>
                    </m:acc>
                    <m:r>
                      <a:rPr lang="en-US" sz="28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đ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𝑡h𝑒𝑜</m:t>
                    </m:r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 smtClean="0">
                    <a:solidFill>
                      <a:schemeClr val="bg1"/>
                    </a:solidFill>
                  </a:rPr>
                  <a:t>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𝐷𝐴𝐶</m:t>
                        </m:r>
                      </m:e>
                    </m:acc>
                    <m:r>
                      <a:rPr lang="en-US" sz="28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đ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  <m:brk/>
                          </m:rPr>
                          <a:rPr lang="vi-VN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8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sz="28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a)</a:t>
                </a:r>
                <a:endParaRPr lang="en-US" sz="2800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648" y="2752917"/>
                <a:ext cx="4569521" cy="1309076"/>
              </a:xfrm>
              <a:prstGeom prst="rect">
                <a:avLst/>
              </a:prstGeom>
              <a:blipFill>
                <a:blip r:embed="rId2"/>
                <a:stretch>
                  <a:fillRect l="-2804" b="-514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28600" y="130799"/>
                <a:ext cx="5841709" cy="537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Tâm O </a:t>
                </a:r>
                <a:r>
                  <a:rPr lang="en-US" sz="2800" i="1" u="sng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nằm bên trong 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𝐵𝐴𝐶</m:t>
                        </m:r>
                      </m:e>
                    </m:acc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30799"/>
                <a:ext cx="5841709" cy="537583"/>
              </a:xfrm>
              <a:prstGeom prst="rect">
                <a:avLst/>
              </a:prstGeom>
              <a:blipFill>
                <a:blip r:embed="rId3"/>
                <a:stretch>
                  <a:fillRect l="-2192" t="-7865" b="-3033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58044" y="612975"/>
            <a:ext cx="3351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đường kính AD.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224115"/>
            <a:ext cx="2286000" cy="2107116"/>
          </a:xfrm>
          <a:prstGeom prst="rect">
            <a:avLst/>
          </a:prstGeom>
          <a:solidFill>
            <a:schemeClr val="bg2"/>
          </a:solidFill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 flipH="1">
                <a:off x="76200" y="1062797"/>
                <a:ext cx="5867400" cy="1399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O nằm bên trong góc BAC nên tia AO nằm giữa hai tia AB và AC nên: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𝐵𝐴𝐷</m:t>
                        </m:r>
                      </m:e>
                    </m:acc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𝐷𝐴𝐶</m:t>
                        </m:r>
                      </m:e>
                    </m:acc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𝐵𝐴𝐶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6200" y="1062797"/>
                <a:ext cx="5867400" cy="1399357"/>
              </a:xfrm>
              <a:prstGeom prst="rect">
                <a:avLst/>
              </a:prstGeom>
              <a:blipFill>
                <a:blip r:embed="rId5"/>
                <a:stretch>
                  <a:fillRect l="-2183" t="-434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034" y="2347553"/>
            <a:ext cx="6061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điểm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nằm trên cung BC nên ta có: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867400" y="2260914"/>
                <a:ext cx="3390900" cy="593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sđ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</m:oMath>
                </a14:m>
                <a:r>
                  <a:rPr lang="en-US" sz="28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sđ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  <m:brk/>
                          </m:rPr>
                          <a:rPr lang="vi-VN" sz="28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8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sđ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8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8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260914"/>
                <a:ext cx="3390900" cy="593047"/>
              </a:xfrm>
              <a:prstGeom prst="rect">
                <a:avLst/>
              </a:prstGeom>
              <a:blipFill>
                <a:blip r:embed="rId6"/>
                <a:stretch>
                  <a:fillRect l="-3777" b="-2886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>
            <a:off x="957652" y="4095750"/>
            <a:ext cx="376674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0805" y="319309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+</a:t>
            </a:r>
            <a:endParaRPr lang="en-US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913254" y="4095750"/>
                <a:ext cx="2625975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acc>
                      <m:r>
                        <a:rPr lang="en-US" sz="28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8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đ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vi-VN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vi-VN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m:rPr>
                              <m:sty m:val="p"/>
                            </m:rPr>
                            <a:rPr lang="vi-VN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</m:groupCh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254" y="4095750"/>
                <a:ext cx="2625975" cy="8989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54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" grpId="0"/>
      <p:bldP spid="7" grpId="0"/>
      <p:bldP spid="9" grpId="0"/>
      <p:bldP spid="11" grpId="0"/>
      <p:bldP spid="12" grpId="0"/>
      <p:bldP spid="21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762000" y="3128051"/>
                <a:ext cx="3698577" cy="1135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𝐵𝐴𝐷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đ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</m:oMath>
                </a14:m>
                <a:r>
                  <a:rPr lang="en-US" sz="24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theo a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400" b="0" i="1" dirty="0" smtClean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acc>
                      <m:accPr>
                        <m:chr m:val="̂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𝐷𝐴𝐶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  <m:brk/>
                          </m:rPr>
                          <a:rPr lang="vi-VN" sz="24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CD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theo a)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128051"/>
                <a:ext cx="3698577" cy="1135439"/>
              </a:xfrm>
              <a:prstGeom prst="rect">
                <a:avLst/>
              </a:prstGeom>
              <a:blipFill>
                <a:blip r:embed="rId3"/>
                <a:stretch>
                  <a:fillRect l="-2471" r="-1483" b="-430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73135" y="207692"/>
                <a:ext cx="6280065" cy="473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Tâm O </a:t>
                </a:r>
                <a:r>
                  <a:rPr lang="en-US" sz="2400" i="1" u="sng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nằm bên ngoài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góc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𝐵𝐴𝐶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như hình vẽ.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35" y="207692"/>
                <a:ext cx="6280065" cy="473976"/>
              </a:xfrm>
              <a:prstGeom prst="rect">
                <a:avLst/>
              </a:prstGeom>
              <a:blipFill>
                <a:blip r:embed="rId4"/>
                <a:stretch>
                  <a:fillRect l="-1553" t="-7692" b="-2820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623092"/>
            <a:ext cx="2096155" cy="2080483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4" name="TextBox 3"/>
          <p:cNvSpPr txBox="1"/>
          <p:nvPr/>
        </p:nvSpPr>
        <p:spPr>
          <a:xfrm>
            <a:off x="235350" y="659035"/>
            <a:ext cx="2663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đường kính AD.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 flipH="1">
                <a:off x="196935" y="1039501"/>
                <a:ext cx="6280065" cy="12249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O nằm bên ngoài góc BAC nên tia AC nằm giữa hai tia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AB nên: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𝐵𝐴𝐷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𝐷𝐴𝐶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𝐵𝐴𝐶</m:t>
                        </m:r>
                      </m:e>
                    </m:acc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⟹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𝐵𝐴𝐶</m:t>
                        </m:r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acc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𝐵𝐴𝐷</m:t>
                        </m:r>
                      </m:e>
                    </m:acc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𝐷𝐴𝐶</m:t>
                        </m:r>
                      </m:e>
                    </m:acc>
                  </m:oMath>
                </a14:m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96935" y="1039501"/>
                <a:ext cx="6280065" cy="1224951"/>
              </a:xfrm>
              <a:prstGeom prst="rect">
                <a:avLst/>
              </a:prstGeom>
              <a:blipFill>
                <a:blip r:embed="rId6"/>
                <a:stretch>
                  <a:fillRect l="-1455" t="-4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169226" y="2205554"/>
            <a:ext cx="52229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điểm C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 trên cung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ta có: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20865" y="2625205"/>
                <a:ext cx="3432214" cy="521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  <m:brk/>
                          </m:rPr>
                          <a:rPr lang="vi-VN" sz="24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CD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65" y="2625205"/>
                <a:ext cx="3432214" cy="521553"/>
              </a:xfrm>
              <a:prstGeom prst="rect">
                <a:avLst/>
              </a:prstGeom>
              <a:blipFill>
                <a:blip r:embed="rId7"/>
                <a:stretch>
                  <a:fillRect l="-2664" b="-270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581144" y="2667922"/>
                <a:ext cx="3256212" cy="429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đ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24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  <m:brk/>
                          </m:rPr>
                          <a:rPr lang="vi-VN" sz="24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CD</m:t>
                        </m:r>
                      </m:e>
                    </m:groupChr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sđ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groupChr>
                  </m:oMath>
                </a14:m>
                <a:endParaRPr 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144" y="2667922"/>
                <a:ext cx="3256212" cy="429220"/>
              </a:xfrm>
              <a:prstGeom prst="rect">
                <a:avLst/>
              </a:prstGeom>
              <a:blipFill>
                <a:blip r:embed="rId8"/>
                <a:stretch>
                  <a:fillRect t="-8571" b="-428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/>
          <p:nvPr/>
        </p:nvCxnSpPr>
        <p:spPr>
          <a:xfrm>
            <a:off x="1333517" y="4263490"/>
            <a:ext cx="323848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1155904" y="4239402"/>
                <a:ext cx="2278316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acc>
                      <m:r>
                        <a:rPr lang="en-US" sz="24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đ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vi-VN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vi-VN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m:rPr>
                              <m:sty m:val="p"/>
                            </m:rPr>
                            <a:rPr lang="vi-VN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</m:groupCh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904" y="4239402"/>
                <a:ext cx="2278316" cy="783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1012296" y="3111117"/>
            <a:ext cx="321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-</a:t>
            </a:r>
            <a:r>
              <a:rPr lang="en-US" sz="2400" b="1" dirty="0" smtClean="0">
                <a:solidFill>
                  <a:srgbClr val="FFFF00"/>
                </a:solidFill>
              </a:rPr>
              <a:t>  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9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4" grpId="0"/>
      <p:bldP spid="5" grpId="0"/>
      <p:bldP spid="11" grpId="0"/>
      <p:bldP spid="13" grpId="0"/>
      <p:bldP spid="17" grpId="0"/>
      <p:bldP spid="23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533400" y="43815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Hệ quả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377375"/>
            <a:ext cx="52886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nội tiếp 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nhau </a:t>
            </a:r>
            <a:endParaRPr lang="en-US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cung bằng nhau.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57814"/>
            <a:ext cx="4049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một đường tròn: 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2152" y="2454593"/>
            <a:ext cx="53661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Các góc nội tiếp 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chắn một cung hoặc chắn các cung bằng nhau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thì bằng nhau.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9436" y="91711"/>
            <a:ext cx="2143709" cy="2480039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16" name="Group 15"/>
          <p:cNvGrpSpPr/>
          <p:nvPr/>
        </p:nvGrpSpPr>
        <p:grpSpPr>
          <a:xfrm>
            <a:off x="5809436" y="2571750"/>
            <a:ext cx="2143709" cy="2438400"/>
            <a:chOff x="6138186" y="2755516"/>
            <a:chExt cx="1744257" cy="1966003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38186" y="2755516"/>
              <a:ext cx="1744257" cy="1966003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5" name="Arc 14"/>
            <p:cNvSpPr/>
            <p:nvPr/>
          </p:nvSpPr>
          <p:spPr>
            <a:xfrm rot="8744889">
              <a:off x="6329745" y="2999705"/>
              <a:ext cx="1334894" cy="1444569"/>
            </a:xfrm>
            <a:prstGeom prst="arc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</p:grpSp>
    </p:spTree>
    <p:extLst>
      <p:ext uri="{BB962C8B-B14F-4D97-AF65-F5344CB8AC3E}">
        <p14:creationId xmlns:p14="http://schemas.microsoft.com/office/powerpoint/2010/main" val="59881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2766</TotalTime>
  <Words>500</Words>
  <Application>Microsoft Office PowerPoint</Application>
  <PresentationFormat>On-screen Show (16:9)</PresentationFormat>
  <Paragraphs>107</Paragraphs>
  <Slides>14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Admin</cp:lastModifiedBy>
  <cp:revision>380</cp:revision>
  <dcterms:created xsi:type="dcterms:W3CDTF">2020-03-15T10:05:02Z</dcterms:created>
  <dcterms:modified xsi:type="dcterms:W3CDTF">2023-02-05T08:18:11Z</dcterms:modified>
</cp:coreProperties>
</file>