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8" r:id="rId3"/>
    <p:sldId id="260" r:id="rId4"/>
    <p:sldId id="263" r:id="rId5"/>
    <p:sldId id="259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4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6" Type="http://schemas.openxmlformats.org/officeDocument/2006/relationships/image" Target="../media/image17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11" Type="http://schemas.openxmlformats.org/officeDocument/2006/relationships/image" Target="../media/image31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0.wmf"/><Relationship Id="rId4" Type="http://schemas.openxmlformats.org/officeDocument/2006/relationships/image" Target="../media/image5.wmf"/><Relationship Id="rId9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7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image" Target="../media/image7.wmf"/><Relationship Id="rId7" Type="http://schemas.openxmlformats.org/officeDocument/2006/relationships/image" Target="../media/image3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2.wmf"/><Relationship Id="rId5" Type="http://schemas.openxmlformats.org/officeDocument/2006/relationships/image" Target="../media/image9.wmf"/><Relationship Id="rId10" Type="http://schemas.openxmlformats.org/officeDocument/2006/relationships/image" Target="../media/image32.wmf"/><Relationship Id="rId4" Type="http://schemas.openxmlformats.org/officeDocument/2006/relationships/image" Target="../media/image8.wmf"/><Relationship Id="rId9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E50238B-FA5F-4ABC-888B-1BE65BF57459}" type="datetimeFigureOut">
              <a:rPr lang="en-US" smtClean="0"/>
              <a:t>15-Apr-18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6C1992C-7C38-483E-AA7E-370AF614FF2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238B-FA5F-4ABC-888B-1BE65BF57459}" type="datetimeFigureOut">
              <a:rPr lang="en-US" smtClean="0"/>
              <a:t>15-Apr-18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1992C-7C38-483E-AA7E-370AF614F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238B-FA5F-4ABC-888B-1BE65BF57459}" type="datetimeFigureOut">
              <a:rPr lang="en-US" smtClean="0"/>
              <a:t>15-Apr-18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1992C-7C38-483E-AA7E-370AF614F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036699D-5421-454E-B817-7E5D0FD391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17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E50238B-FA5F-4ABC-888B-1BE65BF57459}" type="datetimeFigureOut">
              <a:rPr lang="en-US" smtClean="0"/>
              <a:t>15-Apr-18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6C1992C-7C38-483E-AA7E-370AF614FF2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E50238B-FA5F-4ABC-888B-1BE65BF57459}" type="datetimeFigureOut">
              <a:rPr lang="en-US" smtClean="0"/>
              <a:t>15-Apr-18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6C1992C-7C38-483E-AA7E-370AF614FF2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238B-FA5F-4ABC-888B-1BE65BF57459}" type="datetimeFigureOut">
              <a:rPr lang="en-US" smtClean="0"/>
              <a:t>15-Apr-18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1992C-7C38-483E-AA7E-370AF614FF2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238B-FA5F-4ABC-888B-1BE65BF57459}" type="datetimeFigureOut">
              <a:rPr lang="en-US" smtClean="0"/>
              <a:t>15-Apr-18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1992C-7C38-483E-AA7E-370AF614FF2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E50238B-FA5F-4ABC-888B-1BE65BF57459}" type="datetimeFigureOut">
              <a:rPr lang="en-US" smtClean="0"/>
              <a:t>15-Apr-18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6C1992C-7C38-483E-AA7E-370AF614FF2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238B-FA5F-4ABC-888B-1BE65BF57459}" type="datetimeFigureOut">
              <a:rPr lang="en-US" smtClean="0"/>
              <a:t>15-Apr-18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1992C-7C38-483E-AA7E-370AF614F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E50238B-FA5F-4ABC-888B-1BE65BF57459}" type="datetimeFigureOut">
              <a:rPr lang="en-US" smtClean="0"/>
              <a:t>15-Apr-18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6C1992C-7C38-483E-AA7E-370AF614FF2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E50238B-FA5F-4ABC-888B-1BE65BF57459}" type="datetimeFigureOut">
              <a:rPr lang="en-US" smtClean="0"/>
              <a:t>15-Apr-18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6C1992C-7C38-483E-AA7E-370AF614FF2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E50238B-FA5F-4ABC-888B-1BE65BF57459}" type="datetimeFigureOut">
              <a:rPr lang="en-US" smtClean="0"/>
              <a:t>15-Apr-18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6C1992C-7C38-483E-AA7E-370AF614FF2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1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9.bin"/><Relationship Id="rId34" Type="http://schemas.openxmlformats.org/officeDocument/2006/relationships/oleObject" Target="../embeddings/oleObject15.bin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20.png"/><Relationship Id="rId33" Type="http://schemas.openxmlformats.org/officeDocument/2006/relationships/image" Target="../media/image15.w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7.bin"/><Relationship Id="rId20" Type="http://schemas.openxmlformats.org/officeDocument/2006/relationships/image" Target="../media/image19.png"/><Relationship Id="rId29" Type="http://schemas.openxmlformats.org/officeDocument/2006/relationships/image" Target="../media/image13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image" Target="../media/image5.wmf"/><Relationship Id="rId24" Type="http://schemas.openxmlformats.org/officeDocument/2006/relationships/image" Target="../media/image11.wmf"/><Relationship Id="rId32" Type="http://schemas.openxmlformats.org/officeDocument/2006/relationships/oleObject" Target="../embeddings/oleObject14.bin"/><Relationship Id="rId37" Type="http://schemas.openxmlformats.org/officeDocument/2006/relationships/image" Target="../media/image17.wmf"/><Relationship Id="rId5" Type="http://schemas.openxmlformats.org/officeDocument/2006/relationships/oleObject" Target="../embeddings/oleObject2.bin"/><Relationship Id="rId15" Type="http://schemas.openxmlformats.org/officeDocument/2006/relationships/image" Target="../media/image7.wmf"/><Relationship Id="rId23" Type="http://schemas.openxmlformats.org/officeDocument/2006/relationships/oleObject" Target="../embeddings/oleObject10.bin"/><Relationship Id="rId28" Type="http://schemas.openxmlformats.org/officeDocument/2006/relationships/oleObject" Target="../embeddings/oleObject12.bin"/><Relationship Id="rId36" Type="http://schemas.openxmlformats.org/officeDocument/2006/relationships/oleObject" Target="../embeddings/oleObject16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31" Type="http://schemas.openxmlformats.org/officeDocument/2006/relationships/image" Target="../media/image14.wmf"/><Relationship Id="rId4" Type="http://schemas.openxmlformats.org/officeDocument/2006/relationships/image" Target="../media/image2.wmf"/><Relationship Id="rId9" Type="http://schemas.openxmlformats.org/officeDocument/2006/relationships/image" Target="../media/image18.png"/><Relationship Id="rId14" Type="http://schemas.openxmlformats.org/officeDocument/2006/relationships/oleObject" Target="../embeddings/oleObject6.bin"/><Relationship Id="rId22" Type="http://schemas.openxmlformats.org/officeDocument/2006/relationships/image" Target="../media/image10.wmf"/><Relationship Id="rId27" Type="http://schemas.openxmlformats.org/officeDocument/2006/relationships/image" Target="../media/image12.wmf"/><Relationship Id="rId30" Type="http://schemas.openxmlformats.org/officeDocument/2006/relationships/oleObject" Target="../embeddings/oleObject13.bin"/><Relationship Id="rId35" Type="http://schemas.openxmlformats.org/officeDocument/2006/relationships/image" Target="../media/image16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17.bin"/><Relationship Id="rId21" Type="http://schemas.openxmlformats.org/officeDocument/2006/relationships/oleObject" Target="../embeddings/oleObject26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4.bin"/><Relationship Id="rId25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1.bin"/><Relationship Id="rId24" Type="http://schemas.openxmlformats.org/officeDocument/2006/relationships/oleObject" Target="../embeddings/oleObject28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23" Type="http://schemas.openxmlformats.org/officeDocument/2006/relationships/oleObject" Target="../embeddings/oleObject27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25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6.wmf"/><Relationship Id="rId22" Type="http://schemas.openxmlformats.org/officeDocument/2006/relationships/image" Target="../media/image3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36.bin"/><Relationship Id="rId3" Type="http://schemas.openxmlformats.org/officeDocument/2006/relationships/oleObject" Target="../embeddings/oleObject29.bin"/><Relationship Id="rId21" Type="http://schemas.openxmlformats.org/officeDocument/2006/relationships/image" Target="../media/image17.wmf"/><Relationship Id="rId7" Type="http://schemas.openxmlformats.org/officeDocument/2006/relationships/oleObject" Target="../embeddings/oleObject31.bin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35.bin"/><Relationship Id="rId20" Type="http://schemas.openxmlformats.org/officeDocument/2006/relationships/oleObject" Target="../embeddings/oleObject37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11" Type="http://schemas.openxmlformats.org/officeDocument/2006/relationships/image" Target="../media/image5.wmf"/><Relationship Id="rId24" Type="http://schemas.openxmlformats.org/officeDocument/2006/relationships/image" Target="../media/image10.wmf"/><Relationship Id="rId5" Type="http://schemas.openxmlformats.org/officeDocument/2006/relationships/oleObject" Target="../embeddings/oleObject30.bin"/><Relationship Id="rId15" Type="http://schemas.openxmlformats.org/officeDocument/2006/relationships/image" Target="../media/image7.wmf"/><Relationship Id="rId23" Type="http://schemas.openxmlformats.org/officeDocument/2006/relationships/oleObject" Target="../embeddings/oleObject38.bin"/><Relationship Id="rId10" Type="http://schemas.openxmlformats.org/officeDocument/2006/relationships/oleObject" Target="../embeddings/oleObject32.bin"/><Relationship Id="rId19" Type="http://schemas.openxmlformats.org/officeDocument/2006/relationships/image" Target="../media/image9.wmf"/><Relationship Id="rId4" Type="http://schemas.openxmlformats.org/officeDocument/2006/relationships/image" Target="../media/image2.wmf"/><Relationship Id="rId9" Type="http://schemas.openxmlformats.org/officeDocument/2006/relationships/image" Target="../media/image18.png"/><Relationship Id="rId14" Type="http://schemas.openxmlformats.org/officeDocument/2006/relationships/oleObject" Target="../embeddings/oleObject34.bin"/><Relationship Id="rId22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9.wmf"/><Relationship Id="rId3" Type="http://schemas.openxmlformats.org/officeDocument/2006/relationships/image" Target="../media/image18.png"/><Relationship Id="rId7" Type="http://schemas.openxmlformats.org/officeDocument/2006/relationships/image" Target="../media/image6.wmf"/><Relationship Id="rId12" Type="http://schemas.openxmlformats.org/officeDocument/2006/relationships/oleObject" Target="../embeddings/oleObject43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20.png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5" Type="http://schemas.openxmlformats.org/officeDocument/2006/relationships/image" Target="../media/image17.w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4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image" Target="../media/image18.png"/><Relationship Id="rId18" Type="http://schemas.openxmlformats.org/officeDocument/2006/relationships/image" Target="../media/image19.png"/><Relationship Id="rId3" Type="http://schemas.openxmlformats.org/officeDocument/2006/relationships/oleObject" Target="../embeddings/oleObject45.bin"/><Relationship Id="rId21" Type="http://schemas.openxmlformats.org/officeDocument/2006/relationships/oleObject" Target="../embeddings/oleObject53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9.wmf"/><Relationship Id="rId17" Type="http://schemas.openxmlformats.org/officeDocument/2006/relationships/image" Target="../media/image3.wmf"/><Relationship Id="rId25" Type="http://schemas.openxmlformats.org/officeDocument/2006/relationships/image" Target="../media/image20.png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51.bin"/><Relationship Id="rId20" Type="http://schemas.openxmlformats.org/officeDocument/2006/relationships/image" Target="../media/image4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49.bin"/><Relationship Id="rId24" Type="http://schemas.openxmlformats.org/officeDocument/2006/relationships/image" Target="../media/image32.wmf"/><Relationship Id="rId5" Type="http://schemas.openxmlformats.org/officeDocument/2006/relationships/oleObject" Target="../embeddings/oleObject46.bin"/><Relationship Id="rId15" Type="http://schemas.openxmlformats.org/officeDocument/2006/relationships/image" Target="../media/image2.wmf"/><Relationship Id="rId23" Type="http://schemas.openxmlformats.org/officeDocument/2006/relationships/oleObject" Target="../embeddings/oleObject54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52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48.bin"/><Relationship Id="rId14" Type="http://schemas.openxmlformats.org/officeDocument/2006/relationships/oleObject" Target="../embeddings/oleObject50.bin"/><Relationship Id="rId22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74714"/>
            <a:ext cx="7772400" cy="914399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CHƯƠNG I TA HỌC NHỮNG NỘI DUNG GÌ?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803525" y="1789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533400" y="2514600"/>
            <a:ext cx="8392820" cy="1942603"/>
            <a:chOff x="457200" y="274638"/>
            <a:chExt cx="8392820" cy="1942603"/>
          </a:xfrm>
        </p:grpSpPr>
        <p:sp>
          <p:nvSpPr>
            <p:cNvPr id="6" name="Rectangle 4"/>
            <p:cNvSpPr txBox="1">
              <a:spLocks noChangeArrowheads="1"/>
            </p:cNvSpPr>
            <p:nvPr/>
          </p:nvSpPr>
          <p:spPr>
            <a:xfrm>
              <a:off x="457200" y="274638"/>
              <a:ext cx="7772400" cy="563562"/>
            </a:xfrm>
            <a:prstGeom prst="rect">
              <a:avLst/>
            </a:prstGeom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lIns="91440" tIns="45720" rIns="91440" bIns="45720" rtlCol="0" anchor="ctr">
              <a:normAutofit fontScale="92500"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HỆ THỨC LƯỢNG TRONG TAM GIÁC VUÔNG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457200" y="1371600"/>
              <a:ext cx="3408305" cy="76944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sz="2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Hệ</a:t>
              </a:r>
              <a:r>
                <a:rPr lang="en-US" sz="2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US" sz="2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cạnh</a:t>
              </a:r>
              <a:r>
                <a:rPr lang="en-US" sz="2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2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r>
                <a:rPr lang="en-US" sz="2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cao</a:t>
              </a:r>
              <a:r>
                <a:rPr lang="en-US" sz="2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tam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giác</a:t>
              </a:r>
              <a:r>
                <a:rPr lang="en-US" sz="2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vuông</a:t>
              </a:r>
              <a:endPara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3993813" y="1447800"/>
              <a:ext cx="2170787" cy="76944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/>
              <a:r>
                <a:rPr lang="en-US" sz="2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Tỉ</a:t>
              </a:r>
              <a:r>
                <a:rPr lang="en-US" sz="2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lượng</a:t>
              </a:r>
              <a:r>
                <a:rPr lang="en-US" sz="2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giác</a:t>
              </a:r>
              <a:r>
                <a:rPr lang="en-US" sz="2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ctr"/>
              <a:r>
                <a:rPr lang="en-US" sz="2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góc</a:t>
              </a:r>
              <a:r>
                <a:rPr lang="en-US" sz="2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nhọn</a:t>
              </a:r>
              <a:endPara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6645569" y="1371600"/>
              <a:ext cx="2204451" cy="769441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/>
              <a:r>
                <a:rPr lang="en-US" sz="2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Hệ</a:t>
              </a:r>
              <a:r>
                <a:rPr lang="en-US" sz="2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US" sz="2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cạnh</a:t>
              </a:r>
              <a:r>
                <a:rPr lang="en-US" sz="2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ctr"/>
              <a:r>
                <a:rPr lang="en-US" sz="2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góc</a:t>
              </a:r>
              <a:r>
                <a:rPr lang="en-US" sz="2200" b="1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sp>
          <p:nvSpPr>
            <p:cNvPr id="11" name="Line 57"/>
            <p:cNvSpPr>
              <a:spLocks noChangeShapeType="1"/>
            </p:cNvSpPr>
            <p:nvPr/>
          </p:nvSpPr>
          <p:spPr bwMode="auto">
            <a:xfrm flipH="1">
              <a:off x="1752600" y="819150"/>
              <a:ext cx="25908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58"/>
            <p:cNvSpPr>
              <a:spLocks noChangeShapeType="1"/>
            </p:cNvSpPr>
            <p:nvPr/>
          </p:nvSpPr>
          <p:spPr bwMode="auto">
            <a:xfrm>
              <a:off x="4267200" y="838200"/>
              <a:ext cx="7620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59"/>
            <p:cNvSpPr>
              <a:spLocks noChangeShapeType="1"/>
            </p:cNvSpPr>
            <p:nvPr/>
          </p:nvSpPr>
          <p:spPr bwMode="auto">
            <a:xfrm>
              <a:off x="4245429" y="819150"/>
              <a:ext cx="34290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185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73" name="Object 25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4724400" y="1138238"/>
          <a:ext cx="1066800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0" name="Equation" r:id="rId3" imgW="596880" imgH="393480" progId="Equation.DSMT4">
                  <p:embed/>
                </p:oleObj>
              </mc:Choice>
              <mc:Fallback>
                <p:oleObj name="Equation" r:id="rId3" imgW="5968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138238"/>
                        <a:ext cx="1066800" cy="70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5" name="Object 2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019800" y="1123950"/>
          <a:ext cx="1370013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1" name="Equation" r:id="rId5" imgW="711000" imgH="393480" progId="Equation.DSMT4">
                  <p:embed/>
                </p:oleObj>
              </mc:Choice>
              <mc:Fallback>
                <p:oleObj name="Equation" r:id="rId5" imgW="7110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123950"/>
                        <a:ext cx="1370013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7" name="Object 29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648200" y="1847850"/>
          <a:ext cx="129540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2" name="Equation" r:id="rId7" imgW="736560" imgH="393480" progId="Equation.DSMT4">
                  <p:embed/>
                </p:oleObj>
              </mc:Choice>
              <mc:Fallback>
                <p:oleObj name="Equation" r:id="rId7" imgW="736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847850"/>
                        <a:ext cx="1295400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28600" y="238125"/>
            <a:ext cx="26388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thuyết</a:t>
            </a:r>
            <a:endParaRPr lang="en-US" sz="24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81000" y="771525"/>
            <a:ext cx="40909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buFontTx/>
              <a:buAutoNum type="arabicPeriod"/>
            </a:pP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2200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928813"/>
            <a:ext cx="2219325" cy="180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457200" y="1800225"/>
          <a:ext cx="24606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" name="Equation" r:id="rId10" imgW="1371600" imgH="228600" progId="Equation.DSMT4">
                  <p:embed/>
                </p:oleObj>
              </mc:Choice>
              <mc:Fallback>
                <p:oleObj name="Equation" r:id="rId10" imgW="13716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800225"/>
                        <a:ext cx="2460625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404813" y="2251075"/>
          <a:ext cx="144145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4" name="Equation" r:id="rId12" imgW="736560" imgH="228600" progId="Equation.DSMT4">
                  <p:embed/>
                </p:oleObj>
              </mc:Choice>
              <mc:Fallback>
                <p:oleObj name="Equation" r:id="rId12" imgW="7365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3" y="2251075"/>
                        <a:ext cx="1441450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338138" y="3116263"/>
          <a:ext cx="1870075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5" name="Equation" r:id="rId14" imgW="1028520" imgH="393480" progId="Equation.DSMT4">
                  <p:embed/>
                </p:oleObj>
              </mc:Choice>
              <mc:Fallback>
                <p:oleObj name="Equation" r:id="rId14" imgW="10285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138" y="3116263"/>
                        <a:ext cx="1870075" cy="71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414338" y="2779713"/>
          <a:ext cx="12954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6" name="Equation" r:id="rId16" imgW="723600" imgH="203040" progId="Equation.DSMT4">
                  <p:embed/>
                </p:oleObj>
              </mc:Choice>
              <mc:Fallback>
                <p:oleObj name="Equation" r:id="rId16" imgW="723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8" y="2779713"/>
                        <a:ext cx="12954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66" name="Group 18"/>
          <p:cNvGrpSpPr>
            <a:grpSpLocks/>
          </p:cNvGrpSpPr>
          <p:nvPr/>
        </p:nvGrpSpPr>
        <p:grpSpPr bwMode="auto">
          <a:xfrm>
            <a:off x="295275" y="3798888"/>
            <a:ext cx="3676650" cy="465137"/>
            <a:chOff x="444" y="3298"/>
            <a:chExt cx="2316" cy="293"/>
          </a:xfrm>
        </p:grpSpPr>
        <p:graphicFrame>
          <p:nvGraphicFramePr>
            <p:cNvPr id="2063" name="Object 15"/>
            <p:cNvGraphicFramePr>
              <a:graphicFrameLocks noChangeAspect="1"/>
            </p:cNvGraphicFramePr>
            <p:nvPr/>
          </p:nvGraphicFramePr>
          <p:xfrm>
            <a:off x="444" y="3298"/>
            <a:ext cx="1140" cy="2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17" name="Equation" r:id="rId18" imgW="888840" imgH="228600" progId="Equation.DSMT4">
                    <p:embed/>
                  </p:oleObj>
                </mc:Choice>
                <mc:Fallback>
                  <p:oleObj name="Equation" r:id="rId18" imgW="88884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4" y="3298"/>
                          <a:ext cx="1140" cy="2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65" name="Text Box 17"/>
            <p:cNvSpPr txBox="1">
              <a:spLocks noChangeArrowheads="1"/>
            </p:cNvSpPr>
            <p:nvPr/>
          </p:nvSpPr>
          <p:spPr bwMode="auto">
            <a:xfrm>
              <a:off x="1536" y="3327"/>
              <a:ext cx="122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>
                  <a:latin typeface="Times New Roman" pitchFamily="18" charset="0"/>
                  <a:cs typeface="Times New Roman" pitchFamily="18" charset="0"/>
                </a:rPr>
                <a:t>(Định lí Pi-ta-go)</a:t>
              </a:r>
            </a:p>
          </p:txBody>
        </p:sp>
      </p:grp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4572000" y="1447800"/>
            <a:ext cx="0" cy="541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4648200" y="714375"/>
            <a:ext cx="384968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nhọn</a:t>
            </a:r>
            <a:endParaRPr lang="en-US" sz="2200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72" name="Picture 24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6638" y="1152525"/>
            <a:ext cx="165735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079" name="Object 31"/>
          <p:cNvGraphicFramePr>
            <a:graphicFrameLocks noChangeAspect="1"/>
          </p:cNvGraphicFramePr>
          <p:nvPr/>
        </p:nvGraphicFramePr>
        <p:xfrm>
          <a:off x="6019800" y="1881188"/>
          <a:ext cx="1066800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8" name="Equation" r:id="rId21" imgW="571320" imgH="393480" progId="Equation.DSMT4">
                  <p:embed/>
                </p:oleObj>
              </mc:Choice>
              <mc:Fallback>
                <p:oleObj name="Equation" r:id="rId21" imgW="571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881188"/>
                        <a:ext cx="1066800" cy="735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4700588" y="3733800"/>
            <a:ext cx="315753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2084" name="Object 36"/>
          <p:cNvGraphicFramePr>
            <a:graphicFrameLocks noChangeAspect="1"/>
          </p:cNvGraphicFramePr>
          <p:nvPr/>
        </p:nvGraphicFramePr>
        <p:xfrm>
          <a:off x="4876800" y="4165600"/>
          <a:ext cx="1600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9" name="Equation" r:id="rId23" imgW="1002960" imgH="228600" progId="Equation.DSMT4">
                  <p:embed/>
                </p:oleObj>
              </mc:Choice>
              <mc:Fallback>
                <p:oleObj name="Equation" r:id="rId23" imgW="10029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165600"/>
                        <a:ext cx="1600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5" name="Text Box 37"/>
          <p:cNvSpPr txBox="1">
            <a:spLocks noChangeArrowheads="1"/>
          </p:cNvSpPr>
          <p:nvPr/>
        </p:nvSpPr>
        <p:spPr bwMode="auto">
          <a:xfrm>
            <a:off x="5241925" y="5599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4572000" y="4130675"/>
            <a:ext cx="4657725" cy="2368550"/>
            <a:chOff x="4572000" y="4130675"/>
            <a:chExt cx="4657725" cy="2368550"/>
          </a:xfrm>
        </p:grpSpPr>
        <p:pic>
          <p:nvPicPr>
            <p:cNvPr id="2083" name="Picture 35"/>
            <p:cNvPicPr>
              <a:picLocks noChangeAspect="1" noChangeArrowheads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62738" y="4130675"/>
              <a:ext cx="2566987" cy="185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86" name="Text Box 38"/>
            <p:cNvSpPr txBox="1">
              <a:spLocks noChangeArrowheads="1"/>
            </p:cNvSpPr>
            <p:nvPr/>
          </p:nvSpPr>
          <p:spPr bwMode="auto">
            <a:xfrm>
              <a:off x="4584700" y="4613275"/>
              <a:ext cx="22510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b = </a:t>
              </a:r>
              <a:r>
                <a:rPr lang="en-US" sz="2000" b="1" dirty="0" err="1">
                  <a:latin typeface="Times New Roman" pitchFamily="18" charset="0"/>
                  <a:cs typeface="Times New Roman" pitchFamily="18" charset="0"/>
                </a:rPr>
                <a:t>a.sinB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sz="2000" b="1" dirty="0" err="1">
                  <a:latin typeface="Times New Roman" pitchFamily="18" charset="0"/>
                  <a:cs typeface="Times New Roman" pitchFamily="18" charset="0"/>
                </a:rPr>
                <a:t>a.cosC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87" name="Text Box 39"/>
            <p:cNvSpPr txBox="1">
              <a:spLocks noChangeArrowheads="1"/>
            </p:cNvSpPr>
            <p:nvPr/>
          </p:nvSpPr>
          <p:spPr bwMode="auto">
            <a:xfrm>
              <a:off x="4572000" y="5632450"/>
              <a:ext cx="22510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b = </a:t>
              </a:r>
              <a:r>
                <a:rPr lang="en-US" sz="2000" b="1" dirty="0" err="1">
                  <a:latin typeface="Times New Roman" pitchFamily="18" charset="0"/>
                  <a:cs typeface="Times New Roman" pitchFamily="18" charset="0"/>
                </a:rPr>
                <a:t>c.tanB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sz="2000" b="1" dirty="0" err="1">
                  <a:latin typeface="Times New Roman" pitchFamily="18" charset="0"/>
                  <a:cs typeface="Times New Roman" pitchFamily="18" charset="0"/>
                </a:rPr>
                <a:t>c.cotC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88" name="Text Box 40"/>
            <p:cNvSpPr txBox="1">
              <a:spLocks noChangeArrowheads="1"/>
            </p:cNvSpPr>
            <p:nvPr/>
          </p:nvSpPr>
          <p:spPr bwMode="auto">
            <a:xfrm>
              <a:off x="4572000" y="6102350"/>
              <a:ext cx="227965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c = b.tanC = b.cotB</a:t>
              </a:r>
            </a:p>
          </p:txBody>
        </p:sp>
        <p:sp>
          <p:nvSpPr>
            <p:cNvPr id="2089" name="Text Box 41"/>
            <p:cNvSpPr txBox="1">
              <a:spLocks noChangeArrowheads="1"/>
            </p:cNvSpPr>
            <p:nvPr/>
          </p:nvSpPr>
          <p:spPr bwMode="auto">
            <a:xfrm>
              <a:off x="4572000" y="5108575"/>
              <a:ext cx="22225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c = a.sinC = a.cosB</a:t>
              </a:r>
            </a:p>
          </p:txBody>
        </p:sp>
      </p:grpSp>
      <p:sp>
        <p:nvSpPr>
          <p:cNvPr id="2093" name="Text Box 45"/>
          <p:cNvSpPr txBox="1">
            <a:spLocks noChangeArrowheads="1"/>
          </p:cNvSpPr>
          <p:nvPr/>
        </p:nvSpPr>
        <p:spPr bwMode="auto">
          <a:xfrm>
            <a:off x="4648200" y="2971800"/>
            <a:ext cx="34448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sinB = cosC  ;  cosB = sinC</a:t>
            </a:r>
          </a:p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tanB = cotC  ;  cotB = tanC</a:t>
            </a:r>
          </a:p>
        </p:txBody>
      </p:sp>
      <p:grpSp>
        <p:nvGrpSpPr>
          <p:cNvPr id="2095" name="Group 47"/>
          <p:cNvGrpSpPr>
            <a:grpSpLocks/>
          </p:cNvGrpSpPr>
          <p:nvPr/>
        </p:nvGrpSpPr>
        <p:grpSpPr bwMode="auto">
          <a:xfrm>
            <a:off x="4579938" y="2497138"/>
            <a:ext cx="2286000" cy="438150"/>
            <a:chOff x="2885" y="1588"/>
            <a:chExt cx="1440" cy="276"/>
          </a:xfrm>
        </p:grpSpPr>
        <p:graphicFrame>
          <p:nvGraphicFramePr>
            <p:cNvPr id="2092" name="Object 4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13193657"/>
                </p:ext>
              </p:extLst>
            </p:nvPr>
          </p:nvGraphicFramePr>
          <p:xfrm>
            <a:off x="2885" y="1588"/>
            <a:ext cx="859" cy="2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20" name="Equation" r:id="rId26" imgW="901440" imgH="253800" progId="Equation.DSMT4">
                    <p:embed/>
                  </p:oleObj>
                </mc:Choice>
                <mc:Fallback>
                  <p:oleObj name="Equation" r:id="rId26" imgW="901440" imgH="253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5" y="1588"/>
                          <a:ext cx="859" cy="2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94" name="Text Box 46"/>
            <p:cNvSpPr txBox="1">
              <a:spLocks noChangeArrowheads="1"/>
            </p:cNvSpPr>
            <p:nvPr/>
          </p:nvSpPr>
          <p:spPr bwMode="auto">
            <a:xfrm>
              <a:off x="3819" y="1614"/>
              <a:ext cx="50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 </a:t>
              </a:r>
              <a:r>
                <a:rPr lang="en-US" sz="2000">
                  <a:latin typeface="Times New Roman" pitchFamily="18" charset="0"/>
                  <a:cs typeface="Times New Roman" pitchFamily="18" charset="0"/>
                </a:rPr>
                <a:t>ta có:</a:t>
              </a:r>
            </a:p>
          </p:txBody>
        </p:sp>
      </p:grpSp>
      <p:sp>
        <p:nvSpPr>
          <p:cNvPr id="2096" name="Text Box 48"/>
          <p:cNvSpPr txBox="1">
            <a:spLocks noChangeArrowheads="1"/>
          </p:cNvSpPr>
          <p:nvPr/>
        </p:nvSpPr>
        <p:spPr bwMode="auto">
          <a:xfrm>
            <a:off x="228600" y="4167188"/>
            <a:ext cx="4243388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chât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2200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97" name="Text Box 49"/>
          <p:cNvSpPr txBox="1">
            <a:spLocks noChangeArrowheads="1"/>
          </p:cNvSpPr>
          <p:nvPr/>
        </p:nvSpPr>
        <p:spPr bwMode="auto">
          <a:xfrm>
            <a:off x="410368" y="4660900"/>
            <a:ext cx="2505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Ta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endParaRPr lang="el-GR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98" name="Object 50"/>
          <p:cNvGraphicFramePr>
            <a:graphicFrameLocks noChangeAspect="1"/>
          </p:cNvGraphicFramePr>
          <p:nvPr/>
        </p:nvGraphicFramePr>
        <p:xfrm>
          <a:off x="457200" y="5143500"/>
          <a:ext cx="27432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1" name="Equation" r:id="rId28" imgW="1612800" imgH="203040" progId="Equation.DSMT4">
                  <p:embed/>
                </p:oleObj>
              </mc:Choice>
              <mc:Fallback>
                <p:oleObj name="Equation" r:id="rId28" imgW="1612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143500"/>
                        <a:ext cx="2743200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" name="Object 51"/>
          <p:cNvGraphicFramePr>
            <a:graphicFrameLocks noChangeAspect="1"/>
          </p:cNvGraphicFramePr>
          <p:nvPr/>
        </p:nvGraphicFramePr>
        <p:xfrm>
          <a:off x="476250" y="5526088"/>
          <a:ext cx="19050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2" name="Equation" r:id="rId30" imgW="1041120" imgH="203040" progId="Equation.DSMT4">
                  <p:embed/>
                </p:oleObj>
              </mc:Choice>
              <mc:Fallback>
                <p:oleObj name="Equation" r:id="rId30" imgW="10411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5526088"/>
                        <a:ext cx="190500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0" name="Object 52"/>
          <p:cNvGraphicFramePr>
            <a:graphicFrameLocks noChangeAspect="1"/>
          </p:cNvGraphicFramePr>
          <p:nvPr/>
        </p:nvGraphicFramePr>
        <p:xfrm>
          <a:off x="447675" y="5972175"/>
          <a:ext cx="3048000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" name="Equation" r:id="rId32" imgW="1765080" imgH="393480" progId="Equation.DSMT4">
                  <p:embed/>
                </p:oleObj>
              </mc:Choice>
              <mc:Fallback>
                <p:oleObj name="Equation" r:id="rId32" imgW="1765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" y="5972175"/>
                        <a:ext cx="3048000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1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550660"/>
              </p:ext>
            </p:extLst>
          </p:nvPr>
        </p:nvGraphicFramePr>
        <p:xfrm>
          <a:off x="2747963" y="5599113"/>
          <a:ext cx="1512887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" name="Equation" r:id="rId34" imgW="825480" imgH="177480" progId="Equation.DSMT4">
                  <p:embed/>
                </p:oleObj>
              </mc:Choice>
              <mc:Fallback>
                <p:oleObj name="Equation" r:id="rId34" imgW="825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7963" y="5599113"/>
                        <a:ext cx="1512887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04" name="Group 56"/>
          <p:cNvGrpSpPr>
            <a:grpSpLocks/>
          </p:cNvGrpSpPr>
          <p:nvPr/>
        </p:nvGrpSpPr>
        <p:grpSpPr bwMode="auto">
          <a:xfrm>
            <a:off x="533400" y="1425575"/>
            <a:ext cx="3187700" cy="396875"/>
            <a:chOff x="336" y="898"/>
            <a:chExt cx="2008" cy="250"/>
          </a:xfrm>
        </p:grpSpPr>
        <p:sp>
          <p:nvSpPr>
            <p:cNvPr id="2102" name="Text Box 54"/>
            <p:cNvSpPr txBox="1">
              <a:spLocks noChangeArrowheads="1"/>
            </p:cNvSpPr>
            <p:nvPr/>
          </p:nvSpPr>
          <p:spPr bwMode="auto">
            <a:xfrm>
              <a:off x="336" y="898"/>
              <a:ext cx="142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∆ABC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vuông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tại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A ;</a:t>
              </a:r>
            </a:p>
          </p:txBody>
        </p:sp>
        <p:graphicFrame>
          <p:nvGraphicFramePr>
            <p:cNvPr id="2103" name="Object 55"/>
            <p:cNvGraphicFramePr>
              <a:graphicFrameLocks noChangeAspect="1"/>
            </p:cNvGraphicFramePr>
            <p:nvPr/>
          </p:nvGraphicFramePr>
          <p:xfrm>
            <a:off x="1720" y="952"/>
            <a:ext cx="624" cy="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25" name="Equation" r:id="rId36" imgW="634680" imgH="177480" progId="Equation.DSMT4">
                    <p:embed/>
                  </p:oleObj>
                </mc:Choice>
                <mc:Fallback>
                  <p:oleObj name="Equation" r:id="rId36" imgW="634680" imgH="177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0" y="952"/>
                          <a:ext cx="624" cy="1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1" name="Title 1"/>
          <p:cNvSpPr txBox="1">
            <a:spLocks/>
          </p:cNvSpPr>
          <p:nvPr/>
        </p:nvSpPr>
        <p:spPr bwMode="auto">
          <a:xfrm>
            <a:off x="2825070" y="172809"/>
            <a:ext cx="6096000" cy="609599"/>
          </a:xfrm>
          <a:prstGeom prst="rect">
            <a:avLst/>
          </a:prstGeom>
          <a:noFill/>
          <a:ln>
            <a:solidFill>
              <a:srgbClr val="FDEADA"/>
            </a:solidFill>
          </a:ln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I: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192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2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5" dur="2000"/>
                                        <p:tgtEl>
                                          <p:spTgt spid="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2000"/>
                                        <p:tgtEl>
                                          <p:spTgt spid="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5" dur="2000"/>
                                        <p:tgtEl>
                                          <p:spTgt spid="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0" dur="2000"/>
                                        <p:tgtEl>
                                          <p:spTgt spid="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  <p:bldP spid="2068" grpId="0"/>
      <p:bldP spid="2081" grpId="0"/>
      <p:bldP spid="2093" grpId="0"/>
      <p:bldP spid="2096" grpId="0"/>
      <p:bldP spid="209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135" name="Rectangle 47"/>
          <p:cNvSpPr>
            <a:spLocks noChangeArrowheads="1"/>
          </p:cNvSpPr>
          <p:nvPr/>
        </p:nvSpPr>
        <p:spPr bwMode="auto">
          <a:xfrm>
            <a:off x="816429" y="228600"/>
            <a:ext cx="6400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B. BÀI TẬP:</a:t>
            </a:r>
          </a:p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217136" name="Text Box 48"/>
          <p:cNvSpPr txBox="1">
            <a:spLocks noChangeArrowheads="1"/>
          </p:cNvSpPr>
          <p:nvPr/>
        </p:nvSpPr>
        <p:spPr bwMode="auto">
          <a:xfrm>
            <a:off x="21772" y="1216967"/>
            <a:ext cx="8763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1: Cho tam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AH.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b="1" dirty="0" smtClean="0">
                <a:latin typeface=".VnTime" pitchFamily="34" charset="0"/>
              </a:rPr>
              <a:t>: </a:t>
            </a:r>
            <a:endParaRPr lang="en-US" b="1" u="sng" dirty="0">
              <a:solidFill>
                <a:srgbClr val="FF0000"/>
              </a:solidFill>
              <a:latin typeface=".VnTime" pitchFamily="34" charset="0"/>
            </a:endParaRPr>
          </a:p>
        </p:txBody>
      </p:sp>
      <p:grpSp>
        <p:nvGrpSpPr>
          <p:cNvPr id="217137" name="Group 49"/>
          <p:cNvGrpSpPr>
            <a:grpSpLocks/>
          </p:cNvGrpSpPr>
          <p:nvPr/>
        </p:nvGrpSpPr>
        <p:grpSpPr bwMode="auto">
          <a:xfrm>
            <a:off x="1447800" y="1679575"/>
            <a:ext cx="6380163" cy="876300"/>
            <a:chOff x="960" y="747"/>
            <a:chExt cx="4019" cy="552"/>
          </a:xfrm>
        </p:grpSpPr>
        <p:graphicFrame>
          <p:nvGraphicFramePr>
            <p:cNvPr id="217138" name="Object 5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28559581"/>
                </p:ext>
              </p:extLst>
            </p:nvPr>
          </p:nvGraphicFramePr>
          <p:xfrm>
            <a:off x="960" y="747"/>
            <a:ext cx="1248" cy="2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42" name="Equation" r:id="rId3" imgW="1091880" imgH="228600" progId="Equation.DSMT4">
                    <p:embed/>
                  </p:oleObj>
                </mc:Choice>
                <mc:Fallback>
                  <p:oleObj name="Equation" r:id="rId3" imgW="10918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0" y="747"/>
                          <a:ext cx="1248" cy="26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7139" name="Object 5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42259815"/>
                </p:ext>
              </p:extLst>
            </p:nvPr>
          </p:nvGraphicFramePr>
          <p:xfrm>
            <a:off x="2359" y="768"/>
            <a:ext cx="118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43" name="Equation" r:id="rId5" imgW="1091880" imgH="228600" progId="Equation.DSMT4">
                    <p:embed/>
                  </p:oleObj>
                </mc:Choice>
                <mc:Fallback>
                  <p:oleObj name="Equation" r:id="rId5" imgW="10918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59" y="768"/>
                          <a:ext cx="1186" cy="2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7140" name="Object 5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09965299"/>
                </p:ext>
              </p:extLst>
            </p:nvPr>
          </p:nvGraphicFramePr>
          <p:xfrm>
            <a:off x="3853" y="768"/>
            <a:ext cx="1126" cy="2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44" name="Equation" r:id="rId7" imgW="1117440" imgH="228600" progId="Equation.DSMT4">
                    <p:embed/>
                  </p:oleObj>
                </mc:Choice>
                <mc:Fallback>
                  <p:oleObj name="Equation" r:id="rId7" imgW="111744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53" y="768"/>
                          <a:ext cx="1126" cy="2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7141" name="Object 5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67336571"/>
                </p:ext>
              </p:extLst>
            </p:nvPr>
          </p:nvGraphicFramePr>
          <p:xfrm>
            <a:off x="1495" y="1056"/>
            <a:ext cx="1186" cy="2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45" name="Equation" r:id="rId9" imgW="1117440" imgH="228600" progId="Equation.DSMT4">
                    <p:embed/>
                  </p:oleObj>
                </mc:Choice>
                <mc:Fallback>
                  <p:oleObj name="Equation" r:id="rId9" imgW="111744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95" y="1056"/>
                          <a:ext cx="1186" cy="2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7142" name="Object 5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91115796"/>
                </p:ext>
              </p:extLst>
            </p:nvPr>
          </p:nvGraphicFramePr>
          <p:xfrm>
            <a:off x="3216" y="1096"/>
            <a:ext cx="1248" cy="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46" name="Equation" r:id="rId11" imgW="1269720" imgH="203040" progId="Equation.DSMT4">
                    <p:embed/>
                  </p:oleObj>
                </mc:Choice>
                <mc:Fallback>
                  <p:oleObj name="Equation" r:id="rId11" imgW="1269720" imgH="2030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16" y="1096"/>
                          <a:ext cx="1248" cy="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7143" name="Oval 55"/>
          <p:cNvSpPr>
            <a:spLocks noChangeArrowheads="1"/>
          </p:cNvSpPr>
          <p:nvPr/>
        </p:nvSpPr>
        <p:spPr bwMode="auto">
          <a:xfrm>
            <a:off x="2209800" y="2174875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800">
                <a:latin typeface="Arial" charset="0"/>
              </a:rPr>
              <a:t>D</a:t>
            </a:r>
          </a:p>
        </p:txBody>
      </p:sp>
      <p:sp>
        <p:nvSpPr>
          <p:cNvPr id="217144" name="Text Box 56"/>
          <p:cNvSpPr txBox="1">
            <a:spLocks noChangeArrowheads="1"/>
          </p:cNvSpPr>
          <p:nvPr/>
        </p:nvSpPr>
        <p:spPr bwMode="auto">
          <a:xfrm>
            <a:off x="21772" y="2667000"/>
            <a:ext cx="9144000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2: Cho tam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A, AB = 5cm, BC = 6,25 cm,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AD.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(D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BC).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BD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b="1" dirty="0" smtClean="0">
                <a:latin typeface=".VnTime" pitchFamily="34" charset="0"/>
              </a:rPr>
              <a:t>  </a:t>
            </a:r>
          </a:p>
        </p:txBody>
      </p:sp>
      <p:sp>
        <p:nvSpPr>
          <p:cNvPr id="217145" name="Text Box 57"/>
          <p:cNvSpPr txBox="1">
            <a:spLocks noChangeArrowheads="1"/>
          </p:cNvSpPr>
          <p:nvPr/>
        </p:nvSpPr>
        <p:spPr bwMode="auto">
          <a:xfrm>
            <a:off x="838200" y="3411537"/>
            <a:ext cx="7543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dirty="0">
                <a:latin typeface=".VnTime" pitchFamily="34" charset="0"/>
              </a:rPr>
              <a:t>A.  </a:t>
            </a:r>
            <a:r>
              <a:rPr lang="en-US" sz="1800" dirty="0" smtClean="0">
                <a:latin typeface=".VnTime" pitchFamily="34" charset="0"/>
              </a:rPr>
              <a:t> </a:t>
            </a:r>
            <a:r>
              <a:rPr lang="en-US" sz="2000" dirty="0" smtClean="0">
                <a:latin typeface=".VnTime" pitchFamily="34" charset="0"/>
              </a:rPr>
              <a:t>4 </a:t>
            </a:r>
            <a:r>
              <a:rPr lang="en-US" sz="2000" dirty="0">
                <a:latin typeface=".VnTime" pitchFamily="34" charset="0"/>
              </a:rPr>
              <a:t>cm		 B. 5 cm		    C. 6 cm	       D. 5,5 cm           </a:t>
            </a:r>
          </a:p>
        </p:txBody>
      </p:sp>
      <p:sp>
        <p:nvSpPr>
          <p:cNvPr id="217146" name="Oval 58"/>
          <p:cNvSpPr>
            <a:spLocks noChangeArrowheads="1"/>
          </p:cNvSpPr>
          <p:nvPr/>
        </p:nvSpPr>
        <p:spPr bwMode="auto">
          <a:xfrm>
            <a:off x="849086" y="3411537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800" dirty="0">
                <a:latin typeface="Arial" charset="0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1772" y="3990789"/>
            <a:ext cx="8763000" cy="1041586"/>
            <a:chOff x="21772" y="3990789"/>
            <a:chExt cx="8763000" cy="1041586"/>
          </a:xfrm>
        </p:grpSpPr>
        <p:sp>
          <p:nvSpPr>
            <p:cNvPr id="217148" name="Text Box 60"/>
            <p:cNvSpPr txBox="1">
              <a:spLocks noChangeArrowheads="1"/>
            </p:cNvSpPr>
            <p:nvPr/>
          </p:nvSpPr>
          <p:spPr bwMode="auto">
            <a:xfrm>
              <a:off x="21772" y="3990789"/>
              <a:ext cx="8763000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b="1" dirty="0" err="1" smtClean="0"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>
                  <a:latin typeface="Times New Roman" pitchFamily="18" charset="0"/>
                  <a:cs typeface="Times New Roman" pitchFamily="18" charset="0"/>
                </a:rPr>
                <a:t>3: Cho tam </a:t>
              </a:r>
              <a:r>
                <a:rPr lang="en-US" b="1" dirty="0" err="1">
                  <a:latin typeface="Times New Roman" pitchFamily="18" charset="0"/>
                  <a:cs typeface="Times New Roman" pitchFamily="18" charset="0"/>
                </a:rPr>
                <a:t>giác</a:t>
              </a:r>
              <a:r>
                <a:rPr lang="en-US" b="1" dirty="0">
                  <a:latin typeface="Times New Roman" pitchFamily="18" charset="0"/>
                  <a:cs typeface="Times New Roman" pitchFamily="18" charset="0"/>
                </a:rPr>
                <a:t> ABC </a:t>
              </a:r>
              <a:r>
                <a:rPr lang="en-US" b="1" dirty="0" err="1">
                  <a:latin typeface="Times New Roman" pitchFamily="18" charset="0"/>
                  <a:cs typeface="Times New Roman" pitchFamily="18" charset="0"/>
                </a:rPr>
                <a:t>vuông</a:t>
              </a:r>
              <a:r>
                <a:rPr lang="en-US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 smtClean="0">
                  <a:latin typeface="Times New Roman" pitchFamily="18" charset="0"/>
                  <a:cs typeface="Times New Roman" pitchFamily="18" charset="0"/>
                </a:rPr>
                <a:t>tại</a:t>
              </a:r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 C, </a:t>
              </a:r>
              <a:r>
                <a:rPr lang="en-US" b="1" dirty="0" err="1" smtClean="0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  AB = 8cm,  AC = 4cm. </a:t>
              </a:r>
              <a:r>
                <a:rPr lang="en-US" b="1" dirty="0" err="1" smtClean="0">
                  <a:latin typeface="Times New Roman" pitchFamily="18" charset="0"/>
                  <a:cs typeface="Times New Roman" pitchFamily="18" charset="0"/>
                </a:rPr>
                <a:t>Khi</a:t>
              </a:r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 smtClean="0"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 smtClean="0">
                  <a:latin typeface="Times New Roman" pitchFamily="18" charset="0"/>
                  <a:cs typeface="Times New Roman" pitchFamily="18" charset="0"/>
                </a:rPr>
                <a:t>góc</a:t>
              </a:r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  B </a:t>
              </a:r>
              <a:r>
                <a:rPr lang="en-US" b="1" dirty="0" err="1" smtClean="0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b="1" dirty="0" err="1" smtClean="0">
                  <a:latin typeface="Times New Roman" pitchFamily="18" charset="0"/>
                  <a:cs typeface="Times New Roman" pitchFamily="18" charset="0"/>
                </a:rPr>
                <a:t>đo</a:t>
              </a:r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b="1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b="1" dirty="0">
                <a:latin typeface=".VnTime" pitchFamily="34" charset="0"/>
              </a:endParaRPr>
            </a:p>
          </p:txBody>
        </p:sp>
        <p:grpSp>
          <p:nvGrpSpPr>
            <p:cNvPr id="217150" name="Group 62"/>
            <p:cNvGrpSpPr>
              <a:grpSpLocks/>
            </p:cNvGrpSpPr>
            <p:nvPr/>
          </p:nvGrpSpPr>
          <p:grpSpPr bwMode="auto">
            <a:xfrm>
              <a:off x="857250" y="4575175"/>
              <a:ext cx="6610350" cy="457200"/>
              <a:chOff x="540" y="2448"/>
              <a:chExt cx="4164" cy="288"/>
            </a:xfrm>
          </p:grpSpPr>
          <p:graphicFrame>
            <p:nvGraphicFramePr>
              <p:cNvPr id="217151" name="Object 6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530598345"/>
                  </p:ext>
                </p:extLst>
              </p:nvPr>
            </p:nvGraphicFramePr>
            <p:xfrm>
              <a:off x="540" y="2481"/>
              <a:ext cx="468" cy="25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347" name="Equation" r:id="rId13" imgW="419040" imgH="228600" progId="Equation.DSMT4">
                      <p:embed/>
                    </p:oleObj>
                  </mc:Choice>
                  <mc:Fallback>
                    <p:oleObj name="Equation" r:id="rId13" imgW="419040" imgH="2286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40" y="2481"/>
                            <a:ext cx="468" cy="25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17152" name="Object 64"/>
              <p:cNvGraphicFramePr>
                <a:graphicFrameLocks noChangeAspect="1"/>
              </p:cNvGraphicFramePr>
              <p:nvPr/>
            </p:nvGraphicFramePr>
            <p:xfrm>
              <a:off x="1740" y="2448"/>
              <a:ext cx="468" cy="25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348" name="Equation" r:id="rId15" imgW="419040" imgH="228600" progId="Equation.DSMT4">
                      <p:embed/>
                    </p:oleObj>
                  </mc:Choice>
                  <mc:Fallback>
                    <p:oleObj name="Equation" r:id="rId15" imgW="419040" imgH="2286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40" y="2448"/>
                            <a:ext cx="468" cy="25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17153" name="Object 6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397653156"/>
                  </p:ext>
                </p:extLst>
              </p:nvPr>
            </p:nvGraphicFramePr>
            <p:xfrm>
              <a:off x="2995" y="2448"/>
              <a:ext cx="454" cy="25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349" name="Equation" r:id="rId17" imgW="406080" imgH="228600" progId="Equation.DSMT4">
                      <p:embed/>
                    </p:oleObj>
                  </mc:Choice>
                  <mc:Fallback>
                    <p:oleObj name="Equation" r:id="rId17" imgW="406080" imgH="2286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95" y="2448"/>
                            <a:ext cx="454" cy="25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17154" name="Object 6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815539052"/>
                  </p:ext>
                </p:extLst>
              </p:nvPr>
            </p:nvGraphicFramePr>
            <p:xfrm>
              <a:off x="4236" y="2448"/>
              <a:ext cx="468" cy="25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350" name="Equation" r:id="rId19" imgW="419040" imgH="228600" progId="Equation.DSMT4">
                      <p:embed/>
                    </p:oleObj>
                  </mc:Choice>
                  <mc:Fallback>
                    <p:oleObj name="Equation" r:id="rId19" imgW="419040" imgH="2286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0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236" y="2448"/>
                            <a:ext cx="468" cy="25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217155" name="Text Box 67"/>
          <p:cNvSpPr txBox="1">
            <a:spLocks noChangeArrowheads="1"/>
          </p:cNvSpPr>
          <p:nvPr/>
        </p:nvSpPr>
        <p:spPr bwMode="auto">
          <a:xfrm>
            <a:off x="76200" y="5105400"/>
            <a:ext cx="73152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4: Cho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cm).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x, y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>
              <a:latin typeface=".VnTime" pitchFamily="34" charset="0"/>
            </a:endParaRPr>
          </a:p>
        </p:txBody>
      </p:sp>
      <p:grpSp>
        <p:nvGrpSpPr>
          <p:cNvPr id="217156" name="Group 68"/>
          <p:cNvGrpSpPr>
            <a:grpSpLocks/>
          </p:cNvGrpSpPr>
          <p:nvPr/>
        </p:nvGrpSpPr>
        <p:grpSpPr bwMode="auto">
          <a:xfrm>
            <a:off x="3276600" y="5641975"/>
            <a:ext cx="5105400" cy="779463"/>
            <a:chOff x="2064" y="3120"/>
            <a:chExt cx="3216" cy="491"/>
          </a:xfrm>
        </p:grpSpPr>
        <p:sp>
          <p:nvSpPr>
            <p:cNvPr id="217157" name="Text Box 69"/>
            <p:cNvSpPr txBox="1">
              <a:spLocks noChangeArrowheads="1"/>
            </p:cNvSpPr>
            <p:nvPr/>
          </p:nvSpPr>
          <p:spPr bwMode="auto">
            <a:xfrm>
              <a:off x="2064" y="3120"/>
              <a:ext cx="3216" cy="4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800" b="1" dirty="0">
                  <a:latin typeface=".VnTime" pitchFamily="34" charset="0"/>
                </a:rPr>
                <a:t>A. x = 3; y = 3                    B. x = 2; y = 3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1800" b="1" dirty="0">
                  <a:latin typeface=".VnTime" pitchFamily="34" charset="0"/>
                </a:rPr>
                <a:t>C. x =         ; y = 3              D. x = 3;y = </a:t>
              </a:r>
            </a:p>
          </p:txBody>
        </p:sp>
        <p:graphicFrame>
          <p:nvGraphicFramePr>
            <p:cNvPr id="217158" name="Object 70"/>
            <p:cNvGraphicFramePr>
              <a:graphicFrameLocks noChangeAspect="1"/>
            </p:cNvGraphicFramePr>
            <p:nvPr/>
          </p:nvGraphicFramePr>
          <p:xfrm>
            <a:off x="2496" y="3360"/>
            <a:ext cx="240" cy="2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1" name="Equation" r:id="rId21" imgW="304560" imgH="215640" progId="Equation.DSMT4">
                    <p:embed/>
                  </p:oleObj>
                </mc:Choice>
                <mc:Fallback>
                  <p:oleObj name="Equation" r:id="rId21" imgW="304560" imgH="2156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6" y="3360"/>
                          <a:ext cx="240" cy="2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7159" name="Object 71"/>
            <p:cNvGraphicFramePr>
              <a:graphicFrameLocks noChangeAspect="1"/>
            </p:cNvGraphicFramePr>
            <p:nvPr/>
          </p:nvGraphicFramePr>
          <p:xfrm>
            <a:off x="4464" y="3360"/>
            <a:ext cx="240" cy="2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2" name="Equation" r:id="rId23" imgW="304560" imgH="215640" progId="Equation.DSMT4">
                    <p:embed/>
                  </p:oleObj>
                </mc:Choice>
                <mc:Fallback>
                  <p:oleObj name="Equation" r:id="rId23" imgW="304560" imgH="2156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64" y="3360"/>
                          <a:ext cx="240" cy="2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7160" name="Oval 72"/>
          <p:cNvSpPr>
            <a:spLocks noChangeArrowheads="1"/>
          </p:cNvSpPr>
          <p:nvPr/>
        </p:nvSpPr>
        <p:spPr bwMode="auto">
          <a:xfrm>
            <a:off x="2667000" y="4575175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217161" name="Oval 73"/>
          <p:cNvSpPr>
            <a:spLocks noChangeArrowheads="1"/>
          </p:cNvSpPr>
          <p:nvPr/>
        </p:nvSpPr>
        <p:spPr bwMode="auto">
          <a:xfrm>
            <a:off x="3200400" y="6099175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800" dirty="0">
                <a:latin typeface="Arial" charset="0"/>
              </a:rPr>
              <a:t>C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068388" y="5641975"/>
            <a:ext cx="1446212" cy="1216025"/>
            <a:chOff x="1068388" y="5641975"/>
            <a:chExt cx="1446212" cy="1216025"/>
          </a:xfrm>
        </p:grpSpPr>
        <p:sp>
          <p:nvSpPr>
            <p:cNvPr id="217163" name="AutoShape 75"/>
            <p:cNvSpPr>
              <a:spLocks noChangeArrowheads="1"/>
            </p:cNvSpPr>
            <p:nvPr/>
          </p:nvSpPr>
          <p:spPr bwMode="auto">
            <a:xfrm rot="8601845">
              <a:off x="1068388" y="5943600"/>
              <a:ext cx="1298575" cy="914400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164" name="Freeform 76"/>
            <p:cNvSpPr>
              <a:spLocks/>
            </p:cNvSpPr>
            <p:nvPr/>
          </p:nvSpPr>
          <p:spPr bwMode="auto">
            <a:xfrm>
              <a:off x="1152525" y="6267450"/>
              <a:ext cx="26987" cy="146050"/>
            </a:xfrm>
            <a:custGeom>
              <a:avLst/>
              <a:gdLst>
                <a:gd name="T0" fmla="*/ 0 w 17"/>
                <a:gd name="T1" fmla="*/ 0 h 92"/>
                <a:gd name="T2" fmla="*/ 11 w 17"/>
                <a:gd name="T3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7" h="92">
                  <a:moveTo>
                    <a:pt x="0" y="0"/>
                  </a:moveTo>
                  <a:cubicBezTo>
                    <a:pt x="17" y="52"/>
                    <a:pt x="11" y="22"/>
                    <a:pt x="11" y="92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217165" name="Object 7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80437984"/>
                </p:ext>
              </p:extLst>
            </p:nvPr>
          </p:nvGraphicFramePr>
          <p:xfrm>
            <a:off x="1219200" y="6118225"/>
            <a:ext cx="381000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3" name="Equation" r:id="rId24" imgW="253800" imgH="190440" progId="Equation.DSMT4">
                    <p:embed/>
                  </p:oleObj>
                </mc:Choice>
                <mc:Fallback>
                  <p:oleObj name="Equation" r:id="rId24" imgW="253800" imgH="1904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19200" y="6118225"/>
                          <a:ext cx="381000" cy="2857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7166" name="Text Box 78"/>
            <p:cNvSpPr txBox="1">
              <a:spLocks noChangeArrowheads="1"/>
            </p:cNvSpPr>
            <p:nvPr/>
          </p:nvSpPr>
          <p:spPr bwMode="auto">
            <a:xfrm>
              <a:off x="1219200" y="5718175"/>
              <a:ext cx="304800" cy="4000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sp>
          <p:nvSpPr>
            <p:cNvPr id="217167" name="Text Box 79"/>
            <p:cNvSpPr txBox="1">
              <a:spLocks noChangeArrowheads="1"/>
            </p:cNvSpPr>
            <p:nvPr/>
          </p:nvSpPr>
          <p:spPr bwMode="auto">
            <a:xfrm>
              <a:off x="2286000" y="5641975"/>
              <a:ext cx="228600" cy="4000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y</a:t>
              </a:r>
            </a:p>
          </p:txBody>
        </p:sp>
        <p:sp>
          <p:nvSpPr>
            <p:cNvPr id="217168" name="Text Box 80"/>
            <p:cNvSpPr txBox="1">
              <a:spLocks noChangeArrowheads="1"/>
            </p:cNvSpPr>
            <p:nvPr/>
          </p:nvSpPr>
          <p:spPr bwMode="auto">
            <a:xfrm>
              <a:off x="1447800" y="6403975"/>
              <a:ext cx="838200" cy="4000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6 cm</a:t>
              </a:r>
            </a:p>
          </p:txBody>
        </p:sp>
        <p:grpSp>
          <p:nvGrpSpPr>
            <p:cNvPr id="217169" name="Group 81"/>
            <p:cNvGrpSpPr>
              <a:grpSpLocks/>
            </p:cNvGrpSpPr>
            <p:nvPr/>
          </p:nvGrpSpPr>
          <p:grpSpPr bwMode="auto">
            <a:xfrm rot="19208435">
              <a:off x="1905000" y="5678488"/>
              <a:ext cx="133350" cy="115888"/>
              <a:chOff x="2544" y="3744"/>
              <a:chExt cx="384" cy="384"/>
            </a:xfrm>
          </p:grpSpPr>
          <p:sp>
            <p:nvSpPr>
              <p:cNvPr id="217170" name="Line 82"/>
              <p:cNvSpPr>
                <a:spLocks noChangeShapeType="1"/>
              </p:cNvSpPr>
              <p:nvPr/>
            </p:nvSpPr>
            <p:spPr bwMode="auto">
              <a:xfrm>
                <a:off x="2544" y="3744"/>
                <a:ext cx="0" cy="3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171" name="Line 83"/>
              <p:cNvSpPr>
                <a:spLocks noChangeShapeType="1"/>
              </p:cNvSpPr>
              <p:nvPr/>
            </p:nvSpPr>
            <p:spPr bwMode="auto">
              <a:xfrm>
                <a:off x="2544" y="4128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19927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7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17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17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7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7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7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7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7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217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7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7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7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7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7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7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7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7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136" grpId="0"/>
      <p:bldP spid="217143" grpId="0" animBg="1"/>
      <p:bldP spid="217144" grpId="0"/>
      <p:bldP spid="217145" grpId="0"/>
      <p:bldP spid="217146" grpId="0" animBg="1"/>
      <p:bldP spid="217155" grpId="0"/>
      <p:bldP spid="217160" grpId="0" animBg="1"/>
      <p:bldP spid="21716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32766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/>
          </a:p>
        </p:txBody>
      </p:sp>
      <p:graphicFrame>
        <p:nvGraphicFramePr>
          <p:cNvPr id="24" name="Object 25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82158594"/>
              </p:ext>
            </p:extLst>
          </p:nvPr>
        </p:nvGraphicFramePr>
        <p:xfrm>
          <a:off x="4717028" y="4656592"/>
          <a:ext cx="1027040" cy="677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1" name="Equation" r:id="rId3" imgW="596880" imgH="393480" progId="Equation.DSMT4">
                  <p:embed/>
                </p:oleObj>
              </mc:Choice>
              <mc:Fallback>
                <p:oleObj name="Equation" r:id="rId3" imgW="5968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7028" y="4656592"/>
                        <a:ext cx="1027040" cy="6774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7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961709460"/>
              </p:ext>
            </p:extLst>
          </p:nvPr>
        </p:nvGraphicFramePr>
        <p:xfrm>
          <a:off x="6076040" y="4724400"/>
          <a:ext cx="1101214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2" name="Equation" r:id="rId5" imgW="711000" imgH="393480" progId="Equation.DSMT4">
                  <p:embed/>
                </p:oleObj>
              </mc:Choice>
              <mc:Fallback>
                <p:oleObj name="Equation" r:id="rId5" imgW="7110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6040" y="4724400"/>
                        <a:ext cx="1101214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9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039247814"/>
              </p:ext>
            </p:extLst>
          </p:nvPr>
        </p:nvGraphicFramePr>
        <p:xfrm>
          <a:off x="4696441" y="5334000"/>
          <a:ext cx="1170960" cy="6258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3" name="Equation" r:id="rId7" imgW="736560" imgH="393480" progId="Equation.DSMT4">
                  <p:embed/>
                </p:oleObj>
              </mc:Choice>
              <mc:Fallback>
                <p:oleObj name="Equation" r:id="rId7" imgW="736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6441" y="5334000"/>
                        <a:ext cx="1170960" cy="6258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4572000" y="728662"/>
            <a:ext cx="0" cy="5791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4743450" y="550862"/>
            <a:ext cx="4286250" cy="3492500"/>
            <a:chOff x="295275" y="771525"/>
            <a:chExt cx="4286250" cy="3492500"/>
          </a:xfrm>
        </p:grpSpPr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381000" y="771525"/>
              <a:ext cx="4090988" cy="76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buFontTx/>
                <a:buAutoNum type="arabicPeriod"/>
              </a:pPr>
              <a:r>
                <a:rPr lang="en-US" sz="2200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Hệ</a:t>
              </a:r>
              <a:r>
                <a:rPr lang="en-US" sz="2200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200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US" sz="2200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cạnh</a:t>
              </a:r>
              <a:r>
                <a:rPr lang="en-US" sz="2200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200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2200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cao</a:t>
              </a:r>
              <a:r>
                <a:rPr lang="en-US" sz="2200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r>
                <a:rPr lang="en-US" sz="2200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200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tam </a:t>
              </a:r>
              <a:r>
                <a:rPr lang="en-US" sz="2200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giác</a:t>
              </a:r>
              <a:r>
                <a:rPr lang="en-US" sz="2200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vuông</a:t>
              </a:r>
              <a:endPara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12" name="Picture 9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62200" y="1928813"/>
              <a:ext cx="2219325" cy="1809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aphicFrame>
          <p:nvGraphicFramePr>
            <p:cNvPr id="13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3462001"/>
                </p:ext>
              </p:extLst>
            </p:nvPr>
          </p:nvGraphicFramePr>
          <p:xfrm>
            <a:off x="457200" y="1800225"/>
            <a:ext cx="2460625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74" name="Equation" r:id="rId10" imgW="1371600" imgH="228600" progId="Equation.DSMT4">
                    <p:embed/>
                  </p:oleObj>
                </mc:Choice>
                <mc:Fallback>
                  <p:oleObj name="Equation" r:id="rId10" imgW="13716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7200" y="1800225"/>
                          <a:ext cx="2460625" cy="409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02813859"/>
                </p:ext>
              </p:extLst>
            </p:nvPr>
          </p:nvGraphicFramePr>
          <p:xfrm>
            <a:off x="404813" y="2251075"/>
            <a:ext cx="1441450" cy="446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75" name="Equation" r:id="rId12" imgW="736560" imgH="228600" progId="Equation.DSMT4">
                    <p:embed/>
                  </p:oleObj>
                </mc:Choice>
                <mc:Fallback>
                  <p:oleObj name="Equation" r:id="rId12" imgW="73656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4813" y="2251075"/>
                          <a:ext cx="1441450" cy="4460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8416454"/>
                </p:ext>
              </p:extLst>
            </p:nvPr>
          </p:nvGraphicFramePr>
          <p:xfrm>
            <a:off x="338138" y="3116263"/>
            <a:ext cx="1870075" cy="7159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76" name="Equation" r:id="rId14" imgW="1028520" imgH="393480" progId="Equation.DSMT4">
                    <p:embed/>
                  </p:oleObj>
                </mc:Choice>
                <mc:Fallback>
                  <p:oleObj name="Equation" r:id="rId14" imgW="102852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8138" y="3116263"/>
                          <a:ext cx="1870075" cy="7159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70997507"/>
                </p:ext>
              </p:extLst>
            </p:nvPr>
          </p:nvGraphicFramePr>
          <p:xfrm>
            <a:off x="414338" y="2779713"/>
            <a:ext cx="1295400" cy="365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77" name="Equation" r:id="rId16" imgW="723600" imgH="203040" progId="Equation.DSMT4">
                    <p:embed/>
                  </p:oleObj>
                </mc:Choice>
                <mc:Fallback>
                  <p:oleObj name="Equation" r:id="rId16" imgW="723600" imgH="2030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4338" y="2779713"/>
                          <a:ext cx="1295400" cy="3651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7" name="Group 18"/>
            <p:cNvGrpSpPr>
              <a:grpSpLocks/>
            </p:cNvGrpSpPr>
            <p:nvPr/>
          </p:nvGrpSpPr>
          <p:grpSpPr bwMode="auto">
            <a:xfrm>
              <a:off x="295275" y="3798888"/>
              <a:ext cx="3676650" cy="465137"/>
              <a:chOff x="444" y="3298"/>
              <a:chExt cx="2316" cy="293"/>
            </a:xfrm>
          </p:grpSpPr>
          <p:graphicFrame>
            <p:nvGraphicFramePr>
              <p:cNvPr id="18" name="Object 15"/>
              <p:cNvGraphicFramePr>
                <a:graphicFrameLocks noChangeAspect="1"/>
              </p:cNvGraphicFramePr>
              <p:nvPr/>
            </p:nvGraphicFramePr>
            <p:xfrm>
              <a:off x="444" y="3298"/>
              <a:ext cx="1140" cy="29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278" name="Equation" r:id="rId18" imgW="888840" imgH="228600" progId="Equation.DSMT4">
                      <p:embed/>
                    </p:oleObj>
                  </mc:Choice>
                  <mc:Fallback>
                    <p:oleObj name="Equation" r:id="rId18" imgW="888840" imgH="2286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44" y="3298"/>
                            <a:ext cx="1140" cy="29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9" name="Text Box 17"/>
              <p:cNvSpPr txBox="1">
                <a:spLocks noChangeArrowheads="1"/>
              </p:cNvSpPr>
              <p:nvPr/>
            </p:nvSpPr>
            <p:spPr bwMode="auto">
              <a:xfrm>
                <a:off x="1536" y="3327"/>
                <a:ext cx="122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latin typeface="Times New Roman" pitchFamily="18" charset="0"/>
                    <a:cs typeface="Times New Roman" pitchFamily="18" charset="0"/>
                  </a:rPr>
                  <a:t>(Định lí Pi-ta-go)</a:t>
                </a:r>
              </a:p>
            </p:txBody>
          </p:sp>
        </p:grpSp>
        <p:grpSp>
          <p:nvGrpSpPr>
            <p:cNvPr id="20" name="Group 56"/>
            <p:cNvGrpSpPr>
              <a:grpSpLocks/>
            </p:cNvGrpSpPr>
            <p:nvPr/>
          </p:nvGrpSpPr>
          <p:grpSpPr bwMode="auto">
            <a:xfrm>
              <a:off x="533400" y="1425575"/>
              <a:ext cx="3187700" cy="396875"/>
              <a:chOff x="336" y="898"/>
              <a:chExt cx="2008" cy="250"/>
            </a:xfrm>
          </p:grpSpPr>
          <p:sp>
            <p:nvSpPr>
              <p:cNvPr id="21" name="Text Box 54"/>
              <p:cNvSpPr txBox="1">
                <a:spLocks noChangeArrowheads="1"/>
              </p:cNvSpPr>
              <p:nvPr/>
            </p:nvSpPr>
            <p:spPr bwMode="auto">
              <a:xfrm>
                <a:off x="336" y="898"/>
                <a:ext cx="1423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∆ABC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vuông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tại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A ;</a:t>
                </a:r>
              </a:p>
            </p:txBody>
          </p:sp>
          <p:graphicFrame>
            <p:nvGraphicFramePr>
              <p:cNvPr id="22" name="Object 55"/>
              <p:cNvGraphicFramePr>
                <a:graphicFrameLocks noChangeAspect="1"/>
              </p:cNvGraphicFramePr>
              <p:nvPr/>
            </p:nvGraphicFramePr>
            <p:xfrm>
              <a:off x="1720" y="952"/>
              <a:ext cx="624" cy="1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279" name="Equation" r:id="rId20" imgW="634680" imgH="177480" progId="Equation.DSMT4">
                      <p:embed/>
                    </p:oleObj>
                  </mc:Choice>
                  <mc:Fallback>
                    <p:oleObj name="Equation" r:id="rId20" imgW="634680" imgH="17748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20" y="952"/>
                            <a:ext cx="624" cy="1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26" name="Text Box 20"/>
          <p:cNvSpPr txBox="1">
            <a:spLocks noChangeArrowheads="1"/>
          </p:cNvSpPr>
          <p:nvPr/>
        </p:nvSpPr>
        <p:spPr bwMode="auto">
          <a:xfrm>
            <a:off x="4688341" y="4229554"/>
            <a:ext cx="384968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nhọn</a:t>
            </a:r>
            <a:endParaRPr lang="en-US" sz="2200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" name="Picture 24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2813" y="4644720"/>
            <a:ext cx="165735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9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793564"/>
              </p:ext>
            </p:extLst>
          </p:nvPr>
        </p:nvGraphicFramePr>
        <p:xfrm>
          <a:off x="6205821" y="5410200"/>
          <a:ext cx="956979" cy="659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0" name="Equation" r:id="rId23" imgW="571320" imgH="393480" progId="Equation.DSMT4">
                  <p:embed/>
                </p:oleObj>
              </mc:Choice>
              <mc:Fallback>
                <p:oleObj name="Equation" r:id="rId23" imgW="571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5821" y="5410200"/>
                        <a:ext cx="956979" cy="6593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 Box 13"/>
          <p:cNvSpPr txBox="1">
            <a:spLocks noChangeArrowheads="1"/>
          </p:cNvSpPr>
          <p:nvPr/>
        </p:nvSpPr>
        <p:spPr bwMode="auto">
          <a:xfrm>
            <a:off x="152400" y="1069717"/>
            <a:ext cx="42672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1: Cho tam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AB = 6cm AC = 4,5cm, BC = 7,5 cm.</a:t>
            </a:r>
          </a:p>
          <a:p>
            <a:pPr marL="342900" indent="-342900" eaLnBrk="0" hangingPunct="0">
              <a:spcBef>
                <a:spcPct val="50000"/>
              </a:spcBef>
              <a:buAutoNum type="alphaLcParenR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minh tam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C.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AH (H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BC). 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AH, HB, HC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723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32766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546743" y="782189"/>
            <a:ext cx="0" cy="5791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4584497" y="550862"/>
            <a:ext cx="4286250" cy="3492500"/>
            <a:chOff x="295275" y="771525"/>
            <a:chExt cx="4286250" cy="3492500"/>
          </a:xfrm>
        </p:grpSpPr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381000" y="771525"/>
              <a:ext cx="4090988" cy="76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buFontTx/>
                <a:buAutoNum type="arabicPeriod"/>
              </a:pPr>
              <a:r>
                <a:rPr lang="en-US" sz="2200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Hệ</a:t>
              </a:r>
              <a:r>
                <a:rPr lang="en-US" sz="2200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200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US" sz="2200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cạnh</a:t>
              </a:r>
              <a:r>
                <a:rPr lang="en-US" sz="2200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200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2200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cao</a:t>
              </a:r>
              <a:r>
                <a:rPr lang="en-US" sz="2200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r>
                <a:rPr lang="en-US" sz="2200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200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tam </a:t>
              </a:r>
              <a:r>
                <a:rPr lang="en-US" sz="2200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giác</a:t>
              </a:r>
              <a:r>
                <a:rPr lang="en-US" sz="2200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vuông</a:t>
              </a:r>
              <a:endPara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12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62200" y="1928813"/>
              <a:ext cx="2219325" cy="1809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aphicFrame>
          <p:nvGraphicFramePr>
            <p:cNvPr id="13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42060862"/>
                </p:ext>
              </p:extLst>
            </p:nvPr>
          </p:nvGraphicFramePr>
          <p:xfrm>
            <a:off x="457200" y="1800225"/>
            <a:ext cx="2460625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25" name="Equation" r:id="rId4" imgW="1371600" imgH="228600" progId="Equation.DSMT4">
                    <p:embed/>
                  </p:oleObj>
                </mc:Choice>
                <mc:Fallback>
                  <p:oleObj name="Equation" r:id="rId4" imgW="13716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7200" y="1800225"/>
                          <a:ext cx="2460625" cy="409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55185199"/>
                </p:ext>
              </p:extLst>
            </p:nvPr>
          </p:nvGraphicFramePr>
          <p:xfrm>
            <a:off x="404813" y="2251075"/>
            <a:ext cx="1441450" cy="446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26" name="Equation" r:id="rId6" imgW="736560" imgH="228600" progId="Equation.DSMT4">
                    <p:embed/>
                  </p:oleObj>
                </mc:Choice>
                <mc:Fallback>
                  <p:oleObj name="Equation" r:id="rId6" imgW="73656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4813" y="2251075"/>
                          <a:ext cx="1441450" cy="4460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08517413"/>
                </p:ext>
              </p:extLst>
            </p:nvPr>
          </p:nvGraphicFramePr>
          <p:xfrm>
            <a:off x="338138" y="3116263"/>
            <a:ext cx="1870075" cy="7159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27" name="Equation" r:id="rId8" imgW="1028520" imgH="393480" progId="Equation.DSMT4">
                    <p:embed/>
                  </p:oleObj>
                </mc:Choice>
                <mc:Fallback>
                  <p:oleObj name="Equation" r:id="rId8" imgW="102852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8138" y="3116263"/>
                          <a:ext cx="1870075" cy="7159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53166262"/>
                </p:ext>
              </p:extLst>
            </p:nvPr>
          </p:nvGraphicFramePr>
          <p:xfrm>
            <a:off x="414338" y="2779713"/>
            <a:ext cx="1295400" cy="365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28" name="Equation" r:id="rId10" imgW="723600" imgH="203040" progId="Equation.DSMT4">
                    <p:embed/>
                  </p:oleObj>
                </mc:Choice>
                <mc:Fallback>
                  <p:oleObj name="Equation" r:id="rId10" imgW="723600" imgH="2030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4338" y="2779713"/>
                          <a:ext cx="1295400" cy="3651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7" name="Group 18"/>
            <p:cNvGrpSpPr>
              <a:grpSpLocks/>
            </p:cNvGrpSpPr>
            <p:nvPr/>
          </p:nvGrpSpPr>
          <p:grpSpPr bwMode="auto">
            <a:xfrm>
              <a:off x="295275" y="3798888"/>
              <a:ext cx="3676650" cy="465137"/>
              <a:chOff x="444" y="3298"/>
              <a:chExt cx="2316" cy="293"/>
            </a:xfrm>
          </p:grpSpPr>
          <p:graphicFrame>
            <p:nvGraphicFramePr>
              <p:cNvPr id="18" name="Object 15"/>
              <p:cNvGraphicFramePr>
                <a:graphicFrameLocks noChangeAspect="1"/>
              </p:cNvGraphicFramePr>
              <p:nvPr/>
            </p:nvGraphicFramePr>
            <p:xfrm>
              <a:off x="444" y="3298"/>
              <a:ext cx="1140" cy="29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229" name="Equation" r:id="rId12" imgW="888840" imgH="228600" progId="Equation.DSMT4">
                      <p:embed/>
                    </p:oleObj>
                  </mc:Choice>
                  <mc:Fallback>
                    <p:oleObj name="Equation" r:id="rId12" imgW="888840" imgH="2286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44" y="3298"/>
                            <a:ext cx="1140" cy="29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9" name="Text Box 17"/>
              <p:cNvSpPr txBox="1">
                <a:spLocks noChangeArrowheads="1"/>
              </p:cNvSpPr>
              <p:nvPr/>
            </p:nvSpPr>
            <p:spPr bwMode="auto">
              <a:xfrm>
                <a:off x="1536" y="3327"/>
                <a:ext cx="122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latin typeface="Times New Roman" pitchFamily="18" charset="0"/>
                    <a:cs typeface="Times New Roman" pitchFamily="18" charset="0"/>
                  </a:rPr>
                  <a:t>(Định lí Pi-ta-go)</a:t>
                </a:r>
              </a:p>
            </p:txBody>
          </p:sp>
        </p:grpSp>
        <p:grpSp>
          <p:nvGrpSpPr>
            <p:cNvPr id="20" name="Group 56"/>
            <p:cNvGrpSpPr>
              <a:grpSpLocks/>
            </p:cNvGrpSpPr>
            <p:nvPr/>
          </p:nvGrpSpPr>
          <p:grpSpPr bwMode="auto">
            <a:xfrm>
              <a:off x="533400" y="1425575"/>
              <a:ext cx="3187700" cy="396875"/>
              <a:chOff x="336" y="898"/>
              <a:chExt cx="2008" cy="250"/>
            </a:xfrm>
          </p:grpSpPr>
          <p:sp>
            <p:nvSpPr>
              <p:cNvPr id="21" name="Text Box 54"/>
              <p:cNvSpPr txBox="1">
                <a:spLocks noChangeArrowheads="1"/>
              </p:cNvSpPr>
              <p:nvPr/>
            </p:nvSpPr>
            <p:spPr bwMode="auto">
              <a:xfrm>
                <a:off x="336" y="898"/>
                <a:ext cx="1423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∆ABC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vuông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tại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A ;</a:t>
                </a:r>
              </a:p>
            </p:txBody>
          </p:sp>
          <p:graphicFrame>
            <p:nvGraphicFramePr>
              <p:cNvPr id="22" name="Object 55"/>
              <p:cNvGraphicFramePr>
                <a:graphicFrameLocks noChangeAspect="1"/>
              </p:cNvGraphicFramePr>
              <p:nvPr/>
            </p:nvGraphicFramePr>
            <p:xfrm>
              <a:off x="1720" y="952"/>
              <a:ext cx="624" cy="1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230" name="Equation" r:id="rId14" imgW="634680" imgH="177480" progId="Equation.DSMT4">
                      <p:embed/>
                    </p:oleObj>
                  </mc:Choice>
                  <mc:Fallback>
                    <p:oleObj name="Equation" r:id="rId14" imgW="634680" imgH="17748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20" y="952"/>
                            <a:ext cx="624" cy="1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pic>
        <p:nvPicPr>
          <p:cNvPr id="32" name="Picture 35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599" y="4194886"/>
            <a:ext cx="2494530" cy="185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 Box 38"/>
          <p:cNvSpPr txBox="1">
            <a:spLocks noChangeArrowheads="1"/>
          </p:cNvSpPr>
          <p:nvPr/>
        </p:nvSpPr>
        <p:spPr bwMode="auto">
          <a:xfrm>
            <a:off x="4485979" y="4571999"/>
            <a:ext cx="218753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 =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a.sinB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a.cosC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 Box 39"/>
          <p:cNvSpPr txBox="1">
            <a:spLocks noChangeArrowheads="1"/>
          </p:cNvSpPr>
          <p:nvPr/>
        </p:nvSpPr>
        <p:spPr bwMode="auto">
          <a:xfrm>
            <a:off x="4510377" y="5603222"/>
            <a:ext cx="218753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 =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c.tanB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c.cotC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40"/>
          <p:cNvSpPr txBox="1">
            <a:spLocks noChangeArrowheads="1"/>
          </p:cNvSpPr>
          <p:nvPr/>
        </p:nvSpPr>
        <p:spPr bwMode="auto">
          <a:xfrm>
            <a:off x="4522538" y="6036104"/>
            <a:ext cx="221530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 =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b.tanC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b.cotB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 Box 41"/>
          <p:cNvSpPr txBox="1">
            <a:spLocks noChangeArrowheads="1"/>
          </p:cNvSpPr>
          <p:nvPr/>
        </p:nvSpPr>
        <p:spPr bwMode="auto">
          <a:xfrm>
            <a:off x="4538146" y="5060204"/>
            <a:ext cx="2159766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 =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a.sinC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a.cosB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 Box 33"/>
          <p:cNvSpPr txBox="1">
            <a:spLocks noChangeArrowheads="1"/>
          </p:cNvSpPr>
          <p:nvPr/>
        </p:nvSpPr>
        <p:spPr bwMode="auto">
          <a:xfrm>
            <a:off x="4603547" y="4062319"/>
            <a:ext cx="315753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37091" y="1095578"/>
            <a:ext cx="441771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None/>
            </a:pPr>
            <a:r>
              <a:rPr lang="en-US" sz="20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u="sng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u="sng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3: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Cho tam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ở C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CM,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BC = a.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BN</a:t>
            </a:r>
          </a:p>
        </p:txBody>
      </p:sp>
      <p:sp>
        <p:nvSpPr>
          <p:cNvPr id="40" name="Text Box 13"/>
          <p:cNvSpPr txBox="1">
            <a:spLocks noChangeArrowheads="1"/>
          </p:cNvSpPr>
          <p:nvPr/>
        </p:nvSpPr>
        <p:spPr bwMode="auto">
          <a:xfrm>
            <a:off x="146952" y="949306"/>
            <a:ext cx="4409652" cy="170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ts val="600"/>
              </a:spcBef>
            </a:pPr>
            <a:r>
              <a:rPr lang="en-US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Cho tam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AC = 15cm,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CH chia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AH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HB.</a:t>
            </a:r>
          </a:p>
          <a:p>
            <a:pPr eaLnBrk="0" hangingPunct="0">
              <a:spcBef>
                <a:spcPts val="600"/>
              </a:spcBef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HB = 16cm.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ABC.</a:t>
            </a:r>
          </a:p>
        </p:txBody>
      </p:sp>
      <p:sp>
        <p:nvSpPr>
          <p:cNvPr id="6" name="Rectangle 5"/>
          <p:cNvSpPr/>
          <p:nvPr/>
        </p:nvSpPr>
        <p:spPr>
          <a:xfrm>
            <a:off x="133873" y="1093955"/>
            <a:ext cx="428572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Chu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vi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20cm.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AC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72175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8" grpId="1"/>
      <p:bldP spid="40" grpId="0"/>
      <p:bldP spid="40" grpId="1"/>
      <p:bldP spid="6" grpId="0"/>
      <p:bldP spid="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274638"/>
            <a:ext cx="7772400" cy="563562"/>
          </a:xfrm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HỆ THỨC LƯỢNG TRONG TAM GIÁC VUÔNG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2803525" y="1789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457200" y="1371600"/>
            <a:ext cx="3408305" cy="76944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3993813" y="1447800"/>
            <a:ext cx="2170787" cy="76944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nhọn</a:t>
            </a:r>
            <a:endParaRPr lang="en-US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6645569" y="1371600"/>
            <a:ext cx="2204451" cy="76944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33810" name="Group 18"/>
          <p:cNvGrpSpPr>
            <a:grpSpLocks/>
          </p:cNvGrpSpPr>
          <p:nvPr/>
        </p:nvGrpSpPr>
        <p:grpSpPr bwMode="auto">
          <a:xfrm>
            <a:off x="152400" y="2542233"/>
            <a:ext cx="3680599" cy="2324100"/>
            <a:chOff x="355" y="1532"/>
            <a:chExt cx="2283" cy="1464"/>
          </a:xfrm>
        </p:grpSpPr>
        <p:graphicFrame>
          <p:nvGraphicFramePr>
            <p:cNvPr id="33803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46083296"/>
                </p:ext>
              </p:extLst>
            </p:nvPr>
          </p:nvGraphicFramePr>
          <p:xfrm>
            <a:off x="465" y="1532"/>
            <a:ext cx="1550" cy="2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36" name="Equation" r:id="rId3" imgW="1371600" imgH="228600" progId="Equation.DSMT4">
                    <p:embed/>
                  </p:oleObj>
                </mc:Choice>
                <mc:Fallback>
                  <p:oleObj name="Equation" r:id="rId3" imgW="13716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5" y="1532"/>
                          <a:ext cx="1550" cy="2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804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29999636"/>
                </p:ext>
              </p:extLst>
            </p:nvPr>
          </p:nvGraphicFramePr>
          <p:xfrm>
            <a:off x="414" y="1837"/>
            <a:ext cx="908" cy="2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37" name="Equation" r:id="rId5" imgW="736560" imgH="228600" progId="Equation.DSMT4">
                    <p:embed/>
                  </p:oleObj>
                </mc:Choice>
                <mc:Fallback>
                  <p:oleObj name="Equation" r:id="rId5" imgW="73656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4" y="1837"/>
                          <a:ext cx="908" cy="2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805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31599220"/>
                </p:ext>
              </p:extLst>
            </p:nvPr>
          </p:nvGraphicFramePr>
          <p:xfrm>
            <a:off x="416" y="2270"/>
            <a:ext cx="1178" cy="4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38" name="Equation" r:id="rId7" imgW="1028520" imgH="393480" progId="Equation.DSMT4">
                    <p:embed/>
                  </p:oleObj>
                </mc:Choice>
                <mc:Fallback>
                  <p:oleObj name="Equation" r:id="rId7" imgW="102852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" y="2270"/>
                          <a:ext cx="1178" cy="4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806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74794109"/>
                </p:ext>
              </p:extLst>
            </p:nvPr>
          </p:nvGraphicFramePr>
          <p:xfrm>
            <a:off x="415" y="2119"/>
            <a:ext cx="816" cy="2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39" name="Equation" r:id="rId9" imgW="723600" imgH="203040" progId="Equation.DSMT4">
                    <p:embed/>
                  </p:oleObj>
                </mc:Choice>
                <mc:Fallback>
                  <p:oleObj name="Equation" r:id="rId9" imgW="723600" imgH="2030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5" y="2119"/>
                          <a:ext cx="816" cy="2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3807" name="Group 15"/>
            <p:cNvGrpSpPr>
              <a:grpSpLocks/>
            </p:cNvGrpSpPr>
            <p:nvPr/>
          </p:nvGrpSpPr>
          <p:grpSpPr bwMode="auto">
            <a:xfrm>
              <a:off x="355" y="2703"/>
              <a:ext cx="2283" cy="293"/>
              <a:chOff x="571" y="3295"/>
              <a:chExt cx="2283" cy="293"/>
            </a:xfrm>
          </p:grpSpPr>
          <p:graphicFrame>
            <p:nvGraphicFramePr>
              <p:cNvPr id="33808" name="Object 1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278355795"/>
                  </p:ext>
                </p:extLst>
              </p:nvPr>
            </p:nvGraphicFramePr>
            <p:xfrm>
              <a:off x="571" y="3295"/>
              <a:ext cx="1140" cy="29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240" name="Equation" r:id="rId11" imgW="888840" imgH="228600" progId="Equation.DSMT4">
                      <p:embed/>
                    </p:oleObj>
                  </mc:Choice>
                  <mc:Fallback>
                    <p:oleObj name="Equation" r:id="rId11" imgW="888840" imgH="2286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71" y="3295"/>
                            <a:ext cx="1140" cy="29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3809" name="Text Box 17"/>
              <p:cNvSpPr txBox="1">
                <a:spLocks noChangeArrowheads="1"/>
              </p:cNvSpPr>
              <p:nvPr/>
            </p:nvSpPr>
            <p:spPr bwMode="auto">
              <a:xfrm>
                <a:off x="1630" y="3327"/>
                <a:ext cx="122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r" rtl="1"/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Định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lí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Pi-ta-go)</a:t>
                </a:r>
              </a:p>
            </p:txBody>
          </p:sp>
        </p:grpSp>
      </p:grpSp>
      <p:pic>
        <p:nvPicPr>
          <p:cNvPr id="33811" name="Picture 19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71" y="4856162"/>
            <a:ext cx="2117725" cy="1701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814" name="Text Box 22"/>
          <p:cNvSpPr txBox="1">
            <a:spLocks noChangeArrowheads="1"/>
          </p:cNvSpPr>
          <p:nvPr/>
        </p:nvSpPr>
        <p:spPr bwMode="auto">
          <a:xfrm>
            <a:off x="6384925" y="4837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3962401" y="2514600"/>
            <a:ext cx="2743200" cy="4044970"/>
            <a:chOff x="3962401" y="2514600"/>
            <a:chExt cx="2743200" cy="4044970"/>
          </a:xfrm>
        </p:grpSpPr>
        <p:graphicFrame>
          <p:nvGraphicFramePr>
            <p:cNvPr id="33839" name="Object 4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59724496"/>
                </p:ext>
              </p:extLst>
            </p:nvPr>
          </p:nvGraphicFramePr>
          <p:xfrm>
            <a:off x="4049712" y="2528887"/>
            <a:ext cx="979488" cy="6457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41" name="Equation" r:id="rId14" imgW="596880" imgH="393480" progId="Equation.DSMT4">
                    <p:embed/>
                  </p:oleObj>
                </mc:Choice>
                <mc:Fallback>
                  <p:oleObj name="Equation" r:id="rId14" imgW="59688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49712" y="2528887"/>
                          <a:ext cx="979488" cy="6457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840" name="Object 4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25854569"/>
                </p:ext>
              </p:extLst>
            </p:nvPr>
          </p:nvGraphicFramePr>
          <p:xfrm>
            <a:off x="5345112" y="2514600"/>
            <a:ext cx="1131888" cy="6275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42" name="Equation" r:id="rId16" imgW="711000" imgH="393480" progId="Equation.DSMT4">
                    <p:embed/>
                  </p:oleObj>
                </mc:Choice>
                <mc:Fallback>
                  <p:oleObj name="Equation" r:id="rId16" imgW="71100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45112" y="2514600"/>
                          <a:ext cx="1131888" cy="6275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33841" name="Picture 49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82720" y="4730770"/>
              <a:ext cx="1657350" cy="1828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aphicFrame>
          <p:nvGraphicFramePr>
            <p:cNvPr id="33842" name="Object 5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97501355"/>
                </p:ext>
              </p:extLst>
            </p:nvPr>
          </p:nvGraphicFramePr>
          <p:xfrm>
            <a:off x="4000500" y="3133433"/>
            <a:ext cx="1181100" cy="6310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43" name="Equation" r:id="rId19" imgW="736560" imgH="393480" progId="Equation.DSMT4">
                    <p:embed/>
                  </p:oleObj>
                </mc:Choice>
                <mc:Fallback>
                  <p:oleObj name="Equation" r:id="rId19" imgW="73656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00500" y="3133433"/>
                          <a:ext cx="1181100" cy="6310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843" name="Object 5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53898290"/>
                </p:ext>
              </p:extLst>
            </p:nvPr>
          </p:nvGraphicFramePr>
          <p:xfrm>
            <a:off x="5226050" y="3069377"/>
            <a:ext cx="903288" cy="6223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44" name="Equation" r:id="rId21" imgW="571320" imgH="393480" progId="Equation.DSMT4">
                    <p:embed/>
                  </p:oleObj>
                </mc:Choice>
                <mc:Fallback>
                  <p:oleObj name="Equation" r:id="rId21" imgW="57132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26050" y="3069377"/>
                          <a:ext cx="903288" cy="62235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844" name="Text Box 52"/>
            <p:cNvSpPr txBox="1">
              <a:spLocks noChangeArrowheads="1"/>
            </p:cNvSpPr>
            <p:nvPr/>
          </p:nvSpPr>
          <p:spPr bwMode="auto">
            <a:xfrm>
              <a:off x="3962401" y="4119815"/>
              <a:ext cx="2743200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dirty="0" err="1">
                  <a:latin typeface="Times New Roman" pitchFamily="18" charset="0"/>
                  <a:cs typeface="Times New Roman" pitchFamily="18" charset="0"/>
                </a:rPr>
                <a:t>sinB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dirty="0" err="1">
                  <a:latin typeface="Times New Roman" pitchFamily="18" charset="0"/>
                  <a:cs typeface="Times New Roman" pitchFamily="18" charset="0"/>
                </a:rPr>
                <a:t>cosC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  ;  </a:t>
              </a:r>
              <a:r>
                <a:rPr lang="en-US" dirty="0" err="1">
                  <a:latin typeface="Times New Roman" pitchFamily="18" charset="0"/>
                  <a:cs typeface="Times New Roman" pitchFamily="18" charset="0"/>
                </a:rPr>
                <a:t>cosB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dirty="0" err="1">
                  <a:latin typeface="Times New Roman" pitchFamily="18" charset="0"/>
                  <a:cs typeface="Times New Roman" pitchFamily="18" charset="0"/>
                </a:rPr>
                <a:t>sinC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dirty="0" err="1">
                  <a:latin typeface="Times New Roman" pitchFamily="18" charset="0"/>
                  <a:cs typeface="Times New Roman" pitchFamily="18" charset="0"/>
                </a:rPr>
                <a:t>tanB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dirty="0" err="1">
                  <a:latin typeface="Times New Roman" pitchFamily="18" charset="0"/>
                  <a:cs typeface="Times New Roman" pitchFamily="18" charset="0"/>
                </a:rPr>
                <a:t>cotC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  ;  </a:t>
              </a:r>
              <a:r>
                <a:rPr lang="en-US" dirty="0" err="1">
                  <a:latin typeface="Times New Roman" pitchFamily="18" charset="0"/>
                  <a:cs typeface="Times New Roman" pitchFamily="18" charset="0"/>
                </a:rPr>
                <a:t>cotB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dirty="0" err="1">
                  <a:latin typeface="Times New Roman" pitchFamily="18" charset="0"/>
                  <a:cs typeface="Times New Roman" pitchFamily="18" charset="0"/>
                </a:rPr>
                <a:t>tanC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3845" name="Group 53"/>
            <p:cNvGrpSpPr>
              <a:grpSpLocks/>
            </p:cNvGrpSpPr>
            <p:nvPr/>
          </p:nvGrpSpPr>
          <p:grpSpPr bwMode="auto">
            <a:xfrm>
              <a:off x="4059313" y="3704283"/>
              <a:ext cx="2139950" cy="414338"/>
              <a:chOff x="2951" y="1569"/>
              <a:chExt cx="1348" cy="261"/>
            </a:xfrm>
          </p:grpSpPr>
          <p:graphicFrame>
            <p:nvGraphicFramePr>
              <p:cNvPr id="33846" name="Object 5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711094578"/>
                  </p:ext>
                </p:extLst>
              </p:nvPr>
            </p:nvGraphicFramePr>
            <p:xfrm>
              <a:off x="2951" y="1588"/>
              <a:ext cx="726" cy="24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245" name="Equation" r:id="rId23" imgW="761760" imgH="253800" progId="Equation.DSMT4">
                      <p:embed/>
                    </p:oleObj>
                  </mc:Choice>
                  <mc:Fallback>
                    <p:oleObj name="Equation" r:id="rId23" imgW="761760" imgH="2538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51" y="1588"/>
                            <a:ext cx="726" cy="24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3847" name="Text Box 55"/>
              <p:cNvSpPr txBox="1">
                <a:spLocks noChangeArrowheads="1"/>
              </p:cNvSpPr>
              <p:nvPr/>
            </p:nvSpPr>
            <p:spPr bwMode="auto">
              <a:xfrm>
                <a:off x="3793" y="1569"/>
                <a:ext cx="50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 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ta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</p:txBody>
          </p:sp>
        </p:grpSp>
      </p:grpSp>
      <p:sp>
        <p:nvSpPr>
          <p:cNvPr id="33849" name="Line 57"/>
          <p:cNvSpPr>
            <a:spLocks noChangeShapeType="1"/>
          </p:cNvSpPr>
          <p:nvPr/>
        </p:nvSpPr>
        <p:spPr bwMode="auto">
          <a:xfrm flipH="1">
            <a:off x="1752600" y="819150"/>
            <a:ext cx="2590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0" name="Line 58"/>
          <p:cNvSpPr>
            <a:spLocks noChangeShapeType="1"/>
          </p:cNvSpPr>
          <p:nvPr/>
        </p:nvSpPr>
        <p:spPr bwMode="auto">
          <a:xfrm>
            <a:off x="4267200" y="838200"/>
            <a:ext cx="762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1" name="Line 59"/>
          <p:cNvSpPr>
            <a:spLocks noChangeShapeType="1"/>
          </p:cNvSpPr>
          <p:nvPr/>
        </p:nvSpPr>
        <p:spPr bwMode="auto">
          <a:xfrm>
            <a:off x="4191000" y="838200"/>
            <a:ext cx="3429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3886327" y="2438400"/>
            <a:ext cx="0" cy="41211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681833" y="2438400"/>
            <a:ext cx="51537" cy="41211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6689005" y="2636837"/>
            <a:ext cx="2538895" cy="3858780"/>
            <a:chOff x="6689005" y="2636837"/>
            <a:chExt cx="2538895" cy="3858780"/>
          </a:xfrm>
        </p:grpSpPr>
        <p:pic>
          <p:nvPicPr>
            <p:cNvPr id="36" name="Picture 35"/>
            <p:cNvPicPr>
              <a:picLocks noChangeAspect="1" noChangeArrowheads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33370" y="4641417"/>
              <a:ext cx="2494530" cy="185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7" name="Text Box 38"/>
            <p:cNvSpPr txBox="1">
              <a:spLocks noChangeArrowheads="1"/>
            </p:cNvSpPr>
            <p:nvPr/>
          </p:nvSpPr>
          <p:spPr bwMode="auto">
            <a:xfrm>
              <a:off x="6689005" y="2636837"/>
              <a:ext cx="218753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b =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a.sinB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a.cosC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xt Box 39"/>
            <p:cNvSpPr txBox="1">
              <a:spLocks noChangeArrowheads="1"/>
            </p:cNvSpPr>
            <p:nvPr/>
          </p:nvSpPr>
          <p:spPr bwMode="auto">
            <a:xfrm>
              <a:off x="6719485" y="3663613"/>
              <a:ext cx="218753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b =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c.tanB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c.cotC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 Box 40"/>
            <p:cNvSpPr txBox="1">
              <a:spLocks noChangeArrowheads="1"/>
            </p:cNvSpPr>
            <p:nvPr/>
          </p:nvSpPr>
          <p:spPr bwMode="auto">
            <a:xfrm>
              <a:off x="6778550" y="4244542"/>
              <a:ext cx="2215303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c =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b.tanC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b.cotB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Text Box 41"/>
            <p:cNvSpPr txBox="1">
              <a:spLocks noChangeArrowheads="1"/>
            </p:cNvSpPr>
            <p:nvPr/>
          </p:nvSpPr>
          <p:spPr bwMode="auto">
            <a:xfrm>
              <a:off x="6733370" y="3133725"/>
              <a:ext cx="2182008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c =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a.sinC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a.cosB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6194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3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3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261</TotalTime>
  <Words>654</Words>
  <Application>Microsoft Office PowerPoint</Application>
  <PresentationFormat>On-screen Show (4:3)</PresentationFormat>
  <Paragraphs>83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Oriel</vt:lpstr>
      <vt:lpstr>Equation</vt:lpstr>
      <vt:lpstr> CHƯƠNG I TA HỌC NHỮNG NỘI DUNG GÌ?</vt:lpstr>
      <vt:lpstr>PowerPoint Presentation</vt:lpstr>
      <vt:lpstr>PowerPoint Presentation</vt:lpstr>
      <vt:lpstr>II. Bài tập tự luận:</vt:lpstr>
      <vt:lpstr>II. Bài tập tự luận:</vt:lpstr>
      <vt:lpstr>HỆ THỨC LƯỢNG TRONG TAM GIÁC VUÔNG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Chương 1 ta học nội dung gì ?</dc:title>
  <dc:creator>NhuBang</dc:creator>
  <cp:lastModifiedBy>NhuBang</cp:lastModifiedBy>
  <cp:revision>27</cp:revision>
  <dcterms:created xsi:type="dcterms:W3CDTF">2018-04-13T09:22:09Z</dcterms:created>
  <dcterms:modified xsi:type="dcterms:W3CDTF">2018-04-15T13:10:56Z</dcterms:modified>
</cp:coreProperties>
</file>